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46"/>
  </p:notesMasterIdLst>
  <p:handoutMasterIdLst>
    <p:handoutMasterId r:id="rId47"/>
  </p:handoutMasterIdLst>
  <p:sldIdLst>
    <p:sldId id="618" r:id="rId2"/>
    <p:sldId id="607" r:id="rId3"/>
    <p:sldId id="608" r:id="rId4"/>
    <p:sldId id="609" r:id="rId5"/>
    <p:sldId id="610" r:id="rId6"/>
    <p:sldId id="611" r:id="rId7"/>
    <p:sldId id="612" r:id="rId8"/>
    <p:sldId id="613" r:id="rId9"/>
    <p:sldId id="547" r:id="rId10"/>
    <p:sldId id="601" r:id="rId11"/>
    <p:sldId id="616" r:id="rId12"/>
    <p:sldId id="620" r:id="rId13"/>
    <p:sldId id="597" r:id="rId14"/>
    <p:sldId id="592" r:id="rId15"/>
    <p:sldId id="593" r:id="rId16"/>
    <p:sldId id="590" r:id="rId17"/>
    <p:sldId id="594" r:id="rId18"/>
    <p:sldId id="595" r:id="rId19"/>
    <p:sldId id="591" r:id="rId20"/>
    <p:sldId id="581" r:id="rId21"/>
    <p:sldId id="538" r:id="rId22"/>
    <p:sldId id="539" r:id="rId23"/>
    <p:sldId id="540" r:id="rId24"/>
    <p:sldId id="604" r:id="rId25"/>
    <p:sldId id="586" r:id="rId26"/>
    <p:sldId id="623" r:id="rId27"/>
    <p:sldId id="602" r:id="rId28"/>
    <p:sldId id="542" r:id="rId29"/>
    <p:sldId id="543" r:id="rId30"/>
    <p:sldId id="544" r:id="rId31"/>
    <p:sldId id="546" r:id="rId32"/>
    <p:sldId id="545" r:id="rId33"/>
    <p:sldId id="569" r:id="rId34"/>
    <p:sldId id="570" r:id="rId35"/>
    <p:sldId id="571" r:id="rId36"/>
    <p:sldId id="572" r:id="rId37"/>
    <p:sldId id="599" r:id="rId38"/>
    <p:sldId id="574" r:id="rId39"/>
    <p:sldId id="605" r:id="rId40"/>
    <p:sldId id="619" r:id="rId41"/>
    <p:sldId id="621" r:id="rId42"/>
    <p:sldId id="622" r:id="rId43"/>
    <p:sldId id="600" r:id="rId44"/>
    <p:sldId id="603" r:id="rId45"/>
  </p:sldIdLst>
  <p:sldSz cx="9144000" cy="6858000" type="screen4x3"/>
  <p:notesSz cx="6845300" cy="9131300"/>
  <p:defaultTextStyle>
    <a:defPPr>
      <a:defRPr lang="en-US"/>
    </a:defPPr>
    <a:lvl1pPr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1pPr>
    <a:lvl2pPr marL="4572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2pPr>
    <a:lvl3pPr marL="9144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3pPr>
    <a:lvl4pPr marL="13716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4pPr>
    <a:lvl5pPr marL="1828800" algn="l" rtl="0" fontAlgn="base">
      <a:spcBef>
        <a:spcPct val="20000"/>
      </a:spcBef>
      <a:spcAft>
        <a:spcPct val="0"/>
      </a:spcAft>
      <a:buClr>
        <a:schemeClr val="folHlink"/>
      </a:buClr>
      <a:buSzPct val="85000"/>
      <a:buFont typeface="Wingdings" charset="2"/>
      <a:defRPr sz="1400" kern="1200">
        <a:solidFill>
          <a:schemeClr val="tx1"/>
        </a:solidFill>
        <a:latin typeface="Tahoma" charset="0"/>
        <a:ea typeface="ＭＳ Ｐゴシック" charset="-128"/>
        <a:cs typeface="+mn-cs"/>
      </a:defRPr>
    </a:lvl5pPr>
    <a:lvl6pPr marL="2286000" algn="l" defTabSz="914400" rtl="0" eaLnBrk="1" latinLnBrk="0" hangingPunct="1">
      <a:defRPr sz="1400" kern="1200">
        <a:solidFill>
          <a:schemeClr val="tx1"/>
        </a:solidFill>
        <a:latin typeface="Tahoma" charset="0"/>
        <a:ea typeface="ＭＳ Ｐゴシック" charset="-128"/>
        <a:cs typeface="+mn-cs"/>
      </a:defRPr>
    </a:lvl6pPr>
    <a:lvl7pPr marL="2743200" algn="l" defTabSz="914400" rtl="0" eaLnBrk="1" latinLnBrk="0" hangingPunct="1">
      <a:defRPr sz="1400" kern="1200">
        <a:solidFill>
          <a:schemeClr val="tx1"/>
        </a:solidFill>
        <a:latin typeface="Tahoma" charset="0"/>
        <a:ea typeface="ＭＳ Ｐゴシック" charset="-128"/>
        <a:cs typeface="+mn-cs"/>
      </a:defRPr>
    </a:lvl7pPr>
    <a:lvl8pPr marL="3200400" algn="l" defTabSz="914400" rtl="0" eaLnBrk="1" latinLnBrk="0" hangingPunct="1">
      <a:defRPr sz="1400" kern="1200">
        <a:solidFill>
          <a:schemeClr val="tx1"/>
        </a:solidFill>
        <a:latin typeface="Tahoma" charset="0"/>
        <a:ea typeface="ＭＳ Ｐゴシック" charset="-128"/>
        <a:cs typeface="+mn-cs"/>
      </a:defRPr>
    </a:lvl8pPr>
    <a:lvl9pPr marL="3657600" algn="l" defTabSz="914400" rtl="0" eaLnBrk="1" latinLnBrk="0" hangingPunct="1">
      <a:defRPr sz="1400" kern="1200">
        <a:solidFill>
          <a:schemeClr val="tx1"/>
        </a:solidFill>
        <a:latin typeface="Tahoma"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CCECFF"/>
    <a:srgbClr val="66CCFF"/>
    <a:srgbClr val="C0C0C0"/>
    <a:srgbClr val="DDDDDD"/>
    <a:srgbClr val="3366FF"/>
    <a:srgbClr val="0066FF"/>
    <a:srgbClr val="3399FF"/>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37" autoAdjust="0"/>
    <p:restoredTop sz="73018" autoAdjust="0"/>
  </p:normalViewPr>
  <p:slideViewPr>
    <p:cSldViewPr snapToGrid="0">
      <p:cViewPr varScale="1">
        <p:scale>
          <a:sx n="115" d="100"/>
          <a:sy n="115" d="100"/>
        </p:scale>
        <p:origin x="1720" y="192"/>
      </p:cViewPr>
      <p:guideLst>
        <p:guide orient="horz" pos="2160"/>
        <p:guide pos="2880"/>
      </p:guideLst>
    </p:cSldViewPr>
  </p:slideViewPr>
  <p:outlineViewPr>
    <p:cViewPr>
      <p:scale>
        <a:sx n="33" d="100"/>
        <a:sy n="33" d="100"/>
      </p:scale>
      <p:origin x="0" y="-25408"/>
    </p:cViewPr>
  </p:outlineViewPr>
  <p:notesTextViewPr>
    <p:cViewPr>
      <p:scale>
        <a:sx n="100" d="100"/>
        <a:sy n="100" d="100"/>
      </p:scale>
      <p:origin x="0" y="0"/>
    </p:cViewPr>
  </p:notesTextViewPr>
  <p:sorterViewPr>
    <p:cViewPr>
      <p:scale>
        <a:sx n="154" d="100"/>
        <a:sy n="15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6738" name="Rectangle 2"/>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39" name="Rectangle 3"/>
          <p:cNvSpPr>
            <a:spLocks noGrp="1" noChangeArrowheads="1"/>
          </p:cNvSpPr>
          <p:nvPr>
            <p:ph type="dt" sz="quarter"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16740" name="Rectangle 4"/>
          <p:cNvSpPr>
            <a:spLocks noGrp="1" noChangeArrowheads="1"/>
          </p:cNvSpPr>
          <p:nvPr>
            <p:ph type="ftr" sz="quarter" idx="2"/>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6741" name="Rectangle 5"/>
          <p:cNvSpPr>
            <a:spLocks noGrp="1" noChangeArrowheads="1"/>
          </p:cNvSpPr>
          <p:nvPr>
            <p:ph type="sldNum" sz="quarter" idx="3"/>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74CE880-91FD-4421-9A7B-BEAC5B43C8CC}" type="slidenum">
              <a:rPr lang="en-US"/>
              <a:pPr/>
              <a:t>‹#›</a:t>
            </a:fld>
            <a:endParaRPr lang="en-US"/>
          </a:p>
        </p:txBody>
      </p:sp>
    </p:spTree>
    <p:extLst>
      <p:ext uri="{BB962C8B-B14F-4D97-AF65-F5344CB8AC3E}">
        <p14:creationId xmlns:p14="http://schemas.microsoft.com/office/powerpoint/2010/main" val="13846844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762" name="Rectangle 1026"/>
          <p:cNvSpPr>
            <a:spLocks noGrp="1" noChangeArrowheads="1"/>
          </p:cNvSpPr>
          <p:nvPr>
            <p:ph type="hdr" sz="quarter"/>
          </p:nvPr>
        </p:nvSpPr>
        <p:spPr bwMode="auto">
          <a:xfrm>
            <a:off x="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3" name="Rectangle 1027"/>
          <p:cNvSpPr>
            <a:spLocks noGrp="1" noChangeArrowheads="1"/>
          </p:cNvSpPr>
          <p:nvPr>
            <p:ph type="dt" idx="1"/>
          </p:nvPr>
        </p:nvSpPr>
        <p:spPr bwMode="auto">
          <a:xfrm>
            <a:off x="3879850" y="0"/>
            <a:ext cx="2963863" cy="455613"/>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lvl1pPr algn="r" defTabSz="920750">
              <a:spcBef>
                <a:spcPct val="0"/>
              </a:spcBef>
              <a:buClrTx/>
              <a:buSzTx/>
              <a:buFontTx/>
              <a:buNone/>
              <a:defRPr sz="1200">
                <a:latin typeface="Arial" charset="0"/>
              </a:defRPr>
            </a:lvl1pPr>
          </a:lstStyle>
          <a:p>
            <a:endParaRPr lang="nb-NO"/>
          </a:p>
        </p:txBody>
      </p:sp>
      <p:sp>
        <p:nvSpPr>
          <p:cNvPr id="17412" name="Rectangle 1028"/>
          <p:cNvSpPr>
            <a:spLocks noGrp="1" noRot="1" noChangeAspect="1" noChangeArrowheads="1" noTextEdit="1"/>
          </p:cNvSpPr>
          <p:nvPr>
            <p:ph type="sldImg" idx="2"/>
          </p:nvPr>
        </p:nvSpPr>
        <p:spPr bwMode="auto">
          <a:xfrm>
            <a:off x="1139825" y="685800"/>
            <a:ext cx="4565650" cy="3424238"/>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17765" name="Rectangle 1029"/>
          <p:cNvSpPr>
            <a:spLocks noGrp="1" noChangeArrowheads="1"/>
          </p:cNvSpPr>
          <p:nvPr>
            <p:ph type="body" sz="quarter" idx="3"/>
          </p:nvPr>
        </p:nvSpPr>
        <p:spPr bwMode="auto">
          <a:xfrm>
            <a:off x="684213" y="4337050"/>
            <a:ext cx="5476875" cy="4108450"/>
          </a:xfrm>
          <a:prstGeom prst="rect">
            <a:avLst/>
          </a:prstGeom>
          <a:noFill/>
          <a:ln w="9525">
            <a:noFill/>
            <a:miter lim="800000"/>
            <a:headEnd/>
            <a:tailEnd/>
          </a:ln>
          <a:effectLst/>
        </p:spPr>
        <p:txBody>
          <a:bodyPr vert="horz" wrap="square" lIns="92053" tIns="46026" rIns="92053" bIns="46026"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7766" name="Rectangle 1030"/>
          <p:cNvSpPr>
            <a:spLocks noGrp="1" noChangeArrowheads="1"/>
          </p:cNvSpPr>
          <p:nvPr>
            <p:ph type="ftr" sz="quarter" idx="4"/>
          </p:nvPr>
        </p:nvSpPr>
        <p:spPr bwMode="auto">
          <a:xfrm>
            <a:off x="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defTabSz="920750">
              <a:spcBef>
                <a:spcPct val="0"/>
              </a:spcBef>
              <a:buClrTx/>
              <a:buSzTx/>
              <a:buFontTx/>
              <a:buNone/>
              <a:defRPr sz="1200">
                <a:latin typeface="Arial" charset="0"/>
              </a:defRPr>
            </a:lvl1pPr>
          </a:lstStyle>
          <a:p>
            <a:endParaRPr lang="nb-NO"/>
          </a:p>
        </p:txBody>
      </p:sp>
      <p:sp>
        <p:nvSpPr>
          <p:cNvPr id="117767" name="Rectangle 1031"/>
          <p:cNvSpPr>
            <a:spLocks noGrp="1" noChangeArrowheads="1"/>
          </p:cNvSpPr>
          <p:nvPr>
            <p:ph type="sldNum" sz="quarter" idx="5"/>
          </p:nvPr>
        </p:nvSpPr>
        <p:spPr bwMode="auto">
          <a:xfrm>
            <a:off x="3879850" y="8674100"/>
            <a:ext cx="2963863" cy="455613"/>
          </a:xfrm>
          <a:prstGeom prst="rect">
            <a:avLst/>
          </a:prstGeom>
          <a:noFill/>
          <a:ln w="9525">
            <a:noFill/>
            <a:miter lim="800000"/>
            <a:headEnd/>
            <a:tailEnd/>
          </a:ln>
          <a:effectLst/>
        </p:spPr>
        <p:txBody>
          <a:bodyPr vert="horz" wrap="square" lIns="92053" tIns="46026" rIns="92053" bIns="46026" numCol="1" anchor="b" anchorCtr="0" compatLnSpc="1">
            <a:prstTxWarp prst="textNoShape">
              <a:avLst/>
            </a:prstTxWarp>
          </a:bodyPr>
          <a:lstStyle>
            <a:lvl1pPr algn="r" defTabSz="920750">
              <a:spcBef>
                <a:spcPct val="0"/>
              </a:spcBef>
              <a:buClrTx/>
              <a:buSzTx/>
              <a:buFontTx/>
              <a:buNone/>
              <a:defRPr sz="1200">
                <a:latin typeface="Arial" charset="0"/>
              </a:defRPr>
            </a:lvl1pPr>
          </a:lstStyle>
          <a:p>
            <a:fld id="{EBF1B11A-1591-436C-9FCB-B45FBF3E5120}" type="slidenum">
              <a:rPr lang="en-US"/>
              <a:pPr/>
              <a:t>‹#›</a:t>
            </a:fld>
            <a:endParaRPr lang="en-US"/>
          </a:p>
        </p:txBody>
      </p:sp>
    </p:spTree>
    <p:extLst>
      <p:ext uri="{BB962C8B-B14F-4D97-AF65-F5344CB8AC3E}">
        <p14:creationId xmlns:p14="http://schemas.microsoft.com/office/powerpoint/2010/main" val="273827172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pitchFamily="-112"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ea typeface="ＭＳ Ｐゴシック" charset="-128"/>
              </a:rPr>
              <a:t>scull: 2000m world records: </a:t>
            </a:r>
          </a:p>
          <a:p>
            <a:pPr eaLnBrk="1" hangingPunct="1"/>
            <a:r>
              <a:rPr lang="en-GB" dirty="0">
                <a:ea typeface="ＭＳ Ｐゴシック" charset="-128"/>
              </a:rPr>
              <a:t>-- single: 6.30</a:t>
            </a:r>
          </a:p>
          <a:p>
            <a:pPr eaLnBrk="1" hangingPunct="1"/>
            <a:r>
              <a:rPr lang="en-GB" dirty="0">
                <a:ea typeface="ＭＳ Ｐゴシック" charset="-128"/>
              </a:rPr>
              <a:t>--</a:t>
            </a:r>
            <a:r>
              <a:rPr lang="en-GB" baseline="0" dirty="0">
                <a:ea typeface="ＭＳ Ｐゴシック" charset="-128"/>
              </a:rPr>
              <a:t> </a:t>
            </a:r>
            <a:r>
              <a:rPr lang="en-GB" dirty="0">
                <a:ea typeface="ＭＳ Ｐゴシック" charset="-128"/>
              </a:rPr>
              <a:t>quad: 5.32</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NOTE: </a:t>
            </a:r>
          </a:p>
          <a:p>
            <a:r>
              <a:rPr lang="en-US" b="1" dirty="0"/>
              <a:t>MULPS</a:t>
            </a:r>
            <a:r>
              <a:rPr lang="en-US" baseline="0" dirty="0"/>
              <a:t> may use a 128-bit memory element as first operand, i.e., the b does not really need to be moved to xmm2 first</a:t>
            </a:r>
          </a:p>
          <a:p>
            <a:r>
              <a:rPr lang="en-US" b="1" baseline="0" dirty="0"/>
              <a:t>MOVUPS</a:t>
            </a:r>
            <a:r>
              <a:rPr lang="en-US" baseline="0" dirty="0"/>
              <a:t> may have either </a:t>
            </a:r>
            <a:r>
              <a:rPr lang="en-US" baseline="0" dirty="0" err="1"/>
              <a:t>xmm</a:t>
            </a:r>
            <a:r>
              <a:rPr lang="en-US" baseline="0" dirty="0"/>
              <a:t> registers or 128-bit memory elements as operands</a:t>
            </a:r>
          </a:p>
          <a:p>
            <a:endParaRPr lang="en-US" baseline="0"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LOOP </a:t>
            </a:r>
            <a:r>
              <a:rPr lang="en-US" sz="1200" dirty="0"/>
              <a:t>decrements ECX and jumps to the address specified by </a:t>
            </a:r>
            <a:r>
              <a:rPr lang="en-US" sz="1200" dirty="0" err="1"/>
              <a:t>arg</a:t>
            </a:r>
            <a:r>
              <a:rPr lang="en-US" sz="1200" dirty="0"/>
              <a:t> unless decrementing ECX caused its value to become zero.</a:t>
            </a:r>
          </a:p>
          <a:p>
            <a:endParaRPr lang="en-US" dirty="0"/>
          </a:p>
          <a:p>
            <a:r>
              <a:rPr lang="en-US" b="1" u="sng" dirty="0"/>
              <a:t>Different move</a:t>
            </a:r>
            <a:r>
              <a:rPr lang="en-US" b="1" u="sng" baseline="0" dirty="0"/>
              <a:t> instructions:</a:t>
            </a:r>
            <a:endParaRPr lang="en-US" b="1" u="sng" dirty="0"/>
          </a:p>
          <a:p>
            <a:r>
              <a:rPr lang="en-US" sz="1200" b="0" kern="1200" dirty="0" err="1">
                <a:solidFill>
                  <a:schemeClr val="tx1"/>
                </a:solidFill>
                <a:latin typeface="Arial" charset="0"/>
                <a:ea typeface="ＭＳ Ｐゴシック" pitchFamily="-112" charset="-128"/>
                <a:cs typeface="ＭＳ Ｐゴシック" pitchFamily="-112" charset="-128"/>
              </a:rPr>
              <a:t>movss</a:t>
            </a:r>
            <a:r>
              <a:rPr lang="en-US" sz="1200" b="0" kern="1200" dirty="0">
                <a:solidFill>
                  <a:schemeClr val="tx1"/>
                </a:solidFill>
                <a:latin typeface="Arial" charset="0"/>
                <a:ea typeface="ＭＳ Ｐゴシック" pitchFamily="-112" charset="-128"/>
                <a:cs typeface="ＭＳ Ｐゴシック" pitchFamily="-112" charset="-128"/>
              </a:rPr>
              <a:t>: copy a single floating-point data  </a:t>
            </a:r>
            <a:r>
              <a:rPr lang="en-US" sz="1200" b="0" kern="1200" dirty="0" err="1">
                <a:solidFill>
                  <a:schemeClr val="tx1"/>
                </a:solidFill>
                <a:latin typeface="Arial" charset="0"/>
                <a:ea typeface="ＭＳ Ｐゴシック" pitchFamily="-112" charset="-128"/>
                <a:cs typeface="ＭＳ Ｐゴシック" pitchFamily="-112" charset="-128"/>
              </a:rPr>
              <a:t>movlps</a:t>
            </a:r>
            <a:r>
              <a:rPr lang="en-US" sz="1200" b="0" kern="1200" dirty="0">
                <a:solidFill>
                  <a:schemeClr val="tx1"/>
                </a:solidFill>
                <a:latin typeface="Arial" charset="0"/>
                <a:ea typeface="ＭＳ Ｐゴシック" pitchFamily="-112" charset="-128"/>
                <a:cs typeface="ＭＳ Ｐゴシック" pitchFamily="-112" charset="-128"/>
              </a:rPr>
              <a:t>: copy 2 floating-point data (low packed)  </a:t>
            </a:r>
            <a:r>
              <a:rPr lang="en-US" sz="1200" b="0" kern="1200" dirty="0" err="1">
                <a:solidFill>
                  <a:schemeClr val="tx1"/>
                </a:solidFill>
                <a:latin typeface="Arial" charset="0"/>
                <a:ea typeface="ＭＳ Ｐゴシック" pitchFamily="-112" charset="-128"/>
                <a:cs typeface="ＭＳ Ｐゴシック" pitchFamily="-112" charset="-128"/>
              </a:rPr>
              <a:t>movhps</a:t>
            </a:r>
            <a:r>
              <a:rPr lang="en-US" sz="1200" b="0" kern="1200" dirty="0">
                <a:solidFill>
                  <a:schemeClr val="tx1"/>
                </a:solidFill>
                <a:latin typeface="Arial" charset="0"/>
                <a:ea typeface="ＭＳ Ｐゴシック" pitchFamily="-112" charset="-128"/>
                <a:cs typeface="ＭＳ Ｐゴシック" pitchFamily="-112" charset="-128"/>
              </a:rPr>
              <a:t>: copy 2 floating-point data (high packed)  </a:t>
            </a:r>
            <a:r>
              <a:rPr lang="en-US" sz="1200" b="0" kern="1200" dirty="0" err="1">
                <a:solidFill>
                  <a:schemeClr val="tx1"/>
                </a:solidFill>
                <a:latin typeface="Arial" charset="0"/>
                <a:ea typeface="ＭＳ Ｐゴシック" pitchFamily="-112" charset="-128"/>
                <a:cs typeface="ＭＳ Ｐゴシック" pitchFamily="-112" charset="-128"/>
              </a:rPr>
              <a:t>movaps</a:t>
            </a:r>
            <a:r>
              <a:rPr lang="en-US" sz="1200" b="0" kern="1200" dirty="0">
                <a:solidFill>
                  <a:schemeClr val="tx1"/>
                </a:solidFill>
                <a:latin typeface="Arial" charset="0"/>
                <a:ea typeface="ＭＳ Ｐゴシック" pitchFamily="-112" charset="-128"/>
                <a:cs typeface="ＭＳ Ｐゴシック" pitchFamily="-112" charset="-128"/>
              </a:rPr>
              <a:t>: copy aligned 4 floating-point data (fast)  </a:t>
            </a:r>
            <a:r>
              <a:rPr lang="en-US" sz="1200" b="0" kern="1200" dirty="0" err="1">
                <a:solidFill>
                  <a:schemeClr val="tx1"/>
                </a:solidFill>
                <a:latin typeface="Arial" charset="0"/>
                <a:ea typeface="ＭＳ Ｐゴシック" pitchFamily="-112" charset="-128"/>
                <a:cs typeface="ＭＳ Ｐゴシック" pitchFamily="-112" charset="-128"/>
              </a:rPr>
              <a:t>movups</a:t>
            </a:r>
            <a:r>
              <a:rPr lang="en-US" sz="1200" b="0" kern="1200" dirty="0">
                <a:solidFill>
                  <a:schemeClr val="tx1"/>
                </a:solidFill>
                <a:latin typeface="Arial" charset="0"/>
                <a:ea typeface="ＭＳ Ｐゴシック" pitchFamily="-112" charset="-128"/>
                <a:cs typeface="ＭＳ Ｐゴシック" pitchFamily="-112" charset="-128"/>
              </a:rPr>
              <a:t>: copy unaligned 4 floating-point data (slow)  </a:t>
            </a:r>
            <a:r>
              <a:rPr lang="en-US" sz="1200" b="0" kern="1200" dirty="0" err="1">
                <a:solidFill>
                  <a:schemeClr val="tx1"/>
                </a:solidFill>
                <a:latin typeface="Arial" charset="0"/>
                <a:ea typeface="ＭＳ Ｐゴシック" pitchFamily="-112" charset="-128"/>
                <a:cs typeface="ＭＳ Ｐゴシック" pitchFamily="-112" charset="-128"/>
              </a:rPr>
              <a:t>movhlps</a:t>
            </a:r>
            <a:r>
              <a:rPr lang="en-US" sz="1200" b="0" kern="1200" dirty="0">
                <a:solidFill>
                  <a:schemeClr val="tx1"/>
                </a:solidFill>
                <a:latin typeface="Arial" charset="0"/>
                <a:ea typeface="ＭＳ Ｐゴシック" pitchFamily="-112" charset="-128"/>
                <a:cs typeface="ＭＳ Ｐゴシック" pitchFamily="-112" charset="-128"/>
              </a:rPr>
              <a:t>: copy 2 high elements to low position  </a:t>
            </a:r>
            <a:r>
              <a:rPr lang="en-US" sz="1200" b="0" kern="1200" dirty="0" err="1">
                <a:solidFill>
                  <a:schemeClr val="tx1"/>
                </a:solidFill>
                <a:latin typeface="Arial" charset="0"/>
                <a:ea typeface="ＭＳ Ｐゴシック" pitchFamily="-112" charset="-128"/>
                <a:cs typeface="ＭＳ Ｐゴシック" pitchFamily="-112" charset="-128"/>
              </a:rPr>
              <a:t>movlhps</a:t>
            </a:r>
            <a:r>
              <a:rPr lang="en-US" sz="1200" b="0" kern="1200" dirty="0">
                <a:solidFill>
                  <a:schemeClr val="tx1"/>
                </a:solidFill>
                <a:latin typeface="Arial" charset="0"/>
                <a:ea typeface="ＭＳ Ｐゴシック" pitchFamily="-112" charset="-128"/>
                <a:cs typeface="ＭＳ Ｐゴシック" pitchFamily="-112" charset="-128"/>
              </a:rPr>
              <a:t>: copy 2 low elements to high position</a:t>
            </a:r>
          </a:p>
          <a:p>
            <a:r>
              <a:rPr lang="en-US" sz="1200" b="0" kern="1200" dirty="0" err="1">
                <a:solidFill>
                  <a:schemeClr val="tx1"/>
                </a:solidFill>
                <a:latin typeface="Arial" charset="0"/>
                <a:ea typeface="ＭＳ Ｐゴシック" pitchFamily="-112" charset="-128"/>
                <a:cs typeface="ＭＳ Ｐゴシック" pitchFamily="-112" charset="-128"/>
              </a:rPr>
              <a:t>movaps</a:t>
            </a:r>
            <a:r>
              <a:rPr lang="en-US" sz="1200" b="0" kern="1200" dirty="0">
                <a:solidFill>
                  <a:schemeClr val="tx1"/>
                </a:solidFill>
                <a:latin typeface="Arial" charset="0"/>
                <a:ea typeface="ＭＳ Ｐゴシック" pitchFamily="-112" charset="-128"/>
                <a:cs typeface="ＭＳ Ｐゴシック" pitchFamily="-112" charset="-128"/>
              </a:rPr>
              <a:t> requires that the data in memory must be aligned 16 byte boundary for better performance.</a:t>
            </a:r>
            <a:endParaRPr lang="en-US" b="0" dirty="0"/>
          </a:p>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Usually: </a:t>
            </a:r>
            <a:r>
              <a:rPr lang="en-US" sz="1200" b="1" dirty="0">
                <a:latin typeface="Courier"/>
                <a:cs typeface="Courier"/>
              </a:rPr>
              <a:t>SSE </a:t>
            </a:r>
            <a:r>
              <a:rPr lang="en-US" sz="1200" b="1" dirty="0" err="1">
                <a:latin typeface="Courier"/>
                <a:cs typeface="Courier"/>
              </a:rPr>
              <a:t>datatypes</a:t>
            </a:r>
            <a:r>
              <a:rPr lang="en-US" sz="1200" b="1" dirty="0">
                <a:latin typeface="Courier"/>
                <a:cs typeface="Courier"/>
              </a:rPr>
              <a:t>:</a:t>
            </a:r>
          </a:p>
          <a:p>
            <a:pPr marL="285750" indent="-285750">
              <a:buFont typeface="Arial"/>
              <a:buChar char="•"/>
            </a:pPr>
            <a:r>
              <a:rPr lang="en-US" sz="1200" b="1" dirty="0">
                <a:latin typeface="Courier"/>
                <a:cs typeface="Courier"/>
              </a:rPr>
              <a:t>__m128</a:t>
            </a:r>
            <a:r>
              <a:rPr lang="en-US" sz="1200" dirty="0">
                <a:latin typeface="Courier"/>
                <a:cs typeface="Courier"/>
              </a:rPr>
              <a:t> </a:t>
            </a:r>
            <a:r>
              <a:rPr lang="en-US" sz="1200" dirty="0"/>
              <a:t>for </a:t>
            </a:r>
            <a:r>
              <a:rPr lang="en-US" sz="1200" b="1" dirty="0"/>
              <a:t>float</a:t>
            </a:r>
            <a:endParaRPr lang="en-US" sz="1200" dirty="0"/>
          </a:p>
          <a:p>
            <a:pPr marL="285750" indent="-285750">
              <a:buFont typeface="Arial"/>
              <a:buChar char="•"/>
            </a:pPr>
            <a:r>
              <a:rPr lang="en-US" sz="1200" b="1" dirty="0">
                <a:latin typeface="Courier"/>
                <a:cs typeface="Courier"/>
              </a:rPr>
              <a:t>__m128d</a:t>
            </a:r>
            <a:r>
              <a:rPr lang="en-US" sz="1200" dirty="0">
                <a:latin typeface="Courier"/>
                <a:cs typeface="Courier"/>
              </a:rPr>
              <a:t> </a:t>
            </a:r>
            <a:r>
              <a:rPr lang="en-US" sz="1200" dirty="0"/>
              <a:t>for </a:t>
            </a:r>
            <a:r>
              <a:rPr lang="en-US" sz="1200" b="1" dirty="0"/>
              <a:t>double</a:t>
            </a:r>
            <a:endParaRPr lang="en-US" sz="1200" dirty="0"/>
          </a:p>
          <a:p>
            <a:pPr marL="285750" indent="-285750">
              <a:buFont typeface="Arial"/>
              <a:buChar char="•"/>
            </a:pPr>
            <a:r>
              <a:rPr lang="en-US" sz="1200" b="1" dirty="0">
                <a:latin typeface="Courier"/>
                <a:cs typeface="Courier"/>
              </a:rPr>
              <a:t>__m128i</a:t>
            </a:r>
            <a:r>
              <a:rPr lang="en-US" sz="1200" dirty="0"/>
              <a:t> for </a:t>
            </a:r>
            <a:r>
              <a:rPr lang="en-US" sz="1200" b="1" dirty="0" err="1"/>
              <a:t>int</a:t>
            </a:r>
            <a:r>
              <a:rPr lang="en-US" sz="1200" b="1" dirty="0"/>
              <a:t>, short, char</a:t>
            </a:r>
            <a:r>
              <a:rPr lang="en-US" sz="1200" dirty="0"/>
              <a:t>.</a:t>
            </a:r>
          </a:p>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17</a:t>
            </a:fld>
            <a:endParaRPr lang="en-US"/>
          </a:p>
        </p:txBody>
      </p:sp>
    </p:spTree>
    <p:extLst>
      <p:ext uri="{BB962C8B-B14F-4D97-AF65-F5344CB8AC3E}">
        <p14:creationId xmlns:p14="http://schemas.microsoft.com/office/powerpoint/2010/main" val="1981606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20</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dirty="0">
                <a:ea typeface="ＭＳ Ｐゴシック" charset="-128"/>
              </a:rPr>
              <a:t>m x n</a:t>
            </a:r>
            <a:r>
              <a:rPr lang="en-GB" baseline="0" dirty="0">
                <a:ea typeface="ＭＳ Ｐゴシック" charset="-128"/>
              </a:rPr>
              <a:t> * </a:t>
            </a:r>
            <a:endParaRPr lang="en-GB" dirty="0">
              <a:ea typeface="ＭＳ Ｐゴシック"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[h1 </a:t>
            </a:r>
            <a:r>
              <a:rPr lang="en-US" dirty="0" err="1"/>
              <a:t>x</a:t>
            </a:r>
            <a:r>
              <a:rPr lang="en-US" dirty="0"/>
              <a:t> b1][h2</a:t>
            </a:r>
            <a:r>
              <a:rPr lang="en-US" baseline="0" dirty="0"/>
              <a:t> </a:t>
            </a:r>
            <a:r>
              <a:rPr lang="en-US" dirty="0" err="1"/>
              <a:t>x</a:t>
            </a:r>
            <a:r>
              <a:rPr lang="en-US" dirty="0"/>
              <a:t> b2] = [h1 </a:t>
            </a:r>
            <a:r>
              <a:rPr lang="en-US" dirty="0" err="1"/>
              <a:t>x</a:t>
            </a:r>
            <a:r>
              <a:rPr lang="en-US" dirty="0"/>
              <a:t> b2] </a:t>
            </a:r>
            <a:r>
              <a:rPr lang="en-US" dirty="0" err="1">
                <a:sym typeface="Wingdings"/>
              </a:rPr>
              <a:t></a:t>
            </a:r>
            <a:r>
              <a:rPr lang="en-US" dirty="0">
                <a:sym typeface="Wingdings"/>
              </a:rPr>
              <a:t> [4 </a:t>
            </a:r>
            <a:r>
              <a:rPr lang="en-US" dirty="0" err="1">
                <a:sym typeface="Wingdings"/>
              </a:rPr>
              <a:t>x</a:t>
            </a:r>
            <a:r>
              <a:rPr lang="en-US" dirty="0">
                <a:sym typeface="Wingdings"/>
              </a:rPr>
              <a:t> 4][4 </a:t>
            </a:r>
            <a:r>
              <a:rPr lang="en-US" dirty="0" err="1">
                <a:sym typeface="Wingdings"/>
              </a:rPr>
              <a:t>x</a:t>
            </a:r>
            <a:r>
              <a:rPr lang="en-US" dirty="0">
                <a:sym typeface="Wingdings"/>
              </a:rPr>
              <a:t> 1] = [4 </a:t>
            </a:r>
            <a:r>
              <a:rPr lang="en-US" dirty="0" err="1">
                <a:sym typeface="Wingdings"/>
              </a:rPr>
              <a:t>x</a:t>
            </a:r>
            <a:r>
              <a:rPr lang="en-US" dirty="0">
                <a:sym typeface="Wingdings"/>
              </a:rPr>
              <a:t> 1]</a:t>
            </a:r>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21</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SLOW </a:t>
            </a:r>
            <a:r>
              <a:rPr lang="en-US" dirty="0" err="1"/>
              <a:t>horisontal</a:t>
            </a:r>
            <a:r>
              <a:rPr lang="en-US" dirty="0"/>
              <a:t> ADD (2 instructions) + move instruction into </a:t>
            </a:r>
            <a:r>
              <a:rPr lang="en-US" dirty="0" err="1"/>
              <a:t>dest</a:t>
            </a:r>
            <a:r>
              <a:rPr lang="en-US" dirty="0"/>
              <a:t> register </a:t>
            </a:r>
            <a:r>
              <a:rPr lang="en-US" dirty="0">
                <a:sym typeface="Wingdings"/>
              </a:rPr>
              <a:t> column-major order</a:t>
            </a:r>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23</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SLOW </a:t>
            </a:r>
            <a:r>
              <a:rPr lang="en-US" dirty="0" err="1"/>
              <a:t>horisontal</a:t>
            </a:r>
            <a:r>
              <a:rPr lang="en-US" dirty="0"/>
              <a:t> ADD (2 instructions) + move instruction into </a:t>
            </a:r>
            <a:r>
              <a:rPr lang="en-US" dirty="0" err="1"/>
              <a:t>dest</a:t>
            </a:r>
            <a:r>
              <a:rPr lang="en-US" dirty="0"/>
              <a:t> register </a:t>
            </a:r>
            <a:r>
              <a:rPr lang="en-US" dirty="0">
                <a:sym typeface="Wingdings"/>
              </a:rPr>
              <a:t> column-major order</a:t>
            </a:r>
          </a:p>
          <a:p>
            <a:endParaRPr lang="en-US" dirty="0">
              <a:sym typeface="Wingdings"/>
            </a:endParaRPr>
          </a:p>
        </p:txBody>
      </p:sp>
      <p:sp>
        <p:nvSpPr>
          <p:cNvPr id="4" name="Slide Number Placeholder 3"/>
          <p:cNvSpPr>
            <a:spLocks noGrp="1"/>
          </p:cNvSpPr>
          <p:nvPr>
            <p:ph type="sldNum" sz="quarter" idx="10"/>
          </p:nvPr>
        </p:nvSpPr>
        <p:spPr/>
        <p:txBody>
          <a:bodyPr/>
          <a:lstStyle/>
          <a:p>
            <a:fld id="{EBF1B11A-1591-436C-9FCB-B45FBF3E5120}" type="slidenum">
              <a:rPr lang="en-US" smtClean="0"/>
              <a:pPr/>
              <a:t>24</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25</a:t>
            </a:fld>
            <a:endParaRPr lang="en-US"/>
          </a:p>
        </p:txBody>
      </p:sp>
    </p:spTree>
    <p:extLst>
      <p:ext uri="{BB962C8B-B14F-4D97-AF65-F5344CB8AC3E}">
        <p14:creationId xmlns:p14="http://schemas.microsoft.com/office/powerpoint/2010/main" val="27080398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err="1">
                <a:solidFill>
                  <a:schemeClr val="tx1"/>
                </a:solidFill>
                <a:latin typeface="Arial" charset="0"/>
                <a:ea typeface="ＭＳ Ｐゴシック" pitchFamily="-112" charset="-128"/>
                <a:cs typeface="ＭＳ Ｐゴシック" pitchFamily="-112" charset="-128"/>
              </a:rPr>
              <a:t>movss</a:t>
            </a:r>
            <a:r>
              <a:rPr lang="en-US" sz="1200" b="1" kern="1200" dirty="0">
                <a:solidFill>
                  <a:schemeClr val="tx1"/>
                </a:solidFill>
                <a:latin typeface="Arial" charset="0"/>
                <a:ea typeface="ＭＳ Ｐゴシック" pitchFamily="-112" charset="-128"/>
                <a:cs typeface="ＭＳ Ｐゴシック" pitchFamily="-112" charset="-128"/>
              </a:rPr>
              <a:t>: copy a single </a:t>
            </a:r>
            <a:r>
              <a:rPr lang="en-US" sz="1200" b="0" kern="1200" dirty="0">
                <a:solidFill>
                  <a:schemeClr val="tx1"/>
                </a:solidFill>
                <a:latin typeface="Arial" charset="0"/>
                <a:ea typeface="ＭＳ Ｐゴシック" pitchFamily="-112" charset="-128"/>
                <a:cs typeface="ＭＳ Ｐゴシック" pitchFamily="-112" charset="-128"/>
              </a:rPr>
              <a:t>floating-point data  </a:t>
            </a:r>
            <a:r>
              <a:rPr lang="en-US" sz="1200" b="0" kern="1200" dirty="0" err="1">
                <a:solidFill>
                  <a:schemeClr val="tx1"/>
                </a:solidFill>
                <a:latin typeface="Arial" charset="0"/>
                <a:ea typeface="ＭＳ Ｐゴシック" pitchFamily="-112" charset="-128"/>
                <a:cs typeface="ＭＳ Ｐゴシック" pitchFamily="-112" charset="-128"/>
              </a:rPr>
              <a:t>movlps</a:t>
            </a:r>
            <a:r>
              <a:rPr lang="en-US" sz="1200" b="0" kern="1200" dirty="0">
                <a:solidFill>
                  <a:schemeClr val="tx1"/>
                </a:solidFill>
                <a:latin typeface="Arial" charset="0"/>
                <a:ea typeface="ＭＳ Ｐゴシック" pitchFamily="-112" charset="-128"/>
                <a:cs typeface="ＭＳ Ｐゴシック" pitchFamily="-112" charset="-128"/>
              </a:rPr>
              <a:t>: copy 2 floating-point data (low packed)  </a:t>
            </a:r>
            <a:r>
              <a:rPr lang="en-US" sz="1200" b="0" kern="1200" dirty="0" err="1">
                <a:solidFill>
                  <a:schemeClr val="tx1"/>
                </a:solidFill>
                <a:latin typeface="Arial" charset="0"/>
                <a:ea typeface="ＭＳ Ｐゴシック" pitchFamily="-112" charset="-128"/>
                <a:cs typeface="ＭＳ Ｐゴシック" pitchFamily="-112" charset="-128"/>
              </a:rPr>
              <a:t>movhps</a:t>
            </a:r>
            <a:r>
              <a:rPr lang="en-US" sz="1200" b="0" kern="1200" dirty="0">
                <a:solidFill>
                  <a:schemeClr val="tx1"/>
                </a:solidFill>
                <a:latin typeface="Arial" charset="0"/>
                <a:ea typeface="ＭＳ Ｐゴシック" pitchFamily="-112" charset="-128"/>
                <a:cs typeface="ＭＳ Ｐゴシック" pitchFamily="-112" charset="-128"/>
              </a:rPr>
              <a:t>: copy 2 floating-point data (high packed)  </a:t>
            </a:r>
            <a:r>
              <a:rPr lang="en-US" sz="1200" b="0" kern="1200" dirty="0" err="1">
                <a:solidFill>
                  <a:schemeClr val="tx1"/>
                </a:solidFill>
                <a:latin typeface="Arial" charset="0"/>
                <a:ea typeface="ＭＳ Ｐゴシック" pitchFamily="-112" charset="-128"/>
                <a:cs typeface="ＭＳ Ｐゴシック" pitchFamily="-112" charset="-128"/>
              </a:rPr>
              <a:t>movaps</a:t>
            </a:r>
            <a:r>
              <a:rPr lang="en-US" sz="1200" b="0" kern="1200" dirty="0">
                <a:solidFill>
                  <a:schemeClr val="tx1"/>
                </a:solidFill>
                <a:latin typeface="Arial" charset="0"/>
                <a:ea typeface="ＭＳ Ｐゴシック" pitchFamily="-112" charset="-128"/>
                <a:cs typeface="ＭＳ Ｐゴシック" pitchFamily="-112" charset="-128"/>
              </a:rPr>
              <a:t>: copy aligned 4 floating-point data (fast)  </a:t>
            </a:r>
            <a:r>
              <a:rPr lang="en-US" sz="1200" b="0" kern="1200" dirty="0" err="1">
                <a:solidFill>
                  <a:schemeClr val="tx1"/>
                </a:solidFill>
                <a:latin typeface="Arial" charset="0"/>
                <a:ea typeface="ＭＳ Ｐゴシック" pitchFamily="-112" charset="-128"/>
                <a:cs typeface="ＭＳ Ｐゴシック" pitchFamily="-112" charset="-128"/>
              </a:rPr>
              <a:t>movups</a:t>
            </a:r>
            <a:r>
              <a:rPr lang="en-US" sz="1200" b="0" kern="1200" dirty="0">
                <a:solidFill>
                  <a:schemeClr val="tx1"/>
                </a:solidFill>
                <a:latin typeface="Arial" charset="0"/>
                <a:ea typeface="ＭＳ Ｐゴシック" pitchFamily="-112" charset="-128"/>
                <a:cs typeface="ＭＳ Ｐゴシック" pitchFamily="-112" charset="-128"/>
              </a:rPr>
              <a:t>: copy unaligned 4 floating-point data (slow)  </a:t>
            </a:r>
            <a:r>
              <a:rPr lang="en-US" sz="1200" b="0" kern="1200" dirty="0" err="1">
                <a:solidFill>
                  <a:schemeClr val="tx1"/>
                </a:solidFill>
                <a:latin typeface="Arial" charset="0"/>
                <a:ea typeface="ＭＳ Ｐゴシック" pitchFamily="-112" charset="-128"/>
                <a:cs typeface="ＭＳ Ｐゴシック" pitchFamily="-112" charset="-128"/>
              </a:rPr>
              <a:t>movhlps</a:t>
            </a:r>
            <a:r>
              <a:rPr lang="en-US" sz="1200" b="0" kern="1200" dirty="0">
                <a:solidFill>
                  <a:schemeClr val="tx1"/>
                </a:solidFill>
                <a:latin typeface="Arial" charset="0"/>
                <a:ea typeface="ＭＳ Ｐゴシック" pitchFamily="-112" charset="-128"/>
                <a:cs typeface="ＭＳ Ｐゴシック" pitchFamily="-112" charset="-128"/>
              </a:rPr>
              <a:t>: copy 2 high elements to low position  </a:t>
            </a:r>
            <a:r>
              <a:rPr lang="en-US" sz="1200" b="0" kern="1200" dirty="0" err="1">
                <a:solidFill>
                  <a:schemeClr val="tx1"/>
                </a:solidFill>
                <a:latin typeface="Arial" charset="0"/>
                <a:ea typeface="ＭＳ Ｐゴシック" pitchFamily="-112" charset="-128"/>
                <a:cs typeface="ＭＳ Ｐゴシック" pitchFamily="-112" charset="-128"/>
              </a:rPr>
              <a:t>movlhps</a:t>
            </a:r>
            <a:r>
              <a:rPr lang="en-US" sz="1200" b="0" kern="1200" dirty="0">
                <a:solidFill>
                  <a:schemeClr val="tx1"/>
                </a:solidFill>
                <a:latin typeface="Arial" charset="0"/>
                <a:ea typeface="ＭＳ Ｐゴシック" pitchFamily="-112" charset="-128"/>
                <a:cs typeface="ＭＳ Ｐゴシック" pitchFamily="-112" charset="-128"/>
              </a:rPr>
              <a:t>: copy 2 low elements to high position</a:t>
            </a:r>
          </a:p>
          <a:p>
            <a:r>
              <a:rPr lang="en-US" sz="1200" b="0" kern="1200" dirty="0" err="1">
                <a:solidFill>
                  <a:schemeClr val="tx1"/>
                </a:solidFill>
                <a:latin typeface="Arial" charset="0"/>
                <a:ea typeface="ＭＳ Ｐゴシック" pitchFamily="-112" charset="-128"/>
                <a:cs typeface="ＭＳ Ｐゴシック" pitchFamily="-112" charset="-128"/>
              </a:rPr>
              <a:t>movaps</a:t>
            </a:r>
            <a:r>
              <a:rPr lang="en-US" sz="1200" b="0" kern="1200" dirty="0">
                <a:solidFill>
                  <a:schemeClr val="tx1"/>
                </a:solidFill>
                <a:latin typeface="Arial" charset="0"/>
                <a:ea typeface="ＭＳ Ｐゴシック" pitchFamily="-112" charset="-128"/>
                <a:cs typeface="ＭＳ Ｐゴシック" pitchFamily="-112" charset="-128"/>
              </a:rPr>
              <a:t> requires that the data in memory must be aligned 16 byte boundary for better performance.</a:t>
            </a:r>
            <a:endParaRPr lang="en-US" b="0"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latin typeface="Arial" charset="0"/>
                <a:ea typeface="ＭＳ Ｐゴシック" pitchFamily="-112" charset="-128"/>
                <a:cs typeface="ＭＳ Ｐゴシック" pitchFamily="-112" charset="-128"/>
              </a:rPr>
              <a:t>Shuffle Instruction</a:t>
            </a:r>
          </a:p>
          <a:p>
            <a:endParaRPr lang="en-US" sz="1200" b="0" kern="1200" dirty="0">
              <a:solidFill>
                <a:schemeClr val="tx1"/>
              </a:solidFill>
              <a:latin typeface="Arial" charset="0"/>
              <a:ea typeface="ＭＳ Ｐゴシック" pitchFamily="-112" charset="-128"/>
              <a:cs typeface="ＭＳ Ｐゴシック" pitchFamily="-112" charset="-128"/>
            </a:endParaRPr>
          </a:p>
          <a:p>
            <a:r>
              <a:rPr lang="en-US" sz="1200" b="0" kern="1200" dirty="0" err="1">
                <a:solidFill>
                  <a:schemeClr val="tx1"/>
                </a:solidFill>
                <a:latin typeface="Arial" charset="0"/>
                <a:ea typeface="ＭＳ Ｐゴシック" pitchFamily="-112" charset="-128"/>
                <a:cs typeface="ＭＳ Ｐゴシック" pitchFamily="-112" charset="-128"/>
              </a:rPr>
              <a:t>shufps</a:t>
            </a:r>
            <a:r>
              <a:rPr lang="en-US" sz="1200" b="0" kern="1200" dirty="0">
                <a:solidFill>
                  <a:schemeClr val="tx1"/>
                </a:solidFill>
                <a:latin typeface="Arial" charset="0"/>
                <a:ea typeface="ＭＳ Ｐゴシック" pitchFamily="-112" charset="-128"/>
                <a:cs typeface="ＭＳ Ｐゴシック" pitchFamily="-112" charset="-128"/>
              </a:rPr>
              <a:t> requires 2 operands and 1 mask. </a:t>
            </a:r>
            <a:r>
              <a:rPr lang="en-US" sz="1200" b="0" kern="1200" dirty="0" err="1">
                <a:solidFill>
                  <a:schemeClr val="tx1"/>
                </a:solidFill>
                <a:latin typeface="Arial" charset="0"/>
                <a:ea typeface="ＭＳ Ｐゴシック" pitchFamily="-112" charset="-128"/>
                <a:cs typeface="ＭＳ Ｐゴシック" pitchFamily="-112" charset="-128"/>
              </a:rPr>
              <a:t>shufps</a:t>
            </a:r>
            <a:r>
              <a:rPr lang="en-US" sz="1200" b="0" kern="1200" dirty="0">
                <a:solidFill>
                  <a:schemeClr val="tx1"/>
                </a:solidFill>
                <a:latin typeface="Arial" charset="0"/>
                <a:ea typeface="ＭＳ Ｐゴシック" pitchFamily="-112" charset="-128"/>
                <a:cs typeface="ＭＳ Ｐゴシック" pitchFamily="-112" charset="-128"/>
              </a:rPr>
              <a:t> selects 2 elements from each operand (register) based on the mask. 2 elements from the first operand are copied to the lower 2 elements in destination register and 2 elements from the second operand are copied to the higher 2 elements in the destination register.  Using </a:t>
            </a:r>
            <a:r>
              <a:rPr lang="en-US" sz="1200" b="0" kern="1200" dirty="0" err="1">
                <a:solidFill>
                  <a:schemeClr val="tx1"/>
                </a:solidFill>
                <a:latin typeface="Arial" charset="0"/>
                <a:ea typeface="ＭＳ Ｐゴシック" pitchFamily="-112" charset="-128"/>
                <a:cs typeface="ＭＳ Ｐゴシック" pitchFamily="-112" charset="-128"/>
              </a:rPr>
              <a:t>shufps</a:t>
            </a:r>
            <a:r>
              <a:rPr lang="en-US" sz="1200" b="0" kern="1200" dirty="0">
                <a:solidFill>
                  <a:schemeClr val="tx1"/>
                </a:solidFill>
                <a:latin typeface="Arial" charset="0"/>
                <a:ea typeface="ＭＳ Ｐゴシック" pitchFamily="-112" charset="-128"/>
                <a:cs typeface="ＭＳ Ｐゴシック" pitchFamily="-112" charset="-128"/>
              </a:rPr>
              <a:t> instruction, you can shuffle any 4 data elements with any order. The frequent usages of </a:t>
            </a:r>
            <a:r>
              <a:rPr lang="en-US" sz="1200" b="0" kern="1200" dirty="0" err="1">
                <a:solidFill>
                  <a:schemeClr val="tx1"/>
                </a:solidFill>
                <a:latin typeface="Arial" charset="0"/>
                <a:ea typeface="ＭＳ Ｐゴシック" pitchFamily="-112" charset="-128"/>
                <a:cs typeface="ＭＳ Ｐゴシック" pitchFamily="-112" charset="-128"/>
              </a:rPr>
              <a:t>shufps</a:t>
            </a:r>
            <a:r>
              <a:rPr lang="en-US" sz="1200" b="0" kern="1200" dirty="0">
                <a:solidFill>
                  <a:schemeClr val="tx1"/>
                </a:solidFill>
                <a:latin typeface="Arial" charset="0"/>
                <a:ea typeface="ＭＳ Ｐゴシック" pitchFamily="-112" charset="-128"/>
                <a:cs typeface="ＭＳ Ｐゴシック" pitchFamily="-112" charset="-128"/>
              </a:rPr>
              <a:t> are broadcast, swap and </a:t>
            </a:r>
            <a:r>
              <a:rPr lang="en-US" sz="1200" b="0" kern="1200" dirty="0" err="1">
                <a:solidFill>
                  <a:schemeClr val="tx1"/>
                </a:solidFill>
                <a:latin typeface="Arial" charset="0"/>
                <a:ea typeface="ＭＳ Ｐゴシック" pitchFamily="-112" charset="-128"/>
                <a:cs typeface="ＭＳ Ｐゴシック" pitchFamily="-112" charset="-128"/>
              </a:rPr>
              <a:t>rotate.BroadcastIt</a:t>
            </a:r>
            <a:r>
              <a:rPr lang="en-US" sz="1200" b="0" kern="1200" dirty="0">
                <a:solidFill>
                  <a:schemeClr val="tx1"/>
                </a:solidFill>
                <a:latin typeface="Arial" charset="0"/>
                <a:ea typeface="ＭＳ Ｐゴシック" pitchFamily="-112" charset="-128"/>
                <a:cs typeface="ＭＳ Ｐゴシック" pitchFamily="-112" charset="-128"/>
              </a:rPr>
              <a:t> copies all 4 fields with a single data element. The possible masks are</a:t>
            </a:r>
          </a:p>
          <a:p>
            <a:r>
              <a:rPr lang="en-US" sz="1200" b="0" kern="1200" dirty="0">
                <a:solidFill>
                  <a:schemeClr val="tx1"/>
                </a:solidFill>
                <a:latin typeface="Arial" charset="0"/>
                <a:ea typeface="ＭＳ Ｐゴシック" pitchFamily="-112" charset="-128"/>
                <a:cs typeface="ＭＳ Ｐゴシック" pitchFamily="-112" charset="-128"/>
              </a:rPr>
              <a:t>00h: Broadcast the least significant data element  55h: Broadcast the second data element  </a:t>
            </a:r>
            <a:r>
              <a:rPr lang="en-US" sz="1200" b="0" kern="1200" dirty="0" err="1">
                <a:solidFill>
                  <a:schemeClr val="tx1"/>
                </a:solidFill>
                <a:latin typeface="Arial" charset="0"/>
                <a:ea typeface="ＭＳ Ｐゴシック" pitchFamily="-112" charset="-128"/>
                <a:cs typeface="ＭＳ Ｐゴシック" pitchFamily="-112" charset="-128"/>
              </a:rPr>
              <a:t>AAh</a:t>
            </a:r>
            <a:r>
              <a:rPr lang="en-US" sz="1200" b="0" kern="1200" dirty="0">
                <a:solidFill>
                  <a:schemeClr val="tx1"/>
                </a:solidFill>
                <a:latin typeface="Arial" charset="0"/>
                <a:ea typeface="ＭＳ Ｐゴシック" pitchFamily="-112" charset="-128"/>
                <a:cs typeface="ＭＳ Ｐゴシック" pitchFamily="-112" charset="-128"/>
              </a:rPr>
              <a:t>: Broadcast the third data element  </a:t>
            </a:r>
            <a:r>
              <a:rPr lang="en-US" sz="1200" b="0" kern="1200" dirty="0" err="1">
                <a:solidFill>
                  <a:schemeClr val="tx1"/>
                </a:solidFill>
                <a:latin typeface="Arial" charset="0"/>
                <a:ea typeface="ＭＳ Ｐゴシック" pitchFamily="-112" charset="-128"/>
                <a:cs typeface="ＭＳ Ｐゴシック" pitchFamily="-112" charset="-128"/>
              </a:rPr>
              <a:t>FFh</a:t>
            </a:r>
            <a:r>
              <a:rPr lang="en-US" sz="1200" b="0" kern="1200" dirty="0">
                <a:solidFill>
                  <a:schemeClr val="tx1"/>
                </a:solidFill>
                <a:latin typeface="Arial" charset="0"/>
                <a:ea typeface="ＭＳ Ｐゴシック" pitchFamily="-112" charset="-128"/>
                <a:cs typeface="ＭＳ Ｐゴシック" pitchFamily="-112" charset="-128"/>
              </a:rPr>
              <a:t>: Broadcast the most significant data element </a:t>
            </a:r>
            <a:r>
              <a:rPr lang="en-US" sz="1200" b="1" kern="1200" dirty="0">
                <a:solidFill>
                  <a:schemeClr val="tx1"/>
                </a:solidFill>
                <a:latin typeface="Arial" charset="0"/>
                <a:ea typeface="ＭＳ Ｐゴシック" pitchFamily="-112" charset="-128"/>
                <a:cs typeface="ＭＳ Ｐゴシック" pitchFamily="-112" charset="-128"/>
              </a:rPr>
              <a:t> </a:t>
            </a:r>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29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33</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ea typeface="ＭＳ Ｐゴシック" charset="0"/>
              <a:cs typeface="ＭＳ Ｐゴシック" charset="0"/>
            </a:endParaRPr>
          </a:p>
          <a:p>
            <a:r>
              <a:rPr lang="en-US" dirty="0">
                <a:ea typeface="ＭＳ Ｐゴシック" charset="0"/>
                <a:cs typeface="ＭＳ Ｐゴシック" charset="0"/>
              </a:rPr>
              <a:t>An </a:t>
            </a:r>
            <a:r>
              <a:rPr lang="en-US" b="1" dirty="0" err="1">
                <a:ea typeface="ＭＳ Ｐゴシック" charset="0"/>
                <a:cs typeface="ＭＳ Ｐゴシック" charset="0"/>
              </a:rPr>
              <a:t>instructionn</a:t>
            </a:r>
            <a:r>
              <a:rPr lang="en-US" b="1" dirty="0">
                <a:ea typeface="ＭＳ Ｐゴシック" charset="0"/>
                <a:cs typeface="ＭＳ Ｐゴシック" charset="0"/>
              </a:rPr>
              <a:t> pipeline </a:t>
            </a:r>
            <a:r>
              <a:rPr lang="en-US" dirty="0">
                <a:ea typeface="ＭＳ Ｐゴシック" charset="0"/>
                <a:cs typeface="ＭＳ Ｐゴシック" charset="0"/>
              </a:rPr>
              <a:t>is a technique used in the design of computers to increase their instruction throughput (the number of instructions that can be executed in a unit of time). Pipelining does not reduce the time to complete an instruction, but increases instruction throughput by performing multiple operations in parallel.</a:t>
            </a:r>
          </a:p>
          <a:p>
            <a:endParaRPr lang="en-US" dirty="0">
              <a:ea typeface="ＭＳ Ｐゴシック" charset="0"/>
              <a:cs typeface="ＭＳ Ｐゴシック" charset="0"/>
            </a:endParaRPr>
          </a:p>
          <a:p>
            <a:r>
              <a:rPr lang="en-US" dirty="0">
                <a:ea typeface="ＭＳ Ｐゴシック" charset="0"/>
                <a:cs typeface="ＭＳ Ｐゴシック" charset="0"/>
              </a:rPr>
              <a:t>Today, in the Core series II processors (i3, i5, and i7), there are 14 stages in the processor pipeline.</a:t>
            </a:r>
          </a:p>
          <a:p>
            <a:r>
              <a:rPr lang="en-US" dirty="0">
                <a:ea typeface="ＭＳ Ｐゴシック" charset="0"/>
                <a:cs typeface="ＭＳ Ｐゴシック" charset="0"/>
              </a:rPr>
              <a:t>Microarchitecture   Pipeline stages</a:t>
            </a:r>
          </a:p>
          <a:p>
            <a:r>
              <a:rPr lang="en-US" dirty="0">
                <a:ea typeface="ＭＳ Ｐゴシック" charset="0"/>
                <a:cs typeface="ＭＳ Ｐゴシック" charset="0"/>
              </a:rPr>
              <a:t>P5 (Pentium)             5</a:t>
            </a:r>
          </a:p>
          <a:p>
            <a:r>
              <a:rPr lang="en-US" dirty="0">
                <a:ea typeface="ＭＳ Ｐゴシック" charset="0"/>
                <a:cs typeface="ＭＳ Ｐゴシック" charset="0"/>
              </a:rPr>
              <a:t>P6 (Pentium 3)          10</a:t>
            </a:r>
          </a:p>
          <a:p>
            <a:r>
              <a:rPr lang="en-US" dirty="0">
                <a:ea typeface="ＭＳ Ｐゴシック" charset="0"/>
                <a:cs typeface="ＭＳ Ｐゴシック" charset="0"/>
              </a:rPr>
              <a:t>P6 (Pentium Pro)        14</a:t>
            </a:r>
          </a:p>
          <a:p>
            <a:r>
              <a:rPr lang="en-US" dirty="0" err="1">
                <a:ea typeface="ＭＳ Ｐゴシック" charset="0"/>
                <a:cs typeface="ＭＳ Ｐゴシック" charset="0"/>
              </a:rPr>
              <a:t>NetBurst</a:t>
            </a:r>
            <a:r>
              <a:rPr lang="en-US" dirty="0">
                <a:ea typeface="ＭＳ Ｐゴシック" charset="0"/>
                <a:cs typeface="ＭＳ Ｐゴシック" charset="0"/>
              </a:rPr>
              <a:t> (Willamette)   20</a:t>
            </a:r>
          </a:p>
          <a:p>
            <a:r>
              <a:rPr lang="en-US" dirty="0" err="1">
                <a:ea typeface="ＭＳ Ｐゴシック" charset="0"/>
                <a:cs typeface="ＭＳ Ｐゴシック" charset="0"/>
              </a:rPr>
              <a:t>NetBurst</a:t>
            </a:r>
            <a:r>
              <a:rPr lang="en-US" dirty="0">
                <a:ea typeface="ＭＳ Ｐゴシック" charset="0"/>
                <a:cs typeface="ＭＳ Ｐゴシック" charset="0"/>
              </a:rPr>
              <a:t> (Northwood)    20</a:t>
            </a:r>
          </a:p>
          <a:p>
            <a:r>
              <a:rPr lang="en-US" dirty="0" err="1">
                <a:ea typeface="ＭＳ Ｐゴシック" charset="0"/>
                <a:cs typeface="ＭＳ Ｐゴシック" charset="0"/>
              </a:rPr>
              <a:t>NetBurst</a:t>
            </a:r>
            <a:r>
              <a:rPr lang="en-US" dirty="0">
                <a:ea typeface="ＭＳ Ｐゴシック" charset="0"/>
                <a:cs typeface="ＭＳ Ｐゴシック" charset="0"/>
              </a:rPr>
              <a:t> (Prescott)     31</a:t>
            </a:r>
          </a:p>
          <a:p>
            <a:r>
              <a:rPr lang="en-US" dirty="0" err="1">
                <a:ea typeface="ＭＳ Ｐゴシック" charset="0"/>
                <a:cs typeface="ＭＳ Ｐゴシック" charset="0"/>
              </a:rPr>
              <a:t>NetBurst</a:t>
            </a:r>
            <a:r>
              <a:rPr lang="en-US" dirty="0">
                <a:ea typeface="ＭＳ Ｐゴシック" charset="0"/>
                <a:cs typeface="ＭＳ Ｐゴシック" charset="0"/>
              </a:rPr>
              <a:t> (Cedar Mill)   31</a:t>
            </a:r>
          </a:p>
          <a:p>
            <a:r>
              <a:rPr lang="en-US" dirty="0">
                <a:ea typeface="ＭＳ Ｐゴシック" charset="0"/>
                <a:cs typeface="ＭＳ Ｐゴシック" charset="0"/>
              </a:rPr>
              <a:t>Core                    14</a:t>
            </a:r>
          </a:p>
          <a:p>
            <a:r>
              <a:rPr lang="en-US" dirty="0" err="1">
                <a:ea typeface="ＭＳ Ｐゴシック" charset="0"/>
                <a:cs typeface="ＭＳ Ｐゴシック" charset="0"/>
              </a:rPr>
              <a:t>Bonnell</a:t>
            </a:r>
            <a:r>
              <a:rPr lang="en-US" dirty="0">
                <a:ea typeface="ＭＳ Ｐゴシック" charset="0"/>
                <a:cs typeface="ＭＳ Ｐゴシック" charset="0"/>
              </a:rPr>
              <a:t>                 16</a:t>
            </a:r>
          </a:p>
          <a:p>
            <a:r>
              <a:rPr lang="en-US" dirty="0">
                <a:ea typeface="ＭＳ Ｐゴシック" charset="0"/>
                <a:cs typeface="ＭＳ Ｐゴシック" charset="0"/>
              </a:rPr>
              <a:t>Sandy Bridge            14</a:t>
            </a:r>
          </a:p>
          <a:p>
            <a:r>
              <a:rPr lang="en-US" dirty="0" err="1">
                <a:ea typeface="ＭＳ Ｐゴシック" charset="0"/>
                <a:cs typeface="ＭＳ Ｐゴシック" charset="0"/>
              </a:rPr>
              <a:t>Silvermont</a:t>
            </a:r>
            <a:r>
              <a:rPr lang="en-US" dirty="0">
                <a:ea typeface="ＭＳ Ｐゴシック" charset="0"/>
                <a:cs typeface="ＭＳ Ｐゴシック" charset="0"/>
              </a:rPr>
              <a:t>              14 to 17</a:t>
            </a:r>
          </a:p>
          <a:p>
            <a:r>
              <a:rPr lang="en-US" dirty="0">
                <a:ea typeface="ＭＳ Ｐゴシック" charset="0"/>
                <a:cs typeface="ＭＳ Ｐゴシック" charset="0"/>
              </a:rPr>
              <a:t>Haswell                 14</a:t>
            </a:r>
          </a:p>
          <a:p>
            <a:r>
              <a:rPr lang="en-US" dirty="0">
                <a:ea typeface="ＭＳ Ｐゴシック" charset="0"/>
                <a:cs typeface="ＭＳ Ｐゴシック" charset="0"/>
              </a:rPr>
              <a:t>Skylake                 14</a:t>
            </a:r>
          </a:p>
          <a:p>
            <a:r>
              <a:rPr lang="en-US" dirty="0" err="1">
                <a:ea typeface="ＭＳ Ｐゴシック" charset="0"/>
                <a:cs typeface="ＭＳ Ｐゴシック" charset="0"/>
              </a:rPr>
              <a:t>Kabylake</a:t>
            </a:r>
            <a:r>
              <a:rPr lang="en-US" dirty="0">
                <a:ea typeface="ＭＳ Ｐゴシック" charset="0"/>
                <a:cs typeface="ＭＳ Ｐゴシック" charset="0"/>
              </a:rPr>
              <a:t>                14</a:t>
            </a:r>
          </a:p>
          <a:p>
            <a:endParaRPr lang="en-US" dirty="0">
              <a:ea typeface="ＭＳ Ｐゴシック" charset="0"/>
              <a:cs typeface="ＭＳ Ｐゴシック" charset="0"/>
            </a:endParaRPr>
          </a:p>
          <a:p>
            <a:r>
              <a:rPr lang="en-US" dirty="0">
                <a:ea typeface="ＭＳ Ｐゴシック" charset="0"/>
                <a:cs typeface="ＭＳ Ｐゴシック" charset="0"/>
              </a:rPr>
              <a:t>ARM up to 7: 3 stages (still widely used is simpler devices)</a:t>
            </a:r>
          </a:p>
          <a:p>
            <a:r>
              <a:rPr lang="en-US" dirty="0">
                <a:ea typeface="ＭＳ Ｐゴシック" charset="0"/>
                <a:cs typeface="ＭＳ Ｐゴシック" charset="0"/>
              </a:rPr>
              <a:t>ARM 8-9: 5 stages;</a:t>
            </a:r>
          </a:p>
          <a:p>
            <a:r>
              <a:rPr lang="en-US" dirty="0">
                <a:ea typeface="ＭＳ Ｐゴシック" charset="0"/>
                <a:cs typeface="ＭＳ Ｐゴシック" charset="0"/>
              </a:rPr>
              <a:t>ARM 11: 8 stages;</a:t>
            </a:r>
          </a:p>
          <a:p>
            <a:r>
              <a:rPr lang="en-US" dirty="0">
                <a:ea typeface="ＭＳ Ｐゴシック" charset="0"/>
                <a:cs typeface="ＭＳ Ｐゴシック" charset="0"/>
              </a:rPr>
              <a:t>Cortex A7: 8-10 stages;</a:t>
            </a:r>
          </a:p>
          <a:p>
            <a:r>
              <a:rPr lang="en-US" dirty="0">
                <a:ea typeface="ＭＳ Ｐゴシック" charset="0"/>
                <a:cs typeface="ＭＳ Ｐゴシック" charset="0"/>
              </a:rPr>
              <a:t>Cortex A8: 13 stages;</a:t>
            </a:r>
          </a:p>
          <a:p>
            <a:r>
              <a:rPr lang="en-US" dirty="0">
                <a:ea typeface="ＭＳ Ｐゴシック" charset="0"/>
                <a:cs typeface="ＭＳ Ｐゴシック" charset="0"/>
              </a:rPr>
              <a:t>Cortex A15: 15-25 stages</a:t>
            </a:r>
          </a:p>
          <a:p>
            <a:endParaRPr lang="en-US" dirty="0">
              <a:ea typeface="ＭＳ Ｐゴシック" charset="0"/>
              <a:cs typeface="ＭＳ Ｐゴシック" charset="0"/>
            </a:endParaRPr>
          </a:p>
        </p:txBody>
      </p:sp>
      <p:sp>
        <p:nvSpPr>
          <p:cNvPr id="6656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ECB84F19-0CD8-AD46-ACA9-EC0B77D6CE9A}" type="slidenum">
              <a:rPr lang="en-US" sz="1200">
                <a:latin typeface="Arial" charset="0"/>
              </a:rPr>
              <a:pPr eaLnBrk="1" hangingPunct="1"/>
              <a:t>2</a:t>
            </a:fld>
            <a:endParaRPr lang="en-US" sz="1200">
              <a:latin typeface="Arial" charset="0"/>
            </a:endParaRPr>
          </a:p>
        </p:txBody>
      </p:sp>
    </p:spTree>
    <p:extLst>
      <p:ext uri="{BB962C8B-B14F-4D97-AF65-F5344CB8AC3E}">
        <p14:creationId xmlns:p14="http://schemas.microsoft.com/office/powerpoint/2010/main" val="19413960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a:t>eax</a:t>
            </a:r>
            <a:r>
              <a:rPr lang="en-US" dirty="0"/>
              <a:t> contains </a:t>
            </a:r>
            <a:r>
              <a:rPr lang="en-US" dirty="0" err="1"/>
              <a:t>v</a:t>
            </a:r>
            <a:r>
              <a:rPr lang="en-US" dirty="0"/>
              <a:t> in lower</a:t>
            </a:r>
            <a:r>
              <a:rPr lang="en-US" baseline="0" dirty="0"/>
              <a:t> 8 bits, move</a:t>
            </a:r>
            <a:endParaRPr lang="en-US" dirty="0"/>
          </a:p>
          <a:p>
            <a:endParaRPr lang="en-US" dirty="0"/>
          </a:p>
          <a:p>
            <a:r>
              <a:rPr lang="en-US" dirty="0"/>
              <a:t>lower 16-bit </a:t>
            </a:r>
            <a:r>
              <a:rPr lang="en-US" dirty="0" err="1"/>
              <a:t>eax</a:t>
            </a:r>
            <a:r>
              <a:rPr lang="en-US" dirty="0"/>
              <a:t> = ax</a:t>
            </a:r>
          </a:p>
          <a:p>
            <a:r>
              <a:rPr lang="en-US" dirty="0"/>
              <a:t>lower 8-bit ax = al</a:t>
            </a:r>
          </a:p>
          <a:p>
            <a:r>
              <a:rPr lang="en-US" dirty="0"/>
              <a:t>higher 8-bit ax = ah -</a:t>
            </a:r>
            <a:r>
              <a:rPr lang="en-US" dirty="0">
                <a:sym typeface="Wingdings"/>
              </a:rPr>
              <a:t> </a:t>
            </a:r>
            <a:r>
              <a:rPr lang="en-US" dirty="0" err="1">
                <a:sym typeface="Wingdings"/>
              </a:rPr>
              <a:t>ah,al</a:t>
            </a:r>
            <a:r>
              <a:rPr lang="en-US" baseline="0" dirty="0">
                <a:sym typeface="Wingdings"/>
              </a:rPr>
              <a:t> = ax</a:t>
            </a:r>
            <a:r>
              <a:rPr lang="en-US" dirty="0">
                <a:sym typeface="Wingdings"/>
              </a:rPr>
              <a:t> </a:t>
            </a:r>
            <a:r>
              <a:rPr lang="en-US" dirty="0"/>
              <a:t> </a:t>
            </a:r>
          </a:p>
          <a:p>
            <a:endParaRPr lang="en-US" dirty="0"/>
          </a:p>
          <a:p>
            <a:r>
              <a:rPr lang="en-US" dirty="0"/>
              <a:t>Test sets ZF based on condition bitwise AND on two operands</a:t>
            </a:r>
          </a:p>
          <a:p>
            <a:r>
              <a:rPr lang="en-US" dirty="0"/>
              <a:t>Jump if not zero (ZF=0)</a:t>
            </a:r>
          </a:p>
        </p:txBody>
      </p:sp>
      <p:sp>
        <p:nvSpPr>
          <p:cNvPr id="4" name="Slide Number Placeholder 3"/>
          <p:cNvSpPr>
            <a:spLocks noGrp="1"/>
          </p:cNvSpPr>
          <p:nvPr>
            <p:ph type="sldNum" sz="quarter" idx="10"/>
          </p:nvPr>
        </p:nvSpPr>
        <p:spPr/>
        <p:txBody>
          <a:bodyPr/>
          <a:lstStyle/>
          <a:p>
            <a:fld id="{EBF1B11A-1591-436C-9FCB-B45FBF3E5120}" type="slidenum">
              <a:rPr lang="en-US" smtClean="0"/>
              <a:pPr/>
              <a:t>37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39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40</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SMT = Simultaneous Multi Threading</a:t>
            </a:r>
          </a:p>
          <a:p>
            <a:endParaRPr lang="en-US" dirty="0"/>
          </a:p>
          <a:p>
            <a:r>
              <a:rPr lang="en-US" dirty="0"/>
              <a:t>https://</a:t>
            </a:r>
            <a:r>
              <a:rPr lang="en-US" dirty="0" err="1"/>
              <a:t>yosefk.com</a:t>
            </a:r>
            <a:r>
              <a:rPr lang="en-US" dirty="0"/>
              <a:t>/blog/</a:t>
            </a:r>
            <a:r>
              <a:rPr lang="en-US" dirty="0" err="1"/>
              <a:t>simd</a:t>
            </a:r>
            <a:r>
              <a:rPr lang="en-US" dirty="0"/>
              <a:t>-</a:t>
            </a:r>
            <a:r>
              <a:rPr lang="en-US" dirty="0" err="1"/>
              <a:t>simt</a:t>
            </a:r>
            <a:r>
              <a:rPr lang="en-US" dirty="0"/>
              <a:t>-</a:t>
            </a:r>
            <a:r>
              <a:rPr lang="en-US" dirty="0" err="1"/>
              <a:t>smt</a:t>
            </a:r>
            <a:r>
              <a:rPr lang="en-US" dirty="0"/>
              <a:t>-parallelism-in-</a:t>
            </a:r>
            <a:r>
              <a:rPr lang="en-US" dirty="0" err="1"/>
              <a:t>nvidia</a:t>
            </a:r>
            <a:r>
              <a:rPr lang="en-US" dirty="0"/>
              <a:t>-</a:t>
            </a:r>
            <a:r>
              <a:rPr lang="en-US" dirty="0" err="1"/>
              <a:t>gpus.html</a:t>
            </a:r>
            <a:endParaRPr lang="en-US" dirty="0"/>
          </a:p>
          <a:p>
            <a:endParaRPr lang="en-US" dirty="0"/>
          </a:p>
        </p:txBody>
      </p:sp>
      <p:sp>
        <p:nvSpPr>
          <p:cNvPr id="4" name="Slide Number Placeholder 3"/>
          <p:cNvSpPr>
            <a:spLocks noGrp="1"/>
          </p:cNvSpPr>
          <p:nvPr>
            <p:ph type="sldNum" sz="quarter" idx="10"/>
          </p:nvPr>
        </p:nvSpPr>
        <p:spPr/>
        <p:txBody>
          <a:bodyPr/>
          <a:lstStyle/>
          <a:p>
            <a:fld id="{EBF1B11A-1591-436C-9FCB-B45FBF3E5120}" type="slidenum">
              <a:rPr lang="en-US" smtClean="0"/>
              <a:pPr/>
              <a:t>41</a:t>
            </a:fld>
            <a:endParaRPr lang="en-US"/>
          </a:p>
        </p:txBody>
      </p:sp>
    </p:spTree>
    <p:extLst>
      <p:ext uri="{BB962C8B-B14F-4D97-AF65-F5344CB8AC3E}">
        <p14:creationId xmlns:p14="http://schemas.microsoft.com/office/powerpoint/2010/main" val="23278128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42</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DB832B42-670F-0A41-B15A-A5F6072A7DEB}" type="slidenum">
              <a:rPr lang="en-US" sz="1200">
                <a:latin typeface="Arial" charset="0"/>
              </a:rPr>
              <a:pPr eaLnBrk="1" hangingPunct="1"/>
              <a:t>3</a:t>
            </a:fld>
            <a:endParaRPr lang="en-US" sz="1200">
              <a:latin typeface="Arial" charset="0"/>
            </a:endParaRPr>
          </a:p>
        </p:txBody>
      </p:sp>
    </p:spTree>
    <p:extLst>
      <p:ext uri="{BB962C8B-B14F-4D97-AF65-F5344CB8AC3E}">
        <p14:creationId xmlns:p14="http://schemas.microsoft.com/office/powerpoint/2010/main" val="176392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NOT WHEN:</a:t>
            </a:r>
          </a:p>
          <a:p>
            <a:r>
              <a:rPr lang="en-US">
                <a:ea typeface="ＭＳ Ｐゴシック" charset="0"/>
                <a:cs typeface="ＭＳ Ｐゴシック" charset="0"/>
              </a:rPr>
              <a:t>- using the "results so far" for the next iteration and the order is important -- Fibonacci numbers</a:t>
            </a:r>
          </a:p>
        </p:txBody>
      </p:sp>
      <p:sp>
        <p:nvSpPr>
          <p:cNvPr id="70659"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24494746-FF8D-A24B-A5B2-44402285B20B}" type="slidenum">
              <a:rPr lang="en-US" sz="1200">
                <a:latin typeface="Arial" charset="0"/>
              </a:rPr>
              <a:pPr eaLnBrk="1" hangingPunct="1"/>
              <a:t>4</a:t>
            </a:fld>
            <a:endParaRPr lang="en-US" sz="1200">
              <a:latin typeface="Arial" charset="0"/>
            </a:endParaRPr>
          </a:p>
        </p:txBody>
      </p:sp>
    </p:spTree>
    <p:extLst>
      <p:ext uri="{BB962C8B-B14F-4D97-AF65-F5344CB8AC3E}">
        <p14:creationId xmlns:p14="http://schemas.microsoft.com/office/powerpoint/2010/main" val="1100121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dirty="0">
                <a:ea typeface="ＭＳ Ｐゴシック" charset="0"/>
                <a:cs typeface="ＭＳ Ｐゴシック" charset="0"/>
              </a:rPr>
              <a:t>SISD </a:t>
            </a:r>
          </a:p>
          <a:p>
            <a:r>
              <a:rPr lang="en-US" dirty="0">
                <a:ea typeface="ＭＳ Ｐゴシック" charset="0"/>
                <a:cs typeface="ＭＳ Ｐゴシック" charset="0"/>
              </a:rPr>
              <a:t>A sequential computer which exploits no parallelism in either the instruction or data streams. i.e. one operation at a -- traditional uniprocessor machines (PC) or old mainframes.</a:t>
            </a:r>
          </a:p>
          <a:p>
            <a:r>
              <a:rPr lang="en-US" dirty="0">
                <a:ea typeface="ＭＳ Ｐゴシック" charset="0"/>
                <a:cs typeface="ＭＳ Ｐゴシック" charset="0"/>
              </a:rPr>
              <a:t>SIMD</a:t>
            </a:r>
            <a:br>
              <a:rPr lang="en-US" dirty="0">
                <a:ea typeface="ＭＳ Ｐゴシック" charset="0"/>
                <a:cs typeface="ＭＳ Ｐゴシック" charset="0"/>
              </a:rPr>
            </a:br>
            <a:r>
              <a:rPr lang="en-US" dirty="0">
                <a:ea typeface="ＭＳ Ｐゴシック" charset="0"/>
                <a:cs typeface="ＭＳ Ｐゴシック" charset="0"/>
              </a:rPr>
              <a:t>A computer which exploits multiple data streams against a single instruction stream to perform operations which may be naturally parallelized. Example:  array processor</a:t>
            </a:r>
          </a:p>
          <a:p>
            <a:r>
              <a:rPr lang="en-US" dirty="0">
                <a:ea typeface="ＭＳ Ｐゴシック" charset="0"/>
                <a:cs typeface="ＭＳ Ｐゴシック" charset="0"/>
              </a:rPr>
              <a:t>MISD</a:t>
            </a:r>
          </a:p>
          <a:p>
            <a:r>
              <a:rPr lang="en-US" dirty="0">
                <a:ea typeface="ＭＳ Ｐゴシック" charset="0"/>
                <a:cs typeface="ＭＳ Ｐゴシック" charset="0"/>
              </a:rPr>
              <a:t>Multiple instructions operate on a single data stream. Uncommon architecture which is generally used for fault tolerance. Heterogeneous systems operate on the same data stream and must agree on the result. Example: Space Shuttle flight control computer.</a:t>
            </a:r>
          </a:p>
          <a:p>
            <a:r>
              <a:rPr lang="en-US" dirty="0">
                <a:ea typeface="ＭＳ Ｐゴシック" charset="0"/>
                <a:cs typeface="ＭＳ Ｐゴシック" charset="0"/>
              </a:rPr>
              <a:t>MIMD</a:t>
            </a:r>
            <a:br>
              <a:rPr lang="en-US" dirty="0">
                <a:ea typeface="ＭＳ Ｐゴシック" charset="0"/>
                <a:cs typeface="ＭＳ Ｐゴシック" charset="0"/>
              </a:rPr>
            </a:br>
            <a:r>
              <a:rPr lang="en-US" dirty="0">
                <a:ea typeface="ＭＳ Ｐゴシック" charset="0"/>
                <a:cs typeface="ＭＳ Ｐゴシック" charset="0"/>
              </a:rPr>
              <a:t> Multiple autonomous processors simultaneously executing different instructions on different data. Distributed systems are generally recognized to be MIMD architectures; either exploiting a single shared memory space or a distributed memory space. A multi-core superscalar processor is an MIMD processor.</a:t>
            </a:r>
          </a:p>
        </p:txBody>
      </p:sp>
      <p:sp>
        <p:nvSpPr>
          <p:cNvPr id="727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0F373CB4-5B56-B84D-8E79-F7A1D169ECB3}" type="slidenum">
              <a:rPr lang="en-US" sz="1200">
                <a:latin typeface="Arial" charset="0"/>
              </a:rPr>
              <a:pPr eaLnBrk="1" hangingPunct="1"/>
              <a:t>5</a:t>
            </a:fld>
            <a:endParaRPr lang="en-US" sz="1200">
              <a:latin typeface="Arial" charset="0"/>
            </a:endParaRPr>
          </a:p>
        </p:txBody>
      </p:sp>
    </p:spTree>
    <p:extLst>
      <p:ext uri="{BB962C8B-B14F-4D97-AF65-F5344CB8AC3E}">
        <p14:creationId xmlns:p14="http://schemas.microsoft.com/office/powerpoint/2010/main" val="7962870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0"/>
                <a:cs typeface="ＭＳ Ｐゴシック" charset="0"/>
              </a:defRPr>
            </a:lvl1pPr>
            <a:lvl2pPr marL="742950" indent="-285750" defTabSz="920750" eaLnBrk="0" hangingPunct="0">
              <a:defRPr sz="1400">
                <a:solidFill>
                  <a:schemeClr val="tx1"/>
                </a:solidFill>
                <a:latin typeface="Tahoma" charset="0"/>
                <a:ea typeface="ＭＳ Ｐゴシック" charset="0"/>
              </a:defRPr>
            </a:lvl2pPr>
            <a:lvl3pPr marL="1143000" indent="-228600" defTabSz="920750" eaLnBrk="0" hangingPunct="0">
              <a:defRPr sz="1400">
                <a:solidFill>
                  <a:schemeClr val="tx1"/>
                </a:solidFill>
                <a:latin typeface="Tahoma" charset="0"/>
                <a:ea typeface="ＭＳ Ｐゴシック" charset="0"/>
              </a:defRPr>
            </a:lvl3pPr>
            <a:lvl4pPr marL="1600200" indent="-228600" defTabSz="920750" eaLnBrk="0" hangingPunct="0">
              <a:defRPr sz="1400">
                <a:solidFill>
                  <a:schemeClr val="tx1"/>
                </a:solidFill>
                <a:latin typeface="Tahoma" charset="0"/>
                <a:ea typeface="ＭＳ Ｐゴシック" charset="0"/>
              </a:defRPr>
            </a:lvl4pPr>
            <a:lvl5pPr marL="2057400" indent="-228600" defTabSz="920750" eaLnBrk="0" hangingPunct="0">
              <a:defRPr sz="1400">
                <a:solidFill>
                  <a:schemeClr val="tx1"/>
                </a:solidFill>
                <a:latin typeface="Tahoma" charset="0"/>
                <a:ea typeface="ＭＳ Ｐゴシック" charset="0"/>
              </a:defRPr>
            </a:lvl5pPr>
            <a:lvl6pPr marL="25146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defTabSz="92075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fld id="{441D1341-ECCD-554A-ACE1-9F397EF515C1}" type="slidenum">
              <a:rPr lang="en-US" sz="1200">
                <a:latin typeface="Arial" charset="0"/>
              </a:rPr>
              <a:pPr eaLnBrk="1" hangingPunct="1"/>
              <a:t>8</a:t>
            </a:fld>
            <a:endParaRPr lang="en-US" sz="1200">
              <a:latin typeface="Arial" charset="0"/>
            </a:endParaRPr>
          </a:p>
        </p:txBody>
      </p:sp>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nb-NO">
              <a:ea typeface="ＭＳ Ｐゴシック" charset="0"/>
              <a:cs typeface="ＭＳ Ｐゴシック" charset="0"/>
            </a:endParaRPr>
          </a:p>
        </p:txBody>
      </p:sp>
    </p:spTree>
    <p:extLst>
      <p:ext uri="{BB962C8B-B14F-4D97-AF65-F5344CB8AC3E}">
        <p14:creationId xmlns:p14="http://schemas.microsoft.com/office/powerpoint/2010/main" val="6099859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D0FB38B5-80E9-499D-9CF7-A1937908F7C3}" type="slidenum">
              <a:rPr lang="en-US" sz="1200">
                <a:latin typeface="Arial" charset="0"/>
              </a:rPr>
              <a:pPr eaLnBrk="1" hangingPunct="1"/>
              <a:t>9</a:t>
            </a:fld>
            <a:endParaRPr lang="en-US" sz="1200">
              <a:latin typeface="Arial"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nb-NO" dirty="0" err="1">
                <a:ea typeface="ＭＳ Ｐゴシック" charset="-128"/>
              </a:rPr>
              <a:t>Altivec</a:t>
            </a:r>
            <a:r>
              <a:rPr lang="nb-NO" dirty="0">
                <a:ea typeface="ＭＳ Ｐゴシック" charset="-128"/>
              </a:rPr>
              <a:t> – Apple, IBM, Motorola (Freescale)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en.wikipedia.org</a:t>
            </a:r>
            <a:r>
              <a:rPr lang="en-US" dirty="0"/>
              <a:t>/wiki/AVX-512</a:t>
            </a:r>
          </a:p>
        </p:txBody>
      </p:sp>
      <p:sp>
        <p:nvSpPr>
          <p:cNvPr id="4" name="Slide Number Placeholder 3"/>
          <p:cNvSpPr>
            <a:spLocks noGrp="1"/>
          </p:cNvSpPr>
          <p:nvPr>
            <p:ph type="sldNum" sz="quarter" idx="5"/>
          </p:nvPr>
        </p:nvSpPr>
        <p:spPr/>
        <p:txBody>
          <a:bodyPr/>
          <a:lstStyle/>
          <a:p>
            <a:fld id="{EBF1B11A-1591-436C-9FCB-B45FBF3E5120}" type="slidenum">
              <a:rPr lang="en-US" smtClean="0"/>
              <a:pPr/>
              <a:t>10</a:t>
            </a:fld>
            <a:endParaRPr lang="en-US"/>
          </a:p>
        </p:txBody>
      </p:sp>
    </p:spTree>
    <p:extLst>
      <p:ext uri="{BB962C8B-B14F-4D97-AF65-F5344CB8AC3E}">
        <p14:creationId xmlns:p14="http://schemas.microsoft.com/office/powerpoint/2010/main" val="17212165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031"/>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20750" eaLnBrk="0" hangingPunct="0">
              <a:defRPr sz="1400">
                <a:solidFill>
                  <a:schemeClr val="tx1"/>
                </a:solidFill>
                <a:latin typeface="Tahoma" charset="0"/>
                <a:ea typeface="ＭＳ Ｐゴシック" charset="-128"/>
              </a:defRPr>
            </a:lvl1pPr>
            <a:lvl2pPr marL="37931725" indent="-37474525" defTabSz="920750"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eaLnBrk="1" hangingPunct="1"/>
            <a:fld id="{187DBF22-C31A-4043-9D40-EC660AFDD49D}" type="slidenum">
              <a:rPr lang="en-US" sz="1200">
                <a:latin typeface="Arial" charset="0"/>
              </a:rPr>
              <a:pPr eaLnBrk="1" hangingPunct="1"/>
              <a:t>13</a:t>
            </a:fld>
            <a:endParaRPr lang="en-US" sz="1200">
              <a:latin typeface="Arial" charset="0"/>
            </a:endParaRPr>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en-GB">
              <a:ea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tellysbilde">
    <p:spTree>
      <p:nvGrpSpPr>
        <p:cNvPr id="1" name=""/>
        <p:cNvGrpSpPr/>
        <p:nvPr/>
      </p:nvGrpSpPr>
      <p:grpSpPr>
        <a:xfrm>
          <a:off x="0" y="0"/>
          <a:ext cx="0" cy="0"/>
          <a:chOff x="0" y="0"/>
          <a:chExt cx="0" cy="0"/>
        </a:xfrm>
      </p:grpSpPr>
      <p:sp>
        <p:nvSpPr>
          <p:cNvPr id="4" name="Rectangle 4"/>
          <p:cNvSpPr>
            <a:spLocks noChangeArrowheads="1"/>
          </p:cNvSpPr>
          <p:nvPr/>
        </p:nvSpPr>
        <p:spPr bwMode="auto">
          <a:xfrm>
            <a:off x="171450" y="2155825"/>
            <a:ext cx="1397000" cy="1276350"/>
          </a:xfrm>
          <a:prstGeom prst="rect">
            <a:avLst/>
          </a:prstGeom>
          <a:gradFill rotWithShape="1">
            <a:gsLst>
              <a:gs pos="0">
                <a:srgbClr val="FE7519"/>
              </a:gs>
              <a:gs pos="100000">
                <a:srgbClr val="FFFFFF"/>
              </a:gs>
            </a:gsLst>
            <a:lin ang="0" scaled="1"/>
          </a:gradFill>
          <a:ln w="9525">
            <a:noFill/>
            <a:round/>
            <a:headEnd/>
            <a:tailEnd/>
          </a:ln>
          <a:effectLst/>
        </p:spPr>
        <p:txBody>
          <a:bodyPr wrap="none" anchor="ctr"/>
          <a:lstStyle/>
          <a:p>
            <a:endParaRPr lang="nb-NO"/>
          </a:p>
        </p:txBody>
      </p:sp>
      <p:sp>
        <p:nvSpPr>
          <p:cNvPr id="5" name="Rectangle 5"/>
          <p:cNvSpPr>
            <a:spLocks noChangeArrowheads="1"/>
          </p:cNvSpPr>
          <p:nvPr/>
        </p:nvSpPr>
        <p:spPr bwMode="gray">
          <a:xfrm>
            <a:off x="36513" y="3336925"/>
            <a:ext cx="8985250" cy="46038"/>
          </a:xfrm>
          <a:prstGeom prst="rect">
            <a:avLst/>
          </a:prstGeom>
          <a:gradFill rotWithShape="0">
            <a:gsLst>
              <a:gs pos="0">
                <a:srgbClr val="1C1C1C"/>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sp>
        <p:nvSpPr>
          <p:cNvPr id="6" name="Rectangle 6"/>
          <p:cNvSpPr>
            <a:spLocks noChangeArrowheads="1"/>
          </p:cNvSpPr>
          <p:nvPr/>
        </p:nvSpPr>
        <p:spPr bwMode="auto">
          <a:xfrm rot="16200000">
            <a:off x="-517525" y="2586038"/>
            <a:ext cx="1685925" cy="92075"/>
          </a:xfrm>
          <a:prstGeom prst="rect">
            <a:avLst/>
          </a:prstGeom>
          <a:gradFill rotWithShape="0">
            <a:gsLst>
              <a:gs pos="0">
                <a:srgbClr val="808080"/>
              </a:gs>
              <a:gs pos="100000">
                <a:srgbClr val="1C1C1C"/>
              </a:gs>
            </a:gsLst>
            <a:lin ang="5400000" scaled="1"/>
          </a:gradFill>
          <a:ln w="9525">
            <a:noFill/>
            <a:round/>
            <a:headEnd/>
            <a:tailEnd/>
          </a:ln>
          <a:effectLst/>
        </p:spPr>
        <p:txBody>
          <a:bodyPr wrap="none" anchor="ctr"/>
          <a:lstStyle/>
          <a:p>
            <a:endParaRPr lang="nb-NO"/>
          </a:p>
        </p:txBody>
      </p:sp>
      <p:sp>
        <p:nvSpPr>
          <p:cNvPr id="1155074" name="Rectangle 2"/>
          <p:cNvSpPr>
            <a:spLocks noGrp="1" noChangeArrowheads="1"/>
          </p:cNvSpPr>
          <p:nvPr>
            <p:ph type="ctrTitle"/>
          </p:nvPr>
        </p:nvSpPr>
        <p:spPr>
          <a:xfrm>
            <a:off x="638175" y="1708150"/>
            <a:ext cx="7772400" cy="1462088"/>
          </a:xfrm>
        </p:spPr>
        <p:txBody>
          <a:bodyPr rIns="91440"/>
          <a:lstStyle>
            <a:lvl1pPr algn="ctr">
              <a:defRPr/>
            </a:lvl1pPr>
          </a:lstStyle>
          <a:p>
            <a:r>
              <a:rPr lang="en-US"/>
              <a:t>Click to edit Master title style</a:t>
            </a:r>
          </a:p>
        </p:txBody>
      </p:sp>
      <p:sp>
        <p:nvSpPr>
          <p:cNvPr id="1155075" name="Rectangle 3"/>
          <p:cNvSpPr>
            <a:spLocks noGrp="1" noChangeArrowheads="1"/>
          </p:cNvSpPr>
          <p:nvPr>
            <p:ph type="subTitle" idx="1"/>
          </p:nvPr>
        </p:nvSpPr>
        <p:spPr>
          <a:xfrm>
            <a:off x="1371600" y="3886200"/>
            <a:ext cx="6400800" cy="1752600"/>
          </a:xfrm>
        </p:spPr>
        <p:txBody>
          <a:bodyPr rIns="91440"/>
          <a:lstStyle>
            <a:lvl1pPr marL="0" indent="0" algn="ctr">
              <a:buFont typeface="Wingdings" pitchFamily="-96" charset="2"/>
              <a:buNone/>
              <a:defRPr/>
            </a:lvl1pPr>
          </a:lstStyle>
          <a:p>
            <a:r>
              <a:rPr lang="en-US"/>
              <a:t>Click to edit Master subtitle style</a:t>
            </a:r>
          </a:p>
        </p:txBody>
      </p:sp>
    </p:spTree>
    <p:extLst>
      <p:ext uri="{BB962C8B-B14F-4D97-AF65-F5344CB8AC3E}">
        <p14:creationId xmlns:p14="http://schemas.microsoft.com/office/powerpoint/2010/main" val="155132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Loddrett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loddrett tekst 2"/>
          <p:cNvSpPr>
            <a:spLocks noGrp="1"/>
          </p:cNvSpPr>
          <p:nvPr>
            <p:ph type="body" orient="vert" idx="1"/>
          </p:nvPr>
        </p:nvSpPr>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41523540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drett tittel og tekst">
    <p:spTree>
      <p:nvGrpSpPr>
        <p:cNvPr id="1" name=""/>
        <p:cNvGrpSpPr/>
        <p:nvPr/>
      </p:nvGrpSpPr>
      <p:grpSpPr>
        <a:xfrm>
          <a:off x="0" y="0"/>
          <a:ext cx="0" cy="0"/>
          <a:chOff x="0" y="0"/>
          <a:chExt cx="0" cy="0"/>
        </a:xfrm>
      </p:grpSpPr>
      <p:sp>
        <p:nvSpPr>
          <p:cNvPr id="2" name="Loddrett tittel 1"/>
          <p:cNvSpPr>
            <a:spLocks noGrp="1"/>
          </p:cNvSpPr>
          <p:nvPr>
            <p:ph type="title" orient="vert"/>
          </p:nvPr>
        </p:nvSpPr>
        <p:spPr>
          <a:xfrm>
            <a:off x="6858000" y="127000"/>
            <a:ext cx="2286000" cy="6388100"/>
          </a:xfrm>
        </p:spPr>
        <p:txBody>
          <a:bodyPr vert="eaVert"/>
          <a:lstStyle/>
          <a:p>
            <a:r>
              <a:rPr lang="nb-NO"/>
              <a:t>Klikk for å redigere tittelstil</a:t>
            </a:r>
          </a:p>
        </p:txBody>
      </p:sp>
      <p:sp>
        <p:nvSpPr>
          <p:cNvPr id="3" name="Plassholder for loddrett tekst 2"/>
          <p:cNvSpPr>
            <a:spLocks noGrp="1"/>
          </p:cNvSpPr>
          <p:nvPr>
            <p:ph type="body" orient="vert" idx="1"/>
          </p:nvPr>
        </p:nvSpPr>
        <p:spPr>
          <a:xfrm>
            <a:off x="0" y="127000"/>
            <a:ext cx="6705600" cy="6388100"/>
          </a:xfrm>
        </p:spPr>
        <p:txBody>
          <a:bodyPr vert="eaVert"/>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5922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tel, tekst og diagram">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a:t>Klikk for å redigere tittelstil</a:t>
            </a:r>
          </a:p>
        </p:txBody>
      </p:sp>
      <p:sp>
        <p:nvSpPr>
          <p:cNvPr id="3" name="Plassholder for tekst 2"/>
          <p:cNvSpPr>
            <a:spLocks noGrp="1"/>
          </p:cNvSpPr>
          <p:nvPr>
            <p:ph type="body" sz="half" idx="1"/>
          </p:nvPr>
        </p:nvSpPr>
        <p:spPr>
          <a:xfrm>
            <a:off x="0" y="866775"/>
            <a:ext cx="4495800" cy="5648325"/>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iagram 3"/>
          <p:cNvSpPr>
            <a:spLocks noGrp="1"/>
          </p:cNvSpPr>
          <p:nvPr>
            <p:ph type="chart" sz="half" idx="2"/>
          </p:nvPr>
        </p:nvSpPr>
        <p:spPr>
          <a:xfrm>
            <a:off x="4648200" y="866775"/>
            <a:ext cx="4495800" cy="5648325"/>
          </a:xfrm>
        </p:spPr>
        <p:txBody>
          <a:bodyPr/>
          <a:lstStyle/>
          <a:p>
            <a:pPr lvl="0"/>
            <a:endParaRPr lang="nb-NO" noProof="0"/>
          </a:p>
        </p:txBody>
      </p:sp>
    </p:spTree>
    <p:extLst>
      <p:ext uri="{BB962C8B-B14F-4D97-AF65-F5344CB8AC3E}">
        <p14:creationId xmlns:p14="http://schemas.microsoft.com/office/powerpoint/2010/main" val="38236500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reserve="1">
  <p:cSld name="Tittel og tekst over innhold">
    <p:spTree>
      <p:nvGrpSpPr>
        <p:cNvPr id="1" name=""/>
        <p:cNvGrpSpPr/>
        <p:nvPr/>
      </p:nvGrpSpPr>
      <p:grpSpPr>
        <a:xfrm>
          <a:off x="0" y="0"/>
          <a:ext cx="0" cy="0"/>
          <a:chOff x="0" y="0"/>
          <a:chExt cx="0" cy="0"/>
        </a:xfrm>
      </p:grpSpPr>
      <p:sp>
        <p:nvSpPr>
          <p:cNvPr id="2" name="Tittel 1"/>
          <p:cNvSpPr>
            <a:spLocks noGrp="1"/>
          </p:cNvSpPr>
          <p:nvPr>
            <p:ph type="title"/>
          </p:nvPr>
        </p:nvSpPr>
        <p:spPr>
          <a:xfrm>
            <a:off x="312738" y="127000"/>
            <a:ext cx="8797925" cy="561975"/>
          </a:xfrm>
        </p:spPr>
        <p:txBody>
          <a:bodyPr/>
          <a:lstStyle/>
          <a:p>
            <a:r>
              <a:rPr lang="nb-NO"/>
              <a:t>Klikk for å redigere tittelstil</a:t>
            </a:r>
          </a:p>
        </p:txBody>
      </p:sp>
      <p:sp>
        <p:nvSpPr>
          <p:cNvPr id="3" name="Plassholder for tekst 2"/>
          <p:cNvSpPr>
            <a:spLocks noGrp="1"/>
          </p:cNvSpPr>
          <p:nvPr>
            <p:ph type="body" sz="half" idx="1"/>
          </p:nvPr>
        </p:nvSpPr>
        <p:spPr>
          <a:xfrm>
            <a:off x="0" y="866775"/>
            <a:ext cx="9144000" cy="2747963"/>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0" y="3767138"/>
            <a:ext cx="9144000" cy="2747962"/>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9949500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03735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ndelingsoverskrift">
    <p:spTree>
      <p:nvGrpSpPr>
        <p:cNvPr id="1" name=""/>
        <p:cNvGrpSpPr/>
        <p:nvPr/>
      </p:nvGrpSpPr>
      <p:grpSpPr>
        <a:xfrm>
          <a:off x="0" y="0"/>
          <a:ext cx="0" cy="0"/>
          <a:chOff x="0" y="0"/>
          <a:chExt cx="0" cy="0"/>
        </a:xfrm>
      </p:grpSpPr>
      <p:sp>
        <p:nvSpPr>
          <p:cNvPr id="2" name="Tittel 1"/>
          <p:cNvSpPr>
            <a:spLocks noGrp="1"/>
          </p:cNvSpPr>
          <p:nvPr>
            <p:ph type="title"/>
          </p:nvPr>
        </p:nvSpPr>
        <p:spPr>
          <a:xfrm>
            <a:off x="722313" y="4406900"/>
            <a:ext cx="7772400" cy="1362075"/>
          </a:xfrm>
        </p:spPr>
        <p:txBody>
          <a:bodyPr anchor="t"/>
          <a:lstStyle>
            <a:lvl1pPr algn="l">
              <a:defRPr sz="4000" b="1" cap="all"/>
            </a:lvl1pPr>
          </a:lstStyle>
          <a:p>
            <a:r>
              <a:rPr lang="nb-NO"/>
              <a:t>Klikk for å redigere tittelstil</a:t>
            </a:r>
          </a:p>
        </p:txBody>
      </p:sp>
      <p:sp>
        <p:nvSpPr>
          <p:cNvPr id="3" name="Plassholder f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b-NO"/>
              <a:t>Klikk for å redigere tekststiler i malen</a:t>
            </a:r>
          </a:p>
        </p:txBody>
      </p:sp>
    </p:spTree>
    <p:extLst>
      <p:ext uri="{BB962C8B-B14F-4D97-AF65-F5344CB8AC3E}">
        <p14:creationId xmlns:p14="http://schemas.microsoft.com/office/powerpoint/2010/main" val="37913397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nholdsdeler">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3" name="Plassholder for innhold 2"/>
          <p:cNvSpPr>
            <a:spLocks noGrp="1"/>
          </p:cNvSpPr>
          <p:nvPr>
            <p:ph sz="half" idx="1"/>
          </p:nvPr>
        </p:nvSpPr>
        <p:spPr>
          <a:xfrm>
            <a:off x="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p:cNvSpPr>
            <a:spLocks noGrp="1"/>
          </p:cNvSpPr>
          <p:nvPr>
            <p:ph sz="half" idx="2"/>
          </p:nvPr>
        </p:nvSpPr>
        <p:spPr>
          <a:xfrm>
            <a:off x="4648200" y="866775"/>
            <a:ext cx="4495800" cy="56483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5146075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tel 1"/>
          <p:cNvSpPr>
            <a:spLocks noGrp="1"/>
          </p:cNvSpPr>
          <p:nvPr>
            <p:ph type="title"/>
          </p:nvPr>
        </p:nvSpPr>
        <p:spPr>
          <a:xfrm>
            <a:off x="457200" y="274638"/>
            <a:ext cx="8229600" cy="1143000"/>
          </a:xfrm>
        </p:spPr>
        <p:txBody>
          <a:bodyPr/>
          <a:lstStyle>
            <a:lvl1pPr>
              <a:defRPr/>
            </a:lvl1pPr>
          </a:lstStyle>
          <a:p>
            <a:r>
              <a:rPr lang="nb-NO"/>
              <a:t>Klikk for å redigere tittelstil</a:t>
            </a:r>
          </a:p>
        </p:txBody>
      </p:sp>
      <p:sp>
        <p:nvSpPr>
          <p:cNvPr id="3" name="Plassholder f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3252525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Tree>
    <p:extLst>
      <p:ext uri="{BB962C8B-B14F-4D97-AF65-F5344CB8AC3E}">
        <p14:creationId xmlns:p14="http://schemas.microsoft.com/office/powerpoint/2010/main" val="3452369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610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hold med tekst">
    <p:spTree>
      <p:nvGrpSpPr>
        <p:cNvPr id="1" name=""/>
        <p:cNvGrpSpPr/>
        <p:nvPr/>
      </p:nvGrpSpPr>
      <p:grpSpPr>
        <a:xfrm>
          <a:off x="0" y="0"/>
          <a:ext cx="0" cy="0"/>
          <a:chOff x="0" y="0"/>
          <a:chExt cx="0" cy="0"/>
        </a:xfrm>
      </p:grpSpPr>
      <p:sp>
        <p:nvSpPr>
          <p:cNvPr id="2" name="Tittel 1"/>
          <p:cNvSpPr>
            <a:spLocks noGrp="1"/>
          </p:cNvSpPr>
          <p:nvPr>
            <p:ph type="title"/>
          </p:nvPr>
        </p:nvSpPr>
        <p:spPr>
          <a:xfrm>
            <a:off x="457200" y="273050"/>
            <a:ext cx="3008313" cy="1162050"/>
          </a:xfrm>
        </p:spPr>
        <p:txBody>
          <a:bodyPr/>
          <a:lstStyle>
            <a:lvl1pPr algn="l">
              <a:defRPr sz="2000" b="1"/>
            </a:lvl1pPr>
          </a:lstStyle>
          <a:p>
            <a:r>
              <a:rPr lang="nb-NO"/>
              <a:t>Klikk for å redigere tittelstil</a:t>
            </a:r>
          </a:p>
        </p:txBody>
      </p:sp>
      <p:sp>
        <p:nvSpPr>
          <p:cNvPr id="3" name="Plassholder for inn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636968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e med tekst">
    <p:spTree>
      <p:nvGrpSpPr>
        <p:cNvPr id="1" name=""/>
        <p:cNvGrpSpPr/>
        <p:nvPr/>
      </p:nvGrpSpPr>
      <p:grpSpPr>
        <a:xfrm>
          <a:off x="0" y="0"/>
          <a:ext cx="0" cy="0"/>
          <a:chOff x="0" y="0"/>
          <a:chExt cx="0" cy="0"/>
        </a:xfrm>
      </p:grpSpPr>
      <p:sp>
        <p:nvSpPr>
          <p:cNvPr id="2" name="Tittel 1"/>
          <p:cNvSpPr>
            <a:spLocks noGrp="1"/>
          </p:cNvSpPr>
          <p:nvPr>
            <p:ph type="title"/>
          </p:nvPr>
        </p:nvSpPr>
        <p:spPr>
          <a:xfrm>
            <a:off x="1792288" y="4800600"/>
            <a:ext cx="5486400" cy="566738"/>
          </a:xfrm>
        </p:spPr>
        <p:txBody>
          <a:bodyPr/>
          <a:lstStyle>
            <a:lvl1pPr algn="l">
              <a:defRPr sz="2000" b="1"/>
            </a:lvl1pPr>
          </a:lstStyle>
          <a:p>
            <a:r>
              <a:rPr lang="nb-NO"/>
              <a:t>Klikk for å redigere tittelstil</a:t>
            </a:r>
          </a:p>
        </p:txBody>
      </p:sp>
      <p:sp>
        <p:nvSpPr>
          <p:cNvPr id="3" name="Plassholder for bil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b-NO" noProof="0"/>
          </a:p>
        </p:txBody>
      </p:sp>
      <p:sp>
        <p:nvSpPr>
          <p:cNvPr id="4" name="Plassholder f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a:t>Klikk for å redigere tekststiler i malen</a:t>
            </a:r>
          </a:p>
        </p:txBody>
      </p:sp>
    </p:spTree>
    <p:extLst>
      <p:ext uri="{BB962C8B-B14F-4D97-AF65-F5344CB8AC3E}">
        <p14:creationId xmlns:p14="http://schemas.microsoft.com/office/powerpoint/2010/main" val="2529318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54050" name="Rectangle 2"/>
          <p:cNvSpPr>
            <a:spLocks noChangeArrowheads="1"/>
          </p:cNvSpPr>
          <p:nvPr/>
        </p:nvSpPr>
        <p:spPr bwMode="auto">
          <a:xfrm>
            <a:off x="107950" y="131763"/>
            <a:ext cx="928688" cy="598487"/>
          </a:xfrm>
          <a:prstGeom prst="rect">
            <a:avLst/>
          </a:prstGeom>
          <a:gradFill rotWithShape="1">
            <a:gsLst>
              <a:gs pos="0">
                <a:srgbClr val="FE7519"/>
              </a:gs>
              <a:gs pos="100000">
                <a:schemeClr val="bg1"/>
              </a:gs>
            </a:gsLst>
            <a:lin ang="0" scaled="1"/>
          </a:gradFill>
          <a:ln w="9525">
            <a:noFill/>
            <a:round/>
            <a:headEnd/>
            <a:tailEnd/>
          </a:ln>
          <a:effectLst/>
        </p:spPr>
        <p:txBody>
          <a:bodyPr wrap="none" anchor="ctr"/>
          <a:lstStyle/>
          <a:p>
            <a:endParaRPr lang="nb-NO"/>
          </a:p>
        </p:txBody>
      </p:sp>
      <p:sp>
        <p:nvSpPr>
          <p:cNvPr id="1027" name="Rectangle 3"/>
          <p:cNvSpPr>
            <a:spLocks noGrp="1" noChangeArrowheads="1"/>
          </p:cNvSpPr>
          <p:nvPr>
            <p:ph type="title"/>
          </p:nvPr>
        </p:nvSpPr>
        <p:spPr bwMode="auto">
          <a:xfrm>
            <a:off x="312738" y="127000"/>
            <a:ext cx="8797925" cy="561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36000" bIns="45720" numCol="1" anchor="b" anchorCtr="0" compatLnSpc="1">
            <a:prstTxWarp prst="textNoShape">
              <a:avLst/>
            </a:prstTxWarp>
          </a:bodyPr>
          <a:lstStyle/>
          <a:p>
            <a:pPr lvl="0"/>
            <a:r>
              <a:rPr lang="en-US"/>
              <a:t>Click to edit Master title style</a:t>
            </a:r>
          </a:p>
        </p:txBody>
      </p:sp>
      <p:sp>
        <p:nvSpPr>
          <p:cNvPr id="1028" name="Rectangle 4"/>
          <p:cNvSpPr>
            <a:spLocks noGrp="1" noChangeArrowheads="1"/>
          </p:cNvSpPr>
          <p:nvPr>
            <p:ph type="body" idx="1"/>
          </p:nvPr>
        </p:nvSpPr>
        <p:spPr bwMode="auto">
          <a:xfrm>
            <a:off x="0" y="866775"/>
            <a:ext cx="9144000" cy="5648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54053" name="Text Box 5"/>
          <p:cNvSpPr txBox="1">
            <a:spLocks noChangeArrowheads="1"/>
          </p:cNvSpPr>
          <p:nvPr/>
        </p:nvSpPr>
        <p:spPr bwMode="auto">
          <a:xfrm>
            <a:off x="1665621" y="6644389"/>
            <a:ext cx="5225379" cy="210112"/>
          </a:xfrm>
          <a:prstGeom prst="rect">
            <a:avLst/>
          </a:prstGeom>
          <a:noFill/>
          <a:ln w="9525">
            <a:noFill/>
            <a:miter lim="800000"/>
            <a:headEnd/>
            <a:tailEnd/>
          </a:ln>
          <a:effectLst/>
        </p:spPr>
        <p:txBody>
          <a:bodyPr wrap="square"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lgn="ctr">
              <a:spcBef>
                <a:spcPct val="50000"/>
              </a:spcBef>
              <a:buClrTx/>
              <a:buSzTx/>
              <a:buFontTx/>
              <a:buNone/>
            </a:pPr>
            <a:r>
              <a:rPr lang="en-US" sz="900" dirty="0">
                <a:latin typeface="Arial" charset="0"/>
              </a:rPr>
              <a:t>IN5050</a:t>
            </a:r>
            <a:r>
              <a:rPr lang="en-US" sz="900" baseline="0" dirty="0">
                <a:latin typeface="Arial" charset="0"/>
              </a:rPr>
              <a:t> </a:t>
            </a:r>
            <a:endParaRPr lang="en-US" sz="900" dirty="0">
              <a:latin typeface="Arial" charset="0"/>
            </a:endParaRPr>
          </a:p>
        </p:txBody>
      </p:sp>
      <p:sp>
        <p:nvSpPr>
          <p:cNvPr id="1154054" name="Rectangle 6"/>
          <p:cNvSpPr>
            <a:spLocks noChangeArrowheads="1"/>
          </p:cNvSpPr>
          <p:nvPr/>
        </p:nvSpPr>
        <p:spPr bwMode="gray">
          <a:xfrm>
            <a:off x="9525" y="638175"/>
            <a:ext cx="9123363" cy="46038"/>
          </a:xfrm>
          <a:prstGeom prst="rect">
            <a:avLst/>
          </a:prstGeom>
          <a:gradFill rotWithShape="0">
            <a:gsLst>
              <a:gs pos="0">
                <a:schemeClr val="bg2"/>
              </a:gs>
              <a:gs pos="100000">
                <a:srgbClr val="C0C0C0"/>
              </a:gs>
            </a:gsLst>
            <a:lin ang="0" scaled="1"/>
          </a:gradFill>
          <a:ln w="9525">
            <a:noFill/>
            <a:miter lim="800000"/>
            <a:headEnd/>
            <a:tailEnd/>
          </a:ln>
          <a:effectLst/>
        </p:spPr>
        <p:txBody>
          <a:bodyPr wrap="none" anchor="ctr"/>
          <a:lstStyle/>
          <a:p>
            <a:pPr algn="ctr">
              <a:spcBef>
                <a:spcPct val="0"/>
              </a:spcBef>
              <a:buClrTx/>
              <a:buSzTx/>
              <a:buFontTx/>
              <a:buNone/>
            </a:pPr>
            <a:endParaRPr kumimoji="1" lang="nb-NO" sz="2400"/>
          </a:p>
        </p:txBody>
      </p:sp>
      <p:pic>
        <p:nvPicPr>
          <p:cNvPr id="103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7142163" y="6665913"/>
            <a:ext cx="1966912" cy="168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pic>
      <p:sp>
        <p:nvSpPr>
          <p:cNvPr id="1154056" name="Rectangle 8"/>
          <p:cNvSpPr>
            <a:spLocks noChangeArrowheads="1"/>
          </p:cNvSpPr>
          <p:nvPr/>
        </p:nvSpPr>
        <p:spPr bwMode="auto">
          <a:xfrm rot="-5400000">
            <a:off x="-165894" y="378619"/>
            <a:ext cx="731838" cy="63500"/>
          </a:xfrm>
          <a:prstGeom prst="rect">
            <a:avLst/>
          </a:prstGeom>
          <a:gradFill rotWithShape="1">
            <a:gsLst>
              <a:gs pos="0">
                <a:schemeClr val="bg2"/>
              </a:gs>
              <a:gs pos="100000">
                <a:srgbClr val="808080"/>
              </a:gs>
            </a:gsLst>
            <a:lin ang="0" scaled="1"/>
          </a:gradFill>
          <a:ln w="9525">
            <a:noFill/>
            <a:round/>
            <a:headEnd/>
            <a:tailEnd/>
          </a:ln>
          <a:effectLst/>
        </p:spPr>
        <p:txBody>
          <a:bodyPr wrap="none" anchor="ctr"/>
          <a:lstStyle/>
          <a:p>
            <a:endParaRPr lang="nb-NO"/>
          </a:p>
        </p:txBody>
      </p:sp>
      <p:pic>
        <p:nvPicPr>
          <p:cNvPr id="1033" name="Picture 9" descr="Picture2"/>
          <p:cNvPicPr>
            <a:picLocks noChangeAspect="1" noChangeArrowheads="1"/>
          </p:cNvPicPr>
          <p:nvPr/>
        </p:nvPicPr>
        <p:blipFill>
          <a:blip r:embed="rId16">
            <a:extLst>
              <a:ext uri="{28A0092B-C50C-407E-A947-70E740481C1C}">
                <a14:useLocalDpi xmlns:a14="http://schemas.microsoft.com/office/drawing/2010/main" val="0"/>
              </a:ext>
            </a:extLst>
          </a:blip>
          <a:srcRect r="65551"/>
          <a:stretch>
            <a:fillRect/>
          </a:stretch>
        </p:blipFill>
        <p:spPr bwMode="auto">
          <a:xfrm>
            <a:off x="15875" y="6572250"/>
            <a:ext cx="312532" cy="274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54058" name="Rectangle 10"/>
          <p:cNvSpPr>
            <a:spLocks noChangeArrowheads="1"/>
          </p:cNvSpPr>
          <p:nvPr/>
        </p:nvSpPr>
        <p:spPr bwMode="gray">
          <a:xfrm flipV="1">
            <a:off x="311150" y="6588125"/>
            <a:ext cx="8821738" cy="46038"/>
          </a:xfrm>
          <a:prstGeom prst="rect">
            <a:avLst/>
          </a:prstGeom>
          <a:gradFill rotWithShape="0">
            <a:gsLst>
              <a:gs pos="0">
                <a:schemeClr val="bg2"/>
              </a:gs>
              <a:gs pos="100000">
                <a:srgbClr val="C0C0C0"/>
              </a:gs>
            </a:gsLst>
            <a:lin ang="0" scaled="1"/>
          </a:gradFill>
          <a:ln w="9525">
            <a:noFill/>
            <a:miter lim="800000"/>
            <a:headEnd/>
            <a:tailEnd/>
          </a:ln>
          <a:effectLst/>
        </p:spPr>
        <p:txBody>
          <a:bodyPr rot="10800000" wrap="none" anchor="ctr"/>
          <a:lstStyle/>
          <a:p>
            <a:pPr algn="ctr">
              <a:spcBef>
                <a:spcPct val="0"/>
              </a:spcBef>
              <a:buClrTx/>
              <a:buSzTx/>
              <a:buFontTx/>
              <a:buNone/>
            </a:pPr>
            <a:endParaRPr kumimoji="1" lang="nb-NO" sz="2400"/>
          </a:p>
        </p:txBody>
      </p:sp>
      <p:sp>
        <p:nvSpPr>
          <p:cNvPr id="1154059" name="Text Box 11"/>
          <p:cNvSpPr txBox="1">
            <a:spLocks noChangeArrowheads="1"/>
          </p:cNvSpPr>
          <p:nvPr/>
        </p:nvSpPr>
        <p:spPr bwMode="auto">
          <a:xfrm>
            <a:off x="246063" y="6630988"/>
            <a:ext cx="1492250" cy="223837"/>
          </a:xfrm>
          <a:prstGeom prst="rect">
            <a:avLst/>
          </a:prstGeom>
          <a:noFill/>
          <a:ln w="9525">
            <a:noFill/>
            <a:miter lim="800000"/>
            <a:headEnd/>
            <a:tailEnd/>
          </a:ln>
          <a:effectLst/>
        </p:spPr>
        <p:txBody>
          <a:bodyPr tIns="25200">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50000"/>
              </a:spcBef>
              <a:buClrTx/>
              <a:buSzTx/>
              <a:buFontTx/>
              <a:buNone/>
            </a:pPr>
            <a:r>
              <a:rPr lang="en-US" sz="1000" b="1"/>
              <a:t>University of Oslo</a:t>
            </a:r>
          </a:p>
        </p:txBody>
      </p:sp>
    </p:spTree>
  </p:cSld>
  <p:clrMap bg1="lt1" tx1="dk1" bg2="lt2" tx2="dk2" accent1="accent1" accent2="accent2" accent3="accent3" accent4="accent4" accent5="accent5" accent6="accent6" hlink="hlink" folHlink="folHlink"/>
  <p:sldLayoutIdLst>
    <p:sldLayoutId id="2147483761"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Lst>
  <p:txStyles>
    <p:titleStyle>
      <a:lvl1pPr algn="l" rtl="0" eaLnBrk="0" fontAlgn="base" hangingPunct="0">
        <a:lnSpc>
          <a:spcPct val="80000"/>
        </a:lnSpc>
        <a:spcBef>
          <a:spcPct val="0"/>
        </a:spcBef>
        <a:spcAft>
          <a:spcPct val="0"/>
        </a:spcAft>
        <a:defRPr sz="3600">
          <a:solidFill>
            <a:schemeClr val="tx1"/>
          </a:solidFill>
          <a:latin typeface="+mj-lt"/>
          <a:ea typeface="ＭＳ Ｐゴシック" pitchFamily="-112" charset="-128"/>
          <a:cs typeface="ＭＳ Ｐゴシック" pitchFamily="-112" charset="-128"/>
        </a:defRPr>
      </a:lvl1pPr>
      <a:lvl2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2pPr>
      <a:lvl3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3pPr>
      <a:lvl4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4pPr>
      <a:lvl5pPr algn="l" rtl="0" eaLnBrk="0" fontAlgn="base" hangingPunct="0">
        <a:lnSpc>
          <a:spcPct val="80000"/>
        </a:lnSpc>
        <a:spcBef>
          <a:spcPct val="0"/>
        </a:spcBef>
        <a:spcAft>
          <a:spcPct val="0"/>
        </a:spcAft>
        <a:defRPr sz="3600">
          <a:solidFill>
            <a:schemeClr val="tx1"/>
          </a:solidFill>
          <a:latin typeface="Tahoma" pitchFamily="-96" charset="0"/>
          <a:ea typeface="ＭＳ Ｐゴシック" pitchFamily="-112" charset="-128"/>
          <a:cs typeface="ＭＳ Ｐゴシック" pitchFamily="-112" charset="-128"/>
        </a:defRPr>
      </a:lvl5pPr>
      <a:lvl6pPr marL="457200" algn="l" rtl="0" fontAlgn="base">
        <a:lnSpc>
          <a:spcPct val="80000"/>
        </a:lnSpc>
        <a:spcBef>
          <a:spcPct val="0"/>
        </a:spcBef>
        <a:spcAft>
          <a:spcPct val="0"/>
        </a:spcAft>
        <a:defRPr sz="3600">
          <a:solidFill>
            <a:schemeClr val="tx1"/>
          </a:solidFill>
          <a:latin typeface="Tahoma" pitchFamily="-96" charset="0"/>
        </a:defRPr>
      </a:lvl6pPr>
      <a:lvl7pPr marL="914400" algn="l" rtl="0" fontAlgn="base">
        <a:lnSpc>
          <a:spcPct val="80000"/>
        </a:lnSpc>
        <a:spcBef>
          <a:spcPct val="0"/>
        </a:spcBef>
        <a:spcAft>
          <a:spcPct val="0"/>
        </a:spcAft>
        <a:defRPr sz="3600">
          <a:solidFill>
            <a:schemeClr val="tx1"/>
          </a:solidFill>
          <a:latin typeface="Tahoma" pitchFamily="-96" charset="0"/>
        </a:defRPr>
      </a:lvl7pPr>
      <a:lvl8pPr marL="1371600" algn="l" rtl="0" fontAlgn="base">
        <a:lnSpc>
          <a:spcPct val="80000"/>
        </a:lnSpc>
        <a:spcBef>
          <a:spcPct val="0"/>
        </a:spcBef>
        <a:spcAft>
          <a:spcPct val="0"/>
        </a:spcAft>
        <a:defRPr sz="3600">
          <a:solidFill>
            <a:schemeClr val="tx1"/>
          </a:solidFill>
          <a:latin typeface="Tahoma" pitchFamily="-96" charset="0"/>
        </a:defRPr>
      </a:lvl8pPr>
      <a:lvl9pPr marL="1828800" algn="l" rtl="0" fontAlgn="base">
        <a:lnSpc>
          <a:spcPct val="80000"/>
        </a:lnSpc>
        <a:spcBef>
          <a:spcPct val="0"/>
        </a:spcBef>
        <a:spcAft>
          <a:spcPct val="0"/>
        </a:spcAft>
        <a:defRPr sz="3600">
          <a:solidFill>
            <a:schemeClr val="tx1"/>
          </a:solidFill>
          <a:latin typeface="Tahoma" pitchFamily="-96" charset="0"/>
        </a:defRPr>
      </a:lvl9pPr>
    </p:titleStyle>
    <p:bodyStyle>
      <a:lvl1pPr marL="342900" indent="-342900" algn="l" rtl="0" eaLnBrk="0" fontAlgn="base" hangingPunct="0">
        <a:spcBef>
          <a:spcPct val="20000"/>
        </a:spcBef>
        <a:spcAft>
          <a:spcPct val="0"/>
        </a:spcAft>
        <a:buClr>
          <a:srgbClr val="FF6600"/>
        </a:buClr>
        <a:buSzPct val="120000"/>
        <a:buFont typeface="Wingdings" charset="2"/>
        <a:buChar char="§"/>
        <a:defRPr sz="2800">
          <a:solidFill>
            <a:schemeClr val="tx1"/>
          </a:solidFill>
          <a:latin typeface="+mn-lt"/>
          <a:ea typeface="ＭＳ Ｐゴシック" pitchFamily="-112" charset="-128"/>
          <a:cs typeface="ＭＳ Ｐゴシック" pitchFamily="-112" charset="-128"/>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mn-lt"/>
          <a:ea typeface="ＭＳ Ｐゴシック" pitchFamily="-112"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ea typeface="ＭＳ Ｐゴシック" pitchFamily="-112" charset="-128"/>
        </a:defRPr>
      </a:lvl3pPr>
      <a:lvl4pPr marL="1600200" indent="-228600" algn="l" rtl="0" eaLnBrk="0" fontAlgn="base" hangingPunct="0">
        <a:spcBef>
          <a:spcPct val="20000"/>
        </a:spcBef>
        <a:spcAft>
          <a:spcPct val="0"/>
        </a:spcAft>
        <a:buClr>
          <a:srgbClr val="FF6600"/>
        </a:buClr>
        <a:buFont typeface="Wingdings" charset="2"/>
        <a:buChar char="§"/>
        <a:defRPr sz="1900">
          <a:solidFill>
            <a:schemeClr val="tx1"/>
          </a:solidFill>
          <a:latin typeface="+mn-lt"/>
          <a:ea typeface="ＭＳ Ｐゴシック" pitchFamily="-112" charset="-128"/>
        </a:defRPr>
      </a:lvl4pPr>
      <a:lvl5pPr marL="2057400" indent="-228600" algn="l" rtl="0" eaLnBrk="0" fontAlgn="base" hangingPunct="0">
        <a:spcBef>
          <a:spcPct val="20000"/>
        </a:spcBef>
        <a:spcAft>
          <a:spcPct val="0"/>
        </a:spcAft>
        <a:buClr>
          <a:schemeClr val="tx2"/>
        </a:buClr>
        <a:buSzPct val="50000"/>
        <a:buFont typeface="Wingdings" charset="2"/>
        <a:buChar char="q"/>
        <a:defRPr>
          <a:solidFill>
            <a:schemeClr val="tx1"/>
          </a:solidFill>
          <a:latin typeface="+mn-lt"/>
          <a:ea typeface="ＭＳ Ｐゴシック" pitchFamily="-112"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emf"/><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4.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5.tiff"/></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software.intel.com/en-us/node/582251" TargetMode="External"/><Relationship Id="rId2" Type="http://schemas.openxmlformats.org/officeDocument/2006/relationships/hyperlink" Target="https://msdn.microsoft.com/en-us/library/t467de55(v=vs.90).asp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56347" y="1769285"/>
            <a:ext cx="8787653" cy="1462087"/>
          </a:xfrm>
        </p:spPr>
        <p:txBody>
          <a:bodyPr/>
          <a:lstStyle/>
          <a:p>
            <a:pPr eaLnBrk="1" hangingPunct="1"/>
            <a:r>
              <a:rPr lang="en-US" sz="4800" b="1" dirty="0">
                <a:effectLst>
                  <a:outerShdw blurRad="38100" dist="38100" dir="2700000" algn="tl">
                    <a:srgbClr val="C0C0C0"/>
                  </a:outerShdw>
                </a:effectLst>
              </a:rPr>
              <a:t>SIMD </a:t>
            </a:r>
            <a:r>
              <a:rPr lang="en-US" sz="4800" b="1" dirty="0">
                <a:solidFill>
                  <a:srgbClr val="DDDDDD"/>
                </a:solidFill>
                <a:effectLst>
                  <a:outerShdw blurRad="38100" dist="38100" dir="2700000" algn="tl">
                    <a:srgbClr val="C0C0C0"/>
                  </a:outerShdw>
                </a:effectLst>
              </a:rPr>
              <a:t>(and SIMT)</a:t>
            </a:r>
            <a:endParaRPr lang="en-US" sz="4800" b="1" dirty="0">
              <a:solidFill>
                <a:srgbClr val="DDDDDD"/>
              </a:solidFill>
              <a:effectLst>
                <a:outerShdw blurRad="38100" dist="38100" dir="2700000" algn="tl">
                  <a:srgbClr val="C0C0C0"/>
                </a:outerShdw>
              </a:effectLst>
              <a:ea typeface="ＭＳ Ｐゴシック" charset="-128"/>
            </a:endParaRPr>
          </a:p>
        </p:txBody>
      </p:sp>
      <p:sp>
        <p:nvSpPr>
          <p:cNvPr id="18436" name="Text Box 4"/>
          <p:cNvSpPr txBox="1">
            <a:spLocks noChangeArrowheads="1"/>
          </p:cNvSpPr>
          <p:nvPr/>
        </p:nvSpPr>
        <p:spPr bwMode="auto">
          <a:xfrm>
            <a:off x="1382713" y="582613"/>
            <a:ext cx="6817717" cy="70788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128"/>
              </a:defRPr>
            </a:lvl1pPr>
            <a:lvl2pPr marL="37931725" indent="-37474525" eaLnBrk="0" hangingPunct="0">
              <a:defRPr sz="1400">
                <a:solidFill>
                  <a:schemeClr val="tx1"/>
                </a:solidFill>
                <a:latin typeface="Tahoma" charset="0"/>
                <a:ea typeface="ＭＳ Ｐゴシック" charset="-128"/>
              </a:defRPr>
            </a:lvl2pPr>
            <a:lvl3pPr eaLnBrk="0" hangingPunct="0">
              <a:defRPr sz="1400">
                <a:solidFill>
                  <a:schemeClr val="tx1"/>
                </a:solidFill>
                <a:latin typeface="Tahoma" charset="0"/>
                <a:ea typeface="ＭＳ Ｐゴシック" charset="-128"/>
              </a:defRPr>
            </a:lvl3pPr>
            <a:lvl4pPr eaLnBrk="0" hangingPunct="0">
              <a:defRPr sz="1400">
                <a:solidFill>
                  <a:schemeClr val="tx1"/>
                </a:solidFill>
                <a:latin typeface="Tahoma" charset="0"/>
                <a:ea typeface="ＭＳ Ｐゴシック" charset="-128"/>
              </a:defRPr>
            </a:lvl4pPr>
            <a:lvl5pPr eaLnBrk="0" hangingPunct="0">
              <a:defRPr sz="1400">
                <a:solidFill>
                  <a:schemeClr val="tx1"/>
                </a:solidFill>
                <a:latin typeface="Tahoma" charset="0"/>
                <a:ea typeface="ＭＳ Ｐゴシック" charset="-128"/>
              </a:defRPr>
            </a:lvl5pPr>
            <a:lvl6pPr marL="457200" eaLnBrk="0" fontAlgn="base" hangingPunct="0">
              <a:spcBef>
                <a:spcPct val="20000"/>
              </a:spcBef>
              <a:spcAft>
                <a:spcPct val="0"/>
              </a:spcAft>
              <a:defRPr sz="1400">
                <a:solidFill>
                  <a:schemeClr val="tx1"/>
                </a:solidFill>
                <a:latin typeface="Tahoma" charset="0"/>
                <a:ea typeface="ＭＳ Ｐゴシック" charset="-128"/>
              </a:defRPr>
            </a:lvl6pPr>
            <a:lvl7pPr marL="914400" eaLnBrk="0" fontAlgn="base" hangingPunct="0">
              <a:spcBef>
                <a:spcPct val="20000"/>
              </a:spcBef>
              <a:spcAft>
                <a:spcPct val="0"/>
              </a:spcAft>
              <a:defRPr sz="1400">
                <a:solidFill>
                  <a:schemeClr val="tx1"/>
                </a:solidFill>
                <a:latin typeface="Tahoma" charset="0"/>
                <a:ea typeface="ＭＳ Ｐゴシック" charset="-128"/>
              </a:defRPr>
            </a:lvl7pPr>
            <a:lvl8pPr marL="1371600" eaLnBrk="0" fontAlgn="base" hangingPunct="0">
              <a:spcBef>
                <a:spcPct val="20000"/>
              </a:spcBef>
              <a:spcAft>
                <a:spcPct val="0"/>
              </a:spcAft>
              <a:defRPr sz="1400">
                <a:solidFill>
                  <a:schemeClr val="tx1"/>
                </a:solidFill>
                <a:latin typeface="Tahoma" charset="0"/>
                <a:ea typeface="ＭＳ Ｐゴシック" charset="-128"/>
              </a:defRPr>
            </a:lvl8pPr>
            <a:lvl9pPr marL="1828800" eaLnBrk="0" fontAlgn="base" hangingPunct="0">
              <a:spcBef>
                <a:spcPct val="20000"/>
              </a:spcBef>
              <a:spcAft>
                <a:spcPct val="0"/>
              </a:spcAft>
              <a:defRPr sz="1400">
                <a:solidFill>
                  <a:schemeClr val="tx1"/>
                </a:solidFill>
                <a:latin typeface="Tahoma" charset="0"/>
                <a:ea typeface="ＭＳ Ｐゴシック" charset="-128"/>
              </a:defRPr>
            </a:lvl9pPr>
          </a:lstStyle>
          <a:p>
            <a:pPr>
              <a:spcBef>
                <a:spcPct val="0"/>
              </a:spcBef>
              <a:buClrTx/>
              <a:buSzTx/>
              <a:buFontTx/>
              <a:buNone/>
            </a:pPr>
            <a:r>
              <a:rPr lang="en-US" sz="2000" b="1" dirty="0"/>
              <a:t>IN5050:</a:t>
            </a:r>
            <a:br>
              <a:rPr lang="en-US" sz="2000" b="1" dirty="0"/>
            </a:br>
            <a:r>
              <a:rPr lang="en-US" sz="2000" b="1" dirty="0"/>
              <a:t>Programming heterogeneous multi-core processors</a:t>
            </a:r>
          </a:p>
        </p:txBody>
      </p:sp>
      <p:pic>
        <p:nvPicPr>
          <p:cNvPr id="4" name="Picture 3"/>
          <p:cNvPicPr>
            <a:picLocks noChangeAspect="1"/>
          </p:cNvPicPr>
          <p:nvPr/>
        </p:nvPicPr>
        <p:blipFill>
          <a:blip r:embed="rId3"/>
          <a:stretch>
            <a:fillRect/>
          </a:stretch>
        </p:blipFill>
        <p:spPr>
          <a:xfrm>
            <a:off x="6825449" y="5551332"/>
            <a:ext cx="2231784" cy="1234132"/>
          </a:xfrm>
          <a:prstGeom prst="rect">
            <a:avLst/>
          </a:prstGeom>
        </p:spPr>
      </p:pic>
      <p:pic>
        <p:nvPicPr>
          <p:cNvPr id="6" name="Picture 5"/>
          <p:cNvPicPr>
            <a:picLocks noChangeAspect="1"/>
          </p:cNvPicPr>
          <p:nvPr/>
        </p:nvPicPr>
        <p:blipFill>
          <a:blip r:embed="rId4"/>
          <a:stretch>
            <a:fillRect/>
          </a:stretch>
        </p:blipFill>
        <p:spPr>
          <a:xfrm>
            <a:off x="173605" y="4380701"/>
            <a:ext cx="1627245" cy="1082858"/>
          </a:xfrm>
          <a:prstGeom prst="rect">
            <a:avLst/>
          </a:prstGeom>
        </p:spPr>
      </p:pic>
      <p:pic>
        <p:nvPicPr>
          <p:cNvPr id="7" name="Picture 6"/>
          <p:cNvPicPr>
            <a:picLocks noChangeAspect="1"/>
          </p:cNvPicPr>
          <p:nvPr/>
        </p:nvPicPr>
        <p:blipFill>
          <a:blip r:embed="rId5"/>
          <a:stretch>
            <a:fillRect/>
          </a:stretch>
        </p:blipFill>
        <p:spPr>
          <a:xfrm>
            <a:off x="164467" y="5628014"/>
            <a:ext cx="1635597" cy="1088415"/>
          </a:xfrm>
          <a:prstGeom prst="rect">
            <a:avLst/>
          </a:prstGeom>
        </p:spPr>
      </p:pic>
      <p:sp>
        <p:nvSpPr>
          <p:cNvPr id="8" name="TextBox 7"/>
          <p:cNvSpPr txBox="1"/>
          <p:nvPr/>
        </p:nvSpPr>
        <p:spPr>
          <a:xfrm>
            <a:off x="1818293" y="4330649"/>
            <a:ext cx="1528822" cy="253916"/>
          </a:xfrm>
          <a:prstGeom prst="rect">
            <a:avLst/>
          </a:prstGeom>
          <a:noFill/>
        </p:spPr>
        <p:txBody>
          <a:bodyPr wrap="none" rtlCol="0">
            <a:spAutoFit/>
          </a:bodyPr>
          <a:lstStyle/>
          <a:p>
            <a:r>
              <a:rPr lang="en-US" sz="1050" dirty="0"/>
              <a:t>single scull: one is fast</a:t>
            </a:r>
          </a:p>
        </p:txBody>
      </p:sp>
      <p:sp>
        <p:nvSpPr>
          <p:cNvPr id="12" name="TextBox 11"/>
          <p:cNvSpPr txBox="1"/>
          <p:nvPr/>
        </p:nvSpPr>
        <p:spPr>
          <a:xfrm>
            <a:off x="1778815" y="5588555"/>
            <a:ext cx="1805030" cy="253916"/>
          </a:xfrm>
          <a:prstGeom prst="rect">
            <a:avLst/>
          </a:prstGeom>
          <a:noFill/>
        </p:spPr>
        <p:txBody>
          <a:bodyPr wrap="none" rtlCol="0">
            <a:spAutoFit/>
          </a:bodyPr>
          <a:lstStyle/>
          <a:p>
            <a:r>
              <a:rPr lang="en-US" sz="1050" dirty="0"/>
              <a:t>quad scull: many are faster</a:t>
            </a:r>
          </a:p>
        </p:txBody>
      </p:sp>
    </p:spTree>
    <p:extLst>
      <p:ext uri="{BB962C8B-B14F-4D97-AF65-F5344CB8AC3E}">
        <p14:creationId xmlns:p14="http://schemas.microsoft.com/office/powerpoint/2010/main" val="1388627367"/>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charset="0"/>
                <a:ea typeface="ＭＳ Ｐゴシック" charset="0"/>
                <a:cs typeface="ＭＳ Ｐゴシック" charset="0"/>
              </a:rPr>
              <a:t>Vector Instruction sets</a:t>
            </a:r>
            <a:endParaRPr lang="en-US" dirty="0"/>
          </a:p>
        </p:txBody>
      </p:sp>
      <p:sp>
        <p:nvSpPr>
          <p:cNvPr id="3" name="Content Placeholder 2"/>
          <p:cNvSpPr>
            <a:spLocks noGrp="1"/>
          </p:cNvSpPr>
          <p:nvPr>
            <p:ph idx="1"/>
          </p:nvPr>
        </p:nvSpPr>
        <p:spPr>
          <a:xfrm>
            <a:off x="0" y="866775"/>
            <a:ext cx="6481097" cy="5648325"/>
          </a:xfrm>
        </p:spPr>
        <p:txBody>
          <a:bodyPr/>
          <a:lstStyle/>
          <a:p>
            <a:r>
              <a:rPr lang="en-US" sz="2000" b="1" dirty="0"/>
              <a:t>AVX</a:t>
            </a:r>
          </a:p>
          <a:p>
            <a:pPr lvl="1"/>
            <a:r>
              <a:rPr lang="en-US" sz="1800" dirty="0"/>
              <a:t>Advanced Vector Extensions (AVX) </a:t>
            </a:r>
          </a:p>
          <a:p>
            <a:pPr lvl="1"/>
            <a:r>
              <a:rPr lang="en-US" sz="1800" dirty="0"/>
              <a:t>SIMD; </a:t>
            </a:r>
            <a:r>
              <a:rPr lang="en-US" sz="1800" dirty="0">
                <a:latin typeface="ArialMT"/>
              </a:rPr>
              <a:t>8 simultaneous 32-bit computations</a:t>
            </a:r>
            <a:br>
              <a:rPr lang="en-US" sz="1800" dirty="0">
                <a:latin typeface="ArialMT"/>
              </a:rPr>
            </a:br>
            <a:br>
              <a:rPr lang="en-US" sz="1800" dirty="0">
                <a:latin typeface="ArialMT"/>
              </a:rPr>
            </a:br>
            <a:endParaRPr lang="en-US" sz="1800" dirty="0">
              <a:latin typeface="ArialMT"/>
            </a:endParaRPr>
          </a:p>
          <a:p>
            <a:pPr lvl="1"/>
            <a:r>
              <a:rPr lang="en-US" sz="1800" dirty="0"/>
              <a:t>A new-256 bit instruction set extension to SSE</a:t>
            </a:r>
          </a:p>
          <a:p>
            <a:pPr lvl="1"/>
            <a:r>
              <a:rPr lang="en-US" sz="1800" dirty="0"/>
              <a:t>16-registers available in x86-64</a:t>
            </a:r>
          </a:p>
          <a:p>
            <a:pPr lvl="1"/>
            <a:r>
              <a:rPr lang="en-US" sz="1800" dirty="0"/>
              <a:t>Registers renamed from </a:t>
            </a:r>
            <a:r>
              <a:rPr lang="en-US" sz="1800" dirty="0" err="1"/>
              <a:t>XMM</a:t>
            </a:r>
            <a:r>
              <a:rPr lang="en-US" sz="1800" baseline="-25000" dirty="0" err="1"/>
              <a:t>i</a:t>
            </a:r>
            <a:r>
              <a:rPr lang="en-US" sz="1800" dirty="0"/>
              <a:t> to </a:t>
            </a:r>
            <a:r>
              <a:rPr lang="en-US" sz="1800" dirty="0" err="1"/>
              <a:t>YMM</a:t>
            </a:r>
            <a:r>
              <a:rPr lang="en-US" sz="1800" baseline="-25000" dirty="0" err="1"/>
              <a:t>i</a:t>
            </a:r>
            <a:br>
              <a:rPr lang="en-US" sz="1800" baseline="-25000" dirty="0"/>
            </a:br>
            <a:br>
              <a:rPr lang="en-US" sz="1800" baseline="-25000" dirty="0"/>
            </a:br>
            <a:endParaRPr lang="en-US" sz="1800" baseline="-25000" dirty="0"/>
          </a:p>
          <a:p>
            <a:pPr lvl="1"/>
            <a:r>
              <a:rPr lang="en-US" sz="1800" dirty="0"/>
              <a:t>Yet a proposed extension is AXV-512</a:t>
            </a:r>
          </a:p>
          <a:p>
            <a:pPr lvl="1"/>
            <a:r>
              <a:rPr lang="en-US" sz="1800" dirty="0"/>
              <a:t>A 512-bit extension to the 256-bit XMM </a:t>
            </a:r>
          </a:p>
          <a:p>
            <a:pPr lvl="1"/>
            <a:r>
              <a:rPr lang="en-US" sz="1800" dirty="0"/>
              <a:t>supported in from Intel's Xeon Phi x200 (Knights Landing) and Skylake-SP, and onwards</a:t>
            </a:r>
          </a:p>
        </p:txBody>
      </p:sp>
      <p:pic>
        <p:nvPicPr>
          <p:cNvPr id="4" name="Picture 3"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1683" y="909496"/>
            <a:ext cx="1929137" cy="5678127"/>
          </a:xfrm>
          <a:prstGeom prst="rect">
            <a:avLst/>
          </a:prstGeom>
        </p:spPr>
      </p:pic>
      <p:sp>
        <p:nvSpPr>
          <p:cNvPr id="5" name="TextBox 4"/>
          <p:cNvSpPr txBox="1"/>
          <p:nvPr/>
        </p:nvSpPr>
        <p:spPr>
          <a:xfrm>
            <a:off x="7103808" y="721040"/>
            <a:ext cx="1771639" cy="215444"/>
          </a:xfrm>
          <a:prstGeom prst="rect">
            <a:avLst/>
          </a:prstGeom>
          <a:noFill/>
        </p:spPr>
        <p:txBody>
          <a:bodyPr wrap="none" rtlCol="0">
            <a:spAutoFit/>
          </a:bodyPr>
          <a:lstStyle/>
          <a:p>
            <a:r>
              <a:rPr lang="en-US" sz="800" b="1" dirty="0">
                <a:solidFill>
                  <a:srgbClr val="0000FF"/>
                </a:solidFill>
              </a:rPr>
              <a:t>AVX-512          AVX              SSE</a:t>
            </a:r>
          </a:p>
        </p:txBody>
      </p:sp>
      <p:sp>
        <p:nvSpPr>
          <p:cNvPr id="6" name="Freeform 5"/>
          <p:cNvSpPr/>
          <p:nvPr/>
        </p:nvSpPr>
        <p:spPr>
          <a:xfrm>
            <a:off x="7046452" y="725842"/>
            <a:ext cx="2023806" cy="5825613"/>
          </a:xfrm>
          <a:custGeom>
            <a:avLst/>
            <a:gdLst>
              <a:gd name="connsiteX0" fmla="*/ 0 w 2023806"/>
              <a:gd name="connsiteY0" fmla="*/ 0 h 5825613"/>
              <a:gd name="connsiteX1" fmla="*/ 8193 w 2023806"/>
              <a:gd name="connsiteY1" fmla="*/ 5825613 h 5825613"/>
              <a:gd name="connsiteX2" fmla="*/ 2023806 w 2023806"/>
              <a:gd name="connsiteY2" fmla="*/ 5825613 h 5825613"/>
              <a:gd name="connsiteX3" fmla="*/ 2007419 w 2023806"/>
              <a:gd name="connsiteY3" fmla="*/ 2621936 h 5825613"/>
              <a:gd name="connsiteX4" fmla="*/ 655483 w 2023806"/>
              <a:gd name="connsiteY4" fmla="*/ 2621936 h 5825613"/>
              <a:gd name="connsiteX5" fmla="*/ 655483 w 2023806"/>
              <a:gd name="connsiteY5" fmla="*/ 24581 h 5825613"/>
              <a:gd name="connsiteX6" fmla="*/ 57354 w 2023806"/>
              <a:gd name="connsiteY6" fmla="*/ 24581 h 5825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806" h="5825613">
                <a:moveTo>
                  <a:pt x="0" y="0"/>
                </a:moveTo>
                <a:lnTo>
                  <a:pt x="8193" y="5825613"/>
                </a:lnTo>
                <a:lnTo>
                  <a:pt x="2023806" y="5825613"/>
                </a:lnTo>
                <a:cubicBezTo>
                  <a:pt x="2018344" y="4757721"/>
                  <a:pt x="2012881" y="3689828"/>
                  <a:pt x="2007419" y="2621936"/>
                </a:cubicBezTo>
                <a:lnTo>
                  <a:pt x="655483" y="2621936"/>
                </a:lnTo>
                <a:lnTo>
                  <a:pt x="655483" y="24581"/>
                </a:lnTo>
                <a:lnTo>
                  <a:pt x="57354" y="24581"/>
                </a:lnTo>
              </a:path>
            </a:pathLst>
          </a:custGeom>
          <a:solidFill>
            <a:schemeClr val="bg1"/>
          </a:solidFill>
          <a:ln>
            <a:noFill/>
          </a:ln>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dirty="0">
              <a:ln>
                <a:noFill/>
              </a:ln>
              <a:solidFill>
                <a:schemeClr val="tx1"/>
              </a:solidFill>
              <a:effectLst/>
              <a:latin typeface="Tahoma" pitchFamily="-96" charset="0"/>
            </a:endParaRPr>
          </a:p>
        </p:txBody>
      </p:sp>
      <p:sp>
        <p:nvSpPr>
          <p:cNvPr id="11" name="Freeform 10"/>
          <p:cNvSpPr/>
          <p:nvPr/>
        </p:nvSpPr>
        <p:spPr>
          <a:xfrm>
            <a:off x="7660969" y="745614"/>
            <a:ext cx="1417484" cy="2720258"/>
          </a:xfrm>
          <a:custGeom>
            <a:avLst/>
            <a:gdLst>
              <a:gd name="connsiteX0" fmla="*/ 0 w 1417484"/>
              <a:gd name="connsiteY0" fmla="*/ 0 h 2720258"/>
              <a:gd name="connsiteX1" fmla="*/ 16387 w 1417484"/>
              <a:gd name="connsiteY1" fmla="*/ 2687484 h 2720258"/>
              <a:gd name="connsiteX2" fmla="*/ 1417484 w 1417484"/>
              <a:gd name="connsiteY2" fmla="*/ 2720258 h 2720258"/>
              <a:gd name="connsiteX3" fmla="*/ 1417484 w 1417484"/>
              <a:gd name="connsiteY3" fmla="*/ 1409290 h 2720258"/>
              <a:gd name="connsiteX4" fmla="*/ 704645 w 1417484"/>
              <a:gd name="connsiteY4" fmla="*/ 1409290 h 2720258"/>
              <a:gd name="connsiteX5" fmla="*/ 696452 w 1417484"/>
              <a:gd name="connsiteY5" fmla="*/ 8193 h 2720258"/>
              <a:gd name="connsiteX6" fmla="*/ 0 w 1417484"/>
              <a:gd name="connsiteY6" fmla="*/ 0 h 272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484" h="2720258">
                <a:moveTo>
                  <a:pt x="0" y="0"/>
                </a:moveTo>
                <a:cubicBezTo>
                  <a:pt x="5462" y="895828"/>
                  <a:pt x="10925" y="1791656"/>
                  <a:pt x="16387" y="2687484"/>
                </a:cubicBezTo>
                <a:lnTo>
                  <a:pt x="1417484" y="2720258"/>
                </a:lnTo>
                <a:lnTo>
                  <a:pt x="1417484" y="1409290"/>
                </a:lnTo>
                <a:lnTo>
                  <a:pt x="704645" y="1409290"/>
                </a:lnTo>
                <a:lnTo>
                  <a:pt x="696452" y="8193"/>
                </a:lnTo>
                <a:lnTo>
                  <a:pt x="0" y="0"/>
                </a:lnTo>
                <a:close/>
              </a:path>
            </a:pathLst>
          </a:custGeom>
          <a:solidFill>
            <a:srgbClr val="FFFFFF"/>
          </a:solidFill>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3443725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ahoma" charset="0"/>
                <a:ea typeface="ＭＳ Ｐゴシック" charset="0"/>
                <a:cs typeface="ＭＳ Ｐゴシック" charset="0"/>
              </a:rPr>
              <a:t>Vector Instruction sets</a:t>
            </a:r>
            <a:endParaRPr lang="nb-NO" dirty="0"/>
          </a:p>
        </p:txBody>
      </p:sp>
      <p:sp>
        <p:nvSpPr>
          <p:cNvPr id="3" name="Content Placeholder 2"/>
          <p:cNvSpPr>
            <a:spLocks noGrp="1"/>
          </p:cNvSpPr>
          <p:nvPr>
            <p:ph idx="1"/>
          </p:nvPr>
        </p:nvSpPr>
        <p:spPr/>
        <p:txBody>
          <a:bodyPr/>
          <a:lstStyle/>
          <a:p>
            <a:r>
              <a:rPr lang="en-US" b="1" dirty="0"/>
              <a:t>NEON</a:t>
            </a:r>
          </a:p>
          <a:p>
            <a:pPr lvl="1"/>
            <a:r>
              <a:rPr lang="en-US" sz="2000" dirty="0"/>
              <a:t>Also known as ”Advanced SIMD Extensions”.</a:t>
            </a:r>
          </a:p>
          <a:p>
            <a:pPr lvl="2"/>
            <a:endParaRPr lang="en-US" sz="1600" dirty="0"/>
          </a:p>
          <a:p>
            <a:pPr lvl="1"/>
            <a:r>
              <a:rPr lang="en-US" sz="2000" dirty="0"/>
              <a:t>Introduced by ARM in 2004 to accelerate media and signal processing</a:t>
            </a:r>
          </a:p>
          <a:p>
            <a:pPr lvl="2"/>
            <a:r>
              <a:rPr lang="en-US" sz="1600" dirty="0"/>
              <a:t>NEON can for example execute MP3 decoding on CPUs running at 10 MHz</a:t>
            </a:r>
            <a:endParaRPr lang="en-US" sz="2000" dirty="0"/>
          </a:p>
          <a:p>
            <a:pPr lvl="1"/>
            <a:endParaRPr lang="en-US" sz="2000" dirty="0"/>
          </a:p>
          <a:p>
            <a:pPr lvl="1"/>
            <a:r>
              <a:rPr lang="en-US" sz="2000" dirty="0"/>
              <a:t>128-bit SIMD Extension for the ARMv7 &amp; ARMv8.</a:t>
            </a:r>
          </a:p>
          <a:p>
            <a:pPr lvl="2"/>
            <a:r>
              <a:rPr lang="en-US" sz="1600" dirty="0"/>
              <a:t>Data types can be: signed/unsigned 8-bit, 16-bit, 32-bit or 64-bit.</a:t>
            </a:r>
          </a:p>
          <a:p>
            <a:pPr lvl="2"/>
            <a:endParaRPr lang="en-US" sz="1600" dirty="0"/>
          </a:p>
          <a:p>
            <a:pPr marL="457200" lvl="1" indent="0">
              <a:buNone/>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2172" y="4103630"/>
            <a:ext cx="4949041" cy="2214696"/>
          </a:xfrm>
          <a:prstGeom prst="rect">
            <a:avLst/>
          </a:prstGeom>
        </p:spPr>
      </p:pic>
      <p:sp>
        <p:nvSpPr>
          <p:cNvPr id="5" name="TextBox 4"/>
          <p:cNvSpPr txBox="1"/>
          <p:nvPr/>
        </p:nvSpPr>
        <p:spPr>
          <a:xfrm rot="20974404">
            <a:off x="149371" y="4931206"/>
            <a:ext cx="3755806" cy="369332"/>
          </a:xfrm>
          <a:prstGeom prst="rect">
            <a:avLst/>
          </a:prstGeom>
          <a:noFill/>
        </p:spPr>
        <p:txBody>
          <a:bodyPr wrap="none" rtlCol="0">
            <a:spAutoFit/>
          </a:bodyPr>
          <a:lstStyle/>
          <a:p>
            <a:r>
              <a:rPr lang="en-US" sz="1800" b="1" dirty="0"/>
              <a:t>More next week – home exam!</a:t>
            </a:r>
          </a:p>
        </p:txBody>
      </p:sp>
    </p:spTree>
    <p:extLst>
      <p:ext uri="{BB962C8B-B14F-4D97-AF65-F5344CB8AC3E}">
        <p14:creationId xmlns:p14="http://schemas.microsoft.com/office/powerpoint/2010/main" val="23050461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593038" y="4143340"/>
            <a:ext cx="1236384" cy="692375"/>
          </a:xfrm>
          <a:prstGeom prst="rect">
            <a:avLst/>
          </a:prstGeom>
        </p:spPr>
      </p:pic>
      <p:sp>
        <p:nvSpPr>
          <p:cNvPr id="2" name="Title 1"/>
          <p:cNvSpPr>
            <a:spLocks noGrp="1"/>
          </p:cNvSpPr>
          <p:nvPr>
            <p:ph type="title"/>
          </p:nvPr>
        </p:nvSpPr>
        <p:spPr/>
        <p:txBody>
          <a:bodyPr/>
          <a:lstStyle/>
          <a:p>
            <a:r>
              <a:rPr lang="en-US" dirty="0"/>
              <a:t>SIMD: Why not just “auto-magical”? </a:t>
            </a:r>
          </a:p>
        </p:txBody>
      </p:sp>
      <p:sp>
        <p:nvSpPr>
          <p:cNvPr id="3" name="Content Placeholder 2"/>
          <p:cNvSpPr>
            <a:spLocks noGrp="1"/>
          </p:cNvSpPr>
          <p:nvPr>
            <p:ph idx="1"/>
          </p:nvPr>
        </p:nvSpPr>
        <p:spPr/>
        <p:txBody>
          <a:bodyPr/>
          <a:lstStyle/>
          <a:p>
            <a:r>
              <a:rPr lang="en-US" sz="2400" dirty="0"/>
              <a:t>Why should I bother? Libraries, frameworks and </a:t>
            </a:r>
            <a:br>
              <a:rPr lang="en-US" sz="2400" dirty="0"/>
            </a:br>
            <a:r>
              <a:rPr lang="en-US" sz="2400" dirty="0"/>
              <a:t>compiler optimizations can do the work for me…</a:t>
            </a:r>
            <a:br>
              <a:rPr lang="en-US" sz="2400" dirty="0"/>
            </a:br>
            <a:endParaRPr lang="en-US" sz="2400" dirty="0"/>
          </a:p>
          <a:p>
            <a:r>
              <a:rPr lang="en-US" sz="2400" dirty="0"/>
              <a:t>True… but… lot of performance at stake!</a:t>
            </a:r>
          </a:p>
          <a:p>
            <a:pPr lvl="1"/>
            <a:r>
              <a:rPr lang="en-US" sz="2000" dirty="0"/>
              <a:t>simplified</a:t>
            </a:r>
          </a:p>
          <a:p>
            <a:pPr lvl="2"/>
            <a:r>
              <a:rPr lang="en-US" sz="1800" dirty="0"/>
              <a:t>4 cores can potentially give a 4x speedup</a:t>
            </a:r>
          </a:p>
          <a:p>
            <a:pPr lvl="2"/>
            <a:r>
              <a:rPr lang="en-US" sz="1800" dirty="0"/>
              <a:t>AVX-512 can potentially give an 8x speedup </a:t>
            </a:r>
          </a:p>
          <a:p>
            <a:pPr lvl="2"/>
            <a:r>
              <a:rPr lang="en-US" sz="1800" dirty="0"/>
              <a:t>Combined, 32x!!</a:t>
            </a:r>
            <a:br>
              <a:rPr lang="en-US" sz="1800" dirty="0"/>
            </a:br>
            <a:br>
              <a:rPr lang="en-US" sz="1800" dirty="0"/>
            </a:br>
            <a:endParaRPr lang="en-US" sz="1800" dirty="0"/>
          </a:p>
          <a:p>
            <a:pPr lvl="1"/>
            <a:r>
              <a:rPr lang="en-US" sz="2000" dirty="0"/>
              <a:t>optimizers are good, but sometimes fail to meet your needs!</a:t>
            </a:r>
            <a:br>
              <a:rPr lang="en-US" sz="2000" dirty="0"/>
            </a:br>
            <a:br>
              <a:rPr lang="en-US" sz="2000" dirty="0"/>
            </a:br>
            <a:endParaRPr lang="en-US" sz="2000" dirty="0"/>
          </a:p>
          <a:p>
            <a:pPr lvl="1"/>
            <a:r>
              <a:rPr lang="en-US" sz="2000" dirty="0"/>
              <a:t>learn invaluable understanding of the best use of </a:t>
            </a:r>
            <a:r>
              <a:rPr lang="en-US" sz="2000" dirty="0" err="1"/>
              <a:t>vectorization</a:t>
            </a:r>
            <a:r>
              <a:rPr lang="en-US" sz="2000" dirty="0"/>
              <a:t>!</a:t>
            </a:r>
          </a:p>
        </p:txBody>
      </p:sp>
      <p:pic>
        <p:nvPicPr>
          <p:cNvPr id="4" name="Picture 3"/>
          <p:cNvPicPr>
            <a:picLocks noChangeAspect="1"/>
          </p:cNvPicPr>
          <p:nvPr/>
        </p:nvPicPr>
        <p:blipFill>
          <a:blip r:embed="rId3"/>
          <a:stretch>
            <a:fillRect/>
          </a:stretch>
        </p:blipFill>
        <p:spPr>
          <a:xfrm>
            <a:off x="7958055" y="5032530"/>
            <a:ext cx="986044" cy="1316419"/>
          </a:xfrm>
          <a:prstGeom prst="rect">
            <a:avLst/>
          </a:prstGeom>
        </p:spPr>
      </p:pic>
      <p:pic>
        <p:nvPicPr>
          <p:cNvPr id="6" name="Picture 5"/>
          <p:cNvPicPr>
            <a:picLocks noChangeAspect="1"/>
          </p:cNvPicPr>
          <p:nvPr/>
        </p:nvPicPr>
        <p:blipFill>
          <a:blip r:embed="rId4"/>
          <a:stretch>
            <a:fillRect/>
          </a:stretch>
        </p:blipFill>
        <p:spPr>
          <a:xfrm>
            <a:off x="7078846" y="2303411"/>
            <a:ext cx="1949832" cy="1188792"/>
          </a:xfrm>
          <a:prstGeom prst="rect">
            <a:avLst/>
          </a:prstGeom>
        </p:spPr>
      </p:pic>
      <p:pic>
        <p:nvPicPr>
          <p:cNvPr id="7" name="Picture 6"/>
          <p:cNvPicPr>
            <a:picLocks noChangeAspect="1"/>
          </p:cNvPicPr>
          <p:nvPr/>
        </p:nvPicPr>
        <p:blipFill>
          <a:blip r:embed="rId5"/>
          <a:stretch>
            <a:fillRect/>
          </a:stretch>
        </p:blipFill>
        <p:spPr>
          <a:xfrm>
            <a:off x="7080574" y="760251"/>
            <a:ext cx="1926729" cy="1040583"/>
          </a:xfrm>
          <a:prstGeom prst="rect">
            <a:avLst/>
          </a:prstGeom>
        </p:spPr>
      </p:pic>
    </p:spTree>
    <p:extLst>
      <p:ext uri="{BB962C8B-B14F-4D97-AF65-F5344CB8AC3E}">
        <p14:creationId xmlns:p14="http://schemas.microsoft.com/office/powerpoint/2010/main" val="338671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br>
              <a:rPr lang="en-US" sz="12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 </a:t>
            </a:r>
            <a:r>
              <a:rPr lang="en-US" sz="4800" dirty="0"/>
              <a:t>Vector Multiplication</a:t>
            </a:r>
            <a:br>
              <a:rPr lang="en-US" sz="48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using SSE </a:t>
            </a:r>
            <a:r>
              <a:rPr lang="en-US" sz="2400" dirty="0">
                <a:effectLst>
                  <a:outerShdw blurRad="38100" dist="38100" dir="2700000" algn="tl">
                    <a:srgbClr val="C0C0C0"/>
                  </a:outerShdw>
                </a:effectLst>
                <a:ea typeface="ＭＳ Ｐゴシック" charset="-128"/>
              </a:rPr>
              <a:t>(and AVX)</a:t>
            </a:r>
            <a:r>
              <a:rPr lang="en-US" sz="4800" dirty="0">
                <a:effectLst>
                  <a:outerShdw blurRad="38100" dist="38100" dir="2700000" algn="tl">
                    <a:srgbClr val="C0C0C0"/>
                  </a:outerShdw>
                </a:effectLst>
                <a:ea typeface="ＭＳ Ｐゴシック" charset="-128"/>
              </a:rPr>
              <a:t> </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Element-wise Vector Multiplication</a:t>
            </a:r>
          </a:p>
        </p:txBody>
      </p:sp>
      <p:sp>
        <p:nvSpPr>
          <p:cNvPr id="8" name="Content Placeholder 7"/>
          <p:cNvSpPr>
            <a:spLocks noGrp="1"/>
          </p:cNvSpPr>
          <p:nvPr>
            <p:ph idx="1"/>
          </p:nvPr>
        </p:nvSpPr>
        <p:spPr>
          <a:xfrm>
            <a:off x="0" y="866775"/>
            <a:ext cx="9144000" cy="568325"/>
          </a:xfrm>
        </p:spPr>
        <p:txBody>
          <a:bodyPr/>
          <a:lstStyle/>
          <a:p>
            <a:r>
              <a:rPr lang="en-US" sz="2400" dirty="0"/>
              <a:t>Find element-wise product of 2 vectors:</a:t>
            </a:r>
          </a:p>
        </p:txBody>
      </p:sp>
      <p:sp>
        <p:nvSpPr>
          <p:cNvPr id="5" name="Rectangle 4"/>
          <p:cNvSpPr/>
          <p:nvPr/>
        </p:nvSpPr>
        <p:spPr>
          <a:xfrm>
            <a:off x="1254088" y="3987157"/>
            <a:ext cx="6001349" cy="1606594"/>
          </a:xfrm>
          <a:prstGeom prst="rect">
            <a:avLst/>
          </a:prstGeom>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 a-&gt;</a:t>
            </a:r>
            <a:r>
              <a:rPr lang="en-US" sz="1200" dirty="0" err="1">
                <a:solidFill>
                  <a:srgbClr val="19376A"/>
                </a:solidFill>
                <a:latin typeface="Courier"/>
                <a:cs typeface="Courier"/>
              </a:rPr>
              <a:t>data[i</a:t>
            </a:r>
            <a:r>
              <a:rPr lang="en-US" sz="1200" dirty="0">
                <a:solidFill>
                  <a:srgbClr val="19376A"/>
                </a:solidFill>
                <a:latin typeface="Courier"/>
                <a:cs typeface="Courier"/>
              </a:rPr>
              <a:t>] * </a:t>
            </a:r>
            <a:r>
              <a:rPr lang="en-US" sz="1200" dirty="0" err="1">
                <a:solidFill>
                  <a:srgbClr val="19376A"/>
                </a:solidFill>
                <a:latin typeface="Courier"/>
                <a:cs typeface="Courier"/>
              </a:rPr>
              <a:t>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graphicFrame>
        <p:nvGraphicFramePr>
          <p:cNvPr id="6" name="Table 5"/>
          <p:cNvGraphicFramePr>
            <a:graphicFrameLocks noGrp="1"/>
          </p:cNvGraphicFramePr>
          <p:nvPr/>
        </p:nvGraphicFramePr>
        <p:xfrm>
          <a:off x="1250431" y="1522750"/>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sz="1400" dirty="0">
                          <a:solidFill>
                            <a:schemeClr val="tx1">
                              <a:lumMod val="95000"/>
                              <a:lumOff val="5000"/>
                            </a:schemeClr>
                          </a:solidFill>
                        </a:rPr>
                        <a:t>a</a:t>
                      </a:r>
                      <a:r>
                        <a:rPr lang="en-US" sz="1400" baseline="-25000" dirty="0">
                          <a:solidFill>
                            <a:schemeClr val="tx1">
                              <a:lumMod val="95000"/>
                              <a:lumOff val="5000"/>
                            </a:schemeClr>
                          </a:solidFill>
                        </a:rPr>
                        <a:t>1</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2</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3</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4</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5</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6</a:t>
                      </a:r>
                    </a:p>
                  </a:txBody>
                  <a:tcPr>
                    <a:solidFill>
                      <a:srgbClr val="DDDDDD"/>
                    </a:solidFill>
                  </a:tcPr>
                </a:tc>
                <a:tc>
                  <a:txBody>
                    <a:bodyPr/>
                    <a:lstStyle/>
                    <a:p>
                      <a:pPr algn="ctr"/>
                      <a:r>
                        <a:rPr lang="en-US" sz="1400" dirty="0">
                          <a:solidFill>
                            <a:schemeClr val="tx1">
                              <a:lumMod val="95000"/>
                              <a:lumOff val="5000"/>
                            </a:schemeClr>
                          </a:solidFill>
                        </a:rPr>
                        <a:t>…</a:t>
                      </a:r>
                    </a:p>
                  </a:txBody>
                  <a:tcP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a</a:t>
                      </a:r>
                      <a:r>
                        <a:rPr lang="en-US" sz="1400" baseline="-25000" dirty="0">
                          <a:solidFill>
                            <a:schemeClr val="tx1">
                              <a:lumMod val="95000"/>
                              <a:lumOff val="5000"/>
                            </a:schemeClr>
                          </a:solidFill>
                        </a:rPr>
                        <a:t>n</a:t>
                      </a:r>
                    </a:p>
                  </a:txBody>
                  <a:tcPr>
                    <a:solidFill>
                      <a:srgbClr val="DDDDDD"/>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250431" y="2322756"/>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sz="1400" dirty="0">
                          <a:solidFill>
                            <a:schemeClr val="tx1">
                              <a:lumMod val="95000"/>
                              <a:lumOff val="5000"/>
                            </a:schemeClr>
                          </a:solidFill>
                        </a:rPr>
                        <a:t>b</a:t>
                      </a:r>
                      <a:r>
                        <a:rPr lang="en-US" sz="1400" baseline="-25000" dirty="0">
                          <a:solidFill>
                            <a:schemeClr val="tx1">
                              <a:lumMod val="95000"/>
                              <a:lumOff val="5000"/>
                            </a:schemeClr>
                          </a:solidFill>
                        </a:rPr>
                        <a:t>1</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b</a:t>
                      </a:r>
                      <a:r>
                        <a:rPr lang="en-US" sz="1400" baseline="-25000" dirty="0">
                          <a:solidFill>
                            <a:schemeClr val="tx1">
                              <a:lumMod val="95000"/>
                              <a:lumOff val="5000"/>
                            </a:schemeClr>
                          </a:solidFill>
                        </a:rPr>
                        <a:t>2</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b</a:t>
                      </a:r>
                      <a:r>
                        <a:rPr lang="en-US" sz="1400" baseline="-25000" dirty="0">
                          <a:solidFill>
                            <a:schemeClr val="tx1">
                              <a:lumMod val="95000"/>
                              <a:lumOff val="5000"/>
                            </a:schemeClr>
                          </a:solidFill>
                        </a:rPr>
                        <a:t>3</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b</a:t>
                      </a:r>
                      <a:r>
                        <a:rPr lang="en-US" sz="1400" baseline="-25000" dirty="0">
                          <a:solidFill>
                            <a:schemeClr val="tx1">
                              <a:lumMod val="95000"/>
                              <a:lumOff val="5000"/>
                            </a:schemeClr>
                          </a:solidFill>
                        </a:rPr>
                        <a:t>4</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b</a:t>
                      </a:r>
                      <a:r>
                        <a:rPr lang="en-US" sz="1400" baseline="-25000" dirty="0">
                          <a:solidFill>
                            <a:schemeClr val="tx1">
                              <a:lumMod val="95000"/>
                              <a:lumOff val="5000"/>
                            </a:schemeClr>
                          </a:solidFill>
                        </a:rPr>
                        <a:t>5</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solidFill>
                            <a:schemeClr val="tx1">
                              <a:lumMod val="95000"/>
                              <a:lumOff val="5000"/>
                            </a:schemeClr>
                          </a:solidFill>
                        </a:rPr>
                        <a:t>b</a:t>
                      </a:r>
                      <a:r>
                        <a:rPr lang="en-US" sz="1400" baseline="-25000" dirty="0">
                          <a:solidFill>
                            <a:schemeClr val="tx1">
                              <a:lumMod val="95000"/>
                              <a:lumOff val="5000"/>
                            </a:schemeClr>
                          </a:solidFill>
                        </a:rPr>
                        <a:t>6</a:t>
                      </a:r>
                    </a:p>
                  </a:txBody>
                  <a:tcPr>
                    <a:solidFill>
                      <a:srgbClr val="DDDDDD"/>
                    </a:solidFill>
                  </a:tcPr>
                </a:tc>
                <a:tc>
                  <a:txBody>
                    <a:bodyPr/>
                    <a:lstStyle/>
                    <a:p>
                      <a:pPr algn="ctr"/>
                      <a:r>
                        <a:rPr lang="en-US" sz="1400" dirty="0">
                          <a:solidFill>
                            <a:schemeClr val="tx1">
                              <a:lumMod val="95000"/>
                              <a:lumOff val="5000"/>
                            </a:schemeClr>
                          </a:solidFill>
                        </a:rPr>
                        <a:t>…</a:t>
                      </a:r>
                    </a:p>
                  </a:txBody>
                  <a:tcP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err="1">
                          <a:solidFill>
                            <a:schemeClr val="tx1">
                              <a:lumMod val="95000"/>
                              <a:lumOff val="5000"/>
                            </a:schemeClr>
                          </a:solidFill>
                        </a:rPr>
                        <a:t>b</a:t>
                      </a:r>
                      <a:r>
                        <a:rPr lang="en-US" sz="1400" baseline="-25000" dirty="0" err="1">
                          <a:solidFill>
                            <a:schemeClr val="tx1">
                              <a:lumMod val="95000"/>
                              <a:lumOff val="5000"/>
                            </a:schemeClr>
                          </a:solidFill>
                        </a:rPr>
                        <a:t>n</a:t>
                      </a:r>
                      <a:endParaRPr lang="en-US" sz="1400" baseline="-25000" dirty="0">
                        <a:solidFill>
                          <a:schemeClr val="tx1">
                            <a:lumMod val="95000"/>
                            <a:lumOff val="5000"/>
                          </a:schemeClr>
                        </a:solidFill>
                      </a:endParaRPr>
                    </a:p>
                  </a:txBody>
                  <a:tcPr>
                    <a:solidFill>
                      <a:srgbClr val="DDDDDD"/>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nvGraphicFramePr>
        <p:xfrm>
          <a:off x="1250431" y="3122763"/>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1</a:t>
                      </a:r>
                      <a:r>
                        <a:rPr lang="en-US" sz="1200" dirty="0">
                          <a:solidFill>
                            <a:schemeClr val="tx1">
                              <a:lumMod val="95000"/>
                              <a:lumOff val="5000"/>
                            </a:schemeClr>
                          </a:solidFill>
                        </a:rPr>
                        <a:t>*b</a:t>
                      </a:r>
                      <a:r>
                        <a:rPr lang="en-US" sz="1200" baseline="-25000" dirty="0">
                          <a:solidFill>
                            <a:schemeClr val="tx1">
                              <a:lumMod val="95000"/>
                              <a:lumOff val="5000"/>
                            </a:schemeClr>
                          </a:solidFill>
                        </a:rPr>
                        <a:t>1</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2</a:t>
                      </a:r>
                      <a:r>
                        <a:rPr lang="en-US" sz="1200" dirty="0">
                          <a:solidFill>
                            <a:schemeClr val="tx1">
                              <a:lumMod val="95000"/>
                              <a:lumOff val="5000"/>
                            </a:schemeClr>
                          </a:solidFill>
                        </a:rPr>
                        <a:t>*b</a:t>
                      </a:r>
                      <a:r>
                        <a:rPr lang="en-US" sz="1200" baseline="-25000" dirty="0">
                          <a:solidFill>
                            <a:schemeClr val="tx1">
                              <a:lumMod val="95000"/>
                              <a:lumOff val="5000"/>
                            </a:schemeClr>
                          </a:solidFill>
                        </a:rPr>
                        <a:t>2</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3</a:t>
                      </a:r>
                      <a:r>
                        <a:rPr lang="en-US" sz="1200" dirty="0">
                          <a:solidFill>
                            <a:schemeClr val="tx1">
                              <a:lumMod val="95000"/>
                              <a:lumOff val="5000"/>
                            </a:schemeClr>
                          </a:solidFill>
                        </a:rPr>
                        <a:t>*b</a:t>
                      </a:r>
                      <a:r>
                        <a:rPr lang="en-US" sz="1200" baseline="-25000" dirty="0">
                          <a:solidFill>
                            <a:schemeClr val="tx1">
                              <a:lumMod val="95000"/>
                              <a:lumOff val="5000"/>
                            </a:schemeClr>
                          </a:solidFill>
                        </a:rPr>
                        <a:t>3</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4</a:t>
                      </a:r>
                      <a:r>
                        <a:rPr lang="en-US" sz="1200" dirty="0">
                          <a:solidFill>
                            <a:schemeClr val="tx1">
                              <a:lumMod val="95000"/>
                              <a:lumOff val="5000"/>
                            </a:schemeClr>
                          </a:solidFill>
                        </a:rPr>
                        <a:t>*b</a:t>
                      </a:r>
                      <a:r>
                        <a:rPr lang="en-US" sz="1200" baseline="-25000" dirty="0">
                          <a:solidFill>
                            <a:schemeClr val="tx1">
                              <a:lumMod val="95000"/>
                              <a:lumOff val="5000"/>
                            </a:schemeClr>
                          </a:solidFill>
                        </a:rPr>
                        <a:t>4</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5</a:t>
                      </a:r>
                      <a:r>
                        <a:rPr lang="en-US" sz="1200" dirty="0">
                          <a:solidFill>
                            <a:schemeClr val="tx1">
                              <a:lumMod val="95000"/>
                              <a:lumOff val="5000"/>
                            </a:schemeClr>
                          </a:solidFill>
                        </a:rPr>
                        <a:t>*b</a:t>
                      </a:r>
                      <a:r>
                        <a:rPr lang="en-US" sz="1200" baseline="-25000" dirty="0">
                          <a:solidFill>
                            <a:schemeClr val="tx1">
                              <a:lumMod val="95000"/>
                              <a:lumOff val="5000"/>
                            </a:schemeClr>
                          </a:solidFill>
                        </a:rPr>
                        <a:t>5</a:t>
                      </a:r>
                    </a:p>
                  </a:txBody>
                  <a:tcPr>
                    <a:solidFill>
                      <a:srgbClr val="DDDDD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6</a:t>
                      </a:r>
                      <a:r>
                        <a:rPr lang="en-US" sz="1200" dirty="0">
                          <a:solidFill>
                            <a:schemeClr val="tx1">
                              <a:lumMod val="95000"/>
                              <a:lumOff val="5000"/>
                            </a:schemeClr>
                          </a:solidFill>
                        </a:rPr>
                        <a:t>*b</a:t>
                      </a:r>
                      <a:r>
                        <a:rPr lang="en-US" sz="1200" baseline="-25000" dirty="0">
                          <a:solidFill>
                            <a:schemeClr val="tx1">
                              <a:lumMod val="95000"/>
                              <a:lumOff val="5000"/>
                            </a:schemeClr>
                          </a:solidFill>
                        </a:rPr>
                        <a:t>6</a:t>
                      </a:r>
                    </a:p>
                  </a:txBody>
                  <a:tcPr>
                    <a:solidFill>
                      <a:srgbClr val="DDDDDD"/>
                    </a:solidFill>
                  </a:tcPr>
                </a:tc>
                <a:tc>
                  <a:txBody>
                    <a:bodyPr/>
                    <a:lstStyle/>
                    <a:p>
                      <a:pPr algn="ctr"/>
                      <a:r>
                        <a:rPr lang="en-US" sz="1200" dirty="0">
                          <a:solidFill>
                            <a:schemeClr val="tx1">
                              <a:lumMod val="95000"/>
                              <a:lumOff val="5000"/>
                            </a:schemeClr>
                          </a:solidFill>
                        </a:rPr>
                        <a:t>…</a:t>
                      </a:r>
                    </a:p>
                  </a:txBody>
                  <a:tcPr>
                    <a:solidFill>
                      <a:srgbClr val="F8F8F8"/>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solidFill>
                            <a:schemeClr val="tx1">
                              <a:lumMod val="95000"/>
                              <a:lumOff val="5000"/>
                            </a:schemeClr>
                          </a:solidFill>
                        </a:rPr>
                        <a:t>a</a:t>
                      </a:r>
                      <a:r>
                        <a:rPr lang="en-US" sz="1200" baseline="-25000" dirty="0">
                          <a:solidFill>
                            <a:schemeClr val="tx1">
                              <a:lumMod val="95000"/>
                              <a:lumOff val="5000"/>
                            </a:schemeClr>
                          </a:solidFill>
                        </a:rPr>
                        <a:t>n</a:t>
                      </a:r>
                      <a:r>
                        <a:rPr lang="en-US" sz="1200" dirty="0">
                          <a:solidFill>
                            <a:schemeClr val="tx1">
                              <a:lumMod val="95000"/>
                              <a:lumOff val="5000"/>
                            </a:schemeClr>
                          </a:solidFill>
                        </a:rPr>
                        <a:t>*</a:t>
                      </a:r>
                      <a:r>
                        <a:rPr lang="en-US" sz="1200" dirty="0" err="1">
                          <a:solidFill>
                            <a:schemeClr val="tx1">
                              <a:lumMod val="95000"/>
                              <a:lumOff val="5000"/>
                            </a:schemeClr>
                          </a:solidFill>
                        </a:rPr>
                        <a:t>b</a:t>
                      </a:r>
                      <a:r>
                        <a:rPr lang="en-US" sz="1200" baseline="-25000" dirty="0" err="1">
                          <a:solidFill>
                            <a:schemeClr val="tx1">
                              <a:lumMod val="95000"/>
                              <a:lumOff val="5000"/>
                            </a:schemeClr>
                          </a:solidFill>
                        </a:rPr>
                        <a:t>n</a:t>
                      </a:r>
                      <a:endParaRPr lang="en-US" sz="1200" baseline="-25000" dirty="0">
                        <a:solidFill>
                          <a:schemeClr val="tx1">
                            <a:lumMod val="95000"/>
                            <a:lumOff val="5000"/>
                          </a:schemeClr>
                        </a:solidFill>
                      </a:endParaRPr>
                    </a:p>
                  </a:txBody>
                  <a:tcPr>
                    <a:solidFill>
                      <a:srgbClr val="DDDDDD"/>
                    </a:solidFill>
                  </a:tcPr>
                </a:tc>
                <a:extLst>
                  <a:ext uri="{0D108BD9-81ED-4DB2-BD59-A6C34878D82A}">
                    <a16:rowId xmlns:a16="http://schemas.microsoft.com/office/drawing/2014/main" val="10000"/>
                  </a:ext>
                </a:extLst>
              </a:tr>
            </a:tbl>
          </a:graphicData>
        </a:graphic>
      </p:graphicFrame>
      <p:graphicFrame>
        <p:nvGraphicFramePr>
          <p:cNvPr id="11" name="Table 10"/>
          <p:cNvGraphicFramePr>
            <a:graphicFrameLocks noGrp="1"/>
          </p:cNvGraphicFramePr>
          <p:nvPr/>
        </p:nvGraphicFramePr>
        <p:xfrm>
          <a:off x="1250431" y="1922753"/>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sz="140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25000" dirty="0">
                          <a:solidFill>
                            <a:schemeClr val="tx1">
                              <a:lumMod val="95000"/>
                              <a:lumOff val="5000"/>
                            </a:schemeClr>
                          </a:solidFill>
                        </a:rPr>
                        <a:t>*</a:t>
                      </a:r>
                    </a:p>
                  </a:txBody>
                  <a:tcPr>
                    <a:no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nvGraphicFramePr>
        <p:xfrm>
          <a:off x="1250431" y="2722759"/>
          <a:ext cx="6096000" cy="370840"/>
        </p:xfrm>
        <a:graphic>
          <a:graphicData uri="http://schemas.openxmlformats.org/drawingml/2006/table">
            <a:tbl>
              <a:tblPr firstRow="1" bandRow="1">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tblGrid>
              <a:tr h="370840">
                <a:tc>
                  <a:txBody>
                    <a:bodyPr/>
                    <a:lstStyle/>
                    <a:p>
                      <a:pPr algn="ctr"/>
                      <a:r>
                        <a:rPr lang="en-US" sz="140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endParaRPr lang="en-US" sz="1400" baseline="-2500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aseline="0" dirty="0">
                        <a:solidFill>
                          <a:schemeClr val="tx1">
                            <a:lumMod val="95000"/>
                            <a:lumOff val="5000"/>
                          </a:schemeClr>
                        </a:solidFill>
                      </a:endParaRPr>
                    </a:p>
                  </a:txBody>
                  <a:tcP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aseline="0" dirty="0">
                          <a:solidFill>
                            <a:schemeClr val="tx1">
                              <a:lumMod val="95000"/>
                              <a:lumOff val="5000"/>
                            </a:schemeClr>
                          </a:solidFill>
                        </a:rPr>
                        <a:t>=</a:t>
                      </a:r>
                    </a:p>
                  </a:txBody>
                  <a:tcPr>
                    <a:noFill/>
                  </a:tcPr>
                </a:tc>
                <a:extLst>
                  <a:ext uri="{0D108BD9-81ED-4DB2-BD59-A6C34878D82A}">
                    <a16:rowId xmlns:a16="http://schemas.microsoft.com/office/drawing/2014/main" val="10000"/>
                  </a:ext>
                </a:extLst>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Element-wise Vector Multiplication</a:t>
            </a:r>
          </a:p>
        </p:txBody>
      </p:sp>
      <p:sp>
        <p:nvSpPr>
          <p:cNvPr id="5" name="Rectangle 4"/>
          <p:cNvSpPr/>
          <p:nvPr/>
        </p:nvSpPr>
        <p:spPr>
          <a:xfrm>
            <a:off x="210496" y="1723678"/>
            <a:ext cx="6001349" cy="1606594"/>
          </a:xfrm>
          <a:prstGeom prst="rect">
            <a:avLst/>
          </a:prstGeom>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 a-&gt;</a:t>
            </a:r>
            <a:r>
              <a:rPr lang="en-US" sz="1200" dirty="0" err="1">
                <a:solidFill>
                  <a:srgbClr val="19376A"/>
                </a:solidFill>
                <a:latin typeface="Courier"/>
                <a:cs typeface="Courier"/>
              </a:rPr>
              <a:t>data[i</a:t>
            </a:r>
            <a:r>
              <a:rPr lang="en-US" sz="1200" dirty="0">
                <a:solidFill>
                  <a:srgbClr val="19376A"/>
                </a:solidFill>
                <a:latin typeface="Courier"/>
                <a:cs typeface="Courier"/>
              </a:rPr>
              <a:t>] * </a:t>
            </a:r>
            <a:r>
              <a:rPr lang="en-US" sz="1200" dirty="0" err="1">
                <a:solidFill>
                  <a:srgbClr val="19376A"/>
                </a:solidFill>
                <a:latin typeface="Courier"/>
                <a:cs typeface="Courier"/>
              </a:rPr>
              <a:t>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7" name="Rectangle 6"/>
          <p:cNvSpPr/>
          <p:nvPr/>
        </p:nvSpPr>
        <p:spPr>
          <a:xfrm>
            <a:off x="1254088" y="3987157"/>
            <a:ext cx="6001349" cy="1606594"/>
          </a:xfrm>
          <a:prstGeom prst="rect">
            <a:avLst/>
          </a:prstGeom>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 a-&gt;</a:t>
            </a:r>
            <a:r>
              <a:rPr lang="en-US" sz="1200" dirty="0" err="1">
                <a:solidFill>
                  <a:srgbClr val="19376A"/>
                </a:solidFill>
                <a:latin typeface="Courier"/>
                <a:cs typeface="Courier"/>
              </a:rPr>
              <a:t>data[i</a:t>
            </a:r>
            <a:r>
              <a:rPr lang="en-US" sz="1200" dirty="0">
                <a:solidFill>
                  <a:srgbClr val="19376A"/>
                </a:solidFill>
                <a:latin typeface="Courier"/>
                <a:cs typeface="Courier"/>
              </a:rPr>
              <a:t>] * </a:t>
            </a:r>
            <a:r>
              <a:rPr lang="en-US" sz="1200" dirty="0" err="1">
                <a:solidFill>
                  <a:srgbClr val="19376A"/>
                </a:solidFill>
                <a:latin typeface="Courier"/>
                <a:cs typeface="Courier"/>
              </a:rPr>
              <a:t>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6" name="Rectangle 5"/>
          <p:cNvSpPr/>
          <p:nvPr/>
        </p:nvSpPr>
        <p:spPr>
          <a:xfrm>
            <a:off x="231520" y="3704501"/>
            <a:ext cx="6696419" cy="2492990"/>
          </a:xfrm>
          <a:prstGeom prst="rect">
            <a:avLst/>
          </a:prstGeom>
          <a:solidFill>
            <a:srgbClr val="FFFFFF"/>
          </a:solid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vec_eltwise_product_unrolled(vec_t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   </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+=4)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-&gt;data[i+0] = a-&gt;data[i+0] * </a:t>
            </a:r>
            <a:r>
              <a:rPr lang="en-US" sz="1200" dirty="0" err="1">
                <a:solidFill>
                  <a:srgbClr val="19376A"/>
                </a:solidFill>
                <a:latin typeface="Courier"/>
                <a:cs typeface="Courier"/>
              </a:rPr>
              <a:t>b</a:t>
            </a:r>
            <a:r>
              <a:rPr lang="en-US" sz="1200" dirty="0">
                <a:solidFill>
                  <a:srgbClr val="19376A"/>
                </a:solidFill>
                <a:latin typeface="Courier"/>
                <a:cs typeface="Courier"/>
              </a:rPr>
              <a:t>-&gt;data[i+0];</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-&gt;data[i+1] = a-&gt;data[i+1] * </a:t>
            </a:r>
            <a:r>
              <a:rPr lang="en-US" sz="1200" dirty="0" err="1">
                <a:solidFill>
                  <a:srgbClr val="19376A"/>
                </a:solidFill>
                <a:latin typeface="Courier"/>
                <a:cs typeface="Courier"/>
              </a:rPr>
              <a:t>b</a:t>
            </a:r>
            <a:r>
              <a:rPr lang="en-US" sz="1200" dirty="0">
                <a:solidFill>
                  <a:srgbClr val="19376A"/>
                </a:solidFill>
                <a:latin typeface="Courier"/>
                <a:cs typeface="Courier"/>
              </a:rPr>
              <a:t>-&gt;data[i+1];</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-&gt;data[i+2] = a-&gt;data[i+2] * </a:t>
            </a:r>
            <a:r>
              <a:rPr lang="en-US" sz="1200" dirty="0" err="1">
                <a:solidFill>
                  <a:srgbClr val="19376A"/>
                </a:solidFill>
                <a:latin typeface="Courier"/>
                <a:cs typeface="Courier"/>
              </a:rPr>
              <a:t>b</a:t>
            </a:r>
            <a:r>
              <a:rPr lang="en-US" sz="1200" dirty="0">
                <a:solidFill>
                  <a:srgbClr val="19376A"/>
                </a:solidFill>
                <a:latin typeface="Courier"/>
                <a:cs typeface="Courier"/>
              </a:rPr>
              <a:t>-&gt;data[i+2];</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-&gt;data[i+3] = a-&gt;data[i+3] * </a:t>
            </a:r>
            <a:r>
              <a:rPr lang="en-US" sz="1200" dirty="0" err="1">
                <a:solidFill>
                  <a:srgbClr val="19376A"/>
                </a:solidFill>
                <a:latin typeface="Courier"/>
                <a:cs typeface="Courier"/>
              </a:rPr>
              <a:t>b</a:t>
            </a:r>
            <a:r>
              <a:rPr lang="en-US" sz="1200" dirty="0">
                <a:solidFill>
                  <a:srgbClr val="19376A"/>
                </a:solidFill>
                <a:latin typeface="Courier"/>
                <a:cs typeface="Courier"/>
              </a:rPr>
              <a:t>-&gt;data[i+3];</a:t>
            </a:r>
          </a:p>
          <a:p>
            <a:endParaRPr lang="en-US" sz="1200" dirty="0">
              <a:solidFill>
                <a:srgbClr val="19376A"/>
              </a:solidFill>
              <a:latin typeface="Courier"/>
              <a:cs typeface="Courier"/>
            </a:endParaRP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grpSp>
        <p:nvGrpSpPr>
          <p:cNvPr id="11" name="Group 10"/>
          <p:cNvGrpSpPr/>
          <p:nvPr/>
        </p:nvGrpSpPr>
        <p:grpSpPr>
          <a:xfrm>
            <a:off x="1622009" y="3118557"/>
            <a:ext cx="6100151" cy="540719"/>
            <a:chOff x="2954747" y="3118557"/>
            <a:chExt cx="6100151" cy="540719"/>
          </a:xfrm>
        </p:grpSpPr>
        <p:sp>
          <p:nvSpPr>
            <p:cNvPr id="9" name="Down Arrow 8"/>
            <p:cNvSpPr/>
            <p:nvPr/>
          </p:nvSpPr>
          <p:spPr bwMode="auto">
            <a:xfrm>
              <a:off x="2954747" y="3143708"/>
              <a:ext cx="301762" cy="515568"/>
            </a:xfrm>
            <a:prstGeom prst="downArrow">
              <a:avLst/>
            </a:prstGeom>
            <a:solidFill>
              <a:srgbClr val="C0C0C0"/>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TextBox 9"/>
            <p:cNvSpPr txBox="1"/>
            <p:nvPr/>
          </p:nvSpPr>
          <p:spPr>
            <a:xfrm>
              <a:off x="3243942" y="3118557"/>
              <a:ext cx="5810956" cy="523220"/>
            </a:xfrm>
            <a:prstGeom prst="rect">
              <a:avLst/>
            </a:prstGeom>
            <a:noFill/>
          </p:spPr>
          <p:txBody>
            <a:bodyPr wrap="none" rtlCol="0">
              <a:spAutoFit/>
            </a:bodyPr>
            <a:lstStyle/>
            <a:p>
              <a:r>
                <a:rPr lang="en-US" dirty="0"/>
                <a:t>SSE can take 4 x 32-bit operations in parallel </a:t>
              </a:r>
              <a:r>
                <a:rPr lang="en-US" dirty="0">
                  <a:sym typeface="Wingdings"/>
                </a:rPr>
                <a:t>using the 128-bit registers</a:t>
              </a:r>
              <a:r>
                <a:rPr lang="en-US" dirty="0"/>
                <a:t> </a:t>
              </a:r>
              <a:br>
                <a:rPr lang="en-US" dirty="0"/>
              </a:br>
              <a:r>
                <a:rPr lang="en-US" dirty="0">
                  <a:sym typeface="Wingdings"/>
                </a:rPr>
                <a:t> unroll loop to a 4-element operation</a:t>
              </a:r>
              <a:endParaRPr lang="en-US" dirty="0"/>
            </a:p>
          </p:txBody>
        </p:sp>
      </p:grpSp>
      <p:sp>
        <p:nvSpPr>
          <p:cNvPr id="13" name="Content Placeholder 7"/>
          <p:cNvSpPr>
            <a:spLocks noGrp="1"/>
          </p:cNvSpPr>
          <p:nvPr>
            <p:ph idx="1"/>
          </p:nvPr>
        </p:nvSpPr>
        <p:spPr>
          <a:xfrm>
            <a:off x="0" y="866775"/>
            <a:ext cx="9144000" cy="568325"/>
          </a:xfrm>
        </p:spPr>
        <p:txBody>
          <a:bodyPr/>
          <a:lstStyle/>
          <a:p>
            <a:r>
              <a:rPr lang="en-US" sz="2400" dirty="0"/>
              <a:t>Unroll loop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6.11323E-7 3.40514E-6 L -0.11271 -0.32662 " pathEditMode="relative" rAng="0" ptsTypes="AA">
                                      <p:cBhvr>
                                        <p:cTn id="6" dur="2000" fill="hold"/>
                                        <p:tgtEl>
                                          <p:spTgt spid="7"/>
                                        </p:tgtEl>
                                        <p:attrNameLst>
                                          <p:attrName>ppt_x</p:attrName>
                                          <p:attrName>ppt_y</p:attrName>
                                        </p:attrNameLst>
                                      </p:cBhvr>
                                      <p:rCtr x="-5600" y="-1630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2000"/>
                                        <p:tgtEl>
                                          <p:spTgt spid="11"/>
                                        </p:tgtEl>
                                      </p:cBhvr>
                                    </p:animEffect>
                                  </p:childTnLst>
                                </p:cTn>
                              </p:par>
                            </p:childTnLst>
                          </p:cTn>
                        </p:par>
                        <p:par>
                          <p:cTn id="17" fill="hold">
                            <p:stCondLst>
                              <p:cond delay="2000"/>
                            </p:stCondLst>
                            <p:childTnLst>
                              <p:par>
                                <p:cTn id="18" presetID="1" presetClass="entr" presetSubtype="0" fill="hold" grpId="0" nodeType="afterEffect">
                                  <p:stCondLst>
                                    <p:cond delay="0"/>
                                  </p:stCondLst>
                                  <p:childTnLst>
                                    <p:set>
                                      <p:cBhvr>
                                        <p:cTn id="19"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7" grpId="1"/>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Element-wise Vector Multiplication</a:t>
            </a:r>
            <a:endParaRPr lang="en-US" dirty="0"/>
          </a:p>
        </p:txBody>
      </p:sp>
      <p:sp>
        <p:nvSpPr>
          <p:cNvPr id="7" name="Rectangle 6"/>
          <p:cNvSpPr/>
          <p:nvPr/>
        </p:nvSpPr>
        <p:spPr>
          <a:xfrm>
            <a:off x="231520" y="3704501"/>
            <a:ext cx="6696419" cy="2492990"/>
          </a:xfrm>
          <a:prstGeom prst="rect">
            <a:avLst/>
          </a:prstGeom>
          <a:no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vec_eltwise_product_unrolled(vec_t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   </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+=4)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-&gt;data[i+0] = a-&gt;data[i+0] * </a:t>
            </a:r>
            <a:r>
              <a:rPr lang="en-US" sz="1200" dirty="0" err="1">
                <a:solidFill>
                  <a:srgbClr val="19376A"/>
                </a:solidFill>
                <a:latin typeface="Courier"/>
                <a:cs typeface="Courier"/>
              </a:rPr>
              <a:t>b</a:t>
            </a:r>
            <a:r>
              <a:rPr lang="en-US" sz="1200" dirty="0">
                <a:solidFill>
                  <a:srgbClr val="19376A"/>
                </a:solidFill>
                <a:latin typeface="Courier"/>
                <a:cs typeface="Courier"/>
              </a:rPr>
              <a:t>-&gt;data[i+0];</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-&gt;data[i+1] = a-&gt;data[i+1] * </a:t>
            </a:r>
            <a:r>
              <a:rPr lang="en-US" sz="1200" dirty="0" err="1">
                <a:solidFill>
                  <a:srgbClr val="19376A"/>
                </a:solidFill>
                <a:latin typeface="Courier"/>
                <a:cs typeface="Courier"/>
              </a:rPr>
              <a:t>b</a:t>
            </a:r>
            <a:r>
              <a:rPr lang="en-US" sz="1200" dirty="0">
                <a:solidFill>
                  <a:srgbClr val="19376A"/>
                </a:solidFill>
                <a:latin typeface="Courier"/>
                <a:cs typeface="Courier"/>
              </a:rPr>
              <a:t>-&gt;data[i+1];</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-&gt;data[i+2] = a-&gt;data[i+2] * </a:t>
            </a:r>
            <a:r>
              <a:rPr lang="en-US" sz="1200" dirty="0" err="1">
                <a:solidFill>
                  <a:srgbClr val="19376A"/>
                </a:solidFill>
                <a:latin typeface="Courier"/>
                <a:cs typeface="Courier"/>
              </a:rPr>
              <a:t>b</a:t>
            </a:r>
            <a:r>
              <a:rPr lang="en-US" sz="1200" dirty="0">
                <a:solidFill>
                  <a:srgbClr val="19376A"/>
                </a:solidFill>
                <a:latin typeface="Courier"/>
                <a:cs typeface="Courier"/>
              </a:rPr>
              <a:t>-&gt;data[i+2];</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-&gt;data[i+3] = a-&gt;data[i+3] * </a:t>
            </a:r>
            <a:r>
              <a:rPr lang="en-US" sz="1200" dirty="0" err="1">
                <a:solidFill>
                  <a:srgbClr val="19376A"/>
                </a:solidFill>
                <a:latin typeface="Courier"/>
                <a:cs typeface="Courier"/>
              </a:rPr>
              <a:t>b</a:t>
            </a:r>
            <a:r>
              <a:rPr lang="en-US" sz="1200" dirty="0">
                <a:solidFill>
                  <a:srgbClr val="19376A"/>
                </a:solidFill>
                <a:latin typeface="Courier"/>
                <a:cs typeface="Courier"/>
              </a:rPr>
              <a:t>-&gt;data[i+3];</a:t>
            </a:r>
          </a:p>
          <a:p>
            <a:endParaRPr lang="en-US" sz="1200" dirty="0">
              <a:solidFill>
                <a:srgbClr val="19376A"/>
              </a:solidFill>
              <a:latin typeface="Courier"/>
              <a:cs typeface="Courier"/>
            </a:endParaRP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12" name="Rectangle 11"/>
          <p:cNvSpPr/>
          <p:nvPr/>
        </p:nvSpPr>
        <p:spPr>
          <a:xfrm>
            <a:off x="245620" y="1442532"/>
            <a:ext cx="6696419" cy="2492990"/>
          </a:xfrm>
          <a:prstGeom prst="rect">
            <a:avLst/>
          </a:prstGeom>
          <a:no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vec_eltwise_product_unrolled(vec_t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   </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+=4) {</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-&gt;data[i+0] = a-&gt;data[i+0] * </a:t>
            </a:r>
            <a:r>
              <a:rPr lang="en-US" sz="1200" dirty="0" err="1">
                <a:solidFill>
                  <a:srgbClr val="19376A"/>
                </a:solidFill>
                <a:latin typeface="Courier"/>
                <a:cs typeface="Courier"/>
              </a:rPr>
              <a:t>b</a:t>
            </a:r>
            <a:r>
              <a:rPr lang="en-US" sz="1200" dirty="0">
                <a:solidFill>
                  <a:srgbClr val="19376A"/>
                </a:solidFill>
                <a:latin typeface="Courier"/>
                <a:cs typeface="Courier"/>
              </a:rPr>
              <a:t>-&gt;data[i+0];</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-&gt;data[i+1] = a-&gt;data[i+1] * </a:t>
            </a:r>
            <a:r>
              <a:rPr lang="en-US" sz="1200" dirty="0" err="1">
                <a:solidFill>
                  <a:srgbClr val="19376A"/>
                </a:solidFill>
                <a:latin typeface="Courier"/>
                <a:cs typeface="Courier"/>
              </a:rPr>
              <a:t>b</a:t>
            </a:r>
            <a:r>
              <a:rPr lang="en-US" sz="1200" dirty="0">
                <a:solidFill>
                  <a:srgbClr val="19376A"/>
                </a:solidFill>
                <a:latin typeface="Courier"/>
                <a:cs typeface="Courier"/>
              </a:rPr>
              <a:t>-&gt;data[i+1];</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-&gt;data[i+2] = a-&gt;data[i+2] * </a:t>
            </a:r>
            <a:r>
              <a:rPr lang="en-US" sz="1200" dirty="0" err="1">
                <a:solidFill>
                  <a:srgbClr val="19376A"/>
                </a:solidFill>
                <a:latin typeface="Courier"/>
                <a:cs typeface="Courier"/>
              </a:rPr>
              <a:t>b</a:t>
            </a:r>
            <a:r>
              <a:rPr lang="en-US" sz="1200" dirty="0">
                <a:solidFill>
                  <a:srgbClr val="19376A"/>
                </a:solidFill>
                <a:latin typeface="Courier"/>
                <a:cs typeface="Courier"/>
              </a:rPr>
              <a:t>-&gt;data[i+2];</a:t>
            </a:r>
          </a:p>
          <a:p>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-&gt;data[i+3] = a-&gt;data[i+3] * </a:t>
            </a:r>
            <a:r>
              <a:rPr lang="en-US" sz="1200" dirty="0" err="1">
                <a:solidFill>
                  <a:srgbClr val="19376A"/>
                </a:solidFill>
                <a:latin typeface="Courier"/>
                <a:cs typeface="Courier"/>
              </a:rPr>
              <a:t>b</a:t>
            </a:r>
            <a:r>
              <a:rPr lang="en-US" sz="1200" dirty="0">
                <a:solidFill>
                  <a:srgbClr val="19376A"/>
                </a:solidFill>
                <a:latin typeface="Courier"/>
                <a:cs typeface="Courier"/>
              </a:rPr>
              <a:t>-&gt;data[i+3];</a:t>
            </a:r>
          </a:p>
          <a:p>
            <a:endParaRPr lang="en-US" sz="1200" dirty="0">
              <a:solidFill>
                <a:srgbClr val="19376A"/>
              </a:solidFill>
              <a:latin typeface="Courier"/>
              <a:cs typeface="Courier"/>
            </a:endParaRP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10" name="TextBox 9"/>
          <p:cNvSpPr txBox="1"/>
          <p:nvPr/>
        </p:nvSpPr>
        <p:spPr>
          <a:xfrm>
            <a:off x="4962761" y="3679965"/>
            <a:ext cx="3918142" cy="2711000"/>
          </a:xfrm>
          <a:prstGeom prst="rect">
            <a:avLst/>
          </a:prstGeom>
          <a:solidFill>
            <a:srgbClr val="FFFFFF"/>
          </a:solidFill>
        </p:spPr>
        <p:txBody>
          <a:bodyPr wrap="square" tIns="0" bIns="0" rtlCol="0">
            <a:spAutoFit/>
          </a:bodyPr>
          <a:lstStyle/>
          <a:p>
            <a:pPr>
              <a:lnSpc>
                <a:spcPts val="960"/>
              </a:lnSpc>
              <a:spcBef>
                <a:spcPts val="0"/>
              </a:spcBef>
              <a:spcAft>
                <a:spcPts val="0"/>
              </a:spcAft>
              <a:buClr>
                <a:srgbClr val="3333CC"/>
              </a:buClr>
            </a:pPr>
            <a:r>
              <a:rPr lang="en-US" sz="900" b="1" dirty="0">
                <a:solidFill>
                  <a:srgbClr val="000000"/>
                </a:solidFill>
                <a:latin typeface="Courier New"/>
                <a:cs typeface="Courier New"/>
              </a:rPr>
              <a:t>; void </a:t>
            </a:r>
            <a:r>
              <a:rPr lang="en-US" sz="900" b="1" dirty="0" err="1">
                <a:solidFill>
                  <a:srgbClr val="000000"/>
                </a:solidFill>
                <a:latin typeface="Courier New"/>
                <a:cs typeface="Courier New"/>
              </a:rPr>
              <a:t>vec_eltwise_product_unrolled</a:t>
            </a:r>
            <a:r>
              <a:rPr lang="en-US" sz="900" b="1" dirty="0">
                <a:solidFill>
                  <a:srgbClr val="000000"/>
                </a:solidFill>
                <a:latin typeface="Courier New"/>
                <a:cs typeface="Courier New"/>
              </a:rPr>
              <a:t> (a, </a:t>
            </a:r>
            <a:r>
              <a:rPr lang="en-US" sz="900" b="1" dirty="0" err="1">
                <a:solidFill>
                  <a:srgbClr val="000000"/>
                </a:solidFill>
                <a:latin typeface="Courier New"/>
                <a:cs typeface="Courier New"/>
              </a:rPr>
              <a:t>b</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r>
              <a:rPr lang="en-US" sz="900" b="1" dirty="0">
                <a:solidFill>
                  <a:srgbClr val="000000"/>
                </a:solidFill>
                <a:latin typeface="Courier New"/>
                <a:cs typeface="Courier New"/>
              </a:rPr>
              <a:t>)</a:t>
            </a: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buClr>
                <a:srgbClr val="3333CC"/>
              </a:buClr>
            </a:pPr>
            <a:r>
              <a:rPr lang="en-US" sz="900" b="1" i="1" dirty="0" err="1">
                <a:solidFill>
                  <a:srgbClr val="0000FF"/>
                </a:solidFill>
                <a:latin typeface="Courier New"/>
                <a:cs typeface="Courier New"/>
              </a:rPr>
              <a:t>vec_eltwise_product_SSE</a:t>
            </a:r>
            <a:r>
              <a:rPr lang="en-US" sz="900" b="1" i="1" dirty="0">
                <a:solidFill>
                  <a:srgbClr val="0000FF"/>
                </a:solidFill>
                <a:latin typeface="Courier New"/>
                <a:cs typeface="Courier New"/>
              </a:rPr>
              <a:t>:</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pushall</a:t>
            </a:r>
            <a:r>
              <a:rPr lang="en-US" sz="900" dirty="0">
                <a:solidFill>
                  <a:srgbClr val="000000"/>
                </a:solidFill>
                <a:latin typeface="Courier New"/>
                <a:cs typeface="Courier New"/>
              </a:rPr>
              <a:t> </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ebp</a:t>
            </a:r>
            <a:r>
              <a:rPr lang="en-US" sz="900" dirty="0">
                <a:solidFill>
                  <a:srgbClr val="000000"/>
                </a:solidFill>
                <a:latin typeface="Courier New"/>
                <a:cs typeface="Courier New"/>
              </a:rPr>
              <a:t>, </a:t>
            </a:r>
            <a:r>
              <a:rPr lang="en-US" sz="900" dirty="0" err="1">
                <a:solidFill>
                  <a:srgbClr val="000000"/>
                </a:solidFill>
                <a:latin typeface="Courier New"/>
                <a:cs typeface="Courier New"/>
              </a:rPr>
              <a:t>esp</a:t>
            </a:r>
            <a:endParaRPr lang="en-US" sz="900"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edi</a:t>
            </a:r>
            <a:r>
              <a:rPr lang="en-US" sz="900" dirty="0">
                <a:solidFill>
                  <a:srgbClr val="000000"/>
                </a:solidFill>
                <a:latin typeface="Courier New"/>
                <a:cs typeface="Courier New"/>
              </a:rPr>
              <a:t>, [ebp+12]   	</a:t>
            </a:r>
            <a:r>
              <a:rPr lang="en-US" sz="900" b="1" dirty="0">
                <a:solidFill>
                  <a:srgbClr val="000000"/>
                </a:solidFill>
                <a:latin typeface="Courier New"/>
                <a:cs typeface="Courier New"/>
              </a:rPr>
              <a:t>; a</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ebx</a:t>
            </a:r>
            <a:r>
              <a:rPr lang="en-US" sz="900" dirty="0">
                <a:solidFill>
                  <a:srgbClr val="000000"/>
                </a:solidFill>
                <a:latin typeface="Courier New"/>
                <a:cs typeface="Courier New"/>
              </a:rPr>
              <a:t>, [ebp+16]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b</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eax</a:t>
            </a:r>
            <a:r>
              <a:rPr lang="en-US" sz="900" dirty="0">
                <a:solidFill>
                  <a:srgbClr val="000000"/>
                </a:solidFill>
                <a:latin typeface="Courier New"/>
                <a:cs typeface="Courier New"/>
              </a:rPr>
              <a:t>, [ebp+20]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solidFill>
                  <a:schemeClr val="tx1">
                    <a:lumMod val="95000"/>
                    <a:lumOff val="5000"/>
                  </a:schemeClr>
                </a:solidFill>
                <a:latin typeface="Courier New"/>
                <a:cs typeface="Courier New"/>
              </a:rPr>
              <a:t>mov</a:t>
            </a:r>
            <a:r>
              <a:rPr lang="en-US" sz="900" dirty="0">
                <a:solidFill>
                  <a:schemeClr val="tx1">
                    <a:lumMod val="95000"/>
                    <a:lumOff val="5000"/>
                  </a:schemeClr>
                </a:solidFill>
                <a:latin typeface="Courier New"/>
                <a:cs typeface="Courier New"/>
              </a:rPr>
              <a:t>   </a:t>
            </a:r>
            <a:r>
              <a:rPr lang="en-US" sz="900" dirty="0" err="1">
                <a:solidFill>
                  <a:schemeClr val="tx1">
                    <a:lumMod val="95000"/>
                    <a:lumOff val="5000"/>
                  </a:schemeClr>
                </a:solidFill>
                <a:latin typeface="Courier New"/>
                <a:cs typeface="Courier New"/>
              </a:rPr>
              <a:t>ecx</a:t>
            </a:r>
            <a:r>
              <a:rPr lang="en-US" sz="900" dirty="0">
                <a:solidFill>
                  <a:schemeClr val="tx1">
                    <a:lumMod val="95000"/>
                    <a:lumOff val="5000"/>
                  </a:schemeClr>
                </a:solidFill>
                <a:latin typeface="Courier New"/>
                <a:cs typeface="Courier New"/>
              </a:rPr>
              <a:t>, SIZE_OF_VECTOR </a:t>
            </a:r>
            <a:r>
              <a:rPr lang="en-US" sz="900" dirty="0">
                <a:latin typeface="Courier New"/>
                <a:cs typeface="Courier New"/>
              </a:rPr>
              <a:t> ; counting </a:t>
            </a:r>
            <a:r>
              <a:rPr lang="en-US" sz="900" dirty="0" err="1">
                <a:latin typeface="Courier New"/>
                <a:cs typeface="Courier New"/>
              </a:rPr>
              <a:t>i</a:t>
            </a:r>
            <a:r>
              <a:rPr lang="en-US" sz="900" dirty="0">
                <a:latin typeface="Courier New"/>
                <a:cs typeface="Courier New"/>
              </a:rPr>
              <a:t> down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shr</a:t>
            </a:r>
            <a:r>
              <a:rPr lang="en-US" sz="900" dirty="0">
                <a:latin typeface="Courier New"/>
                <a:cs typeface="Courier New"/>
              </a:rPr>
              <a:t>   </a:t>
            </a:r>
            <a:r>
              <a:rPr lang="en-US" sz="900" dirty="0" err="1">
                <a:latin typeface="Courier New"/>
                <a:cs typeface="Courier New"/>
              </a:rPr>
              <a:t>ecx</a:t>
            </a:r>
            <a:r>
              <a:rPr lang="en-US" sz="900" dirty="0">
                <a:latin typeface="Courier New"/>
                <a:cs typeface="Courier New"/>
              </a:rPr>
              <a:t>, 2	; use 4-increment of </a:t>
            </a:r>
            <a:r>
              <a:rPr lang="en-US" sz="900" dirty="0" err="1">
                <a:latin typeface="Courier New"/>
                <a:cs typeface="Courier New"/>
              </a:rPr>
              <a:t>i</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xor</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 array index = 0</a:t>
            </a:r>
          </a:p>
          <a:p>
            <a:pPr>
              <a:lnSpc>
                <a:spcPts val="960"/>
              </a:lnSpc>
              <a:spcBef>
                <a:spcPts val="0"/>
              </a:spcBef>
              <a:spcAft>
                <a:spcPts val="0"/>
              </a:spcAft>
            </a:pPr>
            <a:r>
              <a:rPr lang="en-US" sz="900" dirty="0">
                <a:latin typeface="Courier New"/>
                <a:cs typeface="Courier New"/>
              </a:rPr>
              <a:t>for-loop:</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xmm1, [</a:t>
            </a:r>
            <a:r>
              <a:rPr lang="en-US" sz="900" dirty="0" err="1">
                <a:latin typeface="Courier New"/>
                <a:cs typeface="Courier New"/>
              </a:rPr>
              <a:t>edi</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xmm2, [</a:t>
            </a:r>
            <a:r>
              <a:rPr lang="en-US" sz="900" dirty="0" err="1">
                <a:latin typeface="Courier New"/>
                <a:cs typeface="Courier New"/>
              </a:rPr>
              <a:t>ebx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t>
            </a:r>
            <a:r>
              <a:rPr lang="en-US" sz="900" dirty="0" err="1">
                <a:latin typeface="Courier New"/>
                <a:cs typeface="Courier New"/>
              </a:rPr>
              <a:t>b</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mulps</a:t>
            </a:r>
            <a:r>
              <a:rPr lang="en-US" sz="900" dirty="0">
                <a:latin typeface="Courier New"/>
                <a:cs typeface="Courier New"/>
              </a:rPr>
              <a:t>    xmm1, xmm2         ; multiply</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a:t>
            </a:r>
            <a:r>
              <a:rPr lang="en-US" sz="900" dirty="0" err="1">
                <a:latin typeface="Courier New"/>
                <a:cs typeface="Courier New"/>
              </a:rPr>
              <a:t>eax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xmm1  ; result back in </a:t>
            </a:r>
            <a:r>
              <a:rPr lang="en-US" sz="900" dirty="0" err="1">
                <a:latin typeface="Courier New"/>
                <a:cs typeface="Courier New"/>
              </a:rPr>
              <a:t>c</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add      </a:t>
            </a:r>
            <a:r>
              <a:rPr lang="en-US" sz="900" dirty="0" err="1">
                <a:latin typeface="Courier New"/>
                <a:cs typeface="Courier New"/>
              </a:rPr>
              <a:t>esi</a:t>
            </a:r>
            <a:r>
              <a:rPr lang="en-US" sz="900" dirty="0">
                <a:latin typeface="Courier New"/>
                <a:cs typeface="Courier New"/>
              </a:rPr>
              <a:t>, 4             ; next 4 </a:t>
            </a:r>
            <a:r>
              <a:rPr lang="en-US" sz="900" dirty="0" err="1">
                <a:latin typeface="Courier New"/>
                <a:cs typeface="Courier New"/>
              </a:rPr>
              <a:t>elemens</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loop for-loop</a:t>
            </a:r>
          </a:p>
          <a:p>
            <a:pPr>
              <a:lnSpc>
                <a:spcPts val="960"/>
              </a:lnSpc>
              <a:spcBef>
                <a:spcPts val="0"/>
              </a:spcBef>
              <a:spcAft>
                <a:spcPts val="0"/>
              </a:spcAft>
            </a:pPr>
            <a:r>
              <a:rPr lang="en-US" sz="900" dirty="0">
                <a:latin typeface="Courier New"/>
                <a:cs typeface="Courier New"/>
              </a:rPr>
              <a:t>exit:</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popall</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ret</a:t>
            </a:r>
          </a:p>
        </p:txBody>
      </p:sp>
      <p:sp>
        <p:nvSpPr>
          <p:cNvPr id="14" name="Bent-Up Arrow 13"/>
          <p:cNvSpPr/>
          <p:nvPr/>
        </p:nvSpPr>
        <p:spPr bwMode="auto">
          <a:xfrm rot="5400000">
            <a:off x="3338194" y="3288464"/>
            <a:ext cx="1508890" cy="1747701"/>
          </a:xfrm>
          <a:prstGeom prst="bentUpArrow">
            <a:avLst>
              <a:gd name="adj1" fmla="val 14414"/>
              <a:gd name="adj2" fmla="val 16428"/>
              <a:gd name="adj3" fmla="val 17615"/>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17" name="Group 16"/>
          <p:cNvGrpSpPr/>
          <p:nvPr/>
        </p:nvGrpSpPr>
        <p:grpSpPr>
          <a:xfrm>
            <a:off x="1936302" y="2213170"/>
            <a:ext cx="7119687" cy="1219759"/>
            <a:chOff x="1936302" y="2213170"/>
            <a:chExt cx="7119687" cy="1219759"/>
          </a:xfrm>
        </p:grpSpPr>
        <p:sp>
          <p:nvSpPr>
            <p:cNvPr id="13" name="Frame 12"/>
            <p:cNvSpPr/>
            <p:nvPr/>
          </p:nvSpPr>
          <p:spPr bwMode="auto">
            <a:xfrm>
              <a:off x="1936302" y="2213170"/>
              <a:ext cx="4400687" cy="1219759"/>
            </a:xfrm>
            <a:prstGeom prst="frame">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TextBox 14"/>
            <p:cNvSpPr txBox="1"/>
            <p:nvPr/>
          </p:nvSpPr>
          <p:spPr>
            <a:xfrm>
              <a:off x="6380520" y="2464665"/>
              <a:ext cx="2675469" cy="566309"/>
            </a:xfrm>
            <a:prstGeom prst="rect">
              <a:avLst/>
            </a:prstGeom>
            <a:solidFill>
              <a:srgbClr val="FFFFFF"/>
            </a:solidFill>
          </p:spPr>
          <p:txBody>
            <a:bodyPr wrap="none" rtlCol="0">
              <a:spAutoFit/>
            </a:bodyPr>
            <a:lstStyle/>
            <a:p>
              <a:r>
                <a:rPr lang="en-US" dirty="0"/>
                <a:t>operations on these 4 elements </a:t>
              </a:r>
            </a:p>
            <a:p>
              <a:r>
                <a:rPr lang="en-US" dirty="0"/>
                <a:t>can be performed in parallel</a:t>
              </a:r>
            </a:p>
          </p:txBody>
        </p:sp>
      </p:grpSp>
      <p:sp>
        <p:nvSpPr>
          <p:cNvPr id="18" name="Rounded Rectangular Callout 17"/>
          <p:cNvSpPr/>
          <p:nvPr/>
        </p:nvSpPr>
        <p:spPr bwMode="auto">
          <a:xfrm>
            <a:off x="411642" y="4843915"/>
            <a:ext cx="3448421" cy="717503"/>
          </a:xfrm>
          <a:prstGeom prst="wedgeRoundRectCallout">
            <a:avLst>
              <a:gd name="adj1" fmla="val 87312"/>
              <a:gd name="adj2" fmla="val 23479"/>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MOVUPS </a:t>
            </a:r>
            <a:r>
              <a:rPr lang="en-US" sz="900" dirty="0"/>
              <a:t>(Move Unaligned Packed Single-Precision Floating-Point Values) moves four packed single-precision floating-point numbers from the source operand (second operand) to the destination operand (first operand)</a:t>
            </a:r>
          </a:p>
        </p:txBody>
      </p:sp>
      <p:sp>
        <p:nvSpPr>
          <p:cNvPr id="19" name="Rounded Rectangular Callout 18"/>
          <p:cNvSpPr/>
          <p:nvPr/>
        </p:nvSpPr>
        <p:spPr bwMode="auto">
          <a:xfrm>
            <a:off x="398942" y="5593215"/>
            <a:ext cx="3448421" cy="1023969"/>
          </a:xfrm>
          <a:prstGeom prst="wedgeRoundRectCallout">
            <a:avLst>
              <a:gd name="adj1" fmla="val 88269"/>
              <a:gd name="adj2" fmla="val -45413"/>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MULPS </a:t>
            </a:r>
            <a:r>
              <a:rPr lang="en-US" sz="900" dirty="0"/>
              <a:t>(Packed Single-Precision Floating-Point Multiply) performs a SIMD multiply of the four packed single-precision floating-point values from the source operand (second operand) and the destination operand (first operand), and stores the packed single-precision floating-point results in the destination operand. </a:t>
            </a:r>
          </a:p>
        </p:txBody>
      </p:sp>
      <p:sp>
        <p:nvSpPr>
          <p:cNvPr id="21" name="Content Placeholder 7"/>
          <p:cNvSpPr>
            <a:spLocks noGrp="1"/>
          </p:cNvSpPr>
          <p:nvPr>
            <p:ph idx="1"/>
          </p:nvPr>
        </p:nvSpPr>
        <p:spPr>
          <a:xfrm>
            <a:off x="0" y="866775"/>
            <a:ext cx="9144000" cy="568325"/>
          </a:xfrm>
        </p:spPr>
        <p:txBody>
          <a:bodyPr/>
          <a:lstStyle/>
          <a:p>
            <a:r>
              <a:rPr lang="en-US" sz="2400" dirty="0"/>
              <a:t>Use SSE assembly instructions:</a:t>
            </a:r>
          </a:p>
        </p:txBody>
      </p:sp>
      <p:sp>
        <p:nvSpPr>
          <p:cNvPr id="16" name="Rounded Rectangular Callout 15"/>
          <p:cNvSpPr/>
          <p:nvPr/>
        </p:nvSpPr>
        <p:spPr bwMode="auto">
          <a:xfrm>
            <a:off x="5695579" y="6198523"/>
            <a:ext cx="3448421" cy="411036"/>
          </a:xfrm>
          <a:prstGeom prst="wedgeRoundRectCallout">
            <a:avLst>
              <a:gd name="adj1" fmla="val -57457"/>
              <a:gd name="adj2" fmla="val -76428"/>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LOOP </a:t>
            </a:r>
            <a:r>
              <a:rPr lang="en-US" sz="900" dirty="0"/>
              <a:t>decrements ECX and jumps to the address specified by </a:t>
            </a:r>
            <a:r>
              <a:rPr lang="en-US" sz="900" dirty="0" err="1"/>
              <a:t>arg</a:t>
            </a:r>
            <a:r>
              <a:rPr lang="en-US" sz="900" dirty="0"/>
              <a:t> unless decrementing ECX caused its value to become zero.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grpId="0" nodeType="withEffect">
                                  <p:stCondLst>
                                    <p:cond delay="0"/>
                                  </p:stCondLst>
                                  <p:childTnLst>
                                    <p:animMotion origin="layout" path="M 9.6214E-7 -2.47162E-6 L 0.00139 -0.33217 " pathEditMode="relative" rAng="0" ptsTypes="AA">
                                      <p:cBhvr>
                                        <p:cTn id="6" dur="2000" fill="hold"/>
                                        <p:tgtEl>
                                          <p:spTgt spid="7"/>
                                        </p:tgtEl>
                                        <p:attrNameLst>
                                          <p:attrName>ppt_x</p:attrName>
                                          <p:attrName>ppt_y</p:attrName>
                                        </p:attrNameLst>
                                      </p:cBhvr>
                                      <p:rCtr x="100" y="-16600"/>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nodeType="after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childTnLst>
                                </p:cTn>
                              </p:par>
                              <p:par>
                                <p:cTn id="20" presetID="10" presetClass="exit" presetSubtype="0" fill="hold" nodeType="withEffect">
                                  <p:stCondLst>
                                    <p:cond delay="0"/>
                                  </p:stCondLst>
                                  <p:childTnLst>
                                    <p:animEffect transition="out" filter="fade">
                                      <p:cBhvr>
                                        <p:cTn id="21" dur="2000"/>
                                        <p:tgtEl>
                                          <p:spTgt spid="17"/>
                                        </p:tgtEl>
                                      </p:cBhvr>
                                    </p:animEffect>
                                    <p:set>
                                      <p:cBhvr>
                                        <p:cTn id="22" dur="1" fill="hold">
                                          <p:stCondLst>
                                            <p:cond delay="1999"/>
                                          </p:stCondLst>
                                        </p:cTn>
                                        <p:tgtEl>
                                          <p:spTgt spid="17"/>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10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12" grpId="0"/>
      <p:bldP spid="10" grpId="0" animBg="1"/>
      <p:bldP spid="14" grpId="1" animBg="1"/>
      <p:bldP spid="18" grpId="0" animBg="1"/>
      <p:bldP spid="19" grpId="0" animBg="1"/>
      <p:bldP spid="1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962761" y="3679965"/>
            <a:ext cx="3615454" cy="2711000"/>
          </a:xfrm>
          <a:prstGeom prst="rect">
            <a:avLst/>
          </a:prstGeom>
          <a:solidFill>
            <a:srgbClr val="FFFFFF"/>
          </a:solidFill>
        </p:spPr>
        <p:txBody>
          <a:bodyPr wrap="square" tIns="0" bIns="0" rtlCol="0">
            <a:spAutoFit/>
          </a:bodyPr>
          <a:lstStyle/>
          <a:p>
            <a:pPr>
              <a:lnSpc>
                <a:spcPts val="960"/>
              </a:lnSpc>
              <a:spcBef>
                <a:spcPts val="0"/>
              </a:spcBef>
              <a:spcAft>
                <a:spcPts val="0"/>
              </a:spcAft>
              <a:buClr>
                <a:srgbClr val="3333CC"/>
              </a:buClr>
            </a:pPr>
            <a:r>
              <a:rPr lang="en-US" sz="900" b="1" dirty="0">
                <a:solidFill>
                  <a:srgbClr val="000000"/>
                </a:solidFill>
                <a:latin typeface="Courier New"/>
                <a:cs typeface="Courier New"/>
              </a:rPr>
              <a:t>; void </a:t>
            </a:r>
            <a:r>
              <a:rPr lang="en-US" sz="900" b="1" dirty="0" err="1">
                <a:solidFill>
                  <a:srgbClr val="000000"/>
                </a:solidFill>
                <a:latin typeface="Courier New"/>
                <a:cs typeface="Courier New"/>
              </a:rPr>
              <a:t>vec_eltwise_product_unrolled</a:t>
            </a:r>
            <a:r>
              <a:rPr lang="en-US" sz="900" b="1" dirty="0">
                <a:solidFill>
                  <a:srgbClr val="000000"/>
                </a:solidFill>
                <a:latin typeface="Courier New"/>
                <a:cs typeface="Courier New"/>
              </a:rPr>
              <a:t> (a, </a:t>
            </a:r>
            <a:r>
              <a:rPr lang="en-US" sz="900" b="1" dirty="0" err="1">
                <a:solidFill>
                  <a:srgbClr val="000000"/>
                </a:solidFill>
                <a:latin typeface="Courier New"/>
                <a:cs typeface="Courier New"/>
              </a:rPr>
              <a:t>b</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r>
              <a:rPr lang="en-US" sz="900" b="1" dirty="0">
                <a:solidFill>
                  <a:srgbClr val="000000"/>
                </a:solidFill>
                <a:latin typeface="Courier New"/>
                <a:cs typeface="Courier New"/>
              </a:rPr>
              <a:t>)</a:t>
            </a: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buClr>
                <a:srgbClr val="3333CC"/>
              </a:buClr>
            </a:pPr>
            <a:r>
              <a:rPr lang="en-US" sz="900" b="1" i="1" dirty="0" err="1">
                <a:solidFill>
                  <a:srgbClr val="0000FF"/>
                </a:solidFill>
                <a:latin typeface="Courier New"/>
                <a:cs typeface="Courier New"/>
              </a:rPr>
              <a:t>vec_eltwise_product_SSE</a:t>
            </a:r>
            <a:r>
              <a:rPr lang="en-US" sz="900" b="1" i="1" dirty="0">
                <a:solidFill>
                  <a:srgbClr val="0000FF"/>
                </a:solidFill>
                <a:latin typeface="Courier New"/>
                <a:cs typeface="Courier New"/>
              </a:rPr>
              <a:t>:</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pushall</a:t>
            </a:r>
            <a:r>
              <a:rPr lang="en-US" sz="900" dirty="0">
                <a:solidFill>
                  <a:srgbClr val="000000"/>
                </a:solidFill>
                <a:latin typeface="Courier New"/>
                <a:cs typeface="Courier New"/>
              </a:rPr>
              <a:t> </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ebp</a:t>
            </a:r>
            <a:r>
              <a:rPr lang="en-US" sz="900" dirty="0">
                <a:solidFill>
                  <a:srgbClr val="000000"/>
                </a:solidFill>
                <a:latin typeface="Courier New"/>
                <a:cs typeface="Courier New"/>
              </a:rPr>
              <a:t>, </a:t>
            </a:r>
            <a:r>
              <a:rPr lang="en-US" sz="900" dirty="0" err="1">
                <a:solidFill>
                  <a:srgbClr val="000000"/>
                </a:solidFill>
                <a:latin typeface="Courier New"/>
                <a:cs typeface="Courier New"/>
              </a:rPr>
              <a:t>esp</a:t>
            </a:r>
            <a:endParaRPr lang="en-US" sz="900"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edi</a:t>
            </a:r>
            <a:r>
              <a:rPr lang="en-US" sz="900" dirty="0">
                <a:solidFill>
                  <a:srgbClr val="000000"/>
                </a:solidFill>
                <a:latin typeface="Courier New"/>
                <a:cs typeface="Courier New"/>
              </a:rPr>
              <a:t>, [ebp+12]   	</a:t>
            </a:r>
            <a:r>
              <a:rPr lang="en-US" sz="900" b="1" dirty="0">
                <a:solidFill>
                  <a:srgbClr val="000000"/>
                </a:solidFill>
                <a:latin typeface="Courier New"/>
                <a:cs typeface="Courier New"/>
              </a:rPr>
              <a:t>; a</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ebx</a:t>
            </a:r>
            <a:r>
              <a:rPr lang="en-US" sz="900" dirty="0">
                <a:solidFill>
                  <a:srgbClr val="000000"/>
                </a:solidFill>
                <a:latin typeface="Courier New"/>
                <a:cs typeface="Courier New"/>
              </a:rPr>
              <a:t>, [ebp+16]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b</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eax</a:t>
            </a:r>
            <a:r>
              <a:rPr lang="en-US" sz="900" dirty="0">
                <a:solidFill>
                  <a:srgbClr val="000000"/>
                </a:solidFill>
                <a:latin typeface="Courier New"/>
                <a:cs typeface="Courier New"/>
              </a:rPr>
              <a:t>, [ebp+20]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solidFill>
                  <a:schemeClr val="tx1">
                    <a:lumMod val="95000"/>
                    <a:lumOff val="5000"/>
                  </a:schemeClr>
                </a:solidFill>
                <a:latin typeface="Courier New"/>
                <a:cs typeface="Courier New"/>
              </a:rPr>
              <a:t>mov</a:t>
            </a:r>
            <a:r>
              <a:rPr lang="en-US" sz="900" dirty="0">
                <a:solidFill>
                  <a:schemeClr val="tx1">
                    <a:lumMod val="95000"/>
                    <a:lumOff val="5000"/>
                  </a:schemeClr>
                </a:solidFill>
                <a:latin typeface="Courier New"/>
                <a:cs typeface="Courier New"/>
              </a:rPr>
              <a:t>   </a:t>
            </a:r>
            <a:r>
              <a:rPr lang="en-US" sz="900" dirty="0" err="1">
                <a:solidFill>
                  <a:schemeClr val="tx1">
                    <a:lumMod val="95000"/>
                    <a:lumOff val="5000"/>
                  </a:schemeClr>
                </a:solidFill>
                <a:latin typeface="Courier New"/>
                <a:cs typeface="Courier New"/>
              </a:rPr>
              <a:t>ecx</a:t>
            </a:r>
            <a:r>
              <a:rPr lang="en-US" sz="900" dirty="0">
                <a:solidFill>
                  <a:schemeClr val="tx1">
                    <a:lumMod val="95000"/>
                    <a:lumOff val="5000"/>
                  </a:schemeClr>
                </a:solidFill>
                <a:latin typeface="Courier New"/>
                <a:cs typeface="Courier New"/>
              </a:rPr>
              <a:t>, SIZE_OF_VECTOR </a:t>
            </a:r>
            <a:r>
              <a:rPr lang="en-US" sz="900" dirty="0">
                <a:latin typeface="Courier New"/>
                <a:cs typeface="Courier New"/>
              </a:rPr>
              <a:t> ; counting </a:t>
            </a:r>
            <a:r>
              <a:rPr lang="en-US" sz="900" dirty="0" err="1">
                <a:latin typeface="Courier New"/>
                <a:cs typeface="Courier New"/>
              </a:rPr>
              <a:t>i</a:t>
            </a:r>
            <a:r>
              <a:rPr lang="en-US" sz="900" dirty="0">
                <a:latin typeface="Courier New"/>
                <a:cs typeface="Courier New"/>
              </a:rPr>
              <a:t> down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shr</a:t>
            </a:r>
            <a:r>
              <a:rPr lang="en-US" sz="900" dirty="0">
                <a:latin typeface="Courier New"/>
                <a:cs typeface="Courier New"/>
              </a:rPr>
              <a:t>   </a:t>
            </a:r>
            <a:r>
              <a:rPr lang="en-US" sz="900" dirty="0" err="1">
                <a:latin typeface="Courier New"/>
                <a:cs typeface="Courier New"/>
              </a:rPr>
              <a:t>ecx</a:t>
            </a:r>
            <a:r>
              <a:rPr lang="en-US" sz="900" dirty="0">
                <a:latin typeface="Courier New"/>
                <a:cs typeface="Courier New"/>
              </a:rPr>
              <a:t>, 2	; use 4-increment of </a:t>
            </a:r>
            <a:r>
              <a:rPr lang="en-US" sz="900" dirty="0" err="1">
                <a:latin typeface="Courier New"/>
                <a:cs typeface="Courier New"/>
              </a:rPr>
              <a:t>i</a:t>
            </a:r>
            <a:r>
              <a:rPr lang="en-US" sz="900" dirty="0">
                <a:latin typeface="Courier New"/>
                <a:cs typeface="Courier New"/>
              </a:rPr>
              <a:t>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xor</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 array index = 0</a:t>
            </a:r>
          </a:p>
          <a:p>
            <a:pPr>
              <a:lnSpc>
                <a:spcPts val="960"/>
              </a:lnSpc>
              <a:spcBef>
                <a:spcPts val="0"/>
              </a:spcBef>
              <a:spcAft>
                <a:spcPts val="0"/>
              </a:spcAft>
            </a:pPr>
            <a:r>
              <a:rPr lang="en-US" sz="900" dirty="0">
                <a:latin typeface="Courier New"/>
                <a:cs typeface="Courier New"/>
              </a:rPr>
              <a:t>for-loop:</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xmm1, [</a:t>
            </a:r>
            <a:r>
              <a:rPr lang="en-US" sz="900" dirty="0" err="1">
                <a:latin typeface="Courier New"/>
                <a:cs typeface="Courier New"/>
              </a:rPr>
              <a:t>edi</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xmm2, [</a:t>
            </a:r>
            <a:r>
              <a:rPr lang="en-US" sz="900" dirty="0" err="1">
                <a:latin typeface="Courier New"/>
                <a:cs typeface="Courier New"/>
              </a:rPr>
              <a:t>ebx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t>
            </a:r>
            <a:r>
              <a:rPr lang="en-US" sz="900" dirty="0" err="1">
                <a:latin typeface="Courier New"/>
                <a:cs typeface="Courier New"/>
              </a:rPr>
              <a:t>b</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mulps</a:t>
            </a:r>
            <a:r>
              <a:rPr lang="en-US" sz="900" dirty="0">
                <a:latin typeface="Courier New"/>
                <a:cs typeface="Courier New"/>
              </a:rPr>
              <a:t>    xmm1, xmm2         ; multiply</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a:t>
            </a:r>
            <a:r>
              <a:rPr lang="en-US" sz="900" dirty="0" err="1">
                <a:latin typeface="Courier New"/>
                <a:cs typeface="Courier New"/>
              </a:rPr>
              <a:t>eax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xmm1  ; result back in </a:t>
            </a:r>
            <a:r>
              <a:rPr lang="en-US" sz="900" dirty="0" err="1">
                <a:latin typeface="Courier New"/>
                <a:cs typeface="Courier New"/>
              </a:rPr>
              <a:t>c</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add      </a:t>
            </a:r>
            <a:r>
              <a:rPr lang="en-US" sz="900" dirty="0" err="1">
                <a:latin typeface="Courier New"/>
                <a:cs typeface="Courier New"/>
              </a:rPr>
              <a:t>esi</a:t>
            </a:r>
            <a:r>
              <a:rPr lang="en-US" sz="900" dirty="0">
                <a:latin typeface="Courier New"/>
                <a:cs typeface="Courier New"/>
              </a:rPr>
              <a:t>, 4             ; next 4 </a:t>
            </a:r>
            <a:r>
              <a:rPr lang="en-US" sz="900" dirty="0" err="1">
                <a:latin typeface="Courier New"/>
                <a:cs typeface="Courier New"/>
              </a:rPr>
              <a:t>elemens</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loop for-loop</a:t>
            </a:r>
          </a:p>
          <a:p>
            <a:pPr>
              <a:lnSpc>
                <a:spcPts val="960"/>
              </a:lnSpc>
              <a:spcBef>
                <a:spcPts val="0"/>
              </a:spcBef>
              <a:spcAft>
                <a:spcPts val="0"/>
              </a:spcAft>
            </a:pPr>
            <a:r>
              <a:rPr lang="en-US" sz="900" dirty="0">
                <a:latin typeface="Courier New"/>
                <a:cs typeface="Courier New"/>
              </a:rPr>
              <a:t>exit:</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popall</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ret</a:t>
            </a:r>
          </a:p>
        </p:txBody>
      </p:sp>
      <p:sp>
        <p:nvSpPr>
          <p:cNvPr id="2" name="Title 1"/>
          <p:cNvSpPr>
            <a:spLocks noGrp="1"/>
          </p:cNvSpPr>
          <p:nvPr>
            <p:ph type="title"/>
          </p:nvPr>
        </p:nvSpPr>
        <p:spPr/>
        <p:txBody>
          <a:bodyPr/>
          <a:lstStyle/>
          <a:p>
            <a:r>
              <a:rPr lang="en-US"/>
              <a:t>Element-wise Vector Multiplication</a:t>
            </a:r>
            <a:endParaRPr lang="en-US" dirty="0"/>
          </a:p>
        </p:txBody>
      </p:sp>
      <p:sp>
        <p:nvSpPr>
          <p:cNvPr id="7" name="TextBox 6"/>
          <p:cNvSpPr txBox="1"/>
          <p:nvPr/>
        </p:nvSpPr>
        <p:spPr>
          <a:xfrm>
            <a:off x="289161" y="1381265"/>
            <a:ext cx="3615454" cy="2711000"/>
          </a:xfrm>
          <a:prstGeom prst="rect">
            <a:avLst/>
          </a:prstGeom>
          <a:noFill/>
        </p:spPr>
        <p:txBody>
          <a:bodyPr wrap="square" tIns="0" bIns="0" rtlCol="0">
            <a:spAutoFit/>
          </a:bodyPr>
          <a:lstStyle/>
          <a:p>
            <a:pPr>
              <a:lnSpc>
                <a:spcPts val="960"/>
              </a:lnSpc>
              <a:spcBef>
                <a:spcPts val="0"/>
              </a:spcBef>
              <a:spcAft>
                <a:spcPts val="0"/>
              </a:spcAft>
              <a:buClr>
                <a:srgbClr val="3333CC"/>
              </a:buClr>
            </a:pPr>
            <a:r>
              <a:rPr lang="en-US" sz="900" b="1" dirty="0">
                <a:solidFill>
                  <a:srgbClr val="000000"/>
                </a:solidFill>
                <a:latin typeface="Courier New"/>
                <a:cs typeface="Courier New"/>
              </a:rPr>
              <a:t>; void </a:t>
            </a:r>
            <a:r>
              <a:rPr lang="en-US" sz="900" b="1" dirty="0" err="1">
                <a:solidFill>
                  <a:srgbClr val="000000"/>
                </a:solidFill>
                <a:latin typeface="Courier New"/>
                <a:cs typeface="Courier New"/>
              </a:rPr>
              <a:t>vec_eltwise_product_unrolled</a:t>
            </a:r>
            <a:r>
              <a:rPr lang="en-US" sz="900" b="1" dirty="0">
                <a:solidFill>
                  <a:srgbClr val="000000"/>
                </a:solidFill>
                <a:latin typeface="Courier New"/>
                <a:cs typeface="Courier New"/>
              </a:rPr>
              <a:t> (a, </a:t>
            </a:r>
            <a:r>
              <a:rPr lang="en-US" sz="900" b="1" dirty="0" err="1">
                <a:solidFill>
                  <a:srgbClr val="000000"/>
                </a:solidFill>
                <a:latin typeface="Courier New"/>
                <a:cs typeface="Courier New"/>
              </a:rPr>
              <a:t>b</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r>
              <a:rPr lang="en-US" sz="900" b="1" dirty="0">
                <a:solidFill>
                  <a:srgbClr val="000000"/>
                </a:solidFill>
                <a:latin typeface="Courier New"/>
                <a:cs typeface="Courier New"/>
              </a:rPr>
              <a:t>)</a:t>
            </a: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buClr>
                <a:srgbClr val="3333CC"/>
              </a:buClr>
            </a:pPr>
            <a:r>
              <a:rPr lang="en-US" sz="900" b="1" i="1" dirty="0" err="1">
                <a:solidFill>
                  <a:srgbClr val="0000FF"/>
                </a:solidFill>
                <a:latin typeface="Courier New"/>
                <a:cs typeface="Courier New"/>
              </a:rPr>
              <a:t>vec_eltwise_product_SSE</a:t>
            </a:r>
            <a:r>
              <a:rPr lang="en-US" sz="900" b="1" i="1" dirty="0">
                <a:solidFill>
                  <a:srgbClr val="0000FF"/>
                </a:solidFill>
                <a:latin typeface="Courier New"/>
                <a:cs typeface="Courier New"/>
              </a:rPr>
              <a:t>:</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pushall</a:t>
            </a:r>
            <a:r>
              <a:rPr lang="en-US" sz="900" dirty="0">
                <a:solidFill>
                  <a:srgbClr val="000000"/>
                </a:solidFill>
                <a:latin typeface="Courier New"/>
                <a:cs typeface="Courier New"/>
              </a:rPr>
              <a:t> </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ebp</a:t>
            </a:r>
            <a:r>
              <a:rPr lang="en-US" sz="900" dirty="0">
                <a:solidFill>
                  <a:srgbClr val="000000"/>
                </a:solidFill>
                <a:latin typeface="Courier New"/>
                <a:cs typeface="Courier New"/>
              </a:rPr>
              <a:t>, </a:t>
            </a:r>
            <a:r>
              <a:rPr lang="en-US" sz="900" dirty="0" err="1">
                <a:solidFill>
                  <a:srgbClr val="000000"/>
                </a:solidFill>
                <a:latin typeface="Courier New"/>
                <a:cs typeface="Courier New"/>
              </a:rPr>
              <a:t>esp</a:t>
            </a:r>
            <a:endParaRPr lang="en-US" sz="900"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edi</a:t>
            </a:r>
            <a:r>
              <a:rPr lang="en-US" sz="900" dirty="0">
                <a:solidFill>
                  <a:srgbClr val="000000"/>
                </a:solidFill>
                <a:latin typeface="Courier New"/>
                <a:cs typeface="Courier New"/>
              </a:rPr>
              <a:t>, [ebp+12]   	</a:t>
            </a:r>
            <a:r>
              <a:rPr lang="en-US" sz="900" b="1" dirty="0">
                <a:solidFill>
                  <a:srgbClr val="000000"/>
                </a:solidFill>
                <a:latin typeface="Courier New"/>
                <a:cs typeface="Courier New"/>
              </a:rPr>
              <a:t>; a</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ebx</a:t>
            </a:r>
            <a:r>
              <a:rPr lang="en-US" sz="900" dirty="0">
                <a:solidFill>
                  <a:srgbClr val="000000"/>
                </a:solidFill>
                <a:latin typeface="Courier New"/>
                <a:cs typeface="Courier New"/>
              </a:rPr>
              <a:t>, [ebp+16]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b</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eax</a:t>
            </a:r>
            <a:r>
              <a:rPr lang="en-US" sz="900" dirty="0">
                <a:solidFill>
                  <a:srgbClr val="000000"/>
                </a:solidFill>
                <a:latin typeface="Courier New"/>
                <a:cs typeface="Courier New"/>
              </a:rPr>
              <a:t>, [ebp+20]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solidFill>
                  <a:schemeClr val="tx1">
                    <a:lumMod val="95000"/>
                    <a:lumOff val="5000"/>
                  </a:schemeClr>
                </a:solidFill>
                <a:latin typeface="Courier New"/>
                <a:cs typeface="Courier New"/>
              </a:rPr>
              <a:t>mov</a:t>
            </a:r>
            <a:r>
              <a:rPr lang="en-US" sz="900" dirty="0">
                <a:solidFill>
                  <a:schemeClr val="tx1">
                    <a:lumMod val="95000"/>
                    <a:lumOff val="5000"/>
                  </a:schemeClr>
                </a:solidFill>
                <a:latin typeface="Courier New"/>
                <a:cs typeface="Courier New"/>
              </a:rPr>
              <a:t>   </a:t>
            </a:r>
            <a:r>
              <a:rPr lang="en-US" sz="900" dirty="0" err="1">
                <a:solidFill>
                  <a:schemeClr val="tx1">
                    <a:lumMod val="95000"/>
                    <a:lumOff val="5000"/>
                  </a:schemeClr>
                </a:solidFill>
                <a:latin typeface="Courier New"/>
                <a:cs typeface="Courier New"/>
              </a:rPr>
              <a:t>ecx</a:t>
            </a:r>
            <a:r>
              <a:rPr lang="en-US" sz="900" dirty="0">
                <a:solidFill>
                  <a:schemeClr val="tx1">
                    <a:lumMod val="95000"/>
                    <a:lumOff val="5000"/>
                  </a:schemeClr>
                </a:solidFill>
                <a:latin typeface="Courier New"/>
                <a:cs typeface="Courier New"/>
              </a:rPr>
              <a:t>, SIZE_OF_VECTOR </a:t>
            </a:r>
            <a:r>
              <a:rPr lang="en-US" sz="900" dirty="0">
                <a:latin typeface="Courier New"/>
                <a:cs typeface="Courier New"/>
              </a:rPr>
              <a:t> ; counting </a:t>
            </a:r>
            <a:r>
              <a:rPr lang="en-US" sz="900" dirty="0" err="1">
                <a:latin typeface="Courier New"/>
                <a:cs typeface="Courier New"/>
              </a:rPr>
              <a:t>i</a:t>
            </a:r>
            <a:r>
              <a:rPr lang="en-US" sz="900" dirty="0">
                <a:latin typeface="Courier New"/>
                <a:cs typeface="Courier New"/>
              </a:rPr>
              <a:t> down    </a:t>
            </a:r>
            <a:br>
              <a:rPr lang="en-US" sz="900" dirty="0">
                <a:latin typeface="Courier New"/>
                <a:cs typeface="Courier New"/>
              </a:rPr>
            </a:br>
            <a:r>
              <a:rPr lang="en-US" sz="900" dirty="0">
                <a:latin typeface="Courier New"/>
                <a:cs typeface="Courier New"/>
              </a:rPr>
              <a:t>  </a:t>
            </a:r>
            <a:r>
              <a:rPr lang="en-US" sz="900" dirty="0" err="1">
                <a:latin typeface="Courier New"/>
                <a:cs typeface="Courier New"/>
              </a:rPr>
              <a:t>shr</a:t>
            </a:r>
            <a:r>
              <a:rPr lang="en-US" sz="900" dirty="0">
                <a:latin typeface="Courier New"/>
                <a:cs typeface="Courier New"/>
              </a:rPr>
              <a:t>   </a:t>
            </a:r>
            <a:r>
              <a:rPr lang="en-US" sz="900" dirty="0" err="1">
                <a:latin typeface="Courier New"/>
                <a:cs typeface="Courier New"/>
              </a:rPr>
              <a:t>ecx</a:t>
            </a:r>
            <a:r>
              <a:rPr lang="en-US" sz="900" dirty="0">
                <a:latin typeface="Courier New"/>
                <a:cs typeface="Courier New"/>
              </a:rPr>
              <a:t>, 2	; use 4-increment of </a:t>
            </a:r>
            <a:r>
              <a:rPr lang="en-US" sz="900" dirty="0" err="1">
                <a:latin typeface="Courier New"/>
                <a:cs typeface="Courier New"/>
              </a:rPr>
              <a:t>i</a:t>
            </a:r>
            <a:r>
              <a:rPr lang="en-US" sz="900" dirty="0">
                <a:latin typeface="Courier New"/>
                <a:cs typeface="Courier New"/>
              </a:rPr>
              <a:t>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xor</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 array index = 0</a:t>
            </a:r>
          </a:p>
          <a:p>
            <a:pPr>
              <a:lnSpc>
                <a:spcPts val="960"/>
              </a:lnSpc>
              <a:spcBef>
                <a:spcPts val="0"/>
              </a:spcBef>
              <a:spcAft>
                <a:spcPts val="0"/>
              </a:spcAft>
            </a:pPr>
            <a:r>
              <a:rPr lang="en-US" sz="900" dirty="0">
                <a:latin typeface="Courier New"/>
                <a:cs typeface="Courier New"/>
              </a:rPr>
              <a:t>for-loop:</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xmm1, [</a:t>
            </a:r>
            <a:r>
              <a:rPr lang="en-US" sz="900" dirty="0" err="1">
                <a:latin typeface="Courier New"/>
                <a:cs typeface="Courier New"/>
              </a:rPr>
              <a:t>edi</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xmm2, [</a:t>
            </a:r>
            <a:r>
              <a:rPr lang="en-US" sz="900" dirty="0" err="1">
                <a:latin typeface="Courier New"/>
                <a:cs typeface="Courier New"/>
              </a:rPr>
              <a:t>ebx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 read in </a:t>
            </a:r>
            <a:r>
              <a:rPr lang="en-US" sz="900" dirty="0" err="1">
                <a:latin typeface="Courier New"/>
                <a:cs typeface="Courier New"/>
              </a:rPr>
              <a:t>b</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mulps</a:t>
            </a:r>
            <a:r>
              <a:rPr lang="en-US" sz="900" dirty="0">
                <a:latin typeface="Courier New"/>
                <a:cs typeface="Courier New"/>
              </a:rPr>
              <a:t>    xmm1, xmm2         ; multiply</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movups</a:t>
            </a:r>
            <a:r>
              <a:rPr lang="en-US" sz="900" dirty="0">
                <a:latin typeface="Courier New"/>
                <a:cs typeface="Courier New"/>
              </a:rPr>
              <a:t>   [</a:t>
            </a:r>
            <a:r>
              <a:rPr lang="en-US" sz="900" dirty="0" err="1">
                <a:latin typeface="Courier New"/>
                <a:cs typeface="Courier New"/>
              </a:rPr>
              <a:t>eax</a:t>
            </a:r>
            <a:r>
              <a:rPr lang="en-US" sz="900" dirty="0">
                <a:latin typeface="Courier New"/>
                <a:cs typeface="Courier New"/>
              </a:rPr>
              <a:t> + </a:t>
            </a:r>
            <a:r>
              <a:rPr lang="en-US" sz="900" dirty="0" err="1">
                <a:latin typeface="Courier New"/>
                <a:cs typeface="Courier New"/>
              </a:rPr>
              <a:t>esi</a:t>
            </a:r>
            <a:r>
              <a:rPr lang="en-US" sz="900" dirty="0">
                <a:latin typeface="Courier New"/>
                <a:cs typeface="Courier New"/>
              </a:rPr>
              <a:t>], xmm1  ; result back in </a:t>
            </a:r>
            <a:r>
              <a:rPr lang="en-US" sz="900" dirty="0" err="1">
                <a:latin typeface="Courier New"/>
                <a:cs typeface="Courier New"/>
              </a:rPr>
              <a:t>c</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add      </a:t>
            </a:r>
            <a:r>
              <a:rPr lang="en-US" sz="900" dirty="0" err="1">
                <a:latin typeface="Courier New"/>
                <a:cs typeface="Courier New"/>
              </a:rPr>
              <a:t>esi</a:t>
            </a:r>
            <a:r>
              <a:rPr lang="en-US" sz="900" dirty="0">
                <a:latin typeface="Courier New"/>
                <a:cs typeface="Courier New"/>
              </a:rPr>
              <a:t>, 4             ; next 4 </a:t>
            </a:r>
            <a:r>
              <a:rPr lang="en-US" sz="900" dirty="0" err="1">
                <a:latin typeface="Courier New"/>
                <a:cs typeface="Courier New"/>
              </a:rPr>
              <a:t>elemens</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loop for-loop</a:t>
            </a:r>
          </a:p>
          <a:p>
            <a:pPr>
              <a:lnSpc>
                <a:spcPts val="960"/>
              </a:lnSpc>
              <a:spcBef>
                <a:spcPts val="0"/>
              </a:spcBef>
              <a:spcAft>
                <a:spcPts val="0"/>
              </a:spcAft>
            </a:pPr>
            <a:r>
              <a:rPr lang="en-US" sz="900" dirty="0">
                <a:latin typeface="Courier New"/>
                <a:cs typeface="Courier New"/>
              </a:rPr>
              <a:t>exit:</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popall</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ret</a:t>
            </a:r>
          </a:p>
        </p:txBody>
      </p:sp>
      <p:sp>
        <p:nvSpPr>
          <p:cNvPr id="11" name="Bent-Up Arrow 10"/>
          <p:cNvSpPr/>
          <p:nvPr/>
        </p:nvSpPr>
        <p:spPr bwMode="auto">
          <a:xfrm rot="5400000">
            <a:off x="1979294" y="3885364"/>
            <a:ext cx="1508890" cy="1747701"/>
          </a:xfrm>
          <a:prstGeom prst="bentUpArrow">
            <a:avLst>
              <a:gd name="adj1" fmla="val 14414"/>
              <a:gd name="adj2" fmla="val 16428"/>
              <a:gd name="adj3" fmla="val 17615"/>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Content Placeholder 7"/>
          <p:cNvSpPr>
            <a:spLocks noGrp="1"/>
          </p:cNvSpPr>
          <p:nvPr>
            <p:ph idx="1"/>
          </p:nvPr>
        </p:nvSpPr>
        <p:spPr>
          <a:xfrm>
            <a:off x="0" y="866775"/>
            <a:ext cx="9144000" cy="568325"/>
          </a:xfrm>
        </p:spPr>
        <p:txBody>
          <a:bodyPr/>
          <a:lstStyle/>
          <a:p>
            <a:r>
              <a:rPr lang="en-US" sz="2400" dirty="0"/>
              <a:t>Use SSE intrinsic functions:</a:t>
            </a:r>
          </a:p>
        </p:txBody>
      </p:sp>
      <p:sp>
        <p:nvSpPr>
          <p:cNvPr id="14" name="Content Placeholder 2"/>
          <p:cNvSpPr txBox="1">
            <a:spLocks/>
          </p:cNvSpPr>
          <p:nvPr/>
        </p:nvSpPr>
        <p:spPr bwMode="auto">
          <a:xfrm>
            <a:off x="330200" y="1260475"/>
            <a:ext cx="8394700" cy="2625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5400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
                <a:srgbClr val="FF6600"/>
              </a:buClr>
              <a:buSzPct val="120000"/>
              <a:buFont typeface="Wingdings" charset="2"/>
              <a:buChar char="§"/>
              <a:tabLst/>
              <a:defRPr/>
            </a:pPr>
            <a:r>
              <a:rPr lang="en-US" sz="1800" b="1" kern="0" dirty="0" err="1">
                <a:solidFill>
                  <a:srgbClr val="008000"/>
                </a:solidFill>
                <a:latin typeface="+mn-lt"/>
                <a:ea typeface="ＭＳ Ｐゴシック" pitchFamily="-112" charset="-128"/>
                <a:cs typeface="ＭＳ Ｐゴシック" pitchFamily="-112" charset="-128"/>
              </a:rPr>
              <a:t>i</a:t>
            </a:r>
            <a:r>
              <a:rPr kumimoji="0" lang="en-US" sz="1800" b="1" i="0" u="none" strike="noStrike" kern="0" cap="none" spc="0" normalizeH="0" baseline="0" noProof="0" dirty="0" err="1">
                <a:ln>
                  <a:noFill/>
                </a:ln>
                <a:solidFill>
                  <a:srgbClr val="008000"/>
                </a:solidFill>
                <a:effectLst/>
                <a:uLnTx/>
                <a:uFillTx/>
                <a:latin typeface="+mn-lt"/>
                <a:ea typeface="ＭＳ Ｐゴシック" pitchFamily="-112" charset="-128"/>
                <a:cs typeface="ＭＳ Ｐゴシック" pitchFamily="-112" charset="-128"/>
              </a:rPr>
              <a:t>ntrinsic</a:t>
            </a:r>
            <a:r>
              <a:rPr kumimoji="0" lang="en-US" sz="1800" b="1" i="0" u="none" strike="noStrike" kern="0" cap="none" spc="0" normalizeH="0" baseline="0" noProof="0" dirty="0">
                <a:ln>
                  <a:noFill/>
                </a:ln>
                <a:solidFill>
                  <a:srgbClr val="008000"/>
                </a:solidFill>
                <a:effectLst/>
                <a:uLnTx/>
                <a:uFillTx/>
                <a:latin typeface="+mn-lt"/>
                <a:ea typeface="ＭＳ Ｐゴシック" pitchFamily="-112" charset="-128"/>
                <a:cs typeface="ＭＳ Ｐゴシック" pitchFamily="-112" charset="-128"/>
              </a:rPr>
              <a:t> SSE functions </a:t>
            </a:r>
            <a: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t>exist, </a:t>
            </a:r>
            <a:b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br>
            <a: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t>e.g., for </a:t>
            </a:r>
            <a:r>
              <a:rPr kumimoji="0" lang="en-US" sz="1800" b="0" i="0" u="none" strike="noStrike" kern="0" cap="none" spc="0" normalizeH="0" baseline="0" noProof="0" dirty="0" err="1">
                <a:ln>
                  <a:noFill/>
                </a:ln>
                <a:solidFill>
                  <a:schemeClr val="tx1"/>
                </a:solidFill>
                <a:effectLst/>
                <a:uLnTx/>
                <a:uFillTx/>
                <a:latin typeface="+mn-lt"/>
                <a:ea typeface="ＭＳ Ｐゴシック" pitchFamily="-112" charset="-128"/>
                <a:cs typeface="ＭＳ Ｐゴシック" pitchFamily="-112" charset="-128"/>
              </a:rPr>
              <a:t>gcc</a:t>
            </a:r>
            <a: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t> on Intel Linux:</a:t>
            </a:r>
          </a:p>
          <a:p>
            <a:pPr marL="742950" marR="0" lvl="1" indent="-285750" algn="l" defTabSz="914400" rtl="0" eaLnBrk="0" fontAlgn="base" latinLnBrk="0" hangingPunct="0">
              <a:lnSpc>
                <a:spcPct val="100000"/>
              </a:lnSpc>
              <a:spcBef>
                <a:spcPct val="20000"/>
              </a:spcBef>
              <a:spcAft>
                <a:spcPct val="0"/>
              </a:spcAft>
              <a:buClr>
                <a:srgbClr val="FF6600"/>
              </a:buClr>
              <a:buSzTx/>
              <a:buFont typeface="Tahoma" charset="0"/>
              <a:buChar char="−"/>
              <a:tabLst/>
              <a:defRPr/>
            </a:pPr>
            <a:r>
              <a:rPr kumimoji="0" lang="en-US" sz="1600" b="1" i="0" u="none" strike="noStrike" kern="0" cap="none" spc="0" normalizeH="0" baseline="0" noProof="0" dirty="0" err="1">
                <a:ln>
                  <a:noFill/>
                </a:ln>
                <a:solidFill>
                  <a:srgbClr val="FF0000"/>
                </a:solidFill>
                <a:effectLst/>
                <a:uLnTx/>
                <a:uFillTx/>
                <a:latin typeface="Courier"/>
                <a:ea typeface="ＭＳ Ｐゴシック" pitchFamily="-112" charset="-128"/>
                <a:cs typeface="Courier"/>
              </a:rPr>
              <a:t>dst</a:t>
            </a:r>
            <a:r>
              <a:rPr kumimoji="0" lang="en-US" sz="1600" b="1" i="0" u="none" strike="noStrike" kern="0" cap="none" spc="0" normalizeH="0" baseline="0" noProof="0" dirty="0">
                <a:ln>
                  <a:noFill/>
                </a:ln>
                <a:solidFill>
                  <a:srgbClr val="FF0000"/>
                </a:solidFill>
                <a:effectLst/>
                <a:uLnTx/>
                <a:uFillTx/>
                <a:latin typeface="Courier"/>
                <a:ea typeface="ＭＳ Ｐゴシック" pitchFamily="-112" charset="-128"/>
                <a:cs typeface="Courier"/>
              </a:rPr>
              <a:t>  = _</a:t>
            </a:r>
            <a:r>
              <a:rPr kumimoji="0" lang="en-US" sz="1600" b="1" i="0" u="none" strike="noStrike" kern="0" cap="none" spc="0" normalizeH="0" baseline="0" noProof="0" dirty="0" err="1">
                <a:ln>
                  <a:noFill/>
                </a:ln>
                <a:solidFill>
                  <a:srgbClr val="FF0000"/>
                </a:solidFill>
                <a:effectLst/>
                <a:uLnTx/>
                <a:uFillTx/>
                <a:latin typeface="Courier"/>
                <a:ea typeface="ＭＳ Ｐゴシック" pitchFamily="-112" charset="-128"/>
                <a:cs typeface="Courier"/>
              </a:rPr>
              <a:t>mm_loadu_ps(src</a:t>
            </a:r>
            <a:r>
              <a:rPr kumimoji="0" lang="en-US" sz="1600" b="1" i="0" u="none" strike="noStrike" kern="0" cap="none" spc="0" normalizeH="0" baseline="0" noProof="0" dirty="0">
                <a:ln>
                  <a:noFill/>
                </a:ln>
                <a:solidFill>
                  <a:srgbClr val="FF0000"/>
                </a:solidFill>
                <a:effectLst/>
                <a:uLnTx/>
                <a:uFillTx/>
                <a:latin typeface="Courier"/>
                <a:ea typeface="ＭＳ Ｐゴシック" pitchFamily="-112" charset="-128"/>
                <a:cs typeface="Courier"/>
              </a:rPr>
              <a:t>)</a:t>
            </a:r>
            <a:r>
              <a:rPr lang="en-US" sz="1600" b="1" kern="0" dirty="0">
                <a:latin typeface="Courier"/>
                <a:ea typeface="ＭＳ Ｐゴシック" pitchFamily="-112" charset="-128"/>
                <a:cs typeface="Courier"/>
              </a:rPr>
              <a:t>	</a:t>
            </a:r>
            <a:r>
              <a:rPr kumimoji="0" lang="en-US" sz="1600" b="0" i="0" u="none" strike="noStrike" kern="0" cap="none" spc="0" normalizeH="0" baseline="0" noProof="0" dirty="0">
                <a:ln>
                  <a:noFill/>
                </a:ln>
                <a:solidFill>
                  <a:schemeClr val="tx1"/>
                </a:solidFill>
                <a:effectLst/>
                <a:uLnTx/>
                <a:uFillTx/>
                <a:latin typeface="+mn-lt"/>
                <a:ea typeface="ＭＳ Ｐゴシック" pitchFamily="-112" charset="-128"/>
                <a:sym typeface="Wingdings"/>
              </a:rPr>
              <a:t> </a:t>
            </a:r>
            <a:r>
              <a:rPr kumimoji="0" lang="en-US" sz="1600" b="0" i="0" u="none" strike="noStrike" kern="0" cap="none" spc="0" normalizeH="0" noProof="0" dirty="0">
                <a:ln>
                  <a:noFill/>
                </a:ln>
                <a:solidFill>
                  <a:schemeClr val="tx1"/>
                </a:solidFill>
                <a:effectLst/>
                <a:uLnTx/>
                <a:uFillTx/>
                <a:latin typeface="+mn-lt"/>
                <a:ea typeface="ＭＳ Ｐゴシック" pitchFamily="-112" charset="-128"/>
                <a:sym typeface="Wingdings"/>
              </a:rPr>
              <a:t> </a:t>
            </a:r>
            <a:r>
              <a:rPr kumimoji="0" lang="en-US" sz="1600" b="0" i="0" u="none" strike="noStrike" kern="0" cap="none" spc="0" normalizeH="0" baseline="0" noProof="0" dirty="0" err="1">
                <a:ln>
                  <a:noFill/>
                </a:ln>
                <a:solidFill>
                  <a:srgbClr val="0000FF"/>
                </a:solidFill>
                <a:effectLst/>
                <a:uLnTx/>
                <a:uFillTx/>
                <a:latin typeface="Courier"/>
                <a:ea typeface="ＭＳ Ｐゴシック" pitchFamily="-112" charset="-128"/>
                <a:cs typeface="Courier"/>
                <a:sym typeface="Wingdings"/>
              </a:rPr>
              <a:t>movups</a:t>
            </a:r>
            <a:r>
              <a:rPr kumimoji="0" lang="en-US" sz="1600" b="0" i="0" u="none" strike="noStrike" kern="0" cap="none" spc="0" normalizeH="0" noProof="0" dirty="0">
                <a:ln>
                  <a:noFill/>
                </a:ln>
                <a:solidFill>
                  <a:srgbClr val="0000FF"/>
                </a:solidFill>
                <a:effectLst/>
                <a:uLnTx/>
                <a:uFillTx/>
                <a:latin typeface="Courier"/>
                <a:ea typeface="ＭＳ Ｐゴシック" pitchFamily="-112" charset="-128"/>
                <a:cs typeface="Courier"/>
                <a:sym typeface="Wingdings"/>
              </a:rPr>
              <a:t> </a:t>
            </a:r>
            <a:r>
              <a:rPr kumimoji="0" lang="en-US" sz="1600" b="0" i="0" u="none" strike="noStrike" kern="0" cap="none" spc="0" normalizeH="0" baseline="0" noProof="0" dirty="0" err="1">
                <a:ln>
                  <a:noFill/>
                </a:ln>
                <a:solidFill>
                  <a:srgbClr val="0000FF"/>
                </a:solidFill>
                <a:effectLst/>
                <a:uLnTx/>
                <a:uFillTx/>
                <a:latin typeface="Courier"/>
                <a:ea typeface="ＭＳ Ｐゴシック" pitchFamily="-112" charset="-128"/>
                <a:cs typeface="Courier"/>
                <a:sym typeface="Wingdings"/>
              </a:rPr>
              <a:t>dst</a:t>
            </a:r>
            <a:r>
              <a:rPr kumimoji="0" lang="en-US" sz="1600" b="0" i="0" u="none" strike="noStrike" kern="0" cap="none" spc="0" normalizeH="0" baseline="0" noProof="0" dirty="0">
                <a:ln>
                  <a:noFill/>
                </a:ln>
                <a:solidFill>
                  <a:srgbClr val="0000FF"/>
                </a:solidFill>
                <a:effectLst/>
                <a:uLnTx/>
                <a:uFillTx/>
                <a:latin typeface="Courier"/>
                <a:ea typeface="ＭＳ Ｐゴシック" pitchFamily="-112" charset="-128"/>
                <a:cs typeface="Courier"/>
                <a:sym typeface="Wingdings"/>
              </a:rPr>
              <a:t>, </a:t>
            </a:r>
            <a:r>
              <a:rPr kumimoji="0" lang="en-US" sz="1600" b="0" i="0" u="none" strike="noStrike" kern="0" cap="none" spc="0" normalizeH="0" baseline="0" noProof="0" dirty="0" err="1">
                <a:ln>
                  <a:noFill/>
                </a:ln>
                <a:solidFill>
                  <a:srgbClr val="0000FF"/>
                </a:solidFill>
                <a:effectLst/>
                <a:uLnTx/>
                <a:uFillTx/>
                <a:latin typeface="Courier"/>
                <a:ea typeface="ＭＳ Ｐゴシック" pitchFamily="-112" charset="-128"/>
                <a:cs typeface="Courier"/>
                <a:sym typeface="Wingdings"/>
              </a:rPr>
              <a:t>src</a:t>
            </a:r>
            <a:endParaRPr kumimoji="0" lang="en-US" sz="1600" b="0" i="0" u="none" strike="noStrike" kern="0" cap="none" spc="0" normalizeH="0" baseline="0" noProof="0" dirty="0">
              <a:ln>
                <a:noFill/>
              </a:ln>
              <a:solidFill>
                <a:srgbClr val="0000FF"/>
              </a:solidFill>
              <a:effectLst/>
              <a:uLnTx/>
              <a:uFillTx/>
              <a:latin typeface="Courier"/>
              <a:ea typeface="ＭＳ Ｐゴシック" pitchFamily="-112" charset="-128"/>
              <a:cs typeface="Courier"/>
              <a:sym typeface="Wingdings"/>
            </a:endParaRPr>
          </a:p>
          <a:p>
            <a:pPr marL="742950" lvl="1" indent="-285750" eaLnBrk="0" hangingPunct="0">
              <a:buClr>
                <a:srgbClr val="FF6600"/>
              </a:buClr>
              <a:buSzTx/>
              <a:buFont typeface="Tahoma" charset="0"/>
              <a:buChar char="−"/>
            </a:pPr>
            <a:r>
              <a:rPr lang="en-US" sz="1600" b="1" kern="0" dirty="0">
                <a:solidFill>
                  <a:srgbClr val="FF0000"/>
                </a:solidFill>
                <a:latin typeface="Courier"/>
                <a:ea typeface="ＭＳ Ｐゴシック" pitchFamily="-112" charset="-128"/>
                <a:cs typeface="Courier"/>
              </a:rPr>
              <a:t>src1 = _mm_mul_ps(src1, src2)</a:t>
            </a:r>
            <a:r>
              <a:rPr lang="en-US" sz="1600" b="1" kern="0" dirty="0">
                <a:latin typeface="Courier"/>
                <a:ea typeface="ＭＳ Ｐゴシック" pitchFamily="-112" charset="-128"/>
                <a:cs typeface="Courier"/>
              </a:rPr>
              <a:t> 	</a:t>
            </a:r>
            <a:r>
              <a:rPr lang="en-US" sz="1600" kern="0" dirty="0" err="1">
                <a:ea typeface="ＭＳ Ｐゴシック" pitchFamily="-112" charset="-128"/>
                <a:sym typeface="Wingdings"/>
              </a:rPr>
              <a:t></a:t>
            </a:r>
            <a:r>
              <a:rPr lang="en-US" sz="1600" kern="0" dirty="0">
                <a:ea typeface="ＭＳ Ｐゴシック" pitchFamily="-112" charset="-128"/>
                <a:sym typeface="Wingdings"/>
              </a:rPr>
              <a:t>  </a:t>
            </a:r>
            <a:r>
              <a:rPr lang="en-US" sz="1600" kern="0" dirty="0" err="1">
                <a:solidFill>
                  <a:srgbClr val="0000FF"/>
                </a:solidFill>
                <a:latin typeface="Courier"/>
                <a:ea typeface="ＭＳ Ｐゴシック" pitchFamily="-112" charset="-128"/>
                <a:cs typeface="Courier"/>
                <a:sym typeface="Wingdings"/>
              </a:rPr>
              <a:t>mulps</a:t>
            </a:r>
            <a:r>
              <a:rPr lang="en-US" sz="1600" kern="0" dirty="0">
                <a:solidFill>
                  <a:srgbClr val="0000FF"/>
                </a:solidFill>
                <a:latin typeface="Courier"/>
                <a:ea typeface="ＭＳ Ｐゴシック" pitchFamily="-112" charset="-128"/>
                <a:cs typeface="Courier"/>
                <a:sym typeface="Wingdings"/>
              </a:rPr>
              <a:t> src1, src2</a:t>
            </a:r>
            <a:endParaRPr kumimoji="0" lang="en-US" sz="1600" b="0" i="0" u="none" strike="noStrike" kern="0" cap="none" spc="0" normalizeH="0" baseline="0" noProof="0" dirty="0">
              <a:ln>
                <a:noFill/>
              </a:ln>
              <a:solidFill>
                <a:srgbClr val="0000FF"/>
              </a:solidFill>
              <a:effectLst/>
              <a:uLnTx/>
              <a:uFillTx/>
              <a:latin typeface="Courier"/>
              <a:ea typeface="ＭＳ Ｐゴシック" pitchFamily="-112" charset="-128"/>
              <a:cs typeface="Courier"/>
              <a:sym typeface="Wingdings"/>
            </a:endParaRPr>
          </a:p>
          <a:p>
            <a:pPr marL="742950" marR="0" lvl="1" indent="-285750" algn="l" defTabSz="914400" rtl="0" eaLnBrk="0" fontAlgn="base" latinLnBrk="0" hangingPunct="0">
              <a:lnSpc>
                <a:spcPct val="100000"/>
              </a:lnSpc>
              <a:spcBef>
                <a:spcPct val="20000"/>
              </a:spcBef>
              <a:spcAft>
                <a:spcPct val="0"/>
              </a:spcAft>
              <a:buClr>
                <a:srgbClr val="FF6600"/>
              </a:buClr>
              <a:buSzTx/>
              <a:buFont typeface="Tahoma" charset="0"/>
              <a:buChar char="−"/>
              <a:tabLst/>
              <a:defRPr/>
            </a:pPr>
            <a:r>
              <a:rPr kumimoji="0" lang="en-US" sz="1600" b="1" i="0" u="none" strike="noStrike" kern="0" cap="none" spc="0" normalizeH="0" baseline="0" noProof="0" dirty="0">
                <a:ln>
                  <a:noFill/>
                </a:ln>
                <a:solidFill>
                  <a:srgbClr val="FF0000"/>
                </a:solidFill>
                <a:effectLst/>
                <a:uLnTx/>
                <a:uFillTx/>
                <a:latin typeface="Courier"/>
                <a:ea typeface="ＭＳ Ｐゴシック" pitchFamily="-112" charset="-128"/>
                <a:cs typeface="Courier"/>
              </a:rPr>
              <a:t>src1 = _mm_add_ps(src1, src2)</a:t>
            </a:r>
            <a:r>
              <a:rPr kumimoji="0" lang="en-US" sz="1600" b="1" i="0" u="none" strike="noStrike" kern="0" cap="none" spc="0" normalizeH="0" baseline="0" noProof="0" dirty="0">
                <a:ln>
                  <a:noFill/>
                </a:ln>
                <a:solidFill>
                  <a:schemeClr val="tx1"/>
                </a:solidFill>
                <a:effectLst/>
                <a:uLnTx/>
                <a:uFillTx/>
                <a:latin typeface="Courier"/>
                <a:ea typeface="ＭＳ Ｐゴシック" pitchFamily="-112" charset="-128"/>
                <a:cs typeface="Courier"/>
              </a:rPr>
              <a:t> 	</a:t>
            </a:r>
            <a:r>
              <a:rPr kumimoji="0" lang="en-US" sz="1600" b="0" i="0" u="none" strike="noStrike" kern="0" cap="none" spc="0" normalizeH="0" baseline="0" noProof="0" dirty="0" err="1">
                <a:ln>
                  <a:noFill/>
                </a:ln>
                <a:solidFill>
                  <a:schemeClr val="tx1"/>
                </a:solidFill>
                <a:effectLst/>
                <a:uLnTx/>
                <a:uFillTx/>
                <a:latin typeface="+mn-lt"/>
                <a:ea typeface="ＭＳ Ｐゴシック" pitchFamily="-112" charset="-128"/>
                <a:sym typeface="Wingdings"/>
              </a:rPr>
              <a:t></a:t>
            </a:r>
            <a:r>
              <a:rPr lang="en-US" sz="1600" kern="0" dirty="0">
                <a:latin typeface="+mn-lt"/>
                <a:ea typeface="ＭＳ Ｐゴシック" pitchFamily="-112" charset="-128"/>
                <a:sym typeface="Wingdings"/>
              </a:rPr>
              <a:t>  </a:t>
            </a:r>
            <a:r>
              <a:rPr kumimoji="0" lang="en-US" sz="1600" b="0" i="0" u="none" strike="noStrike" kern="0" cap="none" spc="0" normalizeH="0" baseline="0" noProof="0" dirty="0" err="1">
                <a:ln>
                  <a:noFill/>
                </a:ln>
                <a:solidFill>
                  <a:srgbClr val="0000FF"/>
                </a:solidFill>
                <a:effectLst/>
                <a:uLnTx/>
                <a:uFillTx/>
                <a:latin typeface="Courier"/>
                <a:ea typeface="ＭＳ Ｐゴシック" pitchFamily="-112" charset="-128"/>
                <a:cs typeface="Courier"/>
                <a:sym typeface="Wingdings"/>
              </a:rPr>
              <a:t>addps</a:t>
            </a:r>
            <a:r>
              <a:rPr kumimoji="0" lang="en-US" sz="1600" b="0" i="0" u="none" strike="noStrike" kern="0" cap="none" spc="0" normalizeH="0" baseline="0" noProof="0" dirty="0">
                <a:ln>
                  <a:noFill/>
                </a:ln>
                <a:solidFill>
                  <a:srgbClr val="0000FF"/>
                </a:solidFill>
                <a:effectLst/>
                <a:uLnTx/>
                <a:uFillTx/>
                <a:latin typeface="Courier"/>
                <a:ea typeface="ＭＳ Ｐゴシック" pitchFamily="-112" charset="-128"/>
                <a:cs typeface="Courier"/>
                <a:sym typeface="Wingdings"/>
              </a:rPr>
              <a:t> src1, src2</a:t>
            </a:r>
            <a:endParaRPr kumimoji="0" lang="en-US" sz="1600" b="0" i="0" u="none" strike="noStrike" kern="0" cap="none" spc="0" normalizeH="0" baseline="0" noProof="0" dirty="0">
              <a:ln>
                <a:noFill/>
              </a:ln>
              <a:solidFill>
                <a:schemeClr val="tx1">
                  <a:lumMod val="95000"/>
                  <a:lumOff val="5000"/>
                </a:schemeClr>
              </a:solidFill>
              <a:effectLst/>
              <a:uLnTx/>
              <a:uFillTx/>
              <a:latin typeface="Courier"/>
              <a:ea typeface="ＭＳ Ｐゴシック" pitchFamily="-112" charset="-128"/>
              <a:cs typeface="Courier"/>
              <a:sym typeface="Wingdings"/>
            </a:endParaRPr>
          </a:p>
          <a:p>
            <a:pPr marL="742950" marR="0" lvl="1" indent="-285750" algn="l" defTabSz="914400" rtl="0" eaLnBrk="0" fontAlgn="base" latinLnBrk="0" hangingPunct="0">
              <a:lnSpc>
                <a:spcPct val="100000"/>
              </a:lnSpc>
              <a:spcBef>
                <a:spcPct val="20000"/>
              </a:spcBef>
              <a:spcAft>
                <a:spcPct val="0"/>
              </a:spcAft>
              <a:buClr>
                <a:srgbClr val="FF6600"/>
              </a:buClr>
              <a:buSzTx/>
              <a:buFont typeface="Tahoma" charset="0"/>
              <a:buChar char="−"/>
              <a:tabLst/>
              <a:defRPr/>
            </a:pPr>
            <a:r>
              <a:rPr lang="en-US" sz="1600" kern="0" dirty="0">
                <a:solidFill>
                  <a:schemeClr val="tx1">
                    <a:lumMod val="95000"/>
                    <a:lumOff val="5000"/>
                  </a:schemeClr>
                </a:solidFill>
                <a:latin typeface="Courier"/>
                <a:ea typeface="ＭＳ Ｐゴシック" pitchFamily="-112" charset="-128"/>
                <a:cs typeface="Courier"/>
                <a:sym typeface="Wingdings"/>
              </a:rPr>
              <a:t>…</a:t>
            </a:r>
            <a:endParaRPr kumimoji="0" lang="en-US" sz="1600" b="0" i="0" u="none" strike="noStrike" kern="0" cap="none" spc="0" normalizeH="0" baseline="0" noProof="0" dirty="0">
              <a:ln>
                <a:noFill/>
              </a:ln>
              <a:solidFill>
                <a:schemeClr val="tx1">
                  <a:lumMod val="95000"/>
                  <a:lumOff val="5000"/>
                </a:schemeClr>
              </a:solidFill>
              <a:effectLst/>
              <a:uLnTx/>
              <a:uFillTx/>
              <a:latin typeface="Courier"/>
              <a:ea typeface="ＭＳ Ｐゴシック" pitchFamily="-112" charset="-128"/>
              <a:cs typeface="Courier"/>
            </a:endParaRPr>
          </a:p>
          <a:p>
            <a:pPr marL="342900" marR="0" lvl="0" indent="-342900" algn="l" defTabSz="914400" rtl="0" eaLnBrk="0" fontAlgn="base" latinLnBrk="0" hangingPunct="0">
              <a:lnSpc>
                <a:spcPct val="100000"/>
              </a:lnSpc>
              <a:spcBef>
                <a:spcPct val="20000"/>
              </a:spcBef>
              <a:spcAft>
                <a:spcPct val="0"/>
              </a:spcAft>
              <a:buClr>
                <a:srgbClr val="FF6600"/>
              </a:buClr>
              <a:buSzPct val="120000"/>
              <a:buFont typeface="Wingdings" charset="2"/>
              <a:buChar char="§"/>
              <a:tabLst/>
              <a:defRPr/>
            </a:pPr>
            <a: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t>…which can be used without any </a:t>
            </a:r>
            <a:b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br>
            <a:r>
              <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rPr>
              <a:t>(noticeable) performance loss</a:t>
            </a:r>
            <a:endParaRPr kumimoji="0" lang="en-US" sz="1800" b="0" i="0" u="none" strike="noStrike" kern="0" cap="none" spc="0" normalizeH="0" baseline="0" noProof="0" dirty="0">
              <a:ln>
                <a:noFill/>
              </a:ln>
              <a:solidFill>
                <a:schemeClr val="tx1"/>
              </a:solidFill>
              <a:effectLst/>
              <a:uLnTx/>
              <a:uFillTx/>
              <a:latin typeface="Courier"/>
              <a:ea typeface="ＭＳ Ｐゴシック" pitchFamily="-112" charset="-128"/>
              <a:cs typeface="Courier"/>
            </a:endParaRPr>
          </a:p>
          <a:p>
            <a:pPr marL="342900" marR="0" lvl="0" indent="-342900" algn="l" defTabSz="914400" rtl="0" eaLnBrk="0" fontAlgn="base" latinLnBrk="0" hangingPunct="0">
              <a:lnSpc>
                <a:spcPct val="100000"/>
              </a:lnSpc>
              <a:spcBef>
                <a:spcPct val="20000"/>
              </a:spcBef>
              <a:spcAft>
                <a:spcPct val="0"/>
              </a:spcAft>
              <a:buClr>
                <a:srgbClr val="FF6600"/>
              </a:buClr>
              <a:buSzPct val="120000"/>
              <a:buFont typeface="Wingdings" charset="2"/>
              <a:buChar char="§"/>
              <a:tabLst/>
              <a:defRPr/>
            </a:pPr>
            <a:endParaRPr kumimoji="0" lang="en-US" sz="1800" b="0" i="0" u="none" strike="noStrike" kern="0" cap="none" spc="0" normalizeH="0" baseline="0" noProof="0" dirty="0">
              <a:ln>
                <a:noFill/>
              </a:ln>
              <a:solidFill>
                <a:schemeClr val="tx1"/>
              </a:solidFill>
              <a:effectLst/>
              <a:uLnTx/>
              <a:uFillTx/>
              <a:latin typeface="+mn-lt"/>
              <a:ea typeface="ＭＳ Ｐゴシック" pitchFamily="-112" charset="-128"/>
              <a:cs typeface="ＭＳ Ｐゴシック" pitchFamily="-112" charset="-128"/>
            </a:endParaRPr>
          </a:p>
        </p:txBody>
      </p:sp>
      <p:sp>
        <p:nvSpPr>
          <p:cNvPr id="9" name="Rectangle 8"/>
          <p:cNvSpPr/>
          <p:nvPr/>
        </p:nvSpPr>
        <p:spPr>
          <a:xfrm>
            <a:off x="3638373" y="3642412"/>
            <a:ext cx="5581827" cy="2936188"/>
          </a:xfrm>
          <a:prstGeom prst="rect">
            <a:avLst/>
          </a:prstGeom>
          <a:solidFill>
            <a:srgbClr val="FFFFFF"/>
          </a:solid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vec_eltwise_product_SSE(vec_t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va</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vb</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4) {</a:t>
            </a:r>
          </a:p>
          <a:p>
            <a:r>
              <a:rPr lang="en-US" sz="1200" dirty="0">
                <a:solidFill>
                  <a:srgbClr val="19376A"/>
                </a:solidFill>
                <a:latin typeface="Courier"/>
                <a:cs typeface="Courier"/>
              </a:rPr>
              <a:t>		</a:t>
            </a:r>
            <a:r>
              <a:rPr lang="en-US" sz="1200" dirty="0" err="1">
                <a:solidFill>
                  <a:srgbClr val="19376A"/>
                </a:solidFill>
                <a:latin typeface="Courier"/>
                <a:cs typeface="Courier"/>
              </a:rPr>
              <a:t>va</a:t>
            </a:r>
            <a:r>
              <a:rPr lang="en-US" sz="1200" dirty="0">
                <a:solidFill>
                  <a:srgbClr val="19376A"/>
                </a:solidFill>
                <a:latin typeface="Courier"/>
                <a:cs typeface="Courier"/>
              </a:rPr>
              <a:t> = _</a:t>
            </a:r>
            <a:r>
              <a:rPr lang="en-US" sz="1200" dirty="0" err="1">
                <a:solidFill>
                  <a:srgbClr val="19376A"/>
                </a:solidFill>
                <a:latin typeface="Courier"/>
                <a:cs typeface="Courier"/>
              </a:rPr>
              <a:t>mm_loadu_ps(&amp;a</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 _</a:t>
            </a:r>
            <a:r>
              <a:rPr lang="en-US" sz="1200" dirty="0" err="1">
                <a:solidFill>
                  <a:srgbClr val="19376A"/>
                </a:solidFill>
                <a:latin typeface="Courier"/>
                <a:cs typeface="Courier"/>
              </a:rPr>
              <a:t>mm_loadu_ps(&amp;b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 = _</a:t>
            </a:r>
            <a:r>
              <a:rPr lang="en-US" sz="1200" dirty="0" err="1">
                <a:solidFill>
                  <a:srgbClr val="19376A"/>
                </a:solidFill>
                <a:latin typeface="Courier"/>
                <a:cs typeface="Courier"/>
              </a:rPr>
              <a:t>mm_mul_ps(va</a:t>
            </a:r>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a:t>
            </a:r>
          </a:p>
          <a:p>
            <a:r>
              <a:rPr lang="en-US" sz="1200" dirty="0">
                <a:solidFill>
                  <a:srgbClr val="19376A"/>
                </a:solidFill>
                <a:latin typeface="Courier"/>
                <a:cs typeface="Courier"/>
              </a:rPr>
              <a:t>		_</a:t>
            </a:r>
            <a:r>
              <a:rPr lang="en-US" sz="1200" dirty="0" err="1">
                <a:solidFill>
                  <a:srgbClr val="19376A"/>
                </a:solidFill>
                <a:latin typeface="Courier"/>
                <a:cs typeface="Courier"/>
              </a:rPr>
              <a:t>mm_storeu_ps(&amp;c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hidden"/>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1.38889E-6 2.96296E-6 L -0.51111 -0.33334 " pathEditMode="relative" ptsTypes="AA">
                                      <p:cBhvr>
                                        <p:cTn id="9" dur="2000" fill="hold"/>
                                        <p:tgtEl>
                                          <p:spTgt spid="6"/>
                                        </p:tgtEl>
                                        <p:attrNameLst>
                                          <p:attrName>ppt_x</p:attrName>
                                          <p:attrName>ppt_y</p:attrName>
                                        </p:attrNameLst>
                                      </p:cBhvr>
                                    </p:animMotion>
                                  </p:childTnLst>
                                </p:cTn>
                              </p:par>
                            </p:childTnLst>
                          </p:cTn>
                        </p:par>
                        <p:par>
                          <p:cTn id="10" fill="hold">
                            <p:stCondLst>
                              <p:cond delay="2000"/>
                            </p:stCondLst>
                            <p:childTnLst>
                              <p:par>
                                <p:cTn id="11" presetID="1" presetClass="exit" presetSubtype="0" fill="hold" grpId="1" nodeType="afterEffect">
                                  <p:stCondLst>
                                    <p:cond delay="0"/>
                                  </p:stCondLst>
                                  <p:childTnLst>
                                    <p:set>
                                      <p:cBhvr>
                                        <p:cTn id="12" dur="1" fill="hold">
                                          <p:stCondLst>
                                            <p:cond delay="0"/>
                                          </p:stCondLst>
                                        </p:cTn>
                                        <p:tgtEl>
                                          <p:spTgt spid="6"/>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p:bldP spid="11" grpId="0" animBg="1"/>
      <p:bldP spid="14" grpId="0"/>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Element-wise Vector Multiplication</a:t>
            </a:r>
          </a:p>
        </p:txBody>
      </p:sp>
      <p:sp>
        <p:nvSpPr>
          <p:cNvPr id="7" name="TextBox 6"/>
          <p:cNvSpPr txBox="1"/>
          <p:nvPr/>
        </p:nvSpPr>
        <p:spPr>
          <a:xfrm>
            <a:off x="289161" y="1381265"/>
            <a:ext cx="3615454" cy="2711000"/>
          </a:xfrm>
          <a:prstGeom prst="rect">
            <a:avLst/>
          </a:prstGeom>
          <a:noFill/>
        </p:spPr>
        <p:txBody>
          <a:bodyPr wrap="square" tIns="0" bIns="0" rtlCol="0">
            <a:spAutoFit/>
          </a:bodyPr>
          <a:lstStyle/>
          <a:p>
            <a:pPr>
              <a:lnSpc>
                <a:spcPts val="960"/>
              </a:lnSpc>
              <a:spcBef>
                <a:spcPts val="0"/>
              </a:spcBef>
              <a:spcAft>
                <a:spcPts val="0"/>
              </a:spcAft>
              <a:buClr>
                <a:srgbClr val="3333CC"/>
              </a:buClr>
            </a:pPr>
            <a:r>
              <a:rPr lang="en-US" sz="900" b="1" dirty="0">
                <a:solidFill>
                  <a:srgbClr val="000000"/>
                </a:solidFill>
                <a:latin typeface="Courier New"/>
                <a:cs typeface="Courier New"/>
              </a:rPr>
              <a:t>; void </a:t>
            </a:r>
            <a:r>
              <a:rPr lang="en-US" sz="900" b="1" dirty="0" err="1">
                <a:solidFill>
                  <a:srgbClr val="000000"/>
                </a:solidFill>
                <a:latin typeface="Courier New"/>
                <a:cs typeface="Courier New"/>
              </a:rPr>
              <a:t>vec_eltwise_product_unrolled</a:t>
            </a:r>
            <a:r>
              <a:rPr lang="en-US" sz="900" b="1" dirty="0">
                <a:solidFill>
                  <a:srgbClr val="000000"/>
                </a:solidFill>
                <a:latin typeface="Courier New"/>
                <a:cs typeface="Courier New"/>
              </a:rPr>
              <a:t> (a, </a:t>
            </a:r>
            <a:r>
              <a:rPr lang="en-US" sz="900" b="1" dirty="0" err="1">
                <a:solidFill>
                  <a:srgbClr val="000000"/>
                </a:solidFill>
                <a:latin typeface="Courier New"/>
                <a:cs typeface="Courier New"/>
              </a:rPr>
              <a:t>b</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r>
              <a:rPr lang="en-US" sz="900" b="1" dirty="0">
                <a:solidFill>
                  <a:srgbClr val="000000"/>
                </a:solidFill>
                <a:latin typeface="Courier New"/>
                <a:cs typeface="Courier New"/>
              </a:rPr>
              <a:t>)</a:t>
            </a: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buClr>
                <a:srgbClr val="3333CC"/>
              </a:buClr>
            </a:pPr>
            <a:r>
              <a:rPr lang="en-US" sz="900" b="1" i="1" dirty="0" err="1">
                <a:solidFill>
                  <a:srgbClr val="0000FF"/>
                </a:solidFill>
                <a:latin typeface="Courier New"/>
                <a:cs typeface="Courier New"/>
              </a:rPr>
              <a:t>vec_eltwise_product_SSE</a:t>
            </a:r>
            <a:r>
              <a:rPr lang="en-US" sz="900" b="1" i="1" dirty="0">
                <a:solidFill>
                  <a:srgbClr val="0000FF"/>
                </a:solidFill>
                <a:latin typeface="Courier New"/>
                <a:cs typeface="Courier New"/>
              </a:rPr>
              <a:t>:</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pushall</a:t>
            </a:r>
            <a:r>
              <a:rPr lang="en-US" sz="900" dirty="0">
                <a:solidFill>
                  <a:srgbClr val="000000"/>
                </a:solidFill>
                <a:latin typeface="Courier New"/>
                <a:cs typeface="Courier New"/>
              </a:rPr>
              <a:t> </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ebp</a:t>
            </a:r>
            <a:r>
              <a:rPr lang="en-US" sz="900" dirty="0">
                <a:solidFill>
                  <a:srgbClr val="000000"/>
                </a:solidFill>
                <a:latin typeface="Courier New"/>
                <a:cs typeface="Courier New"/>
              </a:rPr>
              <a:t>, </a:t>
            </a:r>
            <a:r>
              <a:rPr lang="en-US" sz="900" dirty="0" err="1">
                <a:solidFill>
                  <a:srgbClr val="000000"/>
                </a:solidFill>
                <a:latin typeface="Courier New"/>
                <a:cs typeface="Courier New"/>
              </a:rPr>
              <a:t>esp</a:t>
            </a:r>
            <a:endParaRPr lang="en-US" sz="900"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edi</a:t>
            </a:r>
            <a:r>
              <a:rPr lang="en-US" sz="900" dirty="0">
                <a:solidFill>
                  <a:srgbClr val="000000"/>
                </a:solidFill>
                <a:latin typeface="Courier New"/>
                <a:cs typeface="Courier New"/>
              </a:rPr>
              <a:t>, [ebp+12]   	</a:t>
            </a:r>
            <a:r>
              <a:rPr lang="en-US" sz="900" b="1" dirty="0">
                <a:solidFill>
                  <a:srgbClr val="000000"/>
                </a:solidFill>
                <a:latin typeface="Courier New"/>
                <a:cs typeface="Courier New"/>
              </a:rPr>
              <a:t>; a</a:t>
            </a: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ebx</a:t>
            </a:r>
            <a:r>
              <a:rPr lang="en-US" sz="900" dirty="0">
                <a:solidFill>
                  <a:srgbClr val="000000"/>
                </a:solidFill>
                <a:latin typeface="Courier New"/>
                <a:cs typeface="Courier New"/>
              </a:rPr>
              <a:t>, [ebp+16]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b</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r>
              <a:rPr lang="en-US" sz="900" dirty="0">
                <a:solidFill>
                  <a:srgbClr val="000000"/>
                </a:solidFill>
                <a:latin typeface="Courier New"/>
                <a:cs typeface="Courier New"/>
              </a:rPr>
              <a:t>  </a:t>
            </a:r>
            <a:r>
              <a:rPr lang="en-US" sz="900" dirty="0" err="1">
                <a:solidFill>
                  <a:srgbClr val="000000"/>
                </a:solidFill>
                <a:latin typeface="Courier New"/>
                <a:cs typeface="Courier New"/>
              </a:rPr>
              <a:t>mov</a:t>
            </a:r>
            <a:r>
              <a:rPr lang="en-US" sz="900" dirty="0">
                <a:solidFill>
                  <a:srgbClr val="000000"/>
                </a:solidFill>
                <a:latin typeface="Courier New"/>
                <a:cs typeface="Courier New"/>
              </a:rPr>
              <a:t>   </a:t>
            </a:r>
            <a:r>
              <a:rPr lang="en-US" sz="900" dirty="0" err="1">
                <a:solidFill>
                  <a:srgbClr val="000000"/>
                </a:solidFill>
                <a:latin typeface="Courier New"/>
                <a:cs typeface="Courier New"/>
              </a:rPr>
              <a:t>eax</a:t>
            </a:r>
            <a:r>
              <a:rPr lang="en-US" sz="900" dirty="0">
                <a:solidFill>
                  <a:srgbClr val="000000"/>
                </a:solidFill>
                <a:latin typeface="Courier New"/>
                <a:cs typeface="Courier New"/>
              </a:rPr>
              <a:t>, [ebp+20]   	</a:t>
            </a:r>
            <a:r>
              <a:rPr lang="en-US" sz="900" b="1" dirty="0">
                <a:solidFill>
                  <a:srgbClr val="000000"/>
                </a:solidFill>
                <a:latin typeface="Courier New"/>
                <a:cs typeface="Courier New"/>
              </a:rPr>
              <a:t>; </a:t>
            </a:r>
            <a:r>
              <a:rPr lang="en-US" sz="900" b="1" dirty="0" err="1">
                <a:solidFill>
                  <a:srgbClr val="000000"/>
                </a:solidFill>
                <a:latin typeface="Courier New"/>
                <a:cs typeface="Courier New"/>
              </a:rPr>
              <a:t>c</a:t>
            </a:r>
            <a:endParaRPr lang="en-US" sz="900" b="1" dirty="0">
              <a:solidFill>
                <a:srgbClr val="000000"/>
              </a:solidFill>
              <a:latin typeface="Courier New"/>
              <a:cs typeface="Courier New"/>
            </a:endParaRPr>
          </a:p>
          <a:p>
            <a:pPr lvl="0">
              <a:lnSpc>
                <a:spcPts val="960"/>
              </a:lnSpc>
              <a:spcBef>
                <a:spcPts val="0"/>
              </a:spcBef>
              <a:spcAft>
                <a:spcPts val="0"/>
              </a:spcAft>
              <a:buClr>
                <a:srgbClr val="3333CC"/>
              </a:buClr>
            </a:pPr>
            <a:endParaRPr lang="en-US" sz="900" dirty="0">
              <a:solidFill>
                <a:srgbClr val="000000"/>
              </a:solidFill>
              <a:latin typeface="Courier New"/>
              <a:cs typeface="Courier New"/>
            </a:endParaRPr>
          </a:p>
          <a:p>
            <a:pPr>
              <a:lnSpc>
                <a:spcPts val="960"/>
              </a:lnSpc>
              <a:spcBef>
                <a:spcPts val="0"/>
              </a:spcBef>
              <a:spcAft>
                <a:spcPts val="0"/>
              </a:spcAft>
            </a:pPr>
            <a:r>
              <a:rPr lang="en-US" sz="900" dirty="0">
                <a:latin typeface="Courier New"/>
                <a:cs typeface="Courier New"/>
              </a:rPr>
              <a:t>  </a:t>
            </a:r>
            <a:r>
              <a:rPr lang="en-US" sz="900" dirty="0" err="1">
                <a:solidFill>
                  <a:schemeClr val="tx1">
                    <a:lumMod val="95000"/>
                    <a:lumOff val="5000"/>
                  </a:schemeClr>
                </a:solidFill>
                <a:latin typeface="Courier New"/>
                <a:cs typeface="Courier New"/>
              </a:rPr>
              <a:t>mov</a:t>
            </a:r>
            <a:r>
              <a:rPr lang="en-US" sz="900" dirty="0">
                <a:solidFill>
                  <a:schemeClr val="tx1">
                    <a:lumMod val="95000"/>
                    <a:lumOff val="5000"/>
                  </a:schemeClr>
                </a:solidFill>
                <a:latin typeface="Courier New"/>
                <a:cs typeface="Courier New"/>
              </a:rPr>
              <a:t>   </a:t>
            </a:r>
            <a:r>
              <a:rPr lang="en-US" sz="900" dirty="0" err="1">
                <a:solidFill>
                  <a:schemeClr val="tx1">
                    <a:lumMod val="95000"/>
                    <a:lumOff val="5000"/>
                  </a:schemeClr>
                </a:solidFill>
                <a:latin typeface="Courier New"/>
                <a:cs typeface="Courier New"/>
              </a:rPr>
              <a:t>ecx</a:t>
            </a:r>
            <a:r>
              <a:rPr lang="en-US" sz="900" dirty="0">
                <a:solidFill>
                  <a:schemeClr val="tx1">
                    <a:lumMod val="95000"/>
                    <a:lumOff val="5000"/>
                  </a:schemeClr>
                </a:solidFill>
                <a:latin typeface="Courier New"/>
                <a:cs typeface="Courier New"/>
              </a:rPr>
              <a:t>, SIZE_OF_VECTOR </a:t>
            </a:r>
            <a:r>
              <a:rPr lang="en-US" sz="900" dirty="0">
                <a:latin typeface="Courier New"/>
                <a:cs typeface="Courier New"/>
              </a:rPr>
              <a:t> ; counting </a:t>
            </a:r>
            <a:r>
              <a:rPr lang="en-US" sz="900" dirty="0" err="1">
                <a:latin typeface="Courier New"/>
                <a:cs typeface="Courier New"/>
              </a:rPr>
              <a:t>i</a:t>
            </a:r>
            <a:r>
              <a:rPr lang="en-US" sz="900" dirty="0">
                <a:latin typeface="Courier New"/>
                <a:cs typeface="Courier New"/>
              </a:rPr>
              <a:t> down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shr</a:t>
            </a:r>
            <a:r>
              <a:rPr lang="en-US" sz="900" dirty="0">
                <a:latin typeface="Courier New"/>
                <a:cs typeface="Courier New"/>
              </a:rPr>
              <a:t>   </a:t>
            </a:r>
            <a:r>
              <a:rPr lang="en-US" sz="900" dirty="0" err="1">
                <a:latin typeface="Courier New"/>
                <a:cs typeface="Courier New"/>
              </a:rPr>
              <a:t>ecx</a:t>
            </a:r>
            <a:r>
              <a:rPr lang="en-US" sz="900" dirty="0">
                <a:latin typeface="Courier New"/>
                <a:cs typeface="Courier New"/>
              </a:rPr>
              <a:t>, 2	; use 4-increment of </a:t>
            </a:r>
            <a:r>
              <a:rPr lang="en-US" sz="900" dirty="0" err="1">
                <a:latin typeface="Courier New"/>
                <a:cs typeface="Courier New"/>
              </a:rPr>
              <a:t>i</a:t>
            </a:r>
            <a:r>
              <a:rPr lang="en-US" sz="900" dirty="0">
                <a:latin typeface="Courier New"/>
                <a:cs typeface="Courier New"/>
              </a:rPr>
              <a:t> </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xor</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a:t>
            </a:r>
            <a:r>
              <a:rPr lang="en-US" sz="900" dirty="0" err="1">
                <a:latin typeface="Courier New"/>
                <a:cs typeface="Courier New"/>
              </a:rPr>
              <a:t>esi</a:t>
            </a:r>
            <a:r>
              <a:rPr lang="en-US" sz="900" dirty="0">
                <a:latin typeface="Courier New"/>
                <a:cs typeface="Courier New"/>
              </a:rPr>
              <a:t>           ; array index = 0</a:t>
            </a:r>
          </a:p>
          <a:p>
            <a:pPr>
              <a:lnSpc>
                <a:spcPts val="960"/>
              </a:lnSpc>
              <a:spcBef>
                <a:spcPts val="0"/>
              </a:spcBef>
              <a:spcAft>
                <a:spcPts val="0"/>
              </a:spcAft>
            </a:pPr>
            <a:r>
              <a:rPr lang="en-US" sz="900" dirty="0">
                <a:latin typeface="Courier New"/>
                <a:cs typeface="Courier New"/>
              </a:rPr>
              <a:t>for-loop:</a:t>
            </a:r>
          </a:p>
          <a:p>
            <a:pPr>
              <a:lnSpc>
                <a:spcPts val="960"/>
              </a:lnSpc>
              <a:spcBef>
                <a:spcPts val="0"/>
              </a:spcBef>
              <a:spcAft>
                <a:spcPts val="0"/>
              </a:spcAft>
            </a:pPr>
            <a:r>
              <a:rPr lang="en-US" sz="900" dirty="0">
                <a:latin typeface="Courier New"/>
                <a:cs typeface="Courier New"/>
              </a:rPr>
              <a:t>  </a:t>
            </a:r>
            <a:r>
              <a:rPr lang="en-US" sz="900" dirty="0" err="1">
                <a:solidFill>
                  <a:srgbClr val="0000FF"/>
                </a:solidFill>
                <a:latin typeface="Courier New"/>
                <a:cs typeface="Courier New"/>
              </a:rPr>
              <a:t>movups</a:t>
            </a:r>
            <a:r>
              <a:rPr lang="en-US" sz="900" dirty="0">
                <a:solidFill>
                  <a:srgbClr val="0000FF"/>
                </a:solidFill>
                <a:latin typeface="Courier New"/>
                <a:cs typeface="Courier New"/>
              </a:rPr>
              <a:t>   xmm1, [</a:t>
            </a:r>
            <a:r>
              <a:rPr lang="en-US" sz="900" dirty="0" err="1">
                <a:solidFill>
                  <a:srgbClr val="0000FF"/>
                </a:solidFill>
                <a:latin typeface="Courier New"/>
                <a:cs typeface="Courier New"/>
              </a:rPr>
              <a:t>edi</a:t>
            </a:r>
            <a:r>
              <a:rPr lang="en-US" sz="900" dirty="0">
                <a:solidFill>
                  <a:srgbClr val="0000FF"/>
                </a:solidFill>
                <a:latin typeface="Courier New"/>
                <a:cs typeface="Courier New"/>
              </a:rPr>
              <a:t> + </a:t>
            </a:r>
            <a:r>
              <a:rPr lang="en-US" sz="900" dirty="0" err="1">
                <a:solidFill>
                  <a:srgbClr val="0000FF"/>
                </a:solidFill>
                <a:latin typeface="Courier New"/>
                <a:cs typeface="Courier New"/>
              </a:rPr>
              <a:t>esi</a:t>
            </a:r>
            <a:r>
              <a:rPr lang="en-US" sz="900" dirty="0">
                <a:solidFill>
                  <a:srgbClr val="0000FF"/>
                </a:solidFill>
                <a:latin typeface="Courier New"/>
                <a:cs typeface="Courier New"/>
              </a:rPr>
              <a:t>]  ; read in a </a:t>
            </a:r>
          </a:p>
          <a:p>
            <a:pPr>
              <a:lnSpc>
                <a:spcPts val="960"/>
              </a:lnSpc>
              <a:spcBef>
                <a:spcPts val="0"/>
              </a:spcBef>
              <a:spcAft>
                <a:spcPts val="0"/>
              </a:spcAft>
            </a:pPr>
            <a:r>
              <a:rPr lang="en-US" sz="900" dirty="0">
                <a:solidFill>
                  <a:srgbClr val="0000FF"/>
                </a:solidFill>
                <a:latin typeface="Courier New"/>
                <a:cs typeface="Courier New"/>
              </a:rPr>
              <a:t>  </a:t>
            </a:r>
            <a:r>
              <a:rPr lang="en-US" sz="900" dirty="0" err="1">
                <a:solidFill>
                  <a:srgbClr val="0000FF"/>
                </a:solidFill>
                <a:latin typeface="Courier New"/>
                <a:cs typeface="Courier New"/>
              </a:rPr>
              <a:t>movups</a:t>
            </a:r>
            <a:r>
              <a:rPr lang="en-US" sz="900" dirty="0">
                <a:solidFill>
                  <a:srgbClr val="0000FF"/>
                </a:solidFill>
                <a:latin typeface="Courier New"/>
                <a:cs typeface="Courier New"/>
              </a:rPr>
              <a:t>   xmm2, [</a:t>
            </a:r>
            <a:r>
              <a:rPr lang="en-US" sz="900" dirty="0" err="1">
                <a:solidFill>
                  <a:srgbClr val="0000FF"/>
                </a:solidFill>
                <a:latin typeface="Courier New"/>
                <a:cs typeface="Courier New"/>
              </a:rPr>
              <a:t>ebx</a:t>
            </a:r>
            <a:r>
              <a:rPr lang="en-US" sz="900" dirty="0">
                <a:solidFill>
                  <a:srgbClr val="0000FF"/>
                </a:solidFill>
                <a:latin typeface="Courier New"/>
                <a:cs typeface="Courier New"/>
              </a:rPr>
              <a:t> + </a:t>
            </a:r>
            <a:r>
              <a:rPr lang="en-US" sz="900" dirty="0" err="1">
                <a:solidFill>
                  <a:srgbClr val="0000FF"/>
                </a:solidFill>
                <a:latin typeface="Courier New"/>
                <a:cs typeface="Courier New"/>
              </a:rPr>
              <a:t>esi</a:t>
            </a:r>
            <a:r>
              <a:rPr lang="en-US" sz="900" dirty="0">
                <a:solidFill>
                  <a:srgbClr val="0000FF"/>
                </a:solidFill>
                <a:latin typeface="Courier New"/>
                <a:cs typeface="Courier New"/>
              </a:rPr>
              <a:t>]  ; read in </a:t>
            </a:r>
            <a:r>
              <a:rPr lang="en-US" sz="900" dirty="0" err="1">
                <a:solidFill>
                  <a:srgbClr val="0000FF"/>
                </a:solidFill>
                <a:latin typeface="Courier New"/>
                <a:cs typeface="Courier New"/>
              </a:rPr>
              <a:t>b</a:t>
            </a:r>
            <a:endParaRPr lang="en-US" sz="900" dirty="0">
              <a:solidFill>
                <a:srgbClr val="0000FF"/>
              </a:solidFill>
              <a:latin typeface="Courier New"/>
              <a:cs typeface="Courier New"/>
            </a:endParaRPr>
          </a:p>
          <a:p>
            <a:pPr>
              <a:lnSpc>
                <a:spcPts val="960"/>
              </a:lnSpc>
              <a:spcBef>
                <a:spcPts val="0"/>
              </a:spcBef>
              <a:spcAft>
                <a:spcPts val="0"/>
              </a:spcAft>
            </a:pPr>
            <a:r>
              <a:rPr lang="en-US" sz="900" dirty="0">
                <a:solidFill>
                  <a:srgbClr val="0000FF"/>
                </a:solidFill>
                <a:latin typeface="Courier New"/>
                <a:cs typeface="Courier New"/>
              </a:rPr>
              <a:t>  </a:t>
            </a:r>
            <a:r>
              <a:rPr lang="en-US" sz="900" dirty="0" err="1">
                <a:solidFill>
                  <a:srgbClr val="0000FF"/>
                </a:solidFill>
                <a:latin typeface="Courier New"/>
                <a:cs typeface="Courier New"/>
              </a:rPr>
              <a:t>mulps</a:t>
            </a:r>
            <a:r>
              <a:rPr lang="en-US" sz="900" dirty="0">
                <a:solidFill>
                  <a:srgbClr val="0000FF"/>
                </a:solidFill>
                <a:latin typeface="Courier New"/>
                <a:cs typeface="Courier New"/>
              </a:rPr>
              <a:t>    xmm1, xmm2         ; multiply</a:t>
            </a:r>
          </a:p>
          <a:p>
            <a:pPr>
              <a:lnSpc>
                <a:spcPts val="960"/>
              </a:lnSpc>
              <a:spcBef>
                <a:spcPts val="0"/>
              </a:spcBef>
              <a:spcAft>
                <a:spcPts val="0"/>
              </a:spcAft>
            </a:pPr>
            <a:r>
              <a:rPr lang="en-US" sz="900" dirty="0">
                <a:solidFill>
                  <a:srgbClr val="0000FF"/>
                </a:solidFill>
                <a:latin typeface="Courier New"/>
                <a:cs typeface="Courier New"/>
              </a:rPr>
              <a:t>  </a:t>
            </a:r>
            <a:r>
              <a:rPr lang="en-US" sz="900" dirty="0" err="1">
                <a:solidFill>
                  <a:srgbClr val="0000FF"/>
                </a:solidFill>
                <a:latin typeface="Courier New"/>
                <a:cs typeface="Courier New"/>
              </a:rPr>
              <a:t>movups</a:t>
            </a:r>
            <a:r>
              <a:rPr lang="en-US" sz="900" dirty="0">
                <a:solidFill>
                  <a:srgbClr val="0000FF"/>
                </a:solidFill>
                <a:latin typeface="Courier New"/>
                <a:cs typeface="Courier New"/>
              </a:rPr>
              <a:t>   [</a:t>
            </a:r>
            <a:r>
              <a:rPr lang="en-US" sz="900" dirty="0" err="1">
                <a:solidFill>
                  <a:srgbClr val="0000FF"/>
                </a:solidFill>
                <a:latin typeface="Courier New"/>
                <a:cs typeface="Courier New"/>
              </a:rPr>
              <a:t>eax</a:t>
            </a:r>
            <a:r>
              <a:rPr lang="en-US" sz="900" dirty="0">
                <a:solidFill>
                  <a:srgbClr val="0000FF"/>
                </a:solidFill>
                <a:latin typeface="Courier New"/>
                <a:cs typeface="Courier New"/>
              </a:rPr>
              <a:t> + </a:t>
            </a:r>
            <a:r>
              <a:rPr lang="en-US" sz="900" dirty="0" err="1">
                <a:solidFill>
                  <a:srgbClr val="0000FF"/>
                </a:solidFill>
                <a:latin typeface="Courier New"/>
                <a:cs typeface="Courier New"/>
              </a:rPr>
              <a:t>esi</a:t>
            </a:r>
            <a:r>
              <a:rPr lang="en-US" sz="900" dirty="0">
                <a:solidFill>
                  <a:srgbClr val="0000FF"/>
                </a:solidFill>
                <a:latin typeface="Courier New"/>
                <a:cs typeface="Courier New"/>
              </a:rPr>
              <a:t>], xmm1  ; result back in </a:t>
            </a:r>
            <a:r>
              <a:rPr lang="en-US" sz="900" dirty="0" err="1">
                <a:solidFill>
                  <a:srgbClr val="0000FF"/>
                </a:solidFill>
                <a:latin typeface="Courier New"/>
                <a:cs typeface="Courier New"/>
              </a:rPr>
              <a:t>c</a:t>
            </a:r>
            <a:endParaRPr lang="en-US" sz="900" dirty="0">
              <a:solidFill>
                <a:srgbClr val="0000FF"/>
              </a:solidFill>
              <a:latin typeface="Courier New"/>
              <a:cs typeface="Courier New"/>
            </a:endParaRPr>
          </a:p>
          <a:p>
            <a:pPr>
              <a:lnSpc>
                <a:spcPts val="960"/>
              </a:lnSpc>
              <a:spcBef>
                <a:spcPts val="0"/>
              </a:spcBef>
              <a:spcAft>
                <a:spcPts val="0"/>
              </a:spcAft>
            </a:pPr>
            <a:r>
              <a:rPr lang="en-US" sz="900" dirty="0">
                <a:latin typeface="Courier New"/>
                <a:cs typeface="Courier New"/>
              </a:rPr>
              <a:t>  add      </a:t>
            </a:r>
            <a:r>
              <a:rPr lang="en-US" sz="900" dirty="0" err="1">
                <a:latin typeface="Courier New"/>
                <a:cs typeface="Courier New"/>
              </a:rPr>
              <a:t>esi</a:t>
            </a:r>
            <a:r>
              <a:rPr lang="en-US" sz="900" dirty="0">
                <a:latin typeface="Courier New"/>
                <a:cs typeface="Courier New"/>
              </a:rPr>
              <a:t>, 4             ; next 4 </a:t>
            </a:r>
            <a:r>
              <a:rPr lang="en-US" sz="900" dirty="0" err="1">
                <a:latin typeface="Courier New"/>
                <a:cs typeface="Courier New"/>
              </a:rPr>
              <a:t>elemens</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loop for-loop</a:t>
            </a:r>
          </a:p>
          <a:p>
            <a:pPr>
              <a:lnSpc>
                <a:spcPts val="960"/>
              </a:lnSpc>
              <a:spcBef>
                <a:spcPts val="0"/>
              </a:spcBef>
              <a:spcAft>
                <a:spcPts val="0"/>
              </a:spcAft>
            </a:pPr>
            <a:r>
              <a:rPr lang="en-US" sz="900" dirty="0">
                <a:latin typeface="Courier New"/>
                <a:cs typeface="Courier New"/>
              </a:rPr>
              <a:t>exit:</a:t>
            </a:r>
          </a:p>
          <a:p>
            <a:pPr>
              <a:lnSpc>
                <a:spcPts val="960"/>
              </a:lnSpc>
              <a:spcBef>
                <a:spcPts val="0"/>
              </a:spcBef>
              <a:spcAft>
                <a:spcPts val="0"/>
              </a:spcAft>
            </a:pPr>
            <a:r>
              <a:rPr lang="en-US" sz="900" dirty="0">
                <a:latin typeface="Courier New"/>
                <a:cs typeface="Courier New"/>
              </a:rPr>
              <a:t>  </a:t>
            </a:r>
            <a:r>
              <a:rPr lang="en-US" sz="900" dirty="0" err="1">
                <a:latin typeface="Courier New"/>
                <a:cs typeface="Courier New"/>
              </a:rPr>
              <a:t>popall</a:t>
            </a:r>
            <a:endParaRPr lang="en-US" sz="900" dirty="0">
              <a:latin typeface="Courier New"/>
              <a:cs typeface="Courier New"/>
            </a:endParaRPr>
          </a:p>
          <a:p>
            <a:pPr>
              <a:lnSpc>
                <a:spcPts val="960"/>
              </a:lnSpc>
              <a:spcBef>
                <a:spcPts val="0"/>
              </a:spcBef>
              <a:spcAft>
                <a:spcPts val="0"/>
              </a:spcAft>
            </a:pPr>
            <a:r>
              <a:rPr lang="en-US" sz="900" dirty="0">
                <a:latin typeface="Courier New"/>
                <a:cs typeface="Courier New"/>
              </a:rPr>
              <a:t>  ret</a:t>
            </a:r>
          </a:p>
        </p:txBody>
      </p:sp>
      <p:sp>
        <p:nvSpPr>
          <p:cNvPr id="9" name="Rectangle 8"/>
          <p:cNvSpPr/>
          <p:nvPr/>
        </p:nvSpPr>
        <p:spPr>
          <a:xfrm>
            <a:off x="3638373" y="3642412"/>
            <a:ext cx="5581827" cy="2936188"/>
          </a:xfrm>
          <a:prstGeom prst="rect">
            <a:avLst/>
          </a:prstGeom>
          <a:solidFill>
            <a:srgbClr val="FFFFFF"/>
          </a:solid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vec_eltwise_product_SSE(vec_t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a:solidFill>
                  <a:srgbClr val="FF0000"/>
                </a:solidFill>
                <a:latin typeface="Courier"/>
                <a:cs typeface="Courier"/>
              </a:rPr>
              <a:t>__m128 </a:t>
            </a:r>
            <a:r>
              <a:rPr lang="en-US" sz="1200" dirty="0" err="1">
                <a:solidFill>
                  <a:srgbClr val="FF0000"/>
                </a:solidFill>
                <a:latin typeface="Courier"/>
                <a:cs typeface="Courier"/>
              </a:rPr>
              <a:t>va</a:t>
            </a:r>
            <a:r>
              <a:rPr lang="en-US" sz="1200" dirty="0">
                <a:solidFill>
                  <a:srgbClr val="FF0000"/>
                </a:solidFill>
                <a:latin typeface="Courier"/>
                <a:cs typeface="Courier"/>
              </a:rPr>
              <a:t>; </a:t>
            </a:r>
          </a:p>
          <a:p>
            <a:r>
              <a:rPr lang="en-US" sz="1200" dirty="0">
                <a:solidFill>
                  <a:srgbClr val="FF0000"/>
                </a:solidFill>
                <a:latin typeface="Courier"/>
                <a:cs typeface="Courier"/>
              </a:rPr>
              <a:t>	__m128 </a:t>
            </a:r>
            <a:r>
              <a:rPr lang="en-US" sz="1200" dirty="0" err="1">
                <a:solidFill>
                  <a:srgbClr val="FF0000"/>
                </a:solidFill>
                <a:latin typeface="Courier"/>
                <a:cs typeface="Courier"/>
              </a:rPr>
              <a:t>vb</a:t>
            </a:r>
            <a:r>
              <a:rPr lang="en-US" sz="1200" dirty="0">
                <a:solidFill>
                  <a:srgbClr val="FF0000"/>
                </a:solidFill>
                <a:latin typeface="Courier"/>
                <a:cs typeface="Courier"/>
              </a:rPr>
              <a:t>; </a:t>
            </a:r>
          </a:p>
          <a:p>
            <a:r>
              <a:rPr lang="en-US" sz="1200" dirty="0">
                <a:solidFill>
                  <a:srgbClr val="FF0000"/>
                </a:solidFill>
                <a:latin typeface="Courier"/>
                <a:cs typeface="Courier"/>
              </a:rPr>
              <a:t>	__m128 </a:t>
            </a:r>
            <a:r>
              <a:rPr lang="en-US" sz="1200" dirty="0" err="1">
                <a:solidFill>
                  <a:srgbClr val="FF0000"/>
                </a:solidFill>
                <a:latin typeface="Courier"/>
                <a:cs typeface="Courier"/>
              </a:rPr>
              <a:t>vc</a:t>
            </a:r>
            <a:r>
              <a:rPr lang="en-US" sz="1200" dirty="0">
                <a:solidFill>
                  <a:srgbClr val="FF0000"/>
                </a:solidFill>
                <a:latin typeface="Courier"/>
                <a:cs typeface="Courier"/>
              </a:rPr>
              <a:t>;</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4) {</a:t>
            </a:r>
          </a:p>
          <a:p>
            <a:r>
              <a:rPr lang="en-US" sz="1200" dirty="0">
                <a:solidFill>
                  <a:srgbClr val="19376A"/>
                </a:solidFill>
                <a:latin typeface="Courier"/>
                <a:cs typeface="Courier"/>
              </a:rPr>
              <a:t>		</a:t>
            </a:r>
            <a:r>
              <a:rPr lang="en-US" sz="1200" dirty="0" err="1">
                <a:solidFill>
                  <a:srgbClr val="FF0000"/>
                </a:solidFill>
                <a:latin typeface="Courier"/>
                <a:cs typeface="Courier"/>
              </a:rPr>
              <a:t>va</a:t>
            </a:r>
            <a:r>
              <a:rPr lang="en-US" sz="1200" dirty="0">
                <a:solidFill>
                  <a:srgbClr val="FF0000"/>
                </a:solidFill>
                <a:latin typeface="Courier"/>
                <a:cs typeface="Courier"/>
              </a:rPr>
              <a:t> = _</a:t>
            </a:r>
            <a:r>
              <a:rPr lang="en-US" sz="1200" dirty="0" err="1">
                <a:solidFill>
                  <a:srgbClr val="FF0000"/>
                </a:solidFill>
                <a:latin typeface="Courier"/>
                <a:cs typeface="Courier"/>
              </a:rPr>
              <a:t>mm_loadu_ps</a:t>
            </a:r>
            <a:r>
              <a:rPr lang="en-US" sz="1200" dirty="0">
                <a:solidFill>
                  <a:srgbClr val="FF0000"/>
                </a:solidFill>
                <a:latin typeface="Courier"/>
                <a:cs typeface="Courier"/>
              </a:rPr>
              <a:t>(&amp;a-&gt;data[</a:t>
            </a:r>
            <a:r>
              <a:rPr lang="en-US" sz="1200" dirty="0" err="1">
                <a:solidFill>
                  <a:srgbClr val="FF0000"/>
                </a:solidFill>
                <a:latin typeface="Courier"/>
                <a:cs typeface="Courier"/>
              </a:rPr>
              <a:t>i</a:t>
            </a:r>
            <a:r>
              <a:rPr lang="en-US" sz="1200" dirty="0">
                <a:solidFill>
                  <a:srgbClr val="FF0000"/>
                </a:solidFill>
                <a:latin typeface="Courier"/>
                <a:cs typeface="Courier"/>
              </a:rPr>
              <a:t>]); </a:t>
            </a:r>
          </a:p>
          <a:p>
            <a:r>
              <a:rPr lang="en-US" sz="1200" dirty="0">
                <a:solidFill>
                  <a:srgbClr val="FF0000"/>
                </a:solidFill>
                <a:latin typeface="Courier"/>
                <a:cs typeface="Courier"/>
              </a:rPr>
              <a:t>		</a:t>
            </a:r>
            <a:r>
              <a:rPr lang="en-US" sz="1200" dirty="0" err="1">
                <a:solidFill>
                  <a:srgbClr val="FF0000"/>
                </a:solidFill>
                <a:latin typeface="Courier"/>
                <a:cs typeface="Courier"/>
              </a:rPr>
              <a:t>vb</a:t>
            </a:r>
            <a:r>
              <a:rPr lang="en-US" sz="1200" dirty="0">
                <a:solidFill>
                  <a:srgbClr val="FF0000"/>
                </a:solidFill>
                <a:latin typeface="Courier"/>
                <a:cs typeface="Courier"/>
              </a:rPr>
              <a:t> = _</a:t>
            </a:r>
            <a:r>
              <a:rPr lang="en-US" sz="1200" dirty="0" err="1">
                <a:solidFill>
                  <a:srgbClr val="FF0000"/>
                </a:solidFill>
                <a:latin typeface="Courier"/>
                <a:cs typeface="Courier"/>
              </a:rPr>
              <a:t>mm_loadu_ps</a:t>
            </a:r>
            <a:r>
              <a:rPr lang="en-US" sz="1200" dirty="0">
                <a:solidFill>
                  <a:srgbClr val="FF0000"/>
                </a:solidFill>
                <a:latin typeface="Courier"/>
                <a:cs typeface="Courier"/>
              </a:rPr>
              <a:t>(&amp;b-&gt;data[</a:t>
            </a:r>
            <a:r>
              <a:rPr lang="en-US" sz="1200" dirty="0" err="1">
                <a:solidFill>
                  <a:srgbClr val="FF0000"/>
                </a:solidFill>
                <a:latin typeface="Courier"/>
                <a:cs typeface="Courier"/>
              </a:rPr>
              <a:t>i</a:t>
            </a:r>
            <a:r>
              <a:rPr lang="en-US" sz="1200" dirty="0">
                <a:solidFill>
                  <a:srgbClr val="FF0000"/>
                </a:solidFill>
                <a:latin typeface="Courier"/>
                <a:cs typeface="Courier"/>
              </a:rPr>
              <a:t>]); </a:t>
            </a:r>
          </a:p>
          <a:p>
            <a:r>
              <a:rPr lang="en-US" sz="1200" dirty="0">
                <a:solidFill>
                  <a:srgbClr val="FF0000"/>
                </a:solidFill>
                <a:latin typeface="Courier"/>
                <a:cs typeface="Courier"/>
              </a:rPr>
              <a:t>		</a:t>
            </a:r>
            <a:r>
              <a:rPr lang="en-US" sz="1200" dirty="0" err="1">
                <a:solidFill>
                  <a:srgbClr val="FF0000"/>
                </a:solidFill>
                <a:latin typeface="Courier"/>
                <a:cs typeface="Courier"/>
              </a:rPr>
              <a:t>vc</a:t>
            </a:r>
            <a:r>
              <a:rPr lang="en-US" sz="1200" dirty="0">
                <a:solidFill>
                  <a:srgbClr val="FF0000"/>
                </a:solidFill>
                <a:latin typeface="Courier"/>
                <a:cs typeface="Courier"/>
              </a:rPr>
              <a:t> = _</a:t>
            </a:r>
            <a:r>
              <a:rPr lang="en-US" sz="1200" dirty="0" err="1">
                <a:solidFill>
                  <a:srgbClr val="FF0000"/>
                </a:solidFill>
                <a:latin typeface="Courier"/>
                <a:cs typeface="Courier"/>
              </a:rPr>
              <a:t>mm_mul_ps(va</a:t>
            </a:r>
            <a:r>
              <a:rPr lang="en-US" sz="1200" dirty="0">
                <a:solidFill>
                  <a:srgbClr val="FF0000"/>
                </a:solidFill>
                <a:latin typeface="Courier"/>
                <a:cs typeface="Courier"/>
              </a:rPr>
              <a:t>, </a:t>
            </a:r>
            <a:r>
              <a:rPr lang="en-US" sz="1200" dirty="0" err="1">
                <a:solidFill>
                  <a:srgbClr val="FF0000"/>
                </a:solidFill>
                <a:latin typeface="Courier"/>
                <a:cs typeface="Courier"/>
              </a:rPr>
              <a:t>vb</a:t>
            </a:r>
            <a:r>
              <a:rPr lang="en-US" sz="1200" dirty="0">
                <a:solidFill>
                  <a:srgbClr val="FF0000"/>
                </a:solidFill>
                <a:latin typeface="Courier"/>
                <a:cs typeface="Courier"/>
              </a:rPr>
              <a:t>); </a:t>
            </a:r>
          </a:p>
          <a:p>
            <a:r>
              <a:rPr lang="en-US" sz="1200" dirty="0">
                <a:solidFill>
                  <a:srgbClr val="FF0000"/>
                </a:solidFill>
                <a:latin typeface="Courier"/>
                <a:cs typeface="Courier"/>
              </a:rPr>
              <a:t>		_</a:t>
            </a:r>
            <a:r>
              <a:rPr lang="en-US" sz="1200" dirty="0" err="1">
                <a:solidFill>
                  <a:srgbClr val="FF0000"/>
                </a:solidFill>
                <a:latin typeface="Courier"/>
                <a:cs typeface="Courier"/>
              </a:rPr>
              <a:t>mm_storeu_ps(&amp;c</a:t>
            </a:r>
            <a:r>
              <a:rPr lang="en-US" sz="1200" dirty="0">
                <a:solidFill>
                  <a:srgbClr val="FF0000"/>
                </a:solidFill>
                <a:latin typeface="Courier"/>
                <a:cs typeface="Courier"/>
              </a:rPr>
              <a:t>-&gt;</a:t>
            </a:r>
            <a:r>
              <a:rPr lang="en-US" sz="1200" dirty="0" err="1">
                <a:solidFill>
                  <a:srgbClr val="FF0000"/>
                </a:solidFill>
                <a:latin typeface="Courier"/>
                <a:cs typeface="Courier"/>
              </a:rPr>
              <a:t>data[i</a:t>
            </a:r>
            <a:r>
              <a:rPr lang="en-US" sz="1200" dirty="0">
                <a:solidFill>
                  <a:srgbClr val="FF0000"/>
                </a:solidFill>
                <a:latin typeface="Courier"/>
                <a:cs typeface="Courier"/>
              </a:rPr>
              <a:t>], </a:t>
            </a:r>
            <a:r>
              <a:rPr lang="en-US" sz="1200" dirty="0" err="1">
                <a:solidFill>
                  <a:srgbClr val="FF0000"/>
                </a:solidFill>
                <a:latin typeface="Courier"/>
                <a:cs typeface="Courier"/>
              </a:rPr>
              <a:t>vc</a:t>
            </a:r>
            <a:r>
              <a:rPr lang="en-US" sz="1200" dirty="0">
                <a:solidFill>
                  <a:srgbClr val="FF0000"/>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11" name="Bent-Up Arrow 10"/>
          <p:cNvSpPr/>
          <p:nvPr/>
        </p:nvSpPr>
        <p:spPr bwMode="auto">
          <a:xfrm rot="5400000">
            <a:off x="1979294" y="3885364"/>
            <a:ext cx="1508890" cy="1747701"/>
          </a:xfrm>
          <a:prstGeom prst="bentUpArrow">
            <a:avLst>
              <a:gd name="adj1" fmla="val 14414"/>
              <a:gd name="adj2" fmla="val 16428"/>
              <a:gd name="adj3" fmla="val 17615"/>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Content Placeholder 7"/>
          <p:cNvSpPr>
            <a:spLocks noGrp="1"/>
          </p:cNvSpPr>
          <p:nvPr>
            <p:ph idx="1"/>
          </p:nvPr>
        </p:nvSpPr>
        <p:spPr>
          <a:xfrm>
            <a:off x="0" y="866775"/>
            <a:ext cx="9144000" cy="568325"/>
          </a:xfrm>
        </p:spPr>
        <p:txBody>
          <a:bodyPr/>
          <a:lstStyle/>
          <a:p>
            <a:r>
              <a:rPr lang="en-US" sz="2400" dirty="0"/>
              <a:t>Use SSE intrinsic functions: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Element-wise Vector Multiplication</a:t>
            </a:r>
          </a:p>
        </p:txBody>
      </p:sp>
      <p:sp>
        <p:nvSpPr>
          <p:cNvPr id="8" name="Content Placeholder 7"/>
          <p:cNvSpPr>
            <a:spLocks noGrp="1"/>
          </p:cNvSpPr>
          <p:nvPr>
            <p:ph idx="1"/>
          </p:nvPr>
        </p:nvSpPr>
        <p:spPr>
          <a:xfrm>
            <a:off x="0" y="866775"/>
            <a:ext cx="9144000" cy="512763"/>
          </a:xfrm>
        </p:spPr>
        <p:txBody>
          <a:bodyPr/>
          <a:lstStyle/>
          <a:p>
            <a:r>
              <a:rPr lang="en-US" sz="2400" dirty="0"/>
              <a:t>SSE </a:t>
            </a:r>
            <a:r>
              <a:rPr lang="en-US" sz="2400" dirty="0" err="1"/>
              <a:t>vs</a:t>
            </a:r>
            <a:r>
              <a:rPr lang="en-US" sz="2400" dirty="0"/>
              <a:t> </a:t>
            </a:r>
            <a:r>
              <a:rPr lang="en-US" sz="2400" dirty="0">
                <a:solidFill>
                  <a:srgbClr val="FF0000"/>
                </a:solidFill>
              </a:rPr>
              <a:t>AVX (Advanced Vector Extensions)</a:t>
            </a:r>
          </a:p>
          <a:p>
            <a:pPr lvl="1"/>
            <a:r>
              <a:rPr lang="en-US" sz="2000" dirty="0"/>
              <a:t>AVX is similar to SSE, but has twice the width </a:t>
            </a:r>
            <a:br>
              <a:rPr lang="en-US" sz="2000" dirty="0"/>
            </a:br>
            <a:r>
              <a:rPr lang="en-US" sz="2000" dirty="0"/>
              <a:t>of the registers: 256 bit</a:t>
            </a:r>
          </a:p>
          <a:p>
            <a:pPr lvl="1"/>
            <a:r>
              <a:rPr lang="en-US" sz="2000" dirty="0"/>
              <a:t>renamed registers (now 16) from </a:t>
            </a:r>
            <a:r>
              <a:rPr lang="en-US" sz="2000" dirty="0" err="1"/>
              <a:t>XMM</a:t>
            </a:r>
            <a:r>
              <a:rPr lang="en-US" sz="2000" baseline="-25000" dirty="0" err="1"/>
              <a:t>i</a:t>
            </a:r>
            <a:r>
              <a:rPr lang="en-US" sz="2000" dirty="0"/>
              <a:t> to </a:t>
            </a:r>
            <a:r>
              <a:rPr lang="en-US" sz="2000" dirty="0" err="1"/>
              <a:t>YMM</a:t>
            </a:r>
            <a:r>
              <a:rPr lang="en-US" sz="2000" baseline="-25000" dirty="0" err="1"/>
              <a:t>i</a:t>
            </a:r>
            <a:r>
              <a:rPr lang="en-US" sz="2000" dirty="0"/>
              <a:t>  </a:t>
            </a:r>
          </a:p>
          <a:p>
            <a:pPr lvl="1"/>
            <a:r>
              <a:rPr lang="en-US" sz="2000" dirty="0"/>
              <a:t>available from Intel's Sandy Bridge and </a:t>
            </a:r>
            <a:br>
              <a:rPr lang="en-US" sz="2000" dirty="0"/>
            </a:br>
            <a:r>
              <a:rPr lang="en-US" sz="2000" dirty="0"/>
              <a:t>AMD's Bulldozer </a:t>
            </a:r>
            <a:r>
              <a:rPr lang="en-US" sz="2000" dirty="0" err="1"/>
              <a:t>prosessors</a:t>
            </a:r>
            <a:r>
              <a:rPr lang="en-US" sz="2000" dirty="0"/>
              <a:t> (2011) </a:t>
            </a:r>
          </a:p>
          <a:p>
            <a:pPr lvl="1"/>
            <a:endParaRPr lang="en-US" sz="2000" dirty="0"/>
          </a:p>
        </p:txBody>
      </p:sp>
      <p:sp>
        <p:nvSpPr>
          <p:cNvPr id="9" name="Rectangle 8"/>
          <p:cNvSpPr/>
          <p:nvPr/>
        </p:nvSpPr>
        <p:spPr>
          <a:xfrm>
            <a:off x="176787" y="3518384"/>
            <a:ext cx="6001349" cy="2936188"/>
          </a:xfrm>
          <a:prstGeom prst="rect">
            <a:avLst/>
          </a:prstGeom>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vec_eltwise_product_SSE(vec_t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va</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vb</a:t>
            </a:r>
            <a:r>
              <a:rPr lang="en-US" sz="1200" dirty="0">
                <a:solidFill>
                  <a:srgbClr val="19376A"/>
                </a:solidFill>
                <a:latin typeface="Courier"/>
                <a:cs typeface="Courier"/>
              </a:rPr>
              <a:t>;</a:t>
            </a:r>
          </a:p>
          <a:p>
            <a:r>
              <a:rPr lang="en-US" sz="1200" dirty="0">
                <a:solidFill>
                  <a:srgbClr val="19376A"/>
                </a:solidFill>
                <a:latin typeface="Courier"/>
                <a:cs typeface="Courier"/>
              </a:rPr>
              <a:t>	__m128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4) {</a:t>
            </a:r>
          </a:p>
          <a:p>
            <a:r>
              <a:rPr lang="en-US" sz="1200" dirty="0">
                <a:solidFill>
                  <a:srgbClr val="19376A"/>
                </a:solidFill>
                <a:latin typeface="Courier"/>
                <a:cs typeface="Courier"/>
              </a:rPr>
              <a:t>		</a:t>
            </a:r>
            <a:r>
              <a:rPr lang="en-US" sz="1200" dirty="0" err="1">
                <a:solidFill>
                  <a:srgbClr val="19376A"/>
                </a:solidFill>
                <a:latin typeface="Courier"/>
                <a:cs typeface="Courier"/>
              </a:rPr>
              <a:t>va</a:t>
            </a:r>
            <a:r>
              <a:rPr lang="en-US" sz="1200" dirty="0">
                <a:solidFill>
                  <a:srgbClr val="19376A"/>
                </a:solidFill>
                <a:latin typeface="Courier"/>
                <a:cs typeface="Courier"/>
              </a:rPr>
              <a:t> = _</a:t>
            </a:r>
            <a:r>
              <a:rPr lang="en-US" sz="1200" dirty="0" err="1">
                <a:solidFill>
                  <a:srgbClr val="19376A"/>
                </a:solidFill>
                <a:latin typeface="Courier"/>
                <a:cs typeface="Courier"/>
              </a:rPr>
              <a:t>mm_loadu_ps(&amp;a</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 _</a:t>
            </a:r>
            <a:r>
              <a:rPr lang="en-US" sz="1200" dirty="0" err="1">
                <a:solidFill>
                  <a:srgbClr val="19376A"/>
                </a:solidFill>
                <a:latin typeface="Courier"/>
                <a:cs typeface="Courier"/>
              </a:rPr>
              <a:t>mm_loadu_ps(&amp;b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 = _</a:t>
            </a:r>
            <a:r>
              <a:rPr lang="en-US" sz="1200" dirty="0" err="1">
                <a:solidFill>
                  <a:srgbClr val="19376A"/>
                </a:solidFill>
                <a:latin typeface="Courier"/>
                <a:cs typeface="Courier"/>
              </a:rPr>
              <a:t>mm_mul_ps(va</a:t>
            </a:r>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a:t>
            </a:r>
          </a:p>
          <a:p>
            <a:r>
              <a:rPr lang="en-US" sz="1200" dirty="0">
                <a:solidFill>
                  <a:srgbClr val="19376A"/>
                </a:solidFill>
                <a:latin typeface="Courier"/>
                <a:cs typeface="Courier"/>
              </a:rPr>
              <a:t>		_</a:t>
            </a:r>
            <a:r>
              <a:rPr lang="en-US" sz="1200" dirty="0" err="1">
                <a:solidFill>
                  <a:srgbClr val="19376A"/>
                </a:solidFill>
                <a:latin typeface="Courier"/>
                <a:cs typeface="Courier"/>
              </a:rPr>
              <a:t>mm_storeu_ps(&amp;c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sp>
        <p:nvSpPr>
          <p:cNvPr id="6" name="Rectangle 5"/>
          <p:cNvSpPr/>
          <p:nvPr/>
        </p:nvSpPr>
        <p:spPr>
          <a:xfrm>
            <a:off x="5130461" y="4172907"/>
            <a:ext cx="1443574" cy="720197"/>
          </a:xfrm>
          <a:prstGeom prst="rect">
            <a:avLst/>
          </a:prstGeom>
        </p:spPr>
        <p:txBody>
          <a:bodyPr wrap="none">
            <a:spAutoFit/>
          </a:bodyPr>
          <a:lstStyle/>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a:solidFill>
                  <a:srgbClr val="FF0000"/>
                </a:solidFill>
                <a:latin typeface="Courier"/>
                <a:cs typeface="Courier"/>
              </a:rPr>
              <a:t>__m256 </a:t>
            </a:r>
            <a:r>
              <a:rPr lang="en-US" sz="1200" dirty="0" err="1">
                <a:solidFill>
                  <a:srgbClr val="FF0000"/>
                </a:solidFill>
                <a:latin typeface="Courier"/>
                <a:cs typeface="Courier"/>
              </a:rPr>
              <a:t>va</a:t>
            </a:r>
            <a:r>
              <a:rPr lang="en-US" sz="1200" dirty="0">
                <a:solidFill>
                  <a:srgbClr val="FF0000"/>
                </a:solidFill>
                <a:latin typeface="Courier"/>
                <a:cs typeface="Courier"/>
              </a:rPr>
              <a:t>; </a:t>
            </a:r>
          </a:p>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a:solidFill>
                  <a:srgbClr val="FF0000"/>
                </a:solidFill>
                <a:latin typeface="Courier"/>
                <a:cs typeface="Courier"/>
              </a:rPr>
              <a:t>__m256 </a:t>
            </a:r>
            <a:r>
              <a:rPr lang="en-US" sz="1200" dirty="0" err="1">
                <a:solidFill>
                  <a:srgbClr val="FF0000"/>
                </a:solidFill>
                <a:latin typeface="Courier"/>
                <a:cs typeface="Courier"/>
              </a:rPr>
              <a:t>vb</a:t>
            </a:r>
            <a:r>
              <a:rPr lang="en-US" sz="1200" dirty="0">
                <a:solidFill>
                  <a:srgbClr val="FF0000"/>
                </a:solidFill>
                <a:latin typeface="Courier"/>
                <a:cs typeface="Courier"/>
              </a:rPr>
              <a:t>; </a:t>
            </a:r>
          </a:p>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a:solidFill>
                  <a:srgbClr val="FF0000"/>
                </a:solidFill>
                <a:latin typeface="Courier"/>
                <a:cs typeface="Courier"/>
              </a:rPr>
              <a:t>__m256 </a:t>
            </a:r>
            <a:r>
              <a:rPr lang="en-US" sz="1200" dirty="0" err="1">
                <a:solidFill>
                  <a:srgbClr val="FF0000"/>
                </a:solidFill>
                <a:latin typeface="Courier"/>
                <a:cs typeface="Courier"/>
              </a:rPr>
              <a:t>vc</a:t>
            </a:r>
            <a:r>
              <a:rPr lang="en-US" sz="1200" dirty="0">
                <a:solidFill>
                  <a:srgbClr val="FF0000"/>
                </a:solidFill>
                <a:latin typeface="Courier"/>
                <a:cs typeface="Courier"/>
              </a:rPr>
              <a:t>;</a:t>
            </a:r>
          </a:p>
        </p:txBody>
      </p:sp>
      <p:sp>
        <p:nvSpPr>
          <p:cNvPr id="7" name="Rectangle 6"/>
          <p:cNvSpPr/>
          <p:nvPr/>
        </p:nvSpPr>
        <p:spPr>
          <a:xfrm>
            <a:off x="5130460" y="5054101"/>
            <a:ext cx="3759007" cy="941796"/>
          </a:xfrm>
          <a:prstGeom prst="rect">
            <a:avLst/>
          </a:prstGeom>
        </p:spPr>
        <p:txBody>
          <a:bodyPr wrap="square">
            <a:spAutoFit/>
          </a:bodyPr>
          <a:lstStyle/>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err="1">
                <a:solidFill>
                  <a:srgbClr val="FF0000"/>
                </a:solidFill>
                <a:latin typeface="Courier"/>
                <a:cs typeface="Courier"/>
              </a:rPr>
              <a:t>va</a:t>
            </a:r>
            <a:r>
              <a:rPr lang="en-US" sz="1200" dirty="0">
                <a:solidFill>
                  <a:srgbClr val="FF0000"/>
                </a:solidFill>
                <a:latin typeface="Courier"/>
                <a:cs typeface="Courier"/>
              </a:rPr>
              <a:t> = _mm256_loadu_ps(&amp;a-&gt;</a:t>
            </a:r>
            <a:r>
              <a:rPr lang="en-US" sz="1200" dirty="0" err="1">
                <a:solidFill>
                  <a:srgbClr val="FF0000"/>
                </a:solidFill>
                <a:latin typeface="Courier"/>
                <a:cs typeface="Courier"/>
              </a:rPr>
              <a:t>data[i</a:t>
            </a:r>
            <a:r>
              <a:rPr lang="en-US" sz="1200" dirty="0">
                <a:solidFill>
                  <a:srgbClr val="FF0000"/>
                </a:solidFill>
                <a:latin typeface="Courier"/>
                <a:cs typeface="Courier"/>
              </a:rPr>
              <a:t>]); </a:t>
            </a:r>
          </a:p>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err="1">
                <a:solidFill>
                  <a:srgbClr val="FF0000"/>
                </a:solidFill>
                <a:latin typeface="Courier"/>
                <a:cs typeface="Courier"/>
              </a:rPr>
              <a:t>vb</a:t>
            </a:r>
            <a:r>
              <a:rPr lang="en-US" sz="1200" dirty="0">
                <a:solidFill>
                  <a:srgbClr val="FF0000"/>
                </a:solidFill>
                <a:latin typeface="Courier"/>
                <a:cs typeface="Courier"/>
              </a:rPr>
              <a:t> = _mm256_loadu_ps(&amp;b-&gt;</a:t>
            </a:r>
            <a:r>
              <a:rPr lang="en-US" sz="1200" dirty="0" err="1">
                <a:solidFill>
                  <a:srgbClr val="FF0000"/>
                </a:solidFill>
                <a:latin typeface="Courier"/>
                <a:cs typeface="Courier"/>
              </a:rPr>
              <a:t>data[i</a:t>
            </a:r>
            <a:r>
              <a:rPr lang="en-US" sz="1200" dirty="0">
                <a:solidFill>
                  <a:srgbClr val="FF0000"/>
                </a:solidFill>
                <a:latin typeface="Courier"/>
                <a:cs typeface="Courier"/>
              </a:rPr>
              <a:t>]); </a:t>
            </a:r>
          </a:p>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err="1">
                <a:solidFill>
                  <a:srgbClr val="FF0000"/>
                </a:solidFill>
                <a:latin typeface="Courier"/>
                <a:cs typeface="Courier"/>
              </a:rPr>
              <a:t>vc</a:t>
            </a:r>
            <a:r>
              <a:rPr lang="en-US" sz="1200" dirty="0">
                <a:solidFill>
                  <a:srgbClr val="FF0000"/>
                </a:solidFill>
                <a:latin typeface="Courier"/>
                <a:cs typeface="Courier"/>
              </a:rPr>
              <a:t> = _mm256_mul_ps(va, </a:t>
            </a:r>
            <a:r>
              <a:rPr lang="en-US" sz="1200" dirty="0" err="1">
                <a:solidFill>
                  <a:srgbClr val="FF0000"/>
                </a:solidFill>
                <a:latin typeface="Courier"/>
                <a:cs typeface="Courier"/>
              </a:rPr>
              <a:t>vb</a:t>
            </a:r>
            <a:r>
              <a:rPr lang="en-US" sz="1200" dirty="0">
                <a:solidFill>
                  <a:srgbClr val="FF0000"/>
                </a:solidFill>
                <a:latin typeface="Courier"/>
                <a:cs typeface="Courier"/>
              </a:rPr>
              <a:t>); </a:t>
            </a:r>
          </a:p>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a:solidFill>
                  <a:srgbClr val="FF0000"/>
                </a:solidFill>
                <a:latin typeface="Courier"/>
                <a:cs typeface="Courier"/>
              </a:rPr>
              <a:t>_mm256_storeu_ps(&amp;c-&gt;</a:t>
            </a:r>
            <a:r>
              <a:rPr lang="en-US" sz="1200" dirty="0" err="1">
                <a:solidFill>
                  <a:srgbClr val="FF0000"/>
                </a:solidFill>
                <a:latin typeface="Courier"/>
                <a:cs typeface="Courier"/>
              </a:rPr>
              <a:t>data[i</a:t>
            </a:r>
            <a:r>
              <a:rPr lang="en-US" sz="1200" dirty="0">
                <a:solidFill>
                  <a:srgbClr val="FF0000"/>
                </a:solidFill>
                <a:latin typeface="Courier"/>
                <a:cs typeface="Courier"/>
              </a:rPr>
              <a:t>], </a:t>
            </a:r>
            <a:r>
              <a:rPr lang="en-US" sz="1200" dirty="0" err="1">
                <a:solidFill>
                  <a:srgbClr val="FF0000"/>
                </a:solidFill>
                <a:latin typeface="Courier"/>
                <a:cs typeface="Courier"/>
              </a:rPr>
              <a:t>vc</a:t>
            </a:r>
            <a:r>
              <a:rPr lang="en-US" sz="1200" dirty="0">
                <a:solidFill>
                  <a:srgbClr val="FF0000"/>
                </a:solidFill>
                <a:latin typeface="Courier"/>
                <a:cs typeface="Courier"/>
              </a:rPr>
              <a:t>);</a:t>
            </a:r>
          </a:p>
        </p:txBody>
      </p:sp>
      <p:sp>
        <p:nvSpPr>
          <p:cNvPr id="10" name="Rectangle 9"/>
          <p:cNvSpPr/>
          <p:nvPr/>
        </p:nvSpPr>
        <p:spPr>
          <a:xfrm>
            <a:off x="5129593" y="4828947"/>
            <a:ext cx="1166530" cy="276999"/>
          </a:xfrm>
          <a:prstGeom prst="rect">
            <a:avLst/>
          </a:prstGeom>
        </p:spPr>
        <p:txBody>
          <a:bodyPr wrap="none">
            <a:spAutoFit/>
          </a:bodyPr>
          <a:lstStyle/>
          <a:p>
            <a:r>
              <a:rPr lang="en-US" sz="1200" dirty="0" err="1">
                <a:solidFill>
                  <a:srgbClr val="FF0000"/>
                </a:solidFill>
                <a:latin typeface="Courier"/>
                <a:cs typeface="Courier"/>
                <a:sym typeface="Wingdings"/>
              </a:rPr>
              <a:t></a:t>
            </a:r>
            <a:r>
              <a:rPr lang="en-US" sz="1200" dirty="0">
                <a:solidFill>
                  <a:srgbClr val="FF0000"/>
                </a:solidFill>
                <a:latin typeface="Courier"/>
                <a:cs typeface="Courier"/>
                <a:sym typeface="Wingdings"/>
              </a:rPr>
              <a:t>  </a:t>
            </a:r>
            <a:r>
              <a:rPr lang="en-US" sz="1200" dirty="0" err="1">
                <a:solidFill>
                  <a:srgbClr val="FF0000"/>
                </a:solidFill>
                <a:latin typeface="Courier"/>
                <a:cs typeface="Courier"/>
                <a:sym typeface="Wingdings"/>
              </a:rPr>
              <a:t>i</a:t>
            </a:r>
            <a:r>
              <a:rPr lang="en-US" sz="1200" dirty="0">
                <a:solidFill>
                  <a:srgbClr val="FF0000"/>
                </a:solidFill>
                <a:latin typeface="Courier"/>
                <a:cs typeface="Courier"/>
              </a:rPr>
              <a:t> += 8;</a:t>
            </a:r>
          </a:p>
        </p:txBody>
      </p:sp>
      <p:sp>
        <p:nvSpPr>
          <p:cNvPr id="11" name="Rectangle 10"/>
          <p:cNvSpPr/>
          <p:nvPr/>
        </p:nvSpPr>
        <p:spPr>
          <a:xfrm>
            <a:off x="3638373" y="3642412"/>
            <a:ext cx="5581827" cy="2936188"/>
          </a:xfrm>
          <a:prstGeom prst="rect">
            <a:avLst/>
          </a:prstGeom>
          <a:noFill/>
        </p:spPr>
        <p:txBody>
          <a:bodyPr wrap="square">
            <a:spAutoFit/>
          </a:bodyPr>
          <a:lstStyle/>
          <a:p>
            <a:r>
              <a:rPr lang="en-US" sz="1200" dirty="0">
                <a:solidFill>
                  <a:srgbClr val="19376A"/>
                </a:solidFill>
                <a:latin typeface="Courier"/>
                <a:cs typeface="Courier"/>
              </a:rPr>
              <a:t>void </a:t>
            </a:r>
            <a:r>
              <a:rPr lang="en-US" sz="1200" dirty="0" err="1">
                <a:solidFill>
                  <a:srgbClr val="19376A"/>
                </a:solidFill>
                <a:latin typeface="Courier"/>
                <a:cs typeface="Courier"/>
              </a:rPr>
              <a:t>vec_eltwise_product_SSE(vec_t</a:t>
            </a:r>
            <a:r>
              <a:rPr lang="en-US" sz="1200" dirty="0">
                <a:solidFill>
                  <a:srgbClr val="19376A"/>
                </a:solidFill>
                <a:latin typeface="Courier"/>
                <a:cs typeface="Courier"/>
              </a:rPr>
              <a:t>* a,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b</a:t>
            </a:r>
            <a:r>
              <a:rPr lang="en-US" sz="1200" dirty="0">
                <a:solidFill>
                  <a:srgbClr val="19376A"/>
                </a:solidFill>
                <a:latin typeface="Courier"/>
                <a:cs typeface="Courier"/>
              </a:rPr>
              <a:t>, </a:t>
            </a:r>
            <a:r>
              <a:rPr lang="en-US" sz="1200" dirty="0" err="1">
                <a:solidFill>
                  <a:srgbClr val="19376A"/>
                </a:solidFill>
                <a:latin typeface="Courier"/>
                <a:cs typeface="Courier"/>
              </a:rPr>
              <a:t>vec_t</a:t>
            </a:r>
            <a:r>
              <a:rPr lang="en-US" sz="1200" dirty="0">
                <a:solidFill>
                  <a:srgbClr val="19376A"/>
                </a:solidFill>
                <a:latin typeface="Courier"/>
                <a:cs typeface="Courier"/>
              </a:rPr>
              <a:t>* </a:t>
            </a:r>
            <a:r>
              <a:rPr lang="en-US" sz="1200" dirty="0" err="1">
                <a:solidFill>
                  <a:srgbClr val="19376A"/>
                </a:solidFill>
                <a:latin typeface="Courier"/>
                <a:cs typeface="Courier"/>
              </a:rPr>
              <a:t>c</a:t>
            </a:r>
            <a:r>
              <a:rPr lang="en-US" sz="1200" dirty="0">
                <a:solidFill>
                  <a:srgbClr val="19376A"/>
                </a:solidFill>
                <a:latin typeface="Courier"/>
                <a:cs typeface="Courier"/>
              </a:rPr>
              <a:t>)</a:t>
            </a:r>
          </a:p>
          <a:p>
            <a:r>
              <a:rPr lang="en-US" sz="1200" dirty="0">
                <a:solidFill>
                  <a:srgbClr val="19376A"/>
                </a:solidFill>
                <a:latin typeface="Courier"/>
                <a:cs typeface="Courier"/>
              </a:rPr>
              <a:t>{</a:t>
            </a:r>
          </a:p>
          <a:p>
            <a:r>
              <a:rPr lang="en-US" sz="1200" dirty="0">
                <a:solidFill>
                  <a:srgbClr val="19376A"/>
                </a:solidFill>
                <a:latin typeface="Courier"/>
                <a:cs typeface="Courier"/>
              </a:rPr>
              <a:t>	</a:t>
            </a:r>
            <a:r>
              <a:rPr lang="en-US" sz="1200" dirty="0" err="1">
                <a:solidFill>
                  <a:srgbClr val="19376A"/>
                </a:solidFill>
                <a:latin typeface="Courier"/>
                <a:cs typeface="Courier"/>
              </a:rPr>
              <a:t>size_t</a:t>
            </a:r>
            <a:r>
              <a:rPr lang="en-US" sz="1200" dirty="0">
                <a:solidFill>
                  <a:srgbClr val="19376A"/>
                </a:solidFill>
                <a:latin typeface="Courier"/>
                <a:cs typeface="Courier"/>
              </a:rPr>
              <a:t> </a:t>
            </a:r>
            <a:r>
              <a:rPr lang="en-US" sz="1200" dirty="0" err="1">
                <a:solidFill>
                  <a:srgbClr val="19376A"/>
                </a:solidFill>
                <a:latin typeface="Courier"/>
                <a:cs typeface="Courier"/>
              </a:rPr>
              <a:t>i</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va</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vb</a:t>
            </a:r>
            <a:r>
              <a:rPr lang="en-US" sz="1200" dirty="0">
                <a:solidFill>
                  <a:srgbClr val="19376A"/>
                </a:solidFill>
                <a:latin typeface="Courier"/>
                <a:cs typeface="Courier"/>
              </a:rPr>
              <a:t>; </a:t>
            </a:r>
          </a:p>
          <a:p>
            <a:r>
              <a:rPr lang="en-US" sz="1200" dirty="0">
                <a:solidFill>
                  <a:srgbClr val="19376A"/>
                </a:solidFill>
                <a:latin typeface="Courier"/>
                <a:cs typeface="Courier"/>
              </a:rPr>
              <a:t>	__m128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for (</a:t>
            </a:r>
            <a:r>
              <a:rPr lang="en-US" sz="1200" dirty="0" err="1">
                <a:solidFill>
                  <a:srgbClr val="19376A"/>
                </a:solidFill>
                <a:latin typeface="Courier"/>
                <a:cs typeface="Courier"/>
              </a:rPr>
              <a:t>i</a:t>
            </a:r>
            <a:r>
              <a:rPr lang="en-US" sz="1200" dirty="0">
                <a:solidFill>
                  <a:srgbClr val="19376A"/>
                </a:solidFill>
                <a:latin typeface="Courier"/>
                <a:cs typeface="Courier"/>
              </a:rPr>
              <a:t> = 0; </a:t>
            </a:r>
            <a:r>
              <a:rPr lang="en-US" sz="1200" dirty="0" err="1">
                <a:solidFill>
                  <a:srgbClr val="19376A"/>
                </a:solidFill>
                <a:latin typeface="Courier"/>
                <a:cs typeface="Courier"/>
              </a:rPr>
              <a:t>i</a:t>
            </a:r>
            <a:r>
              <a:rPr lang="en-US" sz="1200" dirty="0">
                <a:solidFill>
                  <a:srgbClr val="19376A"/>
                </a:solidFill>
                <a:latin typeface="Courier"/>
                <a:cs typeface="Courier"/>
              </a:rPr>
              <a:t> &lt; a-&gt;size; </a:t>
            </a:r>
            <a:r>
              <a:rPr lang="en-US" sz="1200" dirty="0" err="1">
                <a:solidFill>
                  <a:srgbClr val="19376A"/>
                </a:solidFill>
                <a:latin typeface="Courier"/>
                <a:cs typeface="Courier"/>
              </a:rPr>
              <a:t>i</a:t>
            </a:r>
            <a:r>
              <a:rPr lang="en-US" sz="1200" dirty="0">
                <a:solidFill>
                  <a:srgbClr val="19376A"/>
                </a:solidFill>
                <a:latin typeface="Courier"/>
                <a:cs typeface="Courier"/>
              </a:rPr>
              <a:t>+= 4) {</a:t>
            </a:r>
          </a:p>
          <a:p>
            <a:r>
              <a:rPr lang="en-US" sz="1200" dirty="0">
                <a:solidFill>
                  <a:srgbClr val="19376A"/>
                </a:solidFill>
                <a:latin typeface="Courier"/>
                <a:cs typeface="Courier"/>
              </a:rPr>
              <a:t>		</a:t>
            </a:r>
            <a:r>
              <a:rPr lang="en-US" sz="1200" dirty="0" err="1">
                <a:solidFill>
                  <a:srgbClr val="19376A"/>
                </a:solidFill>
                <a:latin typeface="Courier"/>
                <a:cs typeface="Courier"/>
              </a:rPr>
              <a:t>va</a:t>
            </a:r>
            <a:r>
              <a:rPr lang="en-US" sz="1200" dirty="0">
                <a:solidFill>
                  <a:srgbClr val="19376A"/>
                </a:solidFill>
                <a:latin typeface="Courier"/>
                <a:cs typeface="Courier"/>
              </a:rPr>
              <a:t> = _</a:t>
            </a:r>
            <a:r>
              <a:rPr lang="en-US" sz="1200" dirty="0" err="1">
                <a:solidFill>
                  <a:srgbClr val="19376A"/>
                </a:solidFill>
                <a:latin typeface="Courier"/>
                <a:cs typeface="Courier"/>
              </a:rPr>
              <a:t>mm_loadu_ps(&amp;a</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 _</a:t>
            </a:r>
            <a:r>
              <a:rPr lang="en-US" sz="1200" dirty="0" err="1">
                <a:solidFill>
                  <a:srgbClr val="19376A"/>
                </a:solidFill>
                <a:latin typeface="Courier"/>
                <a:cs typeface="Courier"/>
              </a:rPr>
              <a:t>mm_loadu_ps(&amp;b</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p>
          <a:p>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 = _</a:t>
            </a:r>
            <a:r>
              <a:rPr lang="en-US" sz="1200" dirty="0" err="1">
                <a:solidFill>
                  <a:srgbClr val="19376A"/>
                </a:solidFill>
                <a:latin typeface="Courier"/>
                <a:cs typeface="Courier"/>
              </a:rPr>
              <a:t>mm_mul_ps(va</a:t>
            </a:r>
            <a:r>
              <a:rPr lang="en-US" sz="1200" dirty="0">
                <a:solidFill>
                  <a:srgbClr val="19376A"/>
                </a:solidFill>
                <a:latin typeface="Courier"/>
                <a:cs typeface="Courier"/>
              </a:rPr>
              <a:t>, </a:t>
            </a:r>
            <a:r>
              <a:rPr lang="en-US" sz="1200" dirty="0" err="1">
                <a:solidFill>
                  <a:srgbClr val="19376A"/>
                </a:solidFill>
                <a:latin typeface="Courier"/>
                <a:cs typeface="Courier"/>
              </a:rPr>
              <a:t>vb</a:t>
            </a:r>
            <a:r>
              <a:rPr lang="en-US" sz="1200" dirty="0">
                <a:solidFill>
                  <a:srgbClr val="19376A"/>
                </a:solidFill>
                <a:latin typeface="Courier"/>
                <a:cs typeface="Courier"/>
              </a:rPr>
              <a:t>); </a:t>
            </a:r>
          </a:p>
          <a:p>
            <a:r>
              <a:rPr lang="en-US" sz="1200" dirty="0">
                <a:solidFill>
                  <a:srgbClr val="19376A"/>
                </a:solidFill>
                <a:latin typeface="Courier"/>
                <a:cs typeface="Courier"/>
              </a:rPr>
              <a:t>		_</a:t>
            </a:r>
            <a:r>
              <a:rPr lang="en-US" sz="1200" dirty="0" err="1">
                <a:solidFill>
                  <a:srgbClr val="19376A"/>
                </a:solidFill>
                <a:latin typeface="Courier"/>
                <a:cs typeface="Courier"/>
              </a:rPr>
              <a:t>mm_storeu_ps(&amp;c</a:t>
            </a:r>
            <a:r>
              <a:rPr lang="en-US" sz="1200" dirty="0">
                <a:solidFill>
                  <a:srgbClr val="19376A"/>
                </a:solidFill>
                <a:latin typeface="Courier"/>
                <a:cs typeface="Courier"/>
              </a:rPr>
              <a:t>-&gt;</a:t>
            </a:r>
            <a:r>
              <a:rPr lang="en-US" sz="1200" dirty="0" err="1">
                <a:solidFill>
                  <a:srgbClr val="19376A"/>
                </a:solidFill>
                <a:latin typeface="Courier"/>
                <a:cs typeface="Courier"/>
              </a:rPr>
              <a:t>data[i</a:t>
            </a:r>
            <a:r>
              <a:rPr lang="en-US" sz="1200" dirty="0">
                <a:solidFill>
                  <a:srgbClr val="19376A"/>
                </a:solidFill>
                <a:latin typeface="Courier"/>
                <a:cs typeface="Courier"/>
              </a:rPr>
              <a:t>], </a:t>
            </a:r>
            <a:r>
              <a:rPr lang="en-US" sz="1200" dirty="0" err="1">
                <a:solidFill>
                  <a:srgbClr val="19376A"/>
                </a:solidFill>
                <a:latin typeface="Courier"/>
                <a:cs typeface="Courier"/>
              </a:rPr>
              <a:t>vc</a:t>
            </a:r>
            <a:r>
              <a:rPr lang="en-US" sz="1200" dirty="0">
                <a:solidFill>
                  <a:srgbClr val="19376A"/>
                </a:solidFill>
                <a:latin typeface="Courier"/>
                <a:cs typeface="Courier"/>
              </a:rPr>
              <a:t>);</a:t>
            </a:r>
          </a:p>
          <a:p>
            <a:r>
              <a:rPr lang="en-US" sz="1200" dirty="0">
                <a:solidFill>
                  <a:srgbClr val="19376A"/>
                </a:solidFill>
                <a:latin typeface="Courier"/>
                <a:cs typeface="Courier"/>
              </a:rPr>
              <a:t>	}</a:t>
            </a:r>
          </a:p>
          <a:p>
            <a:r>
              <a:rPr lang="en-US" sz="1200" dirty="0">
                <a:solidFill>
                  <a:srgbClr val="19376A"/>
                </a:solidFill>
                <a:latin typeface="Courier"/>
                <a:cs typeface="Courier"/>
              </a:rPr>
              <a:t>}</a:t>
            </a:r>
            <a:endParaRPr lang="en-US" sz="1200" dirty="0">
              <a:latin typeface="Courier"/>
              <a:cs typeface="Courier"/>
            </a:endParaRPr>
          </a:p>
        </p:txBody>
      </p:sp>
      <p:pic>
        <p:nvPicPr>
          <p:cNvPr id="14" name="Picture 13"/>
          <p:cNvPicPr>
            <a:picLocks noChangeAspect="1"/>
          </p:cNvPicPr>
          <p:nvPr/>
        </p:nvPicPr>
        <p:blipFill>
          <a:blip r:embed="rId2"/>
          <a:stretch>
            <a:fillRect/>
          </a:stretch>
        </p:blipFill>
        <p:spPr>
          <a:xfrm>
            <a:off x="6350000" y="844356"/>
            <a:ext cx="2400300" cy="254577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3.88889E-6 2.59259E-6 L -0.37362 -0.01852 " pathEditMode="relative" ptsTypes="AA">
                                      <p:cBhvr>
                                        <p:cTn id="6" dur="2000" fill="hold"/>
                                        <p:tgtEl>
                                          <p:spTgt spid="11"/>
                                        </p:tgtEl>
                                        <p:attrNameLst>
                                          <p:attrName>ppt_x</p:attrName>
                                          <p:attrName>ppt_y</p:attrName>
                                        </p:attrNameLst>
                                      </p:cBhvr>
                                    </p:animMotion>
                                  </p:childTnLst>
                                </p:cTn>
                              </p:par>
                            </p:childTnLst>
                          </p:cTn>
                        </p:par>
                        <p:par>
                          <p:cTn id="7" fill="hold">
                            <p:stCondLst>
                              <p:cond delay="2000"/>
                            </p:stCondLst>
                            <p:childTnLst>
                              <p:par>
                                <p:cTn id="8" presetID="1" presetClass="exit" presetSubtype="0" fill="hold" grpId="1" nodeType="afterEffect">
                                  <p:stCondLst>
                                    <p:cond delay="0"/>
                                  </p:stCondLst>
                                  <p:childTnLst>
                                    <p:set>
                                      <p:cBhvr>
                                        <p:cTn id="9" dur="1" fill="hold">
                                          <p:stCondLst>
                                            <p:cond delay="0"/>
                                          </p:stCondLst>
                                        </p:cTn>
                                        <p:tgtEl>
                                          <p:spTgt spid="11"/>
                                        </p:tgtEl>
                                        <p:attrNameLst>
                                          <p:attrName>style.visibility</p:attrName>
                                        </p:attrNameLst>
                                      </p:cBhvr>
                                      <p:to>
                                        <p:strVal val="hidden"/>
                                      </p:to>
                                    </p:set>
                                  </p:childTnLst>
                                </p:cTn>
                              </p:par>
                              <p:par>
                                <p:cTn id="10" presetID="1"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par>
                          <p:cTn id="12" fill="hold">
                            <p:stCondLst>
                              <p:cond delay="2000"/>
                            </p:stCondLst>
                            <p:childTnLst>
                              <p:par>
                                <p:cTn id="13" presetID="1" presetClass="entr" presetSubtype="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7" grpId="0"/>
      <p:bldP spid="10" grpId="0"/>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dirty="0">
                <a:latin typeface="Tahoma" charset="0"/>
                <a:ea typeface="ＭＳ Ｐゴシック" charset="0"/>
                <a:cs typeface="ＭＳ Ｐゴシック" charset="0"/>
              </a:rPr>
              <a:t>Types of Parallel Processing/Computing?</a:t>
            </a:r>
          </a:p>
        </p:txBody>
      </p:sp>
      <p:sp>
        <p:nvSpPr>
          <p:cNvPr id="65538" name="Content Placeholder 2"/>
          <p:cNvSpPr>
            <a:spLocks noGrp="1"/>
          </p:cNvSpPr>
          <p:nvPr>
            <p:ph idx="1"/>
          </p:nvPr>
        </p:nvSpPr>
        <p:spPr/>
        <p:txBody>
          <a:bodyPr/>
          <a:lstStyle/>
          <a:p>
            <a:r>
              <a:rPr lang="en-US" dirty="0">
                <a:latin typeface="Tahoma" charset="0"/>
                <a:ea typeface="ＭＳ Ｐゴシック" charset="0"/>
                <a:cs typeface="ＭＳ Ｐゴシック" charset="0"/>
              </a:rPr>
              <a:t>Bit-level parallelism</a:t>
            </a:r>
          </a:p>
          <a:p>
            <a:pPr lvl="1"/>
            <a:r>
              <a:rPr lang="en-US" dirty="0">
                <a:latin typeface="Tahoma" charset="0"/>
                <a:ea typeface="ＭＳ Ｐゴシック" charset="0"/>
              </a:rPr>
              <a:t>4-bit </a:t>
            </a:r>
            <a:r>
              <a:rPr lang="en-US" dirty="0">
                <a:latin typeface="Tahoma" charset="0"/>
                <a:ea typeface="ＭＳ Ｐゴシック" charset="0"/>
                <a:sym typeface="Wingdings" charset="0"/>
              </a:rPr>
              <a:t> 8-bit  16-bit  32-bit  64-bit  … </a:t>
            </a:r>
            <a:br>
              <a:rPr lang="en-US" dirty="0">
                <a:latin typeface="Tahoma" charset="0"/>
                <a:ea typeface="ＭＳ Ｐゴシック" charset="0"/>
                <a:sym typeface="Wingdings" charset="0"/>
              </a:rPr>
            </a:br>
            <a:endParaRPr lang="en-US" dirty="0">
              <a:latin typeface="Tahoma" charset="0"/>
              <a:ea typeface="ＭＳ Ｐゴシック" charset="0"/>
            </a:endParaRPr>
          </a:p>
          <a:p>
            <a:r>
              <a:rPr lang="en-US" dirty="0">
                <a:latin typeface="Tahoma" charset="0"/>
                <a:ea typeface="ＭＳ Ｐゴシック" charset="0"/>
                <a:cs typeface="ＭＳ Ｐゴシック" charset="0"/>
              </a:rPr>
              <a:t>Instruction level parallelism</a:t>
            </a:r>
          </a:p>
          <a:p>
            <a:pPr lvl="1"/>
            <a:r>
              <a:rPr lang="en-US" dirty="0">
                <a:latin typeface="Tahoma" charset="0"/>
                <a:ea typeface="ＭＳ Ｐゴシック" charset="0"/>
              </a:rPr>
              <a:t>classic RISC pipeline </a:t>
            </a:r>
            <a:br>
              <a:rPr lang="en-US" dirty="0">
                <a:latin typeface="Tahoma" charset="0"/>
                <a:ea typeface="ＭＳ Ｐゴシック" charset="0"/>
              </a:rPr>
            </a:br>
            <a:r>
              <a:rPr lang="en-US" dirty="0">
                <a:latin typeface="Tahoma" charset="0"/>
                <a:ea typeface="ＭＳ Ｐゴシック" charset="0"/>
              </a:rPr>
              <a:t>(fetch, decode, execute, memory, write back)</a:t>
            </a:r>
            <a:br>
              <a:rPr lang="en-US" dirty="0">
                <a:latin typeface="Tahoma" charset="0"/>
                <a:ea typeface="ＭＳ Ｐゴシック" charset="0"/>
              </a:rPr>
            </a:br>
            <a:br>
              <a:rPr lang="en-US" dirty="0">
                <a:latin typeface="Tahoma" charset="0"/>
                <a:ea typeface="ＭＳ Ｐゴシック" charset="0"/>
              </a:rPr>
            </a:br>
            <a:br>
              <a:rPr lang="en-US" dirty="0">
                <a:latin typeface="Tahoma" charset="0"/>
                <a:ea typeface="ＭＳ Ｐゴシック" charset="0"/>
              </a:rPr>
            </a:br>
            <a:br>
              <a:rPr lang="en-US" dirty="0">
                <a:latin typeface="Tahoma" charset="0"/>
                <a:ea typeface="ＭＳ Ｐゴシック" charset="0"/>
              </a:rPr>
            </a:br>
            <a:endParaRPr lang="en-US" dirty="0">
              <a:latin typeface="Tahoma" charset="0"/>
              <a:ea typeface="ＭＳ Ｐゴシック" charset="0"/>
            </a:endParaRPr>
          </a:p>
        </p:txBody>
      </p:sp>
      <p:graphicFrame>
        <p:nvGraphicFramePr>
          <p:cNvPr id="5" name="Table 4"/>
          <p:cNvGraphicFramePr>
            <a:graphicFrameLocks noGrp="1"/>
          </p:cNvGraphicFramePr>
          <p:nvPr>
            <p:extLst>
              <p:ext uri="{D42A27DB-BD31-4B8C-83A1-F6EECF244321}">
                <p14:modId xmlns:p14="http://schemas.microsoft.com/office/powerpoint/2010/main" val="616824846"/>
              </p:ext>
            </p:extLst>
          </p:nvPr>
        </p:nvGraphicFramePr>
        <p:xfrm>
          <a:off x="889000" y="3926777"/>
          <a:ext cx="4100515" cy="371475"/>
        </p:xfrm>
        <a:graphic>
          <a:graphicData uri="http://schemas.openxmlformats.org/drawingml/2006/table">
            <a:tbl>
              <a:tblPr firstRow="1" bandRow="1">
                <a:tableStyleId>{5C22544A-7EE6-4342-B048-85BDC9FD1C3A}</a:tableStyleId>
              </a:tblPr>
              <a:tblGrid>
                <a:gridCol w="820103">
                  <a:extLst>
                    <a:ext uri="{9D8B030D-6E8A-4147-A177-3AD203B41FA5}">
                      <a16:colId xmlns:a16="http://schemas.microsoft.com/office/drawing/2014/main" val="20000"/>
                    </a:ext>
                  </a:extLst>
                </a:gridCol>
                <a:gridCol w="820103">
                  <a:extLst>
                    <a:ext uri="{9D8B030D-6E8A-4147-A177-3AD203B41FA5}">
                      <a16:colId xmlns:a16="http://schemas.microsoft.com/office/drawing/2014/main" val="20001"/>
                    </a:ext>
                  </a:extLst>
                </a:gridCol>
                <a:gridCol w="820103">
                  <a:extLst>
                    <a:ext uri="{9D8B030D-6E8A-4147-A177-3AD203B41FA5}">
                      <a16:colId xmlns:a16="http://schemas.microsoft.com/office/drawing/2014/main" val="20002"/>
                    </a:ext>
                  </a:extLst>
                </a:gridCol>
                <a:gridCol w="820103">
                  <a:extLst>
                    <a:ext uri="{9D8B030D-6E8A-4147-A177-3AD203B41FA5}">
                      <a16:colId xmlns:a16="http://schemas.microsoft.com/office/drawing/2014/main" val="20003"/>
                    </a:ext>
                  </a:extLst>
                </a:gridCol>
                <a:gridCol w="820103">
                  <a:extLst>
                    <a:ext uri="{9D8B030D-6E8A-4147-A177-3AD203B41FA5}">
                      <a16:colId xmlns:a16="http://schemas.microsoft.com/office/drawing/2014/main" val="20004"/>
                    </a:ext>
                  </a:extLst>
                </a:gridCol>
              </a:tblGrid>
              <a:tr h="371475">
                <a:tc>
                  <a:txBody>
                    <a:bodyPr/>
                    <a:lstStyle/>
                    <a:p>
                      <a:pPr algn="ctr"/>
                      <a:r>
                        <a:rPr lang="en-US" sz="1400" dirty="0"/>
                        <a:t>IF</a:t>
                      </a:r>
                    </a:p>
                  </a:txBody>
                  <a:tcPr marL="91450" marR="91450" marT="45798" marB="45798"/>
                </a:tc>
                <a:tc>
                  <a:txBody>
                    <a:bodyPr/>
                    <a:lstStyle/>
                    <a:p>
                      <a:pPr algn="ctr"/>
                      <a:r>
                        <a:rPr lang="en-US" sz="1400" dirty="0"/>
                        <a:t>ID</a:t>
                      </a:r>
                    </a:p>
                  </a:txBody>
                  <a:tcPr marL="91450" marR="91450" marT="45798" marB="45798"/>
                </a:tc>
                <a:tc>
                  <a:txBody>
                    <a:bodyPr/>
                    <a:lstStyle/>
                    <a:p>
                      <a:pPr algn="ctr"/>
                      <a:r>
                        <a:rPr lang="en-US" sz="1400" dirty="0"/>
                        <a:t>EX</a:t>
                      </a:r>
                    </a:p>
                  </a:txBody>
                  <a:tcPr marL="91450" marR="91450" marT="45798" marB="45798"/>
                </a:tc>
                <a:tc>
                  <a:txBody>
                    <a:bodyPr/>
                    <a:lstStyle/>
                    <a:p>
                      <a:pPr algn="ctr"/>
                      <a:r>
                        <a:rPr lang="en-US" sz="1400" dirty="0"/>
                        <a:t>MEM</a:t>
                      </a:r>
                    </a:p>
                  </a:txBody>
                  <a:tcPr marL="91450" marR="91450" marT="45798" marB="45798"/>
                </a:tc>
                <a:tc>
                  <a:txBody>
                    <a:bodyPr/>
                    <a:lstStyle/>
                    <a:p>
                      <a:pPr algn="ctr"/>
                      <a:r>
                        <a:rPr lang="en-US" sz="1400" dirty="0"/>
                        <a:t>WB</a:t>
                      </a:r>
                    </a:p>
                  </a:txBody>
                  <a:tcPr marL="91450" marR="91450" marT="45798" marB="45798"/>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4191892202"/>
              </p:ext>
            </p:extLst>
          </p:nvPr>
        </p:nvGraphicFramePr>
        <p:xfrm>
          <a:off x="4164013" y="5841302"/>
          <a:ext cx="4100510" cy="371475"/>
        </p:xfrm>
        <a:graphic>
          <a:graphicData uri="http://schemas.openxmlformats.org/drawingml/2006/table">
            <a:tbl>
              <a:tblPr firstRow="1" bandRow="1">
                <a:tableStyleId>{5C22544A-7EE6-4342-B048-85BDC9FD1C3A}</a:tableStyleId>
              </a:tblPr>
              <a:tblGrid>
                <a:gridCol w="820102">
                  <a:extLst>
                    <a:ext uri="{9D8B030D-6E8A-4147-A177-3AD203B41FA5}">
                      <a16:colId xmlns:a16="http://schemas.microsoft.com/office/drawing/2014/main" val="20000"/>
                    </a:ext>
                  </a:extLst>
                </a:gridCol>
                <a:gridCol w="820102">
                  <a:extLst>
                    <a:ext uri="{9D8B030D-6E8A-4147-A177-3AD203B41FA5}">
                      <a16:colId xmlns:a16="http://schemas.microsoft.com/office/drawing/2014/main" val="20001"/>
                    </a:ext>
                  </a:extLst>
                </a:gridCol>
                <a:gridCol w="820102">
                  <a:extLst>
                    <a:ext uri="{9D8B030D-6E8A-4147-A177-3AD203B41FA5}">
                      <a16:colId xmlns:a16="http://schemas.microsoft.com/office/drawing/2014/main" val="20002"/>
                    </a:ext>
                  </a:extLst>
                </a:gridCol>
                <a:gridCol w="820102">
                  <a:extLst>
                    <a:ext uri="{9D8B030D-6E8A-4147-A177-3AD203B41FA5}">
                      <a16:colId xmlns:a16="http://schemas.microsoft.com/office/drawing/2014/main" val="20003"/>
                    </a:ext>
                  </a:extLst>
                </a:gridCol>
                <a:gridCol w="820102">
                  <a:extLst>
                    <a:ext uri="{9D8B030D-6E8A-4147-A177-3AD203B41FA5}">
                      <a16:colId xmlns:a16="http://schemas.microsoft.com/office/drawing/2014/main" val="20004"/>
                    </a:ext>
                  </a:extLst>
                </a:gridCol>
              </a:tblGrid>
              <a:tr h="371475">
                <a:tc>
                  <a:txBody>
                    <a:bodyPr/>
                    <a:lstStyle/>
                    <a:p>
                      <a:pPr algn="ctr"/>
                      <a:r>
                        <a:rPr lang="en-US" sz="1400" dirty="0"/>
                        <a:t>IF</a:t>
                      </a:r>
                    </a:p>
                  </a:txBody>
                  <a:tcPr marL="91450" marR="91450" marT="45798" marB="45798"/>
                </a:tc>
                <a:tc>
                  <a:txBody>
                    <a:bodyPr/>
                    <a:lstStyle/>
                    <a:p>
                      <a:pPr algn="ctr"/>
                      <a:r>
                        <a:rPr lang="en-US" sz="1400" dirty="0"/>
                        <a:t>ID</a:t>
                      </a:r>
                    </a:p>
                  </a:txBody>
                  <a:tcPr marL="91450" marR="91450" marT="45798" marB="45798"/>
                </a:tc>
                <a:tc>
                  <a:txBody>
                    <a:bodyPr/>
                    <a:lstStyle/>
                    <a:p>
                      <a:pPr algn="ctr"/>
                      <a:r>
                        <a:rPr lang="en-US" sz="1400" dirty="0"/>
                        <a:t>EX</a:t>
                      </a:r>
                    </a:p>
                  </a:txBody>
                  <a:tcPr marL="91450" marR="91450" marT="45798" marB="45798"/>
                </a:tc>
                <a:tc>
                  <a:txBody>
                    <a:bodyPr/>
                    <a:lstStyle/>
                    <a:p>
                      <a:pPr algn="ctr"/>
                      <a:r>
                        <a:rPr lang="en-US" sz="1400" dirty="0"/>
                        <a:t>MEM</a:t>
                      </a:r>
                    </a:p>
                  </a:txBody>
                  <a:tcPr marL="91450" marR="91450" marT="45798" marB="45798"/>
                </a:tc>
                <a:tc>
                  <a:txBody>
                    <a:bodyPr/>
                    <a:lstStyle/>
                    <a:p>
                      <a:pPr algn="ctr"/>
                      <a:r>
                        <a:rPr lang="en-US" sz="1400" dirty="0"/>
                        <a:t>WB</a:t>
                      </a:r>
                    </a:p>
                  </a:txBody>
                  <a:tcPr marL="91450" marR="91450" marT="45798" marB="45798"/>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4782903"/>
              </p:ext>
            </p:extLst>
          </p:nvPr>
        </p:nvGraphicFramePr>
        <p:xfrm>
          <a:off x="1708150" y="4406202"/>
          <a:ext cx="4100515" cy="371475"/>
        </p:xfrm>
        <a:graphic>
          <a:graphicData uri="http://schemas.openxmlformats.org/drawingml/2006/table">
            <a:tbl>
              <a:tblPr firstRow="1" bandRow="1">
                <a:tableStyleId>{5C22544A-7EE6-4342-B048-85BDC9FD1C3A}</a:tableStyleId>
              </a:tblPr>
              <a:tblGrid>
                <a:gridCol w="820103">
                  <a:extLst>
                    <a:ext uri="{9D8B030D-6E8A-4147-A177-3AD203B41FA5}">
                      <a16:colId xmlns:a16="http://schemas.microsoft.com/office/drawing/2014/main" val="20000"/>
                    </a:ext>
                  </a:extLst>
                </a:gridCol>
                <a:gridCol w="820103">
                  <a:extLst>
                    <a:ext uri="{9D8B030D-6E8A-4147-A177-3AD203B41FA5}">
                      <a16:colId xmlns:a16="http://schemas.microsoft.com/office/drawing/2014/main" val="20001"/>
                    </a:ext>
                  </a:extLst>
                </a:gridCol>
                <a:gridCol w="820103">
                  <a:extLst>
                    <a:ext uri="{9D8B030D-6E8A-4147-A177-3AD203B41FA5}">
                      <a16:colId xmlns:a16="http://schemas.microsoft.com/office/drawing/2014/main" val="20002"/>
                    </a:ext>
                  </a:extLst>
                </a:gridCol>
                <a:gridCol w="820103">
                  <a:extLst>
                    <a:ext uri="{9D8B030D-6E8A-4147-A177-3AD203B41FA5}">
                      <a16:colId xmlns:a16="http://schemas.microsoft.com/office/drawing/2014/main" val="20003"/>
                    </a:ext>
                  </a:extLst>
                </a:gridCol>
                <a:gridCol w="820103">
                  <a:extLst>
                    <a:ext uri="{9D8B030D-6E8A-4147-A177-3AD203B41FA5}">
                      <a16:colId xmlns:a16="http://schemas.microsoft.com/office/drawing/2014/main" val="20004"/>
                    </a:ext>
                  </a:extLst>
                </a:gridCol>
              </a:tblGrid>
              <a:tr h="371475">
                <a:tc>
                  <a:txBody>
                    <a:bodyPr/>
                    <a:lstStyle/>
                    <a:p>
                      <a:pPr algn="ctr"/>
                      <a:r>
                        <a:rPr lang="en-US" sz="1400" dirty="0"/>
                        <a:t>IF</a:t>
                      </a:r>
                    </a:p>
                  </a:txBody>
                  <a:tcPr marL="91450" marR="91450" marT="45798" marB="45798"/>
                </a:tc>
                <a:tc>
                  <a:txBody>
                    <a:bodyPr/>
                    <a:lstStyle/>
                    <a:p>
                      <a:pPr algn="ctr"/>
                      <a:r>
                        <a:rPr lang="en-US" sz="1400" dirty="0"/>
                        <a:t>ID</a:t>
                      </a:r>
                    </a:p>
                  </a:txBody>
                  <a:tcPr marL="91450" marR="91450" marT="45798" marB="45798"/>
                </a:tc>
                <a:tc>
                  <a:txBody>
                    <a:bodyPr/>
                    <a:lstStyle/>
                    <a:p>
                      <a:pPr algn="ctr"/>
                      <a:r>
                        <a:rPr lang="en-US" sz="1400" dirty="0"/>
                        <a:t>EX</a:t>
                      </a:r>
                    </a:p>
                  </a:txBody>
                  <a:tcPr marL="91450" marR="91450" marT="45798" marB="45798"/>
                </a:tc>
                <a:tc>
                  <a:txBody>
                    <a:bodyPr/>
                    <a:lstStyle/>
                    <a:p>
                      <a:pPr algn="ctr"/>
                      <a:r>
                        <a:rPr lang="en-US" sz="1400" dirty="0"/>
                        <a:t>MEM</a:t>
                      </a:r>
                    </a:p>
                  </a:txBody>
                  <a:tcPr marL="91450" marR="91450" marT="45798" marB="45798"/>
                </a:tc>
                <a:tc>
                  <a:txBody>
                    <a:bodyPr/>
                    <a:lstStyle/>
                    <a:p>
                      <a:pPr algn="ctr"/>
                      <a:r>
                        <a:rPr lang="en-US" sz="1400" dirty="0"/>
                        <a:t>WB</a:t>
                      </a:r>
                    </a:p>
                  </a:txBody>
                  <a:tcPr marL="91450" marR="91450" marT="45798" marB="45798"/>
                </a:tc>
                <a:extLst>
                  <a:ext uri="{0D108BD9-81ED-4DB2-BD59-A6C34878D82A}">
                    <a16:rowId xmlns:a16="http://schemas.microsoft.com/office/drawing/2014/main" val="10000"/>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1170884178"/>
              </p:ext>
            </p:extLst>
          </p:nvPr>
        </p:nvGraphicFramePr>
        <p:xfrm>
          <a:off x="2527300" y="4884040"/>
          <a:ext cx="4098925" cy="371475"/>
        </p:xfrm>
        <a:graphic>
          <a:graphicData uri="http://schemas.openxmlformats.org/drawingml/2006/table">
            <a:tbl>
              <a:tblPr firstRow="1" bandRow="1">
                <a:tableStyleId>{5C22544A-7EE6-4342-B048-85BDC9FD1C3A}</a:tableStyleId>
              </a:tblPr>
              <a:tblGrid>
                <a:gridCol w="819785">
                  <a:extLst>
                    <a:ext uri="{9D8B030D-6E8A-4147-A177-3AD203B41FA5}">
                      <a16:colId xmlns:a16="http://schemas.microsoft.com/office/drawing/2014/main" val="20000"/>
                    </a:ext>
                  </a:extLst>
                </a:gridCol>
                <a:gridCol w="819785">
                  <a:extLst>
                    <a:ext uri="{9D8B030D-6E8A-4147-A177-3AD203B41FA5}">
                      <a16:colId xmlns:a16="http://schemas.microsoft.com/office/drawing/2014/main" val="20001"/>
                    </a:ext>
                  </a:extLst>
                </a:gridCol>
                <a:gridCol w="819785">
                  <a:extLst>
                    <a:ext uri="{9D8B030D-6E8A-4147-A177-3AD203B41FA5}">
                      <a16:colId xmlns:a16="http://schemas.microsoft.com/office/drawing/2014/main" val="20002"/>
                    </a:ext>
                  </a:extLst>
                </a:gridCol>
                <a:gridCol w="819785">
                  <a:extLst>
                    <a:ext uri="{9D8B030D-6E8A-4147-A177-3AD203B41FA5}">
                      <a16:colId xmlns:a16="http://schemas.microsoft.com/office/drawing/2014/main" val="20003"/>
                    </a:ext>
                  </a:extLst>
                </a:gridCol>
                <a:gridCol w="819785">
                  <a:extLst>
                    <a:ext uri="{9D8B030D-6E8A-4147-A177-3AD203B41FA5}">
                      <a16:colId xmlns:a16="http://schemas.microsoft.com/office/drawing/2014/main" val="20004"/>
                    </a:ext>
                  </a:extLst>
                </a:gridCol>
              </a:tblGrid>
              <a:tr h="371475">
                <a:tc>
                  <a:txBody>
                    <a:bodyPr/>
                    <a:lstStyle/>
                    <a:p>
                      <a:pPr algn="ctr"/>
                      <a:r>
                        <a:rPr lang="en-US" sz="1400" dirty="0"/>
                        <a:t>IF</a:t>
                      </a:r>
                    </a:p>
                  </a:txBody>
                  <a:tcPr marL="91414" marR="91414" marT="45798" marB="45798"/>
                </a:tc>
                <a:tc>
                  <a:txBody>
                    <a:bodyPr/>
                    <a:lstStyle/>
                    <a:p>
                      <a:pPr algn="ctr"/>
                      <a:r>
                        <a:rPr lang="en-US" sz="1400" dirty="0"/>
                        <a:t>ID</a:t>
                      </a:r>
                    </a:p>
                  </a:txBody>
                  <a:tcPr marL="91414" marR="91414" marT="45798" marB="45798"/>
                </a:tc>
                <a:tc>
                  <a:txBody>
                    <a:bodyPr/>
                    <a:lstStyle/>
                    <a:p>
                      <a:pPr algn="ctr"/>
                      <a:r>
                        <a:rPr lang="en-US" sz="1400" dirty="0"/>
                        <a:t>EX</a:t>
                      </a:r>
                    </a:p>
                  </a:txBody>
                  <a:tcPr marL="91414" marR="91414" marT="45798" marB="45798"/>
                </a:tc>
                <a:tc>
                  <a:txBody>
                    <a:bodyPr/>
                    <a:lstStyle/>
                    <a:p>
                      <a:pPr algn="ctr"/>
                      <a:r>
                        <a:rPr lang="en-US" sz="1400" dirty="0"/>
                        <a:t>MEM</a:t>
                      </a:r>
                    </a:p>
                  </a:txBody>
                  <a:tcPr marL="91414" marR="91414" marT="45798" marB="45798"/>
                </a:tc>
                <a:tc>
                  <a:txBody>
                    <a:bodyPr/>
                    <a:lstStyle/>
                    <a:p>
                      <a:pPr algn="ctr"/>
                      <a:r>
                        <a:rPr lang="en-US" sz="1400" dirty="0"/>
                        <a:t>WB</a:t>
                      </a:r>
                    </a:p>
                  </a:txBody>
                  <a:tcPr marL="91414" marR="91414" marT="45798" marB="45798"/>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919293967"/>
              </p:ext>
            </p:extLst>
          </p:nvPr>
        </p:nvGraphicFramePr>
        <p:xfrm>
          <a:off x="3344863" y="5363465"/>
          <a:ext cx="4100510" cy="371475"/>
        </p:xfrm>
        <a:graphic>
          <a:graphicData uri="http://schemas.openxmlformats.org/drawingml/2006/table">
            <a:tbl>
              <a:tblPr firstRow="1" bandRow="1">
                <a:tableStyleId>{5C22544A-7EE6-4342-B048-85BDC9FD1C3A}</a:tableStyleId>
              </a:tblPr>
              <a:tblGrid>
                <a:gridCol w="820102">
                  <a:extLst>
                    <a:ext uri="{9D8B030D-6E8A-4147-A177-3AD203B41FA5}">
                      <a16:colId xmlns:a16="http://schemas.microsoft.com/office/drawing/2014/main" val="20000"/>
                    </a:ext>
                  </a:extLst>
                </a:gridCol>
                <a:gridCol w="820102">
                  <a:extLst>
                    <a:ext uri="{9D8B030D-6E8A-4147-A177-3AD203B41FA5}">
                      <a16:colId xmlns:a16="http://schemas.microsoft.com/office/drawing/2014/main" val="20001"/>
                    </a:ext>
                  </a:extLst>
                </a:gridCol>
                <a:gridCol w="820102">
                  <a:extLst>
                    <a:ext uri="{9D8B030D-6E8A-4147-A177-3AD203B41FA5}">
                      <a16:colId xmlns:a16="http://schemas.microsoft.com/office/drawing/2014/main" val="20002"/>
                    </a:ext>
                  </a:extLst>
                </a:gridCol>
                <a:gridCol w="820102">
                  <a:extLst>
                    <a:ext uri="{9D8B030D-6E8A-4147-A177-3AD203B41FA5}">
                      <a16:colId xmlns:a16="http://schemas.microsoft.com/office/drawing/2014/main" val="20003"/>
                    </a:ext>
                  </a:extLst>
                </a:gridCol>
                <a:gridCol w="820102">
                  <a:extLst>
                    <a:ext uri="{9D8B030D-6E8A-4147-A177-3AD203B41FA5}">
                      <a16:colId xmlns:a16="http://schemas.microsoft.com/office/drawing/2014/main" val="20004"/>
                    </a:ext>
                  </a:extLst>
                </a:gridCol>
              </a:tblGrid>
              <a:tr h="371475">
                <a:tc>
                  <a:txBody>
                    <a:bodyPr/>
                    <a:lstStyle/>
                    <a:p>
                      <a:pPr algn="ctr"/>
                      <a:r>
                        <a:rPr lang="en-US" sz="1400" dirty="0"/>
                        <a:t>IF</a:t>
                      </a:r>
                    </a:p>
                  </a:txBody>
                  <a:tcPr marL="91450" marR="91450" marT="45798" marB="45798"/>
                </a:tc>
                <a:tc>
                  <a:txBody>
                    <a:bodyPr/>
                    <a:lstStyle/>
                    <a:p>
                      <a:pPr algn="ctr"/>
                      <a:r>
                        <a:rPr lang="en-US" sz="1400" dirty="0"/>
                        <a:t>ID</a:t>
                      </a:r>
                    </a:p>
                  </a:txBody>
                  <a:tcPr marL="91450" marR="91450" marT="45798" marB="45798"/>
                </a:tc>
                <a:tc>
                  <a:txBody>
                    <a:bodyPr/>
                    <a:lstStyle/>
                    <a:p>
                      <a:pPr algn="ctr"/>
                      <a:r>
                        <a:rPr lang="en-US" sz="1400" dirty="0"/>
                        <a:t>EX</a:t>
                      </a:r>
                    </a:p>
                  </a:txBody>
                  <a:tcPr marL="91450" marR="91450" marT="45798" marB="45798"/>
                </a:tc>
                <a:tc>
                  <a:txBody>
                    <a:bodyPr/>
                    <a:lstStyle/>
                    <a:p>
                      <a:pPr algn="ctr"/>
                      <a:r>
                        <a:rPr lang="en-US" sz="1400" dirty="0"/>
                        <a:t>MEM</a:t>
                      </a:r>
                    </a:p>
                  </a:txBody>
                  <a:tcPr marL="91450" marR="91450" marT="45798" marB="45798"/>
                </a:tc>
                <a:tc>
                  <a:txBody>
                    <a:bodyPr/>
                    <a:lstStyle/>
                    <a:p>
                      <a:pPr algn="ctr"/>
                      <a:r>
                        <a:rPr lang="en-US" sz="1400" dirty="0"/>
                        <a:t>WB</a:t>
                      </a:r>
                    </a:p>
                  </a:txBody>
                  <a:tcPr marL="91450" marR="91450" marT="45798" marB="45798"/>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50159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br>
              <a:rPr lang="en-US" sz="12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 Matrix multiplication</a:t>
            </a:r>
            <a:br>
              <a:rPr lang="en-US" sz="48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using SSE </a:t>
            </a:r>
          </a:p>
        </p:txBody>
      </p:sp>
      <p:pic>
        <p:nvPicPr>
          <p:cNvPr id="2" name="Picture 1"/>
          <p:cNvPicPr>
            <a:picLocks noChangeAspect="1"/>
          </p:cNvPicPr>
          <p:nvPr/>
        </p:nvPicPr>
        <p:blipFill rotWithShape="1">
          <a:blip r:embed="rId3"/>
          <a:srcRect r="4260" b="52633"/>
          <a:stretch/>
        </p:blipFill>
        <p:spPr>
          <a:xfrm>
            <a:off x="2589834" y="3668574"/>
            <a:ext cx="2725186" cy="1011210"/>
          </a:xfrm>
          <a:prstGeom prst="rect">
            <a:avLst/>
          </a:prstGeom>
        </p:spPr>
      </p:pic>
      <p:pic>
        <p:nvPicPr>
          <p:cNvPr id="3" name="Picture 2"/>
          <p:cNvPicPr>
            <a:picLocks noChangeAspect="1"/>
          </p:cNvPicPr>
          <p:nvPr/>
        </p:nvPicPr>
        <p:blipFill>
          <a:blip r:embed="rId4"/>
          <a:stretch>
            <a:fillRect/>
          </a:stretch>
        </p:blipFill>
        <p:spPr>
          <a:xfrm>
            <a:off x="2297758" y="4934459"/>
            <a:ext cx="4572000" cy="1562100"/>
          </a:xfrm>
          <a:prstGeom prst="rect">
            <a:avLst/>
          </a:prstGeom>
        </p:spPr>
      </p:pic>
      <p:pic>
        <p:nvPicPr>
          <p:cNvPr id="5" name="Picture 4"/>
          <p:cNvPicPr>
            <a:picLocks noChangeAspect="1"/>
          </p:cNvPicPr>
          <p:nvPr/>
        </p:nvPicPr>
        <p:blipFill rotWithShape="1">
          <a:blip r:embed="rId3"/>
          <a:srcRect l="26354" t="52346" r="33162"/>
          <a:stretch/>
        </p:blipFill>
        <p:spPr>
          <a:xfrm>
            <a:off x="5267985" y="3692091"/>
            <a:ext cx="1152372" cy="1017350"/>
          </a:xfrm>
          <a:prstGeom prst="rect">
            <a:avLst/>
          </a:prstGeom>
        </p:spPr>
      </p:pic>
      <p:pic>
        <p:nvPicPr>
          <p:cNvPr id="4" name="Picture 3"/>
          <p:cNvPicPr>
            <a:picLocks noChangeAspect="1"/>
          </p:cNvPicPr>
          <p:nvPr/>
        </p:nvPicPr>
        <p:blipFill>
          <a:blip r:embed="rId5"/>
          <a:stretch>
            <a:fillRect/>
          </a:stretch>
        </p:blipFill>
        <p:spPr>
          <a:xfrm>
            <a:off x="7619756" y="115484"/>
            <a:ext cx="1463062" cy="1463062"/>
          </a:xfrm>
          <a:prstGeom prst="rect">
            <a:avLst/>
          </a:prstGeom>
        </p:spPr>
      </p:pic>
      <p:pic>
        <p:nvPicPr>
          <p:cNvPr id="6" name="Picture 5"/>
          <p:cNvPicPr>
            <a:picLocks noChangeAspect="1"/>
          </p:cNvPicPr>
          <p:nvPr/>
        </p:nvPicPr>
        <p:blipFill>
          <a:blip r:embed="rId6"/>
          <a:stretch>
            <a:fillRect/>
          </a:stretch>
        </p:blipFill>
        <p:spPr>
          <a:xfrm>
            <a:off x="92269" y="74994"/>
            <a:ext cx="2682825" cy="1291731"/>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5054739" y="1540349"/>
            <a:ext cx="368158" cy="369332"/>
          </a:xfrm>
          <a:prstGeom prst="rect">
            <a:avLst/>
          </a:prstGeom>
          <a:noFill/>
        </p:spPr>
        <p:txBody>
          <a:bodyPr wrap="square" rtlCol="0">
            <a:spAutoFit/>
          </a:bodyPr>
          <a:lstStyle/>
          <a:p>
            <a:pPr algn="ctr"/>
            <a:r>
              <a:rPr lang="en-US" sz="1800" dirty="0"/>
              <a:t>1</a:t>
            </a:r>
          </a:p>
        </p:txBody>
      </p:sp>
      <p:sp>
        <p:nvSpPr>
          <p:cNvPr id="61" name="TextBox 60"/>
          <p:cNvSpPr txBox="1"/>
          <p:nvPr/>
        </p:nvSpPr>
        <p:spPr>
          <a:xfrm>
            <a:off x="5824902" y="1540349"/>
            <a:ext cx="368158" cy="369332"/>
          </a:xfrm>
          <a:prstGeom prst="rect">
            <a:avLst/>
          </a:prstGeom>
          <a:noFill/>
        </p:spPr>
        <p:txBody>
          <a:bodyPr wrap="square" rtlCol="0">
            <a:spAutoFit/>
          </a:bodyPr>
          <a:lstStyle/>
          <a:p>
            <a:pPr algn="ctr"/>
            <a:r>
              <a:rPr lang="en-US" sz="1800" dirty="0"/>
              <a:t>2</a:t>
            </a:r>
          </a:p>
        </p:txBody>
      </p:sp>
      <p:sp>
        <p:nvSpPr>
          <p:cNvPr id="62" name="TextBox 61"/>
          <p:cNvSpPr txBox="1"/>
          <p:nvPr/>
        </p:nvSpPr>
        <p:spPr>
          <a:xfrm>
            <a:off x="6595065" y="1540349"/>
            <a:ext cx="368158" cy="369332"/>
          </a:xfrm>
          <a:prstGeom prst="rect">
            <a:avLst/>
          </a:prstGeom>
          <a:noFill/>
        </p:spPr>
        <p:txBody>
          <a:bodyPr wrap="square" rtlCol="0">
            <a:spAutoFit/>
          </a:bodyPr>
          <a:lstStyle/>
          <a:p>
            <a:pPr algn="ctr"/>
            <a:r>
              <a:rPr lang="en-US" sz="1800" dirty="0"/>
              <a:t>3</a:t>
            </a:r>
          </a:p>
        </p:txBody>
      </p:sp>
      <p:sp>
        <p:nvSpPr>
          <p:cNvPr id="63" name="TextBox 62"/>
          <p:cNvSpPr txBox="1"/>
          <p:nvPr/>
        </p:nvSpPr>
        <p:spPr>
          <a:xfrm>
            <a:off x="7365229" y="1540349"/>
            <a:ext cx="368158" cy="369332"/>
          </a:xfrm>
          <a:prstGeom prst="rect">
            <a:avLst/>
          </a:prstGeom>
          <a:noFill/>
        </p:spPr>
        <p:txBody>
          <a:bodyPr wrap="square" rtlCol="0">
            <a:spAutoFit/>
          </a:bodyPr>
          <a:lstStyle/>
          <a:p>
            <a:pPr algn="ctr"/>
            <a:r>
              <a:rPr lang="en-US" sz="1800" dirty="0"/>
              <a:t>4</a:t>
            </a:r>
          </a:p>
        </p:txBody>
      </p:sp>
      <p:sp>
        <p:nvSpPr>
          <p:cNvPr id="2" name="Title 1"/>
          <p:cNvSpPr>
            <a:spLocks noGrp="1"/>
          </p:cNvSpPr>
          <p:nvPr>
            <p:ph type="title"/>
          </p:nvPr>
        </p:nvSpPr>
        <p:spPr/>
        <p:txBody>
          <a:bodyPr/>
          <a:lstStyle/>
          <a:p>
            <a:r>
              <a:rPr lang="en-US" dirty="0"/>
              <a:t>Matrix Multiplication</a:t>
            </a:r>
          </a:p>
        </p:txBody>
      </p:sp>
      <p:graphicFrame>
        <p:nvGraphicFramePr>
          <p:cNvPr id="4" name="Content Placeholder 3"/>
          <p:cNvGraphicFramePr>
            <a:graphicFrameLocks noGrp="1"/>
          </p:cNvGraphicFramePr>
          <p:nvPr>
            <p:ph idx="1"/>
          </p:nvPr>
        </p:nvGraphicFramePr>
        <p:xfrm>
          <a:off x="808431" y="1549716"/>
          <a:ext cx="1877488" cy="1483360"/>
        </p:xfrm>
        <a:graphic>
          <a:graphicData uri="http://schemas.openxmlformats.org/drawingml/2006/table">
            <a:tbl>
              <a:tblPr bandRow="1">
                <a:tableStyleId>{ED083AE6-46FA-4A59-8FB0-9F97EB10719F}</a:tableStyleId>
              </a:tblPr>
              <a:tblGrid>
                <a:gridCol w="469372">
                  <a:extLst>
                    <a:ext uri="{9D8B030D-6E8A-4147-A177-3AD203B41FA5}">
                      <a16:colId xmlns:a16="http://schemas.microsoft.com/office/drawing/2014/main" val="20000"/>
                    </a:ext>
                  </a:extLst>
                </a:gridCol>
                <a:gridCol w="469372">
                  <a:extLst>
                    <a:ext uri="{9D8B030D-6E8A-4147-A177-3AD203B41FA5}">
                      <a16:colId xmlns:a16="http://schemas.microsoft.com/office/drawing/2014/main" val="20001"/>
                    </a:ext>
                  </a:extLst>
                </a:gridCol>
                <a:gridCol w="469372">
                  <a:extLst>
                    <a:ext uri="{9D8B030D-6E8A-4147-A177-3AD203B41FA5}">
                      <a16:colId xmlns:a16="http://schemas.microsoft.com/office/drawing/2014/main" val="20002"/>
                    </a:ext>
                  </a:extLst>
                </a:gridCol>
                <a:gridCol w="469372">
                  <a:extLst>
                    <a:ext uri="{9D8B030D-6E8A-4147-A177-3AD203B41FA5}">
                      <a16:colId xmlns:a16="http://schemas.microsoft.com/office/drawing/2014/main" val="20003"/>
                    </a:ext>
                  </a:extLst>
                </a:gridCol>
              </a:tblGrid>
              <a:tr h="370840">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extLst>
                  <a:ext uri="{0D108BD9-81ED-4DB2-BD59-A6C34878D82A}">
                    <a16:rowId xmlns:a16="http://schemas.microsoft.com/office/drawing/2014/main" val="10003"/>
                  </a:ext>
                </a:extLst>
              </a:tr>
            </a:tbl>
          </a:graphicData>
        </a:graphic>
      </p:graphicFrame>
      <p:graphicFrame>
        <p:nvGraphicFramePr>
          <p:cNvPr id="6" name="Table 5"/>
          <p:cNvGraphicFramePr>
            <a:graphicFrameLocks noGrp="1"/>
          </p:cNvGraphicFramePr>
          <p:nvPr/>
        </p:nvGraphicFramePr>
        <p:xfrm>
          <a:off x="3777558" y="1553051"/>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pPr algn="ctr"/>
                      <a:r>
                        <a:rPr lang="en-US" b="0" dirty="0"/>
                        <a:t>1</a:t>
                      </a:r>
                    </a:p>
                  </a:txBody>
                  <a:tcPr anchor="ctr">
                    <a:solidFill>
                      <a:srgbClr val="DDDDDD"/>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DDDDDD"/>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DDDDDD"/>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DDDDDD"/>
                    </a:solidFill>
                  </a:tcPr>
                </a:tc>
                <a:extLst>
                  <a:ext uri="{0D108BD9-81ED-4DB2-BD59-A6C34878D82A}">
                    <a16:rowId xmlns:a16="http://schemas.microsoft.com/office/drawing/2014/main" val="10003"/>
                  </a:ext>
                </a:extLst>
              </a:tr>
            </a:tbl>
          </a:graphicData>
        </a:graphic>
      </p:graphicFrame>
      <p:sp>
        <p:nvSpPr>
          <p:cNvPr id="18" name="Multiply 17"/>
          <p:cNvSpPr/>
          <p:nvPr/>
        </p:nvSpPr>
        <p:spPr bwMode="auto">
          <a:xfrm>
            <a:off x="2973228" y="2074468"/>
            <a:ext cx="459395" cy="459339"/>
          </a:xfrm>
          <a:prstGeom prst="mathMultiply">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9" name="Equal 18"/>
          <p:cNvSpPr/>
          <p:nvPr/>
        </p:nvSpPr>
        <p:spPr bwMode="auto">
          <a:xfrm>
            <a:off x="4446978" y="2128508"/>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104" name="Group 103"/>
          <p:cNvGrpSpPr/>
          <p:nvPr/>
        </p:nvGrpSpPr>
        <p:grpSpPr>
          <a:xfrm>
            <a:off x="5542830" y="1650710"/>
            <a:ext cx="1702465" cy="148610"/>
            <a:chOff x="5542830" y="1650710"/>
            <a:chExt cx="1702465" cy="148610"/>
          </a:xfrm>
        </p:grpSpPr>
        <p:sp>
          <p:nvSpPr>
            <p:cNvPr id="27" name="Plus 26"/>
            <p:cNvSpPr/>
            <p:nvPr/>
          </p:nvSpPr>
          <p:spPr bwMode="auto">
            <a:xfrm>
              <a:off x="5542830"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9" name="Plus 28"/>
            <p:cNvSpPr/>
            <p:nvPr/>
          </p:nvSpPr>
          <p:spPr bwMode="auto">
            <a:xfrm>
              <a:off x="6312993"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0" name="Plus 29"/>
            <p:cNvSpPr/>
            <p:nvPr/>
          </p:nvSpPr>
          <p:spPr bwMode="auto">
            <a:xfrm>
              <a:off x="7083156"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55" name="Group 54"/>
          <p:cNvGrpSpPr/>
          <p:nvPr/>
        </p:nvGrpSpPr>
        <p:grpSpPr>
          <a:xfrm>
            <a:off x="766516" y="1498893"/>
            <a:ext cx="3515601" cy="464984"/>
            <a:chOff x="1292802" y="1315821"/>
            <a:chExt cx="3515601" cy="464984"/>
          </a:xfrm>
        </p:grpSpPr>
        <p:sp>
          <p:nvSpPr>
            <p:cNvPr id="46" name="Frame 45"/>
            <p:cNvSpPr/>
            <p:nvPr/>
          </p:nvSpPr>
          <p:spPr bwMode="auto">
            <a:xfrm>
              <a:off x="1292802"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1" name="Frame 50"/>
            <p:cNvSpPr/>
            <p:nvPr/>
          </p:nvSpPr>
          <p:spPr bwMode="auto">
            <a:xfrm>
              <a:off x="4259248" y="1323129"/>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56" name="Group 55"/>
          <p:cNvGrpSpPr/>
          <p:nvPr/>
        </p:nvGrpSpPr>
        <p:grpSpPr>
          <a:xfrm>
            <a:off x="1239264" y="1498893"/>
            <a:ext cx="3042853" cy="834782"/>
            <a:chOff x="1765550" y="1315821"/>
            <a:chExt cx="3042853" cy="834782"/>
          </a:xfrm>
        </p:grpSpPr>
        <p:sp>
          <p:nvSpPr>
            <p:cNvPr id="47" name="Frame 46"/>
            <p:cNvSpPr/>
            <p:nvPr/>
          </p:nvSpPr>
          <p:spPr bwMode="auto">
            <a:xfrm>
              <a:off x="1765550"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2" name="Frame 51"/>
            <p:cNvSpPr/>
            <p:nvPr/>
          </p:nvSpPr>
          <p:spPr bwMode="auto">
            <a:xfrm>
              <a:off x="4259248" y="1692927"/>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57" name="Group 56"/>
          <p:cNvGrpSpPr/>
          <p:nvPr/>
        </p:nvGrpSpPr>
        <p:grpSpPr>
          <a:xfrm>
            <a:off x="1700571" y="1498893"/>
            <a:ext cx="2581546" cy="1193138"/>
            <a:chOff x="2226857" y="1315821"/>
            <a:chExt cx="2581546" cy="1193138"/>
          </a:xfrm>
        </p:grpSpPr>
        <p:sp>
          <p:nvSpPr>
            <p:cNvPr id="48" name="Frame 47"/>
            <p:cNvSpPr/>
            <p:nvPr/>
          </p:nvSpPr>
          <p:spPr bwMode="auto">
            <a:xfrm>
              <a:off x="2226857"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3" name="Frame 52"/>
            <p:cNvSpPr/>
            <p:nvPr/>
          </p:nvSpPr>
          <p:spPr bwMode="auto">
            <a:xfrm>
              <a:off x="4259248" y="2051283"/>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pSp>
        <p:nvGrpSpPr>
          <p:cNvPr id="58" name="Group 57"/>
          <p:cNvGrpSpPr/>
          <p:nvPr/>
        </p:nvGrpSpPr>
        <p:grpSpPr>
          <a:xfrm>
            <a:off x="2173319" y="1498893"/>
            <a:ext cx="2108798" cy="1574378"/>
            <a:chOff x="2699605" y="1315821"/>
            <a:chExt cx="2108798" cy="1574378"/>
          </a:xfrm>
        </p:grpSpPr>
        <p:sp>
          <p:nvSpPr>
            <p:cNvPr id="50" name="Frame 49"/>
            <p:cNvSpPr/>
            <p:nvPr/>
          </p:nvSpPr>
          <p:spPr bwMode="auto">
            <a:xfrm>
              <a:off x="2699605" y="1315821"/>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4" name="Frame 53"/>
            <p:cNvSpPr/>
            <p:nvPr/>
          </p:nvSpPr>
          <p:spPr bwMode="auto">
            <a:xfrm>
              <a:off x="4259248" y="2432523"/>
              <a:ext cx="549155" cy="457676"/>
            </a:xfrm>
            <a:prstGeom prst="frame">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
        <p:nvSpPr>
          <p:cNvPr id="64" name="Right Arrow 63"/>
          <p:cNvSpPr/>
          <p:nvPr/>
        </p:nvSpPr>
        <p:spPr bwMode="auto">
          <a:xfrm>
            <a:off x="98847" y="1659080"/>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5" name="Right Arrow 64"/>
          <p:cNvSpPr/>
          <p:nvPr/>
        </p:nvSpPr>
        <p:spPr bwMode="auto">
          <a:xfrm>
            <a:off x="98847" y="200599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6" name="Right Arrow 65"/>
          <p:cNvSpPr/>
          <p:nvPr/>
        </p:nvSpPr>
        <p:spPr bwMode="auto">
          <a:xfrm>
            <a:off x="98847" y="238723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7" name="Right Arrow 66"/>
          <p:cNvSpPr/>
          <p:nvPr/>
        </p:nvSpPr>
        <p:spPr bwMode="auto">
          <a:xfrm>
            <a:off x="98847" y="2768474"/>
            <a:ext cx="434747" cy="194512"/>
          </a:xfrm>
          <a:prstGeom prst="rightArrow">
            <a:avLst/>
          </a:prstGeom>
          <a:solidFill>
            <a:srgbClr val="0000FF"/>
          </a:solidFill>
          <a:ln w="9525" cap="flat" cmpd="sng" algn="ctr">
            <a:solidFill>
              <a:srgbClr val="0D0D0D"/>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aphicFrame>
        <p:nvGraphicFramePr>
          <p:cNvPr id="73" name="Table 72"/>
          <p:cNvGraphicFramePr>
            <a:graphicFrameLocks noGrp="1"/>
          </p:cNvGraphicFramePr>
          <p:nvPr/>
        </p:nvGraphicFramePr>
        <p:xfrm>
          <a:off x="8463822" y="1548917"/>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endParaRPr lang="en-US" dirty="0"/>
                    </a:p>
                  </a:txBody>
                  <a:tcPr anchor="ctr">
                    <a:solidFill>
                      <a:srgbClr val="FF0000"/>
                    </a:solidFill>
                  </a:tcPr>
                </a:tc>
                <a:extLst>
                  <a:ext uri="{0D108BD9-81ED-4DB2-BD59-A6C34878D82A}">
                    <a16:rowId xmlns:a16="http://schemas.microsoft.com/office/drawing/2014/main" val="10000"/>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1"/>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2"/>
                  </a:ext>
                </a:extLst>
              </a:tr>
              <a:tr h="370840">
                <a:tc>
                  <a:txBody>
                    <a:bodyPr/>
                    <a:lstStyle/>
                    <a:p>
                      <a:endParaRPr lang="en-US" dirty="0"/>
                    </a:p>
                  </a:txBody>
                  <a:tcPr anchor="ctr">
                    <a:solidFill>
                      <a:srgbClr val="FF0000"/>
                    </a:solidFill>
                  </a:tcPr>
                </a:tc>
                <a:extLst>
                  <a:ext uri="{0D108BD9-81ED-4DB2-BD59-A6C34878D82A}">
                    <a16:rowId xmlns:a16="http://schemas.microsoft.com/office/drawing/2014/main" val="10003"/>
                  </a:ext>
                </a:extLst>
              </a:tr>
            </a:tbl>
          </a:graphicData>
        </a:graphic>
      </p:graphicFrame>
      <p:sp>
        <p:nvSpPr>
          <p:cNvPr id="76" name="TextBox 75"/>
          <p:cNvSpPr txBox="1"/>
          <p:nvPr/>
        </p:nvSpPr>
        <p:spPr>
          <a:xfrm>
            <a:off x="8460481" y="1540349"/>
            <a:ext cx="481234" cy="369332"/>
          </a:xfrm>
          <a:prstGeom prst="rect">
            <a:avLst/>
          </a:prstGeom>
          <a:noFill/>
        </p:spPr>
        <p:txBody>
          <a:bodyPr wrap="square" rtlCol="0">
            <a:spAutoFit/>
          </a:bodyPr>
          <a:lstStyle/>
          <a:p>
            <a:pPr algn="ctr"/>
            <a:r>
              <a:rPr lang="en-US" sz="1800" dirty="0"/>
              <a:t>10</a:t>
            </a:r>
          </a:p>
        </p:txBody>
      </p:sp>
      <p:grpSp>
        <p:nvGrpSpPr>
          <p:cNvPr id="101" name="Group 100"/>
          <p:cNvGrpSpPr/>
          <p:nvPr/>
        </p:nvGrpSpPr>
        <p:grpSpPr>
          <a:xfrm>
            <a:off x="5058507" y="1935929"/>
            <a:ext cx="3963885" cy="369332"/>
            <a:chOff x="5058507" y="1935929"/>
            <a:chExt cx="3963885" cy="369332"/>
          </a:xfrm>
        </p:grpSpPr>
        <p:sp>
          <p:nvSpPr>
            <p:cNvPr id="77" name="TextBox 76"/>
            <p:cNvSpPr txBox="1"/>
            <p:nvPr/>
          </p:nvSpPr>
          <p:spPr>
            <a:xfrm>
              <a:off x="5058507" y="1935929"/>
              <a:ext cx="368158" cy="369332"/>
            </a:xfrm>
            <a:prstGeom prst="rect">
              <a:avLst/>
            </a:prstGeom>
            <a:noFill/>
          </p:spPr>
          <p:txBody>
            <a:bodyPr wrap="square" rtlCol="0">
              <a:spAutoFit/>
            </a:bodyPr>
            <a:lstStyle/>
            <a:p>
              <a:pPr algn="ctr"/>
              <a:r>
                <a:rPr lang="en-US" sz="1800" dirty="0"/>
                <a:t>2</a:t>
              </a:r>
            </a:p>
          </p:txBody>
        </p:sp>
        <p:sp>
          <p:nvSpPr>
            <p:cNvPr id="78" name="TextBox 77"/>
            <p:cNvSpPr txBox="1"/>
            <p:nvPr/>
          </p:nvSpPr>
          <p:spPr>
            <a:xfrm>
              <a:off x="5828670" y="1935929"/>
              <a:ext cx="368158" cy="369332"/>
            </a:xfrm>
            <a:prstGeom prst="rect">
              <a:avLst/>
            </a:prstGeom>
            <a:noFill/>
          </p:spPr>
          <p:txBody>
            <a:bodyPr wrap="square" rtlCol="0">
              <a:spAutoFit/>
            </a:bodyPr>
            <a:lstStyle/>
            <a:p>
              <a:pPr algn="ctr"/>
              <a:r>
                <a:rPr lang="en-US" sz="1800" dirty="0"/>
                <a:t>4</a:t>
              </a:r>
            </a:p>
          </p:txBody>
        </p:sp>
        <p:sp>
          <p:nvSpPr>
            <p:cNvPr id="79" name="TextBox 78"/>
            <p:cNvSpPr txBox="1"/>
            <p:nvPr/>
          </p:nvSpPr>
          <p:spPr>
            <a:xfrm>
              <a:off x="6598833" y="1935929"/>
              <a:ext cx="368158" cy="369332"/>
            </a:xfrm>
            <a:prstGeom prst="rect">
              <a:avLst/>
            </a:prstGeom>
            <a:noFill/>
          </p:spPr>
          <p:txBody>
            <a:bodyPr wrap="square" rtlCol="0">
              <a:spAutoFit/>
            </a:bodyPr>
            <a:lstStyle/>
            <a:p>
              <a:pPr algn="ctr"/>
              <a:r>
                <a:rPr lang="en-US" sz="1800" dirty="0"/>
                <a:t>6</a:t>
              </a:r>
            </a:p>
          </p:txBody>
        </p:sp>
        <p:sp>
          <p:nvSpPr>
            <p:cNvPr id="80" name="TextBox 79"/>
            <p:cNvSpPr txBox="1"/>
            <p:nvPr/>
          </p:nvSpPr>
          <p:spPr>
            <a:xfrm>
              <a:off x="7368997" y="1935929"/>
              <a:ext cx="368158" cy="369332"/>
            </a:xfrm>
            <a:prstGeom prst="rect">
              <a:avLst/>
            </a:prstGeom>
            <a:noFill/>
          </p:spPr>
          <p:txBody>
            <a:bodyPr wrap="square" rtlCol="0">
              <a:spAutoFit/>
            </a:bodyPr>
            <a:lstStyle/>
            <a:p>
              <a:pPr algn="ctr"/>
              <a:r>
                <a:rPr lang="en-US" sz="1800" dirty="0"/>
                <a:t>8</a:t>
              </a:r>
            </a:p>
          </p:txBody>
        </p:sp>
        <p:sp>
          <p:nvSpPr>
            <p:cNvPr id="81" name="Plus 80"/>
            <p:cNvSpPr/>
            <p:nvPr/>
          </p:nvSpPr>
          <p:spPr bwMode="auto">
            <a:xfrm>
              <a:off x="5546598"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2" name="Plus 81"/>
            <p:cNvSpPr/>
            <p:nvPr/>
          </p:nvSpPr>
          <p:spPr bwMode="auto">
            <a:xfrm>
              <a:off x="6316761"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3" name="Plus 82"/>
            <p:cNvSpPr/>
            <p:nvPr/>
          </p:nvSpPr>
          <p:spPr bwMode="auto">
            <a:xfrm>
              <a:off x="7086924"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4" name="TextBox 83"/>
            <p:cNvSpPr txBox="1"/>
            <p:nvPr/>
          </p:nvSpPr>
          <p:spPr>
            <a:xfrm>
              <a:off x="8372652" y="1935929"/>
              <a:ext cx="649740" cy="369332"/>
            </a:xfrm>
            <a:prstGeom prst="rect">
              <a:avLst/>
            </a:prstGeom>
            <a:noFill/>
          </p:spPr>
          <p:txBody>
            <a:bodyPr wrap="square" rtlCol="0">
              <a:spAutoFit/>
            </a:bodyPr>
            <a:lstStyle/>
            <a:p>
              <a:pPr algn="ctr"/>
              <a:r>
                <a:rPr lang="en-US" sz="1800" dirty="0"/>
                <a:t>20</a:t>
              </a:r>
            </a:p>
          </p:txBody>
        </p:sp>
      </p:grpSp>
      <p:grpSp>
        <p:nvGrpSpPr>
          <p:cNvPr id="102" name="Group 101"/>
          <p:cNvGrpSpPr/>
          <p:nvPr/>
        </p:nvGrpSpPr>
        <p:grpSpPr>
          <a:xfrm>
            <a:off x="5048763" y="2304489"/>
            <a:ext cx="3882428" cy="369332"/>
            <a:chOff x="5048763" y="2304489"/>
            <a:chExt cx="3882428" cy="369332"/>
          </a:xfrm>
        </p:grpSpPr>
        <p:sp>
          <p:nvSpPr>
            <p:cNvPr id="85" name="TextBox 84"/>
            <p:cNvSpPr txBox="1"/>
            <p:nvPr/>
          </p:nvSpPr>
          <p:spPr>
            <a:xfrm>
              <a:off x="5048763" y="2304489"/>
              <a:ext cx="368158" cy="369332"/>
            </a:xfrm>
            <a:prstGeom prst="rect">
              <a:avLst/>
            </a:prstGeom>
            <a:noFill/>
          </p:spPr>
          <p:txBody>
            <a:bodyPr wrap="square" rtlCol="0">
              <a:spAutoFit/>
            </a:bodyPr>
            <a:lstStyle/>
            <a:p>
              <a:pPr algn="ctr"/>
              <a:r>
                <a:rPr lang="en-US" sz="1800" dirty="0"/>
                <a:t>3</a:t>
              </a:r>
            </a:p>
          </p:txBody>
        </p:sp>
        <p:sp>
          <p:nvSpPr>
            <p:cNvPr id="86" name="TextBox 85"/>
            <p:cNvSpPr txBox="1"/>
            <p:nvPr/>
          </p:nvSpPr>
          <p:spPr>
            <a:xfrm>
              <a:off x="5818926" y="2304489"/>
              <a:ext cx="368158" cy="369332"/>
            </a:xfrm>
            <a:prstGeom prst="rect">
              <a:avLst/>
            </a:prstGeom>
            <a:noFill/>
          </p:spPr>
          <p:txBody>
            <a:bodyPr wrap="square" rtlCol="0">
              <a:spAutoFit/>
            </a:bodyPr>
            <a:lstStyle/>
            <a:p>
              <a:pPr algn="ctr"/>
              <a:r>
                <a:rPr lang="en-US" sz="1800" dirty="0"/>
                <a:t>6</a:t>
              </a:r>
            </a:p>
          </p:txBody>
        </p:sp>
        <p:sp>
          <p:nvSpPr>
            <p:cNvPr id="87" name="TextBox 86"/>
            <p:cNvSpPr txBox="1"/>
            <p:nvPr/>
          </p:nvSpPr>
          <p:spPr>
            <a:xfrm>
              <a:off x="6589089" y="2304489"/>
              <a:ext cx="368158" cy="369332"/>
            </a:xfrm>
            <a:prstGeom prst="rect">
              <a:avLst/>
            </a:prstGeom>
            <a:noFill/>
          </p:spPr>
          <p:txBody>
            <a:bodyPr wrap="square" rtlCol="0">
              <a:spAutoFit/>
            </a:bodyPr>
            <a:lstStyle/>
            <a:p>
              <a:pPr algn="ctr"/>
              <a:r>
                <a:rPr lang="en-US" sz="1800" dirty="0"/>
                <a:t>9</a:t>
              </a:r>
            </a:p>
          </p:txBody>
        </p:sp>
        <p:sp>
          <p:nvSpPr>
            <p:cNvPr id="88" name="TextBox 87"/>
            <p:cNvSpPr txBox="1"/>
            <p:nvPr/>
          </p:nvSpPr>
          <p:spPr>
            <a:xfrm>
              <a:off x="7242237" y="2304489"/>
              <a:ext cx="485174" cy="369332"/>
            </a:xfrm>
            <a:prstGeom prst="rect">
              <a:avLst/>
            </a:prstGeom>
            <a:noFill/>
          </p:spPr>
          <p:txBody>
            <a:bodyPr wrap="square" rtlCol="0">
              <a:spAutoFit/>
            </a:bodyPr>
            <a:lstStyle/>
            <a:p>
              <a:pPr algn="ctr"/>
              <a:r>
                <a:rPr lang="en-US" sz="1800" dirty="0"/>
                <a:t>12</a:t>
              </a:r>
            </a:p>
          </p:txBody>
        </p:sp>
        <p:sp>
          <p:nvSpPr>
            <p:cNvPr id="89" name="Plus 88"/>
            <p:cNvSpPr/>
            <p:nvPr/>
          </p:nvSpPr>
          <p:spPr bwMode="auto">
            <a:xfrm>
              <a:off x="5536854"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0" name="Plus 89"/>
            <p:cNvSpPr/>
            <p:nvPr/>
          </p:nvSpPr>
          <p:spPr bwMode="auto">
            <a:xfrm>
              <a:off x="6307017"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1" name="Plus 90"/>
            <p:cNvSpPr/>
            <p:nvPr/>
          </p:nvSpPr>
          <p:spPr bwMode="auto">
            <a:xfrm>
              <a:off x="7077180"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2" name="TextBox 91"/>
            <p:cNvSpPr txBox="1"/>
            <p:nvPr/>
          </p:nvSpPr>
          <p:spPr>
            <a:xfrm>
              <a:off x="8471005" y="2304489"/>
              <a:ext cx="460186" cy="369332"/>
            </a:xfrm>
            <a:prstGeom prst="rect">
              <a:avLst/>
            </a:prstGeom>
            <a:noFill/>
          </p:spPr>
          <p:txBody>
            <a:bodyPr wrap="square" rtlCol="0">
              <a:spAutoFit/>
            </a:bodyPr>
            <a:lstStyle/>
            <a:p>
              <a:pPr algn="ctr"/>
              <a:r>
                <a:rPr lang="en-US" sz="1800" dirty="0"/>
                <a:t>30</a:t>
              </a:r>
            </a:p>
          </p:txBody>
        </p:sp>
      </p:grpSp>
      <p:grpSp>
        <p:nvGrpSpPr>
          <p:cNvPr id="103" name="Group 102"/>
          <p:cNvGrpSpPr/>
          <p:nvPr/>
        </p:nvGrpSpPr>
        <p:grpSpPr>
          <a:xfrm>
            <a:off x="5066043" y="2659539"/>
            <a:ext cx="3956348" cy="369332"/>
            <a:chOff x="5066043" y="2659539"/>
            <a:chExt cx="3956348" cy="369332"/>
          </a:xfrm>
        </p:grpSpPr>
        <p:sp>
          <p:nvSpPr>
            <p:cNvPr id="93" name="TextBox 92"/>
            <p:cNvSpPr txBox="1"/>
            <p:nvPr/>
          </p:nvSpPr>
          <p:spPr>
            <a:xfrm>
              <a:off x="5066043" y="2659539"/>
              <a:ext cx="368158" cy="369332"/>
            </a:xfrm>
            <a:prstGeom prst="rect">
              <a:avLst/>
            </a:prstGeom>
            <a:noFill/>
          </p:spPr>
          <p:txBody>
            <a:bodyPr wrap="square" rtlCol="0">
              <a:spAutoFit/>
            </a:bodyPr>
            <a:lstStyle/>
            <a:p>
              <a:pPr algn="ctr"/>
              <a:r>
                <a:rPr lang="en-US" sz="1800" dirty="0"/>
                <a:t>4</a:t>
              </a:r>
            </a:p>
          </p:txBody>
        </p:sp>
        <p:sp>
          <p:nvSpPr>
            <p:cNvPr id="94" name="TextBox 93"/>
            <p:cNvSpPr txBox="1"/>
            <p:nvPr/>
          </p:nvSpPr>
          <p:spPr>
            <a:xfrm>
              <a:off x="5836206" y="2659539"/>
              <a:ext cx="368158" cy="369332"/>
            </a:xfrm>
            <a:prstGeom prst="rect">
              <a:avLst/>
            </a:prstGeom>
            <a:noFill/>
          </p:spPr>
          <p:txBody>
            <a:bodyPr wrap="square" rtlCol="0">
              <a:spAutoFit/>
            </a:bodyPr>
            <a:lstStyle/>
            <a:p>
              <a:pPr algn="ctr"/>
              <a:r>
                <a:rPr lang="en-US" sz="1800" dirty="0"/>
                <a:t>8</a:t>
              </a:r>
            </a:p>
          </p:txBody>
        </p:sp>
        <p:sp>
          <p:nvSpPr>
            <p:cNvPr id="95" name="TextBox 94"/>
            <p:cNvSpPr txBox="1"/>
            <p:nvPr/>
          </p:nvSpPr>
          <p:spPr>
            <a:xfrm>
              <a:off x="6526120" y="2659539"/>
              <a:ext cx="448407" cy="369332"/>
            </a:xfrm>
            <a:prstGeom prst="rect">
              <a:avLst/>
            </a:prstGeom>
            <a:noFill/>
          </p:spPr>
          <p:txBody>
            <a:bodyPr wrap="square" rtlCol="0">
              <a:spAutoFit/>
            </a:bodyPr>
            <a:lstStyle/>
            <a:p>
              <a:pPr algn="ctr"/>
              <a:r>
                <a:rPr lang="en-US" sz="1800" dirty="0"/>
                <a:t>12</a:t>
              </a:r>
            </a:p>
          </p:txBody>
        </p:sp>
        <p:sp>
          <p:nvSpPr>
            <p:cNvPr id="96" name="TextBox 95"/>
            <p:cNvSpPr txBox="1"/>
            <p:nvPr/>
          </p:nvSpPr>
          <p:spPr>
            <a:xfrm>
              <a:off x="7296284" y="2659539"/>
              <a:ext cx="448407" cy="369332"/>
            </a:xfrm>
            <a:prstGeom prst="rect">
              <a:avLst/>
            </a:prstGeom>
            <a:noFill/>
          </p:spPr>
          <p:txBody>
            <a:bodyPr wrap="square" rtlCol="0">
              <a:spAutoFit/>
            </a:bodyPr>
            <a:lstStyle/>
            <a:p>
              <a:pPr algn="ctr"/>
              <a:r>
                <a:rPr lang="en-US" sz="1800" dirty="0"/>
                <a:t>16</a:t>
              </a:r>
            </a:p>
          </p:txBody>
        </p:sp>
        <p:sp>
          <p:nvSpPr>
            <p:cNvPr id="97" name="Plus 96"/>
            <p:cNvSpPr/>
            <p:nvPr/>
          </p:nvSpPr>
          <p:spPr bwMode="auto">
            <a:xfrm>
              <a:off x="5554134"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8" name="Plus 97"/>
            <p:cNvSpPr/>
            <p:nvPr/>
          </p:nvSpPr>
          <p:spPr bwMode="auto">
            <a:xfrm>
              <a:off x="6324297"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9" name="Plus 98"/>
            <p:cNvSpPr/>
            <p:nvPr/>
          </p:nvSpPr>
          <p:spPr bwMode="auto">
            <a:xfrm>
              <a:off x="7094460"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0" name="TextBox 99"/>
            <p:cNvSpPr txBox="1"/>
            <p:nvPr/>
          </p:nvSpPr>
          <p:spPr>
            <a:xfrm>
              <a:off x="8380188" y="2659539"/>
              <a:ext cx="642203" cy="369332"/>
            </a:xfrm>
            <a:prstGeom prst="rect">
              <a:avLst/>
            </a:prstGeom>
            <a:noFill/>
          </p:spPr>
          <p:txBody>
            <a:bodyPr wrap="square" rtlCol="0">
              <a:spAutoFit/>
            </a:bodyPr>
            <a:lstStyle/>
            <a:p>
              <a:pPr algn="ctr"/>
              <a:r>
                <a:rPr lang="en-US" sz="1800" dirty="0"/>
                <a:t>40</a:t>
              </a:r>
            </a:p>
          </p:txBody>
        </p:sp>
      </p:grpSp>
      <p:sp>
        <p:nvSpPr>
          <p:cNvPr id="68" name="Equal 67"/>
          <p:cNvSpPr/>
          <p:nvPr/>
        </p:nvSpPr>
        <p:spPr bwMode="auto">
          <a:xfrm>
            <a:off x="7833928" y="2128508"/>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2000"/>
                                        <p:tgtEl>
                                          <p:spTgt spid="5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2000"/>
                                        <p:tgtEl>
                                          <p:spTgt spid="60"/>
                                        </p:tgtEl>
                                      </p:cBhvr>
                                    </p:animEffect>
                                  </p:childTnLst>
                                </p:cTn>
                              </p:par>
                            </p:childTnLst>
                          </p:cTn>
                        </p:par>
                        <p:par>
                          <p:cTn id="15" fill="hold">
                            <p:stCondLst>
                              <p:cond delay="2000"/>
                            </p:stCondLst>
                            <p:childTnLst>
                              <p:par>
                                <p:cTn id="16" presetID="10" presetClass="exit" presetSubtype="0" fill="hold" nodeType="afterEffect">
                                  <p:stCondLst>
                                    <p:cond delay="0"/>
                                  </p:stCondLst>
                                  <p:childTnLst>
                                    <p:animEffect transition="out" filter="fade">
                                      <p:cBhvr>
                                        <p:cTn id="17" dur="2000"/>
                                        <p:tgtEl>
                                          <p:spTgt spid="55"/>
                                        </p:tgtEl>
                                      </p:cBhvr>
                                    </p:animEffect>
                                    <p:set>
                                      <p:cBhvr>
                                        <p:cTn id="18" dur="1" fill="hold">
                                          <p:stCondLst>
                                            <p:cond delay="1999"/>
                                          </p:stCondLst>
                                        </p:cTn>
                                        <p:tgtEl>
                                          <p:spTgt spid="55"/>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56"/>
                                        </p:tgtEl>
                                        <p:attrNameLst>
                                          <p:attrName>style.visibility</p:attrName>
                                        </p:attrNameLst>
                                      </p:cBhvr>
                                      <p:to>
                                        <p:strVal val="visible"/>
                                      </p:to>
                                    </p:set>
                                    <p:animEffect transition="in" filter="fade">
                                      <p:cBhvr>
                                        <p:cTn id="21" dur="2000"/>
                                        <p:tgtEl>
                                          <p:spTgt spid="5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2000"/>
                                        <p:tgtEl>
                                          <p:spTgt spid="61"/>
                                        </p:tgtEl>
                                      </p:cBhvr>
                                    </p:animEffect>
                                  </p:childTnLst>
                                </p:cTn>
                              </p:par>
                            </p:childTnLst>
                          </p:cTn>
                        </p:par>
                        <p:par>
                          <p:cTn id="25" fill="hold">
                            <p:stCondLst>
                              <p:cond delay="4000"/>
                            </p:stCondLst>
                            <p:childTnLst>
                              <p:par>
                                <p:cTn id="26" presetID="10" presetClass="exit" presetSubtype="0" fill="hold" nodeType="afterEffect">
                                  <p:stCondLst>
                                    <p:cond delay="0"/>
                                  </p:stCondLst>
                                  <p:childTnLst>
                                    <p:animEffect transition="out" filter="fade">
                                      <p:cBhvr>
                                        <p:cTn id="27" dur="2000"/>
                                        <p:tgtEl>
                                          <p:spTgt spid="56"/>
                                        </p:tgtEl>
                                      </p:cBhvr>
                                    </p:animEffect>
                                    <p:set>
                                      <p:cBhvr>
                                        <p:cTn id="28" dur="1" fill="hold">
                                          <p:stCondLst>
                                            <p:cond delay="1999"/>
                                          </p:stCondLst>
                                        </p:cTn>
                                        <p:tgtEl>
                                          <p:spTgt spid="56"/>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2000"/>
                                        <p:tgtEl>
                                          <p:spTgt spid="5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2"/>
                                        </p:tgtEl>
                                        <p:attrNameLst>
                                          <p:attrName>style.visibility</p:attrName>
                                        </p:attrNameLst>
                                      </p:cBhvr>
                                      <p:to>
                                        <p:strVal val="visible"/>
                                      </p:to>
                                    </p:set>
                                    <p:animEffect transition="in" filter="fade">
                                      <p:cBhvr>
                                        <p:cTn id="34" dur="2000"/>
                                        <p:tgtEl>
                                          <p:spTgt spid="62"/>
                                        </p:tgtEl>
                                      </p:cBhvr>
                                    </p:animEffect>
                                  </p:childTnLst>
                                </p:cTn>
                              </p:par>
                            </p:childTnLst>
                          </p:cTn>
                        </p:par>
                        <p:par>
                          <p:cTn id="35" fill="hold">
                            <p:stCondLst>
                              <p:cond delay="6000"/>
                            </p:stCondLst>
                            <p:childTnLst>
                              <p:par>
                                <p:cTn id="36" presetID="10" presetClass="exit" presetSubtype="0" fill="hold" nodeType="afterEffect">
                                  <p:stCondLst>
                                    <p:cond delay="0"/>
                                  </p:stCondLst>
                                  <p:childTnLst>
                                    <p:animEffect transition="out" filter="fade">
                                      <p:cBhvr>
                                        <p:cTn id="37" dur="2000"/>
                                        <p:tgtEl>
                                          <p:spTgt spid="57"/>
                                        </p:tgtEl>
                                      </p:cBhvr>
                                    </p:animEffect>
                                    <p:set>
                                      <p:cBhvr>
                                        <p:cTn id="38" dur="1" fill="hold">
                                          <p:stCondLst>
                                            <p:cond delay="1999"/>
                                          </p:stCondLst>
                                        </p:cTn>
                                        <p:tgtEl>
                                          <p:spTgt spid="57"/>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58"/>
                                        </p:tgtEl>
                                        <p:attrNameLst>
                                          <p:attrName>style.visibility</p:attrName>
                                        </p:attrNameLst>
                                      </p:cBhvr>
                                      <p:to>
                                        <p:strVal val="visible"/>
                                      </p:to>
                                    </p:set>
                                    <p:animEffect transition="in" filter="fade">
                                      <p:cBhvr>
                                        <p:cTn id="41" dur="2000"/>
                                        <p:tgtEl>
                                          <p:spTgt spid="5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fade">
                                      <p:cBhvr>
                                        <p:cTn id="44" dur="2000"/>
                                        <p:tgtEl>
                                          <p:spTgt spid="63"/>
                                        </p:tgtEl>
                                      </p:cBhvr>
                                    </p:animEffect>
                                  </p:childTnLst>
                                </p:cTn>
                              </p:par>
                            </p:childTnLst>
                          </p:cTn>
                        </p:par>
                        <p:par>
                          <p:cTn id="45" fill="hold">
                            <p:stCondLst>
                              <p:cond delay="8000"/>
                            </p:stCondLst>
                            <p:childTnLst>
                              <p:par>
                                <p:cTn id="46" presetID="10" presetClass="exit" presetSubtype="0" fill="hold" nodeType="afterEffect">
                                  <p:stCondLst>
                                    <p:cond delay="0"/>
                                  </p:stCondLst>
                                  <p:childTnLst>
                                    <p:animEffect transition="out" filter="fade">
                                      <p:cBhvr>
                                        <p:cTn id="47" dur="2000"/>
                                        <p:tgtEl>
                                          <p:spTgt spid="58"/>
                                        </p:tgtEl>
                                      </p:cBhvr>
                                    </p:animEffect>
                                    <p:set>
                                      <p:cBhvr>
                                        <p:cTn id="48" dur="1" fill="hold">
                                          <p:stCondLst>
                                            <p:cond delay="1999"/>
                                          </p:stCondLst>
                                        </p:cTn>
                                        <p:tgtEl>
                                          <p:spTgt spid="58"/>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104"/>
                                        </p:tgtEl>
                                        <p:attrNameLst>
                                          <p:attrName>style.visibility</p:attrName>
                                        </p:attrNameLst>
                                      </p:cBhvr>
                                      <p:to>
                                        <p:strVal val="visible"/>
                                      </p:to>
                                    </p:set>
                                  </p:childTnLst>
                                </p:cTn>
                              </p:par>
                              <p:par>
                                <p:cTn id="51" presetID="10" presetClass="entr" presetSubtype="0" fill="hold" grpId="0" nodeType="with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fade">
                                      <p:cBhvr>
                                        <p:cTn id="53" dur="2000"/>
                                        <p:tgtEl>
                                          <p:spTgt spid="76"/>
                                        </p:tgtEl>
                                      </p:cBhvr>
                                    </p:animEffect>
                                  </p:childTnLst>
                                </p:cTn>
                              </p:par>
                              <p:par>
                                <p:cTn id="54" presetID="1" presetClass="exit" presetSubtype="0" fill="hold" grpId="1" nodeType="withEffect">
                                  <p:stCondLst>
                                    <p:cond delay="0"/>
                                  </p:stCondLst>
                                  <p:childTnLst>
                                    <p:set>
                                      <p:cBhvr>
                                        <p:cTn id="55" dur="1" fill="hold">
                                          <p:stCondLst>
                                            <p:cond delay="0"/>
                                          </p:stCondLst>
                                        </p:cTn>
                                        <p:tgtEl>
                                          <p:spTgt spid="64"/>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65"/>
                                        </p:tgtEl>
                                        <p:attrNameLst>
                                          <p:attrName>style.visibility</p:attrName>
                                        </p:attrNameLst>
                                      </p:cBhvr>
                                      <p:to>
                                        <p:strVal val="visible"/>
                                      </p:to>
                                    </p:set>
                                  </p:childTnLst>
                                </p:cTn>
                              </p:par>
                            </p:childTnLst>
                          </p:cTn>
                        </p:par>
                        <p:par>
                          <p:cTn id="60" fill="hold">
                            <p:stCondLst>
                              <p:cond delay="0"/>
                            </p:stCondLst>
                            <p:childTnLst>
                              <p:par>
                                <p:cTn id="61" presetID="10" presetClass="entr" presetSubtype="0" fill="hold" nodeType="afterEffect">
                                  <p:stCondLst>
                                    <p:cond delay="0"/>
                                  </p:stCondLst>
                                  <p:childTnLst>
                                    <p:set>
                                      <p:cBhvr>
                                        <p:cTn id="62" dur="1" fill="hold">
                                          <p:stCondLst>
                                            <p:cond delay="0"/>
                                          </p:stCondLst>
                                        </p:cTn>
                                        <p:tgtEl>
                                          <p:spTgt spid="101"/>
                                        </p:tgtEl>
                                        <p:attrNameLst>
                                          <p:attrName>style.visibility</p:attrName>
                                        </p:attrNameLst>
                                      </p:cBhvr>
                                      <p:to>
                                        <p:strVal val="visible"/>
                                      </p:to>
                                    </p:set>
                                    <p:animEffect transition="in" filter="fade">
                                      <p:cBhvr>
                                        <p:cTn id="63" dur="2000"/>
                                        <p:tgtEl>
                                          <p:spTgt spid="101"/>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65"/>
                                        </p:tgtEl>
                                        <p:attrNameLst>
                                          <p:attrName>style.visibility</p:attrName>
                                        </p:attrNameLst>
                                      </p:cBhvr>
                                      <p:to>
                                        <p:strVal val="hidden"/>
                                      </p:to>
                                    </p:set>
                                  </p:childTnLst>
                                </p:cTn>
                              </p:par>
                              <p:par>
                                <p:cTn id="68" presetID="1" presetClass="entr" presetSubtype="0" fill="hold" grpId="0" nodeType="withEffect">
                                  <p:stCondLst>
                                    <p:cond delay="0"/>
                                  </p:stCondLst>
                                  <p:childTnLst>
                                    <p:set>
                                      <p:cBhvr>
                                        <p:cTn id="69" dur="1" fill="hold">
                                          <p:stCondLst>
                                            <p:cond delay="0"/>
                                          </p:stCondLst>
                                        </p:cTn>
                                        <p:tgtEl>
                                          <p:spTgt spid="66"/>
                                        </p:tgtEl>
                                        <p:attrNameLst>
                                          <p:attrName>style.visibility</p:attrName>
                                        </p:attrNameLst>
                                      </p:cBhvr>
                                      <p:to>
                                        <p:strVal val="visible"/>
                                      </p:to>
                                    </p:set>
                                  </p:childTnLst>
                                </p:cTn>
                              </p:par>
                            </p:childTnLst>
                          </p:cTn>
                        </p:par>
                        <p:par>
                          <p:cTn id="70" fill="hold">
                            <p:stCondLst>
                              <p:cond delay="0"/>
                            </p:stCondLst>
                            <p:childTnLst>
                              <p:par>
                                <p:cTn id="71" presetID="1" presetClass="entr" presetSubtype="0" fill="hold" nodeType="afterEffect">
                                  <p:stCondLst>
                                    <p:cond delay="0"/>
                                  </p:stCondLst>
                                  <p:childTnLst>
                                    <p:set>
                                      <p:cBhvr>
                                        <p:cTn id="72" dur="1" fill="hold">
                                          <p:stCondLst>
                                            <p:cond delay="0"/>
                                          </p:stCondLst>
                                        </p:cTn>
                                        <p:tgtEl>
                                          <p:spTgt spid="102"/>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1" nodeType="clickEffect">
                                  <p:stCondLst>
                                    <p:cond delay="0"/>
                                  </p:stCondLst>
                                  <p:childTnLst>
                                    <p:set>
                                      <p:cBhvr>
                                        <p:cTn id="76" dur="1" fill="hold">
                                          <p:stCondLst>
                                            <p:cond delay="0"/>
                                          </p:stCondLst>
                                        </p:cTn>
                                        <p:tgtEl>
                                          <p:spTgt spid="66"/>
                                        </p:tgtEl>
                                        <p:attrNameLst>
                                          <p:attrName>style.visibility</p:attrName>
                                        </p:attrNameLst>
                                      </p:cBhvr>
                                      <p:to>
                                        <p:strVal val="hidden"/>
                                      </p:to>
                                    </p:set>
                                  </p:childTnLst>
                                </p:cTn>
                              </p:par>
                              <p:par>
                                <p:cTn id="77" presetID="1" presetClass="entr" presetSubtype="0" fill="hold" grpId="0" nodeType="withEffect">
                                  <p:stCondLst>
                                    <p:cond delay="0"/>
                                  </p:stCondLst>
                                  <p:childTnLst>
                                    <p:set>
                                      <p:cBhvr>
                                        <p:cTn id="78" dur="1" fill="hold">
                                          <p:stCondLst>
                                            <p:cond delay="0"/>
                                          </p:stCondLst>
                                        </p:cTn>
                                        <p:tgtEl>
                                          <p:spTgt spid="67"/>
                                        </p:tgtEl>
                                        <p:attrNameLst>
                                          <p:attrName>style.visibility</p:attrName>
                                        </p:attrNameLst>
                                      </p:cBhvr>
                                      <p:to>
                                        <p:strVal val="visible"/>
                                      </p:to>
                                    </p:set>
                                  </p:childTnLst>
                                </p:cTn>
                              </p:par>
                            </p:childTnLst>
                          </p:cTn>
                        </p:par>
                        <p:par>
                          <p:cTn id="79" fill="hold">
                            <p:stCondLst>
                              <p:cond delay="0"/>
                            </p:stCondLst>
                            <p:childTnLst>
                              <p:par>
                                <p:cTn id="80" presetID="1" presetClass="entr" presetSubtype="0"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animBg="1"/>
      <p:bldP spid="64" grpId="1" animBg="1"/>
      <p:bldP spid="65" grpId="0" animBg="1"/>
      <p:bldP spid="65" grpId="1" animBg="1"/>
      <p:bldP spid="66" grpId="0" animBg="1"/>
      <p:bldP spid="66" grpId="1" animBg="1"/>
      <p:bldP spid="67" grpId="0" animBg="1"/>
      <p:bldP spid="7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C</a:t>
            </a:r>
          </a:p>
        </p:txBody>
      </p:sp>
      <p:sp>
        <p:nvSpPr>
          <p:cNvPr id="8" name="TextBox 7"/>
          <p:cNvSpPr txBox="1"/>
          <p:nvPr/>
        </p:nvSpPr>
        <p:spPr>
          <a:xfrm>
            <a:off x="209869" y="835971"/>
            <a:ext cx="6972244" cy="5736953"/>
          </a:xfrm>
          <a:prstGeom prst="rect">
            <a:avLst/>
          </a:prstGeom>
          <a:noFill/>
        </p:spPr>
        <p:txBody>
          <a:bodyPr wrap="none" rtlCol="0">
            <a:spAutoFit/>
          </a:bodyPr>
          <a:lstStyle/>
          <a:p>
            <a:r>
              <a:rPr lang="en-US" dirty="0">
                <a:latin typeface="Courier New"/>
                <a:cs typeface="Courier New"/>
              </a:rPr>
              <a:t>#include &lt;</a:t>
            </a:r>
            <a:r>
              <a:rPr lang="en-US" dirty="0" err="1">
                <a:latin typeface="Courier New"/>
                <a:cs typeface="Courier New"/>
              </a:rPr>
              <a:t>stdio.h</a:t>
            </a:r>
            <a:r>
              <a:rPr lang="en-US" dirty="0">
                <a:latin typeface="Courier New"/>
                <a:cs typeface="Courier New"/>
              </a:rPr>
              <a:t>&gt;</a:t>
            </a:r>
          </a:p>
          <a:p>
            <a:endParaRPr lang="en-US" dirty="0">
              <a:latin typeface="Courier New"/>
              <a:cs typeface="Courier New"/>
            </a:endParaRPr>
          </a:p>
          <a:p>
            <a:r>
              <a:rPr lang="en-US" dirty="0">
                <a:latin typeface="Courier New"/>
                <a:cs typeface="Courier New"/>
              </a:rPr>
              <a:t>float elts[4][4] = {1,1,1,1,2,2,2,2,3,3,3,3,4,4,4,4};</a:t>
            </a:r>
          </a:p>
          <a:p>
            <a:r>
              <a:rPr lang="en-US" dirty="0">
                <a:latin typeface="Courier New"/>
                <a:cs typeface="Courier New"/>
              </a:rPr>
              <a:t>float vin[4] = {1,2,3,4};</a:t>
            </a:r>
          </a:p>
          <a:p>
            <a:r>
              <a:rPr lang="en-US" dirty="0">
                <a:latin typeface="Courier New"/>
                <a:cs typeface="Courier New"/>
              </a:rPr>
              <a:t>float vout[4];</a:t>
            </a:r>
          </a:p>
          <a:p>
            <a:endParaRPr lang="en-US" dirty="0">
              <a:latin typeface="Courier New"/>
              <a:cs typeface="Courier New"/>
            </a:endParaRPr>
          </a:p>
          <a:p>
            <a:r>
              <a:rPr lang="en-US" dirty="0">
                <a:latin typeface="Courier New"/>
                <a:cs typeface="Courier New"/>
              </a:rPr>
              <a:t>void </a:t>
            </a:r>
            <a:r>
              <a:rPr lang="en-US" dirty="0" err="1">
                <a:latin typeface="Courier New"/>
                <a:cs typeface="Courier New"/>
              </a:rPr>
              <a:t>main(void</a:t>
            </a:r>
            <a:r>
              <a:rPr lang="en-US" dirty="0">
                <a:latin typeface="Courier New"/>
                <a:cs typeface="Courier New"/>
              </a:rPr>
              <a:t>)</a:t>
            </a:r>
          </a:p>
          <a:p>
            <a:r>
              <a:rPr lang="en-US" dirty="0">
                <a:latin typeface="Courier New"/>
                <a:cs typeface="Courier New"/>
              </a:rPr>
              <a:t>{</a:t>
            </a:r>
          </a:p>
          <a:p>
            <a:r>
              <a:rPr lang="en-US" dirty="0">
                <a:latin typeface="Courier New"/>
                <a:cs typeface="Courier New"/>
              </a:rPr>
              <a:t>   vout[0] =  elts[0][0] * vin[0]  +  elts[0][1] * vin[1] + </a:t>
            </a:r>
          </a:p>
          <a:p>
            <a:r>
              <a:rPr lang="en-US" dirty="0">
                <a:latin typeface="Courier New"/>
                <a:cs typeface="Courier New"/>
              </a:rPr>
              <a:t>              elts[0][2] * vin[2]  +  elts[0][3] * vin[3];</a:t>
            </a:r>
          </a:p>
          <a:p>
            <a:endParaRPr lang="en-US" dirty="0">
              <a:latin typeface="Courier New"/>
              <a:cs typeface="Courier New"/>
            </a:endParaRPr>
          </a:p>
          <a:p>
            <a:r>
              <a:rPr lang="en-US" dirty="0">
                <a:latin typeface="Courier New"/>
                <a:cs typeface="Courier New"/>
              </a:rPr>
              <a:t>   vout[1] =  elts[1][0] * vin[0]  +  elts[1][1] * vin[1] +</a:t>
            </a:r>
          </a:p>
          <a:p>
            <a:r>
              <a:rPr lang="en-US" dirty="0">
                <a:latin typeface="Courier New"/>
                <a:cs typeface="Courier New"/>
              </a:rPr>
              <a:t>              elts[1][2] * vin[2]  +  elts[1][3] * vin[3];</a:t>
            </a:r>
          </a:p>
          <a:p>
            <a:endParaRPr lang="en-US" dirty="0">
              <a:latin typeface="Courier New"/>
              <a:cs typeface="Courier New"/>
            </a:endParaRPr>
          </a:p>
          <a:p>
            <a:r>
              <a:rPr lang="en-US" dirty="0">
                <a:latin typeface="Courier New"/>
                <a:cs typeface="Courier New"/>
              </a:rPr>
              <a:t>   vout[2] =  elts[2][0] * vin[0]  +  elts[2][1] * vin[1] +</a:t>
            </a:r>
          </a:p>
          <a:p>
            <a:r>
              <a:rPr lang="en-US" dirty="0">
                <a:latin typeface="Courier New"/>
                <a:cs typeface="Courier New"/>
              </a:rPr>
              <a:t>              elts[2][2] * vin[2]  +  elts[2][3] * vin[3];</a:t>
            </a:r>
          </a:p>
          <a:p>
            <a:endParaRPr lang="en-US" dirty="0">
              <a:latin typeface="Courier New"/>
              <a:cs typeface="Courier New"/>
            </a:endParaRPr>
          </a:p>
          <a:p>
            <a:r>
              <a:rPr lang="en-US" dirty="0">
                <a:latin typeface="Courier New"/>
                <a:cs typeface="Courier New"/>
              </a:rPr>
              <a:t>   vout[3] =  elts[3][0] * vin[0]  +  elts[3][1] * vin[1] + </a:t>
            </a:r>
          </a:p>
          <a:p>
            <a:r>
              <a:rPr lang="en-US" dirty="0">
                <a:latin typeface="Courier New"/>
                <a:cs typeface="Courier New"/>
              </a:rPr>
              <a:t>              elts[3][2] * vin[2]  +  elts[3][3] * vin[3];</a:t>
            </a:r>
          </a:p>
          <a:p>
            <a:endParaRPr lang="en-US" dirty="0">
              <a:latin typeface="Courier New"/>
              <a:cs typeface="Courier New"/>
            </a:endParaRPr>
          </a:p>
          <a:p>
            <a:r>
              <a:rPr lang="en-US" dirty="0">
                <a:latin typeface="Courier New"/>
                <a:cs typeface="Courier New"/>
              </a:rPr>
              <a:t>   </a:t>
            </a:r>
            <a:r>
              <a:rPr lang="en-US" dirty="0" err="1">
                <a:latin typeface="Courier New"/>
                <a:cs typeface="Courier New"/>
              </a:rPr>
              <a:t>printf("%f</a:t>
            </a:r>
            <a:r>
              <a:rPr lang="en-US" dirty="0">
                <a:latin typeface="Courier New"/>
                <a:cs typeface="Courier New"/>
              </a:rPr>
              <a:t> %</a:t>
            </a:r>
            <a:r>
              <a:rPr lang="en-US" dirty="0" err="1">
                <a:latin typeface="Courier New"/>
                <a:cs typeface="Courier New"/>
              </a:rPr>
              <a:t>f</a:t>
            </a:r>
            <a:r>
              <a:rPr lang="en-US" dirty="0">
                <a:latin typeface="Courier New"/>
                <a:cs typeface="Courier New"/>
              </a:rPr>
              <a:t> %</a:t>
            </a:r>
            <a:r>
              <a:rPr lang="en-US" dirty="0" err="1">
                <a:latin typeface="Courier New"/>
                <a:cs typeface="Courier New"/>
              </a:rPr>
              <a:t>f</a:t>
            </a:r>
            <a:r>
              <a:rPr lang="en-US" dirty="0">
                <a:latin typeface="Courier New"/>
                <a:cs typeface="Courier New"/>
              </a:rPr>
              <a:t> %</a:t>
            </a:r>
            <a:r>
              <a:rPr lang="en-US" dirty="0" err="1">
                <a:latin typeface="Courier New"/>
                <a:cs typeface="Courier New"/>
              </a:rPr>
              <a:t>f\n</a:t>
            </a:r>
            <a:r>
              <a:rPr lang="en-US" dirty="0">
                <a:latin typeface="Courier New"/>
                <a:cs typeface="Courier New"/>
              </a:rPr>
              <a:t>", vout[0], vout[1], vout[2], vout[3]);</a:t>
            </a:r>
          </a:p>
          <a:p>
            <a:r>
              <a:rPr lang="en-US" dirty="0">
                <a:latin typeface="Courier New"/>
                <a:cs typeface="Courier New"/>
              </a:rPr>
              <a: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8" name="TextBox 7"/>
          <p:cNvSpPr txBox="1"/>
          <p:nvPr/>
        </p:nvSpPr>
        <p:spPr>
          <a:xfrm>
            <a:off x="209869" y="835971"/>
            <a:ext cx="6972244" cy="5736953"/>
          </a:xfrm>
          <a:prstGeom prst="rect">
            <a:avLst/>
          </a:prstGeom>
          <a:noFill/>
        </p:spPr>
        <p:txBody>
          <a:bodyPr wrap="none" rtlCol="0">
            <a:spAutoFit/>
          </a:bodyPr>
          <a:lstStyle/>
          <a:p>
            <a:r>
              <a:rPr lang="en-US" dirty="0">
                <a:latin typeface="Courier New"/>
                <a:cs typeface="Courier New"/>
              </a:rPr>
              <a:t>#include &lt;</a:t>
            </a:r>
            <a:r>
              <a:rPr lang="en-US" dirty="0" err="1">
                <a:latin typeface="Courier New"/>
                <a:cs typeface="Courier New"/>
              </a:rPr>
              <a:t>stdio.h</a:t>
            </a:r>
            <a:r>
              <a:rPr lang="en-US" dirty="0">
                <a:latin typeface="Courier New"/>
                <a:cs typeface="Courier New"/>
              </a:rPr>
              <a:t>&gt;</a:t>
            </a:r>
          </a:p>
          <a:p>
            <a:endParaRPr lang="en-US" dirty="0">
              <a:latin typeface="Courier New"/>
              <a:cs typeface="Courier New"/>
            </a:endParaRPr>
          </a:p>
          <a:p>
            <a:r>
              <a:rPr lang="en-US" dirty="0">
                <a:latin typeface="Courier New"/>
                <a:cs typeface="Courier New"/>
              </a:rPr>
              <a:t>float elts[4][4] = {1,1,1,1,2,2,2,2,3,3,3,3,4,4,4,4};</a:t>
            </a:r>
          </a:p>
          <a:p>
            <a:r>
              <a:rPr lang="en-US" dirty="0">
                <a:latin typeface="Courier New"/>
                <a:cs typeface="Courier New"/>
              </a:rPr>
              <a:t>float vin[4] = {1,2,3,4};</a:t>
            </a:r>
          </a:p>
          <a:p>
            <a:r>
              <a:rPr lang="en-US" dirty="0">
                <a:latin typeface="Courier New"/>
                <a:cs typeface="Courier New"/>
              </a:rPr>
              <a:t>float vout[4];</a:t>
            </a:r>
          </a:p>
          <a:p>
            <a:endParaRPr lang="en-US" dirty="0">
              <a:latin typeface="Courier New"/>
              <a:cs typeface="Courier New"/>
            </a:endParaRPr>
          </a:p>
          <a:p>
            <a:r>
              <a:rPr lang="en-US" dirty="0">
                <a:latin typeface="Courier New"/>
                <a:cs typeface="Courier New"/>
              </a:rPr>
              <a:t>void </a:t>
            </a:r>
            <a:r>
              <a:rPr lang="en-US" dirty="0" err="1">
                <a:latin typeface="Courier New"/>
                <a:cs typeface="Courier New"/>
              </a:rPr>
              <a:t>main(void</a:t>
            </a:r>
            <a:r>
              <a:rPr lang="en-US" dirty="0">
                <a:latin typeface="Courier New"/>
                <a:cs typeface="Courier New"/>
              </a:rPr>
              <a:t>)</a:t>
            </a:r>
          </a:p>
          <a:p>
            <a:r>
              <a:rPr lang="en-US" dirty="0">
                <a:latin typeface="Courier New"/>
                <a:cs typeface="Courier New"/>
              </a:rPr>
              <a:t>{</a:t>
            </a:r>
          </a:p>
          <a:p>
            <a:r>
              <a:rPr lang="en-US" dirty="0">
                <a:latin typeface="Courier New"/>
                <a:cs typeface="Courier New"/>
              </a:rPr>
              <a:t>   vout[0] =  elts[0][0] * vin[0]  +  elts[0][1] * vin[1] + </a:t>
            </a:r>
          </a:p>
          <a:p>
            <a:r>
              <a:rPr lang="en-US" dirty="0">
                <a:latin typeface="Courier New"/>
                <a:cs typeface="Courier New"/>
              </a:rPr>
              <a:t>              elts[0][2] * vin[2]  +  elts[0][3] * vin[3];</a:t>
            </a:r>
          </a:p>
          <a:p>
            <a:endParaRPr lang="en-US" dirty="0">
              <a:latin typeface="Courier New"/>
              <a:cs typeface="Courier New"/>
            </a:endParaRPr>
          </a:p>
          <a:p>
            <a:r>
              <a:rPr lang="en-US" dirty="0">
                <a:latin typeface="Courier New"/>
                <a:cs typeface="Courier New"/>
              </a:rPr>
              <a:t>   vout[1] =  elts[1][0] * vin[0]  +  elts[1][1] * vin[1] +</a:t>
            </a:r>
          </a:p>
          <a:p>
            <a:r>
              <a:rPr lang="en-US" dirty="0">
                <a:latin typeface="Courier New"/>
                <a:cs typeface="Courier New"/>
              </a:rPr>
              <a:t>              elts[1][2] * vin[2]  +  elts[1][3] * vin[3];</a:t>
            </a:r>
          </a:p>
          <a:p>
            <a:endParaRPr lang="en-US" dirty="0">
              <a:latin typeface="Courier New"/>
              <a:cs typeface="Courier New"/>
            </a:endParaRPr>
          </a:p>
          <a:p>
            <a:r>
              <a:rPr lang="en-US" dirty="0">
                <a:latin typeface="Courier New"/>
                <a:cs typeface="Courier New"/>
              </a:rPr>
              <a:t>   vout[2] =  elts[2][0] * vin[0]  +  elts[2][1] * vin[1] +</a:t>
            </a:r>
          </a:p>
          <a:p>
            <a:r>
              <a:rPr lang="en-US" dirty="0">
                <a:latin typeface="Courier New"/>
                <a:cs typeface="Courier New"/>
              </a:rPr>
              <a:t>              elts[2][2] * vin[2]  +  elts[2][3] * vin[3];</a:t>
            </a:r>
          </a:p>
          <a:p>
            <a:endParaRPr lang="en-US" dirty="0">
              <a:latin typeface="Courier New"/>
              <a:cs typeface="Courier New"/>
            </a:endParaRPr>
          </a:p>
          <a:p>
            <a:r>
              <a:rPr lang="en-US" dirty="0">
                <a:latin typeface="Courier New"/>
                <a:cs typeface="Courier New"/>
              </a:rPr>
              <a:t>   vout[3] =  elts[3][0] * vin[0]  +  elts[3][1] * vin[1] + </a:t>
            </a:r>
          </a:p>
          <a:p>
            <a:r>
              <a:rPr lang="en-US" dirty="0">
                <a:latin typeface="Courier New"/>
                <a:cs typeface="Courier New"/>
              </a:rPr>
              <a:t>              elts[3][2] * vin[2]  +  elts[3][3] * vin[3];</a:t>
            </a:r>
          </a:p>
          <a:p>
            <a:endParaRPr lang="en-US" dirty="0">
              <a:latin typeface="Courier New"/>
              <a:cs typeface="Courier New"/>
            </a:endParaRPr>
          </a:p>
          <a:p>
            <a:r>
              <a:rPr lang="en-US" dirty="0">
                <a:latin typeface="Courier New"/>
                <a:cs typeface="Courier New"/>
              </a:rPr>
              <a:t>   </a:t>
            </a:r>
            <a:r>
              <a:rPr lang="en-US" dirty="0" err="1">
                <a:latin typeface="Courier New"/>
                <a:cs typeface="Courier New"/>
              </a:rPr>
              <a:t>printf("%f</a:t>
            </a:r>
            <a:r>
              <a:rPr lang="en-US" dirty="0">
                <a:latin typeface="Courier New"/>
                <a:cs typeface="Courier New"/>
              </a:rPr>
              <a:t> %</a:t>
            </a:r>
            <a:r>
              <a:rPr lang="en-US" dirty="0" err="1">
                <a:latin typeface="Courier New"/>
                <a:cs typeface="Courier New"/>
              </a:rPr>
              <a:t>f</a:t>
            </a:r>
            <a:r>
              <a:rPr lang="en-US" dirty="0">
                <a:latin typeface="Courier New"/>
                <a:cs typeface="Courier New"/>
              </a:rPr>
              <a:t> %</a:t>
            </a:r>
            <a:r>
              <a:rPr lang="en-US" dirty="0" err="1">
                <a:latin typeface="Courier New"/>
                <a:cs typeface="Courier New"/>
              </a:rPr>
              <a:t>f</a:t>
            </a:r>
            <a:r>
              <a:rPr lang="en-US" dirty="0">
                <a:latin typeface="Courier New"/>
                <a:cs typeface="Courier New"/>
              </a:rPr>
              <a:t> %</a:t>
            </a:r>
            <a:r>
              <a:rPr lang="en-US" dirty="0" err="1">
                <a:latin typeface="Courier New"/>
                <a:cs typeface="Courier New"/>
              </a:rPr>
              <a:t>f\n</a:t>
            </a:r>
            <a:r>
              <a:rPr lang="en-US" dirty="0">
                <a:latin typeface="Courier New"/>
                <a:cs typeface="Courier New"/>
              </a:rPr>
              <a:t>", vout[0], vout[1], vout[2], vout[3]);</a:t>
            </a:r>
          </a:p>
          <a:p>
            <a:r>
              <a:rPr lang="en-US" dirty="0">
                <a:latin typeface="Courier New"/>
                <a:cs typeface="Courier New"/>
              </a:rPr>
              <a:t>}</a:t>
            </a:r>
          </a:p>
        </p:txBody>
      </p:sp>
      <p:sp>
        <p:nvSpPr>
          <p:cNvPr id="52" name="TextBox 51"/>
          <p:cNvSpPr txBox="1"/>
          <p:nvPr/>
        </p:nvSpPr>
        <p:spPr>
          <a:xfrm>
            <a:off x="4605195" y="4731946"/>
            <a:ext cx="368158" cy="369332"/>
          </a:xfrm>
          <a:prstGeom prst="rect">
            <a:avLst/>
          </a:prstGeom>
          <a:noFill/>
        </p:spPr>
        <p:txBody>
          <a:bodyPr wrap="square" rtlCol="0">
            <a:spAutoFit/>
          </a:bodyPr>
          <a:lstStyle/>
          <a:p>
            <a:pPr algn="ctr"/>
            <a:r>
              <a:rPr lang="en-US" sz="1800" dirty="0"/>
              <a:t>1</a:t>
            </a:r>
          </a:p>
        </p:txBody>
      </p:sp>
      <p:sp>
        <p:nvSpPr>
          <p:cNvPr id="53" name="TextBox 52"/>
          <p:cNvSpPr txBox="1"/>
          <p:nvPr/>
        </p:nvSpPr>
        <p:spPr>
          <a:xfrm>
            <a:off x="5375358" y="4731946"/>
            <a:ext cx="368158" cy="369332"/>
          </a:xfrm>
          <a:prstGeom prst="rect">
            <a:avLst/>
          </a:prstGeom>
          <a:noFill/>
        </p:spPr>
        <p:txBody>
          <a:bodyPr wrap="square" rtlCol="0">
            <a:spAutoFit/>
          </a:bodyPr>
          <a:lstStyle/>
          <a:p>
            <a:pPr algn="ctr"/>
            <a:r>
              <a:rPr lang="en-US" sz="1800" dirty="0"/>
              <a:t>2</a:t>
            </a:r>
          </a:p>
        </p:txBody>
      </p:sp>
      <p:sp>
        <p:nvSpPr>
          <p:cNvPr id="54" name="TextBox 53"/>
          <p:cNvSpPr txBox="1"/>
          <p:nvPr/>
        </p:nvSpPr>
        <p:spPr>
          <a:xfrm>
            <a:off x="6145521" y="4731946"/>
            <a:ext cx="368158" cy="369332"/>
          </a:xfrm>
          <a:prstGeom prst="rect">
            <a:avLst/>
          </a:prstGeom>
          <a:noFill/>
        </p:spPr>
        <p:txBody>
          <a:bodyPr wrap="square" rtlCol="0">
            <a:spAutoFit/>
          </a:bodyPr>
          <a:lstStyle/>
          <a:p>
            <a:pPr algn="ctr"/>
            <a:r>
              <a:rPr lang="en-US" sz="1800" dirty="0"/>
              <a:t>3</a:t>
            </a:r>
          </a:p>
        </p:txBody>
      </p:sp>
      <p:sp>
        <p:nvSpPr>
          <p:cNvPr id="55" name="TextBox 54"/>
          <p:cNvSpPr txBox="1"/>
          <p:nvPr/>
        </p:nvSpPr>
        <p:spPr>
          <a:xfrm>
            <a:off x="6915685" y="4731946"/>
            <a:ext cx="368158" cy="369332"/>
          </a:xfrm>
          <a:prstGeom prst="rect">
            <a:avLst/>
          </a:prstGeom>
          <a:noFill/>
        </p:spPr>
        <p:txBody>
          <a:bodyPr wrap="square" rtlCol="0">
            <a:spAutoFit/>
          </a:bodyPr>
          <a:lstStyle/>
          <a:p>
            <a:pPr algn="ctr"/>
            <a:r>
              <a:rPr lang="en-US" sz="1800" dirty="0"/>
              <a:t>4</a:t>
            </a:r>
          </a:p>
        </p:txBody>
      </p:sp>
      <p:graphicFrame>
        <p:nvGraphicFramePr>
          <p:cNvPr id="56" name="Content Placeholder 3"/>
          <p:cNvGraphicFramePr>
            <a:graphicFrameLocks/>
          </p:cNvGraphicFramePr>
          <p:nvPr/>
        </p:nvGraphicFramePr>
        <p:xfrm>
          <a:off x="358887" y="4741313"/>
          <a:ext cx="1877488" cy="1483360"/>
        </p:xfrm>
        <a:graphic>
          <a:graphicData uri="http://schemas.openxmlformats.org/drawingml/2006/table">
            <a:tbl>
              <a:tblPr bandRow="1">
                <a:tableStyleId>{ED083AE6-46FA-4A59-8FB0-9F97EB10719F}</a:tableStyleId>
              </a:tblPr>
              <a:tblGrid>
                <a:gridCol w="469372">
                  <a:extLst>
                    <a:ext uri="{9D8B030D-6E8A-4147-A177-3AD203B41FA5}">
                      <a16:colId xmlns:a16="http://schemas.microsoft.com/office/drawing/2014/main" val="20000"/>
                    </a:ext>
                  </a:extLst>
                </a:gridCol>
                <a:gridCol w="469372">
                  <a:extLst>
                    <a:ext uri="{9D8B030D-6E8A-4147-A177-3AD203B41FA5}">
                      <a16:colId xmlns:a16="http://schemas.microsoft.com/office/drawing/2014/main" val="20001"/>
                    </a:ext>
                  </a:extLst>
                </a:gridCol>
                <a:gridCol w="469372">
                  <a:extLst>
                    <a:ext uri="{9D8B030D-6E8A-4147-A177-3AD203B41FA5}">
                      <a16:colId xmlns:a16="http://schemas.microsoft.com/office/drawing/2014/main" val="20002"/>
                    </a:ext>
                  </a:extLst>
                </a:gridCol>
                <a:gridCol w="469372">
                  <a:extLst>
                    <a:ext uri="{9D8B030D-6E8A-4147-A177-3AD203B41FA5}">
                      <a16:colId xmlns:a16="http://schemas.microsoft.com/office/drawing/2014/main" val="20003"/>
                    </a:ext>
                  </a:extLst>
                </a:gridCol>
              </a:tblGrid>
              <a:tr h="370840">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extLst>
                  <a:ext uri="{0D108BD9-81ED-4DB2-BD59-A6C34878D82A}">
                    <a16:rowId xmlns:a16="http://schemas.microsoft.com/office/drawing/2014/main" val="10003"/>
                  </a:ext>
                </a:extLst>
              </a:tr>
            </a:tbl>
          </a:graphicData>
        </a:graphic>
      </p:graphicFrame>
      <p:graphicFrame>
        <p:nvGraphicFramePr>
          <p:cNvPr id="57" name="Table 56"/>
          <p:cNvGraphicFramePr>
            <a:graphicFrameLocks noGrp="1"/>
          </p:cNvGraphicFramePr>
          <p:nvPr/>
        </p:nvGraphicFramePr>
        <p:xfrm>
          <a:off x="3328014" y="4744648"/>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pPr algn="ctr"/>
                      <a:r>
                        <a:rPr lang="en-US" b="0" dirty="0"/>
                        <a:t>1</a:t>
                      </a:r>
                    </a:p>
                  </a:txBody>
                  <a:tcPr anchor="ctr">
                    <a:solidFill>
                      <a:srgbClr val="DDDDDD"/>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DDDDDD"/>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DDDDDD"/>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DDDDDD"/>
                    </a:solidFill>
                  </a:tcPr>
                </a:tc>
                <a:extLst>
                  <a:ext uri="{0D108BD9-81ED-4DB2-BD59-A6C34878D82A}">
                    <a16:rowId xmlns:a16="http://schemas.microsoft.com/office/drawing/2014/main" val="10003"/>
                  </a:ext>
                </a:extLst>
              </a:tr>
            </a:tbl>
          </a:graphicData>
        </a:graphic>
      </p:graphicFrame>
      <p:sp>
        <p:nvSpPr>
          <p:cNvPr id="58" name="Multiply 57"/>
          <p:cNvSpPr/>
          <p:nvPr/>
        </p:nvSpPr>
        <p:spPr bwMode="auto">
          <a:xfrm>
            <a:off x="2523684" y="5266065"/>
            <a:ext cx="459395" cy="459339"/>
          </a:xfrm>
          <a:prstGeom prst="mathMultiply">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9" name="Equal 58"/>
          <p:cNvSpPr/>
          <p:nvPr/>
        </p:nvSpPr>
        <p:spPr bwMode="auto">
          <a:xfrm>
            <a:off x="3997434" y="5279575"/>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60" name="Group 103"/>
          <p:cNvGrpSpPr/>
          <p:nvPr/>
        </p:nvGrpSpPr>
        <p:grpSpPr>
          <a:xfrm>
            <a:off x="5093286" y="4842307"/>
            <a:ext cx="2745496" cy="798720"/>
            <a:chOff x="5542830" y="1650710"/>
            <a:chExt cx="2745496" cy="798720"/>
          </a:xfrm>
        </p:grpSpPr>
        <p:sp>
          <p:nvSpPr>
            <p:cNvPr id="61" name="Equal 60"/>
            <p:cNvSpPr/>
            <p:nvPr/>
          </p:nvSpPr>
          <p:spPr bwMode="auto">
            <a:xfrm>
              <a:off x="7882977" y="2098171"/>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2" name="Plus 61"/>
            <p:cNvSpPr/>
            <p:nvPr/>
          </p:nvSpPr>
          <p:spPr bwMode="auto">
            <a:xfrm>
              <a:off x="5542830"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3" name="Plus 62"/>
            <p:cNvSpPr/>
            <p:nvPr/>
          </p:nvSpPr>
          <p:spPr bwMode="auto">
            <a:xfrm>
              <a:off x="6312993"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4" name="Plus 63"/>
            <p:cNvSpPr/>
            <p:nvPr/>
          </p:nvSpPr>
          <p:spPr bwMode="auto">
            <a:xfrm>
              <a:off x="7083156"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aphicFrame>
        <p:nvGraphicFramePr>
          <p:cNvPr id="65" name="Table 64"/>
          <p:cNvGraphicFramePr>
            <a:graphicFrameLocks noGrp="1"/>
          </p:cNvGraphicFramePr>
          <p:nvPr/>
        </p:nvGraphicFramePr>
        <p:xfrm>
          <a:off x="8014278" y="4740514"/>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endParaRPr lang="en-US" dirty="0"/>
                    </a:p>
                  </a:txBody>
                  <a:tcPr anchor="ctr">
                    <a:solidFill>
                      <a:srgbClr val="FF0000"/>
                    </a:solidFill>
                  </a:tcPr>
                </a:tc>
                <a:extLst>
                  <a:ext uri="{0D108BD9-81ED-4DB2-BD59-A6C34878D82A}">
                    <a16:rowId xmlns:a16="http://schemas.microsoft.com/office/drawing/2014/main" val="10000"/>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1"/>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2"/>
                  </a:ext>
                </a:extLst>
              </a:tr>
              <a:tr h="370840">
                <a:tc>
                  <a:txBody>
                    <a:bodyPr/>
                    <a:lstStyle/>
                    <a:p>
                      <a:endParaRPr lang="en-US" dirty="0"/>
                    </a:p>
                  </a:txBody>
                  <a:tcPr anchor="ctr">
                    <a:solidFill>
                      <a:srgbClr val="FF0000"/>
                    </a:solidFill>
                  </a:tcPr>
                </a:tc>
                <a:extLst>
                  <a:ext uri="{0D108BD9-81ED-4DB2-BD59-A6C34878D82A}">
                    <a16:rowId xmlns:a16="http://schemas.microsoft.com/office/drawing/2014/main" val="10003"/>
                  </a:ext>
                </a:extLst>
              </a:tr>
            </a:tbl>
          </a:graphicData>
        </a:graphic>
      </p:graphicFrame>
      <p:sp>
        <p:nvSpPr>
          <p:cNvPr id="66" name="TextBox 65"/>
          <p:cNvSpPr txBox="1"/>
          <p:nvPr/>
        </p:nvSpPr>
        <p:spPr>
          <a:xfrm>
            <a:off x="8010937" y="4731946"/>
            <a:ext cx="481234" cy="369332"/>
          </a:xfrm>
          <a:prstGeom prst="rect">
            <a:avLst/>
          </a:prstGeom>
          <a:noFill/>
        </p:spPr>
        <p:txBody>
          <a:bodyPr wrap="square" rtlCol="0">
            <a:spAutoFit/>
          </a:bodyPr>
          <a:lstStyle/>
          <a:p>
            <a:pPr algn="ctr"/>
            <a:r>
              <a:rPr lang="en-US" sz="1800" dirty="0"/>
              <a:t>10</a:t>
            </a:r>
          </a:p>
        </p:txBody>
      </p:sp>
      <p:grpSp>
        <p:nvGrpSpPr>
          <p:cNvPr id="67" name="Group 100"/>
          <p:cNvGrpSpPr/>
          <p:nvPr/>
        </p:nvGrpSpPr>
        <p:grpSpPr>
          <a:xfrm>
            <a:off x="4608963" y="5127526"/>
            <a:ext cx="3963885" cy="369332"/>
            <a:chOff x="5058507" y="1935929"/>
            <a:chExt cx="3963885" cy="369332"/>
          </a:xfrm>
        </p:grpSpPr>
        <p:sp>
          <p:nvSpPr>
            <p:cNvPr id="68" name="TextBox 67"/>
            <p:cNvSpPr txBox="1"/>
            <p:nvPr/>
          </p:nvSpPr>
          <p:spPr>
            <a:xfrm>
              <a:off x="5058507" y="1935929"/>
              <a:ext cx="368158" cy="369332"/>
            </a:xfrm>
            <a:prstGeom prst="rect">
              <a:avLst/>
            </a:prstGeom>
            <a:noFill/>
          </p:spPr>
          <p:txBody>
            <a:bodyPr wrap="square" rtlCol="0">
              <a:spAutoFit/>
            </a:bodyPr>
            <a:lstStyle/>
            <a:p>
              <a:pPr algn="ctr"/>
              <a:r>
                <a:rPr lang="en-US" sz="1800" dirty="0"/>
                <a:t>2</a:t>
              </a:r>
            </a:p>
          </p:txBody>
        </p:sp>
        <p:sp>
          <p:nvSpPr>
            <p:cNvPr id="69" name="TextBox 68"/>
            <p:cNvSpPr txBox="1"/>
            <p:nvPr/>
          </p:nvSpPr>
          <p:spPr>
            <a:xfrm>
              <a:off x="5828670" y="1935929"/>
              <a:ext cx="368158" cy="369332"/>
            </a:xfrm>
            <a:prstGeom prst="rect">
              <a:avLst/>
            </a:prstGeom>
            <a:noFill/>
          </p:spPr>
          <p:txBody>
            <a:bodyPr wrap="square" rtlCol="0">
              <a:spAutoFit/>
            </a:bodyPr>
            <a:lstStyle/>
            <a:p>
              <a:pPr algn="ctr"/>
              <a:r>
                <a:rPr lang="en-US" sz="1800" dirty="0"/>
                <a:t>4</a:t>
              </a:r>
            </a:p>
          </p:txBody>
        </p:sp>
        <p:sp>
          <p:nvSpPr>
            <p:cNvPr id="70" name="TextBox 69"/>
            <p:cNvSpPr txBox="1"/>
            <p:nvPr/>
          </p:nvSpPr>
          <p:spPr>
            <a:xfrm>
              <a:off x="6598833" y="1935929"/>
              <a:ext cx="368158" cy="369332"/>
            </a:xfrm>
            <a:prstGeom prst="rect">
              <a:avLst/>
            </a:prstGeom>
            <a:noFill/>
          </p:spPr>
          <p:txBody>
            <a:bodyPr wrap="square" rtlCol="0">
              <a:spAutoFit/>
            </a:bodyPr>
            <a:lstStyle/>
            <a:p>
              <a:pPr algn="ctr"/>
              <a:r>
                <a:rPr lang="en-US" sz="1800" dirty="0"/>
                <a:t>6</a:t>
              </a:r>
            </a:p>
          </p:txBody>
        </p:sp>
        <p:sp>
          <p:nvSpPr>
            <p:cNvPr id="71" name="TextBox 70"/>
            <p:cNvSpPr txBox="1"/>
            <p:nvPr/>
          </p:nvSpPr>
          <p:spPr>
            <a:xfrm>
              <a:off x="7368997" y="1935929"/>
              <a:ext cx="368158" cy="369332"/>
            </a:xfrm>
            <a:prstGeom prst="rect">
              <a:avLst/>
            </a:prstGeom>
            <a:noFill/>
          </p:spPr>
          <p:txBody>
            <a:bodyPr wrap="square" rtlCol="0">
              <a:spAutoFit/>
            </a:bodyPr>
            <a:lstStyle/>
            <a:p>
              <a:pPr algn="ctr"/>
              <a:r>
                <a:rPr lang="en-US" sz="1800" dirty="0"/>
                <a:t>8</a:t>
              </a:r>
            </a:p>
          </p:txBody>
        </p:sp>
        <p:sp>
          <p:nvSpPr>
            <p:cNvPr id="72" name="Plus 71"/>
            <p:cNvSpPr/>
            <p:nvPr/>
          </p:nvSpPr>
          <p:spPr bwMode="auto">
            <a:xfrm>
              <a:off x="5546598"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3" name="Plus 72"/>
            <p:cNvSpPr/>
            <p:nvPr/>
          </p:nvSpPr>
          <p:spPr bwMode="auto">
            <a:xfrm>
              <a:off x="6316761"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4" name="Plus 73"/>
            <p:cNvSpPr/>
            <p:nvPr/>
          </p:nvSpPr>
          <p:spPr bwMode="auto">
            <a:xfrm>
              <a:off x="7086924"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5" name="TextBox 74"/>
            <p:cNvSpPr txBox="1"/>
            <p:nvPr/>
          </p:nvSpPr>
          <p:spPr>
            <a:xfrm>
              <a:off x="8372652" y="1935929"/>
              <a:ext cx="649740" cy="369332"/>
            </a:xfrm>
            <a:prstGeom prst="rect">
              <a:avLst/>
            </a:prstGeom>
            <a:noFill/>
          </p:spPr>
          <p:txBody>
            <a:bodyPr wrap="square" rtlCol="0">
              <a:spAutoFit/>
            </a:bodyPr>
            <a:lstStyle/>
            <a:p>
              <a:pPr algn="ctr"/>
              <a:r>
                <a:rPr lang="en-US" sz="1800" dirty="0"/>
                <a:t>20</a:t>
              </a:r>
            </a:p>
          </p:txBody>
        </p:sp>
      </p:grpSp>
      <p:grpSp>
        <p:nvGrpSpPr>
          <p:cNvPr id="76" name="Group 101"/>
          <p:cNvGrpSpPr/>
          <p:nvPr/>
        </p:nvGrpSpPr>
        <p:grpSpPr>
          <a:xfrm>
            <a:off x="4599219" y="5496086"/>
            <a:ext cx="3882428" cy="369332"/>
            <a:chOff x="5048763" y="2304489"/>
            <a:chExt cx="3882428" cy="369332"/>
          </a:xfrm>
        </p:grpSpPr>
        <p:sp>
          <p:nvSpPr>
            <p:cNvPr id="77" name="TextBox 76"/>
            <p:cNvSpPr txBox="1"/>
            <p:nvPr/>
          </p:nvSpPr>
          <p:spPr>
            <a:xfrm>
              <a:off x="5048763" y="2304489"/>
              <a:ext cx="368158" cy="369332"/>
            </a:xfrm>
            <a:prstGeom prst="rect">
              <a:avLst/>
            </a:prstGeom>
            <a:noFill/>
          </p:spPr>
          <p:txBody>
            <a:bodyPr wrap="square" rtlCol="0">
              <a:spAutoFit/>
            </a:bodyPr>
            <a:lstStyle/>
            <a:p>
              <a:pPr algn="ctr"/>
              <a:r>
                <a:rPr lang="en-US" sz="1800" dirty="0"/>
                <a:t>3</a:t>
              </a:r>
            </a:p>
          </p:txBody>
        </p:sp>
        <p:sp>
          <p:nvSpPr>
            <p:cNvPr id="78" name="TextBox 77"/>
            <p:cNvSpPr txBox="1"/>
            <p:nvPr/>
          </p:nvSpPr>
          <p:spPr>
            <a:xfrm>
              <a:off x="5818926" y="2304489"/>
              <a:ext cx="368158" cy="369332"/>
            </a:xfrm>
            <a:prstGeom prst="rect">
              <a:avLst/>
            </a:prstGeom>
            <a:noFill/>
          </p:spPr>
          <p:txBody>
            <a:bodyPr wrap="square" rtlCol="0">
              <a:spAutoFit/>
            </a:bodyPr>
            <a:lstStyle/>
            <a:p>
              <a:pPr algn="ctr"/>
              <a:r>
                <a:rPr lang="en-US" sz="1800" dirty="0"/>
                <a:t>6</a:t>
              </a:r>
            </a:p>
          </p:txBody>
        </p:sp>
        <p:sp>
          <p:nvSpPr>
            <p:cNvPr id="79" name="TextBox 78"/>
            <p:cNvSpPr txBox="1"/>
            <p:nvPr/>
          </p:nvSpPr>
          <p:spPr>
            <a:xfrm>
              <a:off x="6589089" y="2304489"/>
              <a:ext cx="368158" cy="369332"/>
            </a:xfrm>
            <a:prstGeom prst="rect">
              <a:avLst/>
            </a:prstGeom>
            <a:noFill/>
          </p:spPr>
          <p:txBody>
            <a:bodyPr wrap="square" rtlCol="0">
              <a:spAutoFit/>
            </a:bodyPr>
            <a:lstStyle/>
            <a:p>
              <a:pPr algn="ctr"/>
              <a:r>
                <a:rPr lang="en-US" sz="1800" dirty="0"/>
                <a:t>9</a:t>
              </a:r>
            </a:p>
          </p:txBody>
        </p:sp>
        <p:sp>
          <p:nvSpPr>
            <p:cNvPr id="80" name="TextBox 79"/>
            <p:cNvSpPr txBox="1"/>
            <p:nvPr/>
          </p:nvSpPr>
          <p:spPr>
            <a:xfrm>
              <a:off x="7242237" y="2304489"/>
              <a:ext cx="485174" cy="369332"/>
            </a:xfrm>
            <a:prstGeom prst="rect">
              <a:avLst/>
            </a:prstGeom>
            <a:noFill/>
          </p:spPr>
          <p:txBody>
            <a:bodyPr wrap="square" rtlCol="0">
              <a:spAutoFit/>
            </a:bodyPr>
            <a:lstStyle/>
            <a:p>
              <a:pPr algn="ctr"/>
              <a:r>
                <a:rPr lang="en-US" sz="1800" dirty="0"/>
                <a:t>12</a:t>
              </a:r>
            </a:p>
          </p:txBody>
        </p:sp>
        <p:sp>
          <p:nvSpPr>
            <p:cNvPr id="81" name="Plus 80"/>
            <p:cNvSpPr/>
            <p:nvPr/>
          </p:nvSpPr>
          <p:spPr bwMode="auto">
            <a:xfrm>
              <a:off x="5536854"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2" name="Plus 81"/>
            <p:cNvSpPr/>
            <p:nvPr/>
          </p:nvSpPr>
          <p:spPr bwMode="auto">
            <a:xfrm>
              <a:off x="6307017"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3" name="Plus 82"/>
            <p:cNvSpPr/>
            <p:nvPr/>
          </p:nvSpPr>
          <p:spPr bwMode="auto">
            <a:xfrm>
              <a:off x="7077180"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4" name="TextBox 83"/>
            <p:cNvSpPr txBox="1"/>
            <p:nvPr/>
          </p:nvSpPr>
          <p:spPr>
            <a:xfrm>
              <a:off x="8471005" y="2304489"/>
              <a:ext cx="460186" cy="369332"/>
            </a:xfrm>
            <a:prstGeom prst="rect">
              <a:avLst/>
            </a:prstGeom>
            <a:noFill/>
          </p:spPr>
          <p:txBody>
            <a:bodyPr wrap="square" rtlCol="0">
              <a:spAutoFit/>
            </a:bodyPr>
            <a:lstStyle/>
            <a:p>
              <a:pPr algn="ctr"/>
              <a:r>
                <a:rPr lang="en-US" sz="1800" dirty="0"/>
                <a:t>30</a:t>
              </a:r>
            </a:p>
          </p:txBody>
        </p:sp>
      </p:grpSp>
      <p:grpSp>
        <p:nvGrpSpPr>
          <p:cNvPr id="85" name="Group 102"/>
          <p:cNvGrpSpPr/>
          <p:nvPr/>
        </p:nvGrpSpPr>
        <p:grpSpPr>
          <a:xfrm>
            <a:off x="4616499" y="5851136"/>
            <a:ext cx="3956348" cy="369332"/>
            <a:chOff x="5066043" y="2659539"/>
            <a:chExt cx="3956348" cy="369332"/>
          </a:xfrm>
        </p:grpSpPr>
        <p:sp>
          <p:nvSpPr>
            <p:cNvPr id="86" name="TextBox 85"/>
            <p:cNvSpPr txBox="1"/>
            <p:nvPr/>
          </p:nvSpPr>
          <p:spPr>
            <a:xfrm>
              <a:off x="5066043" y="2659539"/>
              <a:ext cx="368158" cy="369332"/>
            </a:xfrm>
            <a:prstGeom prst="rect">
              <a:avLst/>
            </a:prstGeom>
            <a:noFill/>
          </p:spPr>
          <p:txBody>
            <a:bodyPr wrap="square" rtlCol="0">
              <a:spAutoFit/>
            </a:bodyPr>
            <a:lstStyle/>
            <a:p>
              <a:pPr algn="ctr"/>
              <a:r>
                <a:rPr lang="en-US" sz="1800" dirty="0"/>
                <a:t>4</a:t>
              </a:r>
            </a:p>
          </p:txBody>
        </p:sp>
        <p:sp>
          <p:nvSpPr>
            <p:cNvPr id="87" name="TextBox 86"/>
            <p:cNvSpPr txBox="1"/>
            <p:nvPr/>
          </p:nvSpPr>
          <p:spPr>
            <a:xfrm>
              <a:off x="5836206" y="2659539"/>
              <a:ext cx="368158" cy="369332"/>
            </a:xfrm>
            <a:prstGeom prst="rect">
              <a:avLst/>
            </a:prstGeom>
            <a:noFill/>
          </p:spPr>
          <p:txBody>
            <a:bodyPr wrap="square" rtlCol="0">
              <a:spAutoFit/>
            </a:bodyPr>
            <a:lstStyle/>
            <a:p>
              <a:pPr algn="ctr"/>
              <a:r>
                <a:rPr lang="en-US" sz="1800" dirty="0"/>
                <a:t>8</a:t>
              </a:r>
            </a:p>
          </p:txBody>
        </p:sp>
        <p:sp>
          <p:nvSpPr>
            <p:cNvPr id="88" name="TextBox 87"/>
            <p:cNvSpPr txBox="1"/>
            <p:nvPr/>
          </p:nvSpPr>
          <p:spPr>
            <a:xfrm>
              <a:off x="6526120" y="2659539"/>
              <a:ext cx="448407" cy="369332"/>
            </a:xfrm>
            <a:prstGeom prst="rect">
              <a:avLst/>
            </a:prstGeom>
            <a:noFill/>
          </p:spPr>
          <p:txBody>
            <a:bodyPr wrap="square" rtlCol="0">
              <a:spAutoFit/>
            </a:bodyPr>
            <a:lstStyle/>
            <a:p>
              <a:pPr algn="ctr"/>
              <a:r>
                <a:rPr lang="en-US" sz="1800" dirty="0"/>
                <a:t>12</a:t>
              </a:r>
            </a:p>
          </p:txBody>
        </p:sp>
        <p:sp>
          <p:nvSpPr>
            <p:cNvPr id="89" name="TextBox 88"/>
            <p:cNvSpPr txBox="1"/>
            <p:nvPr/>
          </p:nvSpPr>
          <p:spPr>
            <a:xfrm>
              <a:off x="7296284" y="2659539"/>
              <a:ext cx="448407" cy="369332"/>
            </a:xfrm>
            <a:prstGeom prst="rect">
              <a:avLst/>
            </a:prstGeom>
            <a:noFill/>
          </p:spPr>
          <p:txBody>
            <a:bodyPr wrap="square" rtlCol="0">
              <a:spAutoFit/>
            </a:bodyPr>
            <a:lstStyle/>
            <a:p>
              <a:pPr algn="ctr"/>
              <a:r>
                <a:rPr lang="en-US" sz="1800" dirty="0"/>
                <a:t>16</a:t>
              </a:r>
            </a:p>
          </p:txBody>
        </p:sp>
        <p:sp>
          <p:nvSpPr>
            <p:cNvPr id="90" name="Plus 89"/>
            <p:cNvSpPr/>
            <p:nvPr/>
          </p:nvSpPr>
          <p:spPr bwMode="auto">
            <a:xfrm>
              <a:off x="5554134"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1" name="Plus 90"/>
            <p:cNvSpPr/>
            <p:nvPr/>
          </p:nvSpPr>
          <p:spPr bwMode="auto">
            <a:xfrm>
              <a:off x="6324297"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2" name="Plus 91"/>
            <p:cNvSpPr/>
            <p:nvPr/>
          </p:nvSpPr>
          <p:spPr bwMode="auto">
            <a:xfrm>
              <a:off x="7094460"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3" name="TextBox 92"/>
            <p:cNvSpPr txBox="1"/>
            <p:nvPr/>
          </p:nvSpPr>
          <p:spPr>
            <a:xfrm>
              <a:off x="8380188" y="2659539"/>
              <a:ext cx="642203" cy="369332"/>
            </a:xfrm>
            <a:prstGeom prst="rect">
              <a:avLst/>
            </a:prstGeom>
            <a:noFill/>
          </p:spPr>
          <p:txBody>
            <a:bodyPr wrap="square" rtlCol="0">
              <a:spAutoFit/>
            </a:bodyPr>
            <a:lstStyle/>
            <a:p>
              <a:pPr algn="ctr"/>
              <a:r>
                <a:rPr lang="en-US" sz="1800" dirty="0"/>
                <a:t>40</a:t>
              </a:r>
            </a:p>
          </p:txBody>
        </p:sp>
      </p:grpSp>
      <p:sp>
        <p:nvSpPr>
          <p:cNvPr id="3" name="Rectangular Callout 2"/>
          <p:cNvSpPr/>
          <p:nvPr/>
        </p:nvSpPr>
        <p:spPr bwMode="auto">
          <a:xfrm>
            <a:off x="3772125" y="1954491"/>
            <a:ext cx="5312169" cy="1821140"/>
          </a:xfrm>
          <a:prstGeom prst="wedgeRectCallout">
            <a:avLst>
              <a:gd name="adj1" fmla="val 5807"/>
              <a:gd name="adj2" fmla="val 106095"/>
            </a:avLst>
          </a:prstGeom>
          <a:solidFill>
            <a:srgbClr val="DDDDD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r>
              <a:rPr kumimoji="0" lang="en-US" sz="1600" b="1" i="0" u="none" strike="noStrike" cap="none" normalizeH="0" baseline="0" dirty="0">
                <a:ln>
                  <a:noFill/>
                </a:ln>
                <a:solidFill>
                  <a:schemeClr val="tx1"/>
                </a:solidFill>
                <a:effectLst/>
                <a:latin typeface="Tahoma" pitchFamily="-96" charset="0"/>
              </a:rPr>
              <a:t>Efficient multiplication, </a:t>
            </a:r>
            <a:br>
              <a:rPr kumimoji="0" lang="en-US" sz="1600" b="1" i="0" u="none" strike="noStrike" cap="none" normalizeH="0" baseline="0" dirty="0">
                <a:ln>
                  <a:noFill/>
                </a:ln>
                <a:solidFill>
                  <a:schemeClr val="tx1"/>
                </a:solidFill>
                <a:effectLst/>
                <a:latin typeface="Tahoma" pitchFamily="-96" charset="0"/>
              </a:rPr>
            </a:br>
            <a:r>
              <a:rPr lang="en-US" sz="1100" dirty="0">
                <a:solidFill>
                  <a:srgbClr val="000000"/>
                </a:solidFill>
                <a:latin typeface="Courier"/>
                <a:cs typeface="Courier"/>
              </a:rPr>
              <a:t>MULPS </a:t>
            </a:r>
            <a:r>
              <a:rPr lang="en-US" sz="1100" dirty="0">
                <a:solidFill>
                  <a:srgbClr val="000000"/>
                </a:solidFill>
              </a:rPr>
              <a:t>a, b = [A0*B0, A1*B1, A2*B2, A3*B3]  </a:t>
            </a:r>
            <a:endParaRPr kumimoji="0" lang="en-US" b="1" i="0" u="none" strike="noStrike" cap="none" normalizeH="0" baseline="0" dirty="0">
              <a:ln>
                <a:noFill/>
              </a:ln>
              <a:solidFill>
                <a:schemeClr val="tx1"/>
              </a:solidFill>
              <a:effectLst/>
              <a:latin typeface="Tahoma" pitchFamily="-96" charset="0"/>
            </a:endParaRPr>
          </a:p>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600" b="1" i="0" u="none" strike="noStrike" cap="none" normalizeH="0" baseline="0" dirty="0">
                <a:ln>
                  <a:noFill/>
                </a:ln>
                <a:solidFill>
                  <a:schemeClr val="tx1"/>
                </a:solidFill>
                <a:effectLst/>
                <a:latin typeface="Tahoma" pitchFamily="-96" charset="0"/>
              </a:rPr>
              <a:t>… but no “efficient” way to do the horizontal add:</a:t>
            </a:r>
          </a:p>
          <a:p>
            <a:r>
              <a:rPr lang="en-US" sz="1100" dirty="0">
                <a:latin typeface="Courier"/>
                <a:cs typeface="Courier"/>
              </a:rPr>
              <a:t>HADDPS </a:t>
            </a:r>
            <a:r>
              <a:rPr lang="en-US" sz="1100" dirty="0"/>
              <a:t>a, b = [B0+B1, B2+B3, A0+A1, A2+A3]</a:t>
            </a:r>
            <a:endParaRPr kumimoji="0" lang="en-US" sz="1100" b="0" i="0" u="none" strike="noStrike" cap="none" normalizeH="0" baseline="0" dirty="0">
              <a:ln>
                <a:noFill/>
              </a:ln>
              <a:solidFill>
                <a:schemeClr val="tx1"/>
              </a:solidFill>
              <a:effectLst/>
              <a:latin typeface="Tahoma" pitchFamily="-96" charset="0"/>
            </a:endParaRPr>
          </a:p>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lang="en-US" sz="1100" dirty="0">
                <a:latin typeface="Tahoma" pitchFamily="-96" charset="0"/>
              </a:rPr>
              <a:t>after (first row) multiplication we have x = [1, 2, 3, 4], add:</a:t>
            </a:r>
          </a:p>
          <a:p>
            <a:pPr marL="228600" marR="0" indent="-228600" algn="l" defTabSz="914400" rtl="0" eaLnBrk="1" fontAlgn="base" latinLnBrk="0" hangingPunct="1">
              <a:lnSpc>
                <a:spcPct val="100000"/>
              </a:lnSpc>
              <a:spcBef>
                <a:spcPct val="20000"/>
              </a:spcBef>
              <a:spcAft>
                <a:spcPct val="0"/>
              </a:spcAft>
              <a:buClr>
                <a:schemeClr val="folHlink"/>
              </a:buClr>
              <a:buSzPct val="85000"/>
              <a:buFont typeface="+mj-lt"/>
              <a:buAutoNum type="arabicPeriod"/>
              <a:tabLst/>
            </a:pPr>
            <a:r>
              <a:rPr kumimoji="0" lang="en-US" sz="1100" b="0" i="0" u="none" strike="noStrike" cap="none" normalizeH="0" baseline="0" dirty="0">
                <a:ln>
                  <a:noFill/>
                </a:ln>
                <a:solidFill>
                  <a:schemeClr val="tx1"/>
                </a:solidFill>
                <a:effectLst/>
                <a:latin typeface="Tahoma" pitchFamily="-96" charset="0"/>
              </a:rPr>
              <a:t>y = </a:t>
            </a:r>
            <a:r>
              <a:rPr kumimoji="0" lang="en-US" sz="1100" b="0" i="0" u="none" strike="noStrike" cap="none" normalizeH="0" baseline="0" dirty="0">
                <a:ln>
                  <a:noFill/>
                </a:ln>
                <a:solidFill>
                  <a:schemeClr val="tx1"/>
                </a:solidFill>
                <a:effectLst/>
                <a:latin typeface="Courier"/>
                <a:cs typeface="Courier"/>
              </a:rPr>
              <a:t>__</a:t>
            </a:r>
            <a:r>
              <a:rPr kumimoji="0" lang="en-US" sz="1100" b="0" i="0" u="none" strike="noStrike" cap="none" normalizeH="0" baseline="0" dirty="0" err="1">
                <a:ln>
                  <a:noFill/>
                </a:ln>
                <a:solidFill>
                  <a:schemeClr val="tx1"/>
                </a:solidFill>
                <a:effectLst/>
                <a:latin typeface="Courier"/>
                <a:cs typeface="Courier"/>
              </a:rPr>
              <a:t>mm_hadd_ps</a:t>
            </a:r>
            <a:r>
              <a:rPr lang="en-US" sz="1100" dirty="0">
                <a:latin typeface="Courier"/>
                <a:cs typeface="Courier"/>
              </a:rPr>
              <a:t>(x, x</a:t>
            </a:r>
            <a:r>
              <a:rPr lang="en-US" sz="1100" dirty="0">
                <a:latin typeface="Tahoma" pitchFamily="-96" charset="0"/>
              </a:rPr>
              <a:t>)  = [1+2, 3+4, 1+2, 3+4]</a:t>
            </a:r>
          </a:p>
          <a:p>
            <a:pPr marL="228600" marR="0" indent="-228600" algn="l" defTabSz="914400" rtl="0" eaLnBrk="1" fontAlgn="base" latinLnBrk="0" hangingPunct="1">
              <a:lnSpc>
                <a:spcPct val="100000"/>
              </a:lnSpc>
              <a:spcBef>
                <a:spcPct val="20000"/>
              </a:spcBef>
              <a:spcAft>
                <a:spcPct val="0"/>
              </a:spcAft>
              <a:buClr>
                <a:schemeClr val="folHlink"/>
              </a:buClr>
              <a:buSzPct val="85000"/>
              <a:buFont typeface="+mj-lt"/>
              <a:buAutoNum type="arabicPeriod"/>
              <a:tabLst/>
            </a:pPr>
            <a:r>
              <a:rPr kumimoji="0" lang="en-US" sz="1100" b="0" i="0" u="none" strike="noStrike" cap="none" normalizeH="0" baseline="0" dirty="0">
                <a:ln>
                  <a:noFill/>
                </a:ln>
                <a:solidFill>
                  <a:schemeClr val="tx1"/>
                </a:solidFill>
                <a:effectLst/>
                <a:latin typeface="Tahoma" pitchFamily="-96" charset="0"/>
              </a:rPr>
              <a:t>z = </a:t>
            </a:r>
            <a:r>
              <a:rPr kumimoji="0" lang="en-US" sz="1100" b="0" i="0" u="none" strike="noStrike" cap="none" normalizeH="0" baseline="0" dirty="0">
                <a:ln>
                  <a:noFill/>
                </a:ln>
                <a:solidFill>
                  <a:schemeClr val="tx1"/>
                </a:solidFill>
                <a:effectLst/>
                <a:latin typeface="Courier"/>
                <a:cs typeface="Courier"/>
              </a:rPr>
              <a:t>__</a:t>
            </a:r>
            <a:r>
              <a:rPr kumimoji="0" lang="en-US" sz="1100" b="0" i="0" u="none" strike="noStrike" cap="none" normalizeH="0" baseline="0" dirty="0" err="1">
                <a:ln>
                  <a:noFill/>
                </a:ln>
                <a:solidFill>
                  <a:schemeClr val="tx1"/>
                </a:solidFill>
                <a:effectLst/>
                <a:latin typeface="Courier"/>
                <a:cs typeface="Courier"/>
              </a:rPr>
              <a:t>mm_hadd_ps</a:t>
            </a:r>
            <a:r>
              <a:rPr kumimoji="0" lang="en-US" sz="1100" b="0" i="0" u="none" strike="noStrike" cap="none" normalizeH="0" baseline="0" dirty="0">
                <a:ln>
                  <a:noFill/>
                </a:ln>
                <a:solidFill>
                  <a:schemeClr val="tx1"/>
                </a:solidFill>
                <a:effectLst/>
                <a:latin typeface="Courier"/>
                <a:cs typeface="Courier"/>
              </a:rPr>
              <a:t>(y, y)</a:t>
            </a:r>
            <a:r>
              <a:rPr lang="en-US" sz="1100" dirty="0">
                <a:latin typeface="Courier"/>
                <a:cs typeface="Courier"/>
              </a:rPr>
              <a:t> </a:t>
            </a:r>
            <a:r>
              <a:rPr kumimoji="0" lang="en-US" sz="1100" b="0" i="0" u="none" strike="noStrike" cap="none" normalizeH="0" baseline="0" dirty="0">
                <a:ln>
                  <a:noFill/>
                </a:ln>
                <a:solidFill>
                  <a:schemeClr val="tx1"/>
                </a:solidFill>
                <a:effectLst/>
                <a:latin typeface="Tahoma" pitchFamily="-96" charset="0"/>
              </a:rPr>
              <a:t>= [1+2+3+4, 1+2+3+4,</a:t>
            </a:r>
            <a:r>
              <a:rPr kumimoji="0" lang="en-US" sz="1100" b="0" i="0" u="none" strike="noStrike" cap="none" normalizeH="0" dirty="0">
                <a:ln>
                  <a:noFill/>
                </a:ln>
                <a:solidFill>
                  <a:schemeClr val="tx1"/>
                </a:solidFill>
                <a:effectLst/>
                <a:latin typeface="Tahoma" pitchFamily="-96" charset="0"/>
              </a:rPr>
              <a:t> 1+2+3+4, 1+2+3+4</a:t>
            </a:r>
            <a:r>
              <a:rPr kumimoji="0" lang="en-US" sz="1100" b="0" i="0" u="none" strike="noStrike" cap="none" normalizeH="0" baseline="0" dirty="0">
                <a:ln>
                  <a:noFill/>
                </a:ln>
                <a:solidFill>
                  <a:schemeClr val="tx1"/>
                </a:solidFill>
                <a:effectLst/>
                <a:latin typeface="Tahoma" pitchFamily="-96" charset="0"/>
              </a:rPr>
              <a:t>]</a:t>
            </a:r>
          </a:p>
          <a:p>
            <a:pPr marL="228600" marR="0" indent="-228600" algn="l" defTabSz="914400" rtl="0" eaLnBrk="1" fontAlgn="base" latinLnBrk="0" hangingPunct="1">
              <a:lnSpc>
                <a:spcPct val="100000"/>
              </a:lnSpc>
              <a:spcBef>
                <a:spcPct val="20000"/>
              </a:spcBef>
              <a:spcAft>
                <a:spcPct val="0"/>
              </a:spcAft>
              <a:buClr>
                <a:schemeClr val="folHlink"/>
              </a:buClr>
              <a:buSzPct val="85000"/>
              <a:buFont typeface="+mj-lt"/>
              <a:buAutoNum type="arabicPeriod"/>
              <a:tabLst/>
            </a:pPr>
            <a:r>
              <a:rPr lang="en-US" sz="1100" dirty="0">
                <a:latin typeface="Tahoma" pitchFamily="-96" charset="0"/>
              </a:rPr>
              <a:t>move z0 to destination register</a:t>
            </a:r>
            <a:endParaRPr kumimoji="0" lang="en-US" b="0" i="0" u="none" strike="noStrike" cap="none" normalizeH="0" baseline="0" dirty="0">
              <a:ln>
                <a:noFill/>
              </a:ln>
              <a:solidFill>
                <a:schemeClr val="tx1"/>
              </a:solidFill>
              <a:effectLst/>
              <a:latin typeface="Tahoma" pitchFamily="-96" charset="0"/>
            </a:endParaRPr>
          </a:p>
        </p:txBody>
      </p:sp>
      <p:grpSp>
        <p:nvGrpSpPr>
          <p:cNvPr id="10" name="Group 9"/>
          <p:cNvGrpSpPr/>
          <p:nvPr/>
        </p:nvGrpSpPr>
        <p:grpSpPr>
          <a:xfrm>
            <a:off x="429447" y="1854686"/>
            <a:ext cx="6925956" cy="3316509"/>
            <a:chOff x="429447" y="1854686"/>
            <a:chExt cx="6925956" cy="3316509"/>
          </a:xfrm>
        </p:grpSpPr>
        <p:sp>
          <p:nvSpPr>
            <p:cNvPr id="4" name="Rectangle 3"/>
            <p:cNvSpPr/>
            <p:nvPr/>
          </p:nvSpPr>
          <p:spPr bwMode="auto">
            <a:xfrm>
              <a:off x="4586848" y="4677830"/>
              <a:ext cx="2768555" cy="493365"/>
            </a:xfrm>
            <a:prstGeom prst="rect">
              <a:avLst/>
            </a:prstGeom>
            <a:noFill/>
            <a:ln w="28575" cap="flat" cmpd="sng" algn="ctr">
              <a:solidFill>
                <a:srgbClr val="0000FF"/>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4" name="Rectangle 93"/>
            <p:cNvSpPr/>
            <p:nvPr/>
          </p:nvSpPr>
          <p:spPr bwMode="auto">
            <a:xfrm>
              <a:off x="429447" y="1854686"/>
              <a:ext cx="3058012" cy="335128"/>
            </a:xfrm>
            <a:prstGeom prst="rect">
              <a:avLst/>
            </a:prstGeom>
            <a:noFill/>
            <a:ln w="28575"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mph" presetSubtype="2" fill="hold" grpId="0" nodeType="withEffect">
                                  <p:stCondLst>
                                    <p:cond delay="0"/>
                                  </p:stCondLst>
                                  <p:childTnLst>
                                    <p:anim to="0.5" calcmode="lin" valueType="num">
                                      <p:cBhvr override="childStyle">
                                        <p:cTn id="6" dur="2000" fill="hold"/>
                                        <p:tgtEl>
                                          <p:spTgt spid="8"/>
                                        </p:tgtEl>
                                        <p:attrNameLst>
                                          <p:attrName>style.fontSize</p:attrName>
                                        </p:attrNameLst>
                                      </p:cBhvr>
                                    </p:anim>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59"/>
                                        </p:tgtEl>
                                        <p:attrNameLst>
                                          <p:attrName>style.visibility</p:attrName>
                                        </p:attrNameLst>
                                      </p:cBhvr>
                                      <p:to>
                                        <p:strVal val="visible"/>
                                      </p:to>
                                    </p:set>
                                    <p:animEffect transition="in" filter="fade">
                                      <p:cBhvr>
                                        <p:cTn id="11" dur="2000"/>
                                        <p:tgtEl>
                                          <p:spTgt spid="59"/>
                                        </p:tgtEl>
                                      </p:cBhvr>
                                    </p:animEffect>
                                  </p:childTnLst>
                                </p:cTn>
                              </p:par>
                              <p:par>
                                <p:cTn id="12" presetID="10" presetClass="entr" presetSubtype="0" fill="hold" nodeType="with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2000"/>
                                        <p:tgtEl>
                                          <p:spTgt spid="60"/>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2000"/>
                                        <p:tgtEl>
                                          <p:spTgt spid="5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2000"/>
                                        <p:tgtEl>
                                          <p:spTgt spid="52"/>
                                        </p:tgtEl>
                                      </p:cBhvr>
                                    </p:animEffect>
                                  </p:childTnLst>
                                </p:cTn>
                              </p:par>
                              <p:par>
                                <p:cTn id="21" presetID="10" presetClass="entr" presetSubtype="0" fill="hold" nodeType="with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fade">
                                      <p:cBhvr>
                                        <p:cTn id="23" dur="2000"/>
                                        <p:tgtEl>
                                          <p:spTgt spid="56"/>
                                        </p:tgtEl>
                                      </p:cBhvr>
                                    </p:animEffect>
                                  </p:childTnLst>
                                </p:cTn>
                              </p:par>
                              <p:par>
                                <p:cTn id="24" presetID="10" presetClass="entr" presetSubtype="0" fill="hold" nodeType="withEffect">
                                  <p:stCondLst>
                                    <p:cond delay="0"/>
                                  </p:stCondLst>
                                  <p:childTnLst>
                                    <p:set>
                                      <p:cBhvr>
                                        <p:cTn id="25" dur="1" fill="hold">
                                          <p:stCondLst>
                                            <p:cond delay="0"/>
                                          </p:stCondLst>
                                        </p:cTn>
                                        <p:tgtEl>
                                          <p:spTgt spid="65"/>
                                        </p:tgtEl>
                                        <p:attrNameLst>
                                          <p:attrName>style.visibility</p:attrName>
                                        </p:attrNameLst>
                                      </p:cBhvr>
                                      <p:to>
                                        <p:strVal val="visible"/>
                                      </p:to>
                                    </p:set>
                                    <p:animEffect transition="in" filter="fade">
                                      <p:cBhvr>
                                        <p:cTn id="26" dur="2000"/>
                                        <p:tgtEl>
                                          <p:spTgt spid="65"/>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2000"/>
                                        <p:tgtEl>
                                          <p:spTgt spid="66"/>
                                        </p:tgtEl>
                                      </p:cBhvr>
                                    </p:animEffect>
                                  </p:childTnLst>
                                </p:cTn>
                              </p:par>
                              <p:par>
                                <p:cTn id="30" presetID="10" presetClass="entr" presetSubtype="0" fill="hold" nodeType="withEffect">
                                  <p:stCondLst>
                                    <p:cond delay="0"/>
                                  </p:stCondLst>
                                  <p:childTnLst>
                                    <p:set>
                                      <p:cBhvr>
                                        <p:cTn id="31" dur="1" fill="hold">
                                          <p:stCondLst>
                                            <p:cond delay="0"/>
                                          </p:stCondLst>
                                        </p:cTn>
                                        <p:tgtEl>
                                          <p:spTgt spid="57"/>
                                        </p:tgtEl>
                                        <p:attrNameLst>
                                          <p:attrName>style.visibility</p:attrName>
                                        </p:attrNameLst>
                                      </p:cBhvr>
                                      <p:to>
                                        <p:strVal val="visible"/>
                                      </p:to>
                                    </p:set>
                                    <p:animEffect transition="in" filter="fade">
                                      <p:cBhvr>
                                        <p:cTn id="32" dur="2000"/>
                                        <p:tgtEl>
                                          <p:spTgt spid="5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fade">
                                      <p:cBhvr>
                                        <p:cTn id="35" dur="2000"/>
                                        <p:tgtEl>
                                          <p:spTgt spid="54"/>
                                        </p:tgtEl>
                                      </p:cBhvr>
                                    </p:animEffect>
                                  </p:childTnLst>
                                </p:cTn>
                              </p:par>
                              <p:par>
                                <p:cTn id="36" presetID="10" presetClass="entr" presetSubtype="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Effect transition="in" filter="fade">
                                      <p:cBhvr>
                                        <p:cTn id="38" dur="2000"/>
                                        <p:tgtEl>
                                          <p:spTgt spid="67"/>
                                        </p:tgtEl>
                                      </p:cBhvr>
                                    </p:animEffect>
                                  </p:childTnLst>
                                </p:cTn>
                              </p:par>
                              <p:par>
                                <p:cTn id="39" presetID="10" presetClass="entr" presetSubtype="0" fill="hold" nodeType="withEffect">
                                  <p:stCondLst>
                                    <p:cond delay="0"/>
                                  </p:stCondLst>
                                  <p:childTnLst>
                                    <p:set>
                                      <p:cBhvr>
                                        <p:cTn id="40" dur="1" fill="hold">
                                          <p:stCondLst>
                                            <p:cond delay="0"/>
                                          </p:stCondLst>
                                        </p:cTn>
                                        <p:tgtEl>
                                          <p:spTgt spid="76"/>
                                        </p:tgtEl>
                                        <p:attrNameLst>
                                          <p:attrName>style.visibility</p:attrName>
                                        </p:attrNameLst>
                                      </p:cBhvr>
                                      <p:to>
                                        <p:strVal val="visible"/>
                                      </p:to>
                                    </p:set>
                                    <p:animEffect transition="in" filter="fade">
                                      <p:cBhvr>
                                        <p:cTn id="41" dur="2000"/>
                                        <p:tgtEl>
                                          <p:spTgt spid="76"/>
                                        </p:tgtEl>
                                      </p:cBhvr>
                                    </p:animEffect>
                                  </p:childTnLst>
                                </p:cTn>
                              </p:par>
                              <p:par>
                                <p:cTn id="42" presetID="10" presetClass="entr" presetSubtype="0" fill="hold" nodeType="withEffect">
                                  <p:stCondLst>
                                    <p:cond delay="0"/>
                                  </p:stCondLst>
                                  <p:childTnLst>
                                    <p:set>
                                      <p:cBhvr>
                                        <p:cTn id="43" dur="1" fill="hold">
                                          <p:stCondLst>
                                            <p:cond delay="0"/>
                                          </p:stCondLst>
                                        </p:cTn>
                                        <p:tgtEl>
                                          <p:spTgt spid="85"/>
                                        </p:tgtEl>
                                        <p:attrNameLst>
                                          <p:attrName>style.visibility</p:attrName>
                                        </p:attrNameLst>
                                      </p:cBhvr>
                                      <p:to>
                                        <p:strVal val="visible"/>
                                      </p:to>
                                    </p:set>
                                    <p:animEffect transition="in" filter="fade">
                                      <p:cBhvr>
                                        <p:cTn id="44" dur="2000"/>
                                        <p:tgtEl>
                                          <p:spTgt spid="8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fade">
                                      <p:cBhvr>
                                        <p:cTn id="47" dur="2000"/>
                                        <p:tgtEl>
                                          <p:spTgt spid="55"/>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2000"/>
                                        <p:tgtEl>
                                          <p:spTgt spid="53"/>
                                        </p:tgtEl>
                                      </p:cBhvr>
                                    </p:animEffec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gtEl>
                                        <p:attrNameLst>
                                          <p:attrName>style.visibility</p:attrName>
                                        </p:attrNameLst>
                                      </p:cBhvr>
                                      <p:to>
                                        <p:strVal val="visible"/>
                                      </p:to>
                                    </p:set>
                                  </p:childTnLst>
                                </p:cTn>
                              </p:par>
                            </p:childTnLst>
                          </p:cTn>
                        </p:par>
                        <p:par>
                          <p:cTn id="55" fill="hold">
                            <p:stCondLst>
                              <p:cond delay="0"/>
                            </p:stCondLst>
                            <p:childTnLst>
                              <p:par>
                                <p:cTn id="56" presetID="1" presetClass="entr" presetSubtype="0" fill="hold" nodeType="afterEffect">
                                  <p:stCondLst>
                                    <p:cond delay="0"/>
                                  </p:stCondLst>
                                  <p:childTnLst>
                                    <p:set>
                                      <p:cBhvr>
                                        <p:cTn id="57"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2" grpId="0"/>
      <p:bldP spid="53" grpId="0"/>
      <p:bldP spid="54" grpId="0"/>
      <p:bldP spid="55" grpId="0"/>
      <p:bldP spid="58" grpId="0" animBg="1"/>
      <p:bldP spid="59" grpId="0" animBg="1"/>
      <p:bldP spid="66" grpId="0"/>
      <p:bldP spid="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graphicFrame>
        <p:nvGraphicFramePr>
          <p:cNvPr id="5" name="Content Placeholder 3"/>
          <p:cNvGraphicFramePr>
            <a:graphicFrameLocks noGrp="1"/>
          </p:cNvGraphicFramePr>
          <p:nvPr>
            <p:ph idx="1"/>
          </p:nvPr>
        </p:nvGraphicFramePr>
        <p:xfrm>
          <a:off x="4767692" y="2328104"/>
          <a:ext cx="1475036" cy="1219200"/>
        </p:xfrm>
        <a:graphic>
          <a:graphicData uri="http://schemas.openxmlformats.org/drawingml/2006/table">
            <a:tbl>
              <a:tblPr bandRow="1">
                <a:tableStyleId>{ED083AE6-46FA-4A59-8FB0-9F97EB10719F}</a:tableStyleId>
              </a:tblPr>
              <a:tblGrid>
                <a:gridCol w="368759">
                  <a:extLst>
                    <a:ext uri="{9D8B030D-6E8A-4147-A177-3AD203B41FA5}">
                      <a16:colId xmlns:a16="http://schemas.microsoft.com/office/drawing/2014/main" val="20000"/>
                    </a:ext>
                  </a:extLst>
                </a:gridCol>
                <a:gridCol w="368759">
                  <a:extLst>
                    <a:ext uri="{9D8B030D-6E8A-4147-A177-3AD203B41FA5}">
                      <a16:colId xmlns:a16="http://schemas.microsoft.com/office/drawing/2014/main" val="20001"/>
                    </a:ext>
                  </a:extLst>
                </a:gridCol>
                <a:gridCol w="368759">
                  <a:extLst>
                    <a:ext uri="{9D8B030D-6E8A-4147-A177-3AD203B41FA5}">
                      <a16:colId xmlns:a16="http://schemas.microsoft.com/office/drawing/2014/main" val="20002"/>
                    </a:ext>
                  </a:extLst>
                </a:gridCol>
                <a:gridCol w="368759">
                  <a:extLst>
                    <a:ext uri="{9D8B030D-6E8A-4147-A177-3AD203B41FA5}">
                      <a16:colId xmlns:a16="http://schemas.microsoft.com/office/drawing/2014/main" val="20003"/>
                    </a:ext>
                  </a:extLst>
                </a:gridCol>
              </a:tblGrid>
              <a:tr h="267805">
                <a:tc>
                  <a:txBody>
                    <a:bodyPr/>
                    <a:lstStyle/>
                    <a:p>
                      <a:pPr algn="ctr"/>
                      <a:r>
                        <a:rPr lang="en-US" sz="1400" dirty="0">
                          <a:solidFill>
                            <a:schemeClr val="bg1"/>
                          </a:solidFill>
                        </a:rPr>
                        <a:t>a</a:t>
                      </a:r>
                    </a:p>
                  </a:txBody>
                  <a:tcPr anchor="ctr">
                    <a:solidFill>
                      <a:srgbClr val="0D0D0D"/>
                    </a:solidFill>
                  </a:tcPr>
                </a:tc>
                <a:tc>
                  <a:txBody>
                    <a:bodyPr/>
                    <a:lstStyle/>
                    <a:p>
                      <a:pPr algn="ctr"/>
                      <a:r>
                        <a:rPr lang="en-US" sz="1400" dirty="0"/>
                        <a:t>b</a:t>
                      </a:r>
                    </a:p>
                  </a:txBody>
                  <a:tcPr anchor="ctr">
                    <a:solidFill>
                      <a:srgbClr val="C0C0C0"/>
                    </a:solidFill>
                  </a:tcPr>
                </a:tc>
                <a:tc>
                  <a:txBody>
                    <a:bodyPr/>
                    <a:lstStyle/>
                    <a:p>
                      <a:pPr algn="ctr"/>
                      <a:r>
                        <a:rPr lang="en-US" sz="1400" dirty="0">
                          <a:solidFill>
                            <a:srgbClr val="FFFFFF"/>
                          </a:solidFill>
                        </a:rPr>
                        <a:t>c</a:t>
                      </a:r>
                    </a:p>
                  </a:txBody>
                  <a:tcPr anchor="ctr">
                    <a:solidFill>
                      <a:srgbClr val="0D0D0D"/>
                    </a:solidFill>
                  </a:tcPr>
                </a:tc>
                <a:tc>
                  <a:txBody>
                    <a:bodyPr/>
                    <a:lstStyle/>
                    <a:p>
                      <a:pPr algn="ctr"/>
                      <a:r>
                        <a:rPr lang="en-US" sz="1400" dirty="0"/>
                        <a:t>d</a:t>
                      </a:r>
                    </a:p>
                  </a:txBody>
                  <a:tcPr anchor="ctr">
                    <a:solidFill>
                      <a:srgbClr val="C0C0C0"/>
                    </a:solidFill>
                  </a:tcPr>
                </a:tc>
                <a:extLst>
                  <a:ext uri="{0D108BD9-81ED-4DB2-BD59-A6C34878D82A}">
                    <a16:rowId xmlns:a16="http://schemas.microsoft.com/office/drawing/2014/main" val="10000"/>
                  </a:ext>
                </a:extLst>
              </a:tr>
              <a:tr h="267805">
                <a:tc>
                  <a:txBody>
                    <a:bodyPr/>
                    <a:lstStyle/>
                    <a:p>
                      <a:pPr algn="ctr"/>
                      <a:r>
                        <a:rPr lang="en-US" sz="1400" dirty="0">
                          <a:solidFill>
                            <a:schemeClr val="bg1"/>
                          </a:solidFill>
                        </a:rPr>
                        <a:t>e</a:t>
                      </a:r>
                    </a:p>
                  </a:txBody>
                  <a:tcPr anchor="ctr">
                    <a:solidFill>
                      <a:srgbClr val="0D0D0D"/>
                    </a:solidFill>
                  </a:tcPr>
                </a:tc>
                <a:tc>
                  <a:txBody>
                    <a:bodyPr/>
                    <a:lstStyle/>
                    <a:p>
                      <a:pPr algn="ctr"/>
                      <a:r>
                        <a:rPr lang="en-US" sz="1400" dirty="0"/>
                        <a:t>f</a:t>
                      </a:r>
                    </a:p>
                  </a:txBody>
                  <a:tcPr anchor="ctr">
                    <a:solidFill>
                      <a:srgbClr val="C0C0C0"/>
                    </a:solidFill>
                  </a:tcPr>
                </a:tc>
                <a:tc>
                  <a:txBody>
                    <a:bodyPr/>
                    <a:lstStyle/>
                    <a:p>
                      <a:pPr algn="ctr"/>
                      <a:r>
                        <a:rPr lang="en-US" sz="1400" dirty="0">
                          <a:solidFill>
                            <a:srgbClr val="FFFFFF"/>
                          </a:solidFill>
                        </a:rPr>
                        <a:t>g</a:t>
                      </a:r>
                    </a:p>
                  </a:txBody>
                  <a:tcPr anchor="ctr">
                    <a:solidFill>
                      <a:srgbClr val="0D0D0D"/>
                    </a:solidFill>
                  </a:tcPr>
                </a:tc>
                <a:tc>
                  <a:txBody>
                    <a:bodyPr/>
                    <a:lstStyle/>
                    <a:p>
                      <a:pPr algn="ctr"/>
                      <a:r>
                        <a:rPr lang="en-US" sz="1400" dirty="0"/>
                        <a:t>h</a:t>
                      </a:r>
                    </a:p>
                  </a:txBody>
                  <a:tcPr anchor="ctr">
                    <a:solidFill>
                      <a:srgbClr val="C0C0C0"/>
                    </a:solidFill>
                  </a:tcPr>
                </a:tc>
                <a:extLst>
                  <a:ext uri="{0D108BD9-81ED-4DB2-BD59-A6C34878D82A}">
                    <a16:rowId xmlns:a16="http://schemas.microsoft.com/office/drawing/2014/main" val="10001"/>
                  </a:ext>
                </a:extLst>
              </a:tr>
              <a:tr h="267805">
                <a:tc>
                  <a:txBody>
                    <a:bodyPr/>
                    <a:lstStyle/>
                    <a:p>
                      <a:pPr algn="ctr"/>
                      <a:r>
                        <a:rPr lang="en-US" sz="1400" dirty="0">
                          <a:solidFill>
                            <a:schemeClr val="bg1"/>
                          </a:solidFill>
                        </a:rPr>
                        <a:t>i</a:t>
                      </a:r>
                    </a:p>
                  </a:txBody>
                  <a:tcPr anchor="ctr">
                    <a:solidFill>
                      <a:srgbClr val="0D0D0D"/>
                    </a:solidFill>
                  </a:tcPr>
                </a:tc>
                <a:tc>
                  <a:txBody>
                    <a:bodyPr/>
                    <a:lstStyle/>
                    <a:p>
                      <a:pPr algn="ctr"/>
                      <a:r>
                        <a:rPr lang="en-US" sz="1400" dirty="0"/>
                        <a:t>j</a:t>
                      </a:r>
                    </a:p>
                  </a:txBody>
                  <a:tcPr anchor="ctr">
                    <a:solidFill>
                      <a:srgbClr val="C0C0C0"/>
                    </a:solidFill>
                  </a:tcPr>
                </a:tc>
                <a:tc>
                  <a:txBody>
                    <a:bodyPr/>
                    <a:lstStyle/>
                    <a:p>
                      <a:pPr algn="ctr"/>
                      <a:r>
                        <a:rPr lang="en-US" sz="1400" dirty="0">
                          <a:solidFill>
                            <a:srgbClr val="FFFFFF"/>
                          </a:solidFill>
                        </a:rPr>
                        <a:t>k</a:t>
                      </a:r>
                    </a:p>
                  </a:txBody>
                  <a:tcPr anchor="ctr">
                    <a:solidFill>
                      <a:srgbClr val="0D0D0D"/>
                    </a:solidFill>
                  </a:tcPr>
                </a:tc>
                <a:tc>
                  <a:txBody>
                    <a:bodyPr/>
                    <a:lstStyle/>
                    <a:p>
                      <a:pPr algn="ctr"/>
                      <a:r>
                        <a:rPr lang="en-US" sz="1400" dirty="0" err="1"/>
                        <a:t>l</a:t>
                      </a:r>
                      <a:endParaRPr lang="en-US" sz="1400" dirty="0"/>
                    </a:p>
                  </a:txBody>
                  <a:tcPr anchor="ctr">
                    <a:solidFill>
                      <a:srgbClr val="C0C0C0"/>
                    </a:solidFill>
                  </a:tcPr>
                </a:tc>
                <a:extLst>
                  <a:ext uri="{0D108BD9-81ED-4DB2-BD59-A6C34878D82A}">
                    <a16:rowId xmlns:a16="http://schemas.microsoft.com/office/drawing/2014/main" val="10002"/>
                  </a:ext>
                </a:extLst>
              </a:tr>
              <a:tr h="267805">
                <a:tc>
                  <a:txBody>
                    <a:bodyPr/>
                    <a:lstStyle/>
                    <a:p>
                      <a:pPr algn="ctr"/>
                      <a:r>
                        <a:rPr lang="en-US" sz="1400" dirty="0" err="1">
                          <a:solidFill>
                            <a:schemeClr val="bg1"/>
                          </a:solidFill>
                        </a:rPr>
                        <a:t>m</a:t>
                      </a:r>
                      <a:endParaRPr lang="en-US" sz="1400" dirty="0">
                        <a:solidFill>
                          <a:schemeClr val="bg1"/>
                        </a:solidFill>
                      </a:endParaRPr>
                    </a:p>
                  </a:txBody>
                  <a:tcPr anchor="ctr">
                    <a:solidFill>
                      <a:srgbClr val="0D0D0D"/>
                    </a:solidFill>
                  </a:tcPr>
                </a:tc>
                <a:tc>
                  <a:txBody>
                    <a:bodyPr/>
                    <a:lstStyle/>
                    <a:p>
                      <a:pPr algn="ctr"/>
                      <a:r>
                        <a:rPr lang="en-US" sz="1400" dirty="0"/>
                        <a:t>n</a:t>
                      </a:r>
                    </a:p>
                  </a:txBody>
                  <a:tcPr anchor="ctr">
                    <a:solidFill>
                      <a:srgbClr val="C0C0C0"/>
                    </a:solidFill>
                  </a:tcPr>
                </a:tc>
                <a:tc>
                  <a:txBody>
                    <a:bodyPr/>
                    <a:lstStyle/>
                    <a:p>
                      <a:pPr algn="ctr"/>
                      <a:r>
                        <a:rPr lang="en-US" sz="1400" dirty="0">
                          <a:solidFill>
                            <a:srgbClr val="FFFFFF"/>
                          </a:solidFill>
                        </a:rPr>
                        <a:t>o</a:t>
                      </a:r>
                    </a:p>
                  </a:txBody>
                  <a:tcPr anchor="ctr">
                    <a:solidFill>
                      <a:srgbClr val="0D0D0D"/>
                    </a:solidFill>
                  </a:tcPr>
                </a:tc>
                <a:tc>
                  <a:txBody>
                    <a:bodyPr/>
                    <a:lstStyle/>
                    <a:p>
                      <a:pPr algn="ctr"/>
                      <a:r>
                        <a:rPr lang="en-US" sz="1400" dirty="0"/>
                        <a:t>p</a:t>
                      </a:r>
                    </a:p>
                  </a:txBody>
                  <a:tcPr anchor="ctr">
                    <a:solidFill>
                      <a:srgbClr val="C0C0C0"/>
                    </a:solidFill>
                  </a:tcPr>
                </a:tc>
                <a:extLst>
                  <a:ext uri="{0D108BD9-81ED-4DB2-BD59-A6C34878D82A}">
                    <a16:rowId xmlns:a16="http://schemas.microsoft.com/office/drawing/2014/main" val="10003"/>
                  </a:ext>
                </a:extLst>
              </a:tr>
            </a:tbl>
          </a:graphicData>
        </a:graphic>
      </p:graphicFrame>
      <p:sp>
        <p:nvSpPr>
          <p:cNvPr id="6" name="TextBox 5"/>
          <p:cNvSpPr txBox="1"/>
          <p:nvPr/>
        </p:nvSpPr>
        <p:spPr>
          <a:xfrm>
            <a:off x="4702401" y="1872696"/>
            <a:ext cx="4091284" cy="338554"/>
          </a:xfrm>
          <a:prstGeom prst="rect">
            <a:avLst/>
          </a:prstGeom>
          <a:noFill/>
        </p:spPr>
        <p:txBody>
          <a:bodyPr wrap="none" rtlCol="0">
            <a:spAutoFit/>
          </a:bodyPr>
          <a:lstStyle/>
          <a:p>
            <a:r>
              <a:rPr lang="en-US" sz="1600" dirty="0"/>
              <a:t>Assuming </a:t>
            </a:r>
            <a:r>
              <a:rPr lang="en-US" sz="1600" b="1" dirty="0" err="1">
                <a:solidFill>
                  <a:srgbClr val="0000FF"/>
                </a:solidFill>
              </a:rPr>
              <a:t>elts</a:t>
            </a:r>
            <a:r>
              <a:rPr lang="en-US" sz="1600" b="1" dirty="0">
                <a:solidFill>
                  <a:srgbClr val="0000FF"/>
                </a:solidFill>
              </a:rPr>
              <a:t> </a:t>
            </a:r>
            <a:r>
              <a:rPr lang="en-US" sz="1600" dirty="0"/>
              <a:t>in a COLUMN-MAJOR order:</a:t>
            </a:r>
          </a:p>
        </p:txBody>
      </p:sp>
      <p:graphicFrame>
        <p:nvGraphicFramePr>
          <p:cNvPr id="7" name="Table 6"/>
          <p:cNvGraphicFramePr>
            <a:graphicFrameLocks noGrp="1"/>
          </p:cNvGraphicFramePr>
          <p:nvPr>
            <p:extLst>
              <p:ext uri="{D42A27DB-BD31-4B8C-83A1-F6EECF244321}">
                <p14:modId xmlns:p14="http://schemas.microsoft.com/office/powerpoint/2010/main" val="2375294401"/>
              </p:ext>
            </p:extLst>
          </p:nvPr>
        </p:nvGraphicFramePr>
        <p:xfrm>
          <a:off x="4713099" y="3739209"/>
          <a:ext cx="4258976" cy="295081"/>
        </p:xfrm>
        <a:graphic>
          <a:graphicData uri="http://schemas.openxmlformats.org/drawingml/2006/table">
            <a:tbl>
              <a:tblPr firstRow="1" bandRow="1">
                <a:tableStyleId>{5C22544A-7EE6-4342-B048-85BDC9FD1C3A}</a:tableStyleId>
              </a:tblPr>
              <a:tblGrid>
                <a:gridCol w="266186">
                  <a:extLst>
                    <a:ext uri="{9D8B030D-6E8A-4147-A177-3AD203B41FA5}">
                      <a16:colId xmlns:a16="http://schemas.microsoft.com/office/drawing/2014/main" val="20000"/>
                    </a:ext>
                  </a:extLst>
                </a:gridCol>
                <a:gridCol w="266186">
                  <a:extLst>
                    <a:ext uri="{9D8B030D-6E8A-4147-A177-3AD203B41FA5}">
                      <a16:colId xmlns:a16="http://schemas.microsoft.com/office/drawing/2014/main" val="20001"/>
                    </a:ext>
                  </a:extLst>
                </a:gridCol>
                <a:gridCol w="266186">
                  <a:extLst>
                    <a:ext uri="{9D8B030D-6E8A-4147-A177-3AD203B41FA5}">
                      <a16:colId xmlns:a16="http://schemas.microsoft.com/office/drawing/2014/main" val="20002"/>
                    </a:ext>
                  </a:extLst>
                </a:gridCol>
                <a:gridCol w="266186">
                  <a:extLst>
                    <a:ext uri="{9D8B030D-6E8A-4147-A177-3AD203B41FA5}">
                      <a16:colId xmlns:a16="http://schemas.microsoft.com/office/drawing/2014/main" val="20003"/>
                    </a:ext>
                  </a:extLst>
                </a:gridCol>
                <a:gridCol w="266186">
                  <a:extLst>
                    <a:ext uri="{9D8B030D-6E8A-4147-A177-3AD203B41FA5}">
                      <a16:colId xmlns:a16="http://schemas.microsoft.com/office/drawing/2014/main" val="20004"/>
                    </a:ext>
                  </a:extLst>
                </a:gridCol>
                <a:gridCol w="266186">
                  <a:extLst>
                    <a:ext uri="{9D8B030D-6E8A-4147-A177-3AD203B41FA5}">
                      <a16:colId xmlns:a16="http://schemas.microsoft.com/office/drawing/2014/main" val="20005"/>
                    </a:ext>
                  </a:extLst>
                </a:gridCol>
                <a:gridCol w="266186">
                  <a:extLst>
                    <a:ext uri="{9D8B030D-6E8A-4147-A177-3AD203B41FA5}">
                      <a16:colId xmlns:a16="http://schemas.microsoft.com/office/drawing/2014/main" val="20006"/>
                    </a:ext>
                  </a:extLst>
                </a:gridCol>
                <a:gridCol w="266186">
                  <a:extLst>
                    <a:ext uri="{9D8B030D-6E8A-4147-A177-3AD203B41FA5}">
                      <a16:colId xmlns:a16="http://schemas.microsoft.com/office/drawing/2014/main" val="20007"/>
                    </a:ext>
                  </a:extLst>
                </a:gridCol>
                <a:gridCol w="266186">
                  <a:extLst>
                    <a:ext uri="{9D8B030D-6E8A-4147-A177-3AD203B41FA5}">
                      <a16:colId xmlns:a16="http://schemas.microsoft.com/office/drawing/2014/main" val="20008"/>
                    </a:ext>
                  </a:extLst>
                </a:gridCol>
                <a:gridCol w="266186">
                  <a:extLst>
                    <a:ext uri="{9D8B030D-6E8A-4147-A177-3AD203B41FA5}">
                      <a16:colId xmlns:a16="http://schemas.microsoft.com/office/drawing/2014/main" val="20009"/>
                    </a:ext>
                  </a:extLst>
                </a:gridCol>
                <a:gridCol w="266186">
                  <a:extLst>
                    <a:ext uri="{9D8B030D-6E8A-4147-A177-3AD203B41FA5}">
                      <a16:colId xmlns:a16="http://schemas.microsoft.com/office/drawing/2014/main" val="20010"/>
                    </a:ext>
                  </a:extLst>
                </a:gridCol>
                <a:gridCol w="266186">
                  <a:extLst>
                    <a:ext uri="{9D8B030D-6E8A-4147-A177-3AD203B41FA5}">
                      <a16:colId xmlns:a16="http://schemas.microsoft.com/office/drawing/2014/main" val="20011"/>
                    </a:ext>
                  </a:extLst>
                </a:gridCol>
                <a:gridCol w="266186">
                  <a:extLst>
                    <a:ext uri="{9D8B030D-6E8A-4147-A177-3AD203B41FA5}">
                      <a16:colId xmlns:a16="http://schemas.microsoft.com/office/drawing/2014/main" val="20012"/>
                    </a:ext>
                  </a:extLst>
                </a:gridCol>
                <a:gridCol w="266186">
                  <a:extLst>
                    <a:ext uri="{9D8B030D-6E8A-4147-A177-3AD203B41FA5}">
                      <a16:colId xmlns:a16="http://schemas.microsoft.com/office/drawing/2014/main" val="20013"/>
                    </a:ext>
                  </a:extLst>
                </a:gridCol>
                <a:gridCol w="266186">
                  <a:extLst>
                    <a:ext uri="{9D8B030D-6E8A-4147-A177-3AD203B41FA5}">
                      <a16:colId xmlns:a16="http://schemas.microsoft.com/office/drawing/2014/main" val="20014"/>
                    </a:ext>
                  </a:extLst>
                </a:gridCol>
                <a:gridCol w="266186">
                  <a:extLst>
                    <a:ext uri="{9D8B030D-6E8A-4147-A177-3AD203B41FA5}">
                      <a16:colId xmlns:a16="http://schemas.microsoft.com/office/drawing/2014/main" val="20015"/>
                    </a:ext>
                  </a:extLst>
                </a:gridCol>
              </a:tblGrid>
              <a:tr h="295081">
                <a:tc>
                  <a:txBody>
                    <a:bodyPr/>
                    <a:lstStyle/>
                    <a:p>
                      <a:pPr algn="ctr"/>
                      <a:r>
                        <a:rPr lang="en-US" sz="1200" b="0" dirty="0"/>
                        <a:t>a</a:t>
                      </a:r>
                    </a:p>
                  </a:txBody>
                  <a:tcPr>
                    <a:solidFill>
                      <a:srgbClr val="0D0D0D"/>
                    </a:solidFill>
                  </a:tcPr>
                </a:tc>
                <a:tc>
                  <a:txBody>
                    <a:bodyPr/>
                    <a:lstStyle/>
                    <a:p>
                      <a:pPr algn="ctr"/>
                      <a:r>
                        <a:rPr lang="en-US" sz="1200" b="0" dirty="0"/>
                        <a:t>e</a:t>
                      </a:r>
                    </a:p>
                  </a:txBody>
                  <a:tcPr>
                    <a:solidFill>
                      <a:srgbClr val="0D0D0D"/>
                    </a:solidFill>
                  </a:tcPr>
                </a:tc>
                <a:tc>
                  <a:txBody>
                    <a:bodyPr/>
                    <a:lstStyle/>
                    <a:p>
                      <a:pPr algn="ctr"/>
                      <a:r>
                        <a:rPr lang="en-US" sz="1200" b="0" dirty="0"/>
                        <a:t>i</a:t>
                      </a:r>
                    </a:p>
                  </a:txBody>
                  <a:tcPr>
                    <a:solidFill>
                      <a:srgbClr val="0D0D0D"/>
                    </a:solidFill>
                  </a:tcPr>
                </a:tc>
                <a:tc>
                  <a:txBody>
                    <a:bodyPr/>
                    <a:lstStyle/>
                    <a:p>
                      <a:pPr algn="ctr"/>
                      <a:r>
                        <a:rPr lang="en-US" sz="1200" b="0" dirty="0"/>
                        <a:t>m</a:t>
                      </a:r>
                    </a:p>
                  </a:txBody>
                  <a:tcPr>
                    <a:solidFill>
                      <a:srgbClr val="0D0D0D"/>
                    </a:solidFill>
                  </a:tcPr>
                </a:tc>
                <a:tc>
                  <a:txBody>
                    <a:bodyPr/>
                    <a:lstStyle/>
                    <a:p>
                      <a:pPr algn="ctr"/>
                      <a:r>
                        <a:rPr lang="en-US" sz="1200" b="0" dirty="0">
                          <a:solidFill>
                            <a:schemeClr val="tx1"/>
                          </a:solidFill>
                        </a:rPr>
                        <a:t>b</a:t>
                      </a:r>
                    </a:p>
                  </a:txBody>
                  <a:tcPr>
                    <a:solidFill>
                      <a:srgbClr val="C0C0C0"/>
                    </a:solidFill>
                  </a:tcPr>
                </a:tc>
                <a:tc>
                  <a:txBody>
                    <a:bodyPr/>
                    <a:lstStyle/>
                    <a:p>
                      <a:pPr algn="ctr"/>
                      <a:r>
                        <a:rPr lang="en-US" sz="1200" b="0" dirty="0">
                          <a:solidFill>
                            <a:schemeClr val="tx1"/>
                          </a:solidFill>
                        </a:rPr>
                        <a:t>f</a:t>
                      </a:r>
                    </a:p>
                  </a:txBody>
                  <a:tcPr>
                    <a:solidFill>
                      <a:srgbClr val="C0C0C0"/>
                    </a:solidFill>
                  </a:tcPr>
                </a:tc>
                <a:tc>
                  <a:txBody>
                    <a:bodyPr/>
                    <a:lstStyle/>
                    <a:p>
                      <a:pPr algn="ctr"/>
                      <a:r>
                        <a:rPr lang="en-US" sz="1200" b="0" dirty="0">
                          <a:solidFill>
                            <a:schemeClr val="tx1"/>
                          </a:solidFill>
                        </a:rPr>
                        <a:t>j</a:t>
                      </a:r>
                    </a:p>
                  </a:txBody>
                  <a:tcPr>
                    <a:solidFill>
                      <a:srgbClr val="C0C0C0"/>
                    </a:solidFill>
                  </a:tcPr>
                </a:tc>
                <a:tc>
                  <a:txBody>
                    <a:bodyPr/>
                    <a:lstStyle/>
                    <a:p>
                      <a:pPr algn="ctr"/>
                      <a:r>
                        <a:rPr lang="en-US" sz="1200" b="0" dirty="0">
                          <a:solidFill>
                            <a:schemeClr val="tx1"/>
                          </a:solidFill>
                        </a:rPr>
                        <a:t>n</a:t>
                      </a:r>
                    </a:p>
                  </a:txBody>
                  <a:tcPr>
                    <a:solidFill>
                      <a:srgbClr val="C0C0C0"/>
                    </a:solidFill>
                  </a:tcPr>
                </a:tc>
                <a:tc>
                  <a:txBody>
                    <a:bodyPr/>
                    <a:lstStyle/>
                    <a:p>
                      <a:pPr algn="ctr"/>
                      <a:r>
                        <a:rPr lang="en-US" sz="1200" b="0" dirty="0"/>
                        <a:t>c</a:t>
                      </a:r>
                    </a:p>
                  </a:txBody>
                  <a:tcPr>
                    <a:solidFill>
                      <a:srgbClr val="0D0D0D"/>
                    </a:solidFill>
                  </a:tcPr>
                </a:tc>
                <a:tc>
                  <a:txBody>
                    <a:bodyPr/>
                    <a:lstStyle/>
                    <a:p>
                      <a:pPr algn="ctr"/>
                      <a:r>
                        <a:rPr lang="en-US" sz="1200" b="0" dirty="0"/>
                        <a:t>g</a:t>
                      </a:r>
                    </a:p>
                  </a:txBody>
                  <a:tcPr>
                    <a:solidFill>
                      <a:srgbClr val="0D0D0D"/>
                    </a:solidFill>
                  </a:tcPr>
                </a:tc>
                <a:tc>
                  <a:txBody>
                    <a:bodyPr/>
                    <a:lstStyle/>
                    <a:p>
                      <a:pPr algn="ctr"/>
                      <a:r>
                        <a:rPr lang="en-US" sz="1200" b="0" dirty="0"/>
                        <a:t>k</a:t>
                      </a:r>
                    </a:p>
                  </a:txBody>
                  <a:tcPr>
                    <a:solidFill>
                      <a:srgbClr val="0D0D0D"/>
                    </a:solidFill>
                  </a:tcPr>
                </a:tc>
                <a:tc>
                  <a:txBody>
                    <a:bodyPr/>
                    <a:lstStyle/>
                    <a:p>
                      <a:pPr algn="ctr"/>
                      <a:r>
                        <a:rPr lang="en-US" sz="1200" b="0" dirty="0"/>
                        <a:t>o</a:t>
                      </a:r>
                    </a:p>
                  </a:txBody>
                  <a:tcPr>
                    <a:solidFill>
                      <a:srgbClr val="0D0D0D"/>
                    </a:solidFill>
                  </a:tcPr>
                </a:tc>
                <a:tc>
                  <a:txBody>
                    <a:bodyPr/>
                    <a:lstStyle/>
                    <a:p>
                      <a:pPr algn="ctr"/>
                      <a:r>
                        <a:rPr lang="en-US" sz="1200" b="0" dirty="0">
                          <a:solidFill>
                            <a:srgbClr val="000000"/>
                          </a:solidFill>
                        </a:rPr>
                        <a:t>d</a:t>
                      </a:r>
                    </a:p>
                  </a:txBody>
                  <a:tcPr>
                    <a:solidFill>
                      <a:srgbClr val="C0C0C0"/>
                    </a:solidFill>
                  </a:tcPr>
                </a:tc>
                <a:tc>
                  <a:txBody>
                    <a:bodyPr/>
                    <a:lstStyle/>
                    <a:p>
                      <a:pPr algn="ctr"/>
                      <a:r>
                        <a:rPr lang="en-US" sz="1200" b="0" dirty="0">
                          <a:solidFill>
                            <a:srgbClr val="000000"/>
                          </a:solidFill>
                        </a:rPr>
                        <a:t>h</a:t>
                      </a:r>
                    </a:p>
                  </a:txBody>
                  <a:tcPr>
                    <a:solidFill>
                      <a:srgbClr val="C0C0C0"/>
                    </a:solidFill>
                  </a:tcPr>
                </a:tc>
                <a:tc>
                  <a:txBody>
                    <a:bodyPr/>
                    <a:lstStyle/>
                    <a:p>
                      <a:pPr algn="ctr"/>
                      <a:r>
                        <a:rPr lang="en-US" sz="1200" b="0" dirty="0">
                          <a:solidFill>
                            <a:srgbClr val="000000"/>
                          </a:solidFill>
                        </a:rPr>
                        <a:t>l</a:t>
                      </a:r>
                    </a:p>
                  </a:txBody>
                  <a:tcPr>
                    <a:solidFill>
                      <a:srgbClr val="C0C0C0"/>
                    </a:solidFill>
                  </a:tcPr>
                </a:tc>
                <a:tc>
                  <a:txBody>
                    <a:bodyPr/>
                    <a:lstStyle/>
                    <a:p>
                      <a:pPr algn="ctr"/>
                      <a:r>
                        <a:rPr lang="en-US" sz="1200" b="0" dirty="0" err="1">
                          <a:solidFill>
                            <a:srgbClr val="000000"/>
                          </a:solidFill>
                        </a:rPr>
                        <a:t>p</a:t>
                      </a:r>
                      <a:endParaRPr lang="en-US" sz="1200" b="0" dirty="0">
                        <a:solidFill>
                          <a:srgbClr val="000000"/>
                        </a:solidFill>
                      </a:endParaRPr>
                    </a:p>
                  </a:txBody>
                  <a:tcPr>
                    <a:solidFill>
                      <a:srgbClr val="C0C0C0"/>
                    </a:solidFill>
                  </a:tcPr>
                </a:tc>
                <a:extLst>
                  <a:ext uri="{0D108BD9-81ED-4DB2-BD59-A6C34878D82A}">
                    <a16:rowId xmlns:a16="http://schemas.microsoft.com/office/drawing/2014/main" val="10000"/>
                  </a:ext>
                </a:extLst>
              </a:tr>
            </a:tbl>
          </a:graphicData>
        </a:graphic>
      </p:graphicFrame>
      <p:sp>
        <p:nvSpPr>
          <p:cNvPr id="9" name="Bent-Up Arrow 8"/>
          <p:cNvSpPr/>
          <p:nvPr/>
        </p:nvSpPr>
        <p:spPr bwMode="auto">
          <a:xfrm flipV="1">
            <a:off x="6485940" y="2858925"/>
            <a:ext cx="783675" cy="689008"/>
          </a:xfrm>
          <a:prstGeom prst="bentUpArrow">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2" name="TextBox 51"/>
          <p:cNvSpPr txBox="1"/>
          <p:nvPr/>
        </p:nvSpPr>
        <p:spPr>
          <a:xfrm>
            <a:off x="4605195" y="4731946"/>
            <a:ext cx="368158" cy="369332"/>
          </a:xfrm>
          <a:prstGeom prst="rect">
            <a:avLst/>
          </a:prstGeom>
          <a:noFill/>
        </p:spPr>
        <p:txBody>
          <a:bodyPr wrap="square" rtlCol="0">
            <a:spAutoFit/>
          </a:bodyPr>
          <a:lstStyle/>
          <a:p>
            <a:pPr algn="ctr"/>
            <a:r>
              <a:rPr lang="en-US" sz="1800" dirty="0"/>
              <a:t>1</a:t>
            </a:r>
          </a:p>
        </p:txBody>
      </p:sp>
      <p:sp>
        <p:nvSpPr>
          <p:cNvPr id="53" name="TextBox 52"/>
          <p:cNvSpPr txBox="1"/>
          <p:nvPr/>
        </p:nvSpPr>
        <p:spPr>
          <a:xfrm>
            <a:off x="5375358" y="4731946"/>
            <a:ext cx="368158" cy="369332"/>
          </a:xfrm>
          <a:prstGeom prst="rect">
            <a:avLst/>
          </a:prstGeom>
          <a:noFill/>
        </p:spPr>
        <p:txBody>
          <a:bodyPr wrap="square" rtlCol="0">
            <a:spAutoFit/>
          </a:bodyPr>
          <a:lstStyle/>
          <a:p>
            <a:pPr algn="ctr"/>
            <a:r>
              <a:rPr lang="en-US" sz="1800" dirty="0"/>
              <a:t>2</a:t>
            </a:r>
          </a:p>
        </p:txBody>
      </p:sp>
      <p:sp>
        <p:nvSpPr>
          <p:cNvPr id="54" name="TextBox 53"/>
          <p:cNvSpPr txBox="1"/>
          <p:nvPr/>
        </p:nvSpPr>
        <p:spPr>
          <a:xfrm>
            <a:off x="6145521" y="4731946"/>
            <a:ext cx="368158" cy="369332"/>
          </a:xfrm>
          <a:prstGeom prst="rect">
            <a:avLst/>
          </a:prstGeom>
          <a:noFill/>
        </p:spPr>
        <p:txBody>
          <a:bodyPr wrap="square" rtlCol="0">
            <a:spAutoFit/>
          </a:bodyPr>
          <a:lstStyle/>
          <a:p>
            <a:pPr algn="ctr"/>
            <a:r>
              <a:rPr lang="en-US" sz="1800" dirty="0"/>
              <a:t>3</a:t>
            </a:r>
          </a:p>
        </p:txBody>
      </p:sp>
      <p:sp>
        <p:nvSpPr>
          <p:cNvPr id="55" name="TextBox 54"/>
          <p:cNvSpPr txBox="1"/>
          <p:nvPr/>
        </p:nvSpPr>
        <p:spPr>
          <a:xfrm>
            <a:off x="6915685" y="4731946"/>
            <a:ext cx="368158" cy="369332"/>
          </a:xfrm>
          <a:prstGeom prst="rect">
            <a:avLst/>
          </a:prstGeom>
          <a:noFill/>
        </p:spPr>
        <p:txBody>
          <a:bodyPr wrap="square" rtlCol="0">
            <a:spAutoFit/>
          </a:bodyPr>
          <a:lstStyle/>
          <a:p>
            <a:pPr algn="ctr"/>
            <a:r>
              <a:rPr lang="en-US" sz="1800" dirty="0"/>
              <a:t>4</a:t>
            </a:r>
          </a:p>
        </p:txBody>
      </p:sp>
      <p:graphicFrame>
        <p:nvGraphicFramePr>
          <p:cNvPr id="56" name="Content Placeholder 3"/>
          <p:cNvGraphicFramePr>
            <a:graphicFrameLocks/>
          </p:cNvGraphicFramePr>
          <p:nvPr/>
        </p:nvGraphicFramePr>
        <p:xfrm>
          <a:off x="358887" y="4741313"/>
          <a:ext cx="1877488" cy="1483360"/>
        </p:xfrm>
        <a:graphic>
          <a:graphicData uri="http://schemas.openxmlformats.org/drawingml/2006/table">
            <a:tbl>
              <a:tblPr bandRow="1">
                <a:tableStyleId>{ED083AE6-46FA-4A59-8FB0-9F97EB10719F}</a:tableStyleId>
              </a:tblPr>
              <a:tblGrid>
                <a:gridCol w="469372">
                  <a:extLst>
                    <a:ext uri="{9D8B030D-6E8A-4147-A177-3AD203B41FA5}">
                      <a16:colId xmlns:a16="http://schemas.microsoft.com/office/drawing/2014/main" val="20000"/>
                    </a:ext>
                  </a:extLst>
                </a:gridCol>
                <a:gridCol w="469372">
                  <a:extLst>
                    <a:ext uri="{9D8B030D-6E8A-4147-A177-3AD203B41FA5}">
                      <a16:colId xmlns:a16="http://schemas.microsoft.com/office/drawing/2014/main" val="20001"/>
                    </a:ext>
                  </a:extLst>
                </a:gridCol>
                <a:gridCol w="469372">
                  <a:extLst>
                    <a:ext uri="{9D8B030D-6E8A-4147-A177-3AD203B41FA5}">
                      <a16:colId xmlns:a16="http://schemas.microsoft.com/office/drawing/2014/main" val="20002"/>
                    </a:ext>
                  </a:extLst>
                </a:gridCol>
                <a:gridCol w="469372">
                  <a:extLst>
                    <a:ext uri="{9D8B030D-6E8A-4147-A177-3AD203B41FA5}">
                      <a16:colId xmlns:a16="http://schemas.microsoft.com/office/drawing/2014/main" val="20003"/>
                    </a:ext>
                  </a:extLst>
                </a:gridCol>
              </a:tblGrid>
              <a:tr h="370840">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tc>
                  <a:txBody>
                    <a:bodyPr/>
                    <a:lstStyle/>
                    <a:p>
                      <a:pPr algn="ctr"/>
                      <a:r>
                        <a:rPr lang="en-US" dirty="0"/>
                        <a:t>1</a:t>
                      </a:r>
                    </a:p>
                  </a:txBody>
                  <a:tcPr anchor="ctr">
                    <a:solidFill>
                      <a:srgbClr val="C0C0C0"/>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tc>
                  <a:txBody>
                    <a:bodyPr/>
                    <a:lstStyle/>
                    <a:p>
                      <a:pPr algn="ctr"/>
                      <a:r>
                        <a:rPr lang="en-US" dirty="0"/>
                        <a:t>2</a:t>
                      </a:r>
                    </a:p>
                  </a:txBody>
                  <a:tcPr anchor="ctr">
                    <a:solidFill>
                      <a:srgbClr val="C0C0C0"/>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tc>
                  <a:txBody>
                    <a:bodyPr/>
                    <a:lstStyle/>
                    <a:p>
                      <a:pPr algn="ctr"/>
                      <a:r>
                        <a:rPr lang="en-US" dirty="0"/>
                        <a:t>3</a:t>
                      </a:r>
                    </a:p>
                  </a:txBody>
                  <a:tcPr anchor="ctr">
                    <a:solidFill>
                      <a:srgbClr val="C0C0C0"/>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tc>
                  <a:txBody>
                    <a:bodyPr/>
                    <a:lstStyle/>
                    <a:p>
                      <a:pPr algn="ctr"/>
                      <a:r>
                        <a:rPr lang="en-US" dirty="0"/>
                        <a:t>4</a:t>
                      </a:r>
                    </a:p>
                  </a:txBody>
                  <a:tcPr anchor="ctr">
                    <a:solidFill>
                      <a:srgbClr val="C0C0C0"/>
                    </a:solidFill>
                  </a:tcPr>
                </a:tc>
                <a:extLst>
                  <a:ext uri="{0D108BD9-81ED-4DB2-BD59-A6C34878D82A}">
                    <a16:rowId xmlns:a16="http://schemas.microsoft.com/office/drawing/2014/main" val="10003"/>
                  </a:ext>
                </a:extLst>
              </a:tr>
            </a:tbl>
          </a:graphicData>
        </a:graphic>
      </p:graphicFrame>
      <p:graphicFrame>
        <p:nvGraphicFramePr>
          <p:cNvPr id="57" name="Table 56"/>
          <p:cNvGraphicFramePr>
            <a:graphicFrameLocks noGrp="1"/>
          </p:cNvGraphicFramePr>
          <p:nvPr/>
        </p:nvGraphicFramePr>
        <p:xfrm>
          <a:off x="3328014" y="4744648"/>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pPr algn="ctr"/>
                      <a:r>
                        <a:rPr lang="en-US" b="0" dirty="0"/>
                        <a:t>1</a:t>
                      </a:r>
                    </a:p>
                  </a:txBody>
                  <a:tcPr anchor="ctr">
                    <a:solidFill>
                      <a:srgbClr val="DDDDDD"/>
                    </a:solidFill>
                  </a:tcPr>
                </a:tc>
                <a:extLst>
                  <a:ext uri="{0D108BD9-81ED-4DB2-BD59-A6C34878D82A}">
                    <a16:rowId xmlns:a16="http://schemas.microsoft.com/office/drawing/2014/main" val="10000"/>
                  </a:ext>
                </a:extLst>
              </a:tr>
              <a:tr h="370840">
                <a:tc>
                  <a:txBody>
                    <a:bodyPr/>
                    <a:lstStyle/>
                    <a:p>
                      <a:pPr algn="ctr"/>
                      <a:r>
                        <a:rPr lang="en-US" dirty="0"/>
                        <a:t>2</a:t>
                      </a:r>
                    </a:p>
                  </a:txBody>
                  <a:tcPr anchor="ctr">
                    <a:solidFill>
                      <a:srgbClr val="DDDDDD"/>
                    </a:solidFill>
                  </a:tcPr>
                </a:tc>
                <a:extLst>
                  <a:ext uri="{0D108BD9-81ED-4DB2-BD59-A6C34878D82A}">
                    <a16:rowId xmlns:a16="http://schemas.microsoft.com/office/drawing/2014/main" val="10001"/>
                  </a:ext>
                </a:extLst>
              </a:tr>
              <a:tr h="370840">
                <a:tc>
                  <a:txBody>
                    <a:bodyPr/>
                    <a:lstStyle/>
                    <a:p>
                      <a:pPr algn="ctr"/>
                      <a:r>
                        <a:rPr lang="en-US" dirty="0"/>
                        <a:t>3</a:t>
                      </a:r>
                    </a:p>
                  </a:txBody>
                  <a:tcPr anchor="ctr">
                    <a:solidFill>
                      <a:srgbClr val="DDDDDD"/>
                    </a:solidFill>
                  </a:tcPr>
                </a:tc>
                <a:extLst>
                  <a:ext uri="{0D108BD9-81ED-4DB2-BD59-A6C34878D82A}">
                    <a16:rowId xmlns:a16="http://schemas.microsoft.com/office/drawing/2014/main" val="10002"/>
                  </a:ext>
                </a:extLst>
              </a:tr>
              <a:tr h="370840">
                <a:tc>
                  <a:txBody>
                    <a:bodyPr/>
                    <a:lstStyle/>
                    <a:p>
                      <a:pPr algn="ctr"/>
                      <a:r>
                        <a:rPr lang="en-US" dirty="0"/>
                        <a:t>4</a:t>
                      </a:r>
                    </a:p>
                  </a:txBody>
                  <a:tcPr anchor="ctr">
                    <a:solidFill>
                      <a:srgbClr val="DDDDDD"/>
                    </a:solidFill>
                  </a:tcPr>
                </a:tc>
                <a:extLst>
                  <a:ext uri="{0D108BD9-81ED-4DB2-BD59-A6C34878D82A}">
                    <a16:rowId xmlns:a16="http://schemas.microsoft.com/office/drawing/2014/main" val="10003"/>
                  </a:ext>
                </a:extLst>
              </a:tr>
            </a:tbl>
          </a:graphicData>
        </a:graphic>
      </p:graphicFrame>
      <p:sp>
        <p:nvSpPr>
          <p:cNvPr id="58" name="Multiply 57"/>
          <p:cNvSpPr/>
          <p:nvPr/>
        </p:nvSpPr>
        <p:spPr bwMode="auto">
          <a:xfrm>
            <a:off x="2523684" y="5266065"/>
            <a:ext cx="459395" cy="459339"/>
          </a:xfrm>
          <a:prstGeom prst="mathMultiply">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9" name="Equal 58"/>
          <p:cNvSpPr/>
          <p:nvPr/>
        </p:nvSpPr>
        <p:spPr bwMode="auto">
          <a:xfrm>
            <a:off x="3997434" y="5279575"/>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60" name="Group 103"/>
          <p:cNvGrpSpPr/>
          <p:nvPr/>
        </p:nvGrpSpPr>
        <p:grpSpPr>
          <a:xfrm>
            <a:off x="5093286" y="4842307"/>
            <a:ext cx="2745496" cy="798720"/>
            <a:chOff x="5542830" y="1650710"/>
            <a:chExt cx="2745496" cy="798720"/>
          </a:xfrm>
        </p:grpSpPr>
        <p:sp>
          <p:nvSpPr>
            <p:cNvPr id="61" name="Equal 60"/>
            <p:cNvSpPr/>
            <p:nvPr/>
          </p:nvSpPr>
          <p:spPr bwMode="auto">
            <a:xfrm>
              <a:off x="7882977" y="2098171"/>
              <a:ext cx="405349" cy="351259"/>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2" name="Plus 61"/>
            <p:cNvSpPr/>
            <p:nvPr/>
          </p:nvSpPr>
          <p:spPr bwMode="auto">
            <a:xfrm>
              <a:off x="5542830"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3" name="Plus 62"/>
            <p:cNvSpPr/>
            <p:nvPr/>
          </p:nvSpPr>
          <p:spPr bwMode="auto">
            <a:xfrm>
              <a:off x="6312993"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4" name="Plus 63"/>
            <p:cNvSpPr/>
            <p:nvPr/>
          </p:nvSpPr>
          <p:spPr bwMode="auto">
            <a:xfrm>
              <a:off x="7083156" y="165071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graphicFrame>
        <p:nvGraphicFramePr>
          <p:cNvPr id="65" name="Table 64"/>
          <p:cNvGraphicFramePr>
            <a:graphicFrameLocks noGrp="1"/>
          </p:cNvGraphicFramePr>
          <p:nvPr/>
        </p:nvGraphicFramePr>
        <p:xfrm>
          <a:off x="8014278" y="4740514"/>
          <a:ext cx="475722" cy="1483360"/>
        </p:xfrm>
        <a:graphic>
          <a:graphicData uri="http://schemas.openxmlformats.org/drawingml/2006/table">
            <a:tbl>
              <a:tblPr firstRow="1" bandRow="1">
                <a:tableStyleId>{C4B1156A-380E-4F78-BDF5-A606A8083BF9}</a:tableStyleId>
              </a:tblPr>
              <a:tblGrid>
                <a:gridCol w="475722">
                  <a:extLst>
                    <a:ext uri="{9D8B030D-6E8A-4147-A177-3AD203B41FA5}">
                      <a16:colId xmlns:a16="http://schemas.microsoft.com/office/drawing/2014/main" val="20000"/>
                    </a:ext>
                  </a:extLst>
                </a:gridCol>
              </a:tblGrid>
              <a:tr h="370840">
                <a:tc>
                  <a:txBody>
                    <a:bodyPr/>
                    <a:lstStyle/>
                    <a:p>
                      <a:endParaRPr lang="en-US" dirty="0"/>
                    </a:p>
                  </a:txBody>
                  <a:tcPr anchor="ctr">
                    <a:solidFill>
                      <a:srgbClr val="FF0000"/>
                    </a:solidFill>
                  </a:tcPr>
                </a:tc>
                <a:extLst>
                  <a:ext uri="{0D108BD9-81ED-4DB2-BD59-A6C34878D82A}">
                    <a16:rowId xmlns:a16="http://schemas.microsoft.com/office/drawing/2014/main" val="10000"/>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1"/>
                  </a:ext>
                </a:extLst>
              </a:tr>
              <a:tr h="370840">
                <a:tc>
                  <a:txBody>
                    <a:bodyPr/>
                    <a:lstStyle/>
                    <a:p>
                      <a:endParaRPr lang="en-US"/>
                    </a:p>
                  </a:txBody>
                  <a:tcPr anchor="ctr">
                    <a:solidFill>
                      <a:srgbClr val="FF0000"/>
                    </a:solidFill>
                  </a:tcPr>
                </a:tc>
                <a:extLst>
                  <a:ext uri="{0D108BD9-81ED-4DB2-BD59-A6C34878D82A}">
                    <a16:rowId xmlns:a16="http://schemas.microsoft.com/office/drawing/2014/main" val="10002"/>
                  </a:ext>
                </a:extLst>
              </a:tr>
              <a:tr h="370840">
                <a:tc>
                  <a:txBody>
                    <a:bodyPr/>
                    <a:lstStyle/>
                    <a:p>
                      <a:endParaRPr lang="en-US" dirty="0"/>
                    </a:p>
                  </a:txBody>
                  <a:tcPr anchor="ctr">
                    <a:solidFill>
                      <a:srgbClr val="FF0000"/>
                    </a:solidFill>
                  </a:tcPr>
                </a:tc>
                <a:extLst>
                  <a:ext uri="{0D108BD9-81ED-4DB2-BD59-A6C34878D82A}">
                    <a16:rowId xmlns:a16="http://schemas.microsoft.com/office/drawing/2014/main" val="10003"/>
                  </a:ext>
                </a:extLst>
              </a:tr>
            </a:tbl>
          </a:graphicData>
        </a:graphic>
      </p:graphicFrame>
      <p:sp>
        <p:nvSpPr>
          <p:cNvPr id="66" name="TextBox 65"/>
          <p:cNvSpPr txBox="1"/>
          <p:nvPr/>
        </p:nvSpPr>
        <p:spPr>
          <a:xfrm>
            <a:off x="8010937" y="4731946"/>
            <a:ext cx="481234" cy="369332"/>
          </a:xfrm>
          <a:prstGeom prst="rect">
            <a:avLst/>
          </a:prstGeom>
          <a:noFill/>
        </p:spPr>
        <p:txBody>
          <a:bodyPr wrap="square" rtlCol="0">
            <a:spAutoFit/>
          </a:bodyPr>
          <a:lstStyle/>
          <a:p>
            <a:pPr algn="ctr"/>
            <a:r>
              <a:rPr lang="en-US" sz="1800" dirty="0"/>
              <a:t>10</a:t>
            </a:r>
          </a:p>
        </p:txBody>
      </p:sp>
      <p:grpSp>
        <p:nvGrpSpPr>
          <p:cNvPr id="67" name="Group 100"/>
          <p:cNvGrpSpPr/>
          <p:nvPr/>
        </p:nvGrpSpPr>
        <p:grpSpPr>
          <a:xfrm>
            <a:off x="4608963" y="5127526"/>
            <a:ext cx="3963885" cy="369332"/>
            <a:chOff x="5058507" y="1935929"/>
            <a:chExt cx="3963885" cy="369332"/>
          </a:xfrm>
        </p:grpSpPr>
        <p:sp>
          <p:nvSpPr>
            <p:cNvPr id="68" name="TextBox 67"/>
            <p:cNvSpPr txBox="1"/>
            <p:nvPr/>
          </p:nvSpPr>
          <p:spPr>
            <a:xfrm>
              <a:off x="5058507" y="1935929"/>
              <a:ext cx="368158" cy="369332"/>
            </a:xfrm>
            <a:prstGeom prst="rect">
              <a:avLst/>
            </a:prstGeom>
            <a:noFill/>
          </p:spPr>
          <p:txBody>
            <a:bodyPr wrap="square" rtlCol="0">
              <a:spAutoFit/>
            </a:bodyPr>
            <a:lstStyle/>
            <a:p>
              <a:pPr algn="ctr"/>
              <a:r>
                <a:rPr lang="en-US" sz="1800" dirty="0"/>
                <a:t>2</a:t>
              </a:r>
            </a:p>
          </p:txBody>
        </p:sp>
        <p:sp>
          <p:nvSpPr>
            <p:cNvPr id="69" name="TextBox 68"/>
            <p:cNvSpPr txBox="1"/>
            <p:nvPr/>
          </p:nvSpPr>
          <p:spPr>
            <a:xfrm>
              <a:off x="5828670" y="1935929"/>
              <a:ext cx="368158" cy="369332"/>
            </a:xfrm>
            <a:prstGeom prst="rect">
              <a:avLst/>
            </a:prstGeom>
            <a:noFill/>
          </p:spPr>
          <p:txBody>
            <a:bodyPr wrap="square" rtlCol="0">
              <a:spAutoFit/>
            </a:bodyPr>
            <a:lstStyle/>
            <a:p>
              <a:pPr algn="ctr"/>
              <a:r>
                <a:rPr lang="en-US" sz="1800" dirty="0"/>
                <a:t>4</a:t>
              </a:r>
            </a:p>
          </p:txBody>
        </p:sp>
        <p:sp>
          <p:nvSpPr>
            <p:cNvPr id="70" name="TextBox 69"/>
            <p:cNvSpPr txBox="1"/>
            <p:nvPr/>
          </p:nvSpPr>
          <p:spPr>
            <a:xfrm>
              <a:off x="6598833" y="1935929"/>
              <a:ext cx="368158" cy="369332"/>
            </a:xfrm>
            <a:prstGeom prst="rect">
              <a:avLst/>
            </a:prstGeom>
            <a:noFill/>
          </p:spPr>
          <p:txBody>
            <a:bodyPr wrap="square" rtlCol="0">
              <a:spAutoFit/>
            </a:bodyPr>
            <a:lstStyle/>
            <a:p>
              <a:pPr algn="ctr"/>
              <a:r>
                <a:rPr lang="en-US" sz="1800" dirty="0"/>
                <a:t>6</a:t>
              </a:r>
            </a:p>
          </p:txBody>
        </p:sp>
        <p:sp>
          <p:nvSpPr>
            <p:cNvPr id="71" name="TextBox 70"/>
            <p:cNvSpPr txBox="1"/>
            <p:nvPr/>
          </p:nvSpPr>
          <p:spPr>
            <a:xfrm>
              <a:off x="7368997" y="1935929"/>
              <a:ext cx="368158" cy="369332"/>
            </a:xfrm>
            <a:prstGeom prst="rect">
              <a:avLst/>
            </a:prstGeom>
            <a:noFill/>
          </p:spPr>
          <p:txBody>
            <a:bodyPr wrap="square" rtlCol="0">
              <a:spAutoFit/>
            </a:bodyPr>
            <a:lstStyle/>
            <a:p>
              <a:pPr algn="ctr"/>
              <a:r>
                <a:rPr lang="en-US" sz="1800" dirty="0"/>
                <a:t>8</a:t>
              </a:r>
            </a:p>
          </p:txBody>
        </p:sp>
        <p:sp>
          <p:nvSpPr>
            <p:cNvPr id="72" name="Plus 71"/>
            <p:cNvSpPr/>
            <p:nvPr/>
          </p:nvSpPr>
          <p:spPr bwMode="auto">
            <a:xfrm>
              <a:off x="5546598"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3" name="Plus 72"/>
            <p:cNvSpPr/>
            <p:nvPr/>
          </p:nvSpPr>
          <p:spPr bwMode="auto">
            <a:xfrm>
              <a:off x="6316761"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4" name="Plus 73"/>
            <p:cNvSpPr/>
            <p:nvPr/>
          </p:nvSpPr>
          <p:spPr bwMode="auto">
            <a:xfrm>
              <a:off x="7086924" y="204629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5" name="TextBox 74"/>
            <p:cNvSpPr txBox="1"/>
            <p:nvPr/>
          </p:nvSpPr>
          <p:spPr>
            <a:xfrm>
              <a:off x="8372652" y="1935929"/>
              <a:ext cx="649740" cy="369332"/>
            </a:xfrm>
            <a:prstGeom prst="rect">
              <a:avLst/>
            </a:prstGeom>
            <a:noFill/>
          </p:spPr>
          <p:txBody>
            <a:bodyPr wrap="square" rtlCol="0">
              <a:spAutoFit/>
            </a:bodyPr>
            <a:lstStyle/>
            <a:p>
              <a:pPr algn="ctr"/>
              <a:r>
                <a:rPr lang="en-US" sz="1800" dirty="0"/>
                <a:t>20</a:t>
              </a:r>
            </a:p>
          </p:txBody>
        </p:sp>
      </p:grpSp>
      <p:grpSp>
        <p:nvGrpSpPr>
          <p:cNvPr id="76" name="Group 101"/>
          <p:cNvGrpSpPr/>
          <p:nvPr/>
        </p:nvGrpSpPr>
        <p:grpSpPr>
          <a:xfrm>
            <a:off x="4599219" y="5496086"/>
            <a:ext cx="3882428" cy="369332"/>
            <a:chOff x="5048763" y="2304489"/>
            <a:chExt cx="3882428" cy="369332"/>
          </a:xfrm>
        </p:grpSpPr>
        <p:sp>
          <p:nvSpPr>
            <p:cNvPr id="77" name="TextBox 76"/>
            <p:cNvSpPr txBox="1"/>
            <p:nvPr/>
          </p:nvSpPr>
          <p:spPr>
            <a:xfrm>
              <a:off x="5048763" y="2304489"/>
              <a:ext cx="368158" cy="369332"/>
            </a:xfrm>
            <a:prstGeom prst="rect">
              <a:avLst/>
            </a:prstGeom>
            <a:noFill/>
          </p:spPr>
          <p:txBody>
            <a:bodyPr wrap="square" rtlCol="0">
              <a:spAutoFit/>
            </a:bodyPr>
            <a:lstStyle/>
            <a:p>
              <a:pPr algn="ctr"/>
              <a:r>
                <a:rPr lang="en-US" sz="1800" dirty="0"/>
                <a:t>3</a:t>
              </a:r>
            </a:p>
          </p:txBody>
        </p:sp>
        <p:sp>
          <p:nvSpPr>
            <p:cNvPr id="78" name="TextBox 77"/>
            <p:cNvSpPr txBox="1"/>
            <p:nvPr/>
          </p:nvSpPr>
          <p:spPr>
            <a:xfrm>
              <a:off x="5818926" y="2304489"/>
              <a:ext cx="368158" cy="369332"/>
            </a:xfrm>
            <a:prstGeom prst="rect">
              <a:avLst/>
            </a:prstGeom>
            <a:noFill/>
          </p:spPr>
          <p:txBody>
            <a:bodyPr wrap="square" rtlCol="0">
              <a:spAutoFit/>
            </a:bodyPr>
            <a:lstStyle/>
            <a:p>
              <a:pPr algn="ctr"/>
              <a:r>
                <a:rPr lang="en-US" sz="1800" dirty="0"/>
                <a:t>6</a:t>
              </a:r>
            </a:p>
          </p:txBody>
        </p:sp>
        <p:sp>
          <p:nvSpPr>
            <p:cNvPr id="79" name="TextBox 78"/>
            <p:cNvSpPr txBox="1"/>
            <p:nvPr/>
          </p:nvSpPr>
          <p:spPr>
            <a:xfrm>
              <a:off x="6589089" y="2304489"/>
              <a:ext cx="368158" cy="369332"/>
            </a:xfrm>
            <a:prstGeom prst="rect">
              <a:avLst/>
            </a:prstGeom>
            <a:noFill/>
          </p:spPr>
          <p:txBody>
            <a:bodyPr wrap="square" rtlCol="0">
              <a:spAutoFit/>
            </a:bodyPr>
            <a:lstStyle/>
            <a:p>
              <a:pPr algn="ctr"/>
              <a:r>
                <a:rPr lang="en-US" sz="1800" dirty="0"/>
                <a:t>9</a:t>
              </a:r>
            </a:p>
          </p:txBody>
        </p:sp>
        <p:sp>
          <p:nvSpPr>
            <p:cNvPr id="80" name="TextBox 79"/>
            <p:cNvSpPr txBox="1"/>
            <p:nvPr/>
          </p:nvSpPr>
          <p:spPr>
            <a:xfrm>
              <a:off x="7242237" y="2304489"/>
              <a:ext cx="485174" cy="369332"/>
            </a:xfrm>
            <a:prstGeom prst="rect">
              <a:avLst/>
            </a:prstGeom>
            <a:noFill/>
          </p:spPr>
          <p:txBody>
            <a:bodyPr wrap="square" rtlCol="0">
              <a:spAutoFit/>
            </a:bodyPr>
            <a:lstStyle/>
            <a:p>
              <a:pPr algn="ctr"/>
              <a:r>
                <a:rPr lang="en-US" sz="1800" dirty="0"/>
                <a:t>12</a:t>
              </a:r>
            </a:p>
          </p:txBody>
        </p:sp>
        <p:sp>
          <p:nvSpPr>
            <p:cNvPr id="81" name="Plus 80"/>
            <p:cNvSpPr/>
            <p:nvPr/>
          </p:nvSpPr>
          <p:spPr bwMode="auto">
            <a:xfrm>
              <a:off x="5536854"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2" name="Plus 81"/>
            <p:cNvSpPr/>
            <p:nvPr/>
          </p:nvSpPr>
          <p:spPr bwMode="auto">
            <a:xfrm>
              <a:off x="6307017"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3" name="Plus 82"/>
            <p:cNvSpPr/>
            <p:nvPr/>
          </p:nvSpPr>
          <p:spPr bwMode="auto">
            <a:xfrm>
              <a:off x="7077180" y="241485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4" name="TextBox 83"/>
            <p:cNvSpPr txBox="1"/>
            <p:nvPr/>
          </p:nvSpPr>
          <p:spPr>
            <a:xfrm>
              <a:off x="8471005" y="2304489"/>
              <a:ext cx="460186" cy="369332"/>
            </a:xfrm>
            <a:prstGeom prst="rect">
              <a:avLst/>
            </a:prstGeom>
            <a:noFill/>
          </p:spPr>
          <p:txBody>
            <a:bodyPr wrap="square" rtlCol="0">
              <a:spAutoFit/>
            </a:bodyPr>
            <a:lstStyle/>
            <a:p>
              <a:pPr algn="ctr"/>
              <a:r>
                <a:rPr lang="en-US" sz="1800" dirty="0"/>
                <a:t>30</a:t>
              </a:r>
            </a:p>
          </p:txBody>
        </p:sp>
      </p:grpSp>
      <p:grpSp>
        <p:nvGrpSpPr>
          <p:cNvPr id="85" name="Group 102"/>
          <p:cNvGrpSpPr/>
          <p:nvPr/>
        </p:nvGrpSpPr>
        <p:grpSpPr>
          <a:xfrm>
            <a:off x="4616499" y="5851136"/>
            <a:ext cx="3956348" cy="369332"/>
            <a:chOff x="5066043" y="2659539"/>
            <a:chExt cx="3956348" cy="369332"/>
          </a:xfrm>
        </p:grpSpPr>
        <p:sp>
          <p:nvSpPr>
            <p:cNvPr id="86" name="TextBox 85"/>
            <p:cNvSpPr txBox="1"/>
            <p:nvPr/>
          </p:nvSpPr>
          <p:spPr>
            <a:xfrm>
              <a:off x="5066043" y="2659539"/>
              <a:ext cx="368158" cy="369332"/>
            </a:xfrm>
            <a:prstGeom prst="rect">
              <a:avLst/>
            </a:prstGeom>
            <a:noFill/>
          </p:spPr>
          <p:txBody>
            <a:bodyPr wrap="square" rtlCol="0">
              <a:spAutoFit/>
            </a:bodyPr>
            <a:lstStyle/>
            <a:p>
              <a:pPr algn="ctr"/>
              <a:r>
                <a:rPr lang="en-US" sz="1800" dirty="0"/>
                <a:t>4</a:t>
              </a:r>
            </a:p>
          </p:txBody>
        </p:sp>
        <p:sp>
          <p:nvSpPr>
            <p:cNvPr id="87" name="TextBox 86"/>
            <p:cNvSpPr txBox="1"/>
            <p:nvPr/>
          </p:nvSpPr>
          <p:spPr>
            <a:xfrm>
              <a:off x="5836206" y="2659539"/>
              <a:ext cx="368158" cy="369332"/>
            </a:xfrm>
            <a:prstGeom prst="rect">
              <a:avLst/>
            </a:prstGeom>
            <a:noFill/>
          </p:spPr>
          <p:txBody>
            <a:bodyPr wrap="square" rtlCol="0">
              <a:spAutoFit/>
            </a:bodyPr>
            <a:lstStyle/>
            <a:p>
              <a:pPr algn="ctr"/>
              <a:r>
                <a:rPr lang="en-US" sz="1800" dirty="0"/>
                <a:t>8</a:t>
              </a:r>
            </a:p>
          </p:txBody>
        </p:sp>
        <p:sp>
          <p:nvSpPr>
            <p:cNvPr id="88" name="TextBox 87"/>
            <p:cNvSpPr txBox="1"/>
            <p:nvPr/>
          </p:nvSpPr>
          <p:spPr>
            <a:xfrm>
              <a:off x="6526120" y="2659539"/>
              <a:ext cx="448407" cy="369332"/>
            </a:xfrm>
            <a:prstGeom prst="rect">
              <a:avLst/>
            </a:prstGeom>
            <a:noFill/>
          </p:spPr>
          <p:txBody>
            <a:bodyPr wrap="square" rtlCol="0">
              <a:spAutoFit/>
            </a:bodyPr>
            <a:lstStyle/>
            <a:p>
              <a:pPr algn="ctr"/>
              <a:r>
                <a:rPr lang="en-US" sz="1800" dirty="0"/>
                <a:t>12</a:t>
              </a:r>
            </a:p>
          </p:txBody>
        </p:sp>
        <p:sp>
          <p:nvSpPr>
            <p:cNvPr id="89" name="TextBox 88"/>
            <p:cNvSpPr txBox="1"/>
            <p:nvPr/>
          </p:nvSpPr>
          <p:spPr>
            <a:xfrm>
              <a:off x="7296284" y="2659539"/>
              <a:ext cx="448407" cy="369332"/>
            </a:xfrm>
            <a:prstGeom prst="rect">
              <a:avLst/>
            </a:prstGeom>
            <a:noFill/>
          </p:spPr>
          <p:txBody>
            <a:bodyPr wrap="square" rtlCol="0">
              <a:spAutoFit/>
            </a:bodyPr>
            <a:lstStyle/>
            <a:p>
              <a:pPr algn="ctr"/>
              <a:r>
                <a:rPr lang="en-US" sz="1800" dirty="0"/>
                <a:t>16</a:t>
              </a:r>
            </a:p>
          </p:txBody>
        </p:sp>
        <p:sp>
          <p:nvSpPr>
            <p:cNvPr id="90" name="Plus 89"/>
            <p:cNvSpPr/>
            <p:nvPr/>
          </p:nvSpPr>
          <p:spPr bwMode="auto">
            <a:xfrm>
              <a:off x="5554134"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1" name="Plus 90"/>
            <p:cNvSpPr/>
            <p:nvPr/>
          </p:nvSpPr>
          <p:spPr bwMode="auto">
            <a:xfrm>
              <a:off x="6324297"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2" name="Plus 91"/>
            <p:cNvSpPr/>
            <p:nvPr/>
          </p:nvSpPr>
          <p:spPr bwMode="auto">
            <a:xfrm>
              <a:off x="7094460" y="2769900"/>
              <a:ext cx="162139" cy="148610"/>
            </a:xfrm>
            <a:prstGeom prst="mathPlus">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3" name="TextBox 92"/>
            <p:cNvSpPr txBox="1"/>
            <p:nvPr/>
          </p:nvSpPr>
          <p:spPr>
            <a:xfrm>
              <a:off x="8380188" y="2659539"/>
              <a:ext cx="642203" cy="369332"/>
            </a:xfrm>
            <a:prstGeom prst="rect">
              <a:avLst/>
            </a:prstGeom>
            <a:noFill/>
          </p:spPr>
          <p:txBody>
            <a:bodyPr wrap="square" rtlCol="0">
              <a:spAutoFit/>
            </a:bodyPr>
            <a:lstStyle/>
            <a:p>
              <a:pPr algn="ctr"/>
              <a:r>
                <a:rPr lang="en-US" sz="1800" dirty="0"/>
                <a:t>40</a:t>
              </a:r>
            </a:p>
          </p:txBody>
        </p:sp>
      </p:grpSp>
      <p:sp>
        <p:nvSpPr>
          <p:cNvPr id="23" name="Right Arrow 22"/>
          <p:cNvSpPr/>
          <p:nvPr/>
        </p:nvSpPr>
        <p:spPr bwMode="auto">
          <a:xfrm>
            <a:off x="4437724" y="4887967"/>
            <a:ext cx="237566" cy="12790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5" name="Right Arrow 94"/>
          <p:cNvSpPr/>
          <p:nvPr/>
        </p:nvSpPr>
        <p:spPr bwMode="auto">
          <a:xfrm>
            <a:off x="4437724" y="5250501"/>
            <a:ext cx="237566" cy="12790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6" name="Right Arrow 95"/>
          <p:cNvSpPr/>
          <p:nvPr/>
        </p:nvSpPr>
        <p:spPr bwMode="auto">
          <a:xfrm>
            <a:off x="4437724" y="5613035"/>
            <a:ext cx="237566" cy="12790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7" name="Right Arrow 96"/>
          <p:cNvSpPr/>
          <p:nvPr/>
        </p:nvSpPr>
        <p:spPr bwMode="auto">
          <a:xfrm>
            <a:off x="4437724" y="5975568"/>
            <a:ext cx="237566" cy="127909"/>
          </a:xfrm>
          <a:prstGeom prst="rightArrow">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8" name="Right Arrow 97"/>
          <p:cNvSpPr/>
          <p:nvPr/>
        </p:nvSpPr>
        <p:spPr bwMode="auto">
          <a:xfrm rot="5400000">
            <a:off x="4672359" y="4501320"/>
            <a:ext cx="237566" cy="127909"/>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9" name="Right Arrow 98"/>
          <p:cNvSpPr/>
          <p:nvPr/>
        </p:nvSpPr>
        <p:spPr bwMode="auto">
          <a:xfrm rot="5400000">
            <a:off x="5439994" y="4501320"/>
            <a:ext cx="237566" cy="127909"/>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0" name="Right Arrow 99"/>
          <p:cNvSpPr/>
          <p:nvPr/>
        </p:nvSpPr>
        <p:spPr bwMode="auto">
          <a:xfrm rot="5400000">
            <a:off x="6207629" y="4501320"/>
            <a:ext cx="237566" cy="127909"/>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1" name="Right Arrow 100"/>
          <p:cNvSpPr/>
          <p:nvPr/>
        </p:nvSpPr>
        <p:spPr bwMode="auto">
          <a:xfrm rot="5400000">
            <a:off x="6975263" y="4501320"/>
            <a:ext cx="237566" cy="127909"/>
          </a:xfrm>
          <a:prstGeom prst="rightArrow">
            <a:avLst/>
          </a:prstGeom>
          <a:solidFill>
            <a:srgbClr val="008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363402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5"/>
                                        </p:tgtEl>
                                        <p:attrNameLst>
                                          <p:attrName>style.visibility</p:attrName>
                                        </p:attrNameLst>
                                      </p:cBhvr>
                                      <p:to>
                                        <p:strVal val="visible"/>
                                      </p:to>
                                    </p:set>
                                    <p:animEffect transition="in" filter="fade">
                                      <p:cBhvr>
                                        <p:cTn id="11" dur="500"/>
                                        <p:tgtEl>
                                          <p:spTgt spid="9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500"/>
                                        <p:tgtEl>
                                          <p:spTgt spid="9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500"/>
                                        <p:tgtEl>
                                          <p:spTgt spid="97"/>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23"/>
                                        </p:tgtEl>
                                        <p:attrNameLst>
                                          <p:attrName>style.visibility</p:attrName>
                                        </p:attrNameLst>
                                      </p:cBhvr>
                                      <p:to>
                                        <p:strVal val="hidden"/>
                                      </p:to>
                                    </p:set>
                                  </p:childTnLst>
                                </p:cTn>
                              </p:par>
                              <p:par>
                                <p:cTn id="24" presetID="1" presetClass="exit" presetSubtype="0" fill="hold" grpId="1" nodeType="withEffect">
                                  <p:stCondLst>
                                    <p:cond delay="0"/>
                                  </p:stCondLst>
                                  <p:childTnLst>
                                    <p:set>
                                      <p:cBhvr>
                                        <p:cTn id="25" dur="1" fill="hold">
                                          <p:stCondLst>
                                            <p:cond delay="0"/>
                                          </p:stCondLst>
                                        </p:cTn>
                                        <p:tgtEl>
                                          <p:spTgt spid="95"/>
                                        </p:tgtEl>
                                        <p:attrNameLst>
                                          <p:attrName>style.visibility</p:attrName>
                                        </p:attrNameLst>
                                      </p:cBhvr>
                                      <p:to>
                                        <p:strVal val="hidden"/>
                                      </p:to>
                                    </p:set>
                                  </p:childTnLst>
                                </p:cTn>
                              </p:par>
                              <p:par>
                                <p:cTn id="26" presetID="1" presetClass="exit" presetSubtype="0" fill="hold" grpId="1" nodeType="withEffect">
                                  <p:stCondLst>
                                    <p:cond delay="0"/>
                                  </p:stCondLst>
                                  <p:childTnLst>
                                    <p:set>
                                      <p:cBhvr>
                                        <p:cTn id="27" dur="1" fill="hold">
                                          <p:stCondLst>
                                            <p:cond delay="0"/>
                                          </p:stCondLst>
                                        </p:cTn>
                                        <p:tgtEl>
                                          <p:spTgt spid="96"/>
                                        </p:tgtEl>
                                        <p:attrNameLst>
                                          <p:attrName>style.visibility</p:attrName>
                                        </p:attrNameLst>
                                      </p:cBhvr>
                                      <p:to>
                                        <p:strVal val="hidden"/>
                                      </p:to>
                                    </p:set>
                                  </p:childTnLst>
                                </p:cTn>
                              </p:par>
                              <p:par>
                                <p:cTn id="28" presetID="1" presetClass="exit" presetSubtype="0" fill="hold" grpId="1" nodeType="withEffect">
                                  <p:stCondLst>
                                    <p:cond delay="0"/>
                                  </p:stCondLst>
                                  <p:childTnLst>
                                    <p:set>
                                      <p:cBhvr>
                                        <p:cTn id="29" dur="1" fill="hold">
                                          <p:stCondLst>
                                            <p:cond delay="0"/>
                                          </p:stCondLst>
                                        </p:cTn>
                                        <p:tgtEl>
                                          <p:spTgt spid="97"/>
                                        </p:tgtEl>
                                        <p:attrNameLst>
                                          <p:attrName>style.visibility</p:attrName>
                                        </p:attrNameLst>
                                      </p:cBhvr>
                                      <p:to>
                                        <p:strVal val="hidden"/>
                                      </p:to>
                                    </p:set>
                                  </p:childTnLst>
                                </p:cTn>
                              </p:par>
                              <p:par>
                                <p:cTn id="30" presetID="10" presetClass="entr" presetSubtype="0" fill="hold" grpId="0" nodeType="with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fade">
                                      <p:cBhvr>
                                        <p:cTn id="32" dur="500"/>
                                        <p:tgtEl>
                                          <p:spTgt spid="98"/>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99"/>
                                        </p:tgtEl>
                                        <p:attrNameLst>
                                          <p:attrName>style.visibility</p:attrName>
                                        </p:attrNameLst>
                                      </p:cBhvr>
                                      <p:to>
                                        <p:strVal val="visible"/>
                                      </p:to>
                                    </p:set>
                                    <p:animEffect transition="in" filter="fade">
                                      <p:cBhvr>
                                        <p:cTn id="36" dur="500"/>
                                        <p:tgtEl>
                                          <p:spTgt spid="99"/>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fade">
                                      <p:cBhvr>
                                        <p:cTn id="40" dur="500"/>
                                        <p:tgtEl>
                                          <p:spTgt spid="100"/>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101"/>
                                        </p:tgtEl>
                                        <p:attrNameLst>
                                          <p:attrName>style.visibility</p:attrName>
                                        </p:attrNameLst>
                                      </p:cBhvr>
                                      <p:to>
                                        <p:strVal val="visible"/>
                                      </p:to>
                                    </p:set>
                                    <p:animEffect transition="in" filter="fade">
                                      <p:cBhvr>
                                        <p:cTn id="44" dur="500"/>
                                        <p:tgtEl>
                                          <p:spTgt spid="10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500"/>
                                        <p:tgtEl>
                                          <p:spTgt spid="5"/>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500"/>
                                        <p:tgtEl>
                                          <p:spTgt spid="6"/>
                                        </p:tgtEl>
                                      </p:cBhvr>
                                    </p:animEffect>
                                  </p:childTnLst>
                                </p:cTn>
                              </p:par>
                              <p:par>
                                <p:cTn id="53" presetID="10" presetClass="entr" presetSubtype="0"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fade">
                                      <p:cBhvr>
                                        <p:cTn id="55" dur="500"/>
                                        <p:tgtEl>
                                          <p:spTgt spid="7"/>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animBg="1"/>
      <p:bldP spid="23" grpId="0" animBg="1"/>
      <p:bldP spid="23" grpId="1" animBg="1"/>
      <p:bldP spid="95" grpId="0" animBg="1"/>
      <p:bldP spid="95" grpId="1" animBg="1"/>
      <p:bldP spid="96" grpId="0" animBg="1"/>
      <p:bldP spid="96" grpId="1" animBg="1"/>
      <p:bldP spid="97" grpId="0" animBg="1"/>
      <p:bldP spid="97" grpId="1" animBg="1"/>
      <p:bldP spid="98" grpId="0" animBg="1"/>
      <p:bldP spid="99" grpId="0" animBg="1"/>
      <p:bldP spid="100" grpId="0" animBg="1"/>
      <p:bldP spid="10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graphicFrame>
        <p:nvGraphicFramePr>
          <p:cNvPr id="16" name="Content Placeholder 3"/>
          <p:cNvGraphicFramePr>
            <a:graphicFrameLocks noGrp="1"/>
          </p:cNvGraphicFramePr>
          <p:nvPr>
            <p:ph idx="1"/>
          </p:nvPr>
        </p:nvGraphicFramePr>
        <p:xfrm>
          <a:off x="4767692" y="2328104"/>
          <a:ext cx="1475036" cy="1219200"/>
        </p:xfrm>
        <a:graphic>
          <a:graphicData uri="http://schemas.openxmlformats.org/drawingml/2006/table">
            <a:tbl>
              <a:tblPr bandRow="1">
                <a:tableStyleId>{ED083AE6-46FA-4A59-8FB0-9F97EB10719F}</a:tableStyleId>
              </a:tblPr>
              <a:tblGrid>
                <a:gridCol w="368759">
                  <a:extLst>
                    <a:ext uri="{9D8B030D-6E8A-4147-A177-3AD203B41FA5}">
                      <a16:colId xmlns:a16="http://schemas.microsoft.com/office/drawing/2014/main" val="20000"/>
                    </a:ext>
                  </a:extLst>
                </a:gridCol>
                <a:gridCol w="368759">
                  <a:extLst>
                    <a:ext uri="{9D8B030D-6E8A-4147-A177-3AD203B41FA5}">
                      <a16:colId xmlns:a16="http://schemas.microsoft.com/office/drawing/2014/main" val="20001"/>
                    </a:ext>
                  </a:extLst>
                </a:gridCol>
                <a:gridCol w="368759">
                  <a:extLst>
                    <a:ext uri="{9D8B030D-6E8A-4147-A177-3AD203B41FA5}">
                      <a16:colId xmlns:a16="http://schemas.microsoft.com/office/drawing/2014/main" val="20002"/>
                    </a:ext>
                  </a:extLst>
                </a:gridCol>
                <a:gridCol w="368759">
                  <a:extLst>
                    <a:ext uri="{9D8B030D-6E8A-4147-A177-3AD203B41FA5}">
                      <a16:colId xmlns:a16="http://schemas.microsoft.com/office/drawing/2014/main" val="20003"/>
                    </a:ext>
                  </a:extLst>
                </a:gridCol>
              </a:tblGrid>
              <a:tr h="267805">
                <a:tc>
                  <a:txBody>
                    <a:bodyPr/>
                    <a:lstStyle/>
                    <a:p>
                      <a:pPr algn="ctr"/>
                      <a:r>
                        <a:rPr lang="en-US" sz="1400" dirty="0">
                          <a:solidFill>
                            <a:schemeClr val="bg1"/>
                          </a:solidFill>
                        </a:rPr>
                        <a:t>a</a:t>
                      </a:r>
                    </a:p>
                  </a:txBody>
                  <a:tcPr anchor="ctr">
                    <a:solidFill>
                      <a:srgbClr val="0D0D0D"/>
                    </a:solidFill>
                  </a:tcPr>
                </a:tc>
                <a:tc>
                  <a:txBody>
                    <a:bodyPr/>
                    <a:lstStyle/>
                    <a:p>
                      <a:pPr algn="ctr"/>
                      <a:r>
                        <a:rPr lang="en-US" sz="1400" dirty="0"/>
                        <a:t>b</a:t>
                      </a:r>
                    </a:p>
                  </a:txBody>
                  <a:tcPr anchor="ctr">
                    <a:solidFill>
                      <a:srgbClr val="C0C0C0"/>
                    </a:solidFill>
                  </a:tcPr>
                </a:tc>
                <a:tc>
                  <a:txBody>
                    <a:bodyPr/>
                    <a:lstStyle/>
                    <a:p>
                      <a:pPr algn="ctr"/>
                      <a:r>
                        <a:rPr lang="en-US" sz="1400" dirty="0">
                          <a:solidFill>
                            <a:srgbClr val="FFFFFF"/>
                          </a:solidFill>
                        </a:rPr>
                        <a:t>c</a:t>
                      </a:r>
                    </a:p>
                  </a:txBody>
                  <a:tcPr anchor="ctr">
                    <a:solidFill>
                      <a:srgbClr val="0D0D0D"/>
                    </a:solidFill>
                  </a:tcPr>
                </a:tc>
                <a:tc>
                  <a:txBody>
                    <a:bodyPr/>
                    <a:lstStyle/>
                    <a:p>
                      <a:pPr algn="ctr"/>
                      <a:r>
                        <a:rPr lang="en-US" sz="1400" dirty="0"/>
                        <a:t>d</a:t>
                      </a:r>
                    </a:p>
                  </a:txBody>
                  <a:tcPr anchor="ctr">
                    <a:solidFill>
                      <a:srgbClr val="C0C0C0"/>
                    </a:solidFill>
                  </a:tcPr>
                </a:tc>
                <a:extLst>
                  <a:ext uri="{0D108BD9-81ED-4DB2-BD59-A6C34878D82A}">
                    <a16:rowId xmlns:a16="http://schemas.microsoft.com/office/drawing/2014/main" val="10000"/>
                  </a:ext>
                </a:extLst>
              </a:tr>
              <a:tr h="267805">
                <a:tc>
                  <a:txBody>
                    <a:bodyPr/>
                    <a:lstStyle/>
                    <a:p>
                      <a:pPr algn="ctr"/>
                      <a:r>
                        <a:rPr lang="en-US" sz="1400" dirty="0">
                          <a:solidFill>
                            <a:schemeClr val="bg1"/>
                          </a:solidFill>
                        </a:rPr>
                        <a:t>e</a:t>
                      </a:r>
                    </a:p>
                  </a:txBody>
                  <a:tcPr anchor="ctr">
                    <a:solidFill>
                      <a:srgbClr val="0D0D0D"/>
                    </a:solidFill>
                  </a:tcPr>
                </a:tc>
                <a:tc>
                  <a:txBody>
                    <a:bodyPr/>
                    <a:lstStyle/>
                    <a:p>
                      <a:pPr algn="ctr"/>
                      <a:r>
                        <a:rPr lang="en-US" sz="1400" dirty="0"/>
                        <a:t>f</a:t>
                      </a:r>
                    </a:p>
                  </a:txBody>
                  <a:tcPr anchor="ctr">
                    <a:solidFill>
                      <a:srgbClr val="C0C0C0"/>
                    </a:solidFill>
                  </a:tcPr>
                </a:tc>
                <a:tc>
                  <a:txBody>
                    <a:bodyPr/>
                    <a:lstStyle/>
                    <a:p>
                      <a:pPr algn="ctr"/>
                      <a:r>
                        <a:rPr lang="en-US" sz="1400" dirty="0">
                          <a:solidFill>
                            <a:srgbClr val="FFFFFF"/>
                          </a:solidFill>
                        </a:rPr>
                        <a:t>g</a:t>
                      </a:r>
                    </a:p>
                  </a:txBody>
                  <a:tcPr anchor="ctr">
                    <a:solidFill>
                      <a:srgbClr val="0D0D0D"/>
                    </a:solidFill>
                  </a:tcPr>
                </a:tc>
                <a:tc>
                  <a:txBody>
                    <a:bodyPr/>
                    <a:lstStyle/>
                    <a:p>
                      <a:pPr algn="ctr"/>
                      <a:r>
                        <a:rPr lang="en-US" sz="1400" dirty="0"/>
                        <a:t>h</a:t>
                      </a:r>
                    </a:p>
                  </a:txBody>
                  <a:tcPr anchor="ctr">
                    <a:solidFill>
                      <a:srgbClr val="C0C0C0"/>
                    </a:solidFill>
                  </a:tcPr>
                </a:tc>
                <a:extLst>
                  <a:ext uri="{0D108BD9-81ED-4DB2-BD59-A6C34878D82A}">
                    <a16:rowId xmlns:a16="http://schemas.microsoft.com/office/drawing/2014/main" val="10001"/>
                  </a:ext>
                </a:extLst>
              </a:tr>
              <a:tr h="267805">
                <a:tc>
                  <a:txBody>
                    <a:bodyPr/>
                    <a:lstStyle/>
                    <a:p>
                      <a:pPr algn="ctr"/>
                      <a:r>
                        <a:rPr lang="en-US" sz="1400" dirty="0">
                          <a:solidFill>
                            <a:schemeClr val="bg1"/>
                          </a:solidFill>
                        </a:rPr>
                        <a:t>i</a:t>
                      </a:r>
                    </a:p>
                  </a:txBody>
                  <a:tcPr anchor="ctr">
                    <a:solidFill>
                      <a:srgbClr val="0D0D0D"/>
                    </a:solidFill>
                  </a:tcPr>
                </a:tc>
                <a:tc>
                  <a:txBody>
                    <a:bodyPr/>
                    <a:lstStyle/>
                    <a:p>
                      <a:pPr algn="ctr"/>
                      <a:r>
                        <a:rPr lang="en-US" sz="1400" dirty="0"/>
                        <a:t>j</a:t>
                      </a:r>
                    </a:p>
                  </a:txBody>
                  <a:tcPr anchor="ctr">
                    <a:solidFill>
                      <a:srgbClr val="C0C0C0"/>
                    </a:solidFill>
                  </a:tcPr>
                </a:tc>
                <a:tc>
                  <a:txBody>
                    <a:bodyPr/>
                    <a:lstStyle/>
                    <a:p>
                      <a:pPr algn="ctr"/>
                      <a:r>
                        <a:rPr lang="en-US" sz="1400" dirty="0">
                          <a:solidFill>
                            <a:srgbClr val="FFFFFF"/>
                          </a:solidFill>
                        </a:rPr>
                        <a:t>k</a:t>
                      </a:r>
                    </a:p>
                  </a:txBody>
                  <a:tcPr anchor="ctr">
                    <a:solidFill>
                      <a:srgbClr val="0D0D0D"/>
                    </a:solidFill>
                  </a:tcPr>
                </a:tc>
                <a:tc>
                  <a:txBody>
                    <a:bodyPr/>
                    <a:lstStyle/>
                    <a:p>
                      <a:pPr algn="ctr"/>
                      <a:r>
                        <a:rPr lang="en-US" sz="1400" dirty="0" err="1"/>
                        <a:t>l</a:t>
                      </a:r>
                      <a:endParaRPr lang="en-US" sz="1400" dirty="0"/>
                    </a:p>
                  </a:txBody>
                  <a:tcPr anchor="ctr">
                    <a:solidFill>
                      <a:srgbClr val="C0C0C0"/>
                    </a:solidFill>
                  </a:tcPr>
                </a:tc>
                <a:extLst>
                  <a:ext uri="{0D108BD9-81ED-4DB2-BD59-A6C34878D82A}">
                    <a16:rowId xmlns:a16="http://schemas.microsoft.com/office/drawing/2014/main" val="10002"/>
                  </a:ext>
                </a:extLst>
              </a:tr>
              <a:tr h="267805">
                <a:tc>
                  <a:txBody>
                    <a:bodyPr/>
                    <a:lstStyle/>
                    <a:p>
                      <a:pPr algn="ctr"/>
                      <a:r>
                        <a:rPr lang="en-US" sz="1400" dirty="0" err="1">
                          <a:solidFill>
                            <a:schemeClr val="bg1"/>
                          </a:solidFill>
                        </a:rPr>
                        <a:t>m</a:t>
                      </a:r>
                      <a:endParaRPr lang="en-US" sz="1400" dirty="0">
                        <a:solidFill>
                          <a:schemeClr val="bg1"/>
                        </a:solidFill>
                      </a:endParaRPr>
                    </a:p>
                  </a:txBody>
                  <a:tcPr anchor="ctr">
                    <a:solidFill>
                      <a:srgbClr val="0D0D0D"/>
                    </a:solidFill>
                  </a:tcPr>
                </a:tc>
                <a:tc>
                  <a:txBody>
                    <a:bodyPr/>
                    <a:lstStyle/>
                    <a:p>
                      <a:pPr algn="ctr"/>
                      <a:r>
                        <a:rPr lang="en-US" sz="1400" dirty="0"/>
                        <a:t>n</a:t>
                      </a:r>
                    </a:p>
                  </a:txBody>
                  <a:tcPr anchor="ctr">
                    <a:solidFill>
                      <a:srgbClr val="C0C0C0"/>
                    </a:solidFill>
                  </a:tcPr>
                </a:tc>
                <a:tc>
                  <a:txBody>
                    <a:bodyPr/>
                    <a:lstStyle/>
                    <a:p>
                      <a:pPr algn="ctr"/>
                      <a:r>
                        <a:rPr lang="en-US" sz="1400" dirty="0">
                          <a:solidFill>
                            <a:srgbClr val="FFFFFF"/>
                          </a:solidFill>
                        </a:rPr>
                        <a:t>o</a:t>
                      </a:r>
                    </a:p>
                  </a:txBody>
                  <a:tcPr anchor="ctr">
                    <a:solidFill>
                      <a:srgbClr val="0D0D0D"/>
                    </a:solidFill>
                  </a:tcPr>
                </a:tc>
                <a:tc>
                  <a:txBody>
                    <a:bodyPr/>
                    <a:lstStyle/>
                    <a:p>
                      <a:pPr algn="ctr"/>
                      <a:r>
                        <a:rPr lang="en-US" sz="1400" dirty="0"/>
                        <a:t>p</a:t>
                      </a:r>
                    </a:p>
                  </a:txBody>
                  <a:tcPr anchor="ctr">
                    <a:solidFill>
                      <a:srgbClr val="C0C0C0"/>
                    </a:solidFill>
                  </a:tcPr>
                </a:tc>
                <a:extLst>
                  <a:ext uri="{0D108BD9-81ED-4DB2-BD59-A6C34878D82A}">
                    <a16:rowId xmlns:a16="http://schemas.microsoft.com/office/drawing/2014/main" val="10003"/>
                  </a:ext>
                </a:extLst>
              </a:tr>
            </a:tbl>
          </a:graphicData>
        </a:graphic>
      </p:graphicFrame>
      <p:sp>
        <p:nvSpPr>
          <p:cNvPr id="17" name="TextBox 16"/>
          <p:cNvSpPr txBox="1"/>
          <p:nvPr/>
        </p:nvSpPr>
        <p:spPr>
          <a:xfrm>
            <a:off x="4702401" y="1872696"/>
            <a:ext cx="4091284" cy="338554"/>
          </a:xfrm>
          <a:prstGeom prst="rect">
            <a:avLst/>
          </a:prstGeom>
          <a:noFill/>
        </p:spPr>
        <p:txBody>
          <a:bodyPr wrap="none" rtlCol="0">
            <a:spAutoFit/>
          </a:bodyPr>
          <a:lstStyle/>
          <a:p>
            <a:r>
              <a:rPr lang="en-US" sz="1600" dirty="0"/>
              <a:t>Assuming </a:t>
            </a:r>
            <a:r>
              <a:rPr lang="en-US" sz="1600" b="1" dirty="0" err="1">
                <a:solidFill>
                  <a:srgbClr val="0000FF"/>
                </a:solidFill>
              </a:rPr>
              <a:t>elts</a:t>
            </a:r>
            <a:r>
              <a:rPr lang="en-US" sz="1600" b="1" dirty="0">
                <a:solidFill>
                  <a:srgbClr val="0000FF"/>
                </a:solidFill>
              </a:rPr>
              <a:t> </a:t>
            </a:r>
            <a:r>
              <a:rPr lang="en-US" sz="1600" dirty="0"/>
              <a:t>in a COLUMN-MAJOR order:</a:t>
            </a:r>
          </a:p>
        </p:txBody>
      </p:sp>
      <p:graphicFrame>
        <p:nvGraphicFramePr>
          <p:cNvPr id="18" name="Table 17"/>
          <p:cNvGraphicFramePr>
            <a:graphicFrameLocks noGrp="1"/>
          </p:cNvGraphicFramePr>
          <p:nvPr>
            <p:extLst>
              <p:ext uri="{D42A27DB-BD31-4B8C-83A1-F6EECF244321}">
                <p14:modId xmlns:p14="http://schemas.microsoft.com/office/powerpoint/2010/main" val="713851735"/>
              </p:ext>
            </p:extLst>
          </p:nvPr>
        </p:nvGraphicFramePr>
        <p:xfrm>
          <a:off x="4713099" y="3739209"/>
          <a:ext cx="4258976" cy="295081"/>
        </p:xfrm>
        <a:graphic>
          <a:graphicData uri="http://schemas.openxmlformats.org/drawingml/2006/table">
            <a:tbl>
              <a:tblPr firstRow="1" bandRow="1">
                <a:tableStyleId>{5C22544A-7EE6-4342-B048-85BDC9FD1C3A}</a:tableStyleId>
              </a:tblPr>
              <a:tblGrid>
                <a:gridCol w="266186">
                  <a:extLst>
                    <a:ext uri="{9D8B030D-6E8A-4147-A177-3AD203B41FA5}">
                      <a16:colId xmlns:a16="http://schemas.microsoft.com/office/drawing/2014/main" val="20000"/>
                    </a:ext>
                  </a:extLst>
                </a:gridCol>
                <a:gridCol w="266186">
                  <a:extLst>
                    <a:ext uri="{9D8B030D-6E8A-4147-A177-3AD203B41FA5}">
                      <a16:colId xmlns:a16="http://schemas.microsoft.com/office/drawing/2014/main" val="20001"/>
                    </a:ext>
                  </a:extLst>
                </a:gridCol>
                <a:gridCol w="266186">
                  <a:extLst>
                    <a:ext uri="{9D8B030D-6E8A-4147-A177-3AD203B41FA5}">
                      <a16:colId xmlns:a16="http://schemas.microsoft.com/office/drawing/2014/main" val="20002"/>
                    </a:ext>
                  </a:extLst>
                </a:gridCol>
                <a:gridCol w="266186">
                  <a:extLst>
                    <a:ext uri="{9D8B030D-6E8A-4147-A177-3AD203B41FA5}">
                      <a16:colId xmlns:a16="http://schemas.microsoft.com/office/drawing/2014/main" val="20003"/>
                    </a:ext>
                  </a:extLst>
                </a:gridCol>
                <a:gridCol w="266186">
                  <a:extLst>
                    <a:ext uri="{9D8B030D-6E8A-4147-A177-3AD203B41FA5}">
                      <a16:colId xmlns:a16="http://schemas.microsoft.com/office/drawing/2014/main" val="20004"/>
                    </a:ext>
                  </a:extLst>
                </a:gridCol>
                <a:gridCol w="266186">
                  <a:extLst>
                    <a:ext uri="{9D8B030D-6E8A-4147-A177-3AD203B41FA5}">
                      <a16:colId xmlns:a16="http://schemas.microsoft.com/office/drawing/2014/main" val="20005"/>
                    </a:ext>
                  </a:extLst>
                </a:gridCol>
                <a:gridCol w="266186">
                  <a:extLst>
                    <a:ext uri="{9D8B030D-6E8A-4147-A177-3AD203B41FA5}">
                      <a16:colId xmlns:a16="http://schemas.microsoft.com/office/drawing/2014/main" val="20006"/>
                    </a:ext>
                  </a:extLst>
                </a:gridCol>
                <a:gridCol w="266186">
                  <a:extLst>
                    <a:ext uri="{9D8B030D-6E8A-4147-A177-3AD203B41FA5}">
                      <a16:colId xmlns:a16="http://schemas.microsoft.com/office/drawing/2014/main" val="20007"/>
                    </a:ext>
                  </a:extLst>
                </a:gridCol>
                <a:gridCol w="266186">
                  <a:extLst>
                    <a:ext uri="{9D8B030D-6E8A-4147-A177-3AD203B41FA5}">
                      <a16:colId xmlns:a16="http://schemas.microsoft.com/office/drawing/2014/main" val="20008"/>
                    </a:ext>
                  </a:extLst>
                </a:gridCol>
                <a:gridCol w="266186">
                  <a:extLst>
                    <a:ext uri="{9D8B030D-6E8A-4147-A177-3AD203B41FA5}">
                      <a16:colId xmlns:a16="http://schemas.microsoft.com/office/drawing/2014/main" val="20009"/>
                    </a:ext>
                  </a:extLst>
                </a:gridCol>
                <a:gridCol w="266186">
                  <a:extLst>
                    <a:ext uri="{9D8B030D-6E8A-4147-A177-3AD203B41FA5}">
                      <a16:colId xmlns:a16="http://schemas.microsoft.com/office/drawing/2014/main" val="20010"/>
                    </a:ext>
                  </a:extLst>
                </a:gridCol>
                <a:gridCol w="266186">
                  <a:extLst>
                    <a:ext uri="{9D8B030D-6E8A-4147-A177-3AD203B41FA5}">
                      <a16:colId xmlns:a16="http://schemas.microsoft.com/office/drawing/2014/main" val="20011"/>
                    </a:ext>
                  </a:extLst>
                </a:gridCol>
                <a:gridCol w="266186">
                  <a:extLst>
                    <a:ext uri="{9D8B030D-6E8A-4147-A177-3AD203B41FA5}">
                      <a16:colId xmlns:a16="http://schemas.microsoft.com/office/drawing/2014/main" val="20012"/>
                    </a:ext>
                  </a:extLst>
                </a:gridCol>
                <a:gridCol w="266186">
                  <a:extLst>
                    <a:ext uri="{9D8B030D-6E8A-4147-A177-3AD203B41FA5}">
                      <a16:colId xmlns:a16="http://schemas.microsoft.com/office/drawing/2014/main" val="20013"/>
                    </a:ext>
                  </a:extLst>
                </a:gridCol>
                <a:gridCol w="266186">
                  <a:extLst>
                    <a:ext uri="{9D8B030D-6E8A-4147-A177-3AD203B41FA5}">
                      <a16:colId xmlns:a16="http://schemas.microsoft.com/office/drawing/2014/main" val="20014"/>
                    </a:ext>
                  </a:extLst>
                </a:gridCol>
                <a:gridCol w="266186">
                  <a:extLst>
                    <a:ext uri="{9D8B030D-6E8A-4147-A177-3AD203B41FA5}">
                      <a16:colId xmlns:a16="http://schemas.microsoft.com/office/drawing/2014/main" val="20015"/>
                    </a:ext>
                  </a:extLst>
                </a:gridCol>
              </a:tblGrid>
              <a:tr h="295081">
                <a:tc>
                  <a:txBody>
                    <a:bodyPr/>
                    <a:lstStyle/>
                    <a:p>
                      <a:pPr algn="ctr"/>
                      <a:r>
                        <a:rPr lang="en-US" sz="1200" b="0" dirty="0"/>
                        <a:t>a</a:t>
                      </a:r>
                    </a:p>
                  </a:txBody>
                  <a:tcPr>
                    <a:solidFill>
                      <a:srgbClr val="0D0D0D"/>
                    </a:solidFill>
                  </a:tcPr>
                </a:tc>
                <a:tc>
                  <a:txBody>
                    <a:bodyPr/>
                    <a:lstStyle/>
                    <a:p>
                      <a:pPr algn="ctr"/>
                      <a:r>
                        <a:rPr lang="en-US" sz="1200" b="0" dirty="0"/>
                        <a:t>e</a:t>
                      </a:r>
                    </a:p>
                  </a:txBody>
                  <a:tcPr>
                    <a:solidFill>
                      <a:srgbClr val="0D0D0D"/>
                    </a:solidFill>
                  </a:tcPr>
                </a:tc>
                <a:tc>
                  <a:txBody>
                    <a:bodyPr/>
                    <a:lstStyle/>
                    <a:p>
                      <a:pPr algn="ctr"/>
                      <a:r>
                        <a:rPr lang="en-US" sz="1200" b="0" dirty="0"/>
                        <a:t>i</a:t>
                      </a:r>
                    </a:p>
                  </a:txBody>
                  <a:tcPr>
                    <a:solidFill>
                      <a:srgbClr val="0D0D0D"/>
                    </a:solidFill>
                  </a:tcPr>
                </a:tc>
                <a:tc>
                  <a:txBody>
                    <a:bodyPr/>
                    <a:lstStyle/>
                    <a:p>
                      <a:pPr algn="ctr"/>
                      <a:r>
                        <a:rPr lang="en-US" sz="1200" b="0" dirty="0"/>
                        <a:t>m</a:t>
                      </a:r>
                    </a:p>
                  </a:txBody>
                  <a:tcPr>
                    <a:solidFill>
                      <a:srgbClr val="0D0D0D"/>
                    </a:solidFill>
                  </a:tcPr>
                </a:tc>
                <a:tc>
                  <a:txBody>
                    <a:bodyPr/>
                    <a:lstStyle/>
                    <a:p>
                      <a:pPr algn="ctr"/>
                      <a:r>
                        <a:rPr lang="en-US" sz="1200" b="0" dirty="0">
                          <a:solidFill>
                            <a:schemeClr val="tx1"/>
                          </a:solidFill>
                        </a:rPr>
                        <a:t>b</a:t>
                      </a:r>
                    </a:p>
                  </a:txBody>
                  <a:tcPr>
                    <a:solidFill>
                      <a:srgbClr val="C0C0C0"/>
                    </a:solidFill>
                  </a:tcPr>
                </a:tc>
                <a:tc>
                  <a:txBody>
                    <a:bodyPr/>
                    <a:lstStyle/>
                    <a:p>
                      <a:pPr algn="ctr"/>
                      <a:r>
                        <a:rPr lang="en-US" sz="1200" b="0" dirty="0">
                          <a:solidFill>
                            <a:schemeClr val="tx1"/>
                          </a:solidFill>
                        </a:rPr>
                        <a:t>f</a:t>
                      </a:r>
                    </a:p>
                  </a:txBody>
                  <a:tcPr>
                    <a:solidFill>
                      <a:srgbClr val="C0C0C0"/>
                    </a:solidFill>
                  </a:tcPr>
                </a:tc>
                <a:tc>
                  <a:txBody>
                    <a:bodyPr/>
                    <a:lstStyle/>
                    <a:p>
                      <a:pPr algn="ctr"/>
                      <a:r>
                        <a:rPr lang="en-US" sz="1200" b="0" dirty="0">
                          <a:solidFill>
                            <a:schemeClr val="tx1"/>
                          </a:solidFill>
                        </a:rPr>
                        <a:t>j</a:t>
                      </a:r>
                    </a:p>
                  </a:txBody>
                  <a:tcPr>
                    <a:solidFill>
                      <a:srgbClr val="C0C0C0"/>
                    </a:solidFill>
                  </a:tcPr>
                </a:tc>
                <a:tc>
                  <a:txBody>
                    <a:bodyPr/>
                    <a:lstStyle/>
                    <a:p>
                      <a:pPr algn="ctr"/>
                      <a:r>
                        <a:rPr lang="en-US" sz="1200" b="0" dirty="0">
                          <a:solidFill>
                            <a:schemeClr val="tx1"/>
                          </a:solidFill>
                        </a:rPr>
                        <a:t>n</a:t>
                      </a:r>
                    </a:p>
                  </a:txBody>
                  <a:tcPr>
                    <a:solidFill>
                      <a:srgbClr val="C0C0C0"/>
                    </a:solidFill>
                  </a:tcPr>
                </a:tc>
                <a:tc>
                  <a:txBody>
                    <a:bodyPr/>
                    <a:lstStyle/>
                    <a:p>
                      <a:pPr algn="ctr"/>
                      <a:r>
                        <a:rPr lang="en-US" sz="1200" b="0" dirty="0"/>
                        <a:t>c</a:t>
                      </a:r>
                    </a:p>
                  </a:txBody>
                  <a:tcPr>
                    <a:solidFill>
                      <a:srgbClr val="0D0D0D"/>
                    </a:solidFill>
                  </a:tcPr>
                </a:tc>
                <a:tc>
                  <a:txBody>
                    <a:bodyPr/>
                    <a:lstStyle/>
                    <a:p>
                      <a:pPr algn="ctr"/>
                      <a:r>
                        <a:rPr lang="en-US" sz="1200" b="0" dirty="0"/>
                        <a:t>g</a:t>
                      </a:r>
                    </a:p>
                  </a:txBody>
                  <a:tcPr>
                    <a:solidFill>
                      <a:srgbClr val="0D0D0D"/>
                    </a:solidFill>
                  </a:tcPr>
                </a:tc>
                <a:tc>
                  <a:txBody>
                    <a:bodyPr/>
                    <a:lstStyle/>
                    <a:p>
                      <a:pPr algn="ctr"/>
                      <a:r>
                        <a:rPr lang="en-US" sz="1200" b="0" dirty="0"/>
                        <a:t>k</a:t>
                      </a:r>
                    </a:p>
                  </a:txBody>
                  <a:tcPr>
                    <a:solidFill>
                      <a:srgbClr val="0D0D0D"/>
                    </a:solidFill>
                  </a:tcPr>
                </a:tc>
                <a:tc>
                  <a:txBody>
                    <a:bodyPr/>
                    <a:lstStyle/>
                    <a:p>
                      <a:pPr algn="ctr"/>
                      <a:r>
                        <a:rPr lang="en-US" sz="1200" b="0" dirty="0"/>
                        <a:t>o</a:t>
                      </a:r>
                    </a:p>
                  </a:txBody>
                  <a:tcPr>
                    <a:solidFill>
                      <a:srgbClr val="0D0D0D"/>
                    </a:solidFill>
                  </a:tcPr>
                </a:tc>
                <a:tc>
                  <a:txBody>
                    <a:bodyPr/>
                    <a:lstStyle/>
                    <a:p>
                      <a:pPr algn="ctr"/>
                      <a:r>
                        <a:rPr lang="en-US" sz="1200" b="0" dirty="0">
                          <a:solidFill>
                            <a:srgbClr val="000000"/>
                          </a:solidFill>
                        </a:rPr>
                        <a:t>d</a:t>
                      </a:r>
                    </a:p>
                  </a:txBody>
                  <a:tcPr>
                    <a:solidFill>
                      <a:srgbClr val="C0C0C0"/>
                    </a:solidFill>
                  </a:tcPr>
                </a:tc>
                <a:tc>
                  <a:txBody>
                    <a:bodyPr/>
                    <a:lstStyle/>
                    <a:p>
                      <a:pPr algn="ctr"/>
                      <a:r>
                        <a:rPr lang="en-US" sz="1200" b="0" dirty="0">
                          <a:solidFill>
                            <a:srgbClr val="000000"/>
                          </a:solidFill>
                        </a:rPr>
                        <a:t>h</a:t>
                      </a:r>
                    </a:p>
                  </a:txBody>
                  <a:tcPr>
                    <a:solidFill>
                      <a:srgbClr val="C0C0C0"/>
                    </a:solidFill>
                  </a:tcPr>
                </a:tc>
                <a:tc>
                  <a:txBody>
                    <a:bodyPr/>
                    <a:lstStyle/>
                    <a:p>
                      <a:pPr algn="ctr"/>
                      <a:r>
                        <a:rPr lang="en-US" sz="1200" b="0" dirty="0">
                          <a:solidFill>
                            <a:srgbClr val="000000"/>
                          </a:solidFill>
                        </a:rPr>
                        <a:t>l</a:t>
                      </a:r>
                    </a:p>
                  </a:txBody>
                  <a:tcPr>
                    <a:solidFill>
                      <a:srgbClr val="C0C0C0"/>
                    </a:solidFill>
                  </a:tcPr>
                </a:tc>
                <a:tc>
                  <a:txBody>
                    <a:bodyPr/>
                    <a:lstStyle/>
                    <a:p>
                      <a:pPr algn="ctr"/>
                      <a:r>
                        <a:rPr lang="en-US" sz="1200" b="0" dirty="0" err="1">
                          <a:solidFill>
                            <a:srgbClr val="000000"/>
                          </a:solidFill>
                        </a:rPr>
                        <a:t>p</a:t>
                      </a:r>
                      <a:endParaRPr lang="en-US" sz="1200" b="0" dirty="0">
                        <a:solidFill>
                          <a:srgbClr val="000000"/>
                        </a:solidFill>
                      </a:endParaRPr>
                    </a:p>
                  </a:txBody>
                  <a:tcPr>
                    <a:solidFill>
                      <a:srgbClr val="C0C0C0"/>
                    </a:solidFill>
                  </a:tcPr>
                </a:tc>
                <a:extLst>
                  <a:ext uri="{0D108BD9-81ED-4DB2-BD59-A6C34878D82A}">
                    <a16:rowId xmlns:a16="http://schemas.microsoft.com/office/drawing/2014/main" val="10000"/>
                  </a:ext>
                </a:extLst>
              </a:tr>
            </a:tbl>
          </a:graphicData>
        </a:graphic>
      </p:graphicFrame>
      <p:sp>
        <p:nvSpPr>
          <p:cNvPr id="19" name="Bent-Up Arrow 18"/>
          <p:cNvSpPr/>
          <p:nvPr/>
        </p:nvSpPr>
        <p:spPr bwMode="auto">
          <a:xfrm flipV="1">
            <a:off x="6485940" y="2858925"/>
            <a:ext cx="783675" cy="689008"/>
          </a:xfrm>
          <a:prstGeom prst="bentUpArrow">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pic>
        <p:nvPicPr>
          <p:cNvPr id="3" name="Picture 2"/>
          <p:cNvPicPr>
            <a:picLocks noChangeAspect="1"/>
          </p:cNvPicPr>
          <p:nvPr/>
        </p:nvPicPr>
        <p:blipFill>
          <a:blip r:embed="rId3"/>
          <a:stretch>
            <a:fillRect/>
          </a:stretch>
        </p:blipFill>
        <p:spPr>
          <a:xfrm>
            <a:off x="257579" y="1368296"/>
            <a:ext cx="3449894" cy="2145045"/>
          </a:xfrm>
          <a:prstGeom prst="rect">
            <a:avLst/>
          </a:prstGeom>
        </p:spPr>
      </p:pic>
      <p:sp>
        <p:nvSpPr>
          <p:cNvPr id="5" name="TextBox 4"/>
          <p:cNvSpPr txBox="1"/>
          <p:nvPr/>
        </p:nvSpPr>
        <p:spPr>
          <a:xfrm>
            <a:off x="262192" y="3949953"/>
            <a:ext cx="4224891" cy="2580707"/>
          </a:xfrm>
          <a:prstGeom prst="rect">
            <a:avLst/>
          </a:prstGeom>
          <a:noFill/>
        </p:spPr>
        <p:txBody>
          <a:bodyPr wrap="none" rtlCol="0">
            <a:spAutoFit/>
          </a:bodyPr>
          <a:lstStyle/>
          <a:p>
            <a:r>
              <a:rPr lang="sv-SE" sz="1050" dirty="0">
                <a:solidFill>
                  <a:srgbClr val="FF0000"/>
                </a:solidFill>
                <a:latin typeface="Courier New"/>
                <a:cs typeface="Courier New"/>
              </a:rPr>
              <a:t>&lt;</a:t>
            </a:r>
            <a:r>
              <a:rPr lang="sv-SE" sz="1050" dirty="0" err="1">
                <a:solidFill>
                  <a:srgbClr val="FF0000"/>
                </a:solidFill>
                <a:latin typeface="Courier New"/>
                <a:cs typeface="Courier New"/>
              </a:rPr>
              <a:t>load</a:t>
            </a:r>
            <a:r>
              <a:rPr lang="sv-SE" sz="1050" dirty="0">
                <a:solidFill>
                  <a:srgbClr val="FF0000"/>
                </a:solidFill>
                <a:latin typeface="Courier New"/>
                <a:cs typeface="Courier New"/>
              </a:rPr>
              <a:t> matrix </a:t>
            </a:r>
            <a:r>
              <a:rPr lang="sv-SE" sz="1050" dirty="0" err="1">
                <a:solidFill>
                  <a:srgbClr val="FF0000"/>
                </a:solidFill>
                <a:latin typeface="Courier New"/>
                <a:cs typeface="Courier New"/>
              </a:rPr>
              <a:t>into</a:t>
            </a:r>
            <a:r>
              <a:rPr lang="sv-SE" sz="1050" dirty="0">
                <a:solidFill>
                  <a:srgbClr val="FF0000"/>
                </a:solidFill>
                <a:latin typeface="Courier New"/>
                <a:cs typeface="Courier New"/>
              </a:rPr>
              <a:t> IO, ..I3 __m128i registers &gt;</a:t>
            </a:r>
          </a:p>
          <a:p>
            <a:endParaRPr lang="sv-SE" sz="1050" dirty="0">
              <a:solidFill>
                <a:srgbClr val="FF0000"/>
              </a:solidFill>
              <a:latin typeface="Courier New"/>
              <a:cs typeface="Courier New"/>
            </a:endParaRPr>
          </a:p>
          <a:p>
            <a:r>
              <a:rPr lang="sv-SE" sz="1050" dirty="0">
                <a:solidFill>
                  <a:srgbClr val="0000FF"/>
                </a:solidFill>
                <a:latin typeface="Courier New"/>
                <a:cs typeface="Courier New"/>
              </a:rPr>
              <a:t>/* </a:t>
            </a:r>
            <a:r>
              <a:rPr lang="sv-SE" sz="1050" dirty="0" err="1">
                <a:solidFill>
                  <a:srgbClr val="0000FF"/>
                </a:solidFill>
                <a:latin typeface="Courier New"/>
                <a:cs typeface="Courier New"/>
              </a:rPr>
              <a:t>Interleave</a:t>
            </a:r>
            <a:r>
              <a:rPr lang="sv-SE" sz="1050" dirty="0">
                <a:solidFill>
                  <a:srgbClr val="0000FF"/>
                </a:solidFill>
                <a:latin typeface="Courier New"/>
                <a:cs typeface="Courier New"/>
              </a:rPr>
              <a:t> </a:t>
            </a:r>
            <a:r>
              <a:rPr lang="sv-SE" sz="1050" dirty="0" err="1">
                <a:solidFill>
                  <a:srgbClr val="0000FF"/>
                </a:solidFill>
                <a:latin typeface="Courier New"/>
                <a:cs typeface="Courier New"/>
              </a:rPr>
              <a:t>values</a:t>
            </a:r>
            <a:r>
              <a:rPr lang="sv-SE" sz="1050" dirty="0">
                <a:solidFill>
                  <a:srgbClr val="0000FF"/>
                </a:solidFill>
                <a:latin typeface="Courier New"/>
                <a:cs typeface="Courier New"/>
              </a:rPr>
              <a:t> */ </a:t>
            </a:r>
          </a:p>
          <a:p>
            <a:r>
              <a:rPr lang="sv-SE" sz="1050" dirty="0">
                <a:solidFill>
                  <a:srgbClr val="0000FF"/>
                </a:solidFill>
                <a:latin typeface="Courier New"/>
                <a:cs typeface="Courier New"/>
              </a:rPr>
              <a:t>__m128i T0 = _mm_unpacklo_epi32(I0, I1);</a:t>
            </a:r>
          </a:p>
          <a:p>
            <a:r>
              <a:rPr lang="sv-SE" sz="1050" dirty="0">
                <a:solidFill>
                  <a:srgbClr val="0000FF"/>
                </a:solidFill>
                <a:latin typeface="Courier New"/>
                <a:cs typeface="Courier New"/>
              </a:rPr>
              <a:t>__m128i T1 = _mm_unpacklo_epi32(I2, I3);</a:t>
            </a:r>
          </a:p>
          <a:p>
            <a:r>
              <a:rPr lang="sv-SE" sz="1050" dirty="0">
                <a:solidFill>
                  <a:srgbClr val="0000FF"/>
                </a:solidFill>
                <a:latin typeface="Courier New"/>
                <a:cs typeface="Courier New"/>
              </a:rPr>
              <a:t>__m128i T2 = _mm_unpackhi_epi32(I0, I1);</a:t>
            </a:r>
          </a:p>
          <a:p>
            <a:r>
              <a:rPr lang="sv-SE" sz="1050" dirty="0">
                <a:solidFill>
                  <a:srgbClr val="0000FF"/>
                </a:solidFill>
                <a:latin typeface="Courier New"/>
                <a:cs typeface="Courier New"/>
              </a:rPr>
              <a:t>__m128i T3 = _mm_unpackhi_epi32(I2, I3);</a:t>
            </a:r>
          </a:p>
          <a:p>
            <a:endParaRPr lang="sv-SE" sz="1050" dirty="0">
              <a:latin typeface="Courier New"/>
              <a:cs typeface="Courier New"/>
            </a:endParaRPr>
          </a:p>
          <a:p>
            <a:r>
              <a:rPr lang="sv-SE" sz="1050" dirty="0">
                <a:solidFill>
                  <a:schemeClr val="accent1">
                    <a:lumMod val="75000"/>
                  </a:schemeClr>
                </a:solidFill>
                <a:latin typeface="Courier New"/>
                <a:cs typeface="Courier New"/>
              </a:rPr>
              <a:t>/* </a:t>
            </a:r>
            <a:r>
              <a:rPr lang="sv-SE" sz="1050" dirty="0" err="1">
                <a:solidFill>
                  <a:schemeClr val="accent1">
                    <a:lumMod val="75000"/>
                  </a:schemeClr>
                </a:solidFill>
                <a:latin typeface="Courier New"/>
                <a:cs typeface="Courier New"/>
              </a:rPr>
              <a:t>Assigning</a:t>
            </a:r>
            <a:r>
              <a:rPr lang="sv-SE" sz="1050" dirty="0">
                <a:solidFill>
                  <a:schemeClr val="accent1">
                    <a:lumMod val="75000"/>
                  </a:schemeClr>
                </a:solidFill>
                <a:latin typeface="Courier New"/>
                <a:cs typeface="Courier New"/>
              </a:rPr>
              <a:t> </a:t>
            </a:r>
            <a:r>
              <a:rPr lang="sv-SE" sz="1050" dirty="0" err="1">
                <a:solidFill>
                  <a:schemeClr val="accent1">
                    <a:lumMod val="75000"/>
                  </a:schemeClr>
                </a:solidFill>
                <a:latin typeface="Courier New"/>
                <a:cs typeface="Courier New"/>
              </a:rPr>
              <a:t>transposed</a:t>
            </a:r>
            <a:r>
              <a:rPr lang="sv-SE" sz="1050" dirty="0">
                <a:solidFill>
                  <a:schemeClr val="accent1">
                    <a:lumMod val="75000"/>
                  </a:schemeClr>
                </a:solidFill>
                <a:latin typeface="Courier New"/>
                <a:cs typeface="Courier New"/>
              </a:rPr>
              <a:t> </a:t>
            </a:r>
            <a:r>
              <a:rPr lang="sv-SE" sz="1050" dirty="0" err="1">
                <a:solidFill>
                  <a:schemeClr val="accent1">
                    <a:lumMod val="75000"/>
                  </a:schemeClr>
                </a:solidFill>
                <a:latin typeface="Courier New"/>
                <a:cs typeface="Courier New"/>
              </a:rPr>
              <a:t>values</a:t>
            </a:r>
            <a:r>
              <a:rPr lang="sv-SE" sz="1050" dirty="0">
                <a:solidFill>
                  <a:schemeClr val="accent1">
                    <a:lumMod val="75000"/>
                  </a:schemeClr>
                </a:solidFill>
                <a:latin typeface="Courier New"/>
                <a:cs typeface="Courier New"/>
              </a:rPr>
              <a:t> back </a:t>
            </a:r>
            <a:r>
              <a:rPr lang="sv-SE" sz="1050" dirty="0" err="1">
                <a:solidFill>
                  <a:schemeClr val="accent1">
                    <a:lumMod val="75000"/>
                  </a:schemeClr>
                </a:solidFill>
                <a:latin typeface="Courier New"/>
                <a:cs typeface="Courier New"/>
              </a:rPr>
              <a:t>into</a:t>
            </a:r>
            <a:r>
              <a:rPr lang="sv-SE" sz="1050" dirty="0">
                <a:solidFill>
                  <a:schemeClr val="accent1">
                    <a:lumMod val="75000"/>
                  </a:schemeClr>
                </a:solidFill>
                <a:latin typeface="Courier New"/>
                <a:cs typeface="Courier New"/>
              </a:rPr>
              <a:t> I[0-3] */</a:t>
            </a:r>
          </a:p>
          <a:p>
            <a:r>
              <a:rPr lang="sv-SE" sz="1050" dirty="0">
                <a:solidFill>
                  <a:schemeClr val="accent1">
                    <a:lumMod val="75000"/>
                  </a:schemeClr>
                </a:solidFill>
                <a:latin typeface="Courier New"/>
                <a:cs typeface="Courier New"/>
              </a:rPr>
              <a:t>O0 = _mm_unpacklo_epi64(T0, T1);</a:t>
            </a:r>
          </a:p>
          <a:p>
            <a:r>
              <a:rPr lang="sv-SE" sz="1050" dirty="0">
                <a:solidFill>
                  <a:schemeClr val="accent1">
                    <a:lumMod val="75000"/>
                  </a:schemeClr>
                </a:solidFill>
                <a:latin typeface="Courier New"/>
                <a:cs typeface="Courier New"/>
              </a:rPr>
              <a:t>O1 = _mm_unpackhi_epi64(T0, T1);</a:t>
            </a:r>
          </a:p>
          <a:p>
            <a:r>
              <a:rPr lang="sv-SE" sz="1050" dirty="0">
                <a:solidFill>
                  <a:schemeClr val="accent1">
                    <a:lumMod val="75000"/>
                  </a:schemeClr>
                </a:solidFill>
                <a:latin typeface="Courier New"/>
                <a:cs typeface="Courier New"/>
              </a:rPr>
              <a:t>O2 = _mm_unpacklo_epi64(T2, T3);</a:t>
            </a:r>
          </a:p>
          <a:p>
            <a:r>
              <a:rPr lang="sv-SE" sz="1050" dirty="0">
                <a:solidFill>
                  <a:schemeClr val="accent1">
                    <a:lumMod val="75000"/>
                  </a:schemeClr>
                </a:solidFill>
                <a:latin typeface="Courier New"/>
                <a:cs typeface="Courier New"/>
              </a:rPr>
              <a:t>O3 = _mm_unpackhi_epi64(T2, T3);</a:t>
            </a:r>
          </a:p>
        </p:txBody>
      </p:sp>
      <p:sp>
        <p:nvSpPr>
          <p:cNvPr id="6" name="Rectangle 5"/>
          <p:cNvSpPr/>
          <p:nvPr/>
        </p:nvSpPr>
        <p:spPr bwMode="auto">
          <a:xfrm>
            <a:off x="196645" y="2860453"/>
            <a:ext cx="3687097" cy="680069"/>
          </a:xfrm>
          <a:prstGeom prst="rect">
            <a:avLst/>
          </a:prstGeom>
          <a:noFill/>
          <a:ln w="28575" cap="flat" cmpd="sng" algn="ctr">
            <a:solidFill>
              <a:schemeClr val="accent1">
                <a:lumMod val="75000"/>
              </a:schemeClr>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1" name="Rectangle 10"/>
          <p:cNvSpPr/>
          <p:nvPr/>
        </p:nvSpPr>
        <p:spPr bwMode="auto">
          <a:xfrm>
            <a:off x="196645" y="2126158"/>
            <a:ext cx="3687097" cy="680069"/>
          </a:xfrm>
          <a:prstGeom prst="rect">
            <a:avLst/>
          </a:prstGeom>
          <a:noFill/>
          <a:ln w="28575"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Rectangle 11"/>
          <p:cNvSpPr/>
          <p:nvPr/>
        </p:nvSpPr>
        <p:spPr bwMode="auto">
          <a:xfrm>
            <a:off x="196645" y="1352688"/>
            <a:ext cx="3687097" cy="680069"/>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Rounded Rectangular Callout 12"/>
          <p:cNvSpPr/>
          <p:nvPr/>
        </p:nvSpPr>
        <p:spPr bwMode="auto">
          <a:xfrm>
            <a:off x="4786096" y="4260475"/>
            <a:ext cx="3588698" cy="717503"/>
          </a:xfrm>
          <a:prstGeom prst="wedgeRoundRectCallout">
            <a:avLst>
              <a:gd name="adj1" fmla="val -85279"/>
              <a:gd name="adj2" fmla="val 5957"/>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900" dirty="0"/>
              <a:t>__m128i _mm_unpack</a:t>
            </a:r>
            <a:r>
              <a:rPr lang="sv-SE" sz="900" b="1" dirty="0"/>
              <a:t>lo</a:t>
            </a:r>
            <a:r>
              <a:rPr lang="sv-SE" sz="900" dirty="0"/>
              <a:t>_epi</a:t>
            </a:r>
            <a:r>
              <a:rPr lang="sv-SE" sz="900" b="1" dirty="0"/>
              <a:t>32</a:t>
            </a:r>
            <a:r>
              <a:rPr lang="sv-SE" sz="900" dirty="0"/>
              <a:t> (__m128i a, __m128i b);</a:t>
            </a:r>
            <a:br>
              <a:rPr lang="sv-SE" sz="900" dirty="0"/>
            </a:br>
            <a:br>
              <a:rPr lang="sv-SE" sz="900" dirty="0"/>
            </a:br>
            <a:r>
              <a:rPr lang="en-US" sz="900" dirty="0"/>
              <a:t>Interleaves the </a:t>
            </a:r>
            <a:r>
              <a:rPr lang="en-US" sz="900" u="sng" dirty="0"/>
              <a:t>lower</a:t>
            </a:r>
            <a:r>
              <a:rPr lang="en-US" sz="900" dirty="0"/>
              <a:t> 2 signed or unsigned 32-bit integers in a with the lower 2 signed or unsigned 32-bit integers in b.</a:t>
            </a:r>
          </a:p>
        </p:txBody>
      </p:sp>
      <p:sp>
        <p:nvSpPr>
          <p:cNvPr id="15" name="Rounded Rectangular Callout 14"/>
          <p:cNvSpPr/>
          <p:nvPr/>
        </p:nvSpPr>
        <p:spPr bwMode="auto">
          <a:xfrm>
            <a:off x="4790066" y="5034324"/>
            <a:ext cx="3588698" cy="717503"/>
          </a:xfrm>
          <a:prstGeom prst="wedgeRoundRectCallout">
            <a:avLst>
              <a:gd name="adj1" fmla="val -85238"/>
              <a:gd name="adj2" fmla="val -47928"/>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900" dirty="0"/>
              <a:t>__m128i _mm_unpack</a:t>
            </a:r>
            <a:r>
              <a:rPr lang="sv-SE" sz="900" b="1" dirty="0"/>
              <a:t>hi</a:t>
            </a:r>
            <a:r>
              <a:rPr lang="sv-SE" sz="900" dirty="0"/>
              <a:t>_epi</a:t>
            </a:r>
            <a:r>
              <a:rPr lang="sv-SE" sz="900" b="1" dirty="0"/>
              <a:t>32</a:t>
            </a:r>
            <a:r>
              <a:rPr lang="sv-SE" sz="900" dirty="0"/>
              <a:t> (__m128i a, __m128i b);</a:t>
            </a:r>
            <a:br>
              <a:rPr lang="sv-SE" sz="900" dirty="0"/>
            </a:br>
            <a:br>
              <a:rPr lang="sv-SE" sz="900" dirty="0"/>
            </a:br>
            <a:r>
              <a:rPr lang="en-US" sz="900" dirty="0"/>
              <a:t>Interleaves the </a:t>
            </a:r>
            <a:r>
              <a:rPr lang="en-US" sz="900" u="sng" dirty="0"/>
              <a:t>upper</a:t>
            </a:r>
            <a:r>
              <a:rPr lang="en-US" sz="900" dirty="0"/>
              <a:t> 2 signed or unsigned 32-bit integers in a with the upper 2 signed or unsigned 32-bit integers in b.</a:t>
            </a:r>
          </a:p>
        </p:txBody>
      </p:sp>
      <p:sp>
        <p:nvSpPr>
          <p:cNvPr id="7" name="TextBox 6"/>
          <p:cNvSpPr txBox="1"/>
          <p:nvPr/>
        </p:nvSpPr>
        <p:spPr>
          <a:xfrm>
            <a:off x="114706" y="802968"/>
            <a:ext cx="7812505" cy="307777"/>
          </a:xfrm>
          <a:prstGeom prst="rect">
            <a:avLst/>
          </a:prstGeom>
          <a:noFill/>
        </p:spPr>
        <p:txBody>
          <a:bodyPr wrap="none" rtlCol="0">
            <a:spAutoFit/>
          </a:bodyPr>
          <a:lstStyle/>
          <a:p>
            <a:r>
              <a:rPr lang="en-US" dirty="0"/>
              <a:t>Store </a:t>
            </a:r>
            <a:r>
              <a:rPr lang="en-US" b="1" dirty="0" err="1">
                <a:solidFill>
                  <a:srgbClr val="3366FF"/>
                </a:solidFill>
              </a:rPr>
              <a:t>elts</a:t>
            </a:r>
            <a:r>
              <a:rPr lang="en-US" dirty="0">
                <a:solidFill>
                  <a:srgbClr val="3366FF"/>
                </a:solidFill>
              </a:rPr>
              <a:t> </a:t>
            </a:r>
            <a:r>
              <a:rPr lang="en-US" dirty="0"/>
              <a:t>in column-major order – </a:t>
            </a:r>
            <a:r>
              <a:rPr lang="en-US" i="1" u="sng" dirty="0"/>
              <a:t>transpose</a:t>
            </a:r>
            <a:r>
              <a:rPr lang="en-US" dirty="0"/>
              <a:t> using </a:t>
            </a:r>
            <a:r>
              <a:rPr lang="sv-SE" b="1" dirty="0" err="1"/>
              <a:t>unpack</a:t>
            </a:r>
            <a:r>
              <a:rPr lang="sv-SE" b="1" dirty="0"/>
              <a:t> </a:t>
            </a:r>
            <a:r>
              <a:rPr lang="sv-SE" b="1" dirty="0" err="1"/>
              <a:t>low</a:t>
            </a:r>
            <a:r>
              <a:rPr lang="sv-SE" b="1" dirty="0"/>
              <a:t>/</a:t>
            </a:r>
            <a:r>
              <a:rPr lang="sv-SE" b="1" dirty="0" err="1"/>
              <a:t>high</a:t>
            </a:r>
            <a:r>
              <a:rPr lang="sv-SE" b="1" dirty="0"/>
              <a:t>-order data elements</a:t>
            </a:r>
            <a:r>
              <a:rPr lang="en-US" dirty="0"/>
              <a:t>:</a:t>
            </a:r>
          </a:p>
        </p:txBody>
      </p:sp>
      <p:sp>
        <p:nvSpPr>
          <p:cNvPr id="10" name="Rectangle 9"/>
          <p:cNvSpPr/>
          <p:nvPr/>
        </p:nvSpPr>
        <p:spPr bwMode="auto">
          <a:xfrm>
            <a:off x="967155" y="2159001"/>
            <a:ext cx="2598614" cy="156307"/>
          </a:xfrm>
          <a:prstGeom prst="rect">
            <a:avLst/>
          </a:prstGeom>
          <a:solidFill>
            <a:srgbClr val="66CCFF">
              <a:alpha val="4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1" name="Rectangle 20"/>
          <p:cNvSpPr/>
          <p:nvPr/>
        </p:nvSpPr>
        <p:spPr bwMode="auto">
          <a:xfrm>
            <a:off x="954110" y="2457936"/>
            <a:ext cx="2598614" cy="156307"/>
          </a:xfrm>
          <a:prstGeom prst="rect">
            <a:avLst/>
          </a:prstGeom>
          <a:solidFill>
            <a:srgbClr val="66CCFF">
              <a:alpha val="4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45" name="Elbow Connector 44"/>
          <p:cNvCxnSpPr>
            <a:stCxn id="23" idx="2"/>
          </p:cNvCxnSpPr>
          <p:nvPr/>
        </p:nvCxnSpPr>
        <p:spPr bwMode="auto">
          <a:xfrm rot="16200000" flipH="1">
            <a:off x="1748936" y="1751405"/>
            <a:ext cx="908536" cy="939316"/>
          </a:xfrm>
          <a:prstGeom prst="bentConnector2">
            <a:avLst/>
          </a:prstGeom>
          <a:solidFill>
            <a:srgbClr val="DDDDDD"/>
          </a:solidFill>
          <a:ln w="9525" cap="flat" cmpd="sng" algn="ctr">
            <a:noFill/>
            <a:prstDash val="solid"/>
            <a:round/>
            <a:headEnd type="none" w="med" len="med"/>
            <a:tailEnd type="none" w="med" len="med"/>
          </a:ln>
          <a:effectLst/>
        </p:spPr>
      </p:cxnSp>
      <p:grpSp>
        <p:nvGrpSpPr>
          <p:cNvPr id="55" name="Group 54"/>
          <p:cNvGrpSpPr/>
          <p:nvPr/>
        </p:nvGrpSpPr>
        <p:grpSpPr>
          <a:xfrm>
            <a:off x="1503623" y="1278333"/>
            <a:ext cx="880069" cy="1264137"/>
            <a:chOff x="1503623" y="1278333"/>
            <a:chExt cx="880069" cy="1264137"/>
          </a:xfrm>
        </p:grpSpPr>
        <p:sp>
          <p:nvSpPr>
            <p:cNvPr id="23" name="Rectangle 22"/>
            <p:cNvSpPr/>
            <p:nvPr/>
          </p:nvSpPr>
          <p:spPr bwMode="auto">
            <a:xfrm>
              <a:off x="1503623" y="1278333"/>
              <a:ext cx="459846" cy="488462"/>
            </a:xfrm>
            <a:prstGeom prst="rect">
              <a:avLst/>
            </a:prstGeom>
            <a:noFill/>
            <a:ln w="5715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50" name="Straight Arrow Connector 49"/>
            <p:cNvCxnSpPr>
              <a:stCxn id="23" idx="2"/>
            </p:cNvCxnSpPr>
            <p:nvPr/>
          </p:nvCxnSpPr>
          <p:spPr bwMode="auto">
            <a:xfrm>
              <a:off x="1733546" y="1766795"/>
              <a:ext cx="650146" cy="775675"/>
            </a:xfrm>
            <a:prstGeom prst="straightConnector1">
              <a:avLst/>
            </a:prstGeom>
            <a:solidFill>
              <a:srgbClr val="DDDDDD"/>
            </a:solidFill>
            <a:ln w="28575" cap="flat" cmpd="sng" algn="ctr">
              <a:solidFill>
                <a:srgbClr val="0000FF"/>
              </a:solidFill>
              <a:prstDash val="solid"/>
              <a:round/>
              <a:headEnd type="none" w="med" len="med"/>
              <a:tailEnd type="arrow"/>
            </a:ln>
            <a:effectLst/>
          </p:spPr>
        </p:cxnSp>
      </p:grpSp>
      <p:grpSp>
        <p:nvGrpSpPr>
          <p:cNvPr id="54" name="Group 53"/>
          <p:cNvGrpSpPr/>
          <p:nvPr/>
        </p:nvGrpSpPr>
        <p:grpSpPr>
          <a:xfrm>
            <a:off x="970785" y="1279769"/>
            <a:ext cx="1401436" cy="960919"/>
            <a:chOff x="970785" y="1279769"/>
            <a:chExt cx="1401436" cy="960919"/>
          </a:xfrm>
        </p:grpSpPr>
        <p:sp>
          <p:nvSpPr>
            <p:cNvPr id="4" name="Rectangle 3"/>
            <p:cNvSpPr/>
            <p:nvPr/>
          </p:nvSpPr>
          <p:spPr bwMode="auto">
            <a:xfrm>
              <a:off x="970785" y="1279769"/>
              <a:ext cx="489043" cy="488462"/>
            </a:xfrm>
            <a:prstGeom prst="rect">
              <a:avLst/>
            </a:prstGeom>
            <a:noFill/>
            <a:ln w="57150" cap="flat" cmpd="sng" algn="ctr">
              <a:solidFill>
                <a:schemeClr val="tx1"/>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52" name="Straight Arrow Connector 51"/>
            <p:cNvCxnSpPr/>
            <p:nvPr/>
          </p:nvCxnSpPr>
          <p:spPr bwMode="auto">
            <a:xfrm>
              <a:off x="1274401" y="1773222"/>
              <a:ext cx="1097820" cy="467466"/>
            </a:xfrm>
            <a:prstGeom prst="straightConnector1">
              <a:avLst/>
            </a:prstGeom>
            <a:solidFill>
              <a:srgbClr val="DDDDDD"/>
            </a:solidFill>
            <a:ln w="28575" cap="flat" cmpd="sng" algn="ctr">
              <a:solidFill>
                <a:schemeClr val="tx1"/>
              </a:solidFill>
              <a:prstDash val="sysDash"/>
              <a:round/>
              <a:headEnd type="none" w="med" len="med"/>
              <a:tailEnd type="arrow"/>
            </a:ln>
            <a:effectLst/>
          </p:spPr>
        </p:cxnSp>
      </p:grpSp>
      <p:sp>
        <p:nvSpPr>
          <p:cNvPr id="24" name="Rounded Rectangular Callout 23"/>
          <p:cNvSpPr/>
          <p:nvPr/>
        </p:nvSpPr>
        <p:spPr bwMode="auto">
          <a:xfrm>
            <a:off x="4787135" y="5789726"/>
            <a:ext cx="3588698" cy="717503"/>
          </a:xfrm>
          <a:prstGeom prst="wedgeRoundRectCallout">
            <a:avLst>
              <a:gd name="adj1" fmla="val -100668"/>
              <a:gd name="adj2" fmla="val -21187"/>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900" dirty="0"/>
              <a:t>__m128i _</a:t>
            </a:r>
            <a:r>
              <a:rPr lang="sv-SE" sz="900" dirty="0" err="1"/>
              <a:t>mm_unpack</a:t>
            </a:r>
            <a:r>
              <a:rPr lang="sv-SE" sz="900" b="1" dirty="0" err="1"/>
              <a:t>hi</a:t>
            </a:r>
            <a:r>
              <a:rPr lang="sv-SE" sz="900" b="1" dirty="0"/>
              <a:t>/lo</a:t>
            </a:r>
            <a:r>
              <a:rPr lang="sv-SE" sz="900" dirty="0"/>
              <a:t>_epi</a:t>
            </a:r>
            <a:r>
              <a:rPr lang="sv-SE" sz="900" b="1" dirty="0"/>
              <a:t>64</a:t>
            </a:r>
            <a:r>
              <a:rPr lang="sv-SE" sz="900" dirty="0"/>
              <a:t> (__m128i a, __m128i b);</a:t>
            </a:r>
            <a:br>
              <a:rPr lang="sv-SE" sz="900" dirty="0"/>
            </a:br>
            <a:br>
              <a:rPr lang="sv-SE" sz="900" dirty="0"/>
            </a:br>
            <a:r>
              <a:rPr lang="en-US" sz="900" dirty="0"/>
              <a:t>Interleaves the </a:t>
            </a:r>
            <a:r>
              <a:rPr lang="en-US" sz="900" u="sng" dirty="0"/>
              <a:t>upper / lower</a:t>
            </a:r>
            <a:r>
              <a:rPr lang="en-US" sz="900" dirty="0"/>
              <a:t> signed or unsigned 64-bit integers in a with the upper signed or unsigned 64-bit integers in b.</a:t>
            </a:r>
          </a:p>
        </p:txBody>
      </p:sp>
      <p:sp>
        <p:nvSpPr>
          <p:cNvPr id="25" name="Rectangle 24"/>
          <p:cNvSpPr/>
          <p:nvPr/>
        </p:nvSpPr>
        <p:spPr bwMode="auto">
          <a:xfrm>
            <a:off x="996864" y="3039746"/>
            <a:ext cx="2598614" cy="156307"/>
          </a:xfrm>
          <a:prstGeom prst="rect">
            <a:avLst/>
          </a:prstGeom>
          <a:solidFill>
            <a:srgbClr val="66CCFF">
              <a:alpha val="4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nvGrpSpPr>
          <p:cNvPr id="26" name="Group 25"/>
          <p:cNvGrpSpPr/>
          <p:nvPr/>
        </p:nvGrpSpPr>
        <p:grpSpPr>
          <a:xfrm>
            <a:off x="3026595" y="2052008"/>
            <a:ext cx="459846" cy="981273"/>
            <a:chOff x="1485349" y="1260061"/>
            <a:chExt cx="459846" cy="981273"/>
          </a:xfrm>
        </p:grpSpPr>
        <p:sp>
          <p:nvSpPr>
            <p:cNvPr id="27" name="Rectangle 26"/>
            <p:cNvSpPr/>
            <p:nvPr/>
          </p:nvSpPr>
          <p:spPr bwMode="auto">
            <a:xfrm>
              <a:off x="1485349" y="1260061"/>
              <a:ext cx="459846" cy="488462"/>
            </a:xfrm>
            <a:prstGeom prst="rect">
              <a:avLst/>
            </a:prstGeom>
            <a:noFill/>
            <a:ln w="57150" cap="flat" cmpd="sng" algn="ctr">
              <a:solidFill>
                <a:srgbClr val="0000FF"/>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cxnSp>
          <p:nvCxnSpPr>
            <p:cNvPr id="28" name="Straight Arrow Connector 27"/>
            <p:cNvCxnSpPr>
              <a:stCxn id="27" idx="2"/>
            </p:cNvCxnSpPr>
            <p:nvPr/>
          </p:nvCxnSpPr>
          <p:spPr bwMode="auto">
            <a:xfrm flipH="1">
              <a:off x="1547110" y="1748523"/>
              <a:ext cx="168162" cy="492811"/>
            </a:xfrm>
            <a:prstGeom prst="straightConnector1">
              <a:avLst/>
            </a:prstGeom>
            <a:solidFill>
              <a:srgbClr val="DDDDDD"/>
            </a:solidFill>
            <a:ln w="28575" cap="flat" cmpd="sng" algn="ctr">
              <a:solidFill>
                <a:srgbClr val="0000FF"/>
              </a:solidFill>
              <a:prstDash val="solid"/>
              <a:round/>
              <a:headEnd type="none" w="med" len="med"/>
              <a:tailEnd type="arrow"/>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par>
                          <p:cTn id="13" fill="hold">
                            <p:stCondLst>
                              <p:cond delay="500"/>
                            </p:stCondLst>
                            <p:childTnLst>
                              <p:par>
                                <p:cTn id="14" presetID="22" presetClass="entr" presetSubtype="1" fill="hold"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wipe(up)">
                                      <p:cBhvr>
                                        <p:cTn id="16" dur="500"/>
                                        <p:tgtEl>
                                          <p:spTgt spid="54"/>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dissolve">
                                      <p:cBhvr>
                                        <p:cTn id="21" dur="500"/>
                                        <p:tgtEl>
                                          <p:spTgt spid="15"/>
                                        </p:tgtEl>
                                      </p:cBhvr>
                                    </p:animEffect>
                                  </p:childTnLst>
                                </p:cTn>
                              </p:par>
                              <p:par>
                                <p:cTn id="22" presetID="1" presetClass="exit" presetSubtype="0" fill="hold" grpId="1" nodeType="withEffect">
                                  <p:stCondLst>
                                    <p:cond delay="0"/>
                                  </p:stCondLst>
                                  <p:childTnLst>
                                    <p:set>
                                      <p:cBhvr>
                                        <p:cTn id="23" dur="1" fill="hold">
                                          <p:stCondLst>
                                            <p:cond delay="0"/>
                                          </p:stCondLst>
                                        </p:cTn>
                                        <p:tgtEl>
                                          <p:spTgt spid="10"/>
                                        </p:tgtEl>
                                        <p:attrNameLst>
                                          <p:attrName>style.visibility</p:attrName>
                                        </p:attrNameLst>
                                      </p:cBhvr>
                                      <p:to>
                                        <p:strVal val="hidden"/>
                                      </p:to>
                                    </p:set>
                                  </p:childTnLst>
                                </p:cTn>
                              </p:par>
                              <p:par>
                                <p:cTn id="24" presetID="1" presetClass="exit" presetSubtype="0" fill="hold" nodeType="withEffect">
                                  <p:stCondLst>
                                    <p:cond delay="0"/>
                                  </p:stCondLst>
                                  <p:childTnLst>
                                    <p:set>
                                      <p:cBhvr>
                                        <p:cTn id="25" dur="1" fill="hold">
                                          <p:stCondLst>
                                            <p:cond delay="0"/>
                                          </p:stCondLst>
                                        </p:cTn>
                                        <p:tgtEl>
                                          <p:spTgt spid="54"/>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dissolve">
                                      <p:cBhvr>
                                        <p:cTn id="30" dur="500"/>
                                        <p:tgtEl>
                                          <p:spTgt spid="21"/>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55"/>
                                        </p:tgtEl>
                                        <p:attrNameLst>
                                          <p:attrName>style.visibility</p:attrName>
                                        </p:attrNameLst>
                                      </p:cBhvr>
                                      <p:to>
                                        <p:strVal val="visible"/>
                                      </p:to>
                                    </p:set>
                                    <p:animEffect transition="in" filter="wipe(up)">
                                      <p:cBhvr>
                                        <p:cTn id="34" dur="500"/>
                                        <p:tgtEl>
                                          <p:spTgt spid="55"/>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dissolve">
                                      <p:cBhvr>
                                        <p:cTn id="39" dur="500"/>
                                        <p:tgtEl>
                                          <p:spTgt spid="24"/>
                                        </p:tgtEl>
                                      </p:cBhvr>
                                    </p:animEffect>
                                  </p:childTnLst>
                                </p:cTn>
                              </p:par>
                              <p:par>
                                <p:cTn id="40" presetID="1" presetClass="exit" presetSubtype="0" fill="hold" nodeType="withEffect">
                                  <p:stCondLst>
                                    <p:cond delay="0"/>
                                  </p:stCondLst>
                                  <p:childTnLst>
                                    <p:set>
                                      <p:cBhvr>
                                        <p:cTn id="41" dur="1" fill="hold">
                                          <p:stCondLst>
                                            <p:cond delay="0"/>
                                          </p:stCondLst>
                                        </p:cTn>
                                        <p:tgtEl>
                                          <p:spTgt spid="55"/>
                                        </p:tgtEl>
                                        <p:attrNameLst>
                                          <p:attrName>style.visibility</p:attrName>
                                        </p:attrNameLst>
                                      </p:cBhvr>
                                      <p:to>
                                        <p:strVal val="hidden"/>
                                      </p:to>
                                    </p:set>
                                  </p:childTnLst>
                                </p:cTn>
                              </p:par>
                              <p:par>
                                <p:cTn id="42" presetID="1" presetClass="exit" presetSubtype="0" fill="hold" grpId="1" nodeType="withEffect">
                                  <p:stCondLst>
                                    <p:cond delay="0"/>
                                  </p:stCondLst>
                                  <p:childTnLst>
                                    <p:set>
                                      <p:cBhvr>
                                        <p:cTn id="43" dur="1" fill="hold">
                                          <p:stCondLst>
                                            <p:cond delay="0"/>
                                          </p:stCondLst>
                                        </p:cTn>
                                        <p:tgtEl>
                                          <p:spTgt spid="21"/>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25"/>
                                        </p:tgtEl>
                                        <p:attrNameLst>
                                          <p:attrName>style.visibility</p:attrName>
                                        </p:attrNameLst>
                                      </p:cBhvr>
                                      <p:to>
                                        <p:strVal val="visible"/>
                                      </p:to>
                                    </p:set>
                                    <p:animEffect transition="in" filter="dissolve">
                                      <p:cBhvr>
                                        <p:cTn id="48" dur="500"/>
                                        <p:tgtEl>
                                          <p:spTgt spid="25"/>
                                        </p:tgtEl>
                                      </p:cBhvr>
                                    </p:animEffect>
                                  </p:childTnLst>
                                </p:cTn>
                              </p:par>
                            </p:childTnLst>
                          </p:cTn>
                        </p:par>
                        <p:par>
                          <p:cTn id="49" fill="hold">
                            <p:stCondLst>
                              <p:cond delay="500"/>
                            </p:stCondLst>
                            <p:childTnLst>
                              <p:par>
                                <p:cTn id="50" presetID="22" presetClass="entr" presetSubtype="1" fill="hold"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wipe(up)">
                                      <p:cBhvr>
                                        <p:cTn id="5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0" grpId="0" animBg="1"/>
      <p:bldP spid="10" grpId="1" animBg="1"/>
      <p:bldP spid="21" grpId="0" animBg="1"/>
      <p:bldP spid="21" grpId="1" animBg="1"/>
      <p:bldP spid="24" grpId="0" animBg="1"/>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Transpose alternative</a:t>
            </a:r>
          </a:p>
        </p:txBody>
      </p:sp>
      <p:sp>
        <p:nvSpPr>
          <p:cNvPr id="3" name="Content Placeholder 2"/>
          <p:cNvSpPr>
            <a:spLocks noGrp="1"/>
          </p:cNvSpPr>
          <p:nvPr>
            <p:ph idx="1"/>
          </p:nvPr>
        </p:nvSpPr>
        <p:spPr>
          <a:xfrm>
            <a:off x="201018" y="1058631"/>
            <a:ext cx="8789935" cy="4770375"/>
          </a:xfrm>
        </p:spPr>
        <p:txBody>
          <a:bodyPr/>
          <a:lstStyle/>
          <a:p>
            <a:pPr marL="0" indent="0">
              <a:buNone/>
            </a:pPr>
            <a:r>
              <a:rPr lang="pl-PL" sz="1800" dirty="0"/>
              <a:t>#</a:t>
            </a:r>
            <a:r>
              <a:rPr lang="pl-PL" sz="1800" dirty="0" err="1"/>
              <a:t>define</a:t>
            </a:r>
            <a:r>
              <a:rPr lang="pl-PL" sz="1800" dirty="0"/>
              <a:t> _MM_TRANSPOSE4_PS(row0, row1, row2, row3) {	\</a:t>
            </a:r>
          </a:p>
          <a:p>
            <a:pPr marL="0" indent="0">
              <a:buNone/>
            </a:pPr>
            <a:r>
              <a:rPr lang="pl-PL" sz="1800" dirty="0"/>
              <a:t>            __m128 tmp3, tmp2, tmp1, tmp0; 			\</a:t>
            </a:r>
          </a:p>
          <a:p>
            <a:pPr marL="0" indent="0">
              <a:buNone/>
            </a:pPr>
            <a:r>
              <a:rPr lang="pl-PL" sz="1800" dirty="0"/>
              <a:t>                                                                    		\</a:t>
            </a:r>
          </a:p>
          <a:p>
            <a:pPr marL="0" indent="0">
              <a:buNone/>
            </a:pPr>
            <a:r>
              <a:rPr lang="pl-PL" sz="1800" dirty="0"/>
              <a:t>            </a:t>
            </a:r>
            <a:r>
              <a:rPr lang="pl-PL" sz="1800" dirty="0">
                <a:solidFill>
                  <a:srgbClr val="FF0000"/>
                </a:solidFill>
              </a:rPr>
              <a:t>tmp0</a:t>
            </a:r>
            <a:r>
              <a:rPr lang="pl-PL" sz="1800" dirty="0"/>
              <a:t>   = _</a:t>
            </a:r>
            <a:r>
              <a:rPr lang="pl-PL" sz="1800" dirty="0" err="1"/>
              <a:t>mm_shuffle_ps</a:t>
            </a:r>
            <a:r>
              <a:rPr lang="pl-PL" sz="1800" dirty="0"/>
              <a:t>((row0), (row1), 0x44);	\   44 =  01 00 01 00</a:t>
            </a:r>
          </a:p>
          <a:p>
            <a:pPr marL="0" indent="0">
              <a:buNone/>
            </a:pPr>
            <a:r>
              <a:rPr lang="pl-PL" sz="1800" dirty="0"/>
              <a:t>            </a:t>
            </a:r>
            <a:r>
              <a:rPr lang="pl-PL" sz="1800" dirty="0">
                <a:solidFill>
                  <a:srgbClr val="0000FF"/>
                </a:solidFill>
              </a:rPr>
              <a:t>tmp2</a:t>
            </a:r>
            <a:r>
              <a:rPr lang="pl-PL" sz="1800" dirty="0"/>
              <a:t>   = _</a:t>
            </a:r>
            <a:r>
              <a:rPr lang="pl-PL" sz="1800" dirty="0" err="1"/>
              <a:t>mm_shuffle_ps</a:t>
            </a:r>
            <a:r>
              <a:rPr lang="pl-PL" sz="1800" dirty="0"/>
              <a:t>((row0), (row1), 0xEE);	\   EE = 	11 10 11 10</a:t>
            </a:r>
          </a:p>
          <a:p>
            <a:pPr marL="0" indent="0">
              <a:buNone/>
            </a:pPr>
            <a:r>
              <a:rPr lang="pl-PL" sz="1800" dirty="0"/>
              <a:t>            </a:t>
            </a:r>
            <a:r>
              <a:rPr lang="pl-PL" sz="1800" dirty="0">
                <a:solidFill>
                  <a:srgbClr val="FF0000"/>
                </a:solidFill>
              </a:rPr>
              <a:t>tmp1</a:t>
            </a:r>
            <a:r>
              <a:rPr lang="pl-PL" sz="1800" dirty="0"/>
              <a:t>   = _</a:t>
            </a:r>
            <a:r>
              <a:rPr lang="pl-PL" sz="1800" dirty="0" err="1"/>
              <a:t>mm_shuffle_ps</a:t>
            </a:r>
            <a:r>
              <a:rPr lang="pl-PL" sz="1800" dirty="0"/>
              <a:t>((row2), (row3), 0x44);	\</a:t>
            </a:r>
          </a:p>
          <a:p>
            <a:pPr marL="0" indent="0">
              <a:buNone/>
            </a:pPr>
            <a:r>
              <a:rPr lang="pl-PL" sz="1800" dirty="0"/>
              <a:t>            </a:t>
            </a:r>
            <a:r>
              <a:rPr lang="pl-PL" sz="1800" dirty="0">
                <a:solidFill>
                  <a:srgbClr val="0000FF"/>
                </a:solidFill>
              </a:rPr>
              <a:t>tmp3</a:t>
            </a:r>
            <a:r>
              <a:rPr lang="pl-PL" sz="1800" dirty="0"/>
              <a:t>   = _</a:t>
            </a:r>
            <a:r>
              <a:rPr lang="pl-PL" sz="1800" dirty="0" err="1"/>
              <a:t>mm_shuffle_ps</a:t>
            </a:r>
            <a:r>
              <a:rPr lang="pl-PL" sz="1800" dirty="0"/>
              <a:t>((row2), (row3), 0xEE);	\</a:t>
            </a:r>
          </a:p>
          <a:p>
            <a:pPr marL="0" indent="0">
              <a:buNone/>
            </a:pPr>
            <a:r>
              <a:rPr lang="pl-PL" sz="1800" dirty="0"/>
              <a:t>                                                                    		\</a:t>
            </a:r>
          </a:p>
          <a:p>
            <a:pPr marL="0" indent="0">
              <a:buNone/>
            </a:pPr>
            <a:r>
              <a:rPr lang="pl-PL" sz="1800" dirty="0"/>
              <a:t>            (row0) = _</a:t>
            </a:r>
            <a:r>
              <a:rPr lang="pl-PL" sz="1800" dirty="0" err="1"/>
              <a:t>mm_shuffle_ps</a:t>
            </a:r>
            <a:r>
              <a:rPr lang="pl-PL" sz="1800" dirty="0"/>
              <a:t>(</a:t>
            </a:r>
            <a:r>
              <a:rPr lang="pl-PL" sz="1800" dirty="0">
                <a:solidFill>
                  <a:srgbClr val="FF0000"/>
                </a:solidFill>
              </a:rPr>
              <a:t>tmp0, tmp1</a:t>
            </a:r>
            <a:r>
              <a:rPr lang="pl-PL" sz="1800" dirty="0"/>
              <a:t>, 0x88); 	\  88 = 10 00 10 00</a:t>
            </a:r>
          </a:p>
          <a:p>
            <a:pPr marL="0" indent="0">
              <a:buNone/>
            </a:pPr>
            <a:r>
              <a:rPr lang="pl-PL" sz="1800" dirty="0"/>
              <a:t>            (row1) = _</a:t>
            </a:r>
            <a:r>
              <a:rPr lang="pl-PL" sz="1800" dirty="0" err="1"/>
              <a:t>mm_shuffle_ps</a:t>
            </a:r>
            <a:r>
              <a:rPr lang="pl-PL" sz="1800" dirty="0"/>
              <a:t>(</a:t>
            </a:r>
            <a:r>
              <a:rPr lang="pl-PL" sz="1800" dirty="0">
                <a:solidFill>
                  <a:srgbClr val="FF0000"/>
                </a:solidFill>
              </a:rPr>
              <a:t>tmp0, tmp1</a:t>
            </a:r>
            <a:r>
              <a:rPr lang="pl-PL" sz="1800" dirty="0"/>
              <a:t>, 0xDD); 	\  DD = 11 01 11 01</a:t>
            </a:r>
          </a:p>
          <a:p>
            <a:pPr marL="0" indent="0">
              <a:buNone/>
            </a:pPr>
            <a:r>
              <a:rPr lang="pl-PL" sz="1800" dirty="0"/>
              <a:t>            (row2) = _</a:t>
            </a:r>
            <a:r>
              <a:rPr lang="pl-PL" sz="1800" dirty="0" err="1"/>
              <a:t>mm_shuffle_ps</a:t>
            </a:r>
            <a:r>
              <a:rPr lang="pl-PL" sz="1800" dirty="0"/>
              <a:t>(</a:t>
            </a:r>
            <a:r>
              <a:rPr lang="pl-PL" sz="1800" dirty="0">
                <a:solidFill>
                  <a:srgbClr val="0000FF"/>
                </a:solidFill>
              </a:rPr>
              <a:t>tmp2, tmp3</a:t>
            </a:r>
            <a:r>
              <a:rPr lang="pl-PL" sz="1800" dirty="0"/>
              <a:t>, 0x88); 	\</a:t>
            </a:r>
          </a:p>
          <a:p>
            <a:pPr marL="0" indent="0">
              <a:buNone/>
            </a:pPr>
            <a:r>
              <a:rPr lang="pl-PL" sz="1800" dirty="0"/>
              <a:t>            (row3) = _</a:t>
            </a:r>
            <a:r>
              <a:rPr lang="pl-PL" sz="1800" dirty="0" err="1"/>
              <a:t>mm_shuffle_ps</a:t>
            </a:r>
            <a:r>
              <a:rPr lang="pl-PL" sz="1800" dirty="0"/>
              <a:t>(</a:t>
            </a:r>
            <a:r>
              <a:rPr lang="pl-PL" sz="1800" dirty="0">
                <a:solidFill>
                  <a:srgbClr val="0000FF"/>
                </a:solidFill>
              </a:rPr>
              <a:t>tmp2, tmp3</a:t>
            </a:r>
            <a:r>
              <a:rPr lang="pl-PL" sz="1800" dirty="0"/>
              <a:t>, 0xDD); 	\</a:t>
            </a:r>
          </a:p>
          <a:p>
            <a:pPr marL="0" indent="0">
              <a:buNone/>
            </a:pPr>
            <a:r>
              <a:rPr lang="pl-PL" sz="1800" dirty="0"/>
              <a:t>        }</a:t>
            </a:r>
          </a:p>
          <a:p>
            <a:pPr marL="0" indent="0">
              <a:buNone/>
            </a:pPr>
            <a:endParaRPr lang="en-US" sz="1800" dirty="0"/>
          </a:p>
        </p:txBody>
      </p:sp>
    </p:spTree>
    <p:extLst>
      <p:ext uri="{BB962C8B-B14F-4D97-AF65-F5344CB8AC3E}">
        <p14:creationId xmlns:p14="http://schemas.microsoft.com/office/powerpoint/2010/main" val="328748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xmm4, [</a:t>
            </a:r>
            <a:r>
              <a:rPr lang="en-US" sz="1050" dirty="0" err="1">
                <a:latin typeface="Courier New"/>
                <a:cs typeface="Courier New"/>
              </a:rPr>
              <a:t>edx</a:t>
            </a:r>
            <a:r>
              <a:rPr lang="en-US" sz="1050" dirty="0">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graphicFrame>
        <p:nvGraphicFramePr>
          <p:cNvPr id="16" name="Content Placeholder 3"/>
          <p:cNvGraphicFramePr>
            <a:graphicFrameLocks noGrp="1"/>
          </p:cNvGraphicFramePr>
          <p:nvPr>
            <p:ph idx="1"/>
          </p:nvPr>
        </p:nvGraphicFramePr>
        <p:xfrm>
          <a:off x="4767692" y="2328104"/>
          <a:ext cx="1475036" cy="1219200"/>
        </p:xfrm>
        <a:graphic>
          <a:graphicData uri="http://schemas.openxmlformats.org/drawingml/2006/table">
            <a:tbl>
              <a:tblPr bandRow="1">
                <a:tableStyleId>{ED083AE6-46FA-4A59-8FB0-9F97EB10719F}</a:tableStyleId>
              </a:tblPr>
              <a:tblGrid>
                <a:gridCol w="368759">
                  <a:extLst>
                    <a:ext uri="{9D8B030D-6E8A-4147-A177-3AD203B41FA5}">
                      <a16:colId xmlns:a16="http://schemas.microsoft.com/office/drawing/2014/main" val="20000"/>
                    </a:ext>
                  </a:extLst>
                </a:gridCol>
                <a:gridCol w="368759">
                  <a:extLst>
                    <a:ext uri="{9D8B030D-6E8A-4147-A177-3AD203B41FA5}">
                      <a16:colId xmlns:a16="http://schemas.microsoft.com/office/drawing/2014/main" val="20001"/>
                    </a:ext>
                  </a:extLst>
                </a:gridCol>
                <a:gridCol w="368759">
                  <a:extLst>
                    <a:ext uri="{9D8B030D-6E8A-4147-A177-3AD203B41FA5}">
                      <a16:colId xmlns:a16="http://schemas.microsoft.com/office/drawing/2014/main" val="20002"/>
                    </a:ext>
                  </a:extLst>
                </a:gridCol>
                <a:gridCol w="368759">
                  <a:extLst>
                    <a:ext uri="{9D8B030D-6E8A-4147-A177-3AD203B41FA5}">
                      <a16:colId xmlns:a16="http://schemas.microsoft.com/office/drawing/2014/main" val="20003"/>
                    </a:ext>
                  </a:extLst>
                </a:gridCol>
              </a:tblGrid>
              <a:tr h="267805">
                <a:tc>
                  <a:txBody>
                    <a:bodyPr/>
                    <a:lstStyle/>
                    <a:p>
                      <a:pPr algn="ctr"/>
                      <a:r>
                        <a:rPr lang="en-US" sz="1400" dirty="0">
                          <a:solidFill>
                            <a:schemeClr val="bg1"/>
                          </a:solidFill>
                        </a:rPr>
                        <a:t>a</a:t>
                      </a:r>
                    </a:p>
                  </a:txBody>
                  <a:tcPr anchor="ctr">
                    <a:solidFill>
                      <a:srgbClr val="0D0D0D"/>
                    </a:solidFill>
                  </a:tcPr>
                </a:tc>
                <a:tc>
                  <a:txBody>
                    <a:bodyPr/>
                    <a:lstStyle/>
                    <a:p>
                      <a:pPr algn="ctr"/>
                      <a:r>
                        <a:rPr lang="en-US" sz="1400" dirty="0"/>
                        <a:t>b</a:t>
                      </a:r>
                    </a:p>
                  </a:txBody>
                  <a:tcPr anchor="ctr">
                    <a:solidFill>
                      <a:srgbClr val="C0C0C0"/>
                    </a:solidFill>
                  </a:tcPr>
                </a:tc>
                <a:tc>
                  <a:txBody>
                    <a:bodyPr/>
                    <a:lstStyle/>
                    <a:p>
                      <a:pPr algn="ctr"/>
                      <a:r>
                        <a:rPr lang="en-US" sz="1400" dirty="0">
                          <a:solidFill>
                            <a:srgbClr val="FFFFFF"/>
                          </a:solidFill>
                        </a:rPr>
                        <a:t>c</a:t>
                      </a:r>
                    </a:p>
                  </a:txBody>
                  <a:tcPr anchor="ctr">
                    <a:solidFill>
                      <a:srgbClr val="0D0D0D"/>
                    </a:solidFill>
                  </a:tcPr>
                </a:tc>
                <a:tc>
                  <a:txBody>
                    <a:bodyPr/>
                    <a:lstStyle/>
                    <a:p>
                      <a:pPr algn="ctr"/>
                      <a:r>
                        <a:rPr lang="en-US" sz="1400" dirty="0"/>
                        <a:t>d</a:t>
                      </a:r>
                    </a:p>
                  </a:txBody>
                  <a:tcPr anchor="ctr">
                    <a:solidFill>
                      <a:srgbClr val="C0C0C0"/>
                    </a:solidFill>
                  </a:tcPr>
                </a:tc>
                <a:extLst>
                  <a:ext uri="{0D108BD9-81ED-4DB2-BD59-A6C34878D82A}">
                    <a16:rowId xmlns:a16="http://schemas.microsoft.com/office/drawing/2014/main" val="10000"/>
                  </a:ext>
                </a:extLst>
              </a:tr>
              <a:tr h="267805">
                <a:tc>
                  <a:txBody>
                    <a:bodyPr/>
                    <a:lstStyle/>
                    <a:p>
                      <a:pPr algn="ctr"/>
                      <a:r>
                        <a:rPr lang="en-US" sz="1400" dirty="0">
                          <a:solidFill>
                            <a:schemeClr val="bg1"/>
                          </a:solidFill>
                        </a:rPr>
                        <a:t>e</a:t>
                      </a:r>
                    </a:p>
                  </a:txBody>
                  <a:tcPr anchor="ctr">
                    <a:solidFill>
                      <a:srgbClr val="0D0D0D"/>
                    </a:solidFill>
                  </a:tcPr>
                </a:tc>
                <a:tc>
                  <a:txBody>
                    <a:bodyPr/>
                    <a:lstStyle/>
                    <a:p>
                      <a:pPr algn="ctr"/>
                      <a:r>
                        <a:rPr lang="en-US" sz="1400" dirty="0"/>
                        <a:t>f</a:t>
                      </a:r>
                    </a:p>
                  </a:txBody>
                  <a:tcPr anchor="ctr">
                    <a:solidFill>
                      <a:srgbClr val="C0C0C0"/>
                    </a:solidFill>
                  </a:tcPr>
                </a:tc>
                <a:tc>
                  <a:txBody>
                    <a:bodyPr/>
                    <a:lstStyle/>
                    <a:p>
                      <a:pPr algn="ctr"/>
                      <a:r>
                        <a:rPr lang="en-US" sz="1400" dirty="0">
                          <a:solidFill>
                            <a:srgbClr val="FFFFFF"/>
                          </a:solidFill>
                        </a:rPr>
                        <a:t>g</a:t>
                      </a:r>
                    </a:p>
                  </a:txBody>
                  <a:tcPr anchor="ctr">
                    <a:solidFill>
                      <a:srgbClr val="0D0D0D"/>
                    </a:solidFill>
                  </a:tcPr>
                </a:tc>
                <a:tc>
                  <a:txBody>
                    <a:bodyPr/>
                    <a:lstStyle/>
                    <a:p>
                      <a:pPr algn="ctr"/>
                      <a:r>
                        <a:rPr lang="en-US" sz="1400" dirty="0"/>
                        <a:t>h</a:t>
                      </a:r>
                    </a:p>
                  </a:txBody>
                  <a:tcPr anchor="ctr">
                    <a:solidFill>
                      <a:srgbClr val="C0C0C0"/>
                    </a:solidFill>
                  </a:tcPr>
                </a:tc>
                <a:extLst>
                  <a:ext uri="{0D108BD9-81ED-4DB2-BD59-A6C34878D82A}">
                    <a16:rowId xmlns:a16="http://schemas.microsoft.com/office/drawing/2014/main" val="10001"/>
                  </a:ext>
                </a:extLst>
              </a:tr>
              <a:tr h="267805">
                <a:tc>
                  <a:txBody>
                    <a:bodyPr/>
                    <a:lstStyle/>
                    <a:p>
                      <a:pPr algn="ctr"/>
                      <a:r>
                        <a:rPr lang="en-US" sz="1400" dirty="0">
                          <a:solidFill>
                            <a:schemeClr val="bg1"/>
                          </a:solidFill>
                        </a:rPr>
                        <a:t>i</a:t>
                      </a:r>
                    </a:p>
                  </a:txBody>
                  <a:tcPr anchor="ctr">
                    <a:solidFill>
                      <a:srgbClr val="0D0D0D"/>
                    </a:solidFill>
                  </a:tcPr>
                </a:tc>
                <a:tc>
                  <a:txBody>
                    <a:bodyPr/>
                    <a:lstStyle/>
                    <a:p>
                      <a:pPr algn="ctr"/>
                      <a:r>
                        <a:rPr lang="en-US" sz="1400" dirty="0"/>
                        <a:t>j</a:t>
                      </a:r>
                    </a:p>
                  </a:txBody>
                  <a:tcPr anchor="ctr">
                    <a:solidFill>
                      <a:srgbClr val="C0C0C0"/>
                    </a:solidFill>
                  </a:tcPr>
                </a:tc>
                <a:tc>
                  <a:txBody>
                    <a:bodyPr/>
                    <a:lstStyle/>
                    <a:p>
                      <a:pPr algn="ctr"/>
                      <a:r>
                        <a:rPr lang="en-US" sz="1400" dirty="0">
                          <a:solidFill>
                            <a:srgbClr val="FFFFFF"/>
                          </a:solidFill>
                        </a:rPr>
                        <a:t>k</a:t>
                      </a:r>
                    </a:p>
                  </a:txBody>
                  <a:tcPr anchor="ctr">
                    <a:solidFill>
                      <a:srgbClr val="0D0D0D"/>
                    </a:solidFill>
                  </a:tcPr>
                </a:tc>
                <a:tc>
                  <a:txBody>
                    <a:bodyPr/>
                    <a:lstStyle/>
                    <a:p>
                      <a:pPr algn="ctr"/>
                      <a:r>
                        <a:rPr lang="en-US" sz="1400" dirty="0" err="1"/>
                        <a:t>l</a:t>
                      </a:r>
                      <a:endParaRPr lang="en-US" sz="1400" dirty="0"/>
                    </a:p>
                  </a:txBody>
                  <a:tcPr anchor="ctr">
                    <a:solidFill>
                      <a:srgbClr val="C0C0C0"/>
                    </a:solidFill>
                  </a:tcPr>
                </a:tc>
                <a:extLst>
                  <a:ext uri="{0D108BD9-81ED-4DB2-BD59-A6C34878D82A}">
                    <a16:rowId xmlns:a16="http://schemas.microsoft.com/office/drawing/2014/main" val="10002"/>
                  </a:ext>
                </a:extLst>
              </a:tr>
              <a:tr h="267805">
                <a:tc>
                  <a:txBody>
                    <a:bodyPr/>
                    <a:lstStyle/>
                    <a:p>
                      <a:pPr algn="ctr"/>
                      <a:r>
                        <a:rPr lang="en-US" sz="1400" dirty="0" err="1">
                          <a:solidFill>
                            <a:schemeClr val="bg1"/>
                          </a:solidFill>
                        </a:rPr>
                        <a:t>m</a:t>
                      </a:r>
                      <a:endParaRPr lang="en-US" sz="1400" dirty="0">
                        <a:solidFill>
                          <a:schemeClr val="bg1"/>
                        </a:solidFill>
                      </a:endParaRPr>
                    </a:p>
                  </a:txBody>
                  <a:tcPr anchor="ctr">
                    <a:solidFill>
                      <a:srgbClr val="0D0D0D"/>
                    </a:solidFill>
                  </a:tcPr>
                </a:tc>
                <a:tc>
                  <a:txBody>
                    <a:bodyPr/>
                    <a:lstStyle/>
                    <a:p>
                      <a:pPr algn="ctr"/>
                      <a:r>
                        <a:rPr lang="en-US" sz="1400" dirty="0"/>
                        <a:t>n</a:t>
                      </a:r>
                    </a:p>
                  </a:txBody>
                  <a:tcPr anchor="ctr">
                    <a:solidFill>
                      <a:srgbClr val="C0C0C0"/>
                    </a:solidFill>
                  </a:tcPr>
                </a:tc>
                <a:tc>
                  <a:txBody>
                    <a:bodyPr/>
                    <a:lstStyle/>
                    <a:p>
                      <a:pPr algn="ctr"/>
                      <a:r>
                        <a:rPr lang="en-US" sz="1400" dirty="0">
                          <a:solidFill>
                            <a:srgbClr val="FFFFFF"/>
                          </a:solidFill>
                        </a:rPr>
                        <a:t>o</a:t>
                      </a:r>
                    </a:p>
                  </a:txBody>
                  <a:tcPr anchor="ctr">
                    <a:solidFill>
                      <a:srgbClr val="0D0D0D"/>
                    </a:solidFill>
                  </a:tcPr>
                </a:tc>
                <a:tc>
                  <a:txBody>
                    <a:bodyPr/>
                    <a:lstStyle/>
                    <a:p>
                      <a:pPr algn="ctr"/>
                      <a:r>
                        <a:rPr lang="en-US" sz="1400" dirty="0"/>
                        <a:t>p</a:t>
                      </a:r>
                    </a:p>
                  </a:txBody>
                  <a:tcPr anchor="ctr">
                    <a:solidFill>
                      <a:srgbClr val="C0C0C0"/>
                    </a:solidFill>
                  </a:tcPr>
                </a:tc>
                <a:extLst>
                  <a:ext uri="{0D108BD9-81ED-4DB2-BD59-A6C34878D82A}">
                    <a16:rowId xmlns:a16="http://schemas.microsoft.com/office/drawing/2014/main" val="10003"/>
                  </a:ext>
                </a:extLst>
              </a:tr>
            </a:tbl>
          </a:graphicData>
        </a:graphic>
      </p:graphicFrame>
      <p:sp>
        <p:nvSpPr>
          <p:cNvPr id="17" name="TextBox 16"/>
          <p:cNvSpPr txBox="1"/>
          <p:nvPr/>
        </p:nvSpPr>
        <p:spPr>
          <a:xfrm>
            <a:off x="4702401" y="1872696"/>
            <a:ext cx="4091284" cy="338554"/>
          </a:xfrm>
          <a:prstGeom prst="rect">
            <a:avLst/>
          </a:prstGeom>
          <a:noFill/>
        </p:spPr>
        <p:txBody>
          <a:bodyPr wrap="none" rtlCol="0">
            <a:spAutoFit/>
          </a:bodyPr>
          <a:lstStyle/>
          <a:p>
            <a:r>
              <a:rPr lang="en-US" sz="1600" dirty="0"/>
              <a:t>Assuming </a:t>
            </a:r>
            <a:r>
              <a:rPr lang="en-US" sz="1600" b="1" dirty="0" err="1">
                <a:solidFill>
                  <a:srgbClr val="0000FF"/>
                </a:solidFill>
              </a:rPr>
              <a:t>elts</a:t>
            </a:r>
            <a:r>
              <a:rPr lang="en-US" sz="1600" b="1" dirty="0">
                <a:solidFill>
                  <a:srgbClr val="0000FF"/>
                </a:solidFill>
              </a:rPr>
              <a:t> </a:t>
            </a:r>
            <a:r>
              <a:rPr lang="en-US" sz="1600" dirty="0"/>
              <a:t>in a COLUMN-MAJOR order:</a:t>
            </a:r>
          </a:p>
        </p:txBody>
      </p:sp>
      <p:graphicFrame>
        <p:nvGraphicFramePr>
          <p:cNvPr id="18" name="Table 17"/>
          <p:cNvGraphicFramePr>
            <a:graphicFrameLocks noGrp="1"/>
          </p:cNvGraphicFramePr>
          <p:nvPr>
            <p:extLst>
              <p:ext uri="{D42A27DB-BD31-4B8C-83A1-F6EECF244321}">
                <p14:modId xmlns:p14="http://schemas.microsoft.com/office/powerpoint/2010/main" val="569712396"/>
              </p:ext>
            </p:extLst>
          </p:nvPr>
        </p:nvGraphicFramePr>
        <p:xfrm>
          <a:off x="4713099" y="3739209"/>
          <a:ext cx="4258976" cy="295081"/>
        </p:xfrm>
        <a:graphic>
          <a:graphicData uri="http://schemas.openxmlformats.org/drawingml/2006/table">
            <a:tbl>
              <a:tblPr firstRow="1" bandRow="1">
                <a:tableStyleId>{5C22544A-7EE6-4342-B048-85BDC9FD1C3A}</a:tableStyleId>
              </a:tblPr>
              <a:tblGrid>
                <a:gridCol w="266186">
                  <a:extLst>
                    <a:ext uri="{9D8B030D-6E8A-4147-A177-3AD203B41FA5}">
                      <a16:colId xmlns:a16="http://schemas.microsoft.com/office/drawing/2014/main" val="20000"/>
                    </a:ext>
                  </a:extLst>
                </a:gridCol>
                <a:gridCol w="266186">
                  <a:extLst>
                    <a:ext uri="{9D8B030D-6E8A-4147-A177-3AD203B41FA5}">
                      <a16:colId xmlns:a16="http://schemas.microsoft.com/office/drawing/2014/main" val="20001"/>
                    </a:ext>
                  </a:extLst>
                </a:gridCol>
                <a:gridCol w="266186">
                  <a:extLst>
                    <a:ext uri="{9D8B030D-6E8A-4147-A177-3AD203B41FA5}">
                      <a16:colId xmlns:a16="http://schemas.microsoft.com/office/drawing/2014/main" val="20002"/>
                    </a:ext>
                  </a:extLst>
                </a:gridCol>
                <a:gridCol w="266186">
                  <a:extLst>
                    <a:ext uri="{9D8B030D-6E8A-4147-A177-3AD203B41FA5}">
                      <a16:colId xmlns:a16="http://schemas.microsoft.com/office/drawing/2014/main" val="20003"/>
                    </a:ext>
                  </a:extLst>
                </a:gridCol>
                <a:gridCol w="266186">
                  <a:extLst>
                    <a:ext uri="{9D8B030D-6E8A-4147-A177-3AD203B41FA5}">
                      <a16:colId xmlns:a16="http://schemas.microsoft.com/office/drawing/2014/main" val="20004"/>
                    </a:ext>
                  </a:extLst>
                </a:gridCol>
                <a:gridCol w="266186">
                  <a:extLst>
                    <a:ext uri="{9D8B030D-6E8A-4147-A177-3AD203B41FA5}">
                      <a16:colId xmlns:a16="http://schemas.microsoft.com/office/drawing/2014/main" val="20005"/>
                    </a:ext>
                  </a:extLst>
                </a:gridCol>
                <a:gridCol w="266186">
                  <a:extLst>
                    <a:ext uri="{9D8B030D-6E8A-4147-A177-3AD203B41FA5}">
                      <a16:colId xmlns:a16="http://schemas.microsoft.com/office/drawing/2014/main" val="20006"/>
                    </a:ext>
                  </a:extLst>
                </a:gridCol>
                <a:gridCol w="266186">
                  <a:extLst>
                    <a:ext uri="{9D8B030D-6E8A-4147-A177-3AD203B41FA5}">
                      <a16:colId xmlns:a16="http://schemas.microsoft.com/office/drawing/2014/main" val="20007"/>
                    </a:ext>
                  </a:extLst>
                </a:gridCol>
                <a:gridCol w="266186">
                  <a:extLst>
                    <a:ext uri="{9D8B030D-6E8A-4147-A177-3AD203B41FA5}">
                      <a16:colId xmlns:a16="http://schemas.microsoft.com/office/drawing/2014/main" val="20008"/>
                    </a:ext>
                  </a:extLst>
                </a:gridCol>
                <a:gridCol w="266186">
                  <a:extLst>
                    <a:ext uri="{9D8B030D-6E8A-4147-A177-3AD203B41FA5}">
                      <a16:colId xmlns:a16="http://schemas.microsoft.com/office/drawing/2014/main" val="20009"/>
                    </a:ext>
                  </a:extLst>
                </a:gridCol>
                <a:gridCol w="266186">
                  <a:extLst>
                    <a:ext uri="{9D8B030D-6E8A-4147-A177-3AD203B41FA5}">
                      <a16:colId xmlns:a16="http://schemas.microsoft.com/office/drawing/2014/main" val="20010"/>
                    </a:ext>
                  </a:extLst>
                </a:gridCol>
                <a:gridCol w="266186">
                  <a:extLst>
                    <a:ext uri="{9D8B030D-6E8A-4147-A177-3AD203B41FA5}">
                      <a16:colId xmlns:a16="http://schemas.microsoft.com/office/drawing/2014/main" val="20011"/>
                    </a:ext>
                  </a:extLst>
                </a:gridCol>
                <a:gridCol w="266186">
                  <a:extLst>
                    <a:ext uri="{9D8B030D-6E8A-4147-A177-3AD203B41FA5}">
                      <a16:colId xmlns:a16="http://schemas.microsoft.com/office/drawing/2014/main" val="20012"/>
                    </a:ext>
                  </a:extLst>
                </a:gridCol>
                <a:gridCol w="266186">
                  <a:extLst>
                    <a:ext uri="{9D8B030D-6E8A-4147-A177-3AD203B41FA5}">
                      <a16:colId xmlns:a16="http://schemas.microsoft.com/office/drawing/2014/main" val="20013"/>
                    </a:ext>
                  </a:extLst>
                </a:gridCol>
                <a:gridCol w="266186">
                  <a:extLst>
                    <a:ext uri="{9D8B030D-6E8A-4147-A177-3AD203B41FA5}">
                      <a16:colId xmlns:a16="http://schemas.microsoft.com/office/drawing/2014/main" val="20014"/>
                    </a:ext>
                  </a:extLst>
                </a:gridCol>
                <a:gridCol w="266186">
                  <a:extLst>
                    <a:ext uri="{9D8B030D-6E8A-4147-A177-3AD203B41FA5}">
                      <a16:colId xmlns:a16="http://schemas.microsoft.com/office/drawing/2014/main" val="20015"/>
                    </a:ext>
                  </a:extLst>
                </a:gridCol>
              </a:tblGrid>
              <a:tr h="295081">
                <a:tc>
                  <a:txBody>
                    <a:bodyPr/>
                    <a:lstStyle/>
                    <a:p>
                      <a:pPr algn="ctr"/>
                      <a:r>
                        <a:rPr lang="en-US" sz="1200" b="0" dirty="0"/>
                        <a:t>a</a:t>
                      </a:r>
                    </a:p>
                  </a:txBody>
                  <a:tcPr>
                    <a:solidFill>
                      <a:srgbClr val="0D0D0D"/>
                    </a:solidFill>
                  </a:tcPr>
                </a:tc>
                <a:tc>
                  <a:txBody>
                    <a:bodyPr/>
                    <a:lstStyle/>
                    <a:p>
                      <a:pPr algn="ctr"/>
                      <a:r>
                        <a:rPr lang="en-US" sz="1200" b="0" dirty="0"/>
                        <a:t>e</a:t>
                      </a:r>
                    </a:p>
                  </a:txBody>
                  <a:tcPr>
                    <a:solidFill>
                      <a:srgbClr val="0D0D0D"/>
                    </a:solidFill>
                  </a:tcPr>
                </a:tc>
                <a:tc>
                  <a:txBody>
                    <a:bodyPr/>
                    <a:lstStyle/>
                    <a:p>
                      <a:pPr algn="ctr"/>
                      <a:r>
                        <a:rPr lang="en-US" sz="1200" b="0" dirty="0"/>
                        <a:t>i</a:t>
                      </a:r>
                    </a:p>
                  </a:txBody>
                  <a:tcPr>
                    <a:solidFill>
                      <a:srgbClr val="0D0D0D"/>
                    </a:solidFill>
                  </a:tcPr>
                </a:tc>
                <a:tc>
                  <a:txBody>
                    <a:bodyPr/>
                    <a:lstStyle/>
                    <a:p>
                      <a:pPr algn="ctr"/>
                      <a:r>
                        <a:rPr lang="en-US" sz="1200" b="0" dirty="0"/>
                        <a:t>m</a:t>
                      </a:r>
                    </a:p>
                  </a:txBody>
                  <a:tcPr>
                    <a:solidFill>
                      <a:srgbClr val="0D0D0D"/>
                    </a:solidFill>
                  </a:tcPr>
                </a:tc>
                <a:tc>
                  <a:txBody>
                    <a:bodyPr/>
                    <a:lstStyle/>
                    <a:p>
                      <a:pPr algn="ctr"/>
                      <a:r>
                        <a:rPr lang="en-US" sz="1200" b="0" dirty="0">
                          <a:solidFill>
                            <a:schemeClr val="tx1"/>
                          </a:solidFill>
                        </a:rPr>
                        <a:t>b</a:t>
                      </a:r>
                    </a:p>
                  </a:txBody>
                  <a:tcPr>
                    <a:solidFill>
                      <a:srgbClr val="C0C0C0"/>
                    </a:solidFill>
                  </a:tcPr>
                </a:tc>
                <a:tc>
                  <a:txBody>
                    <a:bodyPr/>
                    <a:lstStyle/>
                    <a:p>
                      <a:pPr algn="ctr"/>
                      <a:r>
                        <a:rPr lang="en-US" sz="1200" b="0" dirty="0">
                          <a:solidFill>
                            <a:schemeClr val="tx1"/>
                          </a:solidFill>
                        </a:rPr>
                        <a:t>f</a:t>
                      </a:r>
                    </a:p>
                  </a:txBody>
                  <a:tcPr>
                    <a:solidFill>
                      <a:srgbClr val="C0C0C0"/>
                    </a:solidFill>
                  </a:tcPr>
                </a:tc>
                <a:tc>
                  <a:txBody>
                    <a:bodyPr/>
                    <a:lstStyle/>
                    <a:p>
                      <a:pPr algn="ctr"/>
                      <a:r>
                        <a:rPr lang="en-US" sz="1200" b="0" dirty="0">
                          <a:solidFill>
                            <a:schemeClr val="tx1"/>
                          </a:solidFill>
                        </a:rPr>
                        <a:t>j</a:t>
                      </a:r>
                    </a:p>
                  </a:txBody>
                  <a:tcPr>
                    <a:solidFill>
                      <a:srgbClr val="C0C0C0"/>
                    </a:solidFill>
                  </a:tcPr>
                </a:tc>
                <a:tc>
                  <a:txBody>
                    <a:bodyPr/>
                    <a:lstStyle/>
                    <a:p>
                      <a:pPr algn="ctr"/>
                      <a:r>
                        <a:rPr lang="en-US" sz="1200" b="0" dirty="0">
                          <a:solidFill>
                            <a:schemeClr val="tx1"/>
                          </a:solidFill>
                        </a:rPr>
                        <a:t>n</a:t>
                      </a:r>
                    </a:p>
                  </a:txBody>
                  <a:tcPr>
                    <a:solidFill>
                      <a:srgbClr val="C0C0C0"/>
                    </a:solidFill>
                  </a:tcPr>
                </a:tc>
                <a:tc>
                  <a:txBody>
                    <a:bodyPr/>
                    <a:lstStyle/>
                    <a:p>
                      <a:pPr algn="ctr"/>
                      <a:r>
                        <a:rPr lang="en-US" sz="1200" b="0" dirty="0"/>
                        <a:t>c</a:t>
                      </a:r>
                    </a:p>
                  </a:txBody>
                  <a:tcPr>
                    <a:solidFill>
                      <a:srgbClr val="0D0D0D"/>
                    </a:solidFill>
                  </a:tcPr>
                </a:tc>
                <a:tc>
                  <a:txBody>
                    <a:bodyPr/>
                    <a:lstStyle/>
                    <a:p>
                      <a:pPr algn="ctr"/>
                      <a:r>
                        <a:rPr lang="en-US" sz="1200" b="0" dirty="0"/>
                        <a:t>g</a:t>
                      </a:r>
                    </a:p>
                  </a:txBody>
                  <a:tcPr>
                    <a:solidFill>
                      <a:srgbClr val="0D0D0D"/>
                    </a:solidFill>
                  </a:tcPr>
                </a:tc>
                <a:tc>
                  <a:txBody>
                    <a:bodyPr/>
                    <a:lstStyle/>
                    <a:p>
                      <a:pPr algn="ctr"/>
                      <a:r>
                        <a:rPr lang="en-US" sz="1200" b="0" dirty="0"/>
                        <a:t>k</a:t>
                      </a:r>
                    </a:p>
                  </a:txBody>
                  <a:tcPr>
                    <a:solidFill>
                      <a:srgbClr val="0D0D0D"/>
                    </a:solidFill>
                  </a:tcPr>
                </a:tc>
                <a:tc>
                  <a:txBody>
                    <a:bodyPr/>
                    <a:lstStyle/>
                    <a:p>
                      <a:pPr algn="ctr"/>
                      <a:r>
                        <a:rPr lang="en-US" sz="1200" b="0" dirty="0"/>
                        <a:t>o</a:t>
                      </a:r>
                    </a:p>
                  </a:txBody>
                  <a:tcPr>
                    <a:solidFill>
                      <a:srgbClr val="0D0D0D"/>
                    </a:solidFill>
                  </a:tcPr>
                </a:tc>
                <a:tc>
                  <a:txBody>
                    <a:bodyPr/>
                    <a:lstStyle/>
                    <a:p>
                      <a:pPr algn="ctr"/>
                      <a:r>
                        <a:rPr lang="en-US" sz="1200" b="0" dirty="0">
                          <a:solidFill>
                            <a:srgbClr val="000000"/>
                          </a:solidFill>
                        </a:rPr>
                        <a:t>d</a:t>
                      </a:r>
                    </a:p>
                  </a:txBody>
                  <a:tcPr>
                    <a:solidFill>
                      <a:srgbClr val="C0C0C0"/>
                    </a:solidFill>
                  </a:tcPr>
                </a:tc>
                <a:tc>
                  <a:txBody>
                    <a:bodyPr/>
                    <a:lstStyle/>
                    <a:p>
                      <a:pPr algn="ctr"/>
                      <a:r>
                        <a:rPr lang="en-US" sz="1200" b="0" dirty="0">
                          <a:solidFill>
                            <a:srgbClr val="000000"/>
                          </a:solidFill>
                        </a:rPr>
                        <a:t>h</a:t>
                      </a:r>
                    </a:p>
                  </a:txBody>
                  <a:tcPr>
                    <a:solidFill>
                      <a:srgbClr val="C0C0C0"/>
                    </a:solidFill>
                  </a:tcPr>
                </a:tc>
                <a:tc>
                  <a:txBody>
                    <a:bodyPr/>
                    <a:lstStyle/>
                    <a:p>
                      <a:pPr algn="ctr"/>
                      <a:r>
                        <a:rPr lang="en-US" sz="1200" b="0" dirty="0">
                          <a:solidFill>
                            <a:srgbClr val="000000"/>
                          </a:solidFill>
                        </a:rPr>
                        <a:t>l</a:t>
                      </a:r>
                    </a:p>
                  </a:txBody>
                  <a:tcPr>
                    <a:solidFill>
                      <a:srgbClr val="C0C0C0"/>
                    </a:solidFill>
                  </a:tcPr>
                </a:tc>
                <a:tc>
                  <a:txBody>
                    <a:bodyPr/>
                    <a:lstStyle/>
                    <a:p>
                      <a:pPr algn="ctr"/>
                      <a:r>
                        <a:rPr lang="en-US" sz="1200" b="0" dirty="0" err="1">
                          <a:solidFill>
                            <a:srgbClr val="000000"/>
                          </a:solidFill>
                        </a:rPr>
                        <a:t>p</a:t>
                      </a:r>
                      <a:endParaRPr lang="en-US" sz="1200" b="0" dirty="0">
                        <a:solidFill>
                          <a:srgbClr val="000000"/>
                        </a:solidFill>
                      </a:endParaRPr>
                    </a:p>
                  </a:txBody>
                  <a:tcPr>
                    <a:solidFill>
                      <a:srgbClr val="C0C0C0"/>
                    </a:solidFill>
                  </a:tcPr>
                </a:tc>
                <a:extLst>
                  <a:ext uri="{0D108BD9-81ED-4DB2-BD59-A6C34878D82A}">
                    <a16:rowId xmlns:a16="http://schemas.microsoft.com/office/drawing/2014/main" val="10000"/>
                  </a:ext>
                </a:extLst>
              </a:tr>
            </a:tbl>
          </a:graphicData>
        </a:graphic>
      </p:graphicFrame>
      <p:sp>
        <p:nvSpPr>
          <p:cNvPr id="19" name="Bent-Up Arrow 18"/>
          <p:cNvSpPr/>
          <p:nvPr/>
        </p:nvSpPr>
        <p:spPr bwMode="auto">
          <a:xfrm flipV="1">
            <a:off x="6485940" y="2858925"/>
            <a:ext cx="783675" cy="689008"/>
          </a:xfrm>
          <a:prstGeom prst="bentUpArrow">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extLst>
      <p:ext uri="{BB962C8B-B14F-4D97-AF65-F5344CB8AC3E}">
        <p14:creationId xmlns:p14="http://schemas.microsoft.com/office/powerpoint/2010/main" val="16559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0 0 L -0.51345 -0.00162 " pathEditMode="relative" ptsTypes="AA">
                                      <p:cBhvr>
                                        <p:cTn id="6" dur="2000" fill="hold"/>
                                        <p:tgtEl>
                                          <p:spTgt spid="16"/>
                                        </p:tgtEl>
                                        <p:attrNameLst>
                                          <p:attrName>ppt_x</p:attrName>
                                          <p:attrName>ppt_y</p:attrName>
                                        </p:attrNameLst>
                                      </p:cBhvr>
                                    </p:animMotion>
                                  </p:childTnLst>
                                </p:cTn>
                              </p:par>
                              <p:par>
                                <p:cTn id="7" presetID="0" presetClass="path" presetSubtype="0" accel="50000" decel="50000" fill="hold" grpId="0" nodeType="withEffect">
                                  <p:stCondLst>
                                    <p:cond delay="0"/>
                                  </p:stCondLst>
                                  <p:childTnLst>
                                    <p:animMotion origin="layout" path="M 0 0 L -0.51345 -0.00162 " pathEditMode="relative" ptsTypes="AA">
                                      <p:cBhvr>
                                        <p:cTn id="8" dur="2000" fill="hold"/>
                                        <p:tgtEl>
                                          <p:spTgt spid="17"/>
                                        </p:tgtEl>
                                        <p:attrNameLst>
                                          <p:attrName>ppt_x</p:attrName>
                                          <p:attrName>ppt_y</p:attrName>
                                        </p:attrNameLst>
                                      </p:cBhvr>
                                    </p:animMotion>
                                  </p:childTnLst>
                                </p:cTn>
                              </p:par>
                              <p:par>
                                <p:cTn id="9" presetID="0" presetClass="path" presetSubtype="0" accel="50000" decel="50000" fill="hold" nodeType="withEffect">
                                  <p:stCondLst>
                                    <p:cond delay="0"/>
                                  </p:stCondLst>
                                  <p:childTnLst>
                                    <p:animMotion origin="layout" path="M 0 0 L -0.51345 -0.00162 " pathEditMode="relative" ptsTypes="AA">
                                      <p:cBhvr>
                                        <p:cTn id="10" dur="2000" fill="hold"/>
                                        <p:tgtEl>
                                          <p:spTgt spid="18"/>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 0 L -0.51345 -0.00162 " pathEditMode="relative" ptsTypes="AA">
                                      <p:cBhvr>
                                        <p:cTn id="12" dur="2000" fill="hold"/>
                                        <p:tgtEl>
                                          <p:spTgt spid="19"/>
                                        </p:tgtEl>
                                        <p:attrNameLst>
                                          <p:attrName>ppt_x</p:attrName>
                                          <p:attrName>ppt_y</p:attrName>
                                        </p:attrNameLst>
                                      </p:cBhvr>
                                    </p:animMotion>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b="1" dirty="0" err="1">
                <a:solidFill>
                  <a:srgbClr val="FF0000"/>
                </a:solidFill>
                <a:latin typeface="Courier New"/>
                <a:cs typeface="Courier New"/>
              </a:rPr>
              <a:t>movups</a:t>
            </a:r>
            <a:r>
              <a:rPr lang="en-US" sz="1050" b="1" dirty="0">
                <a:solidFill>
                  <a:srgbClr val="FF0000"/>
                </a:solidFill>
                <a:latin typeface="Courier New"/>
                <a:cs typeface="Courier New"/>
              </a:rPr>
              <a:t>   xmm4, [</a:t>
            </a:r>
            <a:r>
              <a:rPr lang="en-US" sz="1050" b="1" dirty="0" err="1">
                <a:solidFill>
                  <a:srgbClr val="FF0000"/>
                </a:solidFill>
                <a:latin typeface="Courier New"/>
                <a:cs typeface="Courier New"/>
              </a:rPr>
              <a:t>edx</a:t>
            </a:r>
            <a:r>
              <a:rPr lang="en-US" sz="1050" b="1" dirty="0">
                <a:solidFill>
                  <a:srgbClr val="FF0000"/>
                </a:solidFill>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pic>
        <p:nvPicPr>
          <p:cNvPr id="5" name="Picture 4"/>
          <p:cNvPicPr>
            <a:picLocks noChangeAspect="1"/>
          </p:cNvPicPr>
          <p:nvPr/>
        </p:nvPicPr>
        <p:blipFill>
          <a:blip r:embed="rId3"/>
          <a:srcRect r="43247"/>
          <a:stretch>
            <a:fillRect/>
          </a:stretch>
        </p:blipFill>
        <p:spPr>
          <a:xfrm>
            <a:off x="102959" y="1506114"/>
            <a:ext cx="4010615" cy="3802938"/>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xmm4, [</a:t>
            </a:r>
            <a:r>
              <a:rPr lang="en-US" sz="1050" dirty="0" err="1">
                <a:latin typeface="Courier New"/>
                <a:cs typeface="Courier New"/>
              </a:rPr>
              <a:t>edx</a:t>
            </a:r>
            <a:r>
              <a:rPr lang="en-US" sz="1050" dirty="0">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b="1" dirty="0" err="1">
                <a:solidFill>
                  <a:srgbClr val="FF0000"/>
                </a:solidFill>
                <a:latin typeface="Courier New"/>
                <a:cs typeface="Courier New"/>
              </a:rPr>
              <a:t>shufps</a:t>
            </a:r>
            <a:r>
              <a:rPr lang="en-US" sz="1050" b="1" dirty="0">
                <a:solidFill>
                  <a:srgbClr val="FF0000"/>
                </a:solidFill>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pic>
        <p:nvPicPr>
          <p:cNvPr id="5" name="Picture 4"/>
          <p:cNvPicPr>
            <a:picLocks noChangeAspect="1"/>
          </p:cNvPicPr>
          <p:nvPr/>
        </p:nvPicPr>
        <p:blipFill>
          <a:blip r:embed="rId3"/>
          <a:srcRect r="50050"/>
          <a:stretch>
            <a:fillRect/>
          </a:stretch>
        </p:blipFill>
        <p:spPr>
          <a:xfrm>
            <a:off x="231257" y="746652"/>
            <a:ext cx="3584523" cy="2880436"/>
          </a:xfrm>
          <a:prstGeom prst="rect">
            <a:avLst/>
          </a:prstGeom>
        </p:spPr>
      </p:pic>
      <p:pic>
        <p:nvPicPr>
          <p:cNvPr id="6" name="Picture 5"/>
          <p:cNvPicPr>
            <a:picLocks noChangeAspect="1"/>
          </p:cNvPicPr>
          <p:nvPr/>
        </p:nvPicPr>
        <p:blipFill>
          <a:blip r:embed="rId3"/>
          <a:srcRect l="51187"/>
          <a:stretch>
            <a:fillRect/>
          </a:stretch>
        </p:blipFill>
        <p:spPr>
          <a:xfrm>
            <a:off x="223936" y="3667996"/>
            <a:ext cx="3502835" cy="2880000"/>
          </a:xfrm>
          <a:prstGeom prst="rect">
            <a:avLst/>
          </a:prstGeom>
        </p:spPr>
      </p:pic>
      <p:pic>
        <p:nvPicPr>
          <p:cNvPr id="7" name="Picture 6"/>
          <p:cNvPicPr>
            <a:picLocks noChangeAspect="1"/>
          </p:cNvPicPr>
          <p:nvPr/>
        </p:nvPicPr>
        <p:blipFill>
          <a:blip r:embed="rId4"/>
          <a:stretch>
            <a:fillRect/>
          </a:stretch>
        </p:blipFill>
        <p:spPr>
          <a:xfrm>
            <a:off x="4347477" y="3735098"/>
            <a:ext cx="3432219" cy="2791538"/>
          </a:xfrm>
          <a:prstGeom prst="rect">
            <a:avLst/>
          </a:prstGeom>
        </p:spPr>
      </p:pic>
      <p:sp>
        <p:nvSpPr>
          <p:cNvPr id="8" name="Rounded Rectangular Callout 7">
            <a:extLst>
              <a:ext uri="{FF2B5EF4-FFF2-40B4-BE49-F238E27FC236}">
                <a16:creationId xmlns:a16="http://schemas.microsoft.com/office/drawing/2014/main" id="{7D4F2FA4-51B5-514E-804A-484E4A169A7D}"/>
              </a:ext>
            </a:extLst>
          </p:cNvPr>
          <p:cNvSpPr/>
          <p:nvPr/>
        </p:nvSpPr>
        <p:spPr bwMode="auto">
          <a:xfrm>
            <a:off x="312738" y="4304029"/>
            <a:ext cx="3588698" cy="1575610"/>
          </a:xfrm>
          <a:prstGeom prst="wedgeRoundRectCallout">
            <a:avLst>
              <a:gd name="adj1" fmla="val 62222"/>
              <a:gd name="adj2" fmla="val -97267"/>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sv-SE" sz="900" b="1" dirty="0" err="1"/>
              <a:t>shufps</a:t>
            </a:r>
            <a:r>
              <a:rPr lang="sv-SE" sz="900" dirty="0"/>
              <a:t> </a:t>
            </a:r>
            <a:r>
              <a:rPr lang="sv-SE" sz="900" dirty="0" err="1"/>
              <a:t>requires</a:t>
            </a:r>
            <a:r>
              <a:rPr lang="sv-SE" sz="900" dirty="0"/>
              <a:t> 2 </a:t>
            </a:r>
            <a:r>
              <a:rPr lang="sv-SE" sz="900" dirty="0" err="1"/>
              <a:t>operands</a:t>
            </a:r>
            <a:r>
              <a:rPr lang="sv-SE" sz="900" dirty="0"/>
              <a:t> and 1 mask. </a:t>
            </a:r>
          </a:p>
          <a:p>
            <a:r>
              <a:rPr lang="sv-SE" sz="900" dirty="0" err="1"/>
              <a:t>shufps</a:t>
            </a:r>
            <a:r>
              <a:rPr lang="sv-SE" sz="900" dirty="0"/>
              <a:t> </a:t>
            </a:r>
            <a:r>
              <a:rPr lang="sv-SE" sz="900" dirty="0" err="1"/>
              <a:t>selects</a:t>
            </a:r>
            <a:r>
              <a:rPr lang="sv-SE" sz="900" dirty="0"/>
              <a:t> 2 elements from </a:t>
            </a:r>
            <a:r>
              <a:rPr lang="sv-SE" sz="900" dirty="0" err="1"/>
              <a:t>each</a:t>
            </a:r>
            <a:r>
              <a:rPr lang="sv-SE" sz="900" dirty="0"/>
              <a:t> </a:t>
            </a:r>
            <a:r>
              <a:rPr lang="sv-SE" sz="900" dirty="0" err="1"/>
              <a:t>operand</a:t>
            </a:r>
            <a:r>
              <a:rPr lang="sv-SE" sz="900" dirty="0"/>
              <a:t> (register) </a:t>
            </a:r>
            <a:r>
              <a:rPr lang="sv-SE" sz="900" dirty="0" err="1"/>
              <a:t>based</a:t>
            </a:r>
            <a:r>
              <a:rPr lang="sv-SE" sz="900" dirty="0"/>
              <a:t> on the mask. </a:t>
            </a:r>
          </a:p>
          <a:p>
            <a:r>
              <a:rPr lang="sv-SE" sz="900" dirty="0"/>
              <a:t>2 elements from the </a:t>
            </a:r>
            <a:r>
              <a:rPr lang="sv-SE" sz="900" dirty="0" err="1"/>
              <a:t>first</a:t>
            </a:r>
            <a:r>
              <a:rPr lang="sv-SE" sz="900" dirty="0"/>
              <a:t> </a:t>
            </a:r>
            <a:r>
              <a:rPr lang="sv-SE" sz="900" dirty="0" err="1"/>
              <a:t>operand</a:t>
            </a:r>
            <a:r>
              <a:rPr lang="sv-SE" sz="900" dirty="0"/>
              <a:t> </a:t>
            </a:r>
            <a:r>
              <a:rPr lang="sv-SE" sz="900" dirty="0" err="1"/>
              <a:t>are</a:t>
            </a:r>
            <a:r>
              <a:rPr lang="sv-SE" sz="900" dirty="0"/>
              <a:t> </a:t>
            </a:r>
            <a:r>
              <a:rPr lang="sv-SE" sz="900" dirty="0" err="1"/>
              <a:t>copied</a:t>
            </a:r>
            <a:r>
              <a:rPr lang="sv-SE" sz="900" dirty="0"/>
              <a:t> to the </a:t>
            </a:r>
            <a:r>
              <a:rPr lang="sv-SE" sz="900" dirty="0" err="1"/>
              <a:t>lower</a:t>
            </a:r>
            <a:r>
              <a:rPr lang="sv-SE" sz="900" dirty="0"/>
              <a:t> 2 elements in destination register and 2 elements from the second </a:t>
            </a:r>
            <a:r>
              <a:rPr lang="sv-SE" sz="900" dirty="0" err="1"/>
              <a:t>operand</a:t>
            </a:r>
            <a:r>
              <a:rPr lang="sv-SE" sz="900" dirty="0"/>
              <a:t> </a:t>
            </a:r>
            <a:r>
              <a:rPr lang="sv-SE" sz="900" dirty="0" err="1"/>
              <a:t>are</a:t>
            </a:r>
            <a:r>
              <a:rPr lang="sv-SE" sz="900" dirty="0"/>
              <a:t> </a:t>
            </a:r>
            <a:r>
              <a:rPr lang="sv-SE" sz="900" dirty="0" err="1"/>
              <a:t>copied</a:t>
            </a:r>
            <a:r>
              <a:rPr lang="sv-SE" sz="900" dirty="0"/>
              <a:t> to the </a:t>
            </a:r>
            <a:r>
              <a:rPr lang="sv-SE" sz="900" dirty="0" err="1"/>
              <a:t>higher</a:t>
            </a:r>
            <a:r>
              <a:rPr lang="sv-SE" sz="900" dirty="0"/>
              <a:t> 2 elements in the destination register. </a:t>
            </a:r>
          </a:p>
          <a:p>
            <a:r>
              <a:rPr lang="sv-SE" sz="900" dirty="0" err="1"/>
              <a:t>Using</a:t>
            </a:r>
            <a:r>
              <a:rPr lang="sv-SE" sz="900" dirty="0"/>
              <a:t> </a:t>
            </a:r>
            <a:r>
              <a:rPr lang="sv-SE" sz="900" dirty="0" err="1"/>
              <a:t>shufps</a:t>
            </a:r>
            <a:r>
              <a:rPr lang="sv-SE" sz="900" dirty="0"/>
              <a:t> </a:t>
            </a:r>
            <a:r>
              <a:rPr lang="sv-SE" sz="900" dirty="0" err="1"/>
              <a:t>instruction</a:t>
            </a:r>
            <a:r>
              <a:rPr lang="sv-SE" sz="900" dirty="0"/>
              <a:t>, </a:t>
            </a:r>
            <a:r>
              <a:rPr lang="sv-SE" sz="900" dirty="0" err="1"/>
              <a:t>you</a:t>
            </a:r>
            <a:r>
              <a:rPr lang="sv-SE" sz="900" dirty="0"/>
              <a:t> </a:t>
            </a:r>
            <a:r>
              <a:rPr lang="sv-SE" sz="900" dirty="0" err="1"/>
              <a:t>can</a:t>
            </a:r>
            <a:r>
              <a:rPr lang="sv-SE" sz="900" dirty="0"/>
              <a:t> shuffle </a:t>
            </a:r>
            <a:r>
              <a:rPr lang="sv-SE" sz="900" dirty="0" err="1"/>
              <a:t>any</a:t>
            </a:r>
            <a:r>
              <a:rPr lang="sv-SE" sz="900" dirty="0"/>
              <a:t> 4 data elements </a:t>
            </a:r>
            <a:r>
              <a:rPr lang="sv-SE" sz="900" dirty="0" err="1"/>
              <a:t>with</a:t>
            </a:r>
            <a:r>
              <a:rPr lang="sv-SE" sz="900" dirty="0"/>
              <a:t> </a:t>
            </a:r>
            <a:r>
              <a:rPr lang="sv-SE" sz="900" dirty="0" err="1"/>
              <a:t>any</a:t>
            </a:r>
            <a:r>
              <a:rPr lang="sv-SE" sz="900" dirty="0"/>
              <a:t> order. </a:t>
            </a:r>
            <a:endParaRPr lang="en-US" sz="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 presetClass="exit"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Title 1"/>
          <p:cNvSpPr>
            <a:spLocks noGrp="1"/>
          </p:cNvSpPr>
          <p:nvPr>
            <p:ph type="title"/>
          </p:nvPr>
        </p:nvSpPr>
        <p:spPr/>
        <p:txBody>
          <a:bodyPr/>
          <a:lstStyle/>
          <a:p>
            <a:r>
              <a:rPr lang="en-US">
                <a:latin typeface="Tahoma" charset="0"/>
                <a:ea typeface="ＭＳ Ｐゴシック" charset="0"/>
                <a:cs typeface="ＭＳ Ｐゴシック" charset="0"/>
              </a:rPr>
              <a:t>Types of Parallel Processing/Computing?</a:t>
            </a:r>
          </a:p>
        </p:txBody>
      </p:sp>
      <p:sp>
        <p:nvSpPr>
          <p:cNvPr id="67586" name="Content Placeholder 2"/>
          <p:cNvSpPr>
            <a:spLocks noGrp="1"/>
          </p:cNvSpPr>
          <p:nvPr>
            <p:ph idx="1"/>
          </p:nvPr>
        </p:nvSpPr>
        <p:spPr/>
        <p:txBody>
          <a:bodyPr/>
          <a:lstStyle/>
          <a:p>
            <a:pPr>
              <a:spcAft>
                <a:spcPts val="1200"/>
              </a:spcAft>
            </a:pPr>
            <a:r>
              <a:rPr lang="en-US" b="1" dirty="0">
                <a:solidFill>
                  <a:srgbClr val="0000FF"/>
                </a:solidFill>
                <a:latin typeface="Tahoma" charset="0"/>
                <a:ea typeface="ＭＳ Ｐゴシック" charset="0"/>
                <a:cs typeface="ＭＳ Ｐゴシック" charset="0"/>
              </a:rPr>
              <a:t>Task</a:t>
            </a:r>
            <a:r>
              <a:rPr lang="en-US" dirty="0">
                <a:solidFill>
                  <a:srgbClr val="0000FF"/>
                </a:solidFill>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parallelism</a:t>
            </a:r>
            <a:br>
              <a:rPr lang="en-US" dirty="0">
                <a:latin typeface="Tahoma" charset="0"/>
                <a:ea typeface="ＭＳ Ｐゴシック" charset="0"/>
                <a:cs typeface="ＭＳ Ｐゴシック" charset="0"/>
              </a:rPr>
            </a:br>
            <a:endParaRPr lang="en-US" dirty="0">
              <a:latin typeface="Tahoma" charset="0"/>
              <a:ea typeface="ＭＳ Ｐゴシック" charset="0"/>
              <a:cs typeface="ＭＳ Ｐゴシック" charset="0"/>
            </a:endParaRPr>
          </a:p>
          <a:p>
            <a:pPr lvl="1">
              <a:spcAft>
                <a:spcPts val="1200"/>
              </a:spcAft>
            </a:pPr>
            <a:r>
              <a:rPr lang="en-US" dirty="0">
                <a:latin typeface="Tahoma" charset="0"/>
                <a:ea typeface="ＭＳ Ｐゴシック" charset="0"/>
              </a:rPr>
              <a:t>Different operations are performed concurrently </a:t>
            </a:r>
            <a:br>
              <a:rPr lang="en-US" dirty="0">
                <a:latin typeface="Tahoma" charset="0"/>
                <a:ea typeface="ＭＳ Ｐゴシック" charset="0"/>
              </a:rPr>
            </a:br>
            <a:endParaRPr lang="en-US" dirty="0">
              <a:latin typeface="Tahoma" charset="0"/>
              <a:ea typeface="ＭＳ Ｐゴシック" charset="0"/>
            </a:endParaRPr>
          </a:p>
          <a:p>
            <a:pPr lvl="1">
              <a:spcAft>
                <a:spcPts val="1200"/>
              </a:spcAft>
            </a:pPr>
            <a:r>
              <a:rPr lang="en-US" dirty="0">
                <a:latin typeface="Tahoma" charset="0"/>
                <a:ea typeface="ＭＳ Ｐゴシック" charset="0"/>
              </a:rPr>
              <a:t>Task parallelism is achieved when the processors execute </a:t>
            </a:r>
            <a:r>
              <a:rPr lang="en-US" b="1" dirty="0">
                <a:solidFill>
                  <a:srgbClr val="FF0000"/>
                </a:solidFill>
                <a:latin typeface="Tahoma" charset="0"/>
                <a:ea typeface="ＭＳ Ｐゴシック" charset="0"/>
              </a:rPr>
              <a:t>different </a:t>
            </a:r>
            <a:r>
              <a:rPr lang="en-US" dirty="0">
                <a:latin typeface="Tahoma" charset="0"/>
                <a:ea typeface="ＭＳ Ｐゴシック" charset="0"/>
              </a:rPr>
              <a:t>threads (or processes) on the same or different data</a:t>
            </a:r>
            <a:br>
              <a:rPr lang="en-US" dirty="0">
                <a:latin typeface="Tahoma" charset="0"/>
                <a:ea typeface="ＭＳ Ｐゴシック" charset="0"/>
              </a:rPr>
            </a:br>
            <a:endParaRPr lang="en-US" dirty="0">
              <a:latin typeface="Tahoma" charset="0"/>
              <a:ea typeface="ＭＳ Ｐゴシック" charset="0"/>
            </a:endParaRPr>
          </a:p>
          <a:p>
            <a:pPr lvl="1">
              <a:spcAft>
                <a:spcPts val="1200"/>
              </a:spcAft>
            </a:pPr>
            <a:r>
              <a:rPr lang="en-US" dirty="0">
                <a:latin typeface="Tahoma" charset="0"/>
                <a:ea typeface="ＭＳ Ｐゴシック" charset="0"/>
              </a:rPr>
              <a:t>Examples: Scheduling on a multicore</a:t>
            </a:r>
          </a:p>
        </p:txBody>
      </p:sp>
      <p:pic>
        <p:nvPicPr>
          <p:cNvPr id="2" name="Picture 1"/>
          <p:cNvPicPr>
            <a:picLocks noChangeAspect="1"/>
          </p:cNvPicPr>
          <p:nvPr/>
        </p:nvPicPr>
        <p:blipFill rotWithShape="1">
          <a:blip r:embed="rId3"/>
          <a:srcRect t="14703" b="20489"/>
          <a:stretch/>
        </p:blipFill>
        <p:spPr>
          <a:xfrm>
            <a:off x="6032306" y="909395"/>
            <a:ext cx="2375294" cy="989621"/>
          </a:xfrm>
          <a:prstGeom prst="rect">
            <a:avLst/>
          </a:prstGeom>
        </p:spPr>
      </p:pic>
    </p:spTree>
    <p:extLst>
      <p:ext uri="{BB962C8B-B14F-4D97-AF65-F5344CB8AC3E}">
        <p14:creationId xmlns:p14="http://schemas.microsoft.com/office/powerpoint/2010/main" val="5176645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xmm4, [</a:t>
            </a:r>
            <a:r>
              <a:rPr lang="en-US" sz="1050" dirty="0" err="1">
                <a:latin typeface="Courier New"/>
                <a:cs typeface="Courier New"/>
              </a:rPr>
              <a:t>edx</a:t>
            </a:r>
            <a:r>
              <a:rPr lang="en-US" sz="1050" dirty="0">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b="1" dirty="0" err="1">
                <a:solidFill>
                  <a:srgbClr val="FF0000"/>
                </a:solidFill>
                <a:latin typeface="Courier New"/>
                <a:cs typeface="Courier New"/>
              </a:rPr>
              <a:t>mulps</a:t>
            </a:r>
            <a:r>
              <a:rPr lang="en-US" sz="1050" b="1" dirty="0">
                <a:solidFill>
                  <a:srgbClr val="FF0000"/>
                </a:solidFill>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dirty="0" err="1">
                <a:solidFill>
                  <a:schemeClr val="tx1">
                    <a:lumMod val="95000"/>
                    <a:lumOff val="5000"/>
                  </a:schemeClr>
                </a:solidFill>
                <a:latin typeface="Courier New"/>
                <a:cs typeface="Courier New"/>
              </a:rPr>
              <a:t>addps</a:t>
            </a:r>
            <a:r>
              <a:rPr lang="en-US" sz="1050" dirty="0">
                <a:solidFill>
                  <a:schemeClr val="tx1">
                    <a:lumMod val="95000"/>
                    <a:lumOff val="5000"/>
                  </a:schemeClr>
                </a:solidFill>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graphicFrame>
        <p:nvGraphicFramePr>
          <p:cNvPr id="5" name="Table 4"/>
          <p:cNvGraphicFramePr>
            <a:graphicFrameLocks noGrp="1"/>
          </p:cNvGraphicFramePr>
          <p:nvPr>
            <p:extLst>
              <p:ext uri="{D42A27DB-BD31-4B8C-83A1-F6EECF244321}">
                <p14:modId xmlns:p14="http://schemas.microsoft.com/office/powerpoint/2010/main" val="1224216093"/>
              </p:ext>
            </p:extLst>
          </p:nvPr>
        </p:nvGraphicFramePr>
        <p:xfrm>
          <a:off x="247923" y="1383491"/>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2</a:t>
                      </a:r>
                    </a:p>
                  </a:txBody>
                  <a:tcPr anchor="ctr">
                    <a:solidFill>
                      <a:srgbClr val="DDDDDD"/>
                    </a:solidFill>
                  </a:tcPr>
                </a:tc>
                <a:tc>
                  <a:txBody>
                    <a:bodyPr/>
                    <a:lstStyle/>
                    <a:p>
                      <a:pPr algn="ctr"/>
                      <a:r>
                        <a:rPr lang="en-US" dirty="0"/>
                        <a:t>2</a:t>
                      </a:r>
                    </a:p>
                  </a:txBody>
                  <a:tcPr anchor="ctr">
                    <a:solidFill>
                      <a:srgbClr val="DDDDDD"/>
                    </a:solidFill>
                  </a:tcPr>
                </a:tc>
                <a:tc>
                  <a:txBody>
                    <a:bodyPr/>
                    <a:lstStyle/>
                    <a:p>
                      <a:pPr algn="ctr"/>
                      <a:r>
                        <a:rPr lang="en-US" dirty="0"/>
                        <a:t>2</a:t>
                      </a:r>
                    </a:p>
                  </a:txBody>
                  <a:tcPr anchor="ctr">
                    <a:solidFill>
                      <a:srgbClr val="DDDDDD"/>
                    </a:solidFill>
                  </a:tcPr>
                </a:tc>
                <a:tc>
                  <a:txBody>
                    <a:bodyPr/>
                    <a:lstStyle/>
                    <a:p>
                      <a:pPr algn="ctr"/>
                      <a:r>
                        <a:rPr lang="en-US" dirty="0"/>
                        <a:t>2</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47923" y="2245166"/>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1</a:t>
                      </a:r>
                    </a:p>
                  </a:txBody>
                  <a:tcPr anchor="ctr">
                    <a:solidFill>
                      <a:srgbClr val="DDDDDD"/>
                    </a:solidFill>
                  </a:tcPr>
                </a:tc>
                <a:tc>
                  <a:txBody>
                    <a:bodyPr/>
                    <a:lstStyle/>
                    <a:p>
                      <a:pPr algn="ctr"/>
                      <a:r>
                        <a:rPr lang="en-US" dirty="0"/>
                        <a:t>2</a:t>
                      </a:r>
                    </a:p>
                  </a:txBody>
                  <a:tcPr anchor="ctr">
                    <a:solidFill>
                      <a:srgbClr val="DDDDDD"/>
                    </a:solidFill>
                  </a:tcPr>
                </a:tc>
                <a:tc>
                  <a:txBody>
                    <a:bodyPr/>
                    <a:lstStyle/>
                    <a:p>
                      <a:pPr algn="ctr"/>
                      <a:r>
                        <a:rPr lang="en-US" dirty="0"/>
                        <a:t>3</a:t>
                      </a:r>
                    </a:p>
                  </a:txBody>
                  <a:tcPr anchor="ctr">
                    <a:solidFill>
                      <a:srgbClr val="DDDDDD"/>
                    </a:solidFill>
                  </a:tcPr>
                </a:tc>
                <a:tc>
                  <a:txBody>
                    <a:bodyPr/>
                    <a:lstStyle/>
                    <a:p>
                      <a:pPr algn="ctr"/>
                      <a:r>
                        <a:rPr lang="en-US" dirty="0"/>
                        <a:t>4</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44251433"/>
              </p:ext>
            </p:extLst>
          </p:nvPr>
        </p:nvGraphicFramePr>
        <p:xfrm>
          <a:off x="247923" y="3106841"/>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2</a:t>
                      </a:r>
                    </a:p>
                  </a:txBody>
                  <a:tcPr anchor="ctr">
                    <a:solidFill>
                      <a:srgbClr val="FF0000"/>
                    </a:solidFill>
                  </a:tcPr>
                </a:tc>
                <a:tc>
                  <a:txBody>
                    <a:bodyPr/>
                    <a:lstStyle/>
                    <a:p>
                      <a:pPr algn="ctr"/>
                      <a:r>
                        <a:rPr lang="en-US" dirty="0"/>
                        <a:t>4</a:t>
                      </a:r>
                    </a:p>
                  </a:txBody>
                  <a:tcPr anchor="ctr">
                    <a:solidFill>
                      <a:srgbClr val="FF0000"/>
                    </a:solidFill>
                  </a:tcPr>
                </a:tc>
                <a:tc>
                  <a:txBody>
                    <a:bodyPr/>
                    <a:lstStyle/>
                    <a:p>
                      <a:pPr algn="ctr"/>
                      <a:r>
                        <a:rPr lang="en-US" dirty="0"/>
                        <a:t>6</a:t>
                      </a:r>
                    </a:p>
                  </a:txBody>
                  <a:tcPr anchor="ctr">
                    <a:solidFill>
                      <a:srgbClr val="FF0000"/>
                    </a:solidFill>
                  </a:tcPr>
                </a:tc>
                <a:tc>
                  <a:txBody>
                    <a:bodyPr/>
                    <a:lstStyle/>
                    <a:p>
                      <a:pPr algn="ctr"/>
                      <a:r>
                        <a:rPr lang="en-US" dirty="0"/>
                        <a:t>8</a:t>
                      </a:r>
                    </a:p>
                  </a:txBody>
                  <a:tcPr anchor="ctr">
                    <a:solidFill>
                      <a:srgbClr val="FF0000"/>
                    </a:solidFill>
                  </a:tcPr>
                </a:tc>
                <a:extLst>
                  <a:ext uri="{0D108BD9-81ED-4DB2-BD59-A6C34878D82A}">
                    <a16:rowId xmlns:a16="http://schemas.microsoft.com/office/drawing/2014/main" val="10000"/>
                  </a:ext>
                </a:extLst>
              </a:tr>
            </a:tbl>
          </a:graphicData>
        </a:graphic>
      </p:graphicFrame>
      <p:sp>
        <p:nvSpPr>
          <p:cNvPr id="12" name="Equal 11"/>
          <p:cNvSpPr/>
          <p:nvPr/>
        </p:nvSpPr>
        <p:spPr bwMode="auto">
          <a:xfrm>
            <a:off x="51344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Equal 12"/>
          <p:cNvSpPr/>
          <p:nvPr/>
        </p:nvSpPr>
        <p:spPr bwMode="auto">
          <a:xfrm>
            <a:off x="1354935"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Equal 13"/>
          <p:cNvSpPr/>
          <p:nvPr/>
        </p:nvSpPr>
        <p:spPr bwMode="auto">
          <a:xfrm>
            <a:off x="2196428"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Equal 14"/>
          <p:cNvSpPr/>
          <p:nvPr/>
        </p:nvSpPr>
        <p:spPr bwMode="auto">
          <a:xfrm>
            <a:off x="303792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6" name="Multiply 15"/>
          <p:cNvSpPr/>
          <p:nvPr/>
        </p:nvSpPr>
        <p:spPr bwMode="auto">
          <a:xfrm>
            <a:off x="553976"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7" name="Multiply 16"/>
          <p:cNvSpPr/>
          <p:nvPr/>
        </p:nvSpPr>
        <p:spPr bwMode="auto">
          <a:xfrm>
            <a:off x="3070913"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8" name="Multiply 17"/>
          <p:cNvSpPr/>
          <p:nvPr/>
        </p:nvSpPr>
        <p:spPr bwMode="auto">
          <a:xfrm>
            <a:off x="2231934"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9" name="Multiply 18"/>
          <p:cNvSpPr/>
          <p:nvPr/>
        </p:nvSpPr>
        <p:spPr bwMode="auto">
          <a:xfrm>
            <a:off x="1392955" y="1904906"/>
            <a:ext cx="175651" cy="202650"/>
          </a:xfrm>
          <a:prstGeom prst="mathMultiply">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xmm4, [</a:t>
            </a:r>
            <a:r>
              <a:rPr lang="en-US" sz="1050" dirty="0" err="1">
                <a:latin typeface="Courier New"/>
                <a:cs typeface="Courier New"/>
              </a:rPr>
              <a:t>edx</a:t>
            </a:r>
            <a:r>
              <a:rPr lang="en-US" sz="1050" dirty="0">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b="1" dirty="0" err="1">
                <a:solidFill>
                  <a:srgbClr val="FF0000"/>
                </a:solidFill>
                <a:latin typeface="Courier New"/>
                <a:cs typeface="Courier New"/>
              </a:rPr>
              <a:t>addps</a:t>
            </a:r>
            <a:r>
              <a:rPr lang="en-US" sz="1050" b="1" dirty="0">
                <a:solidFill>
                  <a:srgbClr val="FF0000"/>
                </a:solidFill>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graphicFrame>
        <p:nvGraphicFramePr>
          <p:cNvPr id="5" name="Table 4"/>
          <p:cNvGraphicFramePr>
            <a:graphicFrameLocks noGrp="1"/>
          </p:cNvGraphicFramePr>
          <p:nvPr/>
        </p:nvGraphicFramePr>
        <p:xfrm>
          <a:off x="247923" y="1383491"/>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1</a:t>
                      </a:r>
                    </a:p>
                  </a:txBody>
                  <a:tcPr anchor="ctr">
                    <a:solidFill>
                      <a:srgbClr val="DDDDDD"/>
                    </a:solidFill>
                  </a:tcPr>
                </a:tc>
                <a:tc>
                  <a:txBody>
                    <a:bodyPr/>
                    <a:lstStyle/>
                    <a:p>
                      <a:pPr algn="ctr"/>
                      <a:r>
                        <a:rPr lang="en-US" dirty="0"/>
                        <a:t>2</a:t>
                      </a:r>
                    </a:p>
                  </a:txBody>
                  <a:tcPr anchor="ctr">
                    <a:solidFill>
                      <a:srgbClr val="DDDDDD"/>
                    </a:solidFill>
                  </a:tcPr>
                </a:tc>
                <a:tc>
                  <a:txBody>
                    <a:bodyPr/>
                    <a:lstStyle/>
                    <a:p>
                      <a:pPr algn="ctr"/>
                      <a:r>
                        <a:rPr lang="en-US" dirty="0"/>
                        <a:t>3</a:t>
                      </a:r>
                    </a:p>
                  </a:txBody>
                  <a:tcPr anchor="ctr">
                    <a:solidFill>
                      <a:srgbClr val="DDDDDD"/>
                    </a:solidFill>
                  </a:tcPr>
                </a:tc>
                <a:tc>
                  <a:txBody>
                    <a:bodyPr/>
                    <a:lstStyle/>
                    <a:p>
                      <a:pPr algn="ctr"/>
                      <a:r>
                        <a:rPr lang="en-US" dirty="0"/>
                        <a:t>4</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204465380"/>
              </p:ext>
            </p:extLst>
          </p:nvPr>
        </p:nvGraphicFramePr>
        <p:xfrm>
          <a:off x="247923" y="2245166"/>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2</a:t>
                      </a:r>
                    </a:p>
                  </a:txBody>
                  <a:tcPr anchor="ctr">
                    <a:solidFill>
                      <a:srgbClr val="DDDDDD"/>
                    </a:solidFill>
                  </a:tcPr>
                </a:tc>
                <a:tc>
                  <a:txBody>
                    <a:bodyPr/>
                    <a:lstStyle/>
                    <a:p>
                      <a:pPr algn="ctr"/>
                      <a:r>
                        <a:rPr lang="en-US" dirty="0"/>
                        <a:t>3</a:t>
                      </a:r>
                    </a:p>
                  </a:txBody>
                  <a:tcPr anchor="ctr">
                    <a:solidFill>
                      <a:srgbClr val="DDDDDD"/>
                    </a:solidFill>
                  </a:tcPr>
                </a:tc>
                <a:tc>
                  <a:txBody>
                    <a:bodyPr/>
                    <a:lstStyle/>
                    <a:p>
                      <a:pPr algn="ctr"/>
                      <a:r>
                        <a:rPr lang="en-US" dirty="0"/>
                        <a:t>4</a:t>
                      </a:r>
                    </a:p>
                  </a:txBody>
                  <a:tcPr anchor="ctr">
                    <a:solidFill>
                      <a:srgbClr val="DDDDDD"/>
                    </a:solidFill>
                  </a:tcPr>
                </a:tc>
                <a:tc>
                  <a:txBody>
                    <a:bodyPr/>
                    <a:lstStyle/>
                    <a:p>
                      <a:pPr algn="ctr"/>
                      <a:r>
                        <a:rPr lang="en-US" dirty="0"/>
                        <a:t>5</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169160373"/>
              </p:ext>
            </p:extLst>
          </p:nvPr>
        </p:nvGraphicFramePr>
        <p:xfrm>
          <a:off x="247923" y="3106841"/>
          <a:ext cx="3353700" cy="370840"/>
        </p:xfrm>
        <a:graphic>
          <a:graphicData uri="http://schemas.openxmlformats.org/drawingml/2006/table">
            <a:tbl>
              <a:tblPr firstRow="1" bandRow="1">
                <a:tableStyleId>{C4B1156A-380E-4F78-BDF5-A606A8083BF9}</a:tableStyleId>
              </a:tblPr>
              <a:tblGrid>
                <a:gridCol w="838425">
                  <a:extLst>
                    <a:ext uri="{9D8B030D-6E8A-4147-A177-3AD203B41FA5}">
                      <a16:colId xmlns:a16="http://schemas.microsoft.com/office/drawing/2014/main" val="20000"/>
                    </a:ext>
                  </a:extLst>
                </a:gridCol>
                <a:gridCol w="838425">
                  <a:extLst>
                    <a:ext uri="{9D8B030D-6E8A-4147-A177-3AD203B41FA5}">
                      <a16:colId xmlns:a16="http://schemas.microsoft.com/office/drawing/2014/main" val="20001"/>
                    </a:ext>
                  </a:extLst>
                </a:gridCol>
                <a:gridCol w="838425">
                  <a:extLst>
                    <a:ext uri="{9D8B030D-6E8A-4147-A177-3AD203B41FA5}">
                      <a16:colId xmlns:a16="http://schemas.microsoft.com/office/drawing/2014/main" val="20002"/>
                    </a:ext>
                  </a:extLst>
                </a:gridCol>
                <a:gridCol w="838425">
                  <a:extLst>
                    <a:ext uri="{9D8B030D-6E8A-4147-A177-3AD203B41FA5}">
                      <a16:colId xmlns:a16="http://schemas.microsoft.com/office/drawing/2014/main" val="20003"/>
                    </a:ext>
                  </a:extLst>
                </a:gridCol>
              </a:tblGrid>
              <a:tr h="370840">
                <a:tc>
                  <a:txBody>
                    <a:bodyPr/>
                    <a:lstStyle/>
                    <a:p>
                      <a:pPr algn="ctr"/>
                      <a:r>
                        <a:rPr lang="en-US" dirty="0"/>
                        <a:t>3</a:t>
                      </a:r>
                    </a:p>
                  </a:txBody>
                  <a:tcPr anchor="ctr">
                    <a:solidFill>
                      <a:srgbClr val="FF0000"/>
                    </a:solidFill>
                  </a:tcPr>
                </a:tc>
                <a:tc>
                  <a:txBody>
                    <a:bodyPr/>
                    <a:lstStyle/>
                    <a:p>
                      <a:pPr algn="ctr"/>
                      <a:r>
                        <a:rPr lang="en-US" dirty="0"/>
                        <a:t>5</a:t>
                      </a:r>
                    </a:p>
                  </a:txBody>
                  <a:tcPr anchor="ctr">
                    <a:solidFill>
                      <a:srgbClr val="FF0000"/>
                    </a:solidFill>
                  </a:tcPr>
                </a:tc>
                <a:tc>
                  <a:txBody>
                    <a:bodyPr/>
                    <a:lstStyle/>
                    <a:p>
                      <a:pPr algn="ctr"/>
                      <a:r>
                        <a:rPr lang="en-US" dirty="0"/>
                        <a:t>7</a:t>
                      </a:r>
                    </a:p>
                  </a:txBody>
                  <a:tcPr anchor="ctr">
                    <a:solidFill>
                      <a:srgbClr val="FF0000"/>
                    </a:solidFill>
                  </a:tcPr>
                </a:tc>
                <a:tc>
                  <a:txBody>
                    <a:bodyPr/>
                    <a:lstStyle/>
                    <a:p>
                      <a:pPr algn="ctr"/>
                      <a:r>
                        <a:rPr lang="en-US" dirty="0"/>
                        <a:t>9</a:t>
                      </a:r>
                    </a:p>
                  </a:txBody>
                  <a:tcPr anchor="ctr">
                    <a:solidFill>
                      <a:srgbClr val="FF0000"/>
                    </a:solidFill>
                  </a:tcPr>
                </a:tc>
                <a:extLst>
                  <a:ext uri="{0D108BD9-81ED-4DB2-BD59-A6C34878D82A}">
                    <a16:rowId xmlns:a16="http://schemas.microsoft.com/office/drawing/2014/main" val="10000"/>
                  </a:ext>
                </a:extLst>
              </a:tr>
            </a:tbl>
          </a:graphicData>
        </a:graphic>
      </p:graphicFrame>
      <p:sp>
        <p:nvSpPr>
          <p:cNvPr id="8" name="Plus 7"/>
          <p:cNvSpPr/>
          <p:nvPr/>
        </p:nvSpPr>
        <p:spPr bwMode="auto">
          <a:xfrm>
            <a:off x="513442"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dirty="0">
              <a:ln>
                <a:noFill/>
              </a:ln>
              <a:solidFill>
                <a:schemeClr val="tx1"/>
              </a:solidFill>
              <a:effectLst/>
              <a:latin typeface="Tahoma" pitchFamily="-96" charset="0"/>
            </a:endParaRPr>
          </a:p>
        </p:txBody>
      </p:sp>
      <p:sp>
        <p:nvSpPr>
          <p:cNvPr id="9" name="Plus 8"/>
          <p:cNvSpPr/>
          <p:nvPr/>
        </p:nvSpPr>
        <p:spPr bwMode="auto">
          <a:xfrm>
            <a:off x="1345946"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Plus 9"/>
          <p:cNvSpPr/>
          <p:nvPr/>
        </p:nvSpPr>
        <p:spPr bwMode="auto">
          <a:xfrm>
            <a:off x="2178450"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1" name="Plus 10"/>
          <p:cNvSpPr/>
          <p:nvPr/>
        </p:nvSpPr>
        <p:spPr bwMode="auto">
          <a:xfrm>
            <a:off x="3010954" y="1898976"/>
            <a:ext cx="216186" cy="189140"/>
          </a:xfrm>
          <a:prstGeom prst="mathPlus">
            <a:avLst/>
          </a:prstGeom>
          <a:solidFill>
            <a:schemeClr val="tx1">
              <a:lumMod val="95000"/>
              <a:lumOff val="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Equal 11"/>
          <p:cNvSpPr/>
          <p:nvPr/>
        </p:nvSpPr>
        <p:spPr bwMode="auto">
          <a:xfrm>
            <a:off x="51344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Equal 12"/>
          <p:cNvSpPr/>
          <p:nvPr/>
        </p:nvSpPr>
        <p:spPr bwMode="auto">
          <a:xfrm>
            <a:off x="1354935"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Equal 13"/>
          <p:cNvSpPr/>
          <p:nvPr/>
        </p:nvSpPr>
        <p:spPr bwMode="auto">
          <a:xfrm>
            <a:off x="2196428"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Equal 14"/>
          <p:cNvSpPr/>
          <p:nvPr/>
        </p:nvSpPr>
        <p:spPr bwMode="auto">
          <a:xfrm>
            <a:off x="3037922" y="2810074"/>
            <a:ext cx="229698" cy="189140"/>
          </a:xfrm>
          <a:prstGeom prst="mathEqual">
            <a:avLst/>
          </a:prstGeom>
          <a:solidFill>
            <a:srgbClr val="0D0D0D"/>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Matrix Multiplication – SSE</a:t>
            </a:r>
          </a:p>
        </p:txBody>
      </p:sp>
      <p:sp>
        <p:nvSpPr>
          <p:cNvPr id="4" name="TextBox 3"/>
          <p:cNvSpPr txBox="1"/>
          <p:nvPr/>
        </p:nvSpPr>
        <p:spPr>
          <a:xfrm>
            <a:off x="3844084" y="813710"/>
            <a:ext cx="5182658" cy="5423282"/>
          </a:xfrm>
          <a:prstGeom prst="rect">
            <a:avLst/>
          </a:prstGeom>
          <a:noFill/>
        </p:spPr>
        <p:txBody>
          <a:bodyPr wrap="square" tIns="0" bIns="0" rtlCol="0">
            <a:spAutoFit/>
          </a:bodyPr>
          <a:lstStyle/>
          <a:p>
            <a:pPr>
              <a:lnSpc>
                <a:spcPts val="960"/>
              </a:lnSpc>
              <a:spcBef>
                <a:spcPts val="0"/>
              </a:spcBef>
              <a:spcAft>
                <a:spcPts val="0"/>
              </a:spcAft>
            </a:pPr>
            <a:r>
              <a:rPr lang="en-US" sz="1050" dirty="0">
                <a:latin typeface="Courier New"/>
                <a:cs typeface="Courier New"/>
              </a:rPr>
              <a:t>__</a:t>
            </a:r>
            <a:r>
              <a:rPr lang="en-US" sz="1050" dirty="0" err="1">
                <a:latin typeface="Courier New"/>
                <a:cs typeface="Courier New"/>
              </a:rPr>
              <a:t>asm</a:t>
            </a:r>
            <a:r>
              <a:rPr lang="en-US" sz="1050" dirty="0">
                <a:latin typeface="Courier New"/>
                <a:cs typeface="Courier New"/>
              </a:rPr>
              <a:t> {</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esi</a:t>
            </a:r>
            <a:r>
              <a:rPr lang="en-US" sz="1050" dirty="0">
                <a:latin typeface="Courier New"/>
                <a:cs typeface="Courier New"/>
              </a:rPr>
              <a:t>, </a:t>
            </a:r>
            <a:r>
              <a:rPr lang="en-US" sz="1050" b="1" i="1" dirty="0">
                <a:solidFill>
                  <a:srgbClr val="0000FF"/>
                </a:solidFill>
                <a:latin typeface="Courier New"/>
                <a:cs typeface="Courier New"/>
              </a:rPr>
              <a:t>VIN</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a:t>
            </a:r>
            <a:r>
              <a:rPr lang="en-US" sz="1050" b="1" i="1" dirty="0">
                <a:solidFill>
                  <a:srgbClr val="0000FF"/>
                </a:solidFill>
                <a:latin typeface="Courier New"/>
                <a:cs typeface="Courier New"/>
              </a:rPr>
              <a:t>VOUT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load columns of (transposed) matrix into xmm4-7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a:t>
            </a:r>
            <a:r>
              <a:rPr lang="en-US" sz="1050" dirty="0">
                <a:latin typeface="Courier New"/>
                <a:cs typeface="Courier New"/>
              </a:rPr>
              <a:t>      </a:t>
            </a:r>
            <a:r>
              <a:rPr lang="en-US" sz="1050" dirty="0" err="1">
                <a:latin typeface="Courier New"/>
                <a:cs typeface="Courier New"/>
              </a:rPr>
              <a:t>edx</a:t>
            </a:r>
            <a:r>
              <a:rPr lang="en-US" sz="1050" dirty="0">
                <a:latin typeface="Courier New"/>
                <a:cs typeface="Courier New"/>
              </a:rPr>
              <a:t>,  </a:t>
            </a:r>
            <a:r>
              <a:rPr lang="en-US" sz="1050" b="1" i="1" dirty="0">
                <a:solidFill>
                  <a:srgbClr val="0000FF"/>
                </a:solidFill>
                <a:latin typeface="Courier New"/>
                <a:cs typeface="Courier New"/>
              </a:rPr>
              <a:t>ELTS</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xmm4, [</a:t>
            </a:r>
            <a:r>
              <a:rPr lang="en-US" sz="1050" dirty="0" err="1">
                <a:latin typeface="Courier New"/>
                <a:cs typeface="Courier New"/>
              </a:rPr>
              <a:t>edx</a:t>
            </a:r>
            <a:r>
              <a:rPr lang="en-US" sz="1050" dirty="0">
                <a:latin typeface="Courier New"/>
                <a:cs typeface="Courier New"/>
              </a:rPr>
              <a:t>]</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xmm5, [</a:t>
            </a:r>
            <a:r>
              <a:rPr lang="en-US" sz="1050" dirty="0" err="1">
                <a:latin typeface="Courier New"/>
                <a:cs typeface="Courier New"/>
              </a:rPr>
              <a:t>edx</a:t>
            </a:r>
            <a:r>
              <a:rPr lang="en-US" sz="1050" dirty="0">
                <a:latin typeface="Courier New"/>
                <a:cs typeface="Courier New"/>
              </a:rPr>
              <a:t> + 0x10]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xmm6, [</a:t>
            </a:r>
            <a:r>
              <a:rPr lang="en-US" sz="1050" dirty="0" err="1">
                <a:latin typeface="Courier New"/>
                <a:cs typeface="Courier New"/>
              </a:rPr>
              <a:t>edx</a:t>
            </a:r>
            <a:r>
              <a:rPr lang="en-US" sz="1050" dirty="0">
                <a:latin typeface="Courier New"/>
                <a:cs typeface="Courier New"/>
              </a:rPr>
              <a:t> + 0x20]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xmm7, [</a:t>
            </a:r>
            <a:r>
              <a:rPr lang="en-US" sz="1050" dirty="0" err="1">
                <a:latin typeface="Courier New"/>
                <a:cs typeface="Courier New"/>
              </a:rPr>
              <a:t>edx</a:t>
            </a:r>
            <a:r>
              <a:rPr lang="en-US" sz="1050" dirty="0">
                <a:latin typeface="Courier New"/>
                <a:cs typeface="Courier New"/>
              </a:rPr>
              <a:t> + 0x30]</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load </a:t>
            </a:r>
            <a:r>
              <a:rPr lang="en-US" sz="1050" b="1" dirty="0" err="1">
                <a:latin typeface="Courier New"/>
                <a:cs typeface="Courier New"/>
              </a:rPr>
              <a:t>v</a:t>
            </a:r>
            <a:r>
              <a:rPr lang="en-US" sz="1050" b="1" dirty="0">
                <a:latin typeface="Courier New"/>
                <a:cs typeface="Courier New"/>
              </a:rPr>
              <a:t> into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xmm0, [</a:t>
            </a:r>
            <a:r>
              <a:rPr lang="en-US" sz="1050" dirty="0" err="1">
                <a:latin typeface="Courier New"/>
                <a:cs typeface="Courier New"/>
              </a:rPr>
              <a:t>esi</a:t>
            </a:r>
            <a:r>
              <a:rPr lang="en-US" sz="1050" dirty="0">
                <a:latin typeface="Courier New"/>
                <a:cs typeface="Courier New"/>
              </a:rPr>
              <a:t>]</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we'll store the final result in xmm2; initialize it</a:t>
            </a:r>
          </a:p>
          <a:p>
            <a:pPr>
              <a:lnSpc>
                <a:spcPts val="960"/>
              </a:lnSpc>
              <a:spcBef>
                <a:spcPts val="0"/>
              </a:spcBef>
              <a:spcAft>
                <a:spcPts val="0"/>
              </a:spcAft>
            </a:pPr>
            <a:r>
              <a:rPr lang="en-US" sz="1050" b="1" dirty="0">
                <a:latin typeface="Courier New"/>
                <a:cs typeface="Courier New"/>
              </a:rPr>
              <a:t>      // to zero</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xorps</a:t>
            </a:r>
            <a:r>
              <a:rPr lang="en-US" sz="1050" dirty="0">
                <a:latin typeface="Courier New"/>
                <a:cs typeface="Courier New"/>
              </a:rPr>
              <a:t>      xmm2, xmm2</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broadcast </a:t>
            </a:r>
            <a:r>
              <a:rPr lang="en-US" sz="1050" b="1" dirty="0" err="1">
                <a:latin typeface="Courier New"/>
                <a:cs typeface="Courier New"/>
              </a:rPr>
              <a:t>x</a:t>
            </a:r>
            <a:r>
              <a:rPr lang="en-US" sz="1050" b="1" dirty="0">
                <a:latin typeface="Courier New"/>
                <a:cs typeface="Courier New"/>
              </a:rPr>
              <a:t> into xmm1, multiply it by the first</a:t>
            </a:r>
          </a:p>
          <a:p>
            <a:pPr>
              <a:lnSpc>
                <a:spcPts val="960"/>
              </a:lnSpc>
              <a:spcBef>
                <a:spcPts val="0"/>
              </a:spcBef>
              <a:spcAft>
                <a:spcPts val="0"/>
              </a:spcAft>
            </a:pPr>
            <a:r>
              <a:rPr lang="en-US" sz="1050" b="1" dirty="0">
                <a:latin typeface="Courier New"/>
                <a:cs typeface="Courier New"/>
              </a:rPr>
              <a:t>      // column of the matrix (xmm4), and add it to the total</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0x00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xmm4</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b="1" dirty="0">
                <a:latin typeface="Courier New"/>
                <a:cs typeface="Courier New"/>
              </a:rPr>
              <a:t>      // repeat the process for </a:t>
            </a:r>
            <a:r>
              <a:rPr lang="en-US" sz="1050" b="1" dirty="0" err="1">
                <a:latin typeface="Courier New"/>
                <a:cs typeface="Courier New"/>
              </a:rPr>
              <a:t>y</a:t>
            </a:r>
            <a:r>
              <a:rPr lang="en-US" sz="1050" b="1" dirty="0">
                <a:latin typeface="Courier New"/>
                <a:cs typeface="Courier New"/>
              </a:rPr>
              <a:t>, </a:t>
            </a:r>
            <a:r>
              <a:rPr lang="en-US" sz="1050" b="1" dirty="0" err="1">
                <a:latin typeface="Courier New"/>
                <a:cs typeface="Courier New"/>
              </a:rPr>
              <a:t>z</a:t>
            </a:r>
            <a:r>
              <a:rPr lang="en-US" sz="1050" b="1" dirty="0">
                <a:latin typeface="Courier New"/>
                <a:cs typeface="Courier New"/>
              </a:rPr>
              <a:t> and </a:t>
            </a:r>
            <a:r>
              <a:rPr lang="en-US" sz="1050" b="1" dirty="0" err="1">
                <a:latin typeface="Courier New"/>
                <a:cs typeface="Courier New"/>
              </a:rPr>
              <a:t>w</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0x55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xmm5</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0xAA</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xmm6</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xmm1, xmm0</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shufps</a:t>
            </a:r>
            <a:r>
              <a:rPr lang="en-US" sz="1050" dirty="0">
                <a:latin typeface="Courier New"/>
                <a:cs typeface="Courier New"/>
              </a:rPr>
              <a:t>     xmm1, xmm1, 0xFF</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mulps</a:t>
            </a:r>
            <a:r>
              <a:rPr lang="en-US" sz="1050" dirty="0">
                <a:latin typeface="Courier New"/>
                <a:cs typeface="Courier New"/>
              </a:rPr>
              <a:t>      xmm1, xmm7</a:t>
            </a: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addps</a:t>
            </a:r>
            <a:r>
              <a:rPr lang="en-US" sz="1050" dirty="0">
                <a:latin typeface="Courier New"/>
                <a:cs typeface="Courier New"/>
              </a:rPr>
              <a:t>      xmm2, xmm1</a:t>
            </a:r>
          </a:p>
          <a:p>
            <a:pPr>
              <a:lnSpc>
                <a:spcPts val="960"/>
              </a:lnSpc>
              <a:spcBef>
                <a:spcPts val="0"/>
              </a:spcBef>
              <a:spcAft>
                <a:spcPts val="0"/>
              </a:spcAft>
            </a:pPr>
            <a:endParaRPr lang="en-US" sz="1050"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b="1" dirty="0">
                <a:latin typeface="Courier New"/>
                <a:cs typeface="Courier New"/>
              </a:rPr>
              <a:t>// write the results to </a:t>
            </a:r>
            <a:r>
              <a:rPr lang="en-US" sz="1050" b="1" dirty="0" err="1">
                <a:latin typeface="Courier New"/>
                <a:cs typeface="Courier New"/>
              </a:rPr>
              <a:t>vout</a:t>
            </a:r>
            <a:endParaRPr lang="en-US" sz="1050" b="1" dirty="0">
              <a:latin typeface="Courier New"/>
              <a:cs typeface="Courier New"/>
            </a:endParaRPr>
          </a:p>
          <a:p>
            <a:pPr>
              <a:lnSpc>
                <a:spcPts val="960"/>
              </a:lnSpc>
              <a:spcBef>
                <a:spcPts val="0"/>
              </a:spcBef>
              <a:spcAft>
                <a:spcPts val="0"/>
              </a:spcAft>
            </a:pPr>
            <a:r>
              <a:rPr lang="en-US" sz="1050" dirty="0">
                <a:latin typeface="Courier New"/>
                <a:cs typeface="Courier New"/>
              </a:rPr>
              <a:t>      </a:t>
            </a:r>
            <a:r>
              <a:rPr lang="en-US" sz="1050" dirty="0" err="1">
                <a:latin typeface="Courier New"/>
                <a:cs typeface="Courier New"/>
              </a:rPr>
              <a:t>movups</a:t>
            </a:r>
            <a:r>
              <a:rPr lang="en-US" sz="1050" dirty="0">
                <a:latin typeface="Courier New"/>
                <a:cs typeface="Courier New"/>
              </a:rPr>
              <a:t>   [</a:t>
            </a:r>
            <a:r>
              <a:rPr lang="en-US" sz="1050" dirty="0" err="1">
                <a:latin typeface="Courier New"/>
                <a:cs typeface="Courier New"/>
              </a:rPr>
              <a:t>edi</a:t>
            </a:r>
            <a:r>
              <a:rPr lang="en-US" sz="1050" dirty="0">
                <a:latin typeface="Courier New"/>
                <a:cs typeface="Courier New"/>
              </a:rPr>
              <a:t>], xmm2</a:t>
            </a:r>
          </a:p>
          <a:p>
            <a:pPr>
              <a:lnSpc>
                <a:spcPts val="960"/>
              </a:lnSpc>
              <a:spcBef>
                <a:spcPts val="0"/>
              </a:spcBef>
              <a:spcAft>
                <a:spcPts val="0"/>
              </a:spcAft>
            </a:pPr>
            <a:r>
              <a:rPr lang="en-US" sz="1050" dirty="0">
                <a:latin typeface="Courier New"/>
                <a:cs typeface="Courier New"/>
              </a:rPr>
              <a:t>}</a:t>
            </a:r>
          </a:p>
        </p:txBody>
      </p:sp>
      <p:graphicFrame>
        <p:nvGraphicFramePr>
          <p:cNvPr id="5" name="Table 4"/>
          <p:cNvGraphicFramePr>
            <a:graphicFrameLocks noGrp="1"/>
          </p:cNvGraphicFramePr>
          <p:nvPr>
            <p:extLst>
              <p:ext uri="{D42A27DB-BD31-4B8C-83A1-F6EECF244321}">
                <p14:modId xmlns:p14="http://schemas.microsoft.com/office/powerpoint/2010/main" val="2593228874"/>
              </p:ext>
            </p:extLst>
          </p:nvPr>
        </p:nvGraphicFramePr>
        <p:xfrm>
          <a:off x="177195" y="1059204"/>
          <a:ext cx="2908952" cy="276764"/>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76764">
                <a:tc>
                  <a:txBody>
                    <a:bodyPr/>
                    <a:lstStyle/>
                    <a:p>
                      <a:pPr algn="ctr"/>
                      <a:r>
                        <a:rPr lang="en-US" sz="1200" dirty="0"/>
                        <a:t>4</a:t>
                      </a:r>
                    </a:p>
                  </a:txBody>
                  <a:tcPr anchor="ctr">
                    <a:solidFill>
                      <a:srgbClr val="FF6600"/>
                    </a:solidFill>
                  </a:tcPr>
                </a:tc>
                <a:tc>
                  <a:txBody>
                    <a:bodyPr/>
                    <a:lstStyle/>
                    <a:p>
                      <a:pPr algn="ctr"/>
                      <a:r>
                        <a:rPr lang="en-US" sz="1200" dirty="0"/>
                        <a:t>3</a:t>
                      </a:r>
                    </a:p>
                  </a:txBody>
                  <a:tcPr anchor="ctr">
                    <a:solidFill>
                      <a:srgbClr val="FF6600"/>
                    </a:solidFill>
                  </a:tcPr>
                </a:tc>
                <a:tc>
                  <a:txBody>
                    <a:bodyPr/>
                    <a:lstStyle/>
                    <a:p>
                      <a:pPr algn="ctr"/>
                      <a:r>
                        <a:rPr lang="en-US" sz="1200" dirty="0"/>
                        <a:t>2</a:t>
                      </a:r>
                    </a:p>
                  </a:txBody>
                  <a:tcPr anchor="ctr">
                    <a:solidFill>
                      <a:srgbClr val="FF6600"/>
                    </a:solidFill>
                  </a:tcPr>
                </a:tc>
                <a:tc>
                  <a:txBody>
                    <a:bodyPr/>
                    <a:lstStyle/>
                    <a:p>
                      <a:pPr algn="ctr"/>
                      <a:r>
                        <a:rPr lang="en-US" sz="1200" dirty="0"/>
                        <a:t>1</a:t>
                      </a:r>
                    </a:p>
                  </a:txBody>
                  <a:tcPr anchor="ctr">
                    <a:solidFill>
                      <a:srgbClr val="FF6600"/>
                    </a:solidFill>
                  </a:tcPr>
                </a:tc>
                <a:extLst>
                  <a:ext uri="{0D108BD9-81ED-4DB2-BD59-A6C34878D82A}">
                    <a16:rowId xmlns:a16="http://schemas.microsoft.com/office/drawing/2014/main" val="10000"/>
                  </a:ext>
                </a:extLst>
              </a:tr>
            </a:tbl>
          </a:graphicData>
        </a:graphic>
      </p:graphicFrame>
      <p:graphicFrame>
        <p:nvGraphicFramePr>
          <p:cNvPr id="7" name="Table 6"/>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230629007"/>
              </p:ext>
            </p:extLst>
          </p:nvPr>
        </p:nvGraphicFramePr>
        <p:xfrm>
          <a:off x="177195" y="5109798"/>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FFFF00"/>
                    </a:solidFill>
                  </a:tcPr>
                </a:tc>
                <a:tc>
                  <a:txBody>
                    <a:bodyPr/>
                    <a:lstStyle/>
                    <a:p>
                      <a:pPr algn="ctr"/>
                      <a:r>
                        <a:rPr lang="en-US" sz="1200" dirty="0"/>
                        <a:t>3</a:t>
                      </a:r>
                    </a:p>
                  </a:txBody>
                  <a:tcPr anchor="ctr">
                    <a:solidFill>
                      <a:srgbClr val="FFFF00"/>
                    </a:solidFill>
                  </a:tcPr>
                </a:tc>
                <a:tc>
                  <a:txBody>
                    <a:bodyPr/>
                    <a:lstStyle/>
                    <a:p>
                      <a:pPr algn="ctr"/>
                      <a:r>
                        <a:rPr lang="en-US" sz="1200" dirty="0"/>
                        <a:t>2</a:t>
                      </a:r>
                    </a:p>
                  </a:txBody>
                  <a:tcPr anchor="ctr">
                    <a:solidFill>
                      <a:srgbClr val="FFFF00"/>
                    </a:solidFill>
                  </a:tcPr>
                </a:tc>
                <a:tc>
                  <a:txBody>
                    <a:bodyPr/>
                    <a:lstStyle/>
                    <a:p>
                      <a:pPr algn="ctr"/>
                      <a:r>
                        <a:rPr lang="en-US" sz="1200" dirty="0"/>
                        <a:t>1</a:t>
                      </a:r>
                    </a:p>
                  </a:txBody>
                  <a:tcPr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832812141"/>
              </p:ext>
            </p:extLst>
          </p:nvPr>
        </p:nvGraphicFramePr>
        <p:xfrm>
          <a:off x="177195" y="3759600"/>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FFFF00"/>
                    </a:solidFill>
                  </a:tcPr>
                </a:tc>
                <a:tc>
                  <a:txBody>
                    <a:bodyPr/>
                    <a:lstStyle/>
                    <a:p>
                      <a:pPr algn="ctr"/>
                      <a:r>
                        <a:rPr lang="en-US" sz="1200" dirty="0"/>
                        <a:t>3</a:t>
                      </a:r>
                    </a:p>
                  </a:txBody>
                  <a:tcPr anchor="ctr">
                    <a:solidFill>
                      <a:srgbClr val="FFFF00"/>
                    </a:solidFill>
                  </a:tcPr>
                </a:tc>
                <a:tc>
                  <a:txBody>
                    <a:bodyPr/>
                    <a:lstStyle/>
                    <a:p>
                      <a:pPr algn="ctr"/>
                      <a:r>
                        <a:rPr lang="en-US" sz="1200" dirty="0"/>
                        <a:t>2</a:t>
                      </a:r>
                    </a:p>
                  </a:txBody>
                  <a:tcPr anchor="ctr">
                    <a:solidFill>
                      <a:srgbClr val="FFFF00"/>
                    </a:solidFill>
                  </a:tcPr>
                </a:tc>
                <a:tc>
                  <a:txBody>
                    <a:bodyPr/>
                    <a:lstStyle/>
                    <a:p>
                      <a:pPr algn="ctr"/>
                      <a:r>
                        <a:rPr lang="en-US" sz="1200" dirty="0"/>
                        <a:t>1</a:t>
                      </a:r>
                    </a:p>
                  </a:txBody>
                  <a:tcPr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val="255292489"/>
              </p:ext>
            </p:extLst>
          </p:nvPr>
        </p:nvGraphicFramePr>
        <p:xfrm>
          <a:off x="177195" y="4434699"/>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FFFF00"/>
                    </a:solidFill>
                  </a:tcPr>
                </a:tc>
                <a:tc>
                  <a:txBody>
                    <a:bodyPr/>
                    <a:lstStyle/>
                    <a:p>
                      <a:pPr algn="ctr"/>
                      <a:r>
                        <a:rPr lang="en-US" sz="1200" dirty="0"/>
                        <a:t>3</a:t>
                      </a:r>
                    </a:p>
                  </a:txBody>
                  <a:tcPr anchor="ctr">
                    <a:solidFill>
                      <a:srgbClr val="FFFF00"/>
                    </a:solidFill>
                  </a:tcPr>
                </a:tc>
                <a:tc>
                  <a:txBody>
                    <a:bodyPr/>
                    <a:lstStyle/>
                    <a:p>
                      <a:pPr algn="ctr"/>
                      <a:r>
                        <a:rPr lang="en-US" sz="1200" dirty="0"/>
                        <a:t>2</a:t>
                      </a:r>
                    </a:p>
                  </a:txBody>
                  <a:tcPr anchor="ctr">
                    <a:solidFill>
                      <a:srgbClr val="FFFF00"/>
                    </a:solidFill>
                  </a:tcPr>
                </a:tc>
                <a:tc>
                  <a:txBody>
                    <a:bodyPr/>
                    <a:lstStyle/>
                    <a:p>
                      <a:pPr algn="ctr"/>
                      <a:r>
                        <a:rPr lang="en-US" sz="1200" dirty="0"/>
                        <a:t>1</a:t>
                      </a:r>
                    </a:p>
                  </a:txBody>
                  <a:tcPr anchor="ctr">
                    <a:solidFill>
                      <a:srgbClr val="FFFF00"/>
                    </a:solidFill>
                  </a:tcPr>
                </a:tc>
                <a:extLst>
                  <a:ext uri="{0D108BD9-81ED-4DB2-BD59-A6C34878D82A}">
                    <a16:rowId xmlns:a16="http://schemas.microsoft.com/office/drawing/2014/main" val="10000"/>
                  </a:ext>
                </a:extLst>
              </a:tr>
            </a:tbl>
          </a:graphicData>
        </a:graphic>
      </p:graphicFrame>
      <p:graphicFrame>
        <p:nvGraphicFramePr>
          <p:cNvPr id="16" name="Table 15"/>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0</a:t>
                      </a:r>
                    </a:p>
                  </a:txBody>
                  <a:tcPr anchor="ctr">
                    <a:solidFill>
                      <a:srgbClr val="DDDDDD"/>
                    </a:solidFill>
                  </a:tcPr>
                </a:tc>
                <a:tc>
                  <a:txBody>
                    <a:bodyPr/>
                    <a:lstStyle/>
                    <a:p>
                      <a:pPr algn="ctr"/>
                      <a:r>
                        <a:rPr lang="en-US" sz="1200" dirty="0"/>
                        <a:t>0</a:t>
                      </a:r>
                    </a:p>
                  </a:txBody>
                  <a:tcPr anchor="ctr">
                    <a:solidFill>
                      <a:srgbClr val="DDDDDD"/>
                    </a:solidFill>
                  </a:tcPr>
                </a:tc>
                <a:tc>
                  <a:txBody>
                    <a:bodyPr/>
                    <a:lstStyle/>
                    <a:p>
                      <a:pPr algn="ctr"/>
                      <a:r>
                        <a:rPr lang="en-US" sz="1200" dirty="0"/>
                        <a:t>0</a:t>
                      </a:r>
                    </a:p>
                  </a:txBody>
                  <a:tcPr anchor="ctr">
                    <a:solidFill>
                      <a:srgbClr val="DDDDDD"/>
                    </a:solidFill>
                  </a:tcPr>
                </a:tc>
                <a:tc>
                  <a:txBody>
                    <a:bodyPr/>
                    <a:lstStyle/>
                    <a:p>
                      <a:pPr algn="ctr"/>
                      <a:r>
                        <a:rPr lang="en-US" sz="1200" dirty="0"/>
                        <a:t>0</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18" name="Table 17"/>
          <p:cNvGraphicFramePr>
            <a:graphicFrameLocks noGrp="1"/>
          </p:cNvGraphicFramePr>
          <p:nvPr>
            <p:extLst>
              <p:ext uri="{D42A27DB-BD31-4B8C-83A1-F6EECF244321}">
                <p14:modId xmlns:p14="http://schemas.microsoft.com/office/powerpoint/2010/main" val="3527131877"/>
              </p:ext>
            </p:extLst>
          </p:nvPr>
        </p:nvGraphicFramePr>
        <p:xfrm>
          <a:off x="177195" y="3084501"/>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FFFF00"/>
                    </a:solidFill>
                  </a:tcPr>
                </a:tc>
                <a:tc>
                  <a:txBody>
                    <a:bodyPr/>
                    <a:lstStyle/>
                    <a:p>
                      <a:pPr algn="ctr"/>
                      <a:r>
                        <a:rPr lang="en-US" sz="1200" dirty="0"/>
                        <a:t>3</a:t>
                      </a:r>
                    </a:p>
                  </a:txBody>
                  <a:tcPr anchor="ctr">
                    <a:solidFill>
                      <a:srgbClr val="FFFF00"/>
                    </a:solidFill>
                  </a:tcPr>
                </a:tc>
                <a:tc>
                  <a:txBody>
                    <a:bodyPr/>
                    <a:lstStyle/>
                    <a:p>
                      <a:pPr algn="ctr"/>
                      <a:r>
                        <a:rPr lang="en-US" sz="1200" dirty="0"/>
                        <a:t>2</a:t>
                      </a:r>
                    </a:p>
                  </a:txBody>
                  <a:tcPr anchor="ctr">
                    <a:solidFill>
                      <a:srgbClr val="FFFF00"/>
                    </a:solidFill>
                  </a:tcPr>
                </a:tc>
                <a:tc>
                  <a:txBody>
                    <a:bodyPr/>
                    <a:lstStyle/>
                    <a:p>
                      <a:pPr algn="ctr"/>
                      <a:r>
                        <a:rPr lang="en-US" sz="1200" dirty="0"/>
                        <a:t>1</a:t>
                      </a:r>
                    </a:p>
                  </a:txBody>
                  <a:tcPr anchor="ctr">
                    <a:solidFill>
                      <a:srgbClr val="FFFF00"/>
                    </a:solidFill>
                  </a:tcPr>
                </a:tc>
                <a:extLst>
                  <a:ext uri="{0D108BD9-81ED-4DB2-BD59-A6C34878D82A}">
                    <a16:rowId xmlns:a16="http://schemas.microsoft.com/office/drawing/2014/main" val="10000"/>
                  </a:ext>
                </a:extLst>
              </a:tr>
            </a:tbl>
          </a:graphicData>
        </a:graphic>
      </p:graphicFrame>
      <p:sp>
        <p:nvSpPr>
          <p:cNvPr id="6" name="TextBox 5"/>
          <p:cNvSpPr txBox="1"/>
          <p:nvPr/>
        </p:nvSpPr>
        <p:spPr>
          <a:xfrm>
            <a:off x="177195" y="753186"/>
            <a:ext cx="1345240" cy="307777"/>
          </a:xfrm>
          <a:prstGeom prst="rect">
            <a:avLst/>
          </a:prstGeom>
          <a:noFill/>
        </p:spPr>
        <p:txBody>
          <a:bodyPr wrap="none" rtlCol="0">
            <a:spAutoFit/>
          </a:bodyPr>
          <a:lstStyle/>
          <a:p>
            <a:r>
              <a:rPr lang="en-US" dirty="0"/>
              <a:t>xmm0 - </a:t>
            </a:r>
            <a:r>
              <a:rPr lang="en-US" b="1" i="1" dirty="0">
                <a:solidFill>
                  <a:srgbClr val="0000FF"/>
                </a:solidFill>
              </a:rPr>
              <a:t>VIN </a:t>
            </a:r>
            <a:r>
              <a:rPr lang="en-US" dirty="0"/>
              <a:t>:</a:t>
            </a:r>
          </a:p>
        </p:txBody>
      </p:sp>
      <p:sp>
        <p:nvSpPr>
          <p:cNvPr id="8" name="TextBox 7"/>
          <p:cNvSpPr txBox="1"/>
          <p:nvPr/>
        </p:nvSpPr>
        <p:spPr>
          <a:xfrm>
            <a:off x="177195" y="1428285"/>
            <a:ext cx="736600" cy="307777"/>
          </a:xfrm>
          <a:prstGeom prst="rect">
            <a:avLst/>
          </a:prstGeom>
          <a:noFill/>
        </p:spPr>
        <p:txBody>
          <a:bodyPr wrap="none" rtlCol="0">
            <a:spAutoFit/>
          </a:bodyPr>
          <a:lstStyle/>
          <a:p>
            <a:r>
              <a:rPr lang="en-US" dirty="0"/>
              <a:t>xmm1:</a:t>
            </a:r>
          </a:p>
        </p:txBody>
      </p:sp>
      <p:sp>
        <p:nvSpPr>
          <p:cNvPr id="11" name="TextBox 10"/>
          <p:cNvSpPr txBox="1"/>
          <p:nvPr/>
        </p:nvSpPr>
        <p:spPr>
          <a:xfrm>
            <a:off x="177195" y="4803780"/>
            <a:ext cx="736600" cy="307777"/>
          </a:xfrm>
          <a:prstGeom prst="rect">
            <a:avLst/>
          </a:prstGeom>
          <a:noFill/>
        </p:spPr>
        <p:txBody>
          <a:bodyPr wrap="none" rtlCol="0">
            <a:spAutoFit/>
          </a:bodyPr>
          <a:lstStyle/>
          <a:p>
            <a:r>
              <a:rPr lang="en-US" dirty="0"/>
              <a:t>xmm7:</a:t>
            </a:r>
          </a:p>
        </p:txBody>
      </p:sp>
      <p:sp>
        <p:nvSpPr>
          <p:cNvPr id="13" name="TextBox 12"/>
          <p:cNvSpPr txBox="1"/>
          <p:nvPr/>
        </p:nvSpPr>
        <p:spPr>
          <a:xfrm>
            <a:off x="177195" y="3453582"/>
            <a:ext cx="736600" cy="307777"/>
          </a:xfrm>
          <a:prstGeom prst="rect">
            <a:avLst/>
          </a:prstGeom>
          <a:noFill/>
        </p:spPr>
        <p:txBody>
          <a:bodyPr wrap="none" rtlCol="0">
            <a:spAutoFit/>
          </a:bodyPr>
          <a:lstStyle/>
          <a:p>
            <a:r>
              <a:rPr lang="en-US" dirty="0"/>
              <a:t>xmm5:</a:t>
            </a:r>
          </a:p>
        </p:txBody>
      </p:sp>
      <p:sp>
        <p:nvSpPr>
          <p:cNvPr id="15" name="TextBox 14"/>
          <p:cNvSpPr txBox="1"/>
          <p:nvPr/>
        </p:nvSpPr>
        <p:spPr>
          <a:xfrm>
            <a:off x="177195" y="4128681"/>
            <a:ext cx="736600" cy="307777"/>
          </a:xfrm>
          <a:prstGeom prst="rect">
            <a:avLst/>
          </a:prstGeom>
          <a:noFill/>
        </p:spPr>
        <p:txBody>
          <a:bodyPr wrap="none" rtlCol="0">
            <a:spAutoFit/>
          </a:bodyPr>
          <a:lstStyle/>
          <a:p>
            <a:r>
              <a:rPr lang="en-US" dirty="0"/>
              <a:t>xmm6:</a:t>
            </a:r>
          </a:p>
        </p:txBody>
      </p:sp>
      <p:sp>
        <p:nvSpPr>
          <p:cNvPr id="17" name="TextBox 16"/>
          <p:cNvSpPr txBox="1"/>
          <p:nvPr/>
        </p:nvSpPr>
        <p:spPr>
          <a:xfrm>
            <a:off x="177195" y="2103384"/>
            <a:ext cx="2222083" cy="307777"/>
          </a:xfrm>
          <a:prstGeom prst="rect">
            <a:avLst/>
          </a:prstGeom>
          <a:noFill/>
        </p:spPr>
        <p:txBody>
          <a:bodyPr wrap="none" rtlCol="0">
            <a:spAutoFit/>
          </a:bodyPr>
          <a:lstStyle/>
          <a:p>
            <a:r>
              <a:rPr lang="en-US" dirty="0"/>
              <a:t>xmm2 - </a:t>
            </a:r>
            <a:r>
              <a:rPr lang="en-US" b="1" dirty="0"/>
              <a:t>result </a:t>
            </a:r>
            <a:r>
              <a:rPr lang="en-US" dirty="0"/>
              <a:t>- </a:t>
            </a:r>
            <a:r>
              <a:rPr lang="en-US" b="1" i="1" dirty="0">
                <a:solidFill>
                  <a:srgbClr val="0000FF"/>
                </a:solidFill>
              </a:rPr>
              <a:t>VOUT </a:t>
            </a:r>
            <a:r>
              <a:rPr lang="en-US" dirty="0"/>
              <a:t>:</a:t>
            </a:r>
          </a:p>
        </p:txBody>
      </p:sp>
      <p:sp>
        <p:nvSpPr>
          <p:cNvPr id="19" name="TextBox 18"/>
          <p:cNvSpPr txBox="1"/>
          <p:nvPr/>
        </p:nvSpPr>
        <p:spPr>
          <a:xfrm>
            <a:off x="177195" y="2778483"/>
            <a:ext cx="736600" cy="307777"/>
          </a:xfrm>
          <a:prstGeom prst="rect">
            <a:avLst/>
          </a:prstGeom>
          <a:noFill/>
        </p:spPr>
        <p:txBody>
          <a:bodyPr wrap="none" rtlCol="0">
            <a:spAutoFit/>
          </a:bodyPr>
          <a:lstStyle/>
          <a:p>
            <a:r>
              <a:rPr lang="en-US" dirty="0"/>
              <a:t>xmm4:</a:t>
            </a:r>
          </a:p>
        </p:txBody>
      </p:sp>
      <p:graphicFrame>
        <p:nvGraphicFramePr>
          <p:cNvPr id="20" name="Content Placeholder 3"/>
          <p:cNvGraphicFramePr>
            <a:graphicFrameLocks noGrp="1"/>
          </p:cNvGraphicFramePr>
          <p:nvPr>
            <p:ph idx="1"/>
            <p:extLst>
              <p:ext uri="{D42A27DB-BD31-4B8C-83A1-F6EECF244321}">
                <p14:modId xmlns:p14="http://schemas.microsoft.com/office/powerpoint/2010/main" val="3766666731"/>
              </p:ext>
            </p:extLst>
          </p:nvPr>
        </p:nvGraphicFramePr>
        <p:xfrm>
          <a:off x="6729369" y="117818"/>
          <a:ext cx="1066884" cy="975360"/>
        </p:xfrm>
        <a:graphic>
          <a:graphicData uri="http://schemas.openxmlformats.org/drawingml/2006/table">
            <a:tbl>
              <a:tblPr bandRow="1">
                <a:tableStyleId>{ED083AE6-46FA-4A59-8FB0-9F97EB10719F}</a:tableStyleId>
              </a:tblPr>
              <a:tblGrid>
                <a:gridCol w="266721">
                  <a:extLst>
                    <a:ext uri="{9D8B030D-6E8A-4147-A177-3AD203B41FA5}">
                      <a16:colId xmlns:a16="http://schemas.microsoft.com/office/drawing/2014/main" val="20000"/>
                    </a:ext>
                  </a:extLst>
                </a:gridCol>
                <a:gridCol w="266721">
                  <a:extLst>
                    <a:ext uri="{9D8B030D-6E8A-4147-A177-3AD203B41FA5}">
                      <a16:colId xmlns:a16="http://schemas.microsoft.com/office/drawing/2014/main" val="20001"/>
                    </a:ext>
                  </a:extLst>
                </a:gridCol>
                <a:gridCol w="266721">
                  <a:extLst>
                    <a:ext uri="{9D8B030D-6E8A-4147-A177-3AD203B41FA5}">
                      <a16:colId xmlns:a16="http://schemas.microsoft.com/office/drawing/2014/main" val="20002"/>
                    </a:ext>
                  </a:extLst>
                </a:gridCol>
                <a:gridCol w="266721">
                  <a:extLst>
                    <a:ext uri="{9D8B030D-6E8A-4147-A177-3AD203B41FA5}">
                      <a16:colId xmlns:a16="http://schemas.microsoft.com/office/drawing/2014/main" val="20003"/>
                    </a:ext>
                  </a:extLst>
                </a:gridCol>
              </a:tblGrid>
              <a:tr h="242191">
                <a:tc>
                  <a:txBody>
                    <a:bodyPr/>
                    <a:lstStyle/>
                    <a:p>
                      <a:pPr algn="ctr"/>
                      <a:r>
                        <a:rPr lang="en-US" sz="1000" dirty="0"/>
                        <a:t>1</a:t>
                      </a:r>
                    </a:p>
                  </a:txBody>
                  <a:tcPr anchor="ctr">
                    <a:solidFill>
                      <a:srgbClr val="C0C0C0"/>
                    </a:solidFill>
                  </a:tcPr>
                </a:tc>
                <a:tc>
                  <a:txBody>
                    <a:bodyPr/>
                    <a:lstStyle/>
                    <a:p>
                      <a:pPr algn="ctr"/>
                      <a:r>
                        <a:rPr lang="en-US" sz="1000" dirty="0"/>
                        <a:t>2</a:t>
                      </a:r>
                    </a:p>
                  </a:txBody>
                  <a:tcPr anchor="ctr">
                    <a:solidFill>
                      <a:srgbClr val="C0C0C0"/>
                    </a:solidFill>
                  </a:tcPr>
                </a:tc>
                <a:tc>
                  <a:txBody>
                    <a:bodyPr/>
                    <a:lstStyle/>
                    <a:p>
                      <a:pPr algn="ctr"/>
                      <a:r>
                        <a:rPr lang="en-US" sz="1000" dirty="0"/>
                        <a:t>3</a:t>
                      </a:r>
                    </a:p>
                  </a:txBody>
                  <a:tcPr anchor="ctr">
                    <a:solidFill>
                      <a:srgbClr val="C0C0C0"/>
                    </a:solidFill>
                  </a:tcPr>
                </a:tc>
                <a:tc>
                  <a:txBody>
                    <a:bodyPr/>
                    <a:lstStyle/>
                    <a:p>
                      <a:pPr algn="ctr"/>
                      <a:r>
                        <a:rPr lang="en-US" sz="1000" dirty="0"/>
                        <a:t>4</a:t>
                      </a:r>
                    </a:p>
                  </a:txBody>
                  <a:tcPr anchor="ctr">
                    <a:solidFill>
                      <a:srgbClr val="C0C0C0"/>
                    </a:solidFill>
                  </a:tcPr>
                </a:tc>
                <a:extLst>
                  <a:ext uri="{0D108BD9-81ED-4DB2-BD59-A6C34878D82A}">
                    <a16:rowId xmlns:a16="http://schemas.microsoft.com/office/drawing/2014/main" val="10000"/>
                  </a:ext>
                </a:extLst>
              </a:tr>
              <a:tr h="242191">
                <a:tc>
                  <a:txBody>
                    <a:bodyPr/>
                    <a:lstStyle/>
                    <a:p>
                      <a:pPr algn="ctr"/>
                      <a:r>
                        <a:rPr lang="en-US" sz="1000" dirty="0"/>
                        <a:t>1</a:t>
                      </a:r>
                    </a:p>
                  </a:txBody>
                  <a:tcPr anchor="ctr">
                    <a:solidFill>
                      <a:srgbClr val="C0C0C0"/>
                    </a:solidFill>
                  </a:tcPr>
                </a:tc>
                <a:tc>
                  <a:txBody>
                    <a:bodyPr/>
                    <a:lstStyle/>
                    <a:p>
                      <a:pPr algn="ctr"/>
                      <a:r>
                        <a:rPr lang="en-US" sz="1000" dirty="0"/>
                        <a:t>2</a:t>
                      </a:r>
                    </a:p>
                  </a:txBody>
                  <a:tcPr anchor="ctr">
                    <a:solidFill>
                      <a:srgbClr val="C0C0C0"/>
                    </a:solidFill>
                  </a:tcPr>
                </a:tc>
                <a:tc>
                  <a:txBody>
                    <a:bodyPr/>
                    <a:lstStyle/>
                    <a:p>
                      <a:pPr algn="ctr"/>
                      <a:r>
                        <a:rPr lang="en-US" sz="1000" dirty="0"/>
                        <a:t>3</a:t>
                      </a:r>
                    </a:p>
                  </a:txBody>
                  <a:tcPr anchor="ctr">
                    <a:solidFill>
                      <a:srgbClr val="C0C0C0"/>
                    </a:solidFill>
                  </a:tcPr>
                </a:tc>
                <a:tc>
                  <a:txBody>
                    <a:bodyPr/>
                    <a:lstStyle/>
                    <a:p>
                      <a:pPr algn="ctr"/>
                      <a:r>
                        <a:rPr lang="en-US" sz="1000" dirty="0"/>
                        <a:t>4</a:t>
                      </a:r>
                    </a:p>
                  </a:txBody>
                  <a:tcPr anchor="ctr">
                    <a:solidFill>
                      <a:srgbClr val="C0C0C0"/>
                    </a:solidFill>
                  </a:tcPr>
                </a:tc>
                <a:extLst>
                  <a:ext uri="{0D108BD9-81ED-4DB2-BD59-A6C34878D82A}">
                    <a16:rowId xmlns:a16="http://schemas.microsoft.com/office/drawing/2014/main" val="10001"/>
                  </a:ext>
                </a:extLst>
              </a:tr>
              <a:tr h="242191">
                <a:tc>
                  <a:txBody>
                    <a:bodyPr/>
                    <a:lstStyle/>
                    <a:p>
                      <a:pPr algn="ctr"/>
                      <a:r>
                        <a:rPr lang="en-US" sz="1000" dirty="0"/>
                        <a:t>1</a:t>
                      </a:r>
                    </a:p>
                  </a:txBody>
                  <a:tcPr anchor="ctr">
                    <a:solidFill>
                      <a:srgbClr val="C0C0C0"/>
                    </a:solidFill>
                  </a:tcPr>
                </a:tc>
                <a:tc>
                  <a:txBody>
                    <a:bodyPr/>
                    <a:lstStyle/>
                    <a:p>
                      <a:pPr algn="ctr"/>
                      <a:r>
                        <a:rPr lang="en-US" sz="1000" dirty="0"/>
                        <a:t>2</a:t>
                      </a:r>
                    </a:p>
                  </a:txBody>
                  <a:tcPr anchor="ctr">
                    <a:solidFill>
                      <a:srgbClr val="C0C0C0"/>
                    </a:solidFill>
                  </a:tcPr>
                </a:tc>
                <a:tc>
                  <a:txBody>
                    <a:bodyPr/>
                    <a:lstStyle/>
                    <a:p>
                      <a:pPr algn="ctr"/>
                      <a:r>
                        <a:rPr lang="en-US" sz="1000" dirty="0"/>
                        <a:t>3</a:t>
                      </a:r>
                    </a:p>
                  </a:txBody>
                  <a:tcPr anchor="ctr">
                    <a:solidFill>
                      <a:srgbClr val="C0C0C0"/>
                    </a:solidFill>
                  </a:tcPr>
                </a:tc>
                <a:tc>
                  <a:txBody>
                    <a:bodyPr/>
                    <a:lstStyle/>
                    <a:p>
                      <a:pPr algn="ctr"/>
                      <a:r>
                        <a:rPr lang="en-US" sz="1000" dirty="0"/>
                        <a:t>4</a:t>
                      </a:r>
                    </a:p>
                  </a:txBody>
                  <a:tcPr anchor="ctr">
                    <a:solidFill>
                      <a:srgbClr val="C0C0C0"/>
                    </a:solidFill>
                  </a:tcPr>
                </a:tc>
                <a:extLst>
                  <a:ext uri="{0D108BD9-81ED-4DB2-BD59-A6C34878D82A}">
                    <a16:rowId xmlns:a16="http://schemas.microsoft.com/office/drawing/2014/main" val="10002"/>
                  </a:ext>
                </a:extLst>
              </a:tr>
              <a:tr h="242191">
                <a:tc>
                  <a:txBody>
                    <a:bodyPr/>
                    <a:lstStyle/>
                    <a:p>
                      <a:pPr algn="ctr"/>
                      <a:r>
                        <a:rPr lang="en-US" sz="1000" dirty="0"/>
                        <a:t>1</a:t>
                      </a:r>
                    </a:p>
                  </a:txBody>
                  <a:tcPr anchor="ctr">
                    <a:solidFill>
                      <a:srgbClr val="C0C0C0"/>
                    </a:solidFill>
                  </a:tcPr>
                </a:tc>
                <a:tc>
                  <a:txBody>
                    <a:bodyPr/>
                    <a:lstStyle/>
                    <a:p>
                      <a:pPr algn="ctr"/>
                      <a:r>
                        <a:rPr lang="en-US" sz="1000" dirty="0"/>
                        <a:t>2</a:t>
                      </a:r>
                    </a:p>
                  </a:txBody>
                  <a:tcPr anchor="ctr">
                    <a:solidFill>
                      <a:srgbClr val="C0C0C0"/>
                    </a:solidFill>
                  </a:tcPr>
                </a:tc>
                <a:tc>
                  <a:txBody>
                    <a:bodyPr/>
                    <a:lstStyle/>
                    <a:p>
                      <a:pPr algn="ctr"/>
                      <a:r>
                        <a:rPr lang="en-US" sz="1000" dirty="0"/>
                        <a:t>3</a:t>
                      </a:r>
                    </a:p>
                  </a:txBody>
                  <a:tcPr anchor="ctr">
                    <a:solidFill>
                      <a:srgbClr val="C0C0C0"/>
                    </a:solidFill>
                  </a:tcPr>
                </a:tc>
                <a:tc>
                  <a:txBody>
                    <a:bodyPr/>
                    <a:lstStyle/>
                    <a:p>
                      <a:pPr algn="ctr"/>
                      <a:r>
                        <a:rPr lang="en-US" sz="1000" dirty="0"/>
                        <a:t>4</a:t>
                      </a:r>
                    </a:p>
                  </a:txBody>
                  <a:tcPr anchor="ctr">
                    <a:solidFill>
                      <a:srgbClr val="C0C0C0"/>
                    </a:solidFill>
                  </a:tcPr>
                </a:tc>
                <a:extLst>
                  <a:ext uri="{0D108BD9-81ED-4DB2-BD59-A6C34878D82A}">
                    <a16:rowId xmlns:a16="http://schemas.microsoft.com/office/drawing/2014/main" val="10003"/>
                  </a:ext>
                </a:extLst>
              </a:tr>
            </a:tbl>
          </a:graphicData>
        </a:graphic>
      </p:graphicFrame>
      <p:graphicFrame>
        <p:nvGraphicFramePr>
          <p:cNvPr id="21" name="Content Placeholder 3"/>
          <p:cNvGraphicFramePr>
            <a:graphicFrameLocks/>
          </p:cNvGraphicFramePr>
          <p:nvPr>
            <p:extLst>
              <p:ext uri="{D42A27DB-BD31-4B8C-83A1-F6EECF244321}">
                <p14:modId xmlns:p14="http://schemas.microsoft.com/office/powerpoint/2010/main" val="1591266641"/>
              </p:ext>
            </p:extLst>
          </p:nvPr>
        </p:nvGraphicFramePr>
        <p:xfrm>
          <a:off x="8075146" y="130417"/>
          <a:ext cx="266721" cy="975360"/>
        </p:xfrm>
        <a:graphic>
          <a:graphicData uri="http://schemas.openxmlformats.org/drawingml/2006/table">
            <a:tbl>
              <a:tblPr bandRow="1">
                <a:tableStyleId>{ED083AE6-46FA-4A59-8FB0-9F97EB10719F}</a:tableStyleId>
              </a:tblPr>
              <a:tblGrid>
                <a:gridCol w="266721">
                  <a:extLst>
                    <a:ext uri="{9D8B030D-6E8A-4147-A177-3AD203B41FA5}">
                      <a16:colId xmlns:a16="http://schemas.microsoft.com/office/drawing/2014/main" val="20000"/>
                    </a:ext>
                  </a:extLst>
                </a:gridCol>
              </a:tblGrid>
              <a:tr h="242191">
                <a:tc>
                  <a:txBody>
                    <a:bodyPr/>
                    <a:lstStyle/>
                    <a:p>
                      <a:pPr algn="ctr"/>
                      <a:r>
                        <a:rPr lang="en-US" sz="1000" dirty="0"/>
                        <a:t>1</a:t>
                      </a:r>
                    </a:p>
                  </a:txBody>
                  <a:tcPr anchor="ctr">
                    <a:solidFill>
                      <a:srgbClr val="C0C0C0"/>
                    </a:solidFill>
                  </a:tcPr>
                </a:tc>
                <a:extLst>
                  <a:ext uri="{0D108BD9-81ED-4DB2-BD59-A6C34878D82A}">
                    <a16:rowId xmlns:a16="http://schemas.microsoft.com/office/drawing/2014/main" val="10000"/>
                  </a:ext>
                </a:extLst>
              </a:tr>
              <a:tr h="242191">
                <a:tc>
                  <a:txBody>
                    <a:bodyPr/>
                    <a:lstStyle/>
                    <a:p>
                      <a:pPr algn="ctr"/>
                      <a:r>
                        <a:rPr lang="en-US" sz="1000" dirty="0"/>
                        <a:t>2</a:t>
                      </a:r>
                    </a:p>
                  </a:txBody>
                  <a:tcPr anchor="ctr">
                    <a:solidFill>
                      <a:srgbClr val="C0C0C0"/>
                    </a:solidFill>
                  </a:tcPr>
                </a:tc>
                <a:extLst>
                  <a:ext uri="{0D108BD9-81ED-4DB2-BD59-A6C34878D82A}">
                    <a16:rowId xmlns:a16="http://schemas.microsoft.com/office/drawing/2014/main" val="10001"/>
                  </a:ext>
                </a:extLst>
              </a:tr>
              <a:tr h="242191">
                <a:tc>
                  <a:txBody>
                    <a:bodyPr/>
                    <a:lstStyle/>
                    <a:p>
                      <a:pPr algn="ctr"/>
                      <a:r>
                        <a:rPr lang="en-US" sz="1000" dirty="0"/>
                        <a:t>3</a:t>
                      </a:r>
                    </a:p>
                  </a:txBody>
                  <a:tcPr anchor="ctr">
                    <a:solidFill>
                      <a:srgbClr val="C0C0C0"/>
                    </a:solidFill>
                  </a:tcPr>
                </a:tc>
                <a:extLst>
                  <a:ext uri="{0D108BD9-81ED-4DB2-BD59-A6C34878D82A}">
                    <a16:rowId xmlns:a16="http://schemas.microsoft.com/office/drawing/2014/main" val="10002"/>
                  </a:ext>
                </a:extLst>
              </a:tr>
              <a:tr h="242191">
                <a:tc>
                  <a:txBody>
                    <a:bodyPr/>
                    <a:lstStyle/>
                    <a:p>
                      <a:pPr algn="ctr"/>
                      <a:r>
                        <a:rPr lang="en-US" sz="1000" dirty="0"/>
                        <a:t>4</a:t>
                      </a:r>
                    </a:p>
                  </a:txBody>
                  <a:tcPr anchor="ctr">
                    <a:solidFill>
                      <a:srgbClr val="C0C0C0"/>
                    </a:solidFill>
                  </a:tcPr>
                </a:tc>
                <a:extLst>
                  <a:ext uri="{0D108BD9-81ED-4DB2-BD59-A6C34878D82A}">
                    <a16:rowId xmlns:a16="http://schemas.microsoft.com/office/drawing/2014/main" val="10003"/>
                  </a:ext>
                </a:extLst>
              </a:tr>
            </a:tbl>
          </a:graphicData>
        </a:graphic>
      </p:graphicFrame>
      <p:graphicFrame>
        <p:nvGraphicFramePr>
          <p:cNvPr id="22" name="Table 21"/>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1</a:t>
                      </a:r>
                    </a:p>
                  </a:txBody>
                  <a:tcPr anchor="ctr">
                    <a:solidFill>
                      <a:srgbClr val="DDDDDD"/>
                    </a:solidFill>
                  </a:tcPr>
                </a:tc>
                <a:tc>
                  <a:txBody>
                    <a:bodyPr/>
                    <a:lstStyle/>
                    <a:p>
                      <a:pPr algn="ctr"/>
                      <a:r>
                        <a:rPr lang="en-US" sz="1200" dirty="0"/>
                        <a:t>1</a:t>
                      </a:r>
                    </a:p>
                  </a:txBody>
                  <a:tcPr anchor="ctr">
                    <a:solidFill>
                      <a:srgbClr val="DDDDDD"/>
                    </a:solidFill>
                  </a:tcPr>
                </a:tc>
                <a:tc>
                  <a:txBody>
                    <a:bodyPr/>
                    <a:lstStyle/>
                    <a:p>
                      <a:pPr algn="ctr"/>
                      <a:r>
                        <a:rPr lang="en-US" sz="1200" dirty="0"/>
                        <a:t>1</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4" name="Table 23"/>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5" name="Table 24"/>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6" name="Table 25"/>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2</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2</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7" name="Table 26"/>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8</a:t>
                      </a:r>
                    </a:p>
                  </a:txBody>
                  <a:tcPr anchor="ctr">
                    <a:solidFill>
                      <a:srgbClr val="DDDDDD"/>
                    </a:solidFill>
                  </a:tcPr>
                </a:tc>
                <a:tc>
                  <a:txBody>
                    <a:bodyPr/>
                    <a:lstStyle/>
                    <a:p>
                      <a:pPr algn="ctr"/>
                      <a:r>
                        <a:rPr lang="en-US" sz="1200" dirty="0"/>
                        <a:t>6</a:t>
                      </a:r>
                    </a:p>
                  </a:txBody>
                  <a:tcPr anchor="ctr">
                    <a:solidFill>
                      <a:srgbClr val="DDDDDD"/>
                    </a:solidFill>
                  </a:tcPr>
                </a:tc>
                <a:tc>
                  <a:txBody>
                    <a:bodyPr/>
                    <a:lstStyle/>
                    <a:p>
                      <a:pPr algn="ctr"/>
                      <a:r>
                        <a:rPr lang="en-US" sz="1200" dirty="0"/>
                        <a:t>4</a:t>
                      </a:r>
                    </a:p>
                  </a:txBody>
                  <a:tcPr anchor="ctr">
                    <a:solidFill>
                      <a:srgbClr val="DDDDDD"/>
                    </a:solidFill>
                  </a:tcPr>
                </a:tc>
                <a:tc>
                  <a:txBody>
                    <a:bodyPr/>
                    <a:lstStyle/>
                    <a:p>
                      <a:pPr algn="ctr"/>
                      <a:r>
                        <a:rPr lang="en-US" sz="1200" dirty="0"/>
                        <a:t>2</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8" name="Table 27"/>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12</a:t>
                      </a:r>
                    </a:p>
                  </a:txBody>
                  <a:tcPr anchor="ctr">
                    <a:solidFill>
                      <a:srgbClr val="DDDDDD"/>
                    </a:solidFill>
                  </a:tcPr>
                </a:tc>
                <a:tc>
                  <a:txBody>
                    <a:bodyPr/>
                    <a:lstStyle/>
                    <a:p>
                      <a:pPr algn="ctr"/>
                      <a:r>
                        <a:rPr lang="en-US" sz="1200" dirty="0"/>
                        <a:t>9</a:t>
                      </a:r>
                    </a:p>
                  </a:txBody>
                  <a:tcPr anchor="ctr">
                    <a:solidFill>
                      <a:srgbClr val="DDDDDD"/>
                    </a:solidFill>
                  </a:tcPr>
                </a:tc>
                <a:tc>
                  <a:txBody>
                    <a:bodyPr/>
                    <a:lstStyle/>
                    <a:p>
                      <a:pPr algn="ctr"/>
                      <a:r>
                        <a:rPr lang="en-US" sz="1200" dirty="0"/>
                        <a:t>6</a:t>
                      </a:r>
                    </a:p>
                  </a:txBody>
                  <a:tcPr anchor="ctr">
                    <a:solidFill>
                      <a:srgbClr val="DDDDDD"/>
                    </a:solidFill>
                  </a:tcPr>
                </a:tc>
                <a:tc>
                  <a:txBody>
                    <a:bodyPr/>
                    <a:lstStyle/>
                    <a:p>
                      <a:pPr algn="ctr"/>
                      <a:r>
                        <a:rPr lang="en-US" sz="1200" dirty="0"/>
                        <a:t>3</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29" name="Table 28"/>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0" name="Table 29"/>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3</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3</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1" name="Table 30"/>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12</a:t>
                      </a:r>
                    </a:p>
                  </a:txBody>
                  <a:tcPr anchor="ctr">
                    <a:solidFill>
                      <a:srgbClr val="DDDDDD"/>
                    </a:solidFill>
                  </a:tcPr>
                </a:tc>
                <a:tc>
                  <a:txBody>
                    <a:bodyPr/>
                    <a:lstStyle/>
                    <a:p>
                      <a:pPr algn="ctr"/>
                      <a:r>
                        <a:rPr lang="en-US" sz="1200" dirty="0"/>
                        <a:t>9</a:t>
                      </a:r>
                    </a:p>
                  </a:txBody>
                  <a:tcPr anchor="ctr">
                    <a:solidFill>
                      <a:srgbClr val="DDDDDD"/>
                    </a:solidFill>
                  </a:tcPr>
                </a:tc>
                <a:tc>
                  <a:txBody>
                    <a:bodyPr/>
                    <a:lstStyle/>
                    <a:p>
                      <a:pPr algn="ctr"/>
                      <a:r>
                        <a:rPr lang="en-US" sz="1200" dirty="0"/>
                        <a:t>6</a:t>
                      </a:r>
                    </a:p>
                  </a:txBody>
                  <a:tcPr anchor="ctr">
                    <a:solidFill>
                      <a:srgbClr val="DDDDDD"/>
                    </a:solidFill>
                  </a:tcPr>
                </a:tc>
                <a:tc>
                  <a:txBody>
                    <a:bodyPr/>
                    <a:lstStyle/>
                    <a:p>
                      <a:pPr algn="ctr"/>
                      <a:r>
                        <a:rPr lang="en-US" sz="1200" dirty="0"/>
                        <a:t>3</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2" name="Table 31"/>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24</a:t>
                      </a:r>
                    </a:p>
                  </a:txBody>
                  <a:tcPr anchor="ctr">
                    <a:solidFill>
                      <a:srgbClr val="DDDDDD"/>
                    </a:solidFill>
                  </a:tcPr>
                </a:tc>
                <a:tc>
                  <a:txBody>
                    <a:bodyPr/>
                    <a:lstStyle/>
                    <a:p>
                      <a:pPr algn="ctr"/>
                      <a:r>
                        <a:rPr lang="en-US" sz="1200" dirty="0"/>
                        <a:t>18</a:t>
                      </a:r>
                    </a:p>
                  </a:txBody>
                  <a:tcPr anchor="ctr">
                    <a:solidFill>
                      <a:srgbClr val="DDDDDD"/>
                    </a:solidFill>
                  </a:tcPr>
                </a:tc>
                <a:tc>
                  <a:txBody>
                    <a:bodyPr/>
                    <a:lstStyle/>
                    <a:p>
                      <a:pPr algn="ctr"/>
                      <a:r>
                        <a:rPr lang="en-US" sz="1200" dirty="0"/>
                        <a:t>12</a:t>
                      </a:r>
                    </a:p>
                  </a:txBody>
                  <a:tcPr anchor="ctr">
                    <a:solidFill>
                      <a:srgbClr val="DDDDDD"/>
                    </a:solidFill>
                  </a:tcPr>
                </a:tc>
                <a:tc>
                  <a:txBody>
                    <a:bodyPr/>
                    <a:lstStyle/>
                    <a:p>
                      <a:pPr algn="ctr"/>
                      <a:r>
                        <a:rPr lang="en-US" sz="1200" dirty="0"/>
                        <a:t>6</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3" name="Table 32"/>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3</a:t>
                      </a:r>
                    </a:p>
                  </a:txBody>
                  <a:tcPr anchor="ctr">
                    <a:solidFill>
                      <a:srgbClr val="DDDDDD"/>
                    </a:solidFill>
                  </a:tcPr>
                </a:tc>
                <a:tc>
                  <a:txBody>
                    <a:bodyPr/>
                    <a:lstStyle/>
                    <a:p>
                      <a:pPr algn="ctr"/>
                      <a:r>
                        <a:rPr lang="en-US" sz="1200" dirty="0"/>
                        <a:t>2</a:t>
                      </a:r>
                    </a:p>
                  </a:txBody>
                  <a:tcPr anchor="ctr">
                    <a:solidFill>
                      <a:srgbClr val="DDDDDD"/>
                    </a:solidFill>
                  </a:tcPr>
                </a:tc>
                <a:tc>
                  <a:txBody>
                    <a:bodyPr/>
                    <a:lstStyle/>
                    <a:p>
                      <a:pPr algn="ctr"/>
                      <a:r>
                        <a:rPr lang="en-US" sz="1200" dirty="0"/>
                        <a:t>1</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4" name="Table 33"/>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4</a:t>
                      </a:r>
                    </a:p>
                  </a:txBody>
                  <a:tcPr anchor="ctr">
                    <a:solidFill>
                      <a:srgbClr val="DDDDDD"/>
                    </a:solidFill>
                  </a:tcPr>
                </a:tc>
                <a:tc>
                  <a:txBody>
                    <a:bodyPr/>
                    <a:lstStyle/>
                    <a:p>
                      <a:pPr algn="ctr"/>
                      <a:r>
                        <a:rPr lang="en-US" sz="1200" dirty="0"/>
                        <a:t>4</a:t>
                      </a:r>
                    </a:p>
                  </a:txBody>
                  <a:tcPr anchor="ctr">
                    <a:solidFill>
                      <a:srgbClr val="DDDDDD"/>
                    </a:solidFill>
                  </a:tcPr>
                </a:tc>
                <a:tc>
                  <a:txBody>
                    <a:bodyPr/>
                    <a:lstStyle/>
                    <a:p>
                      <a:pPr algn="ctr"/>
                      <a:r>
                        <a:rPr lang="en-US" sz="1200" dirty="0"/>
                        <a:t>4</a:t>
                      </a:r>
                    </a:p>
                  </a:txBody>
                  <a:tcPr anchor="ctr">
                    <a:solidFill>
                      <a:srgbClr val="DDDDDD"/>
                    </a:solidFill>
                  </a:tcPr>
                </a:tc>
                <a:tc>
                  <a:txBody>
                    <a:bodyPr/>
                    <a:lstStyle/>
                    <a:p>
                      <a:pPr algn="ctr"/>
                      <a:r>
                        <a:rPr lang="en-US" sz="1200" dirty="0"/>
                        <a:t>4</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5" name="Table 34"/>
          <p:cNvGraphicFramePr>
            <a:graphicFrameLocks noGrp="1"/>
          </p:cNvGraphicFramePr>
          <p:nvPr/>
        </p:nvGraphicFramePr>
        <p:xfrm>
          <a:off x="177195" y="1734303"/>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dirty="0"/>
                        <a:t>16</a:t>
                      </a:r>
                    </a:p>
                  </a:txBody>
                  <a:tcPr anchor="ctr">
                    <a:solidFill>
                      <a:srgbClr val="DDDDDD"/>
                    </a:solidFill>
                  </a:tcPr>
                </a:tc>
                <a:tc>
                  <a:txBody>
                    <a:bodyPr/>
                    <a:lstStyle/>
                    <a:p>
                      <a:pPr algn="ctr"/>
                      <a:r>
                        <a:rPr lang="en-US" sz="1200" dirty="0"/>
                        <a:t>12</a:t>
                      </a:r>
                    </a:p>
                  </a:txBody>
                  <a:tcPr anchor="ctr">
                    <a:solidFill>
                      <a:srgbClr val="DDDDDD"/>
                    </a:solidFill>
                  </a:tcPr>
                </a:tc>
                <a:tc>
                  <a:txBody>
                    <a:bodyPr/>
                    <a:lstStyle/>
                    <a:p>
                      <a:pPr algn="ctr"/>
                      <a:r>
                        <a:rPr lang="en-US" sz="1200" dirty="0"/>
                        <a:t>8</a:t>
                      </a:r>
                    </a:p>
                  </a:txBody>
                  <a:tcPr anchor="ctr">
                    <a:solidFill>
                      <a:srgbClr val="DDDDDD"/>
                    </a:solidFill>
                  </a:tcPr>
                </a:tc>
                <a:tc>
                  <a:txBody>
                    <a:bodyPr/>
                    <a:lstStyle/>
                    <a:p>
                      <a:pPr algn="ctr"/>
                      <a:r>
                        <a:rPr lang="en-US" sz="1200" dirty="0"/>
                        <a:t>4</a:t>
                      </a:r>
                    </a:p>
                  </a:txBody>
                  <a:tcPr anchor="ctr">
                    <a:solidFill>
                      <a:srgbClr val="DDDDDD"/>
                    </a:solidFill>
                  </a:tcPr>
                </a:tc>
                <a:extLst>
                  <a:ext uri="{0D108BD9-81ED-4DB2-BD59-A6C34878D82A}">
                    <a16:rowId xmlns:a16="http://schemas.microsoft.com/office/drawing/2014/main" val="10000"/>
                  </a:ext>
                </a:extLst>
              </a:tr>
            </a:tbl>
          </a:graphicData>
        </a:graphic>
      </p:graphicFrame>
      <p:graphicFrame>
        <p:nvGraphicFramePr>
          <p:cNvPr id="36" name="Table 35"/>
          <p:cNvGraphicFramePr>
            <a:graphicFrameLocks noGrp="1"/>
          </p:cNvGraphicFramePr>
          <p:nvPr/>
        </p:nvGraphicFramePr>
        <p:xfrm>
          <a:off x="177195" y="2409402"/>
          <a:ext cx="2908952" cy="280608"/>
        </p:xfrm>
        <a:graphic>
          <a:graphicData uri="http://schemas.openxmlformats.org/drawingml/2006/table">
            <a:tbl>
              <a:tblPr firstRow="1" bandRow="1">
                <a:tableStyleId>{C4B1156A-380E-4F78-BDF5-A606A8083BF9}</a:tableStyleId>
              </a:tblPr>
              <a:tblGrid>
                <a:gridCol w="727238">
                  <a:extLst>
                    <a:ext uri="{9D8B030D-6E8A-4147-A177-3AD203B41FA5}">
                      <a16:colId xmlns:a16="http://schemas.microsoft.com/office/drawing/2014/main" val="20000"/>
                    </a:ext>
                  </a:extLst>
                </a:gridCol>
                <a:gridCol w="727238">
                  <a:extLst>
                    <a:ext uri="{9D8B030D-6E8A-4147-A177-3AD203B41FA5}">
                      <a16:colId xmlns:a16="http://schemas.microsoft.com/office/drawing/2014/main" val="20001"/>
                    </a:ext>
                  </a:extLst>
                </a:gridCol>
                <a:gridCol w="727238">
                  <a:extLst>
                    <a:ext uri="{9D8B030D-6E8A-4147-A177-3AD203B41FA5}">
                      <a16:colId xmlns:a16="http://schemas.microsoft.com/office/drawing/2014/main" val="20002"/>
                    </a:ext>
                  </a:extLst>
                </a:gridCol>
                <a:gridCol w="727238">
                  <a:extLst>
                    <a:ext uri="{9D8B030D-6E8A-4147-A177-3AD203B41FA5}">
                      <a16:colId xmlns:a16="http://schemas.microsoft.com/office/drawing/2014/main" val="20003"/>
                    </a:ext>
                  </a:extLst>
                </a:gridCol>
              </a:tblGrid>
              <a:tr h="280608">
                <a:tc>
                  <a:txBody>
                    <a:bodyPr/>
                    <a:lstStyle/>
                    <a:p>
                      <a:pPr algn="ctr"/>
                      <a:r>
                        <a:rPr lang="en-US" sz="1200" b="1" dirty="0">
                          <a:solidFill>
                            <a:srgbClr val="FF0000"/>
                          </a:solidFill>
                        </a:rPr>
                        <a:t>40</a:t>
                      </a:r>
                    </a:p>
                  </a:txBody>
                  <a:tcPr anchor="ctr">
                    <a:solidFill>
                      <a:srgbClr val="DDDDDD"/>
                    </a:solidFill>
                  </a:tcPr>
                </a:tc>
                <a:tc>
                  <a:txBody>
                    <a:bodyPr/>
                    <a:lstStyle/>
                    <a:p>
                      <a:pPr algn="ctr"/>
                      <a:r>
                        <a:rPr lang="en-US" sz="1200" b="1" dirty="0">
                          <a:solidFill>
                            <a:srgbClr val="FF0000"/>
                          </a:solidFill>
                        </a:rPr>
                        <a:t>30</a:t>
                      </a:r>
                    </a:p>
                  </a:txBody>
                  <a:tcPr anchor="ctr">
                    <a:solidFill>
                      <a:srgbClr val="DDDDDD"/>
                    </a:solidFill>
                  </a:tcPr>
                </a:tc>
                <a:tc>
                  <a:txBody>
                    <a:bodyPr/>
                    <a:lstStyle/>
                    <a:p>
                      <a:pPr algn="ctr"/>
                      <a:r>
                        <a:rPr lang="en-US" sz="1200" b="1" dirty="0">
                          <a:solidFill>
                            <a:srgbClr val="FF0000"/>
                          </a:solidFill>
                        </a:rPr>
                        <a:t>20</a:t>
                      </a:r>
                    </a:p>
                  </a:txBody>
                  <a:tcPr anchor="ctr">
                    <a:solidFill>
                      <a:srgbClr val="DDDDDD"/>
                    </a:solidFill>
                  </a:tcPr>
                </a:tc>
                <a:tc>
                  <a:txBody>
                    <a:bodyPr/>
                    <a:lstStyle/>
                    <a:p>
                      <a:pPr algn="ctr"/>
                      <a:r>
                        <a:rPr lang="en-US" sz="1200" b="1" dirty="0">
                          <a:solidFill>
                            <a:srgbClr val="FF0000"/>
                          </a:solidFill>
                        </a:rPr>
                        <a:t>10</a:t>
                      </a:r>
                    </a:p>
                  </a:txBody>
                  <a:tcPr anchor="ctr">
                    <a:solidFill>
                      <a:srgbClr val="DDDDDD"/>
                    </a:solidFill>
                  </a:tcPr>
                </a:tc>
                <a:extLst>
                  <a:ext uri="{0D108BD9-81ED-4DB2-BD59-A6C34878D82A}">
                    <a16:rowId xmlns:a16="http://schemas.microsoft.com/office/drawing/2014/main" val="10000"/>
                  </a:ext>
                </a:extLst>
              </a:tr>
            </a:tbl>
          </a:graphicData>
        </a:graphic>
      </p:graphicFrame>
      <p:sp>
        <p:nvSpPr>
          <p:cNvPr id="3" name="Rectangle 2"/>
          <p:cNvSpPr/>
          <p:nvPr/>
        </p:nvSpPr>
        <p:spPr bwMode="auto">
          <a:xfrm>
            <a:off x="4320402" y="3313458"/>
            <a:ext cx="2596777" cy="578352"/>
          </a:xfrm>
          <a:prstGeom prst="rect">
            <a:avLst/>
          </a:prstGeom>
          <a:noFill/>
          <a:ln w="28575" cap="flat" cmpd="sng" algn="ctr">
            <a:solidFill>
              <a:srgbClr val="FF0000"/>
            </a:solid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 name="Rectangle 8"/>
          <p:cNvSpPr/>
          <p:nvPr/>
        </p:nvSpPr>
        <p:spPr bwMode="auto">
          <a:xfrm>
            <a:off x="4299194" y="1284564"/>
            <a:ext cx="4216627" cy="839345"/>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8" name="Rectangle 37"/>
          <p:cNvSpPr/>
          <p:nvPr/>
        </p:nvSpPr>
        <p:spPr bwMode="auto">
          <a:xfrm>
            <a:off x="4298316" y="2165932"/>
            <a:ext cx="1789168" cy="320279"/>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9" name="Rectangle 38"/>
          <p:cNvSpPr/>
          <p:nvPr/>
        </p:nvSpPr>
        <p:spPr bwMode="auto">
          <a:xfrm>
            <a:off x="4297433" y="2558673"/>
            <a:ext cx="4527229" cy="446091"/>
          </a:xfrm>
          <a:prstGeom prst="rect">
            <a:avLst/>
          </a:prstGeom>
          <a:noFill/>
          <a:ln w="28575" cap="flat" cmpd="sng" algn="ctr">
            <a:solidFill>
              <a:srgbClr val="FF0000"/>
            </a:solid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7" name="Rectangle 36"/>
          <p:cNvSpPr/>
          <p:nvPr/>
        </p:nvSpPr>
        <p:spPr bwMode="auto">
          <a:xfrm>
            <a:off x="6660978" y="63955"/>
            <a:ext cx="1763471" cy="338046"/>
          </a:xfrm>
          <a:prstGeom prst="rect">
            <a:avLst/>
          </a:prstGeom>
          <a:solidFill>
            <a:srgbClr val="FF0000">
              <a:alpha val="46000"/>
            </a:srgb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grpId="1" nodeType="withEffect">
                                  <p:stCondLst>
                                    <p:cond delay="0"/>
                                  </p:stCondLst>
                                  <p:childTnLst>
                                    <p:set>
                                      <p:cBhvr>
                                        <p:cTn id="22" dur="1" fill="hold">
                                          <p:stCondLst>
                                            <p:cond delay="0"/>
                                          </p:stCondLst>
                                        </p:cTn>
                                        <p:tgtEl>
                                          <p:spTgt spid="9"/>
                                        </p:tgtEl>
                                        <p:attrNameLst>
                                          <p:attrName>style.visibility</p:attrName>
                                        </p:attrNameLst>
                                      </p:cBhvr>
                                      <p:to>
                                        <p:strVal val="hidden"/>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xit" presetSubtype="0" fill="hold" grpId="1" nodeType="withEffect">
                                  <p:stCondLst>
                                    <p:cond delay="0"/>
                                  </p:stCondLst>
                                  <p:childTnLst>
                                    <p:set>
                                      <p:cBhvr>
                                        <p:cTn id="32" dur="1" fill="hold">
                                          <p:stCondLst>
                                            <p:cond delay="0"/>
                                          </p:stCondLst>
                                        </p:cTn>
                                        <p:tgtEl>
                                          <p:spTgt spid="38"/>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3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childTnLst>
                                </p:cTn>
                              </p:par>
                              <p:par>
                                <p:cTn id="39" presetID="1" presetClass="exit" presetSubtype="0" fill="hold" grpId="1" nodeType="withEffect">
                                  <p:stCondLst>
                                    <p:cond delay="0"/>
                                  </p:stCondLst>
                                  <p:childTnLst>
                                    <p:set>
                                      <p:cBhvr>
                                        <p:cTn id="40" dur="1" fill="hold">
                                          <p:stCondLst>
                                            <p:cond delay="0"/>
                                          </p:stCondLst>
                                        </p:cTn>
                                        <p:tgtEl>
                                          <p:spTgt spid="39"/>
                                        </p:tgtEl>
                                        <p:attrNameLst>
                                          <p:attrName>style.visibility</p:attrName>
                                        </p:attrNameLst>
                                      </p:cBhvr>
                                      <p:to>
                                        <p:strVal val="hidden"/>
                                      </p:to>
                                    </p:set>
                                  </p:childTnLst>
                                </p:cTn>
                              </p:par>
                              <p:par>
                                <p:cTn id="41" presetID="1"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grpId="1" nodeType="clickEffect">
                                  <p:stCondLst>
                                    <p:cond delay="0"/>
                                  </p:stCondLst>
                                  <p:childTnLst>
                                    <p:animMotion origin="layout" path="M 1.05958E-7 9.0236E-7 L 1.05958E-7 0.10481 " pathEditMode="relative" rAng="0" ptsTypes="AA">
                                      <p:cBhvr>
                                        <p:cTn id="62" dur="2000" fill="hold"/>
                                        <p:tgtEl>
                                          <p:spTgt spid="3"/>
                                        </p:tgtEl>
                                        <p:attrNameLst>
                                          <p:attrName>ppt_x</p:attrName>
                                          <p:attrName>ppt_y</p:attrName>
                                        </p:attrNameLst>
                                      </p:cBhvr>
                                      <p:rCtr x="0" y="5229"/>
                                    </p:animMotion>
                                  </p:childTnLst>
                                </p:cTn>
                              </p:par>
                              <p:par>
                                <p:cTn id="63" presetID="0" presetClass="path" presetSubtype="0" accel="50000" decel="50000" fill="hold" grpId="1" nodeType="withEffect">
                                  <p:stCondLst>
                                    <p:cond delay="0"/>
                                  </p:stCondLst>
                                  <p:childTnLst>
                                    <p:animMotion origin="layout" path="M 0 0 L -0.00087 0.03864 " pathEditMode="relative" ptsTypes="AA">
                                      <p:cBhvr>
                                        <p:cTn id="64" dur="2000" fill="hold"/>
                                        <p:tgtEl>
                                          <p:spTgt spid="37"/>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nodeType="clickEffect">
                                  <p:stCondLst>
                                    <p:cond delay="0"/>
                                  </p:stCondLst>
                                  <p:childTnLst>
                                    <p:set>
                                      <p:cBhvr>
                                        <p:cTn id="68" dur="1" fill="hold">
                                          <p:stCondLst>
                                            <p:cond delay="0"/>
                                          </p:stCondLst>
                                        </p:cTn>
                                        <p:tgtEl>
                                          <p:spTgt spid="25"/>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26"/>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42" presetClass="path" presetSubtype="0" accel="50000" decel="50000" fill="hold" grpId="2" nodeType="clickEffect">
                                  <p:stCondLst>
                                    <p:cond delay="0"/>
                                  </p:stCondLst>
                                  <p:childTnLst>
                                    <p:animMotion origin="layout" path="M 2.77778E-7 0.10486 L -0.00174 0.20556 " pathEditMode="relative" rAng="0" ptsTypes="AA">
                                      <p:cBhvr>
                                        <p:cTn id="84" dur="2000" fill="hold"/>
                                        <p:tgtEl>
                                          <p:spTgt spid="3"/>
                                        </p:tgtEl>
                                        <p:attrNameLst>
                                          <p:attrName>ppt_x</p:attrName>
                                          <p:attrName>ppt_y</p:attrName>
                                        </p:attrNameLst>
                                      </p:cBhvr>
                                      <p:rCtr x="-87" y="5023"/>
                                    </p:animMotion>
                                  </p:childTnLst>
                                </p:cTn>
                              </p:par>
                              <p:par>
                                <p:cTn id="85" presetID="0" presetClass="path" presetSubtype="0" accel="50000" decel="50000" fill="hold" grpId="2" nodeType="withEffect">
                                  <p:stCondLst>
                                    <p:cond delay="0"/>
                                  </p:stCondLst>
                                  <p:childTnLst>
                                    <p:animMotion origin="layout" path="M -0.00087 0.03864 L -0.00173 0.07335 " pathEditMode="relative" rAng="0" ptsTypes="AA">
                                      <p:cBhvr>
                                        <p:cTn id="86" dur="2000" fill="hold"/>
                                        <p:tgtEl>
                                          <p:spTgt spid="37"/>
                                        </p:tgtEl>
                                        <p:attrNameLst>
                                          <p:attrName>ppt_x</p:attrName>
                                          <p:attrName>ppt_y</p:attrName>
                                        </p:attrNameLst>
                                      </p:cBhvr>
                                      <p:rCtr x="-52" y="1735"/>
                                    </p:animMotion>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9"/>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nodeType="clickEffect">
                                  <p:stCondLst>
                                    <p:cond delay="0"/>
                                  </p:stCondLst>
                                  <p:childTnLst>
                                    <p:set>
                                      <p:cBhvr>
                                        <p:cTn id="94" dur="1" fill="hold">
                                          <p:stCondLst>
                                            <p:cond delay="0"/>
                                          </p:stCondLst>
                                        </p:cTn>
                                        <p:tgtEl>
                                          <p:spTgt spid="30"/>
                                        </p:tgtEl>
                                        <p:attrNameLst>
                                          <p:attrName>style.visibility</p:attrName>
                                        </p:attrNameLst>
                                      </p:cBhvr>
                                      <p:to>
                                        <p:strVal val="visible"/>
                                      </p:to>
                                    </p:set>
                                  </p:childTnLst>
                                </p:cTn>
                              </p:par>
                            </p:childTnLst>
                          </p:cTn>
                        </p:par>
                      </p:childTnLst>
                    </p:cTn>
                  </p:par>
                  <p:par>
                    <p:cTn id="95" fill="hold">
                      <p:stCondLst>
                        <p:cond delay="indefinite"/>
                      </p:stCondLst>
                      <p:childTnLst>
                        <p:par>
                          <p:cTn id="96" fill="hold">
                            <p:stCondLst>
                              <p:cond delay="0"/>
                            </p:stCondLst>
                            <p:childTnLst>
                              <p:par>
                                <p:cTn id="97" presetID="1" presetClass="entr" presetSubtype="0" fill="hold" nodeType="clickEffect">
                                  <p:stCondLst>
                                    <p:cond delay="0"/>
                                  </p:stCondLst>
                                  <p:childTnLst>
                                    <p:set>
                                      <p:cBhvr>
                                        <p:cTn id="98" dur="1" fill="hold">
                                          <p:stCondLst>
                                            <p:cond delay="0"/>
                                          </p:stCondLst>
                                        </p:cTn>
                                        <p:tgtEl>
                                          <p:spTgt spid="3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nodeType="clickEffect">
                                  <p:stCondLst>
                                    <p:cond delay="0"/>
                                  </p:stCondLst>
                                  <p:childTnLst>
                                    <p:set>
                                      <p:cBhvr>
                                        <p:cTn id="102" dur="1" fill="hold">
                                          <p:stCondLst>
                                            <p:cond delay="0"/>
                                          </p:stCondLst>
                                        </p:cTn>
                                        <p:tgtEl>
                                          <p:spTgt spid="32"/>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42" presetClass="path" presetSubtype="0" accel="50000" decel="50000" fill="hold" grpId="3" nodeType="clickEffect">
                                  <p:stCondLst>
                                    <p:cond delay="0"/>
                                  </p:stCondLst>
                                  <p:childTnLst>
                                    <p:animMotion origin="layout" path="M -0.00174 0.20556 L -0.00365 0.28982 " pathEditMode="relative" rAng="0" ptsTypes="AA">
                                      <p:cBhvr>
                                        <p:cTn id="106" dur="2000" fill="hold"/>
                                        <p:tgtEl>
                                          <p:spTgt spid="3"/>
                                        </p:tgtEl>
                                        <p:attrNameLst>
                                          <p:attrName>ppt_x</p:attrName>
                                          <p:attrName>ppt_y</p:attrName>
                                        </p:attrNameLst>
                                      </p:cBhvr>
                                      <p:rCtr x="-104" y="4213"/>
                                    </p:animMotion>
                                  </p:childTnLst>
                                </p:cTn>
                              </p:par>
                              <p:par>
                                <p:cTn id="107" presetID="0" presetClass="path" presetSubtype="0" accel="50000" decel="50000" fill="hold" grpId="3" nodeType="withEffect">
                                  <p:stCondLst>
                                    <p:cond delay="0"/>
                                  </p:stCondLst>
                                  <p:childTnLst>
                                    <p:animMotion origin="layout" path="M -0.00174 0.07334 L -0.00174 0.10944 " pathEditMode="relative" rAng="0" ptsTypes="AA">
                                      <p:cBhvr>
                                        <p:cTn id="108" dur="2000" fill="hold"/>
                                        <p:tgtEl>
                                          <p:spTgt spid="37"/>
                                        </p:tgtEl>
                                        <p:attrNameLst>
                                          <p:attrName>ppt_x</p:attrName>
                                          <p:attrName>ppt_y</p:attrName>
                                        </p:attrNameLst>
                                      </p:cBhvr>
                                      <p:rCtr x="0" y="1805"/>
                                    </p:animMotion>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nodeType="clickEffect">
                                  <p:stCondLst>
                                    <p:cond delay="0"/>
                                  </p:stCondLst>
                                  <p:childTnLst>
                                    <p:set>
                                      <p:cBhvr>
                                        <p:cTn id="112" dur="1" fill="hold">
                                          <p:stCondLst>
                                            <p:cond delay="0"/>
                                          </p:stCondLst>
                                        </p:cTn>
                                        <p:tgtEl>
                                          <p:spTgt spid="33"/>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nodeType="clickEffect">
                                  <p:stCondLst>
                                    <p:cond delay="0"/>
                                  </p:stCondLst>
                                  <p:childTnLst>
                                    <p:set>
                                      <p:cBhvr>
                                        <p:cTn id="116" dur="1" fill="hold">
                                          <p:stCondLst>
                                            <p:cond delay="0"/>
                                          </p:stCondLst>
                                        </p:cTn>
                                        <p:tgtEl>
                                          <p:spTgt spid="34"/>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5"/>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nodeType="clickEffect">
                                  <p:stCondLst>
                                    <p:cond delay="0"/>
                                  </p:stCondLst>
                                  <p:childTnLst>
                                    <p:set>
                                      <p:cBhvr>
                                        <p:cTn id="124"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3" grpId="2" animBg="1"/>
      <p:bldP spid="3" grpId="3" animBg="1"/>
      <p:bldP spid="9" grpId="0" animBg="1"/>
      <p:bldP spid="9" grpId="1" animBg="1"/>
      <p:bldP spid="38" grpId="0" animBg="1"/>
      <p:bldP spid="38" grpId="1" animBg="1"/>
      <p:bldP spid="39" grpId="0" animBg="1"/>
      <p:bldP spid="39" grpId="1" animBg="1"/>
      <p:bldP spid="37" grpId="0" animBg="1"/>
      <p:bldP spid="37" grpId="1" animBg="1"/>
      <p:bldP spid="37" grpId="2" animBg="1"/>
      <p:bldP spid="37" grpId="3"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br>
              <a:rPr lang="en-US" sz="12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 Changing picture brightness using SSE </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Brightness</a:t>
            </a:r>
          </a:p>
        </p:txBody>
      </p:sp>
      <p:sp>
        <p:nvSpPr>
          <p:cNvPr id="3" name="Content Placeholder 2"/>
          <p:cNvSpPr>
            <a:spLocks noGrp="1"/>
          </p:cNvSpPr>
          <p:nvPr>
            <p:ph idx="1"/>
          </p:nvPr>
        </p:nvSpPr>
        <p:spPr>
          <a:xfrm>
            <a:off x="0" y="3735787"/>
            <a:ext cx="9144000" cy="2362756"/>
          </a:xfrm>
        </p:spPr>
        <p:txBody>
          <a:bodyPr/>
          <a:lstStyle/>
          <a:p>
            <a:r>
              <a:rPr lang="en-US" sz="2400" dirty="0"/>
              <a:t>Make a simple program that change the brightness of a picture by adding a brightness value between -128 and 127 to each pixel. A positive value makes the picture brighter, a negative value darker.</a:t>
            </a:r>
          </a:p>
          <a:p>
            <a:r>
              <a:rPr lang="en-US" sz="2400" dirty="0"/>
              <a:t>Assume it is a one byte pixel in gray scale, or a YUV picture where you operate on the Y-part only </a:t>
            </a:r>
            <a:r>
              <a:rPr lang="en-US" sz="1400" dirty="0">
                <a:solidFill>
                  <a:srgbClr val="A6A6A6"/>
                </a:solidFill>
              </a:rPr>
              <a:t>(</a:t>
            </a:r>
            <a:r>
              <a:rPr lang="en-US" sz="1400" dirty="0" err="1">
                <a:solidFill>
                  <a:srgbClr val="A6A6A6"/>
                </a:solidFill>
              </a:rPr>
              <a:t>luma</a:t>
            </a:r>
            <a:r>
              <a:rPr lang="en-US" sz="1400" dirty="0">
                <a:solidFill>
                  <a:srgbClr val="A6A6A6"/>
                </a:solidFill>
              </a:rPr>
              <a:t> - brightness)</a:t>
            </a:r>
            <a:r>
              <a:rPr lang="en-US" sz="2400" dirty="0"/>
              <a:t>.</a:t>
            </a:r>
          </a:p>
        </p:txBody>
      </p:sp>
      <p:pic>
        <p:nvPicPr>
          <p:cNvPr id="5" name="Picture 4" descr="j0292016.pict"/>
          <p:cNvPicPr>
            <a:picLocks noChangeAspect="1"/>
          </p:cNvPicPr>
          <p:nvPr/>
        </p:nvPicPr>
        <p:blipFill>
          <a:blip r:embed="rId2"/>
          <a:stretch>
            <a:fillRect/>
          </a:stretch>
        </p:blipFill>
        <p:spPr>
          <a:xfrm flipH="1">
            <a:off x="389351" y="949329"/>
            <a:ext cx="1854200" cy="1841500"/>
          </a:xfrm>
          <a:prstGeom prst="rect">
            <a:avLst/>
          </a:prstGeom>
        </p:spPr>
      </p:pic>
      <p:sp>
        <p:nvSpPr>
          <p:cNvPr id="8" name="Right Arrow 7"/>
          <p:cNvSpPr/>
          <p:nvPr/>
        </p:nvSpPr>
        <p:spPr bwMode="auto">
          <a:xfrm>
            <a:off x="5043679" y="2024189"/>
            <a:ext cx="1841957" cy="615719"/>
          </a:xfrm>
          <a:prstGeom prst="rightArrow">
            <a:avLst/>
          </a:prstGeom>
          <a:solidFill>
            <a:srgbClr val="DDDDDD"/>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r>
              <a:rPr kumimoji="0" lang="en-US" sz="1400" b="0" i="0" u="none" strike="noStrike" cap="none" normalizeH="0" baseline="0" dirty="0">
                <a:ln>
                  <a:noFill/>
                </a:ln>
                <a:solidFill>
                  <a:schemeClr val="tx1"/>
                </a:solidFill>
                <a:effectLst/>
                <a:latin typeface="Tahoma" pitchFamily="-96" charset="0"/>
              </a:rPr>
              <a:t>  </a:t>
            </a:r>
            <a:r>
              <a:rPr kumimoji="0" lang="en-US" sz="1400" b="0" i="0" u="none" strike="noStrike" cap="none" normalizeH="0" baseline="0" dirty="0" err="1">
                <a:ln>
                  <a:noFill/>
                </a:ln>
                <a:solidFill>
                  <a:schemeClr val="tx1"/>
                </a:solidFill>
                <a:effectLst/>
                <a:latin typeface="Tahoma" pitchFamily="-96" charset="0"/>
              </a:rPr>
              <a:t>make_brighter</a:t>
            </a:r>
            <a:endParaRPr kumimoji="0" lang="en-US" sz="1400" b="0" i="0" u="none" strike="noStrike" cap="none" normalizeH="0" baseline="0" dirty="0">
              <a:ln>
                <a:noFill/>
              </a:ln>
              <a:solidFill>
                <a:schemeClr val="tx1"/>
              </a:solidFill>
              <a:effectLst/>
              <a:latin typeface="Tahoma" pitchFamily="-96" charset="0"/>
            </a:endParaRPr>
          </a:p>
        </p:txBody>
      </p:sp>
      <p:pic>
        <p:nvPicPr>
          <p:cNvPr id="7" name="Picture 6" descr="Stensland-Håkon-Kvale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66044" y="1484999"/>
            <a:ext cx="1935375" cy="1694098"/>
          </a:xfrm>
          <a:prstGeom prst="rect">
            <a:avLst/>
          </a:prstGeom>
        </p:spPr>
      </p:pic>
      <p:pic>
        <p:nvPicPr>
          <p:cNvPr id="12" name="Picture 11"/>
          <p:cNvPicPr>
            <a:picLocks noChangeAspect="1"/>
          </p:cNvPicPr>
          <p:nvPr/>
        </p:nvPicPr>
        <p:blipFill>
          <a:blip r:embed="rId4"/>
          <a:stretch>
            <a:fillRect/>
          </a:stretch>
        </p:blipFill>
        <p:spPr>
          <a:xfrm>
            <a:off x="7046455" y="1478148"/>
            <a:ext cx="1951029" cy="1707801"/>
          </a:xfrm>
          <a:prstGeom prst="rect">
            <a:avLst/>
          </a:prstGeom>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Brightness </a:t>
            </a:r>
            <a:r>
              <a:rPr lang="en-US" sz="2000" dirty="0">
                <a:solidFill>
                  <a:srgbClr val="000000"/>
                </a:solidFill>
              </a:rPr>
              <a:t>– main</a:t>
            </a:r>
            <a:endParaRPr lang="en-US" dirty="0"/>
          </a:p>
        </p:txBody>
      </p:sp>
      <p:sp>
        <p:nvSpPr>
          <p:cNvPr id="4" name="TextBox 3"/>
          <p:cNvSpPr txBox="1"/>
          <p:nvPr/>
        </p:nvSpPr>
        <p:spPr>
          <a:xfrm>
            <a:off x="227860" y="951013"/>
            <a:ext cx="8661584" cy="5162097"/>
          </a:xfrm>
          <a:prstGeom prst="rect">
            <a:avLst/>
          </a:prstGeom>
          <a:noFill/>
        </p:spPr>
        <p:txBody>
          <a:bodyPr wrap="square" tIns="0" bIns="0" rtlCol="0">
            <a:spAutoFit/>
          </a:bodyPr>
          <a:lstStyle/>
          <a:p>
            <a:pPr>
              <a:lnSpc>
                <a:spcPts val="960"/>
              </a:lnSpc>
              <a:spcBef>
                <a:spcPts val="0"/>
              </a:spcBef>
              <a:spcAft>
                <a:spcPts val="400"/>
              </a:spcAft>
            </a:pPr>
            <a:r>
              <a:rPr lang="en-US" sz="1100" b="1" dirty="0">
                <a:latin typeface="Courier New"/>
                <a:cs typeface="Courier New"/>
              </a:rPr>
              <a:t>&lt;.. includes ..&gt;</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err="1">
                <a:latin typeface="Courier New"/>
                <a:cs typeface="Courier New"/>
              </a:rPr>
              <a:t>int</a:t>
            </a:r>
            <a:r>
              <a:rPr lang="en-US" sz="1100" dirty="0">
                <a:latin typeface="Courier New"/>
                <a:cs typeface="Courier New"/>
              </a:rPr>
              <a:t> main (</a:t>
            </a:r>
            <a:r>
              <a:rPr lang="en-US" sz="1100" dirty="0" err="1">
                <a:latin typeface="Courier New"/>
                <a:cs typeface="Courier New"/>
              </a:rPr>
              <a:t>int</a:t>
            </a:r>
            <a:r>
              <a:rPr lang="en-US" sz="1100" dirty="0">
                <a:latin typeface="Courier New"/>
                <a:cs typeface="Courier New"/>
              </a:rPr>
              <a:t> </a:t>
            </a:r>
            <a:r>
              <a:rPr lang="en-US" sz="1100" dirty="0" err="1">
                <a:latin typeface="Courier New"/>
                <a:cs typeface="Courier New"/>
              </a:rPr>
              <a:t>argc</a:t>
            </a:r>
            <a:r>
              <a:rPr lang="en-US" sz="1100" dirty="0">
                <a:latin typeface="Courier New"/>
                <a:cs typeface="Courier New"/>
              </a:rPr>
              <a:t>, char *</a:t>
            </a:r>
            <a:r>
              <a:rPr lang="en-US" sz="1100" dirty="0" err="1">
                <a:latin typeface="Courier New"/>
                <a:cs typeface="Courier New"/>
              </a:rPr>
              <a:t>argv</a:t>
            </a:r>
            <a:r>
              <a:rPr lang="en-US" sz="1100" dirty="0">
                <a:latin typeface="Courier New"/>
                <a:cs typeface="Courier New"/>
              </a:rPr>
              <a:t>[])</a:t>
            </a:r>
          </a:p>
          <a:p>
            <a:pPr>
              <a:lnSpc>
                <a:spcPts val="960"/>
              </a:lnSpc>
              <a:spcBef>
                <a:spcPts val="0"/>
              </a:spcBef>
              <a:spcAft>
                <a:spcPts val="400"/>
              </a:spcAft>
            </a:pPr>
            <a:r>
              <a:rPr lang="en-US" sz="1100" dirty="0">
                <a:latin typeface="Courier New"/>
                <a:cs typeface="Courier New"/>
              </a:rPr>
              <a:t>{</a:t>
            </a:r>
          </a:p>
          <a:p>
            <a:pPr>
              <a:lnSpc>
                <a:spcPts val="960"/>
              </a:lnSpc>
              <a:spcBef>
                <a:spcPts val="0"/>
              </a:spcBef>
              <a:spcAft>
                <a:spcPts val="400"/>
              </a:spcAft>
            </a:pPr>
            <a:r>
              <a:rPr lang="en-US" sz="1100" b="1" dirty="0">
                <a:latin typeface="Courier New"/>
                <a:cs typeface="Courier New"/>
              </a:rPr>
              <a:t>  &lt; ... more variables ... &gt;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unsigned char *</a:t>
            </a:r>
            <a:r>
              <a:rPr lang="en-US" sz="1100" dirty="0" err="1">
                <a:latin typeface="Courier New"/>
                <a:cs typeface="Courier New"/>
              </a:rPr>
              <a:t>bw_image</a:t>
            </a:r>
            <a:r>
              <a:rPr lang="en-US" sz="1100" dirty="0">
                <a:latin typeface="Courier New"/>
                <a:cs typeface="Courier New"/>
              </a:rPr>
              <a:t>;</a:t>
            </a:r>
          </a:p>
          <a:p>
            <a:pPr>
              <a:lnSpc>
                <a:spcPts val="960"/>
              </a:lnSpc>
              <a:spcBef>
                <a:spcPts val="0"/>
              </a:spcBef>
              <a:spcAft>
                <a:spcPts val="400"/>
              </a:spcAft>
            </a:pPr>
            <a:r>
              <a:rPr lang="en-US" sz="1100" dirty="0">
                <a:latin typeface="Courier New"/>
                <a:cs typeface="Courier New"/>
              </a:rPr>
              <a:t>  </a:t>
            </a:r>
            <a:r>
              <a:rPr lang="en-US" sz="1100" dirty="0" err="1">
                <a:latin typeface="Courier New"/>
                <a:cs typeface="Courier New"/>
              </a:rPr>
              <a:t>int</a:t>
            </a:r>
            <a:r>
              <a:rPr lang="en-US" sz="1100" dirty="0">
                <a:latin typeface="Courier New"/>
                <a:cs typeface="Courier New"/>
              </a:rPr>
              <a:t> </a:t>
            </a:r>
            <a:r>
              <a:rPr lang="en-US" sz="1100" dirty="0" err="1">
                <a:latin typeface="Courier New"/>
                <a:cs typeface="Courier New"/>
              </a:rPr>
              <a:t>image_len</a:t>
            </a:r>
            <a:r>
              <a:rPr lang="en-US" sz="1100" dirty="0">
                <a:latin typeface="Courier New"/>
                <a:cs typeface="Courier New"/>
              </a:rPr>
              <a:t>, </a:t>
            </a:r>
            <a:r>
              <a:rPr lang="en-US" sz="1100" dirty="0" err="1">
                <a:latin typeface="Courier New"/>
                <a:cs typeface="Courier New"/>
              </a:rPr>
              <a:t>bright_value</a:t>
            </a:r>
            <a:r>
              <a:rPr lang="en-US" sz="1100" dirty="0">
                <a:latin typeface="Courier New"/>
                <a:cs typeface="Courier New"/>
              </a:rPr>
              <a:t>;</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a:t>
            </a:r>
            <a:r>
              <a:rPr lang="en-US" sz="1100" b="1" dirty="0">
                <a:latin typeface="Courier New"/>
                <a:cs typeface="Courier New"/>
              </a:rPr>
              <a:t>&lt; open input and output files &gt;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a:t>
            </a:r>
            <a:r>
              <a:rPr lang="en-US" sz="1100" dirty="0" err="1">
                <a:latin typeface="Courier New"/>
                <a:cs typeface="Courier New"/>
              </a:rPr>
              <a:t>bright_value</a:t>
            </a:r>
            <a:r>
              <a:rPr lang="en-US" sz="1100" dirty="0">
                <a:latin typeface="Courier New"/>
                <a:cs typeface="Courier New"/>
              </a:rPr>
              <a:t> = </a:t>
            </a:r>
            <a:r>
              <a:rPr lang="en-US" sz="1100" dirty="0" err="1">
                <a:latin typeface="Courier New"/>
                <a:cs typeface="Courier New"/>
              </a:rPr>
              <a:t>atoi</a:t>
            </a:r>
            <a:r>
              <a:rPr lang="en-US" sz="1100" dirty="0">
                <a:latin typeface="Courier New"/>
                <a:cs typeface="Courier New"/>
              </a:rPr>
              <a:t>( </a:t>
            </a:r>
            <a:r>
              <a:rPr lang="en-US" sz="1100" dirty="0" err="1">
                <a:latin typeface="Courier New"/>
                <a:cs typeface="Courier New"/>
              </a:rPr>
              <a:t>argv</a:t>
            </a:r>
            <a:r>
              <a:rPr lang="en-US" sz="1100" dirty="0">
                <a:latin typeface="Courier New"/>
                <a:cs typeface="Courier New"/>
              </a:rPr>
              <a:t>[…] );		         </a:t>
            </a:r>
            <a:r>
              <a:rPr lang="en-US" sz="1100" b="1" dirty="0">
                <a:latin typeface="Courier New"/>
                <a:cs typeface="Courier New"/>
              </a:rPr>
              <a:t>/* a value between -128 and 127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a:t>
            </a:r>
            <a:r>
              <a:rPr lang="en-US" sz="1100" dirty="0" err="1">
                <a:latin typeface="Courier New"/>
                <a:cs typeface="Courier New"/>
              </a:rPr>
              <a:t>image_len</a:t>
            </a:r>
            <a:r>
              <a:rPr lang="en-US" sz="1100" dirty="0">
                <a:latin typeface="Courier New"/>
                <a:cs typeface="Courier New"/>
              </a:rPr>
              <a:t> = </a:t>
            </a:r>
            <a:r>
              <a:rPr lang="en-US" sz="1100" dirty="0" err="1">
                <a:latin typeface="Courier New"/>
                <a:cs typeface="Courier New"/>
              </a:rPr>
              <a:t>atoi</a:t>
            </a:r>
            <a:r>
              <a:rPr lang="en-US" sz="1100" dirty="0">
                <a:latin typeface="Courier New"/>
                <a:cs typeface="Courier New"/>
              </a:rPr>
              <a:t>( </a:t>
            </a:r>
            <a:r>
              <a:rPr lang="en-US" sz="1100" dirty="0" err="1">
                <a:latin typeface="Courier New"/>
                <a:cs typeface="Courier New"/>
              </a:rPr>
              <a:t>argv</a:t>
            </a:r>
            <a:r>
              <a:rPr lang="en-US" sz="1100" dirty="0">
                <a:latin typeface="Courier New"/>
                <a:cs typeface="Courier New"/>
              </a:rPr>
              <a:t>[…] ) * </a:t>
            </a:r>
            <a:r>
              <a:rPr lang="en-US" sz="1100" dirty="0" err="1">
                <a:latin typeface="Courier New"/>
                <a:cs typeface="Courier New"/>
              </a:rPr>
              <a:t>atoi</a:t>
            </a:r>
            <a:r>
              <a:rPr lang="en-US" sz="1100" dirty="0">
                <a:latin typeface="Courier New"/>
                <a:cs typeface="Courier New"/>
              </a:rPr>
              <a:t>( </a:t>
            </a:r>
            <a:r>
              <a:rPr lang="en-US" sz="1100" dirty="0" err="1">
                <a:latin typeface="Courier New"/>
                <a:cs typeface="Courier New"/>
              </a:rPr>
              <a:t>argv</a:t>
            </a:r>
            <a:r>
              <a:rPr lang="en-US" sz="1100" dirty="0">
                <a:latin typeface="Courier New"/>
                <a:cs typeface="Courier New"/>
              </a:rPr>
              <a:t>[…] );                </a:t>
            </a:r>
            <a:r>
              <a:rPr lang="en-US" sz="1100" b="1" dirty="0">
                <a:latin typeface="Courier New"/>
                <a:cs typeface="Courier New"/>
              </a:rPr>
              <a:t>/* picture width x picture height */</a:t>
            </a:r>
          </a:p>
          <a:p>
            <a:pPr>
              <a:lnSpc>
                <a:spcPts val="960"/>
              </a:lnSpc>
              <a:spcBef>
                <a:spcPts val="0"/>
              </a:spcBef>
              <a:spcAft>
                <a:spcPts val="400"/>
              </a:spcAft>
            </a:pPr>
            <a:r>
              <a:rPr lang="en-US" sz="1100" dirty="0">
                <a:latin typeface="Courier New"/>
                <a:cs typeface="Courier New"/>
              </a:rPr>
              <a:t>  </a:t>
            </a:r>
          </a:p>
          <a:p>
            <a:pPr>
              <a:lnSpc>
                <a:spcPts val="960"/>
              </a:lnSpc>
              <a:spcBef>
                <a:spcPts val="0"/>
              </a:spcBef>
              <a:spcAft>
                <a:spcPts val="400"/>
              </a:spcAft>
            </a:pPr>
            <a:r>
              <a:rPr lang="en-US" sz="1100" dirty="0">
                <a:latin typeface="Courier New"/>
                <a:cs typeface="Courier New"/>
              </a:rPr>
              <a:t>  </a:t>
            </a:r>
            <a:r>
              <a:rPr lang="en-US" sz="1100" dirty="0" err="1">
                <a:latin typeface="Courier New"/>
                <a:cs typeface="Courier New"/>
              </a:rPr>
              <a:t>bw_image</a:t>
            </a:r>
            <a:r>
              <a:rPr lang="en-US" sz="1100" dirty="0">
                <a:latin typeface="Courier New"/>
                <a:cs typeface="Courier New"/>
              </a:rPr>
              <a:t> = (unsigned char *) </a:t>
            </a:r>
            <a:r>
              <a:rPr lang="en-US" sz="1100" dirty="0" err="1">
                <a:latin typeface="Courier New"/>
                <a:cs typeface="Courier New"/>
              </a:rPr>
              <a:t>malloc(image_len</a:t>
            </a:r>
            <a:r>
              <a:rPr lang="en-US" sz="1100" dirty="0">
                <a:latin typeface="Courier New"/>
                <a:cs typeface="Courier New"/>
              </a:rPr>
              <a:t> + 15);          </a:t>
            </a:r>
            <a:r>
              <a:rPr lang="en-US" sz="1100" b="1" dirty="0">
                <a:latin typeface="Courier New"/>
                <a:cs typeface="Courier New"/>
              </a:rPr>
              <a:t>/* +15 to allow 16-byte alignment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if ((((</a:t>
            </a:r>
            <a:r>
              <a:rPr lang="en-US" sz="1100" dirty="0" err="1">
                <a:latin typeface="Courier New"/>
                <a:cs typeface="Courier New"/>
              </a:rPr>
              <a:t>long)bw_image</a:t>
            </a:r>
            <a:r>
              <a:rPr lang="en-US" sz="1100" dirty="0">
                <a:latin typeface="Courier New"/>
                <a:cs typeface="Courier New"/>
              </a:rPr>
              <a:t>) % 16) != 0) </a:t>
            </a:r>
            <a:r>
              <a:rPr lang="en-US" sz="1100" dirty="0" err="1">
                <a:latin typeface="Courier New"/>
                <a:cs typeface="Courier New"/>
              </a:rPr>
              <a:t>bw_image</a:t>
            </a:r>
            <a:r>
              <a:rPr lang="en-US" sz="1100" dirty="0">
                <a:latin typeface="Courier New"/>
                <a:cs typeface="Courier New"/>
              </a:rPr>
              <a:t> += 16 - ((</a:t>
            </a:r>
            <a:r>
              <a:rPr lang="en-US" sz="1100" dirty="0" err="1">
                <a:latin typeface="Courier New"/>
                <a:cs typeface="Courier New"/>
              </a:rPr>
              <a:t>long)bw_image</a:t>
            </a:r>
            <a:r>
              <a:rPr lang="en-US" sz="1100" dirty="0">
                <a:latin typeface="Courier New"/>
                <a:cs typeface="Courier New"/>
              </a:rPr>
              <a:t> % 16);             </a:t>
            </a:r>
            <a:r>
              <a:rPr lang="en-US" sz="1100" b="1" dirty="0">
                <a:latin typeface="Courier New"/>
                <a:cs typeface="Courier New"/>
              </a:rPr>
              <a:t>/* align */</a:t>
            </a:r>
          </a:p>
          <a:p>
            <a:pPr>
              <a:lnSpc>
                <a:spcPts val="960"/>
              </a:lnSpc>
              <a:spcBef>
                <a:spcPts val="0"/>
              </a:spcBef>
              <a:spcAft>
                <a:spcPts val="400"/>
              </a:spcAft>
            </a:pPr>
            <a:r>
              <a:rPr lang="en-US" sz="1100" dirty="0">
                <a:latin typeface="Courier New"/>
                <a:cs typeface="Courier New"/>
              </a:rPr>
              <a:t>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dirty="0">
                <a:latin typeface="Courier New"/>
                <a:cs typeface="Courier New"/>
              </a:rPr>
              <a:t>  </a:t>
            </a:r>
            <a:r>
              <a:rPr lang="en-US" sz="1100" b="1" dirty="0">
                <a:latin typeface="Courier New"/>
                <a:cs typeface="Courier New"/>
              </a:rPr>
              <a:t>&lt; read picture to into memory with first pixel at "</a:t>
            </a:r>
            <a:r>
              <a:rPr lang="en-US" sz="1100" b="1" dirty="0" err="1">
                <a:latin typeface="Courier New"/>
                <a:cs typeface="Courier New"/>
              </a:rPr>
              <a:t>bw_image</a:t>
            </a:r>
            <a:r>
              <a:rPr lang="en-US" sz="1100" b="1" dirty="0">
                <a:latin typeface="Courier New"/>
                <a:cs typeface="Courier New"/>
              </a:rPr>
              <a:t>" &gt;</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b="1" dirty="0">
                <a:solidFill>
                  <a:srgbClr val="0000FF"/>
                </a:solidFill>
                <a:latin typeface="Courier New"/>
                <a:cs typeface="Courier New"/>
              </a:rPr>
              <a:t>  if (</a:t>
            </a:r>
            <a:r>
              <a:rPr lang="en-US" sz="1100" b="1" dirty="0" err="1">
                <a:solidFill>
                  <a:srgbClr val="0000FF"/>
                </a:solidFill>
                <a:latin typeface="Courier New"/>
                <a:cs typeface="Courier New"/>
              </a:rPr>
              <a:t>bright_value</a:t>
            </a:r>
            <a:r>
              <a:rPr lang="en-US" sz="1100" b="1" dirty="0">
                <a:solidFill>
                  <a:srgbClr val="0000FF"/>
                </a:solidFill>
                <a:latin typeface="Courier New"/>
                <a:cs typeface="Courier New"/>
              </a:rPr>
              <a:t> !=0 ) brightness( </a:t>
            </a:r>
            <a:r>
              <a:rPr lang="en-US" sz="1100" b="1" dirty="0" err="1">
                <a:solidFill>
                  <a:srgbClr val="0000FF"/>
                </a:solidFill>
                <a:latin typeface="Courier New"/>
                <a:cs typeface="Courier New"/>
              </a:rPr>
              <a:t>bw_image</a:t>
            </a:r>
            <a:r>
              <a:rPr lang="en-US" sz="1100" b="1" dirty="0">
                <a:solidFill>
                  <a:srgbClr val="0000FF"/>
                </a:solidFill>
                <a:latin typeface="Courier New"/>
                <a:cs typeface="Courier New"/>
              </a:rPr>
              <a:t>, </a:t>
            </a:r>
            <a:r>
              <a:rPr lang="en-US" sz="1100" b="1" dirty="0" err="1">
                <a:solidFill>
                  <a:srgbClr val="0000FF"/>
                </a:solidFill>
                <a:latin typeface="Courier New"/>
                <a:cs typeface="Courier New"/>
              </a:rPr>
              <a:t>image_len</a:t>
            </a:r>
            <a:r>
              <a:rPr lang="en-US" sz="1100" b="1" dirty="0">
                <a:solidFill>
                  <a:srgbClr val="0000FF"/>
                </a:solidFill>
                <a:latin typeface="Courier New"/>
                <a:cs typeface="Courier New"/>
              </a:rPr>
              <a:t>, </a:t>
            </a:r>
            <a:r>
              <a:rPr lang="en-US" sz="1100" b="1" dirty="0" err="1">
                <a:solidFill>
                  <a:srgbClr val="0000FF"/>
                </a:solidFill>
                <a:latin typeface="Courier New"/>
                <a:cs typeface="Courier New"/>
              </a:rPr>
              <a:t>bright_value</a:t>
            </a:r>
            <a:r>
              <a:rPr lang="en-US" sz="1100" b="1" dirty="0">
                <a:solidFill>
                  <a:srgbClr val="0000FF"/>
                </a:solidFill>
                <a:latin typeface="Courier New"/>
                <a:cs typeface="Courier New"/>
              </a:rPr>
              <a:t> );</a:t>
            </a: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endParaRPr lang="en-US" sz="1100" dirty="0">
              <a:latin typeface="Courier New"/>
              <a:cs typeface="Courier New"/>
            </a:endParaRPr>
          </a:p>
          <a:p>
            <a:pPr>
              <a:lnSpc>
                <a:spcPts val="960"/>
              </a:lnSpc>
              <a:spcBef>
                <a:spcPts val="0"/>
              </a:spcBef>
              <a:spcAft>
                <a:spcPts val="400"/>
              </a:spcAft>
            </a:pPr>
            <a:r>
              <a:rPr lang="en-US" sz="1100" b="1" dirty="0">
                <a:latin typeface="Courier New"/>
                <a:cs typeface="Courier New"/>
              </a:rPr>
              <a:t>  &lt; write picture back to file &gt;</a:t>
            </a:r>
          </a:p>
          <a:p>
            <a:pPr>
              <a:lnSpc>
                <a:spcPts val="960"/>
              </a:lnSpc>
              <a:spcBef>
                <a:spcPts val="0"/>
              </a:spcBef>
              <a:spcAft>
                <a:spcPts val="400"/>
              </a:spcAft>
            </a:pPr>
            <a:r>
              <a:rPr lang="en-US" sz="1100" b="1" dirty="0">
                <a:latin typeface="Courier New"/>
                <a:cs typeface="Courier New"/>
              </a:rPr>
              <a:t>  &lt; free memory, close descriptors &gt;</a:t>
            </a:r>
          </a:p>
          <a:p>
            <a:pPr>
              <a:lnSpc>
                <a:spcPts val="960"/>
              </a:lnSpc>
              <a:spcBef>
                <a:spcPts val="0"/>
              </a:spcBef>
              <a:spcAft>
                <a:spcPts val="400"/>
              </a:spcAft>
            </a:pPr>
            <a:r>
              <a:rPr lang="en-US" sz="1100" dirty="0">
                <a:latin typeface="Courier New"/>
                <a:cs typeface="Courier New"/>
              </a:rPr>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Brightness </a:t>
            </a:r>
            <a:r>
              <a:rPr lang="en-US" sz="2000" dirty="0">
                <a:solidFill>
                  <a:srgbClr val="000000"/>
                </a:solidFill>
              </a:rPr>
              <a:t>– Naïve C</a:t>
            </a:r>
            <a:endParaRPr lang="en-US" dirty="0"/>
          </a:p>
        </p:txBody>
      </p:sp>
      <p:sp>
        <p:nvSpPr>
          <p:cNvPr id="4" name="TextBox 3"/>
          <p:cNvSpPr txBox="1"/>
          <p:nvPr/>
        </p:nvSpPr>
        <p:spPr>
          <a:xfrm>
            <a:off x="227861" y="951013"/>
            <a:ext cx="5332337" cy="5495521"/>
          </a:xfrm>
          <a:prstGeom prst="rect">
            <a:avLst/>
          </a:prstGeom>
          <a:noFill/>
        </p:spPr>
        <p:txBody>
          <a:bodyPr wrap="square" tIns="0" bIns="0" rtlCol="0">
            <a:spAutoFit/>
          </a:bodyPr>
          <a:lstStyle/>
          <a:p>
            <a:pPr>
              <a:lnSpc>
                <a:spcPts val="960"/>
              </a:lnSpc>
              <a:spcBef>
                <a:spcPts val="0"/>
              </a:spcBef>
              <a:spcAft>
                <a:spcPts val="1200"/>
              </a:spcAft>
            </a:pPr>
            <a:r>
              <a:rPr lang="en-US" sz="1100" dirty="0">
                <a:latin typeface="Courier New"/>
                <a:cs typeface="Courier New"/>
              </a:rPr>
              <a:t>void </a:t>
            </a:r>
            <a:r>
              <a:rPr lang="en-US" sz="1100" b="1" i="1" dirty="0">
                <a:solidFill>
                  <a:srgbClr val="0000FF"/>
                </a:solidFill>
                <a:latin typeface="Courier New"/>
                <a:cs typeface="Courier New"/>
              </a:rPr>
              <a:t>brightness </a:t>
            </a:r>
            <a:r>
              <a:rPr lang="en-US" sz="1100" dirty="0">
                <a:latin typeface="Courier New"/>
                <a:cs typeface="Courier New"/>
              </a:rPr>
              <a:t>(unsigned char *buffer, </a:t>
            </a:r>
            <a:r>
              <a:rPr lang="en-US" sz="1100" dirty="0" err="1">
                <a:latin typeface="Courier New"/>
                <a:cs typeface="Courier New"/>
              </a:rPr>
              <a:t>int</a:t>
            </a:r>
            <a:r>
              <a:rPr lang="en-US" sz="1100" dirty="0">
                <a:latin typeface="Courier New"/>
                <a:cs typeface="Courier New"/>
              </a:rPr>
              <a:t> </a:t>
            </a:r>
            <a:r>
              <a:rPr lang="en-US" sz="1100" dirty="0" err="1">
                <a:latin typeface="Courier New"/>
                <a:cs typeface="Courier New"/>
              </a:rPr>
              <a:t>len</a:t>
            </a:r>
            <a:r>
              <a:rPr lang="en-US" sz="1100" dirty="0">
                <a:latin typeface="Courier New"/>
                <a:cs typeface="Courier New"/>
              </a:rPr>
              <a:t>, </a:t>
            </a:r>
            <a:r>
              <a:rPr lang="en-US" sz="1100" dirty="0" err="1">
                <a:latin typeface="Courier New"/>
                <a:cs typeface="Courier New"/>
              </a:rPr>
              <a:t>int</a:t>
            </a:r>
            <a:r>
              <a:rPr lang="en-US" sz="1100" dirty="0">
                <a:latin typeface="Courier New"/>
                <a:cs typeface="Courier New"/>
              </a:rPr>
              <a:t> </a:t>
            </a:r>
            <a:r>
              <a:rPr lang="en-US" sz="1100" dirty="0" err="1">
                <a:latin typeface="Courier New"/>
                <a:cs typeface="Courier New"/>
              </a:rPr>
              <a:t>v</a:t>
            </a: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 </a:t>
            </a:r>
            <a:r>
              <a:rPr lang="en-US" sz="1100" dirty="0" err="1">
                <a:latin typeface="Courier New"/>
                <a:cs typeface="Courier New"/>
              </a:rPr>
              <a:t>int</a:t>
            </a:r>
            <a:r>
              <a:rPr lang="en-US" sz="1100" dirty="0">
                <a:latin typeface="Courier New"/>
                <a:cs typeface="Courier New"/>
              </a:rPr>
              <a:t> </a:t>
            </a:r>
            <a:r>
              <a:rPr lang="en-US" sz="1100" dirty="0" err="1">
                <a:latin typeface="Courier New"/>
                <a:cs typeface="Courier New"/>
              </a:rPr>
              <a:t>t</a:t>
            </a:r>
            <a:r>
              <a:rPr lang="en-US" sz="1100" dirty="0">
                <a:latin typeface="Courier New"/>
                <a:cs typeface="Courier New"/>
              </a:rPr>
              <a:t>, </a:t>
            </a:r>
            <a:r>
              <a:rPr lang="en-US" sz="1100" dirty="0" err="1">
                <a:latin typeface="Courier New"/>
                <a:cs typeface="Courier New"/>
              </a:rPr>
              <a:t>new_pixel_value</a:t>
            </a:r>
            <a:r>
              <a:rPr lang="en-US" sz="1100" dirty="0">
                <a:latin typeface="Courier New"/>
                <a:cs typeface="Courier New"/>
              </a:rPr>
              <a:t>;</a:t>
            </a:r>
          </a:p>
          <a:p>
            <a:pPr>
              <a:lnSpc>
                <a:spcPts val="960"/>
              </a:lnSpc>
              <a:spcBef>
                <a:spcPts val="0"/>
              </a:spcBef>
              <a:spcAft>
                <a:spcPts val="1200"/>
              </a:spcAft>
            </a:pPr>
            <a:endParaRPr lang="en-US" sz="1100" dirty="0">
              <a:latin typeface="Courier New"/>
              <a:cs typeface="Courier New"/>
            </a:endParaRPr>
          </a:p>
          <a:p>
            <a:pPr>
              <a:lnSpc>
                <a:spcPts val="960"/>
              </a:lnSpc>
              <a:spcBef>
                <a:spcPts val="0"/>
              </a:spcBef>
              <a:spcAft>
                <a:spcPts val="1200"/>
              </a:spcAft>
            </a:pPr>
            <a:r>
              <a:rPr lang="en-US" sz="1100" dirty="0">
                <a:latin typeface="Courier New"/>
                <a:cs typeface="Courier New"/>
              </a:rPr>
              <a:t> if (</a:t>
            </a:r>
            <a:r>
              <a:rPr lang="en-US" sz="1100" dirty="0" err="1">
                <a:latin typeface="Courier New"/>
                <a:cs typeface="Courier New"/>
              </a:rPr>
              <a:t>v</a:t>
            </a:r>
            <a:r>
              <a:rPr lang="en-US" sz="1100" dirty="0">
                <a:latin typeface="Courier New"/>
                <a:cs typeface="Courier New"/>
              </a:rPr>
              <a:t> &gt; 0) {</a:t>
            </a:r>
          </a:p>
          <a:p>
            <a:pPr>
              <a:lnSpc>
                <a:spcPts val="960"/>
              </a:lnSpc>
              <a:spcBef>
                <a:spcPts val="0"/>
              </a:spcBef>
              <a:spcAft>
                <a:spcPts val="1200"/>
              </a:spcAft>
            </a:pPr>
            <a:r>
              <a:rPr lang="en-US" sz="1100" dirty="0">
                <a:latin typeface="Courier New"/>
                <a:cs typeface="Courier New"/>
              </a:rPr>
              <a:t>      for (</a:t>
            </a:r>
            <a:r>
              <a:rPr lang="en-US" sz="1100" dirty="0" err="1">
                <a:latin typeface="Courier New"/>
                <a:cs typeface="Courier New"/>
              </a:rPr>
              <a:t>t</a:t>
            </a:r>
            <a:r>
              <a:rPr lang="en-US" sz="1100" dirty="0">
                <a:latin typeface="Courier New"/>
                <a:cs typeface="Courier New"/>
              </a:rPr>
              <a:t> = 0; </a:t>
            </a:r>
            <a:r>
              <a:rPr lang="en-US" sz="1100" dirty="0" err="1">
                <a:latin typeface="Courier New"/>
                <a:cs typeface="Courier New"/>
              </a:rPr>
              <a:t>t</a:t>
            </a:r>
            <a:r>
              <a:rPr lang="en-US" sz="1100" dirty="0">
                <a:latin typeface="Courier New"/>
                <a:cs typeface="Courier New"/>
              </a:rPr>
              <a:t> &lt; </a:t>
            </a:r>
            <a:r>
              <a:rPr lang="en-US" sz="1100" dirty="0" err="1">
                <a:latin typeface="Courier New"/>
                <a:cs typeface="Courier New"/>
              </a:rPr>
              <a:t>len</a:t>
            </a:r>
            <a:r>
              <a:rPr lang="en-US" sz="1100" dirty="0">
                <a:latin typeface="Courier New"/>
                <a:cs typeface="Courier New"/>
              </a:rPr>
              <a:t>; </a:t>
            </a:r>
            <a:r>
              <a:rPr lang="en-US" sz="1100" dirty="0" err="1">
                <a:latin typeface="Courier New"/>
                <a:cs typeface="Courier New"/>
              </a:rPr>
              <a:t>t</a:t>
            </a:r>
            <a:r>
              <a:rPr lang="en-US" sz="1100" dirty="0">
                <a:latin typeface="Courier New"/>
                <a:cs typeface="Courier New"/>
              </a:rPr>
              <a:t>++) {  </a:t>
            </a:r>
            <a:r>
              <a:rPr lang="en-US" sz="1100" b="1" dirty="0">
                <a:latin typeface="Courier New"/>
                <a:cs typeface="Courier New"/>
              </a:rPr>
              <a:t>/* make brighter */</a:t>
            </a:r>
          </a:p>
          <a:p>
            <a:pPr>
              <a:lnSpc>
                <a:spcPts val="960"/>
              </a:lnSpc>
              <a:spcBef>
                <a:spcPts val="0"/>
              </a:spcBef>
              <a:spcAft>
                <a:spcPts val="1200"/>
              </a:spcAft>
            </a:pPr>
            <a:r>
              <a:rPr lang="en-US" sz="1100" dirty="0">
                <a:latin typeface="Courier New"/>
                <a:cs typeface="Courier New"/>
              </a:rPr>
              <a:t>            </a:t>
            </a:r>
            <a:r>
              <a:rPr lang="en-US" sz="1100" dirty="0" err="1">
                <a:latin typeface="Courier New"/>
                <a:cs typeface="Courier New"/>
              </a:rPr>
              <a:t>new_pixel_value</a:t>
            </a:r>
            <a:r>
              <a:rPr lang="en-US" sz="1100" dirty="0">
                <a:latin typeface="Courier New"/>
                <a:cs typeface="Courier New"/>
              </a:rPr>
              <a:t> = </a:t>
            </a:r>
            <a:r>
              <a:rPr lang="en-US" sz="1100" dirty="0" err="1">
                <a:latin typeface="Courier New"/>
                <a:cs typeface="Courier New"/>
              </a:rPr>
              <a:t>buffer[t</a:t>
            </a:r>
            <a:r>
              <a:rPr lang="en-US" sz="1100" dirty="0">
                <a:latin typeface="Courier New"/>
                <a:cs typeface="Courier New"/>
              </a:rPr>
              <a:t>] + </a:t>
            </a:r>
            <a:r>
              <a:rPr lang="en-US" sz="1100" dirty="0" err="1">
                <a:latin typeface="Courier New"/>
                <a:cs typeface="Courier New"/>
              </a:rPr>
              <a:t>v</a:t>
            </a: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            if (</a:t>
            </a:r>
            <a:r>
              <a:rPr lang="en-US" sz="1100" dirty="0" err="1">
                <a:latin typeface="Courier New"/>
                <a:cs typeface="Courier New"/>
              </a:rPr>
              <a:t>new_pixel_value</a:t>
            </a:r>
            <a:r>
              <a:rPr lang="en-US" sz="1100" dirty="0">
                <a:latin typeface="Courier New"/>
                <a:cs typeface="Courier New"/>
              </a:rPr>
              <a:t> &gt; 255) </a:t>
            </a:r>
            <a:r>
              <a:rPr lang="en-US" sz="1100" dirty="0" err="1">
                <a:latin typeface="Courier New"/>
                <a:cs typeface="Courier New"/>
              </a:rPr>
              <a:t>new_pixel_value</a:t>
            </a:r>
            <a:r>
              <a:rPr lang="en-US" sz="1100" dirty="0">
                <a:latin typeface="Courier New"/>
                <a:cs typeface="Courier New"/>
              </a:rPr>
              <a:t> = 255;</a:t>
            </a:r>
          </a:p>
          <a:p>
            <a:pPr>
              <a:lnSpc>
                <a:spcPts val="960"/>
              </a:lnSpc>
              <a:spcBef>
                <a:spcPts val="0"/>
              </a:spcBef>
              <a:spcAft>
                <a:spcPts val="1200"/>
              </a:spcAft>
            </a:pPr>
            <a:r>
              <a:rPr lang="en-US" sz="1100" dirty="0">
                <a:latin typeface="Courier New"/>
                <a:cs typeface="Courier New"/>
              </a:rPr>
              <a:t>            </a:t>
            </a:r>
            <a:r>
              <a:rPr lang="en-US" sz="1100" dirty="0" err="1">
                <a:latin typeface="Courier New"/>
                <a:cs typeface="Courier New"/>
              </a:rPr>
              <a:t>buffer[t</a:t>
            </a:r>
            <a:r>
              <a:rPr lang="en-US" sz="1100" dirty="0">
                <a:latin typeface="Courier New"/>
                <a:cs typeface="Courier New"/>
              </a:rPr>
              <a:t>] = </a:t>
            </a:r>
            <a:r>
              <a:rPr lang="en-US" sz="1100" dirty="0" err="1">
                <a:latin typeface="Courier New"/>
                <a:cs typeface="Courier New"/>
              </a:rPr>
              <a:t>new_pixel_value</a:t>
            </a: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      }</a:t>
            </a:r>
          </a:p>
          <a:p>
            <a:pPr>
              <a:lnSpc>
                <a:spcPts val="960"/>
              </a:lnSpc>
              <a:spcBef>
                <a:spcPts val="0"/>
              </a:spcBef>
              <a:spcAft>
                <a:spcPts val="1200"/>
              </a:spcAft>
            </a:pPr>
            <a:r>
              <a:rPr lang="en-US" sz="1100" dirty="0">
                <a:latin typeface="Courier New"/>
                <a:cs typeface="Courier New"/>
              </a:rPr>
              <a:t>  } else {</a:t>
            </a:r>
          </a:p>
          <a:p>
            <a:pPr>
              <a:lnSpc>
                <a:spcPts val="960"/>
              </a:lnSpc>
              <a:spcBef>
                <a:spcPts val="0"/>
              </a:spcBef>
              <a:spcAft>
                <a:spcPts val="1200"/>
              </a:spcAft>
            </a:pPr>
            <a:r>
              <a:rPr lang="en-US" sz="1100" dirty="0">
                <a:latin typeface="Courier New"/>
                <a:cs typeface="Courier New"/>
              </a:rPr>
              <a:t>      for (</a:t>
            </a:r>
            <a:r>
              <a:rPr lang="en-US" sz="1100" dirty="0" err="1">
                <a:latin typeface="Courier New"/>
                <a:cs typeface="Courier New"/>
              </a:rPr>
              <a:t>t</a:t>
            </a:r>
            <a:r>
              <a:rPr lang="en-US" sz="1100" dirty="0">
                <a:latin typeface="Courier New"/>
                <a:cs typeface="Courier New"/>
              </a:rPr>
              <a:t> = 0; </a:t>
            </a:r>
            <a:r>
              <a:rPr lang="en-US" sz="1100" dirty="0" err="1">
                <a:latin typeface="Courier New"/>
                <a:cs typeface="Courier New"/>
              </a:rPr>
              <a:t>t</a:t>
            </a:r>
            <a:r>
              <a:rPr lang="en-US" sz="1100" dirty="0">
                <a:latin typeface="Courier New"/>
                <a:cs typeface="Courier New"/>
              </a:rPr>
              <a:t> &lt; </a:t>
            </a:r>
            <a:r>
              <a:rPr lang="en-US" sz="1100" dirty="0" err="1">
                <a:latin typeface="Courier New"/>
                <a:cs typeface="Courier New"/>
              </a:rPr>
              <a:t>len</a:t>
            </a:r>
            <a:r>
              <a:rPr lang="en-US" sz="1100" dirty="0">
                <a:latin typeface="Courier New"/>
                <a:cs typeface="Courier New"/>
              </a:rPr>
              <a:t>; </a:t>
            </a:r>
            <a:r>
              <a:rPr lang="en-US" sz="1100" dirty="0" err="1">
                <a:latin typeface="Courier New"/>
                <a:cs typeface="Courier New"/>
              </a:rPr>
              <a:t>t</a:t>
            </a:r>
            <a:r>
              <a:rPr lang="en-US" sz="1100" dirty="0">
                <a:latin typeface="Courier New"/>
                <a:cs typeface="Courier New"/>
              </a:rPr>
              <a:t>++) {  </a:t>
            </a:r>
            <a:r>
              <a:rPr lang="en-US" sz="1100" b="1" dirty="0">
                <a:latin typeface="Courier New"/>
                <a:cs typeface="Courier New"/>
              </a:rPr>
              <a:t>/* make darker */</a:t>
            </a:r>
          </a:p>
          <a:p>
            <a:pPr>
              <a:lnSpc>
                <a:spcPts val="960"/>
              </a:lnSpc>
              <a:spcBef>
                <a:spcPts val="0"/>
              </a:spcBef>
              <a:spcAft>
                <a:spcPts val="1200"/>
              </a:spcAft>
            </a:pPr>
            <a:r>
              <a:rPr lang="en-US" sz="1100" dirty="0">
                <a:latin typeface="Courier New"/>
                <a:cs typeface="Courier New"/>
              </a:rPr>
              <a:t>            </a:t>
            </a:r>
            <a:r>
              <a:rPr lang="en-US" sz="1100" dirty="0" err="1">
                <a:latin typeface="Courier New"/>
                <a:cs typeface="Courier New"/>
              </a:rPr>
              <a:t>new_pixel_value</a:t>
            </a:r>
            <a:r>
              <a:rPr lang="en-US" sz="1100" dirty="0">
                <a:latin typeface="Courier New"/>
                <a:cs typeface="Courier New"/>
              </a:rPr>
              <a:t> = </a:t>
            </a:r>
            <a:r>
              <a:rPr lang="en-US" sz="1100" dirty="0" err="1">
                <a:latin typeface="Courier New"/>
                <a:cs typeface="Courier New"/>
              </a:rPr>
              <a:t>buffer[t</a:t>
            </a:r>
            <a:r>
              <a:rPr lang="en-US" sz="1100" dirty="0">
                <a:latin typeface="Courier New"/>
                <a:cs typeface="Courier New"/>
              </a:rPr>
              <a:t>] + </a:t>
            </a:r>
            <a:r>
              <a:rPr lang="en-US" sz="1100" dirty="0" err="1">
                <a:latin typeface="Courier New"/>
                <a:cs typeface="Courier New"/>
              </a:rPr>
              <a:t>v</a:t>
            </a: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            if (</a:t>
            </a:r>
            <a:r>
              <a:rPr lang="en-US" sz="1100" dirty="0" err="1">
                <a:latin typeface="Courier New"/>
                <a:cs typeface="Courier New"/>
              </a:rPr>
              <a:t>new_pixel_value</a:t>
            </a:r>
            <a:r>
              <a:rPr lang="en-US" sz="1100" dirty="0">
                <a:latin typeface="Courier New"/>
                <a:cs typeface="Courier New"/>
              </a:rPr>
              <a:t> &lt; 0) </a:t>
            </a:r>
            <a:r>
              <a:rPr lang="en-US" sz="1100" dirty="0" err="1">
                <a:latin typeface="Courier New"/>
                <a:cs typeface="Courier New"/>
              </a:rPr>
              <a:t>new_pixel_value</a:t>
            </a:r>
            <a:r>
              <a:rPr lang="en-US" sz="1100" dirty="0">
                <a:latin typeface="Courier New"/>
                <a:cs typeface="Courier New"/>
              </a:rPr>
              <a:t> = 0;</a:t>
            </a:r>
          </a:p>
          <a:p>
            <a:pPr>
              <a:lnSpc>
                <a:spcPts val="960"/>
              </a:lnSpc>
              <a:spcBef>
                <a:spcPts val="0"/>
              </a:spcBef>
              <a:spcAft>
                <a:spcPts val="1200"/>
              </a:spcAft>
            </a:pPr>
            <a:r>
              <a:rPr lang="en-US" sz="1100" dirty="0">
                <a:latin typeface="Courier New"/>
                <a:cs typeface="Courier New"/>
              </a:rPr>
              <a:t>            </a:t>
            </a:r>
            <a:r>
              <a:rPr lang="en-US" sz="1100" dirty="0" err="1">
                <a:latin typeface="Courier New"/>
                <a:cs typeface="Courier New"/>
              </a:rPr>
              <a:t>buffer[t</a:t>
            </a:r>
            <a:r>
              <a:rPr lang="en-US" sz="1100" dirty="0">
                <a:latin typeface="Courier New"/>
                <a:cs typeface="Courier New"/>
              </a:rPr>
              <a:t>] = </a:t>
            </a:r>
            <a:r>
              <a:rPr lang="en-US" sz="1100" dirty="0" err="1">
                <a:latin typeface="Courier New"/>
                <a:cs typeface="Courier New"/>
              </a:rPr>
              <a:t>new_pixel_value</a:t>
            </a:r>
            <a:r>
              <a:rPr lang="en-US" sz="1100" dirty="0">
                <a:latin typeface="Courier New"/>
                <a:cs typeface="Courier New"/>
              </a:rPr>
              <a:t>;</a:t>
            </a:r>
          </a:p>
          <a:p>
            <a:pPr>
              <a:lnSpc>
                <a:spcPts val="960"/>
              </a:lnSpc>
              <a:spcBef>
                <a:spcPts val="0"/>
              </a:spcBef>
              <a:spcAft>
                <a:spcPts val="1200"/>
              </a:spcAft>
            </a:pPr>
            <a:r>
              <a:rPr lang="en-US" sz="1100" dirty="0">
                <a:latin typeface="Courier New"/>
                <a:cs typeface="Courier New"/>
              </a:rPr>
              <a:t>      }</a:t>
            </a:r>
          </a:p>
          <a:p>
            <a:pPr>
              <a:lnSpc>
                <a:spcPts val="960"/>
              </a:lnSpc>
              <a:spcBef>
                <a:spcPts val="0"/>
              </a:spcBef>
              <a:spcAft>
                <a:spcPts val="1200"/>
              </a:spcAft>
            </a:pPr>
            <a:r>
              <a:rPr lang="en-US" sz="1100" dirty="0">
                <a:latin typeface="Courier New"/>
                <a:cs typeface="Courier New"/>
              </a:rPr>
              <a:t>  }</a:t>
            </a:r>
          </a:p>
          <a:p>
            <a:pPr>
              <a:lnSpc>
                <a:spcPts val="960"/>
              </a:lnSpc>
              <a:spcBef>
                <a:spcPts val="0"/>
              </a:spcBef>
              <a:spcAft>
                <a:spcPts val="1200"/>
              </a:spcAft>
            </a:pPr>
            <a:r>
              <a:rPr lang="en-US" sz="1100" dirty="0">
                <a:latin typeface="Courier New"/>
                <a:cs typeface="Courier New"/>
              </a:rPr>
              <a:t>}</a:t>
            </a:r>
          </a:p>
          <a:p>
            <a:pPr>
              <a:lnSpc>
                <a:spcPts val="960"/>
              </a:lnSpc>
              <a:spcBef>
                <a:spcPts val="0"/>
              </a:spcBef>
              <a:spcAft>
                <a:spcPts val="1200"/>
              </a:spcAft>
            </a:pPr>
            <a:endParaRPr lang="en-US" sz="1100" dirty="0">
              <a:latin typeface="Courier New"/>
              <a:cs typeface="Courier New"/>
            </a:endParaRPr>
          </a:p>
          <a:p>
            <a:pPr>
              <a:lnSpc>
                <a:spcPts val="960"/>
              </a:lnSpc>
              <a:spcBef>
                <a:spcPts val="0"/>
              </a:spcBef>
              <a:spcAft>
                <a:spcPts val="1200"/>
              </a:spcAft>
            </a:pPr>
            <a:endParaRPr lang="en-US" sz="1100" dirty="0">
              <a:latin typeface="Courier New"/>
              <a:cs typeface="Courier New"/>
            </a:endParaRPr>
          </a:p>
        </p:txBody>
      </p:sp>
      <p:sp>
        <p:nvSpPr>
          <p:cNvPr id="5" name="Rectangle 4"/>
          <p:cNvSpPr/>
          <p:nvPr/>
        </p:nvSpPr>
        <p:spPr bwMode="auto">
          <a:xfrm>
            <a:off x="5731804"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 name="Rectangle 5"/>
          <p:cNvSpPr/>
          <p:nvPr/>
        </p:nvSpPr>
        <p:spPr bwMode="auto">
          <a:xfrm>
            <a:off x="5941408"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 name="Rectangle 6"/>
          <p:cNvSpPr/>
          <p:nvPr/>
        </p:nvSpPr>
        <p:spPr bwMode="auto">
          <a:xfrm>
            <a:off x="6151012"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 name="Rectangle 7"/>
          <p:cNvSpPr/>
          <p:nvPr/>
        </p:nvSpPr>
        <p:spPr bwMode="auto">
          <a:xfrm>
            <a:off x="6360616"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9" name="Rectangle 8"/>
          <p:cNvSpPr/>
          <p:nvPr/>
        </p:nvSpPr>
        <p:spPr bwMode="auto">
          <a:xfrm>
            <a:off x="6570220"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0" name="Rectangle 9"/>
          <p:cNvSpPr/>
          <p:nvPr/>
        </p:nvSpPr>
        <p:spPr bwMode="auto">
          <a:xfrm>
            <a:off x="6779824"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1" name="Rectangle 10"/>
          <p:cNvSpPr/>
          <p:nvPr/>
        </p:nvSpPr>
        <p:spPr bwMode="auto">
          <a:xfrm>
            <a:off x="6989428"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Rectangle 11"/>
          <p:cNvSpPr/>
          <p:nvPr/>
        </p:nvSpPr>
        <p:spPr bwMode="auto">
          <a:xfrm>
            <a:off x="7199032"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Rectangle 12"/>
          <p:cNvSpPr/>
          <p:nvPr/>
        </p:nvSpPr>
        <p:spPr bwMode="auto">
          <a:xfrm>
            <a:off x="7408633" y="221464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Rectangle 13"/>
          <p:cNvSpPr/>
          <p:nvPr/>
        </p:nvSpPr>
        <p:spPr bwMode="auto">
          <a:xfrm>
            <a:off x="5735471"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Rectangle 14"/>
          <p:cNvSpPr/>
          <p:nvPr/>
        </p:nvSpPr>
        <p:spPr bwMode="auto">
          <a:xfrm>
            <a:off x="5945075"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6" name="Rectangle 15"/>
          <p:cNvSpPr/>
          <p:nvPr/>
        </p:nvSpPr>
        <p:spPr bwMode="auto">
          <a:xfrm>
            <a:off x="6154679"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7" name="Rectangle 16"/>
          <p:cNvSpPr/>
          <p:nvPr/>
        </p:nvSpPr>
        <p:spPr bwMode="auto">
          <a:xfrm>
            <a:off x="6364283"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8" name="Rectangle 17"/>
          <p:cNvSpPr/>
          <p:nvPr/>
        </p:nvSpPr>
        <p:spPr bwMode="auto">
          <a:xfrm>
            <a:off x="6573887"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9" name="Rectangle 18"/>
          <p:cNvSpPr/>
          <p:nvPr/>
        </p:nvSpPr>
        <p:spPr bwMode="auto">
          <a:xfrm>
            <a:off x="6783491"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0" name="Rectangle 19"/>
          <p:cNvSpPr/>
          <p:nvPr/>
        </p:nvSpPr>
        <p:spPr bwMode="auto">
          <a:xfrm>
            <a:off x="6993095"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1" name="Rectangle 20"/>
          <p:cNvSpPr/>
          <p:nvPr/>
        </p:nvSpPr>
        <p:spPr bwMode="auto">
          <a:xfrm>
            <a:off x="7202699"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2" name="Rectangle 21"/>
          <p:cNvSpPr/>
          <p:nvPr/>
        </p:nvSpPr>
        <p:spPr bwMode="auto">
          <a:xfrm>
            <a:off x="7412300" y="2435699"/>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3" name="Rectangle 22"/>
          <p:cNvSpPr/>
          <p:nvPr/>
        </p:nvSpPr>
        <p:spPr bwMode="auto">
          <a:xfrm>
            <a:off x="5739138"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4" name="Rectangle 23"/>
          <p:cNvSpPr/>
          <p:nvPr/>
        </p:nvSpPr>
        <p:spPr bwMode="auto">
          <a:xfrm>
            <a:off x="5948742"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5" name="Rectangle 24"/>
          <p:cNvSpPr/>
          <p:nvPr/>
        </p:nvSpPr>
        <p:spPr bwMode="auto">
          <a:xfrm>
            <a:off x="6158346"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6" name="Rectangle 25"/>
          <p:cNvSpPr/>
          <p:nvPr/>
        </p:nvSpPr>
        <p:spPr bwMode="auto">
          <a:xfrm>
            <a:off x="6367950"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7" name="Rectangle 26"/>
          <p:cNvSpPr/>
          <p:nvPr/>
        </p:nvSpPr>
        <p:spPr bwMode="auto">
          <a:xfrm>
            <a:off x="6577554"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8" name="Rectangle 27"/>
          <p:cNvSpPr/>
          <p:nvPr/>
        </p:nvSpPr>
        <p:spPr bwMode="auto">
          <a:xfrm>
            <a:off x="6787158"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9" name="Rectangle 28"/>
          <p:cNvSpPr/>
          <p:nvPr/>
        </p:nvSpPr>
        <p:spPr bwMode="auto">
          <a:xfrm>
            <a:off x="6996762"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0" name="Rectangle 29"/>
          <p:cNvSpPr/>
          <p:nvPr/>
        </p:nvSpPr>
        <p:spPr bwMode="auto">
          <a:xfrm>
            <a:off x="7206366"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1" name="Rectangle 30"/>
          <p:cNvSpPr/>
          <p:nvPr/>
        </p:nvSpPr>
        <p:spPr bwMode="auto">
          <a:xfrm>
            <a:off x="7415967" y="2656751"/>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2" name="Rectangle 31"/>
          <p:cNvSpPr/>
          <p:nvPr/>
        </p:nvSpPr>
        <p:spPr bwMode="auto">
          <a:xfrm>
            <a:off x="5735471"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3" name="Rectangle 32"/>
          <p:cNvSpPr/>
          <p:nvPr/>
        </p:nvSpPr>
        <p:spPr bwMode="auto">
          <a:xfrm>
            <a:off x="5945075"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4" name="Rectangle 33"/>
          <p:cNvSpPr/>
          <p:nvPr/>
        </p:nvSpPr>
        <p:spPr bwMode="auto">
          <a:xfrm>
            <a:off x="6154679"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5" name="Rectangle 34"/>
          <p:cNvSpPr/>
          <p:nvPr/>
        </p:nvSpPr>
        <p:spPr bwMode="auto">
          <a:xfrm>
            <a:off x="6364283"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6" name="Rectangle 35"/>
          <p:cNvSpPr/>
          <p:nvPr/>
        </p:nvSpPr>
        <p:spPr bwMode="auto">
          <a:xfrm>
            <a:off x="6573887"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7" name="Rectangle 36"/>
          <p:cNvSpPr/>
          <p:nvPr/>
        </p:nvSpPr>
        <p:spPr bwMode="auto">
          <a:xfrm>
            <a:off x="6783491"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8" name="Rectangle 37"/>
          <p:cNvSpPr/>
          <p:nvPr/>
        </p:nvSpPr>
        <p:spPr bwMode="auto">
          <a:xfrm>
            <a:off x="6993095"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9" name="Rectangle 38"/>
          <p:cNvSpPr/>
          <p:nvPr/>
        </p:nvSpPr>
        <p:spPr bwMode="auto">
          <a:xfrm>
            <a:off x="7202699"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0" name="Rectangle 39"/>
          <p:cNvSpPr/>
          <p:nvPr/>
        </p:nvSpPr>
        <p:spPr bwMode="auto">
          <a:xfrm>
            <a:off x="7412300" y="2859053"/>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1" name="Rectangle 40"/>
          <p:cNvSpPr/>
          <p:nvPr/>
        </p:nvSpPr>
        <p:spPr bwMode="auto">
          <a:xfrm>
            <a:off x="5739138"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2" name="Rectangle 41"/>
          <p:cNvSpPr/>
          <p:nvPr/>
        </p:nvSpPr>
        <p:spPr bwMode="auto">
          <a:xfrm>
            <a:off x="5948742"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3" name="Rectangle 42"/>
          <p:cNvSpPr/>
          <p:nvPr/>
        </p:nvSpPr>
        <p:spPr bwMode="auto">
          <a:xfrm>
            <a:off x="6158346"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4" name="Rectangle 43"/>
          <p:cNvSpPr/>
          <p:nvPr/>
        </p:nvSpPr>
        <p:spPr bwMode="auto">
          <a:xfrm>
            <a:off x="6367950"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5" name="Rectangle 44"/>
          <p:cNvSpPr/>
          <p:nvPr/>
        </p:nvSpPr>
        <p:spPr bwMode="auto">
          <a:xfrm>
            <a:off x="6577554"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6" name="Rectangle 45"/>
          <p:cNvSpPr/>
          <p:nvPr/>
        </p:nvSpPr>
        <p:spPr bwMode="auto">
          <a:xfrm>
            <a:off x="6787158"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7" name="Rectangle 46"/>
          <p:cNvSpPr/>
          <p:nvPr/>
        </p:nvSpPr>
        <p:spPr bwMode="auto">
          <a:xfrm>
            <a:off x="6996762"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8" name="Rectangle 47"/>
          <p:cNvSpPr/>
          <p:nvPr/>
        </p:nvSpPr>
        <p:spPr bwMode="auto">
          <a:xfrm>
            <a:off x="7206366"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49" name="Rectangle 48"/>
          <p:cNvSpPr/>
          <p:nvPr/>
        </p:nvSpPr>
        <p:spPr bwMode="auto">
          <a:xfrm>
            <a:off x="7415967" y="308010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0" name="Rectangle 49"/>
          <p:cNvSpPr/>
          <p:nvPr/>
        </p:nvSpPr>
        <p:spPr bwMode="auto">
          <a:xfrm>
            <a:off x="5742805"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1" name="Rectangle 50"/>
          <p:cNvSpPr/>
          <p:nvPr/>
        </p:nvSpPr>
        <p:spPr bwMode="auto">
          <a:xfrm>
            <a:off x="5952409"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2" name="Rectangle 51"/>
          <p:cNvSpPr/>
          <p:nvPr/>
        </p:nvSpPr>
        <p:spPr bwMode="auto">
          <a:xfrm>
            <a:off x="6162013"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3" name="Rectangle 52"/>
          <p:cNvSpPr/>
          <p:nvPr/>
        </p:nvSpPr>
        <p:spPr bwMode="auto">
          <a:xfrm>
            <a:off x="6371617"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4" name="Rectangle 53"/>
          <p:cNvSpPr/>
          <p:nvPr/>
        </p:nvSpPr>
        <p:spPr bwMode="auto">
          <a:xfrm>
            <a:off x="6581221"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5" name="Rectangle 54"/>
          <p:cNvSpPr/>
          <p:nvPr/>
        </p:nvSpPr>
        <p:spPr bwMode="auto">
          <a:xfrm>
            <a:off x="6790825"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6" name="Rectangle 55"/>
          <p:cNvSpPr/>
          <p:nvPr/>
        </p:nvSpPr>
        <p:spPr bwMode="auto">
          <a:xfrm>
            <a:off x="7000429"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7" name="Rectangle 56"/>
          <p:cNvSpPr/>
          <p:nvPr/>
        </p:nvSpPr>
        <p:spPr bwMode="auto">
          <a:xfrm>
            <a:off x="7210033"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8" name="Rectangle 57"/>
          <p:cNvSpPr/>
          <p:nvPr/>
        </p:nvSpPr>
        <p:spPr bwMode="auto">
          <a:xfrm>
            <a:off x="7419634" y="330115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59" name="Rectangle 58"/>
          <p:cNvSpPr/>
          <p:nvPr/>
        </p:nvSpPr>
        <p:spPr bwMode="auto">
          <a:xfrm>
            <a:off x="5742805"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0" name="Rectangle 59"/>
          <p:cNvSpPr/>
          <p:nvPr/>
        </p:nvSpPr>
        <p:spPr bwMode="auto">
          <a:xfrm>
            <a:off x="5952409"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1" name="Rectangle 60"/>
          <p:cNvSpPr/>
          <p:nvPr/>
        </p:nvSpPr>
        <p:spPr bwMode="auto">
          <a:xfrm>
            <a:off x="6162013"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2" name="Rectangle 61"/>
          <p:cNvSpPr/>
          <p:nvPr/>
        </p:nvSpPr>
        <p:spPr bwMode="auto">
          <a:xfrm>
            <a:off x="6371617"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3" name="Rectangle 62"/>
          <p:cNvSpPr/>
          <p:nvPr/>
        </p:nvSpPr>
        <p:spPr bwMode="auto">
          <a:xfrm>
            <a:off x="6581221"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4" name="Rectangle 63"/>
          <p:cNvSpPr/>
          <p:nvPr/>
        </p:nvSpPr>
        <p:spPr bwMode="auto">
          <a:xfrm>
            <a:off x="6790825"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5" name="Rectangle 64"/>
          <p:cNvSpPr/>
          <p:nvPr/>
        </p:nvSpPr>
        <p:spPr bwMode="auto">
          <a:xfrm>
            <a:off x="7000429"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6" name="Rectangle 65"/>
          <p:cNvSpPr/>
          <p:nvPr/>
        </p:nvSpPr>
        <p:spPr bwMode="auto">
          <a:xfrm>
            <a:off x="7210033"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7" name="Rectangle 66"/>
          <p:cNvSpPr/>
          <p:nvPr/>
        </p:nvSpPr>
        <p:spPr bwMode="auto">
          <a:xfrm>
            <a:off x="7419634" y="3518555"/>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8" name="Rectangle 67"/>
          <p:cNvSpPr/>
          <p:nvPr/>
        </p:nvSpPr>
        <p:spPr bwMode="auto">
          <a:xfrm>
            <a:off x="5746472"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69" name="Rectangle 68"/>
          <p:cNvSpPr/>
          <p:nvPr/>
        </p:nvSpPr>
        <p:spPr bwMode="auto">
          <a:xfrm>
            <a:off x="5956076"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0" name="Rectangle 69"/>
          <p:cNvSpPr/>
          <p:nvPr/>
        </p:nvSpPr>
        <p:spPr bwMode="auto">
          <a:xfrm>
            <a:off x="6165680"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1" name="Rectangle 70"/>
          <p:cNvSpPr/>
          <p:nvPr/>
        </p:nvSpPr>
        <p:spPr bwMode="auto">
          <a:xfrm>
            <a:off x="6375284"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2" name="Rectangle 71"/>
          <p:cNvSpPr/>
          <p:nvPr/>
        </p:nvSpPr>
        <p:spPr bwMode="auto">
          <a:xfrm>
            <a:off x="6584888"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3" name="Rectangle 72"/>
          <p:cNvSpPr/>
          <p:nvPr/>
        </p:nvSpPr>
        <p:spPr bwMode="auto">
          <a:xfrm>
            <a:off x="6794492"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4" name="Rectangle 73"/>
          <p:cNvSpPr/>
          <p:nvPr/>
        </p:nvSpPr>
        <p:spPr bwMode="auto">
          <a:xfrm>
            <a:off x="7004096"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5" name="Rectangle 74"/>
          <p:cNvSpPr/>
          <p:nvPr/>
        </p:nvSpPr>
        <p:spPr bwMode="auto">
          <a:xfrm>
            <a:off x="7213700"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6" name="Rectangle 75"/>
          <p:cNvSpPr/>
          <p:nvPr/>
        </p:nvSpPr>
        <p:spPr bwMode="auto">
          <a:xfrm>
            <a:off x="7423301" y="3739607"/>
            <a:ext cx="217373" cy="228838"/>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non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77" name="Frame 76"/>
          <p:cNvSpPr/>
          <p:nvPr/>
        </p:nvSpPr>
        <p:spPr bwMode="auto">
          <a:xfrm>
            <a:off x="5640281" y="2105313"/>
            <a:ext cx="2082210" cy="1956568"/>
          </a:xfrm>
          <a:prstGeom prst="frame">
            <a:avLst>
              <a:gd name="adj1" fmla="val 5935"/>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3" name="TextBox 2"/>
          <p:cNvSpPr txBox="1"/>
          <p:nvPr/>
        </p:nvSpPr>
        <p:spPr>
          <a:xfrm rot="21282169">
            <a:off x="1554464" y="5514594"/>
            <a:ext cx="6105946" cy="369332"/>
          </a:xfrm>
          <a:prstGeom prst="rect">
            <a:avLst/>
          </a:prstGeom>
          <a:noFill/>
        </p:spPr>
        <p:txBody>
          <a:bodyPr wrap="none" rtlCol="0">
            <a:spAutoFit/>
          </a:bodyPr>
          <a:lstStyle/>
          <a:p>
            <a:r>
              <a:rPr lang="en-US" sz="1800" dirty="0">
                <a:solidFill>
                  <a:srgbClr val="FF0000"/>
                </a:solidFill>
              </a:rPr>
              <a:t>What is the potential for parallelization using SSE-vectors?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500" fill="hold"/>
                                        <p:tgtEl>
                                          <p:spTgt spid="5"/>
                                        </p:tgtEl>
                                        <p:attrNameLst>
                                          <p:attrName>fillcolor</p:attrName>
                                        </p:attrNameLst>
                                      </p:cBhvr>
                                      <p:to>
                                        <a:srgbClr val="C1C1C1"/>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childTnLst>
                          </p:cTn>
                        </p:par>
                        <p:par>
                          <p:cTn id="9" fill="hold">
                            <p:stCondLst>
                              <p:cond delay="500"/>
                            </p:stCondLst>
                            <p:childTnLst>
                              <p:par>
                                <p:cTn id="10" presetID="1" presetClass="emph" presetSubtype="2" fill="hold" nodeType="afterEffect">
                                  <p:stCondLst>
                                    <p:cond delay="0"/>
                                  </p:stCondLst>
                                  <p:childTnLst>
                                    <p:animClr clrSpc="rgb" dir="cw">
                                      <p:cBhvr>
                                        <p:cTn id="11" dur="500" fill="hold"/>
                                        <p:tgtEl>
                                          <p:spTgt spid="6"/>
                                        </p:tgtEl>
                                        <p:attrNameLst>
                                          <p:attrName>fillcolor</p:attrName>
                                        </p:attrNameLst>
                                      </p:cBhvr>
                                      <p:to>
                                        <a:srgbClr val="C1C1C1"/>
                                      </p:to>
                                    </p:animClr>
                                    <p:set>
                                      <p:cBhvr>
                                        <p:cTn id="12" dur="500" fill="hold"/>
                                        <p:tgtEl>
                                          <p:spTgt spid="6"/>
                                        </p:tgtEl>
                                        <p:attrNameLst>
                                          <p:attrName>fill.type</p:attrName>
                                        </p:attrNameLst>
                                      </p:cBhvr>
                                      <p:to>
                                        <p:strVal val="solid"/>
                                      </p:to>
                                    </p:set>
                                    <p:set>
                                      <p:cBhvr>
                                        <p:cTn id="13" dur="500" fill="hold"/>
                                        <p:tgtEl>
                                          <p:spTgt spid="6"/>
                                        </p:tgtEl>
                                        <p:attrNameLst>
                                          <p:attrName>fill.on</p:attrName>
                                        </p:attrNameLst>
                                      </p:cBhvr>
                                      <p:to>
                                        <p:strVal val="true"/>
                                      </p:to>
                                    </p:set>
                                  </p:childTnLst>
                                </p:cTn>
                              </p:par>
                            </p:childTnLst>
                          </p:cTn>
                        </p:par>
                        <p:par>
                          <p:cTn id="14" fill="hold">
                            <p:stCondLst>
                              <p:cond delay="1000"/>
                            </p:stCondLst>
                            <p:childTnLst>
                              <p:par>
                                <p:cTn id="15" presetID="1" presetClass="emph" presetSubtype="2" fill="hold" nodeType="afterEffect">
                                  <p:stCondLst>
                                    <p:cond delay="0"/>
                                  </p:stCondLst>
                                  <p:childTnLst>
                                    <p:animClr clrSpc="rgb" dir="cw">
                                      <p:cBhvr>
                                        <p:cTn id="16" dur="500" fill="hold"/>
                                        <p:tgtEl>
                                          <p:spTgt spid="7"/>
                                        </p:tgtEl>
                                        <p:attrNameLst>
                                          <p:attrName>fillcolor</p:attrName>
                                        </p:attrNameLst>
                                      </p:cBhvr>
                                      <p:to>
                                        <a:srgbClr val="C1C1C1"/>
                                      </p:to>
                                    </p:animClr>
                                    <p:set>
                                      <p:cBhvr>
                                        <p:cTn id="17" dur="500" fill="hold"/>
                                        <p:tgtEl>
                                          <p:spTgt spid="7"/>
                                        </p:tgtEl>
                                        <p:attrNameLst>
                                          <p:attrName>fill.type</p:attrName>
                                        </p:attrNameLst>
                                      </p:cBhvr>
                                      <p:to>
                                        <p:strVal val="solid"/>
                                      </p:to>
                                    </p:set>
                                    <p:set>
                                      <p:cBhvr>
                                        <p:cTn id="18" dur="500" fill="hold"/>
                                        <p:tgtEl>
                                          <p:spTgt spid="7"/>
                                        </p:tgtEl>
                                        <p:attrNameLst>
                                          <p:attrName>fill.on</p:attrName>
                                        </p:attrNameLst>
                                      </p:cBhvr>
                                      <p:to>
                                        <p:strVal val="true"/>
                                      </p:to>
                                    </p:set>
                                  </p:childTnLst>
                                </p:cTn>
                              </p:par>
                            </p:childTnLst>
                          </p:cTn>
                        </p:par>
                        <p:par>
                          <p:cTn id="19" fill="hold">
                            <p:stCondLst>
                              <p:cond delay="1500"/>
                            </p:stCondLst>
                            <p:childTnLst>
                              <p:par>
                                <p:cTn id="20" presetID="1" presetClass="emph" presetSubtype="2" fill="hold" nodeType="afterEffect">
                                  <p:stCondLst>
                                    <p:cond delay="0"/>
                                  </p:stCondLst>
                                  <p:childTnLst>
                                    <p:animClr clrSpc="rgb" dir="cw">
                                      <p:cBhvr>
                                        <p:cTn id="21" dur="500" fill="hold"/>
                                        <p:tgtEl>
                                          <p:spTgt spid="8"/>
                                        </p:tgtEl>
                                        <p:attrNameLst>
                                          <p:attrName>fillcolor</p:attrName>
                                        </p:attrNameLst>
                                      </p:cBhvr>
                                      <p:to>
                                        <a:srgbClr val="C1C1C1"/>
                                      </p:to>
                                    </p:animClr>
                                    <p:set>
                                      <p:cBhvr>
                                        <p:cTn id="22" dur="500" fill="hold"/>
                                        <p:tgtEl>
                                          <p:spTgt spid="8"/>
                                        </p:tgtEl>
                                        <p:attrNameLst>
                                          <p:attrName>fill.type</p:attrName>
                                        </p:attrNameLst>
                                      </p:cBhvr>
                                      <p:to>
                                        <p:strVal val="solid"/>
                                      </p:to>
                                    </p:set>
                                    <p:set>
                                      <p:cBhvr>
                                        <p:cTn id="23" dur="500" fill="hold"/>
                                        <p:tgtEl>
                                          <p:spTgt spid="8"/>
                                        </p:tgtEl>
                                        <p:attrNameLst>
                                          <p:attrName>fill.on</p:attrName>
                                        </p:attrNameLst>
                                      </p:cBhvr>
                                      <p:to>
                                        <p:strVal val="true"/>
                                      </p:to>
                                    </p:set>
                                  </p:childTnLst>
                                </p:cTn>
                              </p:par>
                            </p:childTnLst>
                          </p:cTn>
                        </p:par>
                        <p:par>
                          <p:cTn id="24" fill="hold">
                            <p:stCondLst>
                              <p:cond delay="2000"/>
                            </p:stCondLst>
                            <p:childTnLst>
                              <p:par>
                                <p:cTn id="25" presetID="1" presetClass="emph" presetSubtype="2" fill="hold" nodeType="afterEffect">
                                  <p:stCondLst>
                                    <p:cond delay="0"/>
                                  </p:stCondLst>
                                  <p:childTnLst>
                                    <p:animClr clrSpc="rgb" dir="cw">
                                      <p:cBhvr>
                                        <p:cTn id="26" dur="500" fill="hold"/>
                                        <p:tgtEl>
                                          <p:spTgt spid="9"/>
                                        </p:tgtEl>
                                        <p:attrNameLst>
                                          <p:attrName>fillcolor</p:attrName>
                                        </p:attrNameLst>
                                      </p:cBhvr>
                                      <p:to>
                                        <a:srgbClr val="C1C1C1"/>
                                      </p:to>
                                    </p:animClr>
                                    <p:set>
                                      <p:cBhvr>
                                        <p:cTn id="27" dur="500" fill="hold"/>
                                        <p:tgtEl>
                                          <p:spTgt spid="9"/>
                                        </p:tgtEl>
                                        <p:attrNameLst>
                                          <p:attrName>fill.type</p:attrName>
                                        </p:attrNameLst>
                                      </p:cBhvr>
                                      <p:to>
                                        <p:strVal val="solid"/>
                                      </p:to>
                                    </p:set>
                                    <p:set>
                                      <p:cBhvr>
                                        <p:cTn id="28" dur="500" fill="hold"/>
                                        <p:tgtEl>
                                          <p:spTgt spid="9"/>
                                        </p:tgtEl>
                                        <p:attrNameLst>
                                          <p:attrName>fill.on</p:attrName>
                                        </p:attrNameLst>
                                      </p:cBhvr>
                                      <p:to>
                                        <p:strVal val="true"/>
                                      </p:to>
                                    </p:set>
                                  </p:childTnLst>
                                </p:cTn>
                              </p:par>
                            </p:childTnLst>
                          </p:cTn>
                        </p:par>
                        <p:par>
                          <p:cTn id="29" fill="hold">
                            <p:stCondLst>
                              <p:cond delay="2500"/>
                            </p:stCondLst>
                            <p:childTnLst>
                              <p:par>
                                <p:cTn id="30" presetID="1" presetClass="emph" presetSubtype="2" fill="hold" nodeType="afterEffect">
                                  <p:stCondLst>
                                    <p:cond delay="0"/>
                                  </p:stCondLst>
                                  <p:childTnLst>
                                    <p:animClr clrSpc="rgb" dir="cw">
                                      <p:cBhvr>
                                        <p:cTn id="31" dur="500" fill="hold"/>
                                        <p:tgtEl>
                                          <p:spTgt spid="10"/>
                                        </p:tgtEl>
                                        <p:attrNameLst>
                                          <p:attrName>fillcolor</p:attrName>
                                        </p:attrNameLst>
                                      </p:cBhvr>
                                      <p:to>
                                        <a:srgbClr val="C1C1C1"/>
                                      </p:to>
                                    </p:animClr>
                                    <p:set>
                                      <p:cBhvr>
                                        <p:cTn id="32" dur="500" fill="hold"/>
                                        <p:tgtEl>
                                          <p:spTgt spid="10"/>
                                        </p:tgtEl>
                                        <p:attrNameLst>
                                          <p:attrName>fill.type</p:attrName>
                                        </p:attrNameLst>
                                      </p:cBhvr>
                                      <p:to>
                                        <p:strVal val="solid"/>
                                      </p:to>
                                    </p:set>
                                    <p:set>
                                      <p:cBhvr>
                                        <p:cTn id="33" dur="500" fill="hold"/>
                                        <p:tgtEl>
                                          <p:spTgt spid="10"/>
                                        </p:tgtEl>
                                        <p:attrNameLst>
                                          <p:attrName>fill.on</p:attrName>
                                        </p:attrNameLst>
                                      </p:cBhvr>
                                      <p:to>
                                        <p:strVal val="true"/>
                                      </p:to>
                                    </p:set>
                                  </p:childTnLst>
                                </p:cTn>
                              </p:par>
                            </p:childTnLst>
                          </p:cTn>
                        </p:par>
                        <p:par>
                          <p:cTn id="34" fill="hold">
                            <p:stCondLst>
                              <p:cond delay="3000"/>
                            </p:stCondLst>
                            <p:childTnLst>
                              <p:par>
                                <p:cTn id="35" presetID="1" presetClass="emph" presetSubtype="2" fill="hold" nodeType="afterEffect">
                                  <p:stCondLst>
                                    <p:cond delay="0"/>
                                  </p:stCondLst>
                                  <p:childTnLst>
                                    <p:animClr clrSpc="rgb" dir="cw">
                                      <p:cBhvr>
                                        <p:cTn id="36" dur="500" fill="hold"/>
                                        <p:tgtEl>
                                          <p:spTgt spid="11"/>
                                        </p:tgtEl>
                                        <p:attrNameLst>
                                          <p:attrName>fillcolor</p:attrName>
                                        </p:attrNameLst>
                                      </p:cBhvr>
                                      <p:to>
                                        <a:srgbClr val="C1C1C1"/>
                                      </p:to>
                                    </p:animClr>
                                    <p:set>
                                      <p:cBhvr>
                                        <p:cTn id="37" dur="500" fill="hold"/>
                                        <p:tgtEl>
                                          <p:spTgt spid="11"/>
                                        </p:tgtEl>
                                        <p:attrNameLst>
                                          <p:attrName>fill.type</p:attrName>
                                        </p:attrNameLst>
                                      </p:cBhvr>
                                      <p:to>
                                        <p:strVal val="solid"/>
                                      </p:to>
                                    </p:set>
                                    <p:set>
                                      <p:cBhvr>
                                        <p:cTn id="38" dur="500" fill="hold"/>
                                        <p:tgtEl>
                                          <p:spTgt spid="11"/>
                                        </p:tgtEl>
                                        <p:attrNameLst>
                                          <p:attrName>fill.on</p:attrName>
                                        </p:attrNameLst>
                                      </p:cBhvr>
                                      <p:to>
                                        <p:strVal val="true"/>
                                      </p:to>
                                    </p:set>
                                  </p:childTnLst>
                                </p:cTn>
                              </p:par>
                            </p:childTnLst>
                          </p:cTn>
                        </p:par>
                        <p:par>
                          <p:cTn id="39" fill="hold">
                            <p:stCondLst>
                              <p:cond delay="3500"/>
                            </p:stCondLst>
                            <p:childTnLst>
                              <p:par>
                                <p:cTn id="40" presetID="1" presetClass="emph" presetSubtype="2" fill="hold" nodeType="afterEffect">
                                  <p:stCondLst>
                                    <p:cond delay="0"/>
                                  </p:stCondLst>
                                  <p:childTnLst>
                                    <p:animClr clrSpc="rgb" dir="cw">
                                      <p:cBhvr>
                                        <p:cTn id="41" dur="500" fill="hold"/>
                                        <p:tgtEl>
                                          <p:spTgt spid="12"/>
                                        </p:tgtEl>
                                        <p:attrNameLst>
                                          <p:attrName>fillcolor</p:attrName>
                                        </p:attrNameLst>
                                      </p:cBhvr>
                                      <p:to>
                                        <a:srgbClr val="C1C1C1"/>
                                      </p:to>
                                    </p:animClr>
                                    <p:set>
                                      <p:cBhvr>
                                        <p:cTn id="42" dur="500" fill="hold"/>
                                        <p:tgtEl>
                                          <p:spTgt spid="12"/>
                                        </p:tgtEl>
                                        <p:attrNameLst>
                                          <p:attrName>fill.type</p:attrName>
                                        </p:attrNameLst>
                                      </p:cBhvr>
                                      <p:to>
                                        <p:strVal val="solid"/>
                                      </p:to>
                                    </p:set>
                                    <p:set>
                                      <p:cBhvr>
                                        <p:cTn id="43" dur="500" fill="hold"/>
                                        <p:tgtEl>
                                          <p:spTgt spid="12"/>
                                        </p:tgtEl>
                                        <p:attrNameLst>
                                          <p:attrName>fill.on</p:attrName>
                                        </p:attrNameLst>
                                      </p:cBhvr>
                                      <p:to>
                                        <p:strVal val="true"/>
                                      </p:to>
                                    </p:set>
                                  </p:childTnLst>
                                </p:cTn>
                              </p:par>
                            </p:childTnLst>
                          </p:cTn>
                        </p:par>
                        <p:par>
                          <p:cTn id="44" fill="hold">
                            <p:stCondLst>
                              <p:cond delay="4000"/>
                            </p:stCondLst>
                            <p:childTnLst>
                              <p:par>
                                <p:cTn id="45" presetID="1" presetClass="emph" presetSubtype="2" fill="hold" nodeType="afterEffect">
                                  <p:stCondLst>
                                    <p:cond delay="0"/>
                                  </p:stCondLst>
                                  <p:childTnLst>
                                    <p:animClr clrSpc="rgb" dir="cw">
                                      <p:cBhvr>
                                        <p:cTn id="46" dur="500" fill="hold"/>
                                        <p:tgtEl>
                                          <p:spTgt spid="13"/>
                                        </p:tgtEl>
                                        <p:attrNameLst>
                                          <p:attrName>fillcolor</p:attrName>
                                        </p:attrNameLst>
                                      </p:cBhvr>
                                      <p:to>
                                        <a:srgbClr val="C1C1C1"/>
                                      </p:to>
                                    </p:animClr>
                                    <p:set>
                                      <p:cBhvr>
                                        <p:cTn id="47" dur="500" fill="hold"/>
                                        <p:tgtEl>
                                          <p:spTgt spid="13"/>
                                        </p:tgtEl>
                                        <p:attrNameLst>
                                          <p:attrName>fill.type</p:attrName>
                                        </p:attrNameLst>
                                      </p:cBhvr>
                                      <p:to>
                                        <p:strVal val="solid"/>
                                      </p:to>
                                    </p:set>
                                    <p:set>
                                      <p:cBhvr>
                                        <p:cTn id="48" dur="500" fill="hold"/>
                                        <p:tgtEl>
                                          <p:spTgt spid="13"/>
                                        </p:tgtEl>
                                        <p:attrNameLst>
                                          <p:attrName>fill.on</p:attrName>
                                        </p:attrNameLst>
                                      </p:cBhvr>
                                      <p:to>
                                        <p:strVal val="true"/>
                                      </p:to>
                                    </p:set>
                                  </p:childTnLst>
                                </p:cTn>
                              </p:par>
                            </p:childTnLst>
                          </p:cTn>
                        </p:par>
                        <p:par>
                          <p:cTn id="49" fill="hold">
                            <p:stCondLst>
                              <p:cond delay="4500"/>
                            </p:stCondLst>
                            <p:childTnLst>
                              <p:par>
                                <p:cTn id="50" presetID="1" presetClass="emph" presetSubtype="2" fill="hold" nodeType="afterEffect">
                                  <p:stCondLst>
                                    <p:cond delay="0"/>
                                  </p:stCondLst>
                                  <p:childTnLst>
                                    <p:animClr clrSpc="rgb" dir="cw">
                                      <p:cBhvr>
                                        <p:cTn id="51" dur="500" fill="hold"/>
                                        <p:tgtEl>
                                          <p:spTgt spid="14"/>
                                        </p:tgtEl>
                                        <p:attrNameLst>
                                          <p:attrName>fillcolor</p:attrName>
                                        </p:attrNameLst>
                                      </p:cBhvr>
                                      <p:to>
                                        <a:srgbClr val="C1C1C1"/>
                                      </p:to>
                                    </p:animClr>
                                    <p:set>
                                      <p:cBhvr>
                                        <p:cTn id="52" dur="500" fill="hold"/>
                                        <p:tgtEl>
                                          <p:spTgt spid="14"/>
                                        </p:tgtEl>
                                        <p:attrNameLst>
                                          <p:attrName>fill.type</p:attrName>
                                        </p:attrNameLst>
                                      </p:cBhvr>
                                      <p:to>
                                        <p:strVal val="solid"/>
                                      </p:to>
                                    </p:set>
                                    <p:set>
                                      <p:cBhvr>
                                        <p:cTn id="53" dur="500" fill="hold"/>
                                        <p:tgtEl>
                                          <p:spTgt spid="14"/>
                                        </p:tgtEl>
                                        <p:attrNameLst>
                                          <p:attrName>fill.on</p:attrName>
                                        </p:attrNameLst>
                                      </p:cBhvr>
                                      <p:to>
                                        <p:strVal val="true"/>
                                      </p:to>
                                    </p:set>
                                  </p:childTnLst>
                                </p:cTn>
                              </p:par>
                            </p:childTnLst>
                          </p:cTn>
                        </p:par>
                        <p:par>
                          <p:cTn id="54" fill="hold">
                            <p:stCondLst>
                              <p:cond delay="5000"/>
                            </p:stCondLst>
                            <p:childTnLst>
                              <p:par>
                                <p:cTn id="55" presetID="1" presetClass="emph" presetSubtype="2" fill="hold" nodeType="afterEffect">
                                  <p:stCondLst>
                                    <p:cond delay="0"/>
                                  </p:stCondLst>
                                  <p:childTnLst>
                                    <p:animClr clrSpc="rgb" dir="cw">
                                      <p:cBhvr>
                                        <p:cTn id="56" dur="500" fill="hold"/>
                                        <p:tgtEl>
                                          <p:spTgt spid="15"/>
                                        </p:tgtEl>
                                        <p:attrNameLst>
                                          <p:attrName>fillcolor</p:attrName>
                                        </p:attrNameLst>
                                      </p:cBhvr>
                                      <p:to>
                                        <a:srgbClr val="C1C1C1"/>
                                      </p:to>
                                    </p:animClr>
                                    <p:set>
                                      <p:cBhvr>
                                        <p:cTn id="57" dur="500" fill="hold"/>
                                        <p:tgtEl>
                                          <p:spTgt spid="15"/>
                                        </p:tgtEl>
                                        <p:attrNameLst>
                                          <p:attrName>fill.type</p:attrName>
                                        </p:attrNameLst>
                                      </p:cBhvr>
                                      <p:to>
                                        <p:strVal val="solid"/>
                                      </p:to>
                                    </p:set>
                                    <p:set>
                                      <p:cBhvr>
                                        <p:cTn id="58" dur="500" fill="hold"/>
                                        <p:tgtEl>
                                          <p:spTgt spid="15"/>
                                        </p:tgtEl>
                                        <p:attrNameLst>
                                          <p:attrName>fill.on</p:attrName>
                                        </p:attrNameLst>
                                      </p:cBhvr>
                                      <p:to>
                                        <p:strVal val="true"/>
                                      </p:to>
                                    </p:set>
                                  </p:childTnLst>
                                </p:cTn>
                              </p:par>
                            </p:childTnLst>
                          </p:cTn>
                        </p:par>
                        <p:par>
                          <p:cTn id="59" fill="hold">
                            <p:stCondLst>
                              <p:cond delay="5500"/>
                            </p:stCondLst>
                            <p:childTnLst>
                              <p:par>
                                <p:cTn id="60" presetID="1" presetClass="emph" presetSubtype="2" fill="hold" nodeType="afterEffect">
                                  <p:stCondLst>
                                    <p:cond delay="0"/>
                                  </p:stCondLst>
                                  <p:childTnLst>
                                    <p:animClr clrSpc="rgb" dir="cw">
                                      <p:cBhvr>
                                        <p:cTn id="61" dur="500" fill="hold"/>
                                        <p:tgtEl>
                                          <p:spTgt spid="16"/>
                                        </p:tgtEl>
                                        <p:attrNameLst>
                                          <p:attrName>fillcolor</p:attrName>
                                        </p:attrNameLst>
                                      </p:cBhvr>
                                      <p:to>
                                        <a:srgbClr val="C1C1C1"/>
                                      </p:to>
                                    </p:animClr>
                                    <p:set>
                                      <p:cBhvr>
                                        <p:cTn id="62" dur="500" fill="hold"/>
                                        <p:tgtEl>
                                          <p:spTgt spid="16"/>
                                        </p:tgtEl>
                                        <p:attrNameLst>
                                          <p:attrName>fill.type</p:attrName>
                                        </p:attrNameLst>
                                      </p:cBhvr>
                                      <p:to>
                                        <p:strVal val="solid"/>
                                      </p:to>
                                    </p:set>
                                    <p:set>
                                      <p:cBhvr>
                                        <p:cTn id="63" dur="500" fill="hold"/>
                                        <p:tgtEl>
                                          <p:spTgt spid="16"/>
                                        </p:tgtEl>
                                        <p:attrNameLst>
                                          <p:attrName>fill.on</p:attrName>
                                        </p:attrNameLst>
                                      </p:cBhvr>
                                      <p:to>
                                        <p:strVal val="true"/>
                                      </p:to>
                                    </p:set>
                                  </p:childTnLst>
                                </p:cTn>
                              </p:par>
                            </p:childTnLst>
                          </p:cTn>
                        </p:par>
                        <p:par>
                          <p:cTn id="64" fill="hold">
                            <p:stCondLst>
                              <p:cond delay="6000"/>
                            </p:stCondLst>
                            <p:childTnLst>
                              <p:par>
                                <p:cTn id="65" presetID="1" presetClass="emph" presetSubtype="2" fill="hold" nodeType="afterEffect">
                                  <p:stCondLst>
                                    <p:cond delay="0"/>
                                  </p:stCondLst>
                                  <p:childTnLst>
                                    <p:animClr clrSpc="rgb" dir="cw">
                                      <p:cBhvr>
                                        <p:cTn id="66" dur="500" fill="hold"/>
                                        <p:tgtEl>
                                          <p:spTgt spid="17"/>
                                        </p:tgtEl>
                                        <p:attrNameLst>
                                          <p:attrName>fillcolor</p:attrName>
                                        </p:attrNameLst>
                                      </p:cBhvr>
                                      <p:to>
                                        <a:srgbClr val="C1C1C1"/>
                                      </p:to>
                                    </p:animClr>
                                    <p:set>
                                      <p:cBhvr>
                                        <p:cTn id="67" dur="500" fill="hold"/>
                                        <p:tgtEl>
                                          <p:spTgt spid="17"/>
                                        </p:tgtEl>
                                        <p:attrNameLst>
                                          <p:attrName>fill.type</p:attrName>
                                        </p:attrNameLst>
                                      </p:cBhvr>
                                      <p:to>
                                        <p:strVal val="solid"/>
                                      </p:to>
                                    </p:set>
                                    <p:set>
                                      <p:cBhvr>
                                        <p:cTn id="68" dur="500" fill="hold"/>
                                        <p:tgtEl>
                                          <p:spTgt spid="17"/>
                                        </p:tgtEl>
                                        <p:attrNameLst>
                                          <p:attrName>fill.on</p:attrName>
                                        </p:attrNameLst>
                                      </p:cBhvr>
                                      <p:to>
                                        <p:strVal val="true"/>
                                      </p:to>
                                    </p:set>
                                  </p:childTnLst>
                                </p:cTn>
                              </p:par>
                            </p:childTnLst>
                          </p:cTn>
                        </p:par>
                        <p:par>
                          <p:cTn id="69" fill="hold">
                            <p:stCondLst>
                              <p:cond delay="6500"/>
                            </p:stCondLst>
                            <p:childTnLst>
                              <p:par>
                                <p:cTn id="70" presetID="1" presetClass="emph" presetSubtype="2" fill="hold" nodeType="afterEffect">
                                  <p:stCondLst>
                                    <p:cond delay="0"/>
                                  </p:stCondLst>
                                  <p:childTnLst>
                                    <p:animClr clrSpc="rgb" dir="cw">
                                      <p:cBhvr>
                                        <p:cTn id="71" dur="500" fill="hold"/>
                                        <p:tgtEl>
                                          <p:spTgt spid="18"/>
                                        </p:tgtEl>
                                        <p:attrNameLst>
                                          <p:attrName>fillcolor</p:attrName>
                                        </p:attrNameLst>
                                      </p:cBhvr>
                                      <p:to>
                                        <a:srgbClr val="C1C1C1"/>
                                      </p:to>
                                    </p:animClr>
                                    <p:set>
                                      <p:cBhvr>
                                        <p:cTn id="72" dur="500" fill="hold"/>
                                        <p:tgtEl>
                                          <p:spTgt spid="18"/>
                                        </p:tgtEl>
                                        <p:attrNameLst>
                                          <p:attrName>fill.type</p:attrName>
                                        </p:attrNameLst>
                                      </p:cBhvr>
                                      <p:to>
                                        <p:strVal val="solid"/>
                                      </p:to>
                                    </p:set>
                                    <p:set>
                                      <p:cBhvr>
                                        <p:cTn id="73" dur="500" fill="hold"/>
                                        <p:tgtEl>
                                          <p:spTgt spid="18"/>
                                        </p:tgtEl>
                                        <p:attrNameLst>
                                          <p:attrName>fill.on</p:attrName>
                                        </p:attrNameLst>
                                      </p:cBhvr>
                                      <p:to>
                                        <p:strVal val="true"/>
                                      </p:to>
                                    </p:set>
                                  </p:childTnLst>
                                </p:cTn>
                              </p:par>
                            </p:childTnLst>
                          </p:cTn>
                        </p:par>
                        <p:par>
                          <p:cTn id="74" fill="hold">
                            <p:stCondLst>
                              <p:cond delay="7000"/>
                            </p:stCondLst>
                            <p:childTnLst>
                              <p:par>
                                <p:cTn id="75" presetID="1" presetClass="emph" presetSubtype="2" fill="hold" nodeType="afterEffect">
                                  <p:stCondLst>
                                    <p:cond delay="0"/>
                                  </p:stCondLst>
                                  <p:childTnLst>
                                    <p:animClr clrSpc="rgb" dir="cw">
                                      <p:cBhvr>
                                        <p:cTn id="76" dur="500" fill="hold"/>
                                        <p:tgtEl>
                                          <p:spTgt spid="19"/>
                                        </p:tgtEl>
                                        <p:attrNameLst>
                                          <p:attrName>fillcolor</p:attrName>
                                        </p:attrNameLst>
                                      </p:cBhvr>
                                      <p:to>
                                        <a:srgbClr val="C1C1C1"/>
                                      </p:to>
                                    </p:animClr>
                                    <p:set>
                                      <p:cBhvr>
                                        <p:cTn id="77" dur="500" fill="hold"/>
                                        <p:tgtEl>
                                          <p:spTgt spid="19"/>
                                        </p:tgtEl>
                                        <p:attrNameLst>
                                          <p:attrName>fill.type</p:attrName>
                                        </p:attrNameLst>
                                      </p:cBhvr>
                                      <p:to>
                                        <p:strVal val="solid"/>
                                      </p:to>
                                    </p:set>
                                    <p:set>
                                      <p:cBhvr>
                                        <p:cTn id="78" dur="500" fill="hold"/>
                                        <p:tgtEl>
                                          <p:spTgt spid="19"/>
                                        </p:tgtEl>
                                        <p:attrNameLst>
                                          <p:attrName>fill.on</p:attrName>
                                        </p:attrNameLst>
                                      </p:cBhvr>
                                      <p:to>
                                        <p:strVal val="true"/>
                                      </p:to>
                                    </p:set>
                                  </p:childTnLst>
                                </p:cTn>
                              </p:par>
                            </p:childTnLst>
                          </p:cTn>
                        </p:par>
                        <p:par>
                          <p:cTn id="79" fill="hold">
                            <p:stCondLst>
                              <p:cond delay="7500"/>
                            </p:stCondLst>
                            <p:childTnLst>
                              <p:par>
                                <p:cTn id="80" presetID="1" presetClass="emph" presetSubtype="2" fill="hold" nodeType="afterEffect">
                                  <p:stCondLst>
                                    <p:cond delay="0"/>
                                  </p:stCondLst>
                                  <p:childTnLst>
                                    <p:animClr clrSpc="rgb" dir="cw">
                                      <p:cBhvr>
                                        <p:cTn id="81" dur="500" fill="hold"/>
                                        <p:tgtEl>
                                          <p:spTgt spid="20"/>
                                        </p:tgtEl>
                                        <p:attrNameLst>
                                          <p:attrName>fillcolor</p:attrName>
                                        </p:attrNameLst>
                                      </p:cBhvr>
                                      <p:to>
                                        <a:srgbClr val="C1C1C1"/>
                                      </p:to>
                                    </p:animClr>
                                    <p:set>
                                      <p:cBhvr>
                                        <p:cTn id="82" dur="500" fill="hold"/>
                                        <p:tgtEl>
                                          <p:spTgt spid="20"/>
                                        </p:tgtEl>
                                        <p:attrNameLst>
                                          <p:attrName>fill.type</p:attrName>
                                        </p:attrNameLst>
                                      </p:cBhvr>
                                      <p:to>
                                        <p:strVal val="solid"/>
                                      </p:to>
                                    </p:set>
                                    <p:set>
                                      <p:cBhvr>
                                        <p:cTn id="83" dur="500" fill="hold"/>
                                        <p:tgtEl>
                                          <p:spTgt spid="20"/>
                                        </p:tgtEl>
                                        <p:attrNameLst>
                                          <p:attrName>fill.on</p:attrName>
                                        </p:attrNameLst>
                                      </p:cBhvr>
                                      <p:to>
                                        <p:strVal val="true"/>
                                      </p:to>
                                    </p:set>
                                  </p:childTnLst>
                                </p:cTn>
                              </p:par>
                            </p:childTnLst>
                          </p:cTn>
                        </p:par>
                        <p:par>
                          <p:cTn id="84" fill="hold">
                            <p:stCondLst>
                              <p:cond delay="8000"/>
                            </p:stCondLst>
                            <p:childTnLst>
                              <p:par>
                                <p:cTn id="85" presetID="1" presetClass="emph" presetSubtype="2" fill="hold" nodeType="afterEffect">
                                  <p:stCondLst>
                                    <p:cond delay="0"/>
                                  </p:stCondLst>
                                  <p:childTnLst>
                                    <p:animClr clrSpc="rgb" dir="cw">
                                      <p:cBhvr>
                                        <p:cTn id="86" dur="500" fill="hold"/>
                                        <p:tgtEl>
                                          <p:spTgt spid="21"/>
                                        </p:tgtEl>
                                        <p:attrNameLst>
                                          <p:attrName>fillcolor</p:attrName>
                                        </p:attrNameLst>
                                      </p:cBhvr>
                                      <p:to>
                                        <a:srgbClr val="C1C1C1"/>
                                      </p:to>
                                    </p:animClr>
                                    <p:set>
                                      <p:cBhvr>
                                        <p:cTn id="87" dur="500" fill="hold"/>
                                        <p:tgtEl>
                                          <p:spTgt spid="21"/>
                                        </p:tgtEl>
                                        <p:attrNameLst>
                                          <p:attrName>fill.type</p:attrName>
                                        </p:attrNameLst>
                                      </p:cBhvr>
                                      <p:to>
                                        <p:strVal val="solid"/>
                                      </p:to>
                                    </p:set>
                                    <p:set>
                                      <p:cBhvr>
                                        <p:cTn id="88" dur="500" fill="hold"/>
                                        <p:tgtEl>
                                          <p:spTgt spid="21"/>
                                        </p:tgtEl>
                                        <p:attrNameLst>
                                          <p:attrName>fill.on</p:attrName>
                                        </p:attrNameLst>
                                      </p:cBhvr>
                                      <p:to>
                                        <p:strVal val="true"/>
                                      </p:to>
                                    </p:set>
                                  </p:childTnLst>
                                </p:cTn>
                              </p:par>
                            </p:childTnLst>
                          </p:cTn>
                        </p:par>
                        <p:par>
                          <p:cTn id="89" fill="hold">
                            <p:stCondLst>
                              <p:cond delay="8500"/>
                            </p:stCondLst>
                            <p:childTnLst>
                              <p:par>
                                <p:cTn id="90" presetID="1" presetClass="emph" presetSubtype="2" fill="hold" nodeType="afterEffect">
                                  <p:stCondLst>
                                    <p:cond delay="0"/>
                                  </p:stCondLst>
                                  <p:childTnLst>
                                    <p:animClr clrSpc="rgb" dir="cw">
                                      <p:cBhvr>
                                        <p:cTn id="91" dur="500" fill="hold"/>
                                        <p:tgtEl>
                                          <p:spTgt spid="22"/>
                                        </p:tgtEl>
                                        <p:attrNameLst>
                                          <p:attrName>fillcolor</p:attrName>
                                        </p:attrNameLst>
                                      </p:cBhvr>
                                      <p:to>
                                        <a:srgbClr val="C1C1C1"/>
                                      </p:to>
                                    </p:animClr>
                                    <p:set>
                                      <p:cBhvr>
                                        <p:cTn id="92" dur="500" fill="hold"/>
                                        <p:tgtEl>
                                          <p:spTgt spid="22"/>
                                        </p:tgtEl>
                                        <p:attrNameLst>
                                          <p:attrName>fill.type</p:attrName>
                                        </p:attrNameLst>
                                      </p:cBhvr>
                                      <p:to>
                                        <p:strVal val="solid"/>
                                      </p:to>
                                    </p:set>
                                    <p:set>
                                      <p:cBhvr>
                                        <p:cTn id="93" dur="500" fill="hold"/>
                                        <p:tgtEl>
                                          <p:spTgt spid="22"/>
                                        </p:tgtEl>
                                        <p:attrNameLst>
                                          <p:attrName>fill.on</p:attrName>
                                        </p:attrNameLst>
                                      </p:cBhvr>
                                      <p:to>
                                        <p:strVal val="true"/>
                                      </p:to>
                                    </p:set>
                                  </p:childTnLst>
                                </p:cTn>
                              </p:par>
                            </p:childTnLst>
                          </p:cTn>
                        </p:par>
                        <p:par>
                          <p:cTn id="94" fill="hold">
                            <p:stCondLst>
                              <p:cond delay="9000"/>
                            </p:stCondLst>
                            <p:childTnLst>
                              <p:par>
                                <p:cTn id="95" presetID="1" presetClass="emph" presetSubtype="2" fill="hold" nodeType="afterEffect">
                                  <p:stCondLst>
                                    <p:cond delay="0"/>
                                  </p:stCondLst>
                                  <p:childTnLst>
                                    <p:animClr clrSpc="rgb" dir="cw">
                                      <p:cBhvr>
                                        <p:cTn id="96" dur="500" fill="hold"/>
                                        <p:tgtEl>
                                          <p:spTgt spid="23"/>
                                        </p:tgtEl>
                                        <p:attrNameLst>
                                          <p:attrName>fillcolor</p:attrName>
                                        </p:attrNameLst>
                                      </p:cBhvr>
                                      <p:to>
                                        <a:srgbClr val="C1C1C1"/>
                                      </p:to>
                                    </p:animClr>
                                    <p:set>
                                      <p:cBhvr>
                                        <p:cTn id="97" dur="500" fill="hold"/>
                                        <p:tgtEl>
                                          <p:spTgt spid="23"/>
                                        </p:tgtEl>
                                        <p:attrNameLst>
                                          <p:attrName>fill.type</p:attrName>
                                        </p:attrNameLst>
                                      </p:cBhvr>
                                      <p:to>
                                        <p:strVal val="solid"/>
                                      </p:to>
                                    </p:set>
                                    <p:set>
                                      <p:cBhvr>
                                        <p:cTn id="98" dur="500" fill="hold"/>
                                        <p:tgtEl>
                                          <p:spTgt spid="23"/>
                                        </p:tgtEl>
                                        <p:attrNameLst>
                                          <p:attrName>fill.on</p:attrName>
                                        </p:attrNameLst>
                                      </p:cBhvr>
                                      <p:to>
                                        <p:strVal val="true"/>
                                      </p:to>
                                    </p:set>
                                  </p:childTnLst>
                                </p:cTn>
                              </p:par>
                            </p:childTnLst>
                          </p:cTn>
                        </p:par>
                        <p:par>
                          <p:cTn id="99" fill="hold">
                            <p:stCondLst>
                              <p:cond delay="9500"/>
                            </p:stCondLst>
                            <p:childTnLst>
                              <p:par>
                                <p:cTn id="100" presetID="1" presetClass="emph" presetSubtype="2" fill="hold" nodeType="afterEffect">
                                  <p:stCondLst>
                                    <p:cond delay="0"/>
                                  </p:stCondLst>
                                  <p:childTnLst>
                                    <p:animClr clrSpc="rgb" dir="cw">
                                      <p:cBhvr>
                                        <p:cTn id="101" dur="500" fill="hold"/>
                                        <p:tgtEl>
                                          <p:spTgt spid="24"/>
                                        </p:tgtEl>
                                        <p:attrNameLst>
                                          <p:attrName>fillcolor</p:attrName>
                                        </p:attrNameLst>
                                      </p:cBhvr>
                                      <p:to>
                                        <a:srgbClr val="C1C1C1"/>
                                      </p:to>
                                    </p:animClr>
                                    <p:set>
                                      <p:cBhvr>
                                        <p:cTn id="102" dur="500" fill="hold"/>
                                        <p:tgtEl>
                                          <p:spTgt spid="24"/>
                                        </p:tgtEl>
                                        <p:attrNameLst>
                                          <p:attrName>fill.type</p:attrName>
                                        </p:attrNameLst>
                                      </p:cBhvr>
                                      <p:to>
                                        <p:strVal val="solid"/>
                                      </p:to>
                                    </p:set>
                                    <p:set>
                                      <p:cBhvr>
                                        <p:cTn id="103" dur="500" fill="hold"/>
                                        <p:tgtEl>
                                          <p:spTgt spid="24"/>
                                        </p:tgtEl>
                                        <p:attrNameLst>
                                          <p:attrName>fill.on</p:attrName>
                                        </p:attrNameLst>
                                      </p:cBhvr>
                                      <p:to>
                                        <p:strVal val="true"/>
                                      </p:to>
                                    </p:set>
                                  </p:childTnLst>
                                </p:cTn>
                              </p:par>
                            </p:childTnLst>
                          </p:cTn>
                        </p:par>
                        <p:par>
                          <p:cTn id="104" fill="hold">
                            <p:stCondLst>
                              <p:cond delay="10000"/>
                            </p:stCondLst>
                            <p:childTnLst>
                              <p:par>
                                <p:cTn id="105" presetID="1" presetClass="emph" presetSubtype="2" fill="hold" nodeType="afterEffect">
                                  <p:stCondLst>
                                    <p:cond delay="0"/>
                                  </p:stCondLst>
                                  <p:childTnLst>
                                    <p:animClr clrSpc="rgb" dir="cw">
                                      <p:cBhvr>
                                        <p:cTn id="106" dur="500" fill="hold"/>
                                        <p:tgtEl>
                                          <p:spTgt spid="25"/>
                                        </p:tgtEl>
                                        <p:attrNameLst>
                                          <p:attrName>fillcolor</p:attrName>
                                        </p:attrNameLst>
                                      </p:cBhvr>
                                      <p:to>
                                        <a:srgbClr val="C1C1C1"/>
                                      </p:to>
                                    </p:animClr>
                                    <p:set>
                                      <p:cBhvr>
                                        <p:cTn id="107" dur="500" fill="hold"/>
                                        <p:tgtEl>
                                          <p:spTgt spid="25"/>
                                        </p:tgtEl>
                                        <p:attrNameLst>
                                          <p:attrName>fill.type</p:attrName>
                                        </p:attrNameLst>
                                      </p:cBhvr>
                                      <p:to>
                                        <p:strVal val="solid"/>
                                      </p:to>
                                    </p:set>
                                    <p:set>
                                      <p:cBhvr>
                                        <p:cTn id="108" dur="500" fill="hold"/>
                                        <p:tgtEl>
                                          <p:spTgt spid="25"/>
                                        </p:tgtEl>
                                        <p:attrNameLst>
                                          <p:attrName>fill.on</p:attrName>
                                        </p:attrNameLst>
                                      </p:cBhvr>
                                      <p:to>
                                        <p:strVal val="true"/>
                                      </p:to>
                                    </p:set>
                                  </p:childTnLst>
                                </p:cTn>
                              </p:par>
                            </p:childTnLst>
                          </p:cTn>
                        </p:par>
                        <p:par>
                          <p:cTn id="109" fill="hold">
                            <p:stCondLst>
                              <p:cond delay="10500"/>
                            </p:stCondLst>
                            <p:childTnLst>
                              <p:par>
                                <p:cTn id="110" presetID="1" presetClass="emph" presetSubtype="2" fill="hold" nodeType="afterEffect">
                                  <p:stCondLst>
                                    <p:cond delay="0"/>
                                  </p:stCondLst>
                                  <p:childTnLst>
                                    <p:animClr clrSpc="rgb" dir="cw">
                                      <p:cBhvr>
                                        <p:cTn id="111" dur="500" fill="hold"/>
                                        <p:tgtEl>
                                          <p:spTgt spid="26"/>
                                        </p:tgtEl>
                                        <p:attrNameLst>
                                          <p:attrName>fillcolor</p:attrName>
                                        </p:attrNameLst>
                                      </p:cBhvr>
                                      <p:to>
                                        <a:srgbClr val="C1C1C1"/>
                                      </p:to>
                                    </p:animClr>
                                    <p:set>
                                      <p:cBhvr>
                                        <p:cTn id="112" dur="500" fill="hold"/>
                                        <p:tgtEl>
                                          <p:spTgt spid="26"/>
                                        </p:tgtEl>
                                        <p:attrNameLst>
                                          <p:attrName>fill.type</p:attrName>
                                        </p:attrNameLst>
                                      </p:cBhvr>
                                      <p:to>
                                        <p:strVal val="solid"/>
                                      </p:to>
                                    </p:set>
                                    <p:set>
                                      <p:cBhvr>
                                        <p:cTn id="113" dur="500" fill="hold"/>
                                        <p:tgtEl>
                                          <p:spTgt spid="26"/>
                                        </p:tgtEl>
                                        <p:attrNameLst>
                                          <p:attrName>fill.on</p:attrName>
                                        </p:attrNameLst>
                                      </p:cBhvr>
                                      <p:to>
                                        <p:strVal val="true"/>
                                      </p:to>
                                    </p:set>
                                  </p:childTnLst>
                                </p:cTn>
                              </p:par>
                            </p:childTnLst>
                          </p:cTn>
                        </p:par>
                        <p:par>
                          <p:cTn id="114" fill="hold">
                            <p:stCondLst>
                              <p:cond delay="11000"/>
                            </p:stCondLst>
                            <p:childTnLst>
                              <p:par>
                                <p:cTn id="115" presetID="1" presetClass="emph" presetSubtype="2" fill="hold" nodeType="afterEffect">
                                  <p:stCondLst>
                                    <p:cond delay="0"/>
                                  </p:stCondLst>
                                  <p:childTnLst>
                                    <p:animClr clrSpc="rgb" dir="cw">
                                      <p:cBhvr>
                                        <p:cTn id="116" dur="500" fill="hold"/>
                                        <p:tgtEl>
                                          <p:spTgt spid="27"/>
                                        </p:tgtEl>
                                        <p:attrNameLst>
                                          <p:attrName>fillcolor</p:attrName>
                                        </p:attrNameLst>
                                      </p:cBhvr>
                                      <p:to>
                                        <a:srgbClr val="C1C1C1"/>
                                      </p:to>
                                    </p:animClr>
                                    <p:set>
                                      <p:cBhvr>
                                        <p:cTn id="117" dur="500" fill="hold"/>
                                        <p:tgtEl>
                                          <p:spTgt spid="27"/>
                                        </p:tgtEl>
                                        <p:attrNameLst>
                                          <p:attrName>fill.type</p:attrName>
                                        </p:attrNameLst>
                                      </p:cBhvr>
                                      <p:to>
                                        <p:strVal val="solid"/>
                                      </p:to>
                                    </p:set>
                                    <p:set>
                                      <p:cBhvr>
                                        <p:cTn id="118" dur="500" fill="hold"/>
                                        <p:tgtEl>
                                          <p:spTgt spid="27"/>
                                        </p:tgtEl>
                                        <p:attrNameLst>
                                          <p:attrName>fill.on</p:attrName>
                                        </p:attrNameLst>
                                      </p:cBhvr>
                                      <p:to>
                                        <p:strVal val="true"/>
                                      </p:to>
                                    </p:set>
                                  </p:childTnLst>
                                </p:cTn>
                              </p:par>
                            </p:childTnLst>
                          </p:cTn>
                        </p:par>
                        <p:par>
                          <p:cTn id="119" fill="hold">
                            <p:stCondLst>
                              <p:cond delay="11500"/>
                            </p:stCondLst>
                            <p:childTnLst>
                              <p:par>
                                <p:cTn id="120" presetID="1" presetClass="emph" presetSubtype="2" fill="hold" nodeType="afterEffect">
                                  <p:stCondLst>
                                    <p:cond delay="0"/>
                                  </p:stCondLst>
                                  <p:childTnLst>
                                    <p:animClr clrSpc="rgb" dir="cw">
                                      <p:cBhvr>
                                        <p:cTn id="121" dur="500" fill="hold"/>
                                        <p:tgtEl>
                                          <p:spTgt spid="28"/>
                                        </p:tgtEl>
                                        <p:attrNameLst>
                                          <p:attrName>fillcolor</p:attrName>
                                        </p:attrNameLst>
                                      </p:cBhvr>
                                      <p:to>
                                        <a:srgbClr val="C1C1C1"/>
                                      </p:to>
                                    </p:animClr>
                                    <p:set>
                                      <p:cBhvr>
                                        <p:cTn id="122" dur="500" fill="hold"/>
                                        <p:tgtEl>
                                          <p:spTgt spid="28"/>
                                        </p:tgtEl>
                                        <p:attrNameLst>
                                          <p:attrName>fill.type</p:attrName>
                                        </p:attrNameLst>
                                      </p:cBhvr>
                                      <p:to>
                                        <p:strVal val="solid"/>
                                      </p:to>
                                    </p:set>
                                    <p:set>
                                      <p:cBhvr>
                                        <p:cTn id="123" dur="500" fill="hold"/>
                                        <p:tgtEl>
                                          <p:spTgt spid="28"/>
                                        </p:tgtEl>
                                        <p:attrNameLst>
                                          <p:attrName>fill.on</p:attrName>
                                        </p:attrNameLst>
                                      </p:cBhvr>
                                      <p:to>
                                        <p:strVal val="true"/>
                                      </p:to>
                                    </p:set>
                                  </p:childTnLst>
                                </p:cTn>
                              </p:par>
                            </p:childTnLst>
                          </p:cTn>
                        </p:par>
                        <p:par>
                          <p:cTn id="124" fill="hold">
                            <p:stCondLst>
                              <p:cond delay="12000"/>
                            </p:stCondLst>
                            <p:childTnLst>
                              <p:par>
                                <p:cTn id="125" presetID="1" presetClass="emph" presetSubtype="2" fill="hold" nodeType="afterEffect">
                                  <p:stCondLst>
                                    <p:cond delay="0"/>
                                  </p:stCondLst>
                                  <p:childTnLst>
                                    <p:animClr clrSpc="rgb" dir="cw">
                                      <p:cBhvr>
                                        <p:cTn id="126" dur="500" fill="hold"/>
                                        <p:tgtEl>
                                          <p:spTgt spid="29"/>
                                        </p:tgtEl>
                                        <p:attrNameLst>
                                          <p:attrName>fillcolor</p:attrName>
                                        </p:attrNameLst>
                                      </p:cBhvr>
                                      <p:to>
                                        <a:srgbClr val="C1C1C1"/>
                                      </p:to>
                                    </p:animClr>
                                    <p:set>
                                      <p:cBhvr>
                                        <p:cTn id="127" dur="500" fill="hold"/>
                                        <p:tgtEl>
                                          <p:spTgt spid="29"/>
                                        </p:tgtEl>
                                        <p:attrNameLst>
                                          <p:attrName>fill.type</p:attrName>
                                        </p:attrNameLst>
                                      </p:cBhvr>
                                      <p:to>
                                        <p:strVal val="solid"/>
                                      </p:to>
                                    </p:set>
                                    <p:set>
                                      <p:cBhvr>
                                        <p:cTn id="128" dur="500" fill="hold"/>
                                        <p:tgtEl>
                                          <p:spTgt spid="29"/>
                                        </p:tgtEl>
                                        <p:attrNameLst>
                                          <p:attrName>fill.on</p:attrName>
                                        </p:attrNameLst>
                                      </p:cBhvr>
                                      <p:to>
                                        <p:strVal val="true"/>
                                      </p:to>
                                    </p:set>
                                  </p:childTnLst>
                                </p:cTn>
                              </p:par>
                            </p:childTnLst>
                          </p:cTn>
                        </p:par>
                        <p:par>
                          <p:cTn id="129" fill="hold">
                            <p:stCondLst>
                              <p:cond delay="12500"/>
                            </p:stCondLst>
                            <p:childTnLst>
                              <p:par>
                                <p:cTn id="130" presetID="1" presetClass="emph" presetSubtype="2" fill="hold" nodeType="afterEffect">
                                  <p:stCondLst>
                                    <p:cond delay="0"/>
                                  </p:stCondLst>
                                  <p:childTnLst>
                                    <p:animClr clrSpc="rgb" dir="cw">
                                      <p:cBhvr>
                                        <p:cTn id="131" dur="500" fill="hold"/>
                                        <p:tgtEl>
                                          <p:spTgt spid="30"/>
                                        </p:tgtEl>
                                        <p:attrNameLst>
                                          <p:attrName>fillcolor</p:attrName>
                                        </p:attrNameLst>
                                      </p:cBhvr>
                                      <p:to>
                                        <a:srgbClr val="C1C1C1"/>
                                      </p:to>
                                    </p:animClr>
                                    <p:set>
                                      <p:cBhvr>
                                        <p:cTn id="132" dur="500" fill="hold"/>
                                        <p:tgtEl>
                                          <p:spTgt spid="30"/>
                                        </p:tgtEl>
                                        <p:attrNameLst>
                                          <p:attrName>fill.type</p:attrName>
                                        </p:attrNameLst>
                                      </p:cBhvr>
                                      <p:to>
                                        <p:strVal val="solid"/>
                                      </p:to>
                                    </p:set>
                                    <p:set>
                                      <p:cBhvr>
                                        <p:cTn id="133" dur="500" fill="hold"/>
                                        <p:tgtEl>
                                          <p:spTgt spid="30"/>
                                        </p:tgtEl>
                                        <p:attrNameLst>
                                          <p:attrName>fill.on</p:attrName>
                                        </p:attrNameLst>
                                      </p:cBhvr>
                                      <p:to>
                                        <p:strVal val="true"/>
                                      </p:to>
                                    </p:set>
                                  </p:childTnLst>
                                </p:cTn>
                              </p:par>
                            </p:childTnLst>
                          </p:cTn>
                        </p:par>
                        <p:par>
                          <p:cTn id="134" fill="hold">
                            <p:stCondLst>
                              <p:cond delay="13000"/>
                            </p:stCondLst>
                            <p:childTnLst>
                              <p:par>
                                <p:cTn id="135" presetID="1" presetClass="emph" presetSubtype="2" fill="hold" nodeType="afterEffect">
                                  <p:stCondLst>
                                    <p:cond delay="0"/>
                                  </p:stCondLst>
                                  <p:childTnLst>
                                    <p:animClr clrSpc="rgb" dir="cw">
                                      <p:cBhvr>
                                        <p:cTn id="136" dur="500" fill="hold"/>
                                        <p:tgtEl>
                                          <p:spTgt spid="31"/>
                                        </p:tgtEl>
                                        <p:attrNameLst>
                                          <p:attrName>fillcolor</p:attrName>
                                        </p:attrNameLst>
                                      </p:cBhvr>
                                      <p:to>
                                        <a:srgbClr val="C1C1C1"/>
                                      </p:to>
                                    </p:animClr>
                                    <p:set>
                                      <p:cBhvr>
                                        <p:cTn id="137" dur="500" fill="hold"/>
                                        <p:tgtEl>
                                          <p:spTgt spid="31"/>
                                        </p:tgtEl>
                                        <p:attrNameLst>
                                          <p:attrName>fill.type</p:attrName>
                                        </p:attrNameLst>
                                      </p:cBhvr>
                                      <p:to>
                                        <p:strVal val="solid"/>
                                      </p:to>
                                    </p:set>
                                    <p:set>
                                      <p:cBhvr>
                                        <p:cTn id="138" dur="500" fill="hold"/>
                                        <p:tgtEl>
                                          <p:spTgt spid="31"/>
                                        </p:tgtEl>
                                        <p:attrNameLst>
                                          <p:attrName>fill.on</p:attrName>
                                        </p:attrNameLst>
                                      </p:cBhvr>
                                      <p:to>
                                        <p:strVal val="true"/>
                                      </p:to>
                                    </p:set>
                                  </p:childTnLst>
                                </p:cTn>
                              </p:par>
                            </p:childTnLst>
                          </p:cTn>
                        </p:par>
                        <p:par>
                          <p:cTn id="139" fill="hold">
                            <p:stCondLst>
                              <p:cond delay="13500"/>
                            </p:stCondLst>
                            <p:childTnLst>
                              <p:par>
                                <p:cTn id="140" presetID="1" presetClass="emph" presetSubtype="2" fill="hold" nodeType="afterEffect">
                                  <p:stCondLst>
                                    <p:cond delay="0"/>
                                  </p:stCondLst>
                                  <p:childTnLst>
                                    <p:animClr clrSpc="rgb" dir="cw">
                                      <p:cBhvr>
                                        <p:cTn id="141" dur="500" fill="hold"/>
                                        <p:tgtEl>
                                          <p:spTgt spid="32"/>
                                        </p:tgtEl>
                                        <p:attrNameLst>
                                          <p:attrName>fillcolor</p:attrName>
                                        </p:attrNameLst>
                                      </p:cBhvr>
                                      <p:to>
                                        <a:srgbClr val="C1C1C1"/>
                                      </p:to>
                                    </p:animClr>
                                    <p:set>
                                      <p:cBhvr>
                                        <p:cTn id="142" dur="500" fill="hold"/>
                                        <p:tgtEl>
                                          <p:spTgt spid="32"/>
                                        </p:tgtEl>
                                        <p:attrNameLst>
                                          <p:attrName>fill.type</p:attrName>
                                        </p:attrNameLst>
                                      </p:cBhvr>
                                      <p:to>
                                        <p:strVal val="solid"/>
                                      </p:to>
                                    </p:set>
                                    <p:set>
                                      <p:cBhvr>
                                        <p:cTn id="143" dur="500" fill="hold"/>
                                        <p:tgtEl>
                                          <p:spTgt spid="32"/>
                                        </p:tgtEl>
                                        <p:attrNameLst>
                                          <p:attrName>fill.on</p:attrName>
                                        </p:attrNameLst>
                                      </p:cBhvr>
                                      <p:to>
                                        <p:strVal val="true"/>
                                      </p:to>
                                    </p:set>
                                  </p:childTnLst>
                                </p:cTn>
                              </p:par>
                            </p:childTnLst>
                          </p:cTn>
                        </p:par>
                        <p:par>
                          <p:cTn id="144" fill="hold">
                            <p:stCondLst>
                              <p:cond delay="14000"/>
                            </p:stCondLst>
                            <p:childTnLst>
                              <p:par>
                                <p:cTn id="145" presetID="1" presetClass="emph" presetSubtype="2" fill="hold" nodeType="afterEffect">
                                  <p:stCondLst>
                                    <p:cond delay="0"/>
                                  </p:stCondLst>
                                  <p:childTnLst>
                                    <p:animClr clrSpc="rgb" dir="cw">
                                      <p:cBhvr>
                                        <p:cTn id="146" dur="500" fill="hold"/>
                                        <p:tgtEl>
                                          <p:spTgt spid="33"/>
                                        </p:tgtEl>
                                        <p:attrNameLst>
                                          <p:attrName>fillcolor</p:attrName>
                                        </p:attrNameLst>
                                      </p:cBhvr>
                                      <p:to>
                                        <a:srgbClr val="C1C1C1"/>
                                      </p:to>
                                    </p:animClr>
                                    <p:set>
                                      <p:cBhvr>
                                        <p:cTn id="147" dur="500" fill="hold"/>
                                        <p:tgtEl>
                                          <p:spTgt spid="33"/>
                                        </p:tgtEl>
                                        <p:attrNameLst>
                                          <p:attrName>fill.type</p:attrName>
                                        </p:attrNameLst>
                                      </p:cBhvr>
                                      <p:to>
                                        <p:strVal val="solid"/>
                                      </p:to>
                                    </p:set>
                                    <p:set>
                                      <p:cBhvr>
                                        <p:cTn id="148" dur="500" fill="hold"/>
                                        <p:tgtEl>
                                          <p:spTgt spid="33"/>
                                        </p:tgtEl>
                                        <p:attrNameLst>
                                          <p:attrName>fill.on</p:attrName>
                                        </p:attrNameLst>
                                      </p:cBhvr>
                                      <p:to>
                                        <p:strVal val="true"/>
                                      </p:to>
                                    </p:set>
                                  </p:childTnLst>
                                </p:cTn>
                              </p:par>
                            </p:childTnLst>
                          </p:cTn>
                        </p:par>
                        <p:par>
                          <p:cTn id="149" fill="hold">
                            <p:stCondLst>
                              <p:cond delay="14500"/>
                            </p:stCondLst>
                            <p:childTnLst>
                              <p:par>
                                <p:cTn id="150" presetID="1" presetClass="emph" presetSubtype="2" fill="hold" nodeType="afterEffect">
                                  <p:stCondLst>
                                    <p:cond delay="0"/>
                                  </p:stCondLst>
                                  <p:childTnLst>
                                    <p:animClr clrSpc="rgb" dir="cw">
                                      <p:cBhvr>
                                        <p:cTn id="151" dur="500" fill="hold"/>
                                        <p:tgtEl>
                                          <p:spTgt spid="34"/>
                                        </p:tgtEl>
                                        <p:attrNameLst>
                                          <p:attrName>fillcolor</p:attrName>
                                        </p:attrNameLst>
                                      </p:cBhvr>
                                      <p:to>
                                        <a:srgbClr val="C1C1C1"/>
                                      </p:to>
                                    </p:animClr>
                                    <p:set>
                                      <p:cBhvr>
                                        <p:cTn id="152" dur="500" fill="hold"/>
                                        <p:tgtEl>
                                          <p:spTgt spid="34"/>
                                        </p:tgtEl>
                                        <p:attrNameLst>
                                          <p:attrName>fill.type</p:attrName>
                                        </p:attrNameLst>
                                      </p:cBhvr>
                                      <p:to>
                                        <p:strVal val="solid"/>
                                      </p:to>
                                    </p:set>
                                    <p:set>
                                      <p:cBhvr>
                                        <p:cTn id="153" dur="500" fill="hold"/>
                                        <p:tgtEl>
                                          <p:spTgt spid="34"/>
                                        </p:tgtEl>
                                        <p:attrNameLst>
                                          <p:attrName>fill.on</p:attrName>
                                        </p:attrNameLst>
                                      </p:cBhvr>
                                      <p:to>
                                        <p:strVal val="true"/>
                                      </p:to>
                                    </p:set>
                                  </p:childTnLst>
                                </p:cTn>
                              </p:par>
                            </p:childTnLst>
                          </p:cTn>
                        </p:par>
                        <p:par>
                          <p:cTn id="154" fill="hold">
                            <p:stCondLst>
                              <p:cond delay="15000"/>
                            </p:stCondLst>
                            <p:childTnLst>
                              <p:par>
                                <p:cTn id="155" presetID="1" presetClass="emph" presetSubtype="2" fill="hold" nodeType="afterEffect">
                                  <p:stCondLst>
                                    <p:cond delay="0"/>
                                  </p:stCondLst>
                                  <p:childTnLst>
                                    <p:animClr clrSpc="rgb" dir="cw">
                                      <p:cBhvr>
                                        <p:cTn id="156" dur="500" fill="hold"/>
                                        <p:tgtEl>
                                          <p:spTgt spid="35"/>
                                        </p:tgtEl>
                                        <p:attrNameLst>
                                          <p:attrName>fillcolor</p:attrName>
                                        </p:attrNameLst>
                                      </p:cBhvr>
                                      <p:to>
                                        <a:srgbClr val="C1C1C1"/>
                                      </p:to>
                                    </p:animClr>
                                    <p:set>
                                      <p:cBhvr>
                                        <p:cTn id="157" dur="500" fill="hold"/>
                                        <p:tgtEl>
                                          <p:spTgt spid="35"/>
                                        </p:tgtEl>
                                        <p:attrNameLst>
                                          <p:attrName>fill.type</p:attrName>
                                        </p:attrNameLst>
                                      </p:cBhvr>
                                      <p:to>
                                        <p:strVal val="solid"/>
                                      </p:to>
                                    </p:set>
                                    <p:set>
                                      <p:cBhvr>
                                        <p:cTn id="158" dur="500" fill="hold"/>
                                        <p:tgtEl>
                                          <p:spTgt spid="35"/>
                                        </p:tgtEl>
                                        <p:attrNameLst>
                                          <p:attrName>fill.on</p:attrName>
                                        </p:attrNameLst>
                                      </p:cBhvr>
                                      <p:to>
                                        <p:strVal val="true"/>
                                      </p:to>
                                    </p:set>
                                  </p:childTnLst>
                                </p:cTn>
                              </p:par>
                            </p:childTnLst>
                          </p:cTn>
                        </p:par>
                        <p:par>
                          <p:cTn id="159" fill="hold">
                            <p:stCondLst>
                              <p:cond delay="15500"/>
                            </p:stCondLst>
                            <p:childTnLst>
                              <p:par>
                                <p:cTn id="160" presetID="1" presetClass="emph" presetSubtype="2" fill="hold" nodeType="afterEffect">
                                  <p:stCondLst>
                                    <p:cond delay="0"/>
                                  </p:stCondLst>
                                  <p:childTnLst>
                                    <p:animClr clrSpc="rgb" dir="cw">
                                      <p:cBhvr>
                                        <p:cTn id="161" dur="500" fill="hold"/>
                                        <p:tgtEl>
                                          <p:spTgt spid="36"/>
                                        </p:tgtEl>
                                        <p:attrNameLst>
                                          <p:attrName>fillcolor</p:attrName>
                                        </p:attrNameLst>
                                      </p:cBhvr>
                                      <p:to>
                                        <a:srgbClr val="C1C1C1"/>
                                      </p:to>
                                    </p:animClr>
                                    <p:set>
                                      <p:cBhvr>
                                        <p:cTn id="162" dur="500" fill="hold"/>
                                        <p:tgtEl>
                                          <p:spTgt spid="36"/>
                                        </p:tgtEl>
                                        <p:attrNameLst>
                                          <p:attrName>fill.type</p:attrName>
                                        </p:attrNameLst>
                                      </p:cBhvr>
                                      <p:to>
                                        <p:strVal val="solid"/>
                                      </p:to>
                                    </p:set>
                                    <p:set>
                                      <p:cBhvr>
                                        <p:cTn id="163" dur="500" fill="hold"/>
                                        <p:tgtEl>
                                          <p:spTgt spid="36"/>
                                        </p:tgtEl>
                                        <p:attrNameLst>
                                          <p:attrName>fill.on</p:attrName>
                                        </p:attrNameLst>
                                      </p:cBhvr>
                                      <p:to>
                                        <p:strVal val="true"/>
                                      </p:to>
                                    </p:set>
                                  </p:childTnLst>
                                </p:cTn>
                              </p:par>
                            </p:childTnLst>
                          </p:cTn>
                        </p:par>
                        <p:par>
                          <p:cTn id="164" fill="hold">
                            <p:stCondLst>
                              <p:cond delay="16000"/>
                            </p:stCondLst>
                            <p:childTnLst>
                              <p:par>
                                <p:cTn id="165" presetID="1" presetClass="emph" presetSubtype="2" fill="hold" nodeType="afterEffect">
                                  <p:stCondLst>
                                    <p:cond delay="0"/>
                                  </p:stCondLst>
                                  <p:childTnLst>
                                    <p:animClr clrSpc="rgb" dir="cw">
                                      <p:cBhvr>
                                        <p:cTn id="166" dur="500" fill="hold"/>
                                        <p:tgtEl>
                                          <p:spTgt spid="37"/>
                                        </p:tgtEl>
                                        <p:attrNameLst>
                                          <p:attrName>fillcolor</p:attrName>
                                        </p:attrNameLst>
                                      </p:cBhvr>
                                      <p:to>
                                        <a:srgbClr val="C1C1C1"/>
                                      </p:to>
                                    </p:animClr>
                                    <p:set>
                                      <p:cBhvr>
                                        <p:cTn id="167" dur="500" fill="hold"/>
                                        <p:tgtEl>
                                          <p:spTgt spid="37"/>
                                        </p:tgtEl>
                                        <p:attrNameLst>
                                          <p:attrName>fill.type</p:attrName>
                                        </p:attrNameLst>
                                      </p:cBhvr>
                                      <p:to>
                                        <p:strVal val="solid"/>
                                      </p:to>
                                    </p:set>
                                    <p:set>
                                      <p:cBhvr>
                                        <p:cTn id="168" dur="500" fill="hold"/>
                                        <p:tgtEl>
                                          <p:spTgt spid="37"/>
                                        </p:tgtEl>
                                        <p:attrNameLst>
                                          <p:attrName>fill.on</p:attrName>
                                        </p:attrNameLst>
                                      </p:cBhvr>
                                      <p:to>
                                        <p:strVal val="true"/>
                                      </p:to>
                                    </p:set>
                                  </p:childTnLst>
                                </p:cTn>
                              </p:par>
                            </p:childTnLst>
                          </p:cTn>
                        </p:par>
                        <p:par>
                          <p:cTn id="169" fill="hold">
                            <p:stCondLst>
                              <p:cond delay="16500"/>
                            </p:stCondLst>
                            <p:childTnLst>
                              <p:par>
                                <p:cTn id="170" presetID="1" presetClass="emph" presetSubtype="2" fill="hold" nodeType="afterEffect">
                                  <p:stCondLst>
                                    <p:cond delay="0"/>
                                  </p:stCondLst>
                                  <p:childTnLst>
                                    <p:animClr clrSpc="rgb" dir="cw">
                                      <p:cBhvr>
                                        <p:cTn id="171" dur="500" fill="hold"/>
                                        <p:tgtEl>
                                          <p:spTgt spid="38"/>
                                        </p:tgtEl>
                                        <p:attrNameLst>
                                          <p:attrName>fillcolor</p:attrName>
                                        </p:attrNameLst>
                                      </p:cBhvr>
                                      <p:to>
                                        <a:srgbClr val="C1C1C1"/>
                                      </p:to>
                                    </p:animClr>
                                    <p:set>
                                      <p:cBhvr>
                                        <p:cTn id="172" dur="500" fill="hold"/>
                                        <p:tgtEl>
                                          <p:spTgt spid="38"/>
                                        </p:tgtEl>
                                        <p:attrNameLst>
                                          <p:attrName>fill.type</p:attrName>
                                        </p:attrNameLst>
                                      </p:cBhvr>
                                      <p:to>
                                        <p:strVal val="solid"/>
                                      </p:to>
                                    </p:set>
                                    <p:set>
                                      <p:cBhvr>
                                        <p:cTn id="173" dur="500" fill="hold"/>
                                        <p:tgtEl>
                                          <p:spTgt spid="38"/>
                                        </p:tgtEl>
                                        <p:attrNameLst>
                                          <p:attrName>fill.on</p:attrName>
                                        </p:attrNameLst>
                                      </p:cBhvr>
                                      <p:to>
                                        <p:strVal val="true"/>
                                      </p:to>
                                    </p:set>
                                  </p:childTnLst>
                                </p:cTn>
                              </p:par>
                            </p:childTnLst>
                          </p:cTn>
                        </p:par>
                        <p:par>
                          <p:cTn id="174" fill="hold">
                            <p:stCondLst>
                              <p:cond delay="17000"/>
                            </p:stCondLst>
                            <p:childTnLst>
                              <p:par>
                                <p:cTn id="175" presetID="1" presetClass="emph" presetSubtype="2" fill="hold" nodeType="afterEffect">
                                  <p:stCondLst>
                                    <p:cond delay="0"/>
                                  </p:stCondLst>
                                  <p:childTnLst>
                                    <p:animClr clrSpc="rgb" dir="cw">
                                      <p:cBhvr>
                                        <p:cTn id="176" dur="500" fill="hold"/>
                                        <p:tgtEl>
                                          <p:spTgt spid="39"/>
                                        </p:tgtEl>
                                        <p:attrNameLst>
                                          <p:attrName>fillcolor</p:attrName>
                                        </p:attrNameLst>
                                      </p:cBhvr>
                                      <p:to>
                                        <a:srgbClr val="C1C1C1"/>
                                      </p:to>
                                    </p:animClr>
                                    <p:set>
                                      <p:cBhvr>
                                        <p:cTn id="177" dur="500" fill="hold"/>
                                        <p:tgtEl>
                                          <p:spTgt spid="39"/>
                                        </p:tgtEl>
                                        <p:attrNameLst>
                                          <p:attrName>fill.type</p:attrName>
                                        </p:attrNameLst>
                                      </p:cBhvr>
                                      <p:to>
                                        <p:strVal val="solid"/>
                                      </p:to>
                                    </p:set>
                                    <p:set>
                                      <p:cBhvr>
                                        <p:cTn id="178" dur="500" fill="hold"/>
                                        <p:tgtEl>
                                          <p:spTgt spid="39"/>
                                        </p:tgtEl>
                                        <p:attrNameLst>
                                          <p:attrName>fill.on</p:attrName>
                                        </p:attrNameLst>
                                      </p:cBhvr>
                                      <p:to>
                                        <p:strVal val="true"/>
                                      </p:to>
                                    </p:set>
                                  </p:childTnLst>
                                </p:cTn>
                              </p:par>
                            </p:childTnLst>
                          </p:cTn>
                        </p:par>
                        <p:par>
                          <p:cTn id="179" fill="hold">
                            <p:stCondLst>
                              <p:cond delay="17500"/>
                            </p:stCondLst>
                            <p:childTnLst>
                              <p:par>
                                <p:cTn id="180" presetID="1" presetClass="emph" presetSubtype="2" fill="hold" nodeType="afterEffect">
                                  <p:stCondLst>
                                    <p:cond delay="0"/>
                                  </p:stCondLst>
                                  <p:childTnLst>
                                    <p:animClr clrSpc="rgb" dir="cw">
                                      <p:cBhvr>
                                        <p:cTn id="181" dur="500" fill="hold"/>
                                        <p:tgtEl>
                                          <p:spTgt spid="40"/>
                                        </p:tgtEl>
                                        <p:attrNameLst>
                                          <p:attrName>fillcolor</p:attrName>
                                        </p:attrNameLst>
                                      </p:cBhvr>
                                      <p:to>
                                        <a:srgbClr val="C1C1C1"/>
                                      </p:to>
                                    </p:animClr>
                                    <p:set>
                                      <p:cBhvr>
                                        <p:cTn id="182" dur="500" fill="hold"/>
                                        <p:tgtEl>
                                          <p:spTgt spid="40"/>
                                        </p:tgtEl>
                                        <p:attrNameLst>
                                          <p:attrName>fill.type</p:attrName>
                                        </p:attrNameLst>
                                      </p:cBhvr>
                                      <p:to>
                                        <p:strVal val="solid"/>
                                      </p:to>
                                    </p:set>
                                    <p:set>
                                      <p:cBhvr>
                                        <p:cTn id="183" dur="500" fill="hold"/>
                                        <p:tgtEl>
                                          <p:spTgt spid="40"/>
                                        </p:tgtEl>
                                        <p:attrNameLst>
                                          <p:attrName>fill.on</p:attrName>
                                        </p:attrNameLst>
                                      </p:cBhvr>
                                      <p:to>
                                        <p:strVal val="true"/>
                                      </p:to>
                                    </p:set>
                                  </p:childTnLst>
                                </p:cTn>
                              </p:par>
                            </p:childTnLst>
                          </p:cTn>
                        </p:par>
                        <p:par>
                          <p:cTn id="184" fill="hold">
                            <p:stCondLst>
                              <p:cond delay="18000"/>
                            </p:stCondLst>
                            <p:childTnLst>
                              <p:par>
                                <p:cTn id="185" presetID="1" presetClass="emph" presetSubtype="2" fill="hold" nodeType="afterEffect">
                                  <p:stCondLst>
                                    <p:cond delay="0"/>
                                  </p:stCondLst>
                                  <p:childTnLst>
                                    <p:animClr clrSpc="rgb" dir="cw">
                                      <p:cBhvr>
                                        <p:cTn id="186" dur="500" fill="hold"/>
                                        <p:tgtEl>
                                          <p:spTgt spid="41"/>
                                        </p:tgtEl>
                                        <p:attrNameLst>
                                          <p:attrName>fillcolor</p:attrName>
                                        </p:attrNameLst>
                                      </p:cBhvr>
                                      <p:to>
                                        <a:srgbClr val="C1C1C1"/>
                                      </p:to>
                                    </p:animClr>
                                    <p:set>
                                      <p:cBhvr>
                                        <p:cTn id="187" dur="500" fill="hold"/>
                                        <p:tgtEl>
                                          <p:spTgt spid="41"/>
                                        </p:tgtEl>
                                        <p:attrNameLst>
                                          <p:attrName>fill.type</p:attrName>
                                        </p:attrNameLst>
                                      </p:cBhvr>
                                      <p:to>
                                        <p:strVal val="solid"/>
                                      </p:to>
                                    </p:set>
                                    <p:set>
                                      <p:cBhvr>
                                        <p:cTn id="188" dur="500" fill="hold"/>
                                        <p:tgtEl>
                                          <p:spTgt spid="41"/>
                                        </p:tgtEl>
                                        <p:attrNameLst>
                                          <p:attrName>fill.on</p:attrName>
                                        </p:attrNameLst>
                                      </p:cBhvr>
                                      <p:to>
                                        <p:strVal val="true"/>
                                      </p:to>
                                    </p:set>
                                  </p:childTnLst>
                                </p:cTn>
                              </p:par>
                            </p:childTnLst>
                          </p:cTn>
                        </p:par>
                        <p:par>
                          <p:cTn id="189" fill="hold">
                            <p:stCondLst>
                              <p:cond delay="18500"/>
                            </p:stCondLst>
                            <p:childTnLst>
                              <p:par>
                                <p:cTn id="190" presetID="1" presetClass="emph" presetSubtype="2" fill="hold" nodeType="afterEffect">
                                  <p:stCondLst>
                                    <p:cond delay="0"/>
                                  </p:stCondLst>
                                  <p:childTnLst>
                                    <p:animClr clrSpc="rgb" dir="cw">
                                      <p:cBhvr>
                                        <p:cTn id="191" dur="500" fill="hold"/>
                                        <p:tgtEl>
                                          <p:spTgt spid="42"/>
                                        </p:tgtEl>
                                        <p:attrNameLst>
                                          <p:attrName>fillcolor</p:attrName>
                                        </p:attrNameLst>
                                      </p:cBhvr>
                                      <p:to>
                                        <a:srgbClr val="C1C1C1"/>
                                      </p:to>
                                    </p:animClr>
                                    <p:set>
                                      <p:cBhvr>
                                        <p:cTn id="192" dur="500" fill="hold"/>
                                        <p:tgtEl>
                                          <p:spTgt spid="42"/>
                                        </p:tgtEl>
                                        <p:attrNameLst>
                                          <p:attrName>fill.type</p:attrName>
                                        </p:attrNameLst>
                                      </p:cBhvr>
                                      <p:to>
                                        <p:strVal val="solid"/>
                                      </p:to>
                                    </p:set>
                                    <p:set>
                                      <p:cBhvr>
                                        <p:cTn id="193" dur="500" fill="hold"/>
                                        <p:tgtEl>
                                          <p:spTgt spid="42"/>
                                        </p:tgtEl>
                                        <p:attrNameLst>
                                          <p:attrName>fill.on</p:attrName>
                                        </p:attrNameLst>
                                      </p:cBhvr>
                                      <p:to>
                                        <p:strVal val="true"/>
                                      </p:to>
                                    </p:set>
                                  </p:childTnLst>
                                </p:cTn>
                              </p:par>
                            </p:childTnLst>
                          </p:cTn>
                        </p:par>
                        <p:par>
                          <p:cTn id="194" fill="hold">
                            <p:stCondLst>
                              <p:cond delay="19000"/>
                            </p:stCondLst>
                            <p:childTnLst>
                              <p:par>
                                <p:cTn id="195" presetID="1" presetClass="emph" presetSubtype="2" fill="hold" nodeType="afterEffect">
                                  <p:stCondLst>
                                    <p:cond delay="0"/>
                                  </p:stCondLst>
                                  <p:childTnLst>
                                    <p:animClr clrSpc="rgb" dir="cw">
                                      <p:cBhvr>
                                        <p:cTn id="196" dur="500" fill="hold"/>
                                        <p:tgtEl>
                                          <p:spTgt spid="43"/>
                                        </p:tgtEl>
                                        <p:attrNameLst>
                                          <p:attrName>fillcolor</p:attrName>
                                        </p:attrNameLst>
                                      </p:cBhvr>
                                      <p:to>
                                        <a:srgbClr val="C1C1C1"/>
                                      </p:to>
                                    </p:animClr>
                                    <p:set>
                                      <p:cBhvr>
                                        <p:cTn id="197" dur="500" fill="hold"/>
                                        <p:tgtEl>
                                          <p:spTgt spid="43"/>
                                        </p:tgtEl>
                                        <p:attrNameLst>
                                          <p:attrName>fill.type</p:attrName>
                                        </p:attrNameLst>
                                      </p:cBhvr>
                                      <p:to>
                                        <p:strVal val="solid"/>
                                      </p:to>
                                    </p:set>
                                    <p:set>
                                      <p:cBhvr>
                                        <p:cTn id="198" dur="500" fill="hold"/>
                                        <p:tgtEl>
                                          <p:spTgt spid="43"/>
                                        </p:tgtEl>
                                        <p:attrNameLst>
                                          <p:attrName>fill.on</p:attrName>
                                        </p:attrNameLst>
                                      </p:cBhvr>
                                      <p:to>
                                        <p:strVal val="true"/>
                                      </p:to>
                                    </p:set>
                                  </p:childTnLst>
                                </p:cTn>
                              </p:par>
                            </p:childTnLst>
                          </p:cTn>
                        </p:par>
                        <p:par>
                          <p:cTn id="199" fill="hold">
                            <p:stCondLst>
                              <p:cond delay="19500"/>
                            </p:stCondLst>
                            <p:childTnLst>
                              <p:par>
                                <p:cTn id="200" presetID="1" presetClass="emph" presetSubtype="2" fill="hold" nodeType="afterEffect">
                                  <p:stCondLst>
                                    <p:cond delay="0"/>
                                  </p:stCondLst>
                                  <p:childTnLst>
                                    <p:animClr clrSpc="rgb" dir="cw">
                                      <p:cBhvr>
                                        <p:cTn id="201" dur="500" fill="hold"/>
                                        <p:tgtEl>
                                          <p:spTgt spid="44"/>
                                        </p:tgtEl>
                                        <p:attrNameLst>
                                          <p:attrName>fillcolor</p:attrName>
                                        </p:attrNameLst>
                                      </p:cBhvr>
                                      <p:to>
                                        <a:srgbClr val="C1C1C1"/>
                                      </p:to>
                                    </p:animClr>
                                    <p:set>
                                      <p:cBhvr>
                                        <p:cTn id="202" dur="500" fill="hold"/>
                                        <p:tgtEl>
                                          <p:spTgt spid="44"/>
                                        </p:tgtEl>
                                        <p:attrNameLst>
                                          <p:attrName>fill.type</p:attrName>
                                        </p:attrNameLst>
                                      </p:cBhvr>
                                      <p:to>
                                        <p:strVal val="solid"/>
                                      </p:to>
                                    </p:set>
                                    <p:set>
                                      <p:cBhvr>
                                        <p:cTn id="203" dur="500" fill="hold"/>
                                        <p:tgtEl>
                                          <p:spTgt spid="44"/>
                                        </p:tgtEl>
                                        <p:attrNameLst>
                                          <p:attrName>fill.on</p:attrName>
                                        </p:attrNameLst>
                                      </p:cBhvr>
                                      <p:to>
                                        <p:strVal val="true"/>
                                      </p:to>
                                    </p:set>
                                  </p:childTnLst>
                                </p:cTn>
                              </p:par>
                            </p:childTnLst>
                          </p:cTn>
                        </p:par>
                        <p:par>
                          <p:cTn id="204" fill="hold">
                            <p:stCondLst>
                              <p:cond delay="20000"/>
                            </p:stCondLst>
                            <p:childTnLst>
                              <p:par>
                                <p:cTn id="205" presetID="1" presetClass="emph" presetSubtype="2" fill="hold" nodeType="afterEffect">
                                  <p:stCondLst>
                                    <p:cond delay="0"/>
                                  </p:stCondLst>
                                  <p:childTnLst>
                                    <p:animClr clrSpc="rgb" dir="cw">
                                      <p:cBhvr>
                                        <p:cTn id="206" dur="500" fill="hold"/>
                                        <p:tgtEl>
                                          <p:spTgt spid="45"/>
                                        </p:tgtEl>
                                        <p:attrNameLst>
                                          <p:attrName>fillcolor</p:attrName>
                                        </p:attrNameLst>
                                      </p:cBhvr>
                                      <p:to>
                                        <a:srgbClr val="C1C1C1"/>
                                      </p:to>
                                    </p:animClr>
                                    <p:set>
                                      <p:cBhvr>
                                        <p:cTn id="207" dur="500" fill="hold"/>
                                        <p:tgtEl>
                                          <p:spTgt spid="45"/>
                                        </p:tgtEl>
                                        <p:attrNameLst>
                                          <p:attrName>fill.type</p:attrName>
                                        </p:attrNameLst>
                                      </p:cBhvr>
                                      <p:to>
                                        <p:strVal val="solid"/>
                                      </p:to>
                                    </p:set>
                                    <p:set>
                                      <p:cBhvr>
                                        <p:cTn id="208" dur="500" fill="hold"/>
                                        <p:tgtEl>
                                          <p:spTgt spid="45"/>
                                        </p:tgtEl>
                                        <p:attrNameLst>
                                          <p:attrName>fill.on</p:attrName>
                                        </p:attrNameLst>
                                      </p:cBhvr>
                                      <p:to>
                                        <p:strVal val="true"/>
                                      </p:to>
                                    </p:set>
                                  </p:childTnLst>
                                </p:cTn>
                              </p:par>
                            </p:childTnLst>
                          </p:cTn>
                        </p:par>
                        <p:par>
                          <p:cTn id="209" fill="hold">
                            <p:stCondLst>
                              <p:cond delay="20500"/>
                            </p:stCondLst>
                            <p:childTnLst>
                              <p:par>
                                <p:cTn id="210" presetID="1" presetClass="emph" presetSubtype="2" fill="hold" nodeType="afterEffect">
                                  <p:stCondLst>
                                    <p:cond delay="0"/>
                                  </p:stCondLst>
                                  <p:childTnLst>
                                    <p:animClr clrSpc="rgb" dir="cw">
                                      <p:cBhvr>
                                        <p:cTn id="211" dur="500" fill="hold"/>
                                        <p:tgtEl>
                                          <p:spTgt spid="46"/>
                                        </p:tgtEl>
                                        <p:attrNameLst>
                                          <p:attrName>fillcolor</p:attrName>
                                        </p:attrNameLst>
                                      </p:cBhvr>
                                      <p:to>
                                        <a:srgbClr val="C1C1C1"/>
                                      </p:to>
                                    </p:animClr>
                                    <p:set>
                                      <p:cBhvr>
                                        <p:cTn id="212" dur="500" fill="hold"/>
                                        <p:tgtEl>
                                          <p:spTgt spid="46"/>
                                        </p:tgtEl>
                                        <p:attrNameLst>
                                          <p:attrName>fill.type</p:attrName>
                                        </p:attrNameLst>
                                      </p:cBhvr>
                                      <p:to>
                                        <p:strVal val="solid"/>
                                      </p:to>
                                    </p:set>
                                    <p:set>
                                      <p:cBhvr>
                                        <p:cTn id="213" dur="500" fill="hold"/>
                                        <p:tgtEl>
                                          <p:spTgt spid="46"/>
                                        </p:tgtEl>
                                        <p:attrNameLst>
                                          <p:attrName>fill.on</p:attrName>
                                        </p:attrNameLst>
                                      </p:cBhvr>
                                      <p:to>
                                        <p:strVal val="true"/>
                                      </p:to>
                                    </p:set>
                                  </p:childTnLst>
                                </p:cTn>
                              </p:par>
                            </p:childTnLst>
                          </p:cTn>
                        </p:par>
                        <p:par>
                          <p:cTn id="214" fill="hold">
                            <p:stCondLst>
                              <p:cond delay="21000"/>
                            </p:stCondLst>
                            <p:childTnLst>
                              <p:par>
                                <p:cTn id="215" presetID="1" presetClass="emph" presetSubtype="2" fill="hold" nodeType="afterEffect">
                                  <p:stCondLst>
                                    <p:cond delay="0"/>
                                  </p:stCondLst>
                                  <p:childTnLst>
                                    <p:animClr clrSpc="rgb" dir="cw">
                                      <p:cBhvr>
                                        <p:cTn id="216" dur="500" fill="hold"/>
                                        <p:tgtEl>
                                          <p:spTgt spid="47"/>
                                        </p:tgtEl>
                                        <p:attrNameLst>
                                          <p:attrName>fillcolor</p:attrName>
                                        </p:attrNameLst>
                                      </p:cBhvr>
                                      <p:to>
                                        <a:srgbClr val="C1C1C1"/>
                                      </p:to>
                                    </p:animClr>
                                    <p:set>
                                      <p:cBhvr>
                                        <p:cTn id="217" dur="500" fill="hold"/>
                                        <p:tgtEl>
                                          <p:spTgt spid="47"/>
                                        </p:tgtEl>
                                        <p:attrNameLst>
                                          <p:attrName>fill.type</p:attrName>
                                        </p:attrNameLst>
                                      </p:cBhvr>
                                      <p:to>
                                        <p:strVal val="solid"/>
                                      </p:to>
                                    </p:set>
                                    <p:set>
                                      <p:cBhvr>
                                        <p:cTn id="218" dur="500" fill="hold"/>
                                        <p:tgtEl>
                                          <p:spTgt spid="47"/>
                                        </p:tgtEl>
                                        <p:attrNameLst>
                                          <p:attrName>fill.on</p:attrName>
                                        </p:attrNameLst>
                                      </p:cBhvr>
                                      <p:to>
                                        <p:strVal val="true"/>
                                      </p:to>
                                    </p:set>
                                  </p:childTnLst>
                                </p:cTn>
                              </p:par>
                            </p:childTnLst>
                          </p:cTn>
                        </p:par>
                        <p:par>
                          <p:cTn id="219" fill="hold">
                            <p:stCondLst>
                              <p:cond delay="21500"/>
                            </p:stCondLst>
                            <p:childTnLst>
                              <p:par>
                                <p:cTn id="220" presetID="1" presetClass="emph" presetSubtype="2" fill="hold" nodeType="afterEffect">
                                  <p:stCondLst>
                                    <p:cond delay="0"/>
                                  </p:stCondLst>
                                  <p:childTnLst>
                                    <p:animClr clrSpc="rgb" dir="cw">
                                      <p:cBhvr>
                                        <p:cTn id="221" dur="500" fill="hold"/>
                                        <p:tgtEl>
                                          <p:spTgt spid="48"/>
                                        </p:tgtEl>
                                        <p:attrNameLst>
                                          <p:attrName>fillcolor</p:attrName>
                                        </p:attrNameLst>
                                      </p:cBhvr>
                                      <p:to>
                                        <a:srgbClr val="C1C1C1"/>
                                      </p:to>
                                    </p:animClr>
                                    <p:set>
                                      <p:cBhvr>
                                        <p:cTn id="222" dur="500" fill="hold"/>
                                        <p:tgtEl>
                                          <p:spTgt spid="48"/>
                                        </p:tgtEl>
                                        <p:attrNameLst>
                                          <p:attrName>fill.type</p:attrName>
                                        </p:attrNameLst>
                                      </p:cBhvr>
                                      <p:to>
                                        <p:strVal val="solid"/>
                                      </p:to>
                                    </p:set>
                                    <p:set>
                                      <p:cBhvr>
                                        <p:cTn id="223" dur="500" fill="hold"/>
                                        <p:tgtEl>
                                          <p:spTgt spid="48"/>
                                        </p:tgtEl>
                                        <p:attrNameLst>
                                          <p:attrName>fill.on</p:attrName>
                                        </p:attrNameLst>
                                      </p:cBhvr>
                                      <p:to>
                                        <p:strVal val="true"/>
                                      </p:to>
                                    </p:set>
                                  </p:childTnLst>
                                </p:cTn>
                              </p:par>
                            </p:childTnLst>
                          </p:cTn>
                        </p:par>
                        <p:par>
                          <p:cTn id="224" fill="hold">
                            <p:stCondLst>
                              <p:cond delay="22000"/>
                            </p:stCondLst>
                            <p:childTnLst>
                              <p:par>
                                <p:cTn id="225" presetID="1" presetClass="emph" presetSubtype="2" fill="hold" nodeType="afterEffect">
                                  <p:stCondLst>
                                    <p:cond delay="0"/>
                                  </p:stCondLst>
                                  <p:childTnLst>
                                    <p:animClr clrSpc="rgb" dir="cw">
                                      <p:cBhvr>
                                        <p:cTn id="226" dur="500" fill="hold"/>
                                        <p:tgtEl>
                                          <p:spTgt spid="49"/>
                                        </p:tgtEl>
                                        <p:attrNameLst>
                                          <p:attrName>fillcolor</p:attrName>
                                        </p:attrNameLst>
                                      </p:cBhvr>
                                      <p:to>
                                        <a:srgbClr val="C1C1C1"/>
                                      </p:to>
                                    </p:animClr>
                                    <p:set>
                                      <p:cBhvr>
                                        <p:cTn id="227" dur="500" fill="hold"/>
                                        <p:tgtEl>
                                          <p:spTgt spid="49"/>
                                        </p:tgtEl>
                                        <p:attrNameLst>
                                          <p:attrName>fill.type</p:attrName>
                                        </p:attrNameLst>
                                      </p:cBhvr>
                                      <p:to>
                                        <p:strVal val="solid"/>
                                      </p:to>
                                    </p:set>
                                    <p:set>
                                      <p:cBhvr>
                                        <p:cTn id="228" dur="500" fill="hold"/>
                                        <p:tgtEl>
                                          <p:spTgt spid="49"/>
                                        </p:tgtEl>
                                        <p:attrNameLst>
                                          <p:attrName>fill.on</p:attrName>
                                        </p:attrNameLst>
                                      </p:cBhvr>
                                      <p:to>
                                        <p:strVal val="true"/>
                                      </p:to>
                                    </p:set>
                                  </p:childTnLst>
                                </p:cTn>
                              </p:par>
                            </p:childTnLst>
                          </p:cTn>
                        </p:par>
                        <p:par>
                          <p:cTn id="229" fill="hold">
                            <p:stCondLst>
                              <p:cond delay="22500"/>
                            </p:stCondLst>
                            <p:childTnLst>
                              <p:par>
                                <p:cTn id="230" presetID="1" presetClass="emph" presetSubtype="2" fill="hold" nodeType="afterEffect">
                                  <p:stCondLst>
                                    <p:cond delay="0"/>
                                  </p:stCondLst>
                                  <p:childTnLst>
                                    <p:animClr clrSpc="rgb" dir="cw">
                                      <p:cBhvr>
                                        <p:cTn id="231" dur="500" fill="hold"/>
                                        <p:tgtEl>
                                          <p:spTgt spid="50"/>
                                        </p:tgtEl>
                                        <p:attrNameLst>
                                          <p:attrName>fillcolor</p:attrName>
                                        </p:attrNameLst>
                                      </p:cBhvr>
                                      <p:to>
                                        <a:srgbClr val="C1C1C1"/>
                                      </p:to>
                                    </p:animClr>
                                    <p:set>
                                      <p:cBhvr>
                                        <p:cTn id="232" dur="500" fill="hold"/>
                                        <p:tgtEl>
                                          <p:spTgt spid="50"/>
                                        </p:tgtEl>
                                        <p:attrNameLst>
                                          <p:attrName>fill.type</p:attrName>
                                        </p:attrNameLst>
                                      </p:cBhvr>
                                      <p:to>
                                        <p:strVal val="solid"/>
                                      </p:to>
                                    </p:set>
                                    <p:set>
                                      <p:cBhvr>
                                        <p:cTn id="233" dur="500" fill="hold"/>
                                        <p:tgtEl>
                                          <p:spTgt spid="50"/>
                                        </p:tgtEl>
                                        <p:attrNameLst>
                                          <p:attrName>fill.on</p:attrName>
                                        </p:attrNameLst>
                                      </p:cBhvr>
                                      <p:to>
                                        <p:strVal val="true"/>
                                      </p:to>
                                    </p:set>
                                  </p:childTnLst>
                                </p:cTn>
                              </p:par>
                            </p:childTnLst>
                          </p:cTn>
                        </p:par>
                        <p:par>
                          <p:cTn id="234" fill="hold">
                            <p:stCondLst>
                              <p:cond delay="23000"/>
                            </p:stCondLst>
                            <p:childTnLst>
                              <p:par>
                                <p:cTn id="235" presetID="1" presetClass="emph" presetSubtype="2" fill="hold" nodeType="afterEffect">
                                  <p:stCondLst>
                                    <p:cond delay="0"/>
                                  </p:stCondLst>
                                  <p:childTnLst>
                                    <p:animClr clrSpc="rgb" dir="cw">
                                      <p:cBhvr>
                                        <p:cTn id="236" dur="500" fill="hold"/>
                                        <p:tgtEl>
                                          <p:spTgt spid="51"/>
                                        </p:tgtEl>
                                        <p:attrNameLst>
                                          <p:attrName>fillcolor</p:attrName>
                                        </p:attrNameLst>
                                      </p:cBhvr>
                                      <p:to>
                                        <a:srgbClr val="C1C1C1"/>
                                      </p:to>
                                    </p:animClr>
                                    <p:set>
                                      <p:cBhvr>
                                        <p:cTn id="237" dur="500" fill="hold"/>
                                        <p:tgtEl>
                                          <p:spTgt spid="51"/>
                                        </p:tgtEl>
                                        <p:attrNameLst>
                                          <p:attrName>fill.type</p:attrName>
                                        </p:attrNameLst>
                                      </p:cBhvr>
                                      <p:to>
                                        <p:strVal val="solid"/>
                                      </p:to>
                                    </p:set>
                                    <p:set>
                                      <p:cBhvr>
                                        <p:cTn id="238" dur="500" fill="hold"/>
                                        <p:tgtEl>
                                          <p:spTgt spid="51"/>
                                        </p:tgtEl>
                                        <p:attrNameLst>
                                          <p:attrName>fill.on</p:attrName>
                                        </p:attrNameLst>
                                      </p:cBhvr>
                                      <p:to>
                                        <p:strVal val="true"/>
                                      </p:to>
                                    </p:set>
                                  </p:childTnLst>
                                </p:cTn>
                              </p:par>
                            </p:childTnLst>
                          </p:cTn>
                        </p:par>
                        <p:par>
                          <p:cTn id="239" fill="hold">
                            <p:stCondLst>
                              <p:cond delay="23500"/>
                            </p:stCondLst>
                            <p:childTnLst>
                              <p:par>
                                <p:cTn id="240" presetID="1" presetClass="emph" presetSubtype="2" fill="hold" nodeType="afterEffect">
                                  <p:stCondLst>
                                    <p:cond delay="0"/>
                                  </p:stCondLst>
                                  <p:childTnLst>
                                    <p:animClr clrSpc="rgb" dir="cw">
                                      <p:cBhvr>
                                        <p:cTn id="241" dur="500" fill="hold"/>
                                        <p:tgtEl>
                                          <p:spTgt spid="52"/>
                                        </p:tgtEl>
                                        <p:attrNameLst>
                                          <p:attrName>fillcolor</p:attrName>
                                        </p:attrNameLst>
                                      </p:cBhvr>
                                      <p:to>
                                        <a:srgbClr val="C1C1C1"/>
                                      </p:to>
                                    </p:animClr>
                                    <p:set>
                                      <p:cBhvr>
                                        <p:cTn id="242" dur="500" fill="hold"/>
                                        <p:tgtEl>
                                          <p:spTgt spid="52"/>
                                        </p:tgtEl>
                                        <p:attrNameLst>
                                          <p:attrName>fill.type</p:attrName>
                                        </p:attrNameLst>
                                      </p:cBhvr>
                                      <p:to>
                                        <p:strVal val="solid"/>
                                      </p:to>
                                    </p:set>
                                    <p:set>
                                      <p:cBhvr>
                                        <p:cTn id="243" dur="500" fill="hold"/>
                                        <p:tgtEl>
                                          <p:spTgt spid="52"/>
                                        </p:tgtEl>
                                        <p:attrNameLst>
                                          <p:attrName>fill.on</p:attrName>
                                        </p:attrNameLst>
                                      </p:cBhvr>
                                      <p:to>
                                        <p:strVal val="true"/>
                                      </p:to>
                                    </p:set>
                                  </p:childTnLst>
                                </p:cTn>
                              </p:par>
                            </p:childTnLst>
                          </p:cTn>
                        </p:par>
                        <p:par>
                          <p:cTn id="244" fill="hold">
                            <p:stCondLst>
                              <p:cond delay="24000"/>
                            </p:stCondLst>
                            <p:childTnLst>
                              <p:par>
                                <p:cTn id="245" presetID="1" presetClass="emph" presetSubtype="2" fill="hold" nodeType="afterEffect">
                                  <p:stCondLst>
                                    <p:cond delay="0"/>
                                  </p:stCondLst>
                                  <p:childTnLst>
                                    <p:animClr clrSpc="rgb" dir="cw">
                                      <p:cBhvr>
                                        <p:cTn id="246" dur="500" fill="hold"/>
                                        <p:tgtEl>
                                          <p:spTgt spid="53"/>
                                        </p:tgtEl>
                                        <p:attrNameLst>
                                          <p:attrName>fillcolor</p:attrName>
                                        </p:attrNameLst>
                                      </p:cBhvr>
                                      <p:to>
                                        <a:srgbClr val="C1C1C1"/>
                                      </p:to>
                                    </p:animClr>
                                    <p:set>
                                      <p:cBhvr>
                                        <p:cTn id="247" dur="500" fill="hold"/>
                                        <p:tgtEl>
                                          <p:spTgt spid="53"/>
                                        </p:tgtEl>
                                        <p:attrNameLst>
                                          <p:attrName>fill.type</p:attrName>
                                        </p:attrNameLst>
                                      </p:cBhvr>
                                      <p:to>
                                        <p:strVal val="solid"/>
                                      </p:to>
                                    </p:set>
                                    <p:set>
                                      <p:cBhvr>
                                        <p:cTn id="248" dur="500" fill="hold"/>
                                        <p:tgtEl>
                                          <p:spTgt spid="53"/>
                                        </p:tgtEl>
                                        <p:attrNameLst>
                                          <p:attrName>fill.on</p:attrName>
                                        </p:attrNameLst>
                                      </p:cBhvr>
                                      <p:to>
                                        <p:strVal val="true"/>
                                      </p:to>
                                    </p:set>
                                  </p:childTnLst>
                                </p:cTn>
                              </p:par>
                            </p:childTnLst>
                          </p:cTn>
                        </p:par>
                        <p:par>
                          <p:cTn id="249" fill="hold">
                            <p:stCondLst>
                              <p:cond delay="24500"/>
                            </p:stCondLst>
                            <p:childTnLst>
                              <p:par>
                                <p:cTn id="250" presetID="1" presetClass="emph" presetSubtype="2" fill="hold" nodeType="afterEffect">
                                  <p:stCondLst>
                                    <p:cond delay="0"/>
                                  </p:stCondLst>
                                  <p:childTnLst>
                                    <p:animClr clrSpc="rgb" dir="cw">
                                      <p:cBhvr>
                                        <p:cTn id="251" dur="500" fill="hold"/>
                                        <p:tgtEl>
                                          <p:spTgt spid="54"/>
                                        </p:tgtEl>
                                        <p:attrNameLst>
                                          <p:attrName>fillcolor</p:attrName>
                                        </p:attrNameLst>
                                      </p:cBhvr>
                                      <p:to>
                                        <a:srgbClr val="C1C1C1"/>
                                      </p:to>
                                    </p:animClr>
                                    <p:set>
                                      <p:cBhvr>
                                        <p:cTn id="252" dur="500" fill="hold"/>
                                        <p:tgtEl>
                                          <p:spTgt spid="54"/>
                                        </p:tgtEl>
                                        <p:attrNameLst>
                                          <p:attrName>fill.type</p:attrName>
                                        </p:attrNameLst>
                                      </p:cBhvr>
                                      <p:to>
                                        <p:strVal val="solid"/>
                                      </p:to>
                                    </p:set>
                                    <p:set>
                                      <p:cBhvr>
                                        <p:cTn id="253" dur="500" fill="hold"/>
                                        <p:tgtEl>
                                          <p:spTgt spid="54"/>
                                        </p:tgtEl>
                                        <p:attrNameLst>
                                          <p:attrName>fill.on</p:attrName>
                                        </p:attrNameLst>
                                      </p:cBhvr>
                                      <p:to>
                                        <p:strVal val="true"/>
                                      </p:to>
                                    </p:set>
                                  </p:childTnLst>
                                </p:cTn>
                              </p:par>
                            </p:childTnLst>
                          </p:cTn>
                        </p:par>
                        <p:par>
                          <p:cTn id="254" fill="hold">
                            <p:stCondLst>
                              <p:cond delay="25000"/>
                            </p:stCondLst>
                            <p:childTnLst>
                              <p:par>
                                <p:cTn id="255" presetID="1" presetClass="emph" presetSubtype="2" fill="hold" nodeType="afterEffect">
                                  <p:stCondLst>
                                    <p:cond delay="0"/>
                                  </p:stCondLst>
                                  <p:childTnLst>
                                    <p:animClr clrSpc="rgb" dir="cw">
                                      <p:cBhvr>
                                        <p:cTn id="256" dur="500" fill="hold"/>
                                        <p:tgtEl>
                                          <p:spTgt spid="55"/>
                                        </p:tgtEl>
                                        <p:attrNameLst>
                                          <p:attrName>fillcolor</p:attrName>
                                        </p:attrNameLst>
                                      </p:cBhvr>
                                      <p:to>
                                        <a:srgbClr val="C1C1C1"/>
                                      </p:to>
                                    </p:animClr>
                                    <p:set>
                                      <p:cBhvr>
                                        <p:cTn id="257" dur="500" fill="hold"/>
                                        <p:tgtEl>
                                          <p:spTgt spid="55"/>
                                        </p:tgtEl>
                                        <p:attrNameLst>
                                          <p:attrName>fill.type</p:attrName>
                                        </p:attrNameLst>
                                      </p:cBhvr>
                                      <p:to>
                                        <p:strVal val="solid"/>
                                      </p:to>
                                    </p:set>
                                    <p:set>
                                      <p:cBhvr>
                                        <p:cTn id="258" dur="500" fill="hold"/>
                                        <p:tgtEl>
                                          <p:spTgt spid="55"/>
                                        </p:tgtEl>
                                        <p:attrNameLst>
                                          <p:attrName>fill.on</p:attrName>
                                        </p:attrNameLst>
                                      </p:cBhvr>
                                      <p:to>
                                        <p:strVal val="true"/>
                                      </p:to>
                                    </p:set>
                                  </p:childTnLst>
                                </p:cTn>
                              </p:par>
                            </p:childTnLst>
                          </p:cTn>
                        </p:par>
                        <p:par>
                          <p:cTn id="259" fill="hold">
                            <p:stCondLst>
                              <p:cond delay="25500"/>
                            </p:stCondLst>
                            <p:childTnLst>
                              <p:par>
                                <p:cTn id="260" presetID="1" presetClass="emph" presetSubtype="2" fill="hold" nodeType="afterEffect">
                                  <p:stCondLst>
                                    <p:cond delay="0"/>
                                  </p:stCondLst>
                                  <p:childTnLst>
                                    <p:animClr clrSpc="rgb" dir="cw">
                                      <p:cBhvr>
                                        <p:cTn id="261" dur="500" fill="hold"/>
                                        <p:tgtEl>
                                          <p:spTgt spid="56"/>
                                        </p:tgtEl>
                                        <p:attrNameLst>
                                          <p:attrName>fillcolor</p:attrName>
                                        </p:attrNameLst>
                                      </p:cBhvr>
                                      <p:to>
                                        <a:srgbClr val="C1C1C1"/>
                                      </p:to>
                                    </p:animClr>
                                    <p:set>
                                      <p:cBhvr>
                                        <p:cTn id="262" dur="500" fill="hold"/>
                                        <p:tgtEl>
                                          <p:spTgt spid="56"/>
                                        </p:tgtEl>
                                        <p:attrNameLst>
                                          <p:attrName>fill.type</p:attrName>
                                        </p:attrNameLst>
                                      </p:cBhvr>
                                      <p:to>
                                        <p:strVal val="solid"/>
                                      </p:to>
                                    </p:set>
                                    <p:set>
                                      <p:cBhvr>
                                        <p:cTn id="263" dur="500" fill="hold"/>
                                        <p:tgtEl>
                                          <p:spTgt spid="56"/>
                                        </p:tgtEl>
                                        <p:attrNameLst>
                                          <p:attrName>fill.on</p:attrName>
                                        </p:attrNameLst>
                                      </p:cBhvr>
                                      <p:to>
                                        <p:strVal val="true"/>
                                      </p:to>
                                    </p:set>
                                  </p:childTnLst>
                                </p:cTn>
                              </p:par>
                            </p:childTnLst>
                          </p:cTn>
                        </p:par>
                        <p:par>
                          <p:cTn id="264" fill="hold">
                            <p:stCondLst>
                              <p:cond delay="26000"/>
                            </p:stCondLst>
                            <p:childTnLst>
                              <p:par>
                                <p:cTn id="265" presetID="1" presetClass="emph" presetSubtype="2" fill="hold" nodeType="afterEffect">
                                  <p:stCondLst>
                                    <p:cond delay="0"/>
                                  </p:stCondLst>
                                  <p:childTnLst>
                                    <p:animClr clrSpc="rgb" dir="cw">
                                      <p:cBhvr>
                                        <p:cTn id="266" dur="500" fill="hold"/>
                                        <p:tgtEl>
                                          <p:spTgt spid="57"/>
                                        </p:tgtEl>
                                        <p:attrNameLst>
                                          <p:attrName>fillcolor</p:attrName>
                                        </p:attrNameLst>
                                      </p:cBhvr>
                                      <p:to>
                                        <a:srgbClr val="C1C1C1"/>
                                      </p:to>
                                    </p:animClr>
                                    <p:set>
                                      <p:cBhvr>
                                        <p:cTn id="267" dur="500" fill="hold"/>
                                        <p:tgtEl>
                                          <p:spTgt spid="57"/>
                                        </p:tgtEl>
                                        <p:attrNameLst>
                                          <p:attrName>fill.type</p:attrName>
                                        </p:attrNameLst>
                                      </p:cBhvr>
                                      <p:to>
                                        <p:strVal val="solid"/>
                                      </p:to>
                                    </p:set>
                                    <p:set>
                                      <p:cBhvr>
                                        <p:cTn id="268" dur="500" fill="hold"/>
                                        <p:tgtEl>
                                          <p:spTgt spid="57"/>
                                        </p:tgtEl>
                                        <p:attrNameLst>
                                          <p:attrName>fill.on</p:attrName>
                                        </p:attrNameLst>
                                      </p:cBhvr>
                                      <p:to>
                                        <p:strVal val="true"/>
                                      </p:to>
                                    </p:set>
                                  </p:childTnLst>
                                </p:cTn>
                              </p:par>
                            </p:childTnLst>
                          </p:cTn>
                        </p:par>
                        <p:par>
                          <p:cTn id="269" fill="hold">
                            <p:stCondLst>
                              <p:cond delay="26500"/>
                            </p:stCondLst>
                            <p:childTnLst>
                              <p:par>
                                <p:cTn id="270" presetID="1" presetClass="emph" presetSubtype="2" fill="hold" nodeType="afterEffect">
                                  <p:stCondLst>
                                    <p:cond delay="0"/>
                                  </p:stCondLst>
                                  <p:childTnLst>
                                    <p:animClr clrSpc="rgb" dir="cw">
                                      <p:cBhvr>
                                        <p:cTn id="271" dur="500" fill="hold"/>
                                        <p:tgtEl>
                                          <p:spTgt spid="58"/>
                                        </p:tgtEl>
                                        <p:attrNameLst>
                                          <p:attrName>fillcolor</p:attrName>
                                        </p:attrNameLst>
                                      </p:cBhvr>
                                      <p:to>
                                        <a:srgbClr val="C1C1C1"/>
                                      </p:to>
                                    </p:animClr>
                                    <p:set>
                                      <p:cBhvr>
                                        <p:cTn id="272" dur="500" fill="hold"/>
                                        <p:tgtEl>
                                          <p:spTgt spid="58"/>
                                        </p:tgtEl>
                                        <p:attrNameLst>
                                          <p:attrName>fill.type</p:attrName>
                                        </p:attrNameLst>
                                      </p:cBhvr>
                                      <p:to>
                                        <p:strVal val="solid"/>
                                      </p:to>
                                    </p:set>
                                    <p:set>
                                      <p:cBhvr>
                                        <p:cTn id="273" dur="500" fill="hold"/>
                                        <p:tgtEl>
                                          <p:spTgt spid="58"/>
                                        </p:tgtEl>
                                        <p:attrNameLst>
                                          <p:attrName>fill.on</p:attrName>
                                        </p:attrNameLst>
                                      </p:cBhvr>
                                      <p:to>
                                        <p:strVal val="true"/>
                                      </p:to>
                                    </p:set>
                                  </p:childTnLst>
                                </p:cTn>
                              </p:par>
                            </p:childTnLst>
                          </p:cTn>
                        </p:par>
                        <p:par>
                          <p:cTn id="274" fill="hold">
                            <p:stCondLst>
                              <p:cond delay="27000"/>
                            </p:stCondLst>
                            <p:childTnLst>
                              <p:par>
                                <p:cTn id="275" presetID="1" presetClass="emph" presetSubtype="2" fill="hold" nodeType="afterEffect">
                                  <p:stCondLst>
                                    <p:cond delay="0"/>
                                  </p:stCondLst>
                                  <p:childTnLst>
                                    <p:animClr clrSpc="rgb" dir="cw">
                                      <p:cBhvr>
                                        <p:cTn id="276" dur="500" fill="hold"/>
                                        <p:tgtEl>
                                          <p:spTgt spid="59"/>
                                        </p:tgtEl>
                                        <p:attrNameLst>
                                          <p:attrName>fillcolor</p:attrName>
                                        </p:attrNameLst>
                                      </p:cBhvr>
                                      <p:to>
                                        <a:srgbClr val="C1C1C1"/>
                                      </p:to>
                                    </p:animClr>
                                    <p:set>
                                      <p:cBhvr>
                                        <p:cTn id="277" dur="500" fill="hold"/>
                                        <p:tgtEl>
                                          <p:spTgt spid="59"/>
                                        </p:tgtEl>
                                        <p:attrNameLst>
                                          <p:attrName>fill.type</p:attrName>
                                        </p:attrNameLst>
                                      </p:cBhvr>
                                      <p:to>
                                        <p:strVal val="solid"/>
                                      </p:to>
                                    </p:set>
                                    <p:set>
                                      <p:cBhvr>
                                        <p:cTn id="278" dur="500" fill="hold"/>
                                        <p:tgtEl>
                                          <p:spTgt spid="59"/>
                                        </p:tgtEl>
                                        <p:attrNameLst>
                                          <p:attrName>fill.on</p:attrName>
                                        </p:attrNameLst>
                                      </p:cBhvr>
                                      <p:to>
                                        <p:strVal val="true"/>
                                      </p:to>
                                    </p:set>
                                  </p:childTnLst>
                                </p:cTn>
                              </p:par>
                            </p:childTnLst>
                          </p:cTn>
                        </p:par>
                        <p:par>
                          <p:cTn id="279" fill="hold">
                            <p:stCondLst>
                              <p:cond delay="27500"/>
                            </p:stCondLst>
                            <p:childTnLst>
                              <p:par>
                                <p:cTn id="280" presetID="1" presetClass="emph" presetSubtype="2" fill="hold" nodeType="afterEffect">
                                  <p:stCondLst>
                                    <p:cond delay="0"/>
                                  </p:stCondLst>
                                  <p:childTnLst>
                                    <p:animClr clrSpc="rgb" dir="cw">
                                      <p:cBhvr>
                                        <p:cTn id="281" dur="500" fill="hold"/>
                                        <p:tgtEl>
                                          <p:spTgt spid="60"/>
                                        </p:tgtEl>
                                        <p:attrNameLst>
                                          <p:attrName>fillcolor</p:attrName>
                                        </p:attrNameLst>
                                      </p:cBhvr>
                                      <p:to>
                                        <a:srgbClr val="C1C1C1"/>
                                      </p:to>
                                    </p:animClr>
                                    <p:set>
                                      <p:cBhvr>
                                        <p:cTn id="282" dur="500" fill="hold"/>
                                        <p:tgtEl>
                                          <p:spTgt spid="60"/>
                                        </p:tgtEl>
                                        <p:attrNameLst>
                                          <p:attrName>fill.type</p:attrName>
                                        </p:attrNameLst>
                                      </p:cBhvr>
                                      <p:to>
                                        <p:strVal val="solid"/>
                                      </p:to>
                                    </p:set>
                                    <p:set>
                                      <p:cBhvr>
                                        <p:cTn id="283" dur="500" fill="hold"/>
                                        <p:tgtEl>
                                          <p:spTgt spid="60"/>
                                        </p:tgtEl>
                                        <p:attrNameLst>
                                          <p:attrName>fill.on</p:attrName>
                                        </p:attrNameLst>
                                      </p:cBhvr>
                                      <p:to>
                                        <p:strVal val="true"/>
                                      </p:to>
                                    </p:set>
                                  </p:childTnLst>
                                </p:cTn>
                              </p:par>
                            </p:childTnLst>
                          </p:cTn>
                        </p:par>
                        <p:par>
                          <p:cTn id="284" fill="hold">
                            <p:stCondLst>
                              <p:cond delay="28000"/>
                            </p:stCondLst>
                            <p:childTnLst>
                              <p:par>
                                <p:cTn id="285" presetID="1" presetClass="emph" presetSubtype="2" fill="hold" nodeType="afterEffect">
                                  <p:stCondLst>
                                    <p:cond delay="0"/>
                                  </p:stCondLst>
                                  <p:childTnLst>
                                    <p:animClr clrSpc="rgb" dir="cw">
                                      <p:cBhvr>
                                        <p:cTn id="286" dur="500" fill="hold"/>
                                        <p:tgtEl>
                                          <p:spTgt spid="61"/>
                                        </p:tgtEl>
                                        <p:attrNameLst>
                                          <p:attrName>fillcolor</p:attrName>
                                        </p:attrNameLst>
                                      </p:cBhvr>
                                      <p:to>
                                        <a:srgbClr val="C1C1C1"/>
                                      </p:to>
                                    </p:animClr>
                                    <p:set>
                                      <p:cBhvr>
                                        <p:cTn id="287" dur="500" fill="hold"/>
                                        <p:tgtEl>
                                          <p:spTgt spid="61"/>
                                        </p:tgtEl>
                                        <p:attrNameLst>
                                          <p:attrName>fill.type</p:attrName>
                                        </p:attrNameLst>
                                      </p:cBhvr>
                                      <p:to>
                                        <p:strVal val="solid"/>
                                      </p:to>
                                    </p:set>
                                    <p:set>
                                      <p:cBhvr>
                                        <p:cTn id="288" dur="500" fill="hold"/>
                                        <p:tgtEl>
                                          <p:spTgt spid="61"/>
                                        </p:tgtEl>
                                        <p:attrNameLst>
                                          <p:attrName>fill.on</p:attrName>
                                        </p:attrNameLst>
                                      </p:cBhvr>
                                      <p:to>
                                        <p:strVal val="true"/>
                                      </p:to>
                                    </p:set>
                                  </p:childTnLst>
                                </p:cTn>
                              </p:par>
                            </p:childTnLst>
                          </p:cTn>
                        </p:par>
                        <p:par>
                          <p:cTn id="289" fill="hold">
                            <p:stCondLst>
                              <p:cond delay="28500"/>
                            </p:stCondLst>
                            <p:childTnLst>
                              <p:par>
                                <p:cTn id="290" presetID="1" presetClass="emph" presetSubtype="2" fill="hold" nodeType="afterEffect">
                                  <p:stCondLst>
                                    <p:cond delay="0"/>
                                  </p:stCondLst>
                                  <p:childTnLst>
                                    <p:animClr clrSpc="rgb" dir="cw">
                                      <p:cBhvr>
                                        <p:cTn id="291" dur="500" fill="hold"/>
                                        <p:tgtEl>
                                          <p:spTgt spid="62"/>
                                        </p:tgtEl>
                                        <p:attrNameLst>
                                          <p:attrName>fillcolor</p:attrName>
                                        </p:attrNameLst>
                                      </p:cBhvr>
                                      <p:to>
                                        <a:srgbClr val="C1C1C1"/>
                                      </p:to>
                                    </p:animClr>
                                    <p:set>
                                      <p:cBhvr>
                                        <p:cTn id="292" dur="500" fill="hold"/>
                                        <p:tgtEl>
                                          <p:spTgt spid="62"/>
                                        </p:tgtEl>
                                        <p:attrNameLst>
                                          <p:attrName>fill.type</p:attrName>
                                        </p:attrNameLst>
                                      </p:cBhvr>
                                      <p:to>
                                        <p:strVal val="solid"/>
                                      </p:to>
                                    </p:set>
                                    <p:set>
                                      <p:cBhvr>
                                        <p:cTn id="293" dur="500" fill="hold"/>
                                        <p:tgtEl>
                                          <p:spTgt spid="62"/>
                                        </p:tgtEl>
                                        <p:attrNameLst>
                                          <p:attrName>fill.on</p:attrName>
                                        </p:attrNameLst>
                                      </p:cBhvr>
                                      <p:to>
                                        <p:strVal val="true"/>
                                      </p:to>
                                    </p:set>
                                  </p:childTnLst>
                                </p:cTn>
                              </p:par>
                            </p:childTnLst>
                          </p:cTn>
                        </p:par>
                        <p:par>
                          <p:cTn id="294" fill="hold">
                            <p:stCondLst>
                              <p:cond delay="29000"/>
                            </p:stCondLst>
                            <p:childTnLst>
                              <p:par>
                                <p:cTn id="295" presetID="1" presetClass="emph" presetSubtype="2" fill="hold" nodeType="afterEffect">
                                  <p:stCondLst>
                                    <p:cond delay="0"/>
                                  </p:stCondLst>
                                  <p:childTnLst>
                                    <p:animClr clrSpc="rgb" dir="cw">
                                      <p:cBhvr>
                                        <p:cTn id="296" dur="500" fill="hold"/>
                                        <p:tgtEl>
                                          <p:spTgt spid="63"/>
                                        </p:tgtEl>
                                        <p:attrNameLst>
                                          <p:attrName>fillcolor</p:attrName>
                                        </p:attrNameLst>
                                      </p:cBhvr>
                                      <p:to>
                                        <a:srgbClr val="C1C1C1"/>
                                      </p:to>
                                    </p:animClr>
                                    <p:set>
                                      <p:cBhvr>
                                        <p:cTn id="297" dur="500" fill="hold"/>
                                        <p:tgtEl>
                                          <p:spTgt spid="63"/>
                                        </p:tgtEl>
                                        <p:attrNameLst>
                                          <p:attrName>fill.type</p:attrName>
                                        </p:attrNameLst>
                                      </p:cBhvr>
                                      <p:to>
                                        <p:strVal val="solid"/>
                                      </p:to>
                                    </p:set>
                                    <p:set>
                                      <p:cBhvr>
                                        <p:cTn id="298" dur="500" fill="hold"/>
                                        <p:tgtEl>
                                          <p:spTgt spid="63"/>
                                        </p:tgtEl>
                                        <p:attrNameLst>
                                          <p:attrName>fill.on</p:attrName>
                                        </p:attrNameLst>
                                      </p:cBhvr>
                                      <p:to>
                                        <p:strVal val="true"/>
                                      </p:to>
                                    </p:set>
                                  </p:childTnLst>
                                </p:cTn>
                              </p:par>
                            </p:childTnLst>
                          </p:cTn>
                        </p:par>
                        <p:par>
                          <p:cTn id="299" fill="hold">
                            <p:stCondLst>
                              <p:cond delay="29500"/>
                            </p:stCondLst>
                            <p:childTnLst>
                              <p:par>
                                <p:cTn id="300" presetID="1" presetClass="emph" presetSubtype="2" fill="hold" nodeType="afterEffect">
                                  <p:stCondLst>
                                    <p:cond delay="0"/>
                                  </p:stCondLst>
                                  <p:childTnLst>
                                    <p:animClr clrSpc="rgb" dir="cw">
                                      <p:cBhvr>
                                        <p:cTn id="301" dur="500" fill="hold"/>
                                        <p:tgtEl>
                                          <p:spTgt spid="64"/>
                                        </p:tgtEl>
                                        <p:attrNameLst>
                                          <p:attrName>fillcolor</p:attrName>
                                        </p:attrNameLst>
                                      </p:cBhvr>
                                      <p:to>
                                        <a:srgbClr val="C1C1C1"/>
                                      </p:to>
                                    </p:animClr>
                                    <p:set>
                                      <p:cBhvr>
                                        <p:cTn id="302" dur="500" fill="hold"/>
                                        <p:tgtEl>
                                          <p:spTgt spid="64"/>
                                        </p:tgtEl>
                                        <p:attrNameLst>
                                          <p:attrName>fill.type</p:attrName>
                                        </p:attrNameLst>
                                      </p:cBhvr>
                                      <p:to>
                                        <p:strVal val="solid"/>
                                      </p:to>
                                    </p:set>
                                    <p:set>
                                      <p:cBhvr>
                                        <p:cTn id="303" dur="500" fill="hold"/>
                                        <p:tgtEl>
                                          <p:spTgt spid="64"/>
                                        </p:tgtEl>
                                        <p:attrNameLst>
                                          <p:attrName>fill.on</p:attrName>
                                        </p:attrNameLst>
                                      </p:cBhvr>
                                      <p:to>
                                        <p:strVal val="true"/>
                                      </p:to>
                                    </p:set>
                                  </p:childTnLst>
                                </p:cTn>
                              </p:par>
                            </p:childTnLst>
                          </p:cTn>
                        </p:par>
                        <p:par>
                          <p:cTn id="304" fill="hold">
                            <p:stCondLst>
                              <p:cond delay="30000"/>
                            </p:stCondLst>
                            <p:childTnLst>
                              <p:par>
                                <p:cTn id="305" presetID="1" presetClass="emph" presetSubtype="2" fill="hold" nodeType="afterEffect">
                                  <p:stCondLst>
                                    <p:cond delay="0"/>
                                  </p:stCondLst>
                                  <p:childTnLst>
                                    <p:animClr clrSpc="rgb" dir="cw">
                                      <p:cBhvr>
                                        <p:cTn id="306" dur="500" fill="hold"/>
                                        <p:tgtEl>
                                          <p:spTgt spid="65"/>
                                        </p:tgtEl>
                                        <p:attrNameLst>
                                          <p:attrName>fillcolor</p:attrName>
                                        </p:attrNameLst>
                                      </p:cBhvr>
                                      <p:to>
                                        <a:srgbClr val="C1C1C1"/>
                                      </p:to>
                                    </p:animClr>
                                    <p:set>
                                      <p:cBhvr>
                                        <p:cTn id="307" dur="500" fill="hold"/>
                                        <p:tgtEl>
                                          <p:spTgt spid="65"/>
                                        </p:tgtEl>
                                        <p:attrNameLst>
                                          <p:attrName>fill.type</p:attrName>
                                        </p:attrNameLst>
                                      </p:cBhvr>
                                      <p:to>
                                        <p:strVal val="solid"/>
                                      </p:to>
                                    </p:set>
                                    <p:set>
                                      <p:cBhvr>
                                        <p:cTn id="308" dur="500" fill="hold"/>
                                        <p:tgtEl>
                                          <p:spTgt spid="65"/>
                                        </p:tgtEl>
                                        <p:attrNameLst>
                                          <p:attrName>fill.on</p:attrName>
                                        </p:attrNameLst>
                                      </p:cBhvr>
                                      <p:to>
                                        <p:strVal val="true"/>
                                      </p:to>
                                    </p:set>
                                  </p:childTnLst>
                                </p:cTn>
                              </p:par>
                            </p:childTnLst>
                          </p:cTn>
                        </p:par>
                        <p:par>
                          <p:cTn id="309" fill="hold">
                            <p:stCondLst>
                              <p:cond delay="30500"/>
                            </p:stCondLst>
                            <p:childTnLst>
                              <p:par>
                                <p:cTn id="310" presetID="1" presetClass="emph" presetSubtype="2" fill="hold" nodeType="afterEffect">
                                  <p:stCondLst>
                                    <p:cond delay="0"/>
                                  </p:stCondLst>
                                  <p:childTnLst>
                                    <p:animClr clrSpc="rgb" dir="cw">
                                      <p:cBhvr>
                                        <p:cTn id="311" dur="500" fill="hold"/>
                                        <p:tgtEl>
                                          <p:spTgt spid="66"/>
                                        </p:tgtEl>
                                        <p:attrNameLst>
                                          <p:attrName>fillcolor</p:attrName>
                                        </p:attrNameLst>
                                      </p:cBhvr>
                                      <p:to>
                                        <a:srgbClr val="C1C1C1"/>
                                      </p:to>
                                    </p:animClr>
                                    <p:set>
                                      <p:cBhvr>
                                        <p:cTn id="312" dur="500" fill="hold"/>
                                        <p:tgtEl>
                                          <p:spTgt spid="66"/>
                                        </p:tgtEl>
                                        <p:attrNameLst>
                                          <p:attrName>fill.type</p:attrName>
                                        </p:attrNameLst>
                                      </p:cBhvr>
                                      <p:to>
                                        <p:strVal val="solid"/>
                                      </p:to>
                                    </p:set>
                                    <p:set>
                                      <p:cBhvr>
                                        <p:cTn id="313" dur="500" fill="hold"/>
                                        <p:tgtEl>
                                          <p:spTgt spid="66"/>
                                        </p:tgtEl>
                                        <p:attrNameLst>
                                          <p:attrName>fill.on</p:attrName>
                                        </p:attrNameLst>
                                      </p:cBhvr>
                                      <p:to>
                                        <p:strVal val="true"/>
                                      </p:to>
                                    </p:set>
                                  </p:childTnLst>
                                </p:cTn>
                              </p:par>
                            </p:childTnLst>
                          </p:cTn>
                        </p:par>
                        <p:par>
                          <p:cTn id="314" fill="hold">
                            <p:stCondLst>
                              <p:cond delay="31000"/>
                            </p:stCondLst>
                            <p:childTnLst>
                              <p:par>
                                <p:cTn id="315" presetID="1" presetClass="emph" presetSubtype="2" fill="hold" nodeType="afterEffect">
                                  <p:stCondLst>
                                    <p:cond delay="0"/>
                                  </p:stCondLst>
                                  <p:childTnLst>
                                    <p:animClr clrSpc="rgb" dir="cw">
                                      <p:cBhvr>
                                        <p:cTn id="316" dur="500" fill="hold"/>
                                        <p:tgtEl>
                                          <p:spTgt spid="67"/>
                                        </p:tgtEl>
                                        <p:attrNameLst>
                                          <p:attrName>fillcolor</p:attrName>
                                        </p:attrNameLst>
                                      </p:cBhvr>
                                      <p:to>
                                        <a:srgbClr val="C1C1C1"/>
                                      </p:to>
                                    </p:animClr>
                                    <p:set>
                                      <p:cBhvr>
                                        <p:cTn id="317" dur="500" fill="hold"/>
                                        <p:tgtEl>
                                          <p:spTgt spid="67"/>
                                        </p:tgtEl>
                                        <p:attrNameLst>
                                          <p:attrName>fill.type</p:attrName>
                                        </p:attrNameLst>
                                      </p:cBhvr>
                                      <p:to>
                                        <p:strVal val="solid"/>
                                      </p:to>
                                    </p:set>
                                    <p:set>
                                      <p:cBhvr>
                                        <p:cTn id="318" dur="500" fill="hold"/>
                                        <p:tgtEl>
                                          <p:spTgt spid="67"/>
                                        </p:tgtEl>
                                        <p:attrNameLst>
                                          <p:attrName>fill.on</p:attrName>
                                        </p:attrNameLst>
                                      </p:cBhvr>
                                      <p:to>
                                        <p:strVal val="true"/>
                                      </p:to>
                                    </p:set>
                                  </p:childTnLst>
                                </p:cTn>
                              </p:par>
                            </p:childTnLst>
                          </p:cTn>
                        </p:par>
                        <p:par>
                          <p:cTn id="319" fill="hold">
                            <p:stCondLst>
                              <p:cond delay="31500"/>
                            </p:stCondLst>
                            <p:childTnLst>
                              <p:par>
                                <p:cTn id="320" presetID="1" presetClass="emph" presetSubtype="2" fill="hold" nodeType="afterEffect">
                                  <p:stCondLst>
                                    <p:cond delay="0"/>
                                  </p:stCondLst>
                                  <p:childTnLst>
                                    <p:animClr clrSpc="rgb" dir="cw">
                                      <p:cBhvr>
                                        <p:cTn id="321" dur="500" fill="hold"/>
                                        <p:tgtEl>
                                          <p:spTgt spid="68"/>
                                        </p:tgtEl>
                                        <p:attrNameLst>
                                          <p:attrName>fillcolor</p:attrName>
                                        </p:attrNameLst>
                                      </p:cBhvr>
                                      <p:to>
                                        <a:srgbClr val="C1C1C1"/>
                                      </p:to>
                                    </p:animClr>
                                    <p:set>
                                      <p:cBhvr>
                                        <p:cTn id="322" dur="500" fill="hold"/>
                                        <p:tgtEl>
                                          <p:spTgt spid="68"/>
                                        </p:tgtEl>
                                        <p:attrNameLst>
                                          <p:attrName>fill.type</p:attrName>
                                        </p:attrNameLst>
                                      </p:cBhvr>
                                      <p:to>
                                        <p:strVal val="solid"/>
                                      </p:to>
                                    </p:set>
                                    <p:set>
                                      <p:cBhvr>
                                        <p:cTn id="323" dur="500" fill="hold"/>
                                        <p:tgtEl>
                                          <p:spTgt spid="68"/>
                                        </p:tgtEl>
                                        <p:attrNameLst>
                                          <p:attrName>fill.on</p:attrName>
                                        </p:attrNameLst>
                                      </p:cBhvr>
                                      <p:to>
                                        <p:strVal val="true"/>
                                      </p:to>
                                    </p:set>
                                  </p:childTnLst>
                                </p:cTn>
                              </p:par>
                            </p:childTnLst>
                          </p:cTn>
                        </p:par>
                        <p:par>
                          <p:cTn id="324" fill="hold">
                            <p:stCondLst>
                              <p:cond delay="32000"/>
                            </p:stCondLst>
                            <p:childTnLst>
                              <p:par>
                                <p:cTn id="325" presetID="1" presetClass="emph" presetSubtype="2" fill="hold" nodeType="afterEffect">
                                  <p:stCondLst>
                                    <p:cond delay="0"/>
                                  </p:stCondLst>
                                  <p:childTnLst>
                                    <p:animClr clrSpc="rgb" dir="cw">
                                      <p:cBhvr>
                                        <p:cTn id="326" dur="500" fill="hold"/>
                                        <p:tgtEl>
                                          <p:spTgt spid="69"/>
                                        </p:tgtEl>
                                        <p:attrNameLst>
                                          <p:attrName>fillcolor</p:attrName>
                                        </p:attrNameLst>
                                      </p:cBhvr>
                                      <p:to>
                                        <a:srgbClr val="C1C1C1"/>
                                      </p:to>
                                    </p:animClr>
                                    <p:set>
                                      <p:cBhvr>
                                        <p:cTn id="327" dur="500" fill="hold"/>
                                        <p:tgtEl>
                                          <p:spTgt spid="69"/>
                                        </p:tgtEl>
                                        <p:attrNameLst>
                                          <p:attrName>fill.type</p:attrName>
                                        </p:attrNameLst>
                                      </p:cBhvr>
                                      <p:to>
                                        <p:strVal val="solid"/>
                                      </p:to>
                                    </p:set>
                                    <p:set>
                                      <p:cBhvr>
                                        <p:cTn id="328" dur="500" fill="hold"/>
                                        <p:tgtEl>
                                          <p:spTgt spid="69"/>
                                        </p:tgtEl>
                                        <p:attrNameLst>
                                          <p:attrName>fill.on</p:attrName>
                                        </p:attrNameLst>
                                      </p:cBhvr>
                                      <p:to>
                                        <p:strVal val="true"/>
                                      </p:to>
                                    </p:set>
                                  </p:childTnLst>
                                </p:cTn>
                              </p:par>
                            </p:childTnLst>
                          </p:cTn>
                        </p:par>
                        <p:par>
                          <p:cTn id="329" fill="hold">
                            <p:stCondLst>
                              <p:cond delay="32500"/>
                            </p:stCondLst>
                            <p:childTnLst>
                              <p:par>
                                <p:cTn id="330" presetID="1" presetClass="emph" presetSubtype="2" fill="hold" nodeType="afterEffect">
                                  <p:stCondLst>
                                    <p:cond delay="0"/>
                                  </p:stCondLst>
                                  <p:childTnLst>
                                    <p:animClr clrSpc="rgb" dir="cw">
                                      <p:cBhvr>
                                        <p:cTn id="331" dur="500" fill="hold"/>
                                        <p:tgtEl>
                                          <p:spTgt spid="70"/>
                                        </p:tgtEl>
                                        <p:attrNameLst>
                                          <p:attrName>fillcolor</p:attrName>
                                        </p:attrNameLst>
                                      </p:cBhvr>
                                      <p:to>
                                        <a:srgbClr val="C1C1C1"/>
                                      </p:to>
                                    </p:animClr>
                                    <p:set>
                                      <p:cBhvr>
                                        <p:cTn id="332" dur="500" fill="hold"/>
                                        <p:tgtEl>
                                          <p:spTgt spid="70"/>
                                        </p:tgtEl>
                                        <p:attrNameLst>
                                          <p:attrName>fill.type</p:attrName>
                                        </p:attrNameLst>
                                      </p:cBhvr>
                                      <p:to>
                                        <p:strVal val="solid"/>
                                      </p:to>
                                    </p:set>
                                    <p:set>
                                      <p:cBhvr>
                                        <p:cTn id="333" dur="500" fill="hold"/>
                                        <p:tgtEl>
                                          <p:spTgt spid="70"/>
                                        </p:tgtEl>
                                        <p:attrNameLst>
                                          <p:attrName>fill.on</p:attrName>
                                        </p:attrNameLst>
                                      </p:cBhvr>
                                      <p:to>
                                        <p:strVal val="true"/>
                                      </p:to>
                                    </p:set>
                                  </p:childTnLst>
                                </p:cTn>
                              </p:par>
                            </p:childTnLst>
                          </p:cTn>
                        </p:par>
                        <p:par>
                          <p:cTn id="334" fill="hold">
                            <p:stCondLst>
                              <p:cond delay="33000"/>
                            </p:stCondLst>
                            <p:childTnLst>
                              <p:par>
                                <p:cTn id="335" presetID="1" presetClass="emph" presetSubtype="2" fill="hold" nodeType="afterEffect">
                                  <p:stCondLst>
                                    <p:cond delay="0"/>
                                  </p:stCondLst>
                                  <p:childTnLst>
                                    <p:animClr clrSpc="rgb" dir="cw">
                                      <p:cBhvr>
                                        <p:cTn id="336" dur="500" fill="hold"/>
                                        <p:tgtEl>
                                          <p:spTgt spid="71"/>
                                        </p:tgtEl>
                                        <p:attrNameLst>
                                          <p:attrName>fillcolor</p:attrName>
                                        </p:attrNameLst>
                                      </p:cBhvr>
                                      <p:to>
                                        <a:srgbClr val="C1C1C1"/>
                                      </p:to>
                                    </p:animClr>
                                    <p:set>
                                      <p:cBhvr>
                                        <p:cTn id="337" dur="500" fill="hold"/>
                                        <p:tgtEl>
                                          <p:spTgt spid="71"/>
                                        </p:tgtEl>
                                        <p:attrNameLst>
                                          <p:attrName>fill.type</p:attrName>
                                        </p:attrNameLst>
                                      </p:cBhvr>
                                      <p:to>
                                        <p:strVal val="solid"/>
                                      </p:to>
                                    </p:set>
                                    <p:set>
                                      <p:cBhvr>
                                        <p:cTn id="338" dur="500" fill="hold"/>
                                        <p:tgtEl>
                                          <p:spTgt spid="71"/>
                                        </p:tgtEl>
                                        <p:attrNameLst>
                                          <p:attrName>fill.on</p:attrName>
                                        </p:attrNameLst>
                                      </p:cBhvr>
                                      <p:to>
                                        <p:strVal val="true"/>
                                      </p:to>
                                    </p:set>
                                  </p:childTnLst>
                                </p:cTn>
                              </p:par>
                            </p:childTnLst>
                          </p:cTn>
                        </p:par>
                        <p:par>
                          <p:cTn id="339" fill="hold">
                            <p:stCondLst>
                              <p:cond delay="33500"/>
                            </p:stCondLst>
                            <p:childTnLst>
                              <p:par>
                                <p:cTn id="340" presetID="1" presetClass="emph" presetSubtype="2" fill="hold" nodeType="afterEffect">
                                  <p:stCondLst>
                                    <p:cond delay="0"/>
                                  </p:stCondLst>
                                  <p:childTnLst>
                                    <p:animClr clrSpc="rgb" dir="cw">
                                      <p:cBhvr>
                                        <p:cTn id="341" dur="500" fill="hold"/>
                                        <p:tgtEl>
                                          <p:spTgt spid="72"/>
                                        </p:tgtEl>
                                        <p:attrNameLst>
                                          <p:attrName>fillcolor</p:attrName>
                                        </p:attrNameLst>
                                      </p:cBhvr>
                                      <p:to>
                                        <a:srgbClr val="C1C1C1"/>
                                      </p:to>
                                    </p:animClr>
                                    <p:set>
                                      <p:cBhvr>
                                        <p:cTn id="342" dur="500" fill="hold"/>
                                        <p:tgtEl>
                                          <p:spTgt spid="72"/>
                                        </p:tgtEl>
                                        <p:attrNameLst>
                                          <p:attrName>fill.type</p:attrName>
                                        </p:attrNameLst>
                                      </p:cBhvr>
                                      <p:to>
                                        <p:strVal val="solid"/>
                                      </p:to>
                                    </p:set>
                                    <p:set>
                                      <p:cBhvr>
                                        <p:cTn id="343" dur="500" fill="hold"/>
                                        <p:tgtEl>
                                          <p:spTgt spid="72"/>
                                        </p:tgtEl>
                                        <p:attrNameLst>
                                          <p:attrName>fill.on</p:attrName>
                                        </p:attrNameLst>
                                      </p:cBhvr>
                                      <p:to>
                                        <p:strVal val="true"/>
                                      </p:to>
                                    </p:set>
                                  </p:childTnLst>
                                </p:cTn>
                              </p:par>
                            </p:childTnLst>
                          </p:cTn>
                        </p:par>
                        <p:par>
                          <p:cTn id="344" fill="hold">
                            <p:stCondLst>
                              <p:cond delay="34000"/>
                            </p:stCondLst>
                            <p:childTnLst>
                              <p:par>
                                <p:cTn id="345" presetID="1" presetClass="emph" presetSubtype="2" fill="hold" nodeType="afterEffect">
                                  <p:stCondLst>
                                    <p:cond delay="0"/>
                                  </p:stCondLst>
                                  <p:childTnLst>
                                    <p:animClr clrSpc="rgb" dir="cw">
                                      <p:cBhvr>
                                        <p:cTn id="346" dur="500" fill="hold"/>
                                        <p:tgtEl>
                                          <p:spTgt spid="73"/>
                                        </p:tgtEl>
                                        <p:attrNameLst>
                                          <p:attrName>fillcolor</p:attrName>
                                        </p:attrNameLst>
                                      </p:cBhvr>
                                      <p:to>
                                        <a:srgbClr val="C1C1C1"/>
                                      </p:to>
                                    </p:animClr>
                                    <p:set>
                                      <p:cBhvr>
                                        <p:cTn id="347" dur="500" fill="hold"/>
                                        <p:tgtEl>
                                          <p:spTgt spid="73"/>
                                        </p:tgtEl>
                                        <p:attrNameLst>
                                          <p:attrName>fill.type</p:attrName>
                                        </p:attrNameLst>
                                      </p:cBhvr>
                                      <p:to>
                                        <p:strVal val="solid"/>
                                      </p:to>
                                    </p:set>
                                    <p:set>
                                      <p:cBhvr>
                                        <p:cTn id="348" dur="500" fill="hold"/>
                                        <p:tgtEl>
                                          <p:spTgt spid="73"/>
                                        </p:tgtEl>
                                        <p:attrNameLst>
                                          <p:attrName>fill.on</p:attrName>
                                        </p:attrNameLst>
                                      </p:cBhvr>
                                      <p:to>
                                        <p:strVal val="true"/>
                                      </p:to>
                                    </p:set>
                                  </p:childTnLst>
                                </p:cTn>
                              </p:par>
                            </p:childTnLst>
                          </p:cTn>
                        </p:par>
                        <p:par>
                          <p:cTn id="349" fill="hold">
                            <p:stCondLst>
                              <p:cond delay="34500"/>
                            </p:stCondLst>
                            <p:childTnLst>
                              <p:par>
                                <p:cTn id="350" presetID="1" presetClass="emph" presetSubtype="2" fill="hold" nodeType="afterEffect">
                                  <p:stCondLst>
                                    <p:cond delay="0"/>
                                  </p:stCondLst>
                                  <p:childTnLst>
                                    <p:animClr clrSpc="rgb" dir="cw">
                                      <p:cBhvr>
                                        <p:cTn id="351" dur="500" fill="hold"/>
                                        <p:tgtEl>
                                          <p:spTgt spid="74"/>
                                        </p:tgtEl>
                                        <p:attrNameLst>
                                          <p:attrName>fillcolor</p:attrName>
                                        </p:attrNameLst>
                                      </p:cBhvr>
                                      <p:to>
                                        <a:srgbClr val="C1C1C1"/>
                                      </p:to>
                                    </p:animClr>
                                    <p:set>
                                      <p:cBhvr>
                                        <p:cTn id="352" dur="500" fill="hold"/>
                                        <p:tgtEl>
                                          <p:spTgt spid="74"/>
                                        </p:tgtEl>
                                        <p:attrNameLst>
                                          <p:attrName>fill.type</p:attrName>
                                        </p:attrNameLst>
                                      </p:cBhvr>
                                      <p:to>
                                        <p:strVal val="solid"/>
                                      </p:to>
                                    </p:set>
                                    <p:set>
                                      <p:cBhvr>
                                        <p:cTn id="353" dur="500" fill="hold"/>
                                        <p:tgtEl>
                                          <p:spTgt spid="74"/>
                                        </p:tgtEl>
                                        <p:attrNameLst>
                                          <p:attrName>fill.on</p:attrName>
                                        </p:attrNameLst>
                                      </p:cBhvr>
                                      <p:to>
                                        <p:strVal val="true"/>
                                      </p:to>
                                    </p:set>
                                  </p:childTnLst>
                                </p:cTn>
                              </p:par>
                            </p:childTnLst>
                          </p:cTn>
                        </p:par>
                        <p:par>
                          <p:cTn id="354" fill="hold">
                            <p:stCondLst>
                              <p:cond delay="35000"/>
                            </p:stCondLst>
                            <p:childTnLst>
                              <p:par>
                                <p:cTn id="355" presetID="1" presetClass="emph" presetSubtype="2" fill="hold" nodeType="afterEffect">
                                  <p:stCondLst>
                                    <p:cond delay="0"/>
                                  </p:stCondLst>
                                  <p:childTnLst>
                                    <p:animClr clrSpc="rgb" dir="cw">
                                      <p:cBhvr>
                                        <p:cTn id="356" dur="500" fill="hold"/>
                                        <p:tgtEl>
                                          <p:spTgt spid="75"/>
                                        </p:tgtEl>
                                        <p:attrNameLst>
                                          <p:attrName>fillcolor</p:attrName>
                                        </p:attrNameLst>
                                      </p:cBhvr>
                                      <p:to>
                                        <a:srgbClr val="C1C1C1"/>
                                      </p:to>
                                    </p:animClr>
                                    <p:set>
                                      <p:cBhvr>
                                        <p:cTn id="357" dur="500" fill="hold"/>
                                        <p:tgtEl>
                                          <p:spTgt spid="75"/>
                                        </p:tgtEl>
                                        <p:attrNameLst>
                                          <p:attrName>fill.type</p:attrName>
                                        </p:attrNameLst>
                                      </p:cBhvr>
                                      <p:to>
                                        <p:strVal val="solid"/>
                                      </p:to>
                                    </p:set>
                                    <p:set>
                                      <p:cBhvr>
                                        <p:cTn id="358" dur="500" fill="hold"/>
                                        <p:tgtEl>
                                          <p:spTgt spid="75"/>
                                        </p:tgtEl>
                                        <p:attrNameLst>
                                          <p:attrName>fill.on</p:attrName>
                                        </p:attrNameLst>
                                      </p:cBhvr>
                                      <p:to>
                                        <p:strVal val="true"/>
                                      </p:to>
                                    </p:set>
                                  </p:childTnLst>
                                </p:cTn>
                              </p:par>
                            </p:childTnLst>
                          </p:cTn>
                        </p:par>
                        <p:par>
                          <p:cTn id="359" fill="hold">
                            <p:stCondLst>
                              <p:cond delay="35500"/>
                            </p:stCondLst>
                            <p:childTnLst>
                              <p:par>
                                <p:cTn id="360" presetID="1" presetClass="emph" presetSubtype="2" fill="hold" nodeType="afterEffect">
                                  <p:stCondLst>
                                    <p:cond delay="0"/>
                                  </p:stCondLst>
                                  <p:childTnLst>
                                    <p:animClr clrSpc="rgb" dir="cw">
                                      <p:cBhvr>
                                        <p:cTn id="361" dur="500" fill="hold"/>
                                        <p:tgtEl>
                                          <p:spTgt spid="76"/>
                                        </p:tgtEl>
                                        <p:attrNameLst>
                                          <p:attrName>fillcolor</p:attrName>
                                        </p:attrNameLst>
                                      </p:cBhvr>
                                      <p:to>
                                        <a:srgbClr val="C1C1C1"/>
                                      </p:to>
                                    </p:animClr>
                                    <p:set>
                                      <p:cBhvr>
                                        <p:cTn id="362" dur="500" fill="hold"/>
                                        <p:tgtEl>
                                          <p:spTgt spid="76"/>
                                        </p:tgtEl>
                                        <p:attrNameLst>
                                          <p:attrName>fill.type</p:attrName>
                                        </p:attrNameLst>
                                      </p:cBhvr>
                                      <p:to>
                                        <p:strVal val="solid"/>
                                      </p:to>
                                    </p:set>
                                    <p:set>
                                      <p:cBhvr>
                                        <p:cTn id="363" dur="500" fill="hold"/>
                                        <p:tgtEl>
                                          <p:spTgt spid="76"/>
                                        </p:tgtEl>
                                        <p:attrNameLst>
                                          <p:attrName>fill.on</p:attrName>
                                        </p:attrNameLst>
                                      </p:cBhvr>
                                      <p:to>
                                        <p:strVal val="true"/>
                                      </p:to>
                                    </p:set>
                                  </p:childTnLst>
                                </p:cTn>
                              </p:par>
                            </p:childTnLst>
                          </p:cTn>
                        </p:par>
                      </p:childTnLst>
                    </p:cTn>
                  </p:par>
                  <p:par>
                    <p:cTn id="364" fill="hold">
                      <p:stCondLst>
                        <p:cond delay="indefinite"/>
                      </p:stCondLst>
                      <p:childTnLst>
                        <p:par>
                          <p:cTn id="365" fill="hold">
                            <p:stCondLst>
                              <p:cond delay="0"/>
                            </p:stCondLst>
                            <p:childTnLst>
                              <p:par>
                                <p:cTn id="366" presetID="26" presetClass="entr" presetSubtype="0" fill="hold" grpId="0" nodeType="clickEffect">
                                  <p:stCondLst>
                                    <p:cond delay="0"/>
                                  </p:stCondLst>
                                  <p:childTnLst>
                                    <p:set>
                                      <p:cBhvr>
                                        <p:cTn id="367" dur="1" fill="hold">
                                          <p:stCondLst>
                                            <p:cond delay="0"/>
                                          </p:stCondLst>
                                        </p:cTn>
                                        <p:tgtEl>
                                          <p:spTgt spid="3"/>
                                        </p:tgtEl>
                                        <p:attrNameLst>
                                          <p:attrName>style.visibility</p:attrName>
                                        </p:attrNameLst>
                                      </p:cBhvr>
                                      <p:to>
                                        <p:strVal val="visible"/>
                                      </p:to>
                                    </p:set>
                                    <p:animEffect transition="in" filter="wipe(down)">
                                      <p:cBhvr>
                                        <p:cTn id="368" dur="580">
                                          <p:stCondLst>
                                            <p:cond delay="0"/>
                                          </p:stCondLst>
                                        </p:cTn>
                                        <p:tgtEl>
                                          <p:spTgt spid="3"/>
                                        </p:tgtEl>
                                      </p:cBhvr>
                                    </p:animEffect>
                                    <p:anim calcmode="lin" valueType="num">
                                      <p:cBhvr>
                                        <p:cTn id="369"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374" dur="26">
                                          <p:stCondLst>
                                            <p:cond delay="650"/>
                                          </p:stCondLst>
                                        </p:cTn>
                                        <p:tgtEl>
                                          <p:spTgt spid="3"/>
                                        </p:tgtEl>
                                      </p:cBhvr>
                                      <p:to x="100000" y="60000"/>
                                    </p:animScale>
                                    <p:animScale>
                                      <p:cBhvr>
                                        <p:cTn id="375" dur="166" decel="50000">
                                          <p:stCondLst>
                                            <p:cond delay="676"/>
                                          </p:stCondLst>
                                        </p:cTn>
                                        <p:tgtEl>
                                          <p:spTgt spid="3"/>
                                        </p:tgtEl>
                                      </p:cBhvr>
                                      <p:to x="100000" y="100000"/>
                                    </p:animScale>
                                    <p:animScale>
                                      <p:cBhvr>
                                        <p:cTn id="376" dur="26">
                                          <p:stCondLst>
                                            <p:cond delay="1312"/>
                                          </p:stCondLst>
                                        </p:cTn>
                                        <p:tgtEl>
                                          <p:spTgt spid="3"/>
                                        </p:tgtEl>
                                      </p:cBhvr>
                                      <p:to x="100000" y="80000"/>
                                    </p:animScale>
                                    <p:animScale>
                                      <p:cBhvr>
                                        <p:cTn id="377" dur="166" decel="50000">
                                          <p:stCondLst>
                                            <p:cond delay="1338"/>
                                          </p:stCondLst>
                                        </p:cTn>
                                        <p:tgtEl>
                                          <p:spTgt spid="3"/>
                                        </p:tgtEl>
                                      </p:cBhvr>
                                      <p:to x="100000" y="100000"/>
                                    </p:animScale>
                                    <p:animScale>
                                      <p:cBhvr>
                                        <p:cTn id="378" dur="26">
                                          <p:stCondLst>
                                            <p:cond delay="1642"/>
                                          </p:stCondLst>
                                        </p:cTn>
                                        <p:tgtEl>
                                          <p:spTgt spid="3"/>
                                        </p:tgtEl>
                                      </p:cBhvr>
                                      <p:to x="100000" y="90000"/>
                                    </p:animScale>
                                    <p:animScale>
                                      <p:cBhvr>
                                        <p:cTn id="379" dur="166" decel="50000">
                                          <p:stCondLst>
                                            <p:cond delay="1668"/>
                                          </p:stCondLst>
                                        </p:cTn>
                                        <p:tgtEl>
                                          <p:spTgt spid="3"/>
                                        </p:tgtEl>
                                      </p:cBhvr>
                                      <p:to x="100000" y="100000"/>
                                    </p:animScale>
                                    <p:animScale>
                                      <p:cBhvr>
                                        <p:cTn id="380" dur="26">
                                          <p:stCondLst>
                                            <p:cond delay="1808"/>
                                          </p:stCondLst>
                                        </p:cTn>
                                        <p:tgtEl>
                                          <p:spTgt spid="3"/>
                                        </p:tgtEl>
                                      </p:cBhvr>
                                      <p:to x="100000" y="95000"/>
                                    </p:animScale>
                                    <p:animScale>
                                      <p:cBhvr>
                                        <p:cTn id="381"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3134" y="1667013"/>
            <a:ext cx="1797631" cy="1348223"/>
          </a:xfrm>
          <a:prstGeom prst="rect">
            <a:avLst/>
          </a:prstGeom>
        </p:spPr>
      </p:pic>
      <p:sp>
        <p:nvSpPr>
          <p:cNvPr id="38" name="TextBox 37"/>
          <p:cNvSpPr txBox="1"/>
          <p:nvPr/>
        </p:nvSpPr>
        <p:spPr>
          <a:xfrm>
            <a:off x="4725027" y="66421"/>
            <a:ext cx="4416120" cy="6796732"/>
          </a:xfrm>
          <a:prstGeom prst="rect">
            <a:avLst/>
          </a:prstGeom>
          <a:solidFill>
            <a:schemeClr val="bg1"/>
          </a:solidFill>
        </p:spPr>
        <p:txBody>
          <a:bodyPr wrap="square" tIns="0" bIns="0" rtlCol="0">
            <a:spAutoFit/>
          </a:bodyPr>
          <a:lstStyle/>
          <a:p>
            <a:pPr>
              <a:lnSpc>
                <a:spcPts val="960"/>
              </a:lnSpc>
              <a:spcBef>
                <a:spcPts val="0"/>
              </a:spcBef>
              <a:spcAft>
                <a:spcPts val="0"/>
              </a:spcAft>
            </a:pPr>
            <a:r>
              <a:rPr lang="en-US" sz="800" b="1" dirty="0">
                <a:latin typeface="Courier New"/>
                <a:cs typeface="Courier New"/>
              </a:rPr>
              <a:t>; void </a:t>
            </a:r>
            <a:r>
              <a:rPr lang="en-US" sz="800" b="1" dirty="0" err="1">
                <a:latin typeface="Courier New"/>
                <a:cs typeface="Courier New"/>
              </a:rPr>
              <a:t>brightness_sse_asm</a:t>
            </a:r>
            <a:r>
              <a:rPr lang="en-US" sz="800" b="1" dirty="0">
                <a:latin typeface="Courier New"/>
                <a:cs typeface="Courier New"/>
              </a:rPr>
              <a:t>(unsigned char *image, int </a:t>
            </a:r>
            <a:r>
              <a:rPr lang="en-US" sz="800" b="1" dirty="0" err="1">
                <a:latin typeface="Courier New"/>
                <a:cs typeface="Courier New"/>
              </a:rPr>
              <a:t>len</a:t>
            </a:r>
            <a:r>
              <a:rPr lang="en-US" sz="800" b="1" dirty="0">
                <a:latin typeface="Courier New"/>
                <a:cs typeface="Courier New"/>
              </a:rPr>
              <a:t>, int v)</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b="1" i="1" dirty="0" err="1">
                <a:solidFill>
                  <a:srgbClr val="0000FF"/>
                </a:solidFill>
                <a:latin typeface="Courier New"/>
                <a:cs typeface="Courier New"/>
              </a:rPr>
              <a:t>brightness_sse_asm</a:t>
            </a:r>
            <a:r>
              <a:rPr lang="en-US" sz="800" b="1" i="1" dirty="0">
                <a:solidFill>
                  <a:srgbClr val="0000FF"/>
                </a:solidFill>
                <a:latin typeface="Courier New"/>
                <a:cs typeface="Courier New"/>
              </a:rPr>
              <a:t>:</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pushall</a:t>
            </a:r>
            <a:r>
              <a:rPr lang="en-US" sz="800" dirty="0">
                <a:latin typeface="Courier New"/>
                <a:cs typeface="Courier New"/>
              </a:rPr>
              <a:t> </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a:t>
            </a:r>
            <a:r>
              <a:rPr lang="en-US" sz="800" dirty="0">
                <a:latin typeface="Courier New"/>
                <a:cs typeface="Courier New"/>
              </a:rPr>
              <a:t> </a:t>
            </a:r>
            <a:r>
              <a:rPr lang="en-US" sz="800" dirty="0" err="1">
                <a:latin typeface="Courier New"/>
                <a:cs typeface="Courier New"/>
              </a:rPr>
              <a:t>ebp</a:t>
            </a:r>
            <a:r>
              <a:rPr lang="en-US" sz="800" dirty="0">
                <a:latin typeface="Courier New"/>
                <a:cs typeface="Courier New"/>
              </a:rPr>
              <a:t>, </a:t>
            </a:r>
            <a:r>
              <a:rPr lang="en-US" sz="800" dirty="0" err="1">
                <a:latin typeface="Courier New"/>
                <a:cs typeface="Courier New"/>
              </a:rPr>
              <a:t>esp</a:t>
            </a: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a:t>
            </a:r>
            <a:r>
              <a:rPr lang="en-US" sz="800" dirty="0">
                <a:latin typeface="Courier New"/>
                <a:cs typeface="Courier New"/>
              </a:rPr>
              <a:t> </a:t>
            </a:r>
            <a:r>
              <a:rPr lang="en-US" sz="800" dirty="0" err="1">
                <a:latin typeface="Courier New"/>
                <a:cs typeface="Courier New"/>
              </a:rPr>
              <a:t>edi</a:t>
            </a:r>
            <a:r>
              <a:rPr lang="en-US" sz="800" dirty="0">
                <a:latin typeface="Courier New"/>
                <a:cs typeface="Courier New"/>
              </a:rPr>
              <a:t>, [ebp+12]   </a:t>
            </a:r>
            <a:r>
              <a:rPr lang="en-US" sz="800" b="1" dirty="0">
                <a:latin typeface="Courier New"/>
                <a:cs typeface="Courier New"/>
              </a:rPr>
              <a:t>; unsigned char *image</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a:t>
            </a:r>
            <a:r>
              <a:rPr lang="en-US" sz="800" dirty="0">
                <a:latin typeface="Courier New"/>
                <a:cs typeface="Courier New"/>
              </a:rPr>
              <a:t> </a:t>
            </a:r>
            <a:r>
              <a:rPr lang="en-US" sz="800" dirty="0" err="1">
                <a:latin typeface="Courier New"/>
                <a:cs typeface="Courier New"/>
              </a:rPr>
              <a:t>ecx</a:t>
            </a:r>
            <a:r>
              <a:rPr lang="en-US" sz="800" dirty="0">
                <a:latin typeface="Courier New"/>
                <a:cs typeface="Courier New"/>
              </a:rPr>
              <a:t>, [ebp+16]   </a:t>
            </a:r>
            <a:r>
              <a:rPr lang="en-US" sz="800" b="1" dirty="0">
                <a:latin typeface="Courier New"/>
                <a:cs typeface="Courier New"/>
              </a:rPr>
              <a:t>; </a:t>
            </a:r>
            <a:r>
              <a:rPr lang="en-US" sz="800" b="1" dirty="0" err="1">
                <a:latin typeface="Courier New"/>
                <a:cs typeface="Courier New"/>
              </a:rPr>
              <a:t>int</a:t>
            </a:r>
            <a:r>
              <a:rPr lang="en-US" sz="800" b="1" dirty="0">
                <a:latin typeface="Courier New"/>
                <a:cs typeface="Courier New"/>
              </a:rPr>
              <a:t> </a:t>
            </a:r>
            <a:r>
              <a:rPr lang="en-US" sz="800" b="1" dirty="0" err="1">
                <a:latin typeface="Courier New"/>
                <a:cs typeface="Courier New"/>
              </a:rPr>
              <a:t>len</a:t>
            </a:r>
            <a:endParaRPr lang="en-US" sz="800" b="1"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a:t>
            </a:r>
            <a:r>
              <a:rPr lang="en-US" sz="800" dirty="0">
                <a:latin typeface="Courier New"/>
                <a:cs typeface="Courier New"/>
              </a:rPr>
              <a:t> </a:t>
            </a:r>
            <a:r>
              <a:rPr lang="en-US" sz="800" dirty="0" err="1">
                <a:latin typeface="Courier New"/>
                <a:cs typeface="Courier New"/>
              </a:rPr>
              <a:t>eax</a:t>
            </a:r>
            <a:r>
              <a:rPr lang="en-US" sz="800" dirty="0">
                <a:latin typeface="Courier New"/>
                <a:cs typeface="Courier New"/>
              </a:rPr>
              <a:t>, [ebp+20]   </a:t>
            </a:r>
            <a:r>
              <a:rPr lang="en-US" sz="800" b="1" dirty="0">
                <a:latin typeface="Courier New"/>
                <a:cs typeface="Courier New"/>
              </a:rPr>
              <a:t>; </a:t>
            </a:r>
            <a:r>
              <a:rPr lang="en-US" sz="800" b="1" dirty="0" err="1">
                <a:latin typeface="Courier New"/>
                <a:cs typeface="Courier New"/>
              </a:rPr>
              <a:t>int</a:t>
            </a:r>
            <a:r>
              <a:rPr lang="en-US" sz="800" b="1" dirty="0">
                <a:latin typeface="Courier New"/>
                <a:cs typeface="Courier New"/>
              </a:rPr>
              <a:t> </a:t>
            </a:r>
            <a:r>
              <a:rPr lang="en-US" sz="800" b="1" dirty="0" err="1">
                <a:latin typeface="Courier New"/>
                <a:cs typeface="Courier New"/>
              </a:rPr>
              <a:t>v</a:t>
            </a:r>
            <a:r>
              <a:rPr lang="en-US" sz="800" b="1" dirty="0">
                <a:latin typeface="Courier New"/>
                <a:cs typeface="Courier New"/>
              </a:rPr>
              <a:t> in [-128, 127] </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test </a:t>
            </a:r>
            <a:r>
              <a:rPr lang="en-US" sz="800" dirty="0" err="1">
                <a:latin typeface="Courier New"/>
                <a:cs typeface="Courier New"/>
              </a:rPr>
              <a:t>eax</a:t>
            </a:r>
            <a:r>
              <a:rPr lang="en-US" sz="800" dirty="0">
                <a:latin typeface="Courier New"/>
                <a:cs typeface="Courier New"/>
              </a:rPr>
              <a:t>, 0x80000000 </a:t>
            </a:r>
            <a:r>
              <a:rPr lang="en-US" sz="800" b="1" dirty="0">
                <a:latin typeface="Courier New"/>
                <a:cs typeface="Courier New"/>
              </a:rPr>
              <a:t>; check if </a:t>
            </a:r>
            <a:r>
              <a:rPr lang="en-US" sz="800" b="1" dirty="0" err="1">
                <a:latin typeface="Courier New"/>
                <a:cs typeface="Courier New"/>
              </a:rPr>
              <a:t>v</a:t>
            </a:r>
            <a:r>
              <a:rPr lang="en-US" sz="800" b="1" dirty="0">
                <a:latin typeface="Courier New"/>
                <a:cs typeface="Courier New"/>
              </a:rPr>
              <a:t> is negative</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jz</a:t>
            </a:r>
            <a:r>
              <a:rPr lang="en-US" sz="800" dirty="0">
                <a:latin typeface="Courier New"/>
                <a:cs typeface="Courier New"/>
              </a:rPr>
              <a:t> </a:t>
            </a:r>
            <a:r>
              <a:rPr lang="en-US" sz="800" dirty="0" err="1">
                <a:latin typeface="Courier New"/>
                <a:cs typeface="Courier New"/>
              </a:rPr>
              <a:t>bright_not_neg</a:t>
            </a: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xor</a:t>
            </a:r>
            <a:r>
              <a:rPr lang="en-US" sz="800" dirty="0">
                <a:latin typeface="Courier New"/>
                <a:cs typeface="Courier New"/>
              </a:rPr>
              <a:t> al, 255          </a:t>
            </a:r>
            <a:r>
              <a:rPr lang="en-US" sz="800" b="1" dirty="0">
                <a:latin typeface="Courier New"/>
                <a:cs typeface="Courier New"/>
              </a:rPr>
              <a:t>; make al </a:t>
            </a:r>
            <a:r>
              <a:rPr lang="en-US" sz="800" b="1" dirty="0" err="1">
                <a:latin typeface="Courier New"/>
                <a:cs typeface="Courier New"/>
              </a:rPr>
              <a:t>abs(v</a:t>
            </a:r>
            <a:r>
              <a:rPr lang="en-US" sz="800" b="1" dirty="0">
                <a:latin typeface="Courier New"/>
                <a:cs typeface="Courier New"/>
              </a:rPr>
              <a:t>)</a:t>
            </a:r>
          </a:p>
          <a:p>
            <a:pPr>
              <a:lnSpc>
                <a:spcPts val="960"/>
              </a:lnSpc>
              <a:spcBef>
                <a:spcPts val="0"/>
              </a:spcBef>
              <a:spcAft>
                <a:spcPts val="0"/>
              </a:spcAft>
            </a:pPr>
            <a:r>
              <a:rPr lang="en-US" sz="800" dirty="0">
                <a:latin typeface="Courier New"/>
                <a:cs typeface="Courier New"/>
              </a:rPr>
              <a:t>  inc al               </a:t>
            </a:r>
            <a:r>
              <a:rPr lang="en-US" sz="800" b="1" dirty="0">
                <a:latin typeface="Courier New"/>
                <a:cs typeface="Courier New"/>
              </a:rPr>
              <a:t>; add 1</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err="1">
                <a:latin typeface="Courier New"/>
                <a:cs typeface="Courier New"/>
              </a:rPr>
              <a:t>bright_not_neg</a:t>
            </a:r>
            <a:r>
              <a:rPr lang="en-US" sz="800" dirty="0">
                <a:latin typeface="Courier New"/>
                <a:cs typeface="Courier New"/>
              </a:rPr>
              <a:t>:</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shr</a:t>
            </a:r>
            <a:r>
              <a:rPr lang="en-US" sz="800" dirty="0">
                <a:latin typeface="Courier New"/>
                <a:cs typeface="Courier New"/>
              </a:rPr>
              <a:t> </a:t>
            </a:r>
            <a:r>
              <a:rPr lang="en-US" sz="800" dirty="0" err="1">
                <a:latin typeface="Courier New"/>
                <a:cs typeface="Courier New"/>
              </a:rPr>
              <a:t>ecx</a:t>
            </a:r>
            <a:r>
              <a:rPr lang="en-US" sz="800" dirty="0">
                <a:latin typeface="Courier New"/>
                <a:cs typeface="Courier New"/>
              </a:rPr>
              <a:t>, 4          </a:t>
            </a:r>
            <a:r>
              <a:rPr lang="en-US" sz="800" b="1" dirty="0">
                <a:latin typeface="Courier New"/>
                <a:cs typeface="Courier New"/>
              </a:rPr>
              <a:t>; </a:t>
            </a:r>
            <a:r>
              <a:rPr lang="en-US" sz="800" b="1" dirty="0" err="1">
                <a:latin typeface="Courier New"/>
                <a:cs typeface="Courier New"/>
              </a:rPr>
              <a:t>len</a:t>
            </a:r>
            <a:r>
              <a:rPr lang="en-US" sz="800" b="1" dirty="0">
                <a:latin typeface="Courier New"/>
                <a:cs typeface="Courier New"/>
              </a:rPr>
              <a:t> = </a:t>
            </a:r>
            <a:r>
              <a:rPr lang="en-US" sz="800" b="1" dirty="0" err="1">
                <a:latin typeface="Courier New"/>
                <a:cs typeface="Courier New"/>
              </a:rPr>
              <a:t>len</a:t>
            </a:r>
            <a:r>
              <a:rPr lang="en-US" sz="800" b="1" dirty="0">
                <a:latin typeface="Courier New"/>
                <a:cs typeface="Courier New"/>
              </a:rPr>
              <a:t> / 16  (shift right 4)</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a:t>
            </a:r>
            <a:r>
              <a:rPr lang="en-US" sz="800" dirty="0">
                <a:latin typeface="Courier New"/>
                <a:cs typeface="Courier New"/>
              </a:rPr>
              <a:t> ah, al          </a:t>
            </a:r>
            <a:r>
              <a:rPr lang="en-US" sz="800" b="1" dirty="0">
                <a:latin typeface="Courier New"/>
                <a:cs typeface="Courier New"/>
              </a:rPr>
              <a:t>; xmm1=(</a:t>
            </a:r>
            <a:r>
              <a:rPr lang="en-US" sz="800" b="1" dirty="0" err="1">
                <a:latin typeface="Courier New"/>
                <a:cs typeface="Courier New"/>
              </a:rPr>
              <a:t>v,v,v,v,v,v,v,v,v,v,v,v,v,v,v,v</a:t>
            </a:r>
            <a:r>
              <a:rPr lang="en-US" sz="800" b="1" dirty="0">
                <a:latin typeface="Courier New"/>
                <a:cs typeface="Courier New"/>
              </a:rPr>
              <a:t>)</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0  </a:t>
            </a:r>
            <a:r>
              <a:rPr lang="en-US" sz="800" b="1" dirty="0">
                <a:latin typeface="Courier New"/>
                <a:cs typeface="Courier New"/>
              </a:rPr>
              <a:t>; Packed Insert Word </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1</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2</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3</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4  </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5</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6</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pinsrw</a:t>
            </a:r>
            <a:r>
              <a:rPr lang="en-US" sz="800" dirty="0">
                <a:latin typeface="Courier New"/>
                <a:cs typeface="Courier New"/>
              </a:rPr>
              <a:t> xmm1, ax, 7</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test </a:t>
            </a:r>
            <a:r>
              <a:rPr lang="en-US" sz="800" dirty="0" err="1">
                <a:latin typeface="Courier New"/>
                <a:cs typeface="Courier New"/>
              </a:rPr>
              <a:t>eax</a:t>
            </a:r>
            <a:r>
              <a:rPr lang="en-US" sz="800" dirty="0">
                <a:latin typeface="Courier New"/>
                <a:cs typeface="Courier New"/>
              </a:rPr>
              <a:t>, 0xff000000  </a:t>
            </a:r>
            <a:r>
              <a:rPr lang="en-US" sz="800" b="1" dirty="0">
                <a:latin typeface="Courier New"/>
                <a:cs typeface="Courier New"/>
              </a:rPr>
              <a:t>; if </a:t>
            </a:r>
            <a:r>
              <a:rPr lang="en-US" sz="800" b="1" dirty="0" err="1">
                <a:latin typeface="Courier New"/>
                <a:cs typeface="Courier New"/>
              </a:rPr>
              <a:t>v</a:t>
            </a:r>
            <a:r>
              <a:rPr lang="en-US" sz="800" b="1" dirty="0">
                <a:latin typeface="Courier New"/>
                <a:cs typeface="Courier New"/>
              </a:rPr>
              <a:t> was negative,</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jnz</a:t>
            </a:r>
            <a:r>
              <a:rPr lang="en-US" sz="800" dirty="0">
                <a:latin typeface="Courier New"/>
                <a:cs typeface="Courier New"/>
              </a:rPr>
              <a:t> </a:t>
            </a:r>
            <a:r>
              <a:rPr lang="en-US" sz="800" dirty="0" err="1">
                <a:latin typeface="Courier New"/>
                <a:cs typeface="Courier New"/>
              </a:rPr>
              <a:t>dark_loop</a:t>
            </a:r>
            <a:r>
              <a:rPr lang="en-US" sz="800" dirty="0">
                <a:latin typeface="Courier New"/>
                <a:cs typeface="Courier New"/>
              </a:rPr>
              <a:t>         </a:t>
            </a:r>
            <a:r>
              <a:rPr lang="en-US" sz="800" b="1" dirty="0">
                <a:latin typeface="Courier New"/>
                <a:cs typeface="Courier New"/>
              </a:rPr>
              <a:t>; make darker</a:t>
            </a:r>
            <a:endParaRPr lang="en-US" sz="800" dirty="0">
              <a:latin typeface="Courier New"/>
              <a:cs typeface="Courier New"/>
            </a:endParaRP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err="1">
                <a:latin typeface="Courier New"/>
                <a:cs typeface="Courier New"/>
              </a:rPr>
              <a:t>bright_loop</a:t>
            </a:r>
            <a:r>
              <a:rPr lang="en-US" sz="800" dirty="0">
                <a:latin typeface="Courier New"/>
                <a:cs typeface="Courier New"/>
              </a:rPr>
              <a:t>:	</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movdqa</a:t>
            </a:r>
            <a:r>
              <a:rPr lang="en-US" sz="800" dirty="0">
                <a:latin typeface="Courier New"/>
                <a:cs typeface="Courier New"/>
              </a:rPr>
              <a:t> xmm0, [</a:t>
            </a:r>
            <a:r>
              <a:rPr lang="en-US" sz="800" dirty="0" err="1">
                <a:latin typeface="Courier New"/>
                <a:cs typeface="Courier New"/>
              </a:rPr>
              <a:t>edi</a:t>
            </a:r>
            <a:r>
              <a:rPr lang="en-US" sz="800" dirty="0">
                <a:latin typeface="Courier New"/>
                <a:cs typeface="Courier New"/>
              </a:rPr>
              <a:t>] </a:t>
            </a:r>
            <a:r>
              <a:rPr lang="en-US" sz="800" b="1" dirty="0">
                <a:latin typeface="Courier New"/>
                <a:cs typeface="Courier New"/>
              </a:rPr>
              <a:t>; move aligned double </a:t>
            </a:r>
            <a:r>
              <a:rPr lang="en-US" sz="800" b="1" dirty="0" err="1">
                <a:latin typeface="Courier New"/>
                <a:cs typeface="Courier New"/>
              </a:rPr>
              <a:t>quadword</a:t>
            </a:r>
            <a:endParaRPr lang="en-US" sz="800" b="1" dirty="0">
              <a:latin typeface="Courier New"/>
              <a:cs typeface="Courier New"/>
            </a:endParaRP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paddusb</a:t>
            </a:r>
            <a:r>
              <a:rPr lang="en-US" sz="800" dirty="0">
                <a:latin typeface="Courier New"/>
                <a:cs typeface="Courier New"/>
              </a:rPr>
              <a:t> xmm0, xmm1</a:t>
            </a:r>
            <a:r>
              <a:rPr lang="en-US" sz="800" b="1" dirty="0">
                <a:latin typeface="Courier New"/>
                <a:cs typeface="Courier New"/>
              </a:rPr>
              <a:t> ; packed add unsigned</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movdqa</a:t>
            </a:r>
            <a:r>
              <a:rPr lang="en-US" sz="800" dirty="0">
                <a:latin typeface="Courier New"/>
                <a:cs typeface="Courier New"/>
              </a:rPr>
              <a:t> [</a:t>
            </a:r>
            <a:r>
              <a:rPr lang="en-US" sz="800" dirty="0" err="1">
                <a:latin typeface="Courier New"/>
                <a:cs typeface="Courier New"/>
              </a:rPr>
              <a:t>edi</a:t>
            </a:r>
            <a:r>
              <a:rPr lang="en-US" sz="800" dirty="0">
                <a:latin typeface="Courier New"/>
                <a:cs typeface="Courier New"/>
              </a:rPr>
              <a:t>], xmm0</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add </a:t>
            </a:r>
            <a:r>
              <a:rPr lang="en-US" sz="800" dirty="0" err="1">
                <a:latin typeface="Courier New"/>
                <a:cs typeface="Courier New"/>
              </a:rPr>
              <a:t>edi</a:t>
            </a:r>
            <a:r>
              <a:rPr lang="en-US" sz="800" dirty="0">
                <a:latin typeface="Courier New"/>
                <a:cs typeface="Courier New"/>
              </a:rPr>
              <a:t>, 16        </a:t>
            </a:r>
            <a:r>
              <a:rPr lang="en-US" sz="800" b="1" dirty="0">
                <a:latin typeface="Courier New"/>
                <a:cs typeface="Courier New"/>
              </a:rPr>
              <a:t>; </a:t>
            </a:r>
            <a:r>
              <a:rPr lang="en-US" sz="800" b="1" dirty="0" err="1">
                <a:latin typeface="Courier New"/>
                <a:cs typeface="Courier New"/>
              </a:rPr>
              <a:t>ptr</a:t>
            </a:r>
            <a:r>
              <a:rPr lang="en-US" sz="800" b="1" dirty="0">
                <a:latin typeface="Courier New"/>
                <a:cs typeface="Courier New"/>
              </a:rPr>
              <a:t> = </a:t>
            </a:r>
            <a:r>
              <a:rPr lang="en-US" sz="800" b="1" dirty="0" err="1">
                <a:latin typeface="Courier New"/>
                <a:cs typeface="Courier New"/>
              </a:rPr>
              <a:t>ptr</a:t>
            </a:r>
            <a:r>
              <a:rPr lang="en-US" sz="800" b="1" dirty="0">
                <a:latin typeface="Courier New"/>
                <a:cs typeface="Courier New"/>
              </a:rPr>
              <a:t> + 16</a:t>
            </a:r>
          </a:p>
          <a:p>
            <a:pPr>
              <a:lnSpc>
                <a:spcPts val="960"/>
              </a:lnSpc>
              <a:spcBef>
                <a:spcPts val="0"/>
              </a:spcBef>
              <a:spcAft>
                <a:spcPts val="0"/>
              </a:spcAft>
            </a:pPr>
            <a:r>
              <a:rPr lang="en-US" sz="800" dirty="0">
                <a:latin typeface="Courier New"/>
                <a:cs typeface="Courier New"/>
              </a:rPr>
              <a:t>  loop </a:t>
            </a:r>
            <a:r>
              <a:rPr lang="en-US" sz="800" dirty="0" err="1">
                <a:latin typeface="Courier New"/>
                <a:cs typeface="Courier New"/>
              </a:rPr>
              <a:t>bright_loop</a:t>
            </a:r>
            <a:r>
              <a:rPr lang="en-US" sz="800" dirty="0">
                <a:latin typeface="Courier New"/>
                <a:cs typeface="Courier New"/>
              </a:rPr>
              <a:t>   </a:t>
            </a:r>
            <a:r>
              <a:rPr lang="en-US" sz="800" b="1" dirty="0">
                <a:latin typeface="Courier New"/>
                <a:cs typeface="Courier New"/>
              </a:rPr>
              <a:t>; while (count&gt;0)</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jmp</a:t>
            </a:r>
            <a:r>
              <a:rPr lang="en-US" sz="800" dirty="0">
                <a:latin typeface="Courier New"/>
                <a:cs typeface="Courier New"/>
              </a:rPr>
              <a:t> exit</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err="1">
                <a:latin typeface="Courier New"/>
                <a:cs typeface="Courier New"/>
              </a:rPr>
              <a:t>dark_loop</a:t>
            </a:r>
            <a:r>
              <a:rPr lang="en-US" sz="800" dirty="0">
                <a:latin typeface="Courier New"/>
                <a:cs typeface="Courier New"/>
              </a:rPr>
              <a:t>:</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movdqa</a:t>
            </a:r>
            <a:r>
              <a:rPr lang="en-US" sz="800" dirty="0">
                <a:latin typeface="Courier New"/>
                <a:cs typeface="Courier New"/>
              </a:rPr>
              <a:t> xmm0, [</a:t>
            </a:r>
            <a:r>
              <a:rPr lang="en-US" sz="800" dirty="0" err="1">
                <a:latin typeface="Courier New"/>
                <a:cs typeface="Courier New"/>
              </a:rPr>
              <a:t>edi</a:t>
            </a:r>
            <a:r>
              <a:rPr lang="en-US" sz="800" dirty="0">
                <a:latin typeface="Courier New"/>
                <a:cs typeface="Courier New"/>
              </a:rPr>
              <a:t>]</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psubusb</a:t>
            </a:r>
            <a:r>
              <a:rPr lang="en-US" sz="800" dirty="0">
                <a:latin typeface="Courier New"/>
                <a:cs typeface="Courier New"/>
              </a:rPr>
              <a:t> xmm0, xmm1</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movdqa</a:t>
            </a:r>
            <a:r>
              <a:rPr lang="en-US" sz="800" dirty="0">
                <a:latin typeface="Courier New"/>
                <a:cs typeface="Courier New"/>
              </a:rPr>
              <a:t> [</a:t>
            </a:r>
            <a:r>
              <a:rPr lang="en-US" sz="800" dirty="0" err="1">
                <a:latin typeface="Courier New"/>
                <a:cs typeface="Courier New"/>
              </a:rPr>
              <a:t>edi</a:t>
            </a:r>
            <a:r>
              <a:rPr lang="en-US" sz="800" dirty="0">
                <a:latin typeface="Courier New"/>
                <a:cs typeface="Courier New"/>
              </a:rPr>
              <a:t>], xmm0</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add </a:t>
            </a:r>
            <a:r>
              <a:rPr lang="en-US" sz="800" dirty="0" err="1">
                <a:latin typeface="Courier New"/>
                <a:cs typeface="Courier New"/>
              </a:rPr>
              <a:t>edi</a:t>
            </a:r>
            <a:r>
              <a:rPr lang="en-US" sz="800" dirty="0">
                <a:latin typeface="Courier New"/>
                <a:cs typeface="Courier New"/>
              </a:rPr>
              <a:t>, 16         </a:t>
            </a:r>
            <a:r>
              <a:rPr lang="en-US" sz="800" b="1" dirty="0">
                <a:latin typeface="Courier New"/>
                <a:cs typeface="Courier New"/>
              </a:rPr>
              <a:t>; </a:t>
            </a:r>
            <a:r>
              <a:rPr lang="en-US" sz="800" b="1" dirty="0" err="1">
                <a:latin typeface="Courier New"/>
                <a:cs typeface="Courier New"/>
              </a:rPr>
              <a:t>ptr</a:t>
            </a:r>
            <a:r>
              <a:rPr lang="en-US" sz="800" b="1" dirty="0">
                <a:latin typeface="Courier New"/>
                <a:cs typeface="Courier New"/>
              </a:rPr>
              <a:t>=ptr+16</a:t>
            </a:r>
          </a:p>
          <a:p>
            <a:pPr>
              <a:lnSpc>
                <a:spcPts val="960"/>
              </a:lnSpc>
              <a:spcBef>
                <a:spcPts val="0"/>
              </a:spcBef>
              <a:spcAft>
                <a:spcPts val="0"/>
              </a:spcAft>
            </a:pPr>
            <a:r>
              <a:rPr lang="en-US" sz="800" dirty="0">
                <a:latin typeface="Courier New"/>
                <a:cs typeface="Courier New"/>
              </a:rPr>
              <a:t>  loop </a:t>
            </a:r>
            <a:r>
              <a:rPr lang="en-US" sz="800" dirty="0" err="1">
                <a:latin typeface="Courier New"/>
                <a:cs typeface="Courier New"/>
              </a:rPr>
              <a:t>dark_loop</a:t>
            </a:r>
            <a:r>
              <a:rPr lang="en-US" sz="800" dirty="0">
                <a:latin typeface="Courier New"/>
                <a:cs typeface="Courier New"/>
              </a:rPr>
              <a:t>      </a:t>
            </a:r>
            <a:r>
              <a:rPr lang="en-US" sz="800" b="1" dirty="0">
                <a:latin typeface="Courier New"/>
                <a:cs typeface="Courier New"/>
              </a:rPr>
              <a:t>; while (count&gt;0)</a:t>
            </a:r>
          </a:p>
          <a:p>
            <a:pPr>
              <a:lnSpc>
                <a:spcPts val="960"/>
              </a:lnSpc>
              <a:spcBef>
                <a:spcPts val="0"/>
              </a:spcBef>
              <a:spcAft>
                <a:spcPts val="0"/>
              </a:spcAft>
            </a:pP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exit:</a:t>
            </a:r>
          </a:p>
          <a:p>
            <a:pPr>
              <a:lnSpc>
                <a:spcPts val="960"/>
              </a:lnSpc>
              <a:spcBef>
                <a:spcPts val="0"/>
              </a:spcBef>
              <a:spcAft>
                <a:spcPts val="0"/>
              </a:spcAft>
            </a:pPr>
            <a:r>
              <a:rPr lang="en-US" sz="800" dirty="0">
                <a:latin typeface="Courier New"/>
                <a:cs typeface="Courier New"/>
              </a:rPr>
              <a:t>  </a:t>
            </a:r>
            <a:r>
              <a:rPr lang="en-US" sz="800" dirty="0" err="1">
                <a:latin typeface="Courier New"/>
                <a:cs typeface="Courier New"/>
              </a:rPr>
              <a:t>popall</a:t>
            </a:r>
            <a:endParaRPr lang="en-US" sz="800" dirty="0">
              <a:latin typeface="Courier New"/>
              <a:cs typeface="Courier New"/>
            </a:endParaRPr>
          </a:p>
          <a:p>
            <a:pPr>
              <a:lnSpc>
                <a:spcPts val="960"/>
              </a:lnSpc>
              <a:spcBef>
                <a:spcPts val="0"/>
              </a:spcBef>
              <a:spcAft>
                <a:spcPts val="0"/>
              </a:spcAft>
            </a:pPr>
            <a:r>
              <a:rPr lang="en-US" sz="800" dirty="0">
                <a:latin typeface="Courier New"/>
                <a:cs typeface="Courier New"/>
              </a:rPr>
              <a:t>  ret</a:t>
            </a:r>
          </a:p>
          <a:p>
            <a:pPr>
              <a:lnSpc>
                <a:spcPts val="960"/>
              </a:lnSpc>
              <a:spcBef>
                <a:spcPts val="0"/>
              </a:spcBef>
              <a:spcAft>
                <a:spcPts val="0"/>
              </a:spcAft>
            </a:pPr>
            <a:endParaRPr lang="en-US" sz="800" dirty="0">
              <a:latin typeface="Courier New"/>
              <a:cs typeface="Courier New"/>
            </a:endParaRPr>
          </a:p>
        </p:txBody>
      </p:sp>
      <p:sp>
        <p:nvSpPr>
          <p:cNvPr id="2" name="Title 1"/>
          <p:cNvSpPr>
            <a:spLocks noGrp="1"/>
          </p:cNvSpPr>
          <p:nvPr>
            <p:ph type="title"/>
          </p:nvPr>
        </p:nvSpPr>
        <p:spPr/>
        <p:txBody>
          <a:bodyPr/>
          <a:lstStyle/>
          <a:p>
            <a:r>
              <a:rPr lang="en-US" dirty="0"/>
              <a:t>Brightness </a:t>
            </a:r>
            <a:r>
              <a:rPr lang="en-US" sz="2000" dirty="0"/>
              <a:t>– SSE ASM</a:t>
            </a:r>
            <a:endParaRPr lang="en-US" dirty="0"/>
          </a:p>
        </p:txBody>
      </p:sp>
      <p:sp>
        <p:nvSpPr>
          <p:cNvPr id="39" name="Rounded Rectangular Callout 38"/>
          <p:cNvSpPr/>
          <p:nvPr/>
        </p:nvSpPr>
        <p:spPr bwMode="auto">
          <a:xfrm>
            <a:off x="160174" y="3132231"/>
            <a:ext cx="3448421" cy="870736"/>
          </a:xfrm>
          <a:prstGeom prst="wedgeRoundRectCallout">
            <a:avLst>
              <a:gd name="adj1" fmla="val 89219"/>
              <a:gd name="adj2" fmla="val -68240"/>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PINSRW </a:t>
            </a:r>
            <a:r>
              <a:rPr lang="en-US" sz="900" dirty="0"/>
              <a:t>(Packed Insert Word) moves the lower word in a 32-bit integer register or 16-bit word from memory into one of the 8 word locations in destination MMX/SSE register. The insertion is done in such a way that the 7 other words from the destination register are left untouched.	</a:t>
            </a:r>
          </a:p>
        </p:txBody>
      </p:sp>
      <p:sp>
        <p:nvSpPr>
          <p:cNvPr id="40" name="Rounded Rectangular Callout 39"/>
          <p:cNvSpPr/>
          <p:nvPr/>
        </p:nvSpPr>
        <p:spPr bwMode="auto">
          <a:xfrm>
            <a:off x="6332676" y="2606549"/>
            <a:ext cx="2533892" cy="957757"/>
          </a:xfrm>
          <a:prstGeom prst="wedgeRoundRectCallout">
            <a:avLst>
              <a:gd name="adj1" fmla="val -58665"/>
              <a:gd name="adj2" fmla="val -29332"/>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a:lnSpc>
                <a:spcPts val="960"/>
              </a:lnSpc>
              <a:spcBef>
                <a:spcPts val="0"/>
              </a:spcBef>
              <a:spcAft>
                <a:spcPts val="0"/>
              </a:spcAft>
            </a:pPr>
            <a:r>
              <a:rPr lang="en-US" sz="900" b="1" dirty="0">
                <a:latin typeface="Courier New"/>
                <a:cs typeface="Courier New"/>
              </a:rPr>
              <a:t>;; Fewer instructions ALTERNATIVE </a:t>
            </a:r>
            <a:br>
              <a:rPr lang="en-US" sz="900" b="1" dirty="0">
                <a:latin typeface="Courier New"/>
                <a:cs typeface="Courier New"/>
              </a:rPr>
            </a:br>
            <a:r>
              <a:rPr lang="en-US" sz="900" b="1" dirty="0">
                <a:latin typeface="Courier New"/>
                <a:cs typeface="Courier New"/>
              </a:rPr>
              <a:t>;; using </a:t>
            </a:r>
            <a:r>
              <a:rPr lang="en-US" sz="900" b="1" dirty="0" err="1">
                <a:latin typeface="Courier New"/>
                <a:cs typeface="Courier New"/>
              </a:rPr>
              <a:t>shufps</a:t>
            </a:r>
            <a:endParaRPr lang="en-US" sz="900" b="1" dirty="0">
              <a:latin typeface="Courier New"/>
              <a:cs typeface="Courier New"/>
            </a:endParaRPr>
          </a:p>
          <a:p>
            <a:pPr>
              <a:lnSpc>
                <a:spcPts val="960"/>
              </a:lnSpc>
              <a:spcBef>
                <a:spcPts val="0"/>
              </a:spcBef>
              <a:spcAft>
                <a:spcPts val="0"/>
              </a:spcAft>
            </a:pPr>
            <a:r>
              <a:rPr lang="en-US" sz="900" dirty="0">
                <a:latin typeface="Courier New"/>
                <a:cs typeface="Courier New"/>
              </a:rPr>
              <a:t>move ah, al  </a:t>
            </a:r>
          </a:p>
          <a:p>
            <a:pPr>
              <a:lnSpc>
                <a:spcPts val="960"/>
              </a:lnSpc>
              <a:spcBef>
                <a:spcPts val="0"/>
              </a:spcBef>
              <a:spcAft>
                <a:spcPts val="0"/>
              </a:spcAft>
            </a:pPr>
            <a:r>
              <a:rPr lang="en-US" sz="900" dirty="0" err="1">
                <a:latin typeface="Courier New"/>
                <a:cs typeface="Courier New"/>
              </a:rPr>
              <a:t>pinsrw</a:t>
            </a:r>
            <a:r>
              <a:rPr lang="en-US" sz="900" dirty="0">
                <a:latin typeface="Courier New"/>
                <a:cs typeface="Courier New"/>
              </a:rPr>
              <a:t> xmm1, ax, 0</a:t>
            </a:r>
          </a:p>
          <a:p>
            <a:pPr>
              <a:lnSpc>
                <a:spcPts val="960"/>
              </a:lnSpc>
              <a:spcBef>
                <a:spcPts val="0"/>
              </a:spcBef>
              <a:spcAft>
                <a:spcPts val="0"/>
              </a:spcAft>
            </a:pPr>
            <a:r>
              <a:rPr lang="en-US" sz="900" dirty="0" err="1">
                <a:latin typeface="Courier New"/>
                <a:cs typeface="Courier New"/>
              </a:rPr>
              <a:t>pinsrw</a:t>
            </a:r>
            <a:r>
              <a:rPr lang="en-US" sz="900" dirty="0">
                <a:latin typeface="Courier New"/>
                <a:cs typeface="Courier New"/>
              </a:rPr>
              <a:t> xmm1, ax, 1  </a:t>
            </a:r>
          </a:p>
          <a:p>
            <a:pPr>
              <a:lnSpc>
                <a:spcPts val="960"/>
              </a:lnSpc>
              <a:spcBef>
                <a:spcPts val="0"/>
              </a:spcBef>
              <a:spcAft>
                <a:spcPts val="0"/>
              </a:spcAft>
            </a:pPr>
            <a:r>
              <a:rPr lang="en-US" sz="900" dirty="0" err="1">
                <a:latin typeface="Courier New"/>
                <a:cs typeface="Courier New"/>
              </a:rPr>
              <a:t>shufps</a:t>
            </a:r>
            <a:r>
              <a:rPr lang="en-US" sz="900" dirty="0">
                <a:latin typeface="Courier New"/>
                <a:cs typeface="Courier New"/>
              </a:rPr>
              <a:t> xmm1, xmm1, 0x00</a:t>
            </a:r>
          </a:p>
        </p:txBody>
      </p:sp>
      <p:sp>
        <p:nvSpPr>
          <p:cNvPr id="41" name="Rounded Rectangular Callout 40"/>
          <p:cNvSpPr/>
          <p:nvPr/>
        </p:nvSpPr>
        <p:spPr bwMode="auto">
          <a:xfrm>
            <a:off x="372033" y="4579327"/>
            <a:ext cx="3208917" cy="564269"/>
          </a:xfrm>
          <a:prstGeom prst="wedgeRoundRectCallout">
            <a:avLst>
              <a:gd name="adj1" fmla="val 92912"/>
              <a:gd name="adj2" fmla="val -116929"/>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MOVDQA </a:t>
            </a:r>
            <a:r>
              <a:rPr lang="en-US" sz="900" dirty="0"/>
              <a:t>(move aligned double) Moves a double </a:t>
            </a:r>
            <a:r>
              <a:rPr lang="en-US" sz="900" dirty="0" err="1"/>
              <a:t>quadword</a:t>
            </a:r>
            <a:r>
              <a:rPr lang="en-US" sz="900" dirty="0"/>
              <a:t> from the source operand (second operand) to the destination operand (first operand).</a:t>
            </a:r>
          </a:p>
        </p:txBody>
      </p:sp>
      <p:sp>
        <p:nvSpPr>
          <p:cNvPr id="42" name="Rounded Rectangular Callout 41"/>
          <p:cNvSpPr/>
          <p:nvPr/>
        </p:nvSpPr>
        <p:spPr bwMode="auto">
          <a:xfrm>
            <a:off x="1396099" y="5566398"/>
            <a:ext cx="3011771" cy="1023969"/>
          </a:xfrm>
          <a:prstGeom prst="wedgeRoundRectCallout">
            <a:avLst>
              <a:gd name="adj1" fmla="val 67355"/>
              <a:gd name="adj2" fmla="val -174540"/>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PADDUSB </a:t>
            </a:r>
            <a:r>
              <a:rPr lang="en-US" sz="900" dirty="0"/>
              <a:t>(Packed Add Unsigned with Saturation) instruction adds packed unsigned byte integers. When an individual byte result is beyond the range of an unsigned byte integer (that is, greater than 0xFF), the saturated value of 0xFF is written to the destination operand.</a:t>
            </a:r>
          </a:p>
        </p:txBody>
      </p:sp>
      <p:sp>
        <p:nvSpPr>
          <p:cNvPr id="43" name="Rounded Rectangular Callout 42"/>
          <p:cNvSpPr/>
          <p:nvPr/>
        </p:nvSpPr>
        <p:spPr bwMode="auto">
          <a:xfrm>
            <a:off x="7255230" y="5033480"/>
            <a:ext cx="1888770" cy="1483670"/>
          </a:xfrm>
          <a:prstGeom prst="wedgeRoundRectCallout">
            <a:avLst>
              <a:gd name="adj1" fmla="val -112602"/>
              <a:gd name="adj2" fmla="val -28927"/>
              <a:gd name="adj3" fmla="val 16667"/>
            </a:avLst>
          </a:prstGeom>
          <a:solidFill>
            <a:schemeClr val="bg1">
              <a:lumMod val="6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r>
              <a:rPr lang="en-US" sz="900" b="1" dirty="0"/>
              <a:t>PSUBUSB </a:t>
            </a:r>
            <a:r>
              <a:rPr lang="en-US" sz="900" dirty="0"/>
              <a:t>(Packed Subtract Unsigned with Saturation) instruction subtracts packed unsigned byte integers. When an individual byte result is less than zero (a negative value), the saturated value of 0x00 is written to the destination operand.</a:t>
            </a:r>
          </a:p>
        </p:txBody>
      </p:sp>
      <p:sp>
        <p:nvSpPr>
          <p:cNvPr id="14" name="Rectangle 13"/>
          <p:cNvSpPr>
            <a:spLocks noChangeAspect="1"/>
          </p:cNvSpPr>
          <p:nvPr/>
        </p:nvSpPr>
        <p:spPr bwMode="auto">
          <a:xfrm>
            <a:off x="1082770" y="1104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5" name="Rectangle 14"/>
          <p:cNvSpPr>
            <a:spLocks noChangeAspect="1"/>
          </p:cNvSpPr>
          <p:nvPr/>
        </p:nvSpPr>
        <p:spPr bwMode="auto">
          <a:xfrm>
            <a:off x="2022570" y="1104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6" name="Rectangle 15"/>
          <p:cNvSpPr>
            <a:spLocks noChangeAspect="1"/>
          </p:cNvSpPr>
          <p:nvPr/>
        </p:nvSpPr>
        <p:spPr bwMode="auto">
          <a:xfrm>
            <a:off x="1082770" y="13206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7" name="Rectangle 16"/>
          <p:cNvSpPr>
            <a:spLocks noChangeAspect="1"/>
          </p:cNvSpPr>
          <p:nvPr/>
        </p:nvSpPr>
        <p:spPr bwMode="auto">
          <a:xfrm>
            <a:off x="2022570" y="13206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8" name="Rectangle 17"/>
          <p:cNvSpPr>
            <a:spLocks noChangeAspect="1"/>
          </p:cNvSpPr>
          <p:nvPr/>
        </p:nvSpPr>
        <p:spPr bwMode="auto">
          <a:xfrm>
            <a:off x="1082770" y="15492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9" name="Rectangle 18"/>
          <p:cNvSpPr>
            <a:spLocks noChangeAspect="1"/>
          </p:cNvSpPr>
          <p:nvPr/>
        </p:nvSpPr>
        <p:spPr bwMode="auto">
          <a:xfrm>
            <a:off x="2022570" y="15492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0" name="Rectangle 19"/>
          <p:cNvSpPr>
            <a:spLocks noChangeAspect="1"/>
          </p:cNvSpPr>
          <p:nvPr/>
        </p:nvSpPr>
        <p:spPr bwMode="auto">
          <a:xfrm>
            <a:off x="1082770" y="17778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1" name="Rectangle 20"/>
          <p:cNvSpPr>
            <a:spLocks noChangeAspect="1"/>
          </p:cNvSpPr>
          <p:nvPr/>
        </p:nvSpPr>
        <p:spPr bwMode="auto">
          <a:xfrm>
            <a:off x="2022570" y="17778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2" name="Rectangle 21"/>
          <p:cNvSpPr>
            <a:spLocks noChangeAspect="1"/>
          </p:cNvSpPr>
          <p:nvPr/>
        </p:nvSpPr>
        <p:spPr bwMode="auto">
          <a:xfrm>
            <a:off x="1082770" y="1993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3" name="Rectangle 22"/>
          <p:cNvSpPr>
            <a:spLocks noChangeAspect="1"/>
          </p:cNvSpPr>
          <p:nvPr/>
        </p:nvSpPr>
        <p:spPr bwMode="auto">
          <a:xfrm>
            <a:off x="2022570" y="1993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4" name="Rectangle 23"/>
          <p:cNvSpPr>
            <a:spLocks noChangeAspect="1"/>
          </p:cNvSpPr>
          <p:nvPr/>
        </p:nvSpPr>
        <p:spPr bwMode="auto">
          <a:xfrm>
            <a:off x="1082770" y="22223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5" name="Rectangle 24"/>
          <p:cNvSpPr>
            <a:spLocks noChangeAspect="1"/>
          </p:cNvSpPr>
          <p:nvPr/>
        </p:nvSpPr>
        <p:spPr bwMode="auto">
          <a:xfrm>
            <a:off x="2022570" y="22223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6" name="Rectangle 25"/>
          <p:cNvSpPr>
            <a:spLocks noChangeAspect="1"/>
          </p:cNvSpPr>
          <p:nvPr/>
        </p:nvSpPr>
        <p:spPr bwMode="auto">
          <a:xfrm>
            <a:off x="1082770" y="24382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7" name="Rectangle 26"/>
          <p:cNvSpPr>
            <a:spLocks noChangeAspect="1"/>
          </p:cNvSpPr>
          <p:nvPr/>
        </p:nvSpPr>
        <p:spPr bwMode="auto">
          <a:xfrm>
            <a:off x="2022570" y="24382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8" name="Rectangle 27"/>
          <p:cNvSpPr>
            <a:spLocks noChangeAspect="1"/>
          </p:cNvSpPr>
          <p:nvPr/>
        </p:nvSpPr>
        <p:spPr bwMode="auto">
          <a:xfrm>
            <a:off x="1082770" y="2628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9" name="Rectangle 28"/>
          <p:cNvSpPr>
            <a:spLocks noChangeAspect="1"/>
          </p:cNvSpPr>
          <p:nvPr/>
        </p:nvSpPr>
        <p:spPr bwMode="auto">
          <a:xfrm>
            <a:off x="2022570" y="2628782"/>
            <a:ext cx="943860" cy="231381"/>
          </a:xfrm>
          <a:prstGeom prst="rect">
            <a:avLst/>
          </a:prstGeom>
          <a:solidFill>
            <a:schemeClr val="tx1">
              <a:lumMod val="65000"/>
              <a:lumOff val="35000"/>
            </a:schemeClr>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88" name="Frame 87"/>
          <p:cNvSpPr/>
          <p:nvPr/>
        </p:nvSpPr>
        <p:spPr bwMode="auto">
          <a:xfrm>
            <a:off x="983905" y="995447"/>
            <a:ext cx="2082210" cy="1956568"/>
          </a:xfrm>
          <a:prstGeom prst="frame">
            <a:avLst>
              <a:gd name="adj1" fmla="val 5935"/>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2000"/>
                                        <p:tgtEl>
                                          <p:spTgt spid="4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fade">
                                      <p:cBhvr>
                                        <p:cTn id="21" dur="2000"/>
                                        <p:tgtEl>
                                          <p:spTgt spid="41"/>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20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3"/>
                                        </p:tgtEl>
                                        <p:attrNameLst>
                                          <p:attrName>style.visibility</p:attrName>
                                        </p:attrNameLst>
                                      </p:cBhvr>
                                      <p:to>
                                        <p:strVal val="visible"/>
                                      </p:to>
                                    </p:set>
                                    <p:animEffect transition="in" filter="fade">
                                      <p:cBhvr>
                                        <p:cTn id="27" dur="2000"/>
                                        <p:tgtEl>
                                          <p:spTgt spid="4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2000"/>
                                        <p:tgtEl>
                                          <p:spTgt spid="40"/>
                                        </p:tgtEl>
                                      </p:cBhvr>
                                    </p:animEffect>
                                    <p:set>
                                      <p:cBhvr>
                                        <p:cTn id="32" dur="1" fill="hold">
                                          <p:stCondLst>
                                            <p:cond delay="1999"/>
                                          </p:stCondLst>
                                        </p:cTn>
                                        <p:tgtEl>
                                          <p:spTgt spid="40"/>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2000"/>
                                        <p:tgtEl>
                                          <p:spTgt spid="39"/>
                                        </p:tgtEl>
                                      </p:cBhvr>
                                    </p:animEffect>
                                    <p:set>
                                      <p:cBhvr>
                                        <p:cTn id="35" dur="1" fill="hold">
                                          <p:stCondLst>
                                            <p:cond delay="1999"/>
                                          </p:stCondLst>
                                        </p:cTn>
                                        <p:tgtEl>
                                          <p:spTgt spid="39"/>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3"/>
                                        </p:tgtEl>
                                        <p:attrNameLst>
                                          <p:attrName>style.visibility</p:attrName>
                                        </p:attrNameLst>
                                      </p:cBhvr>
                                      <p:to>
                                        <p:strVal val="hidden"/>
                                      </p:to>
                                    </p:set>
                                  </p:childTnLst>
                                </p:cTn>
                              </p:par>
                              <p:par>
                                <p:cTn id="38" presetID="10" presetClass="exit" presetSubtype="0" fill="hold" grpId="1" nodeType="withEffect">
                                  <p:stCondLst>
                                    <p:cond delay="0"/>
                                  </p:stCondLst>
                                  <p:childTnLst>
                                    <p:animEffect transition="out" filter="fade">
                                      <p:cBhvr>
                                        <p:cTn id="39" dur="2000"/>
                                        <p:tgtEl>
                                          <p:spTgt spid="41"/>
                                        </p:tgtEl>
                                      </p:cBhvr>
                                    </p:animEffect>
                                    <p:set>
                                      <p:cBhvr>
                                        <p:cTn id="40" dur="1" fill="hold">
                                          <p:stCondLst>
                                            <p:cond delay="1999"/>
                                          </p:stCondLst>
                                        </p:cTn>
                                        <p:tgtEl>
                                          <p:spTgt spid="41"/>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2000"/>
                                        <p:tgtEl>
                                          <p:spTgt spid="42"/>
                                        </p:tgtEl>
                                      </p:cBhvr>
                                    </p:animEffect>
                                    <p:set>
                                      <p:cBhvr>
                                        <p:cTn id="43" dur="1" fill="hold">
                                          <p:stCondLst>
                                            <p:cond delay="1999"/>
                                          </p:stCondLst>
                                        </p:cTn>
                                        <p:tgtEl>
                                          <p:spTgt spid="42"/>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2000"/>
                                        <p:tgtEl>
                                          <p:spTgt spid="43"/>
                                        </p:tgtEl>
                                      </p:cBhvr>
                                    </p:animEffect>
                                    <p:set>
                                      <p:cBhvr>
                                        <p:cTn id="46" dur="1" fill="hold">
                                          <p:stCondLst>
                                            <p:cond delay="1999"/>
                                          </p:stCondLst>
                                        </p:cTn>
                                        <p:tgtEl>
                                          <p:spTgt spid="4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mph" presetSubtype="2" fill="hold" nodeType="clickEffect">
                                  <p:stCondLst>
                                    <p:cond delay="0"/>
                                  </p:stCondLst>
                                  <p:childTnLst>
                                    <p:animClr clrSpc="rgb" dir="cw">
                                      <p:cBhvr>
                                        <p:cTn id="50" dur="500" fill="hold"/>
                                        <p:tgtEl>
                                          <p:spTgt spid="14"/>
                                        </p:tgtEl>
                                        <p:attrNameLst>
                                          <p:attrName>fillcolor</p:attrName>
                                        </p:attrNameLst>
                                      </p:cBhvr>
                                      <p:to>
                                        <a:srgbClr val="C1C1C1"/>
                                      </p:to>
                                    </p:animClr>
                                    <p:set>
                                      <p:cBhvr>
                                        <p:cTn id="51" dur="500" fill="hold"/>
                                        <p:tgtEl>
                                          <p:spTgt spid="14"/>
                                        </p:tgtEl>
                                        <p:attrNameLst>
                                          <p:attrName>fill.type</p:attrName>
                                        </p:attrNameLst>
                                      </p:cBhvr>
                                      <p:to>
                                        <p:strVal val="solid"/>
                                      </p:to>
                                    </p:set>
                                    <p:set>
                                      <p:cBhvr>
                                        <p:cTn id="52" dur="500" fill="hold"/>
                                        <p:tgtEl>
                                          <p:spTgt spid="14"/>
                                        </p:tgtEl>
                                        <p:attrNameLst>
                                          <p:attrName>fill.on</p:attrName>
                                        </p:attrNameLst>
                                      </p:cBhvr>
                                      <p:to>
                                        <p:strVal val="true"/>
                                      </p:to>
                                    </p:set>
                                  </p:childTnLst>
                                </p:cTn>
                              </p:par>
                              <p:par>
                                <p:cTn id="53" presetID="1" presetClass="emph" presetSubtype="2" fill="hold" nodeType="withEffect">
                                  <p:stCondLst>
                                    <p:cond delay="0"/>
                                  </p:stCondLst>
                                  <p:childTnLst>
                                    <p:animClr clrSpc="rgb" dir="cw">
                                      <p:cBhvr>
                                        <p:cTn id="54" dur="500" fill="hold"/>
                                        <p:tgtEl>
                                          <p:spTgt spid="15"/>
                                        </p:tgtEl>
                                        <p:attrNameLst>
                                          <p:attrName>fillcolor</p:attrName>
                                        </p:attrNameLst>
                                      </p:cBhvr>
                                      <p:to>
                                        <a:srgbClr val="C1C1C1"/>
                                      </p:to>
                                    </p:animClr>
                                    <p:set>
                                      <p:cBhvr>
                                        <p:cTn id="55" dur="500" fill="hold"/>
                                        <p:tgtEl>
                                          <p:spTgt spid="15"/>
                                        </p:tgtEl>
                                        <p:attrNameLst>
                                          <p:attrName>fill.type</p:attrName>
                                        </p:attrNameLst>
                                      </p:cBhvr>
                                      <p:to>
                                        <p:strVal val="solid"/>
                                      </p:to>
                                    </p:set>
                                    <p:set>
                                      <p:cBhvr>
                                        <p:cTn id="56" dur="500" fill="hold"/>
                                        <p:tgtEl>
                                          <p:spTgt spid="15"/>
                                        </p:tgtEl>
                                        <p:attrNameLst>
                                          <p:attrName>fill.on</p:attrName>
                                        </p:attrNameLst>
                                      </p:cBhvr>
                                      <p:to>
                                        <p:strVal val="true"/>
                                      </p:to>
                                    </p:set>
                                  </p:childTnLst>
                                </p:cTn>
                              </p:par>
                            </p:childTnLst>
                          </p:cTn>
                        </p:par>
                        <p:par>
                          <p:cTn id="57" fill="hold">
                            <p:stCondLst>
                              <p:cond delay="500"/>
                            </p:stCondLst>
                            <p:childTnLst>
                              <p:par>
                                <p:cTn id="58" presetID="1" presetClass="emph" presetSubtype="2" fill="hold" nodeType="afterEffect">
                                  <p:stCondLst>
                                    <p:cond delay="0"/>
                                  </p:stCondLst>
                                  <p:childTnLst>
                                    <p:animClr clrSpc="rgb" dir="cw">
                                      <p:cBhvr>
                                        <p:cTn id="59" dur="500" fill="hold"/>
                                        <p:tgtEl>
                                          <p:spTgt spid="16"/>
                                        </p:tgtEl>
                                        <p:attrNameLst>
                                          <p:attrName>fillcolor</p:attrName>
                                        </p:attrNameLst>
                                      </p:cBhvr>
                                      <p:to>
                                        <a:srgbClr val="C1C1C1"/>
                                      </p:to>
                                    </p:animClr>
                                    <p:set>
                                      <p:cBhvr>
                                        <p:cTn id="60" dur="500" fill="hold"/>
                                        <p:tgtEl>
                                          <p:spTgt spid="16"/>
                                        </p:tgtEl>
                                        <p:attrNameLst>
                                          <p:attrName>fill.type</p:attrName>
                                        </p:attrNameLst>
                                      </p:cBhvr>
                                      <p:to>
                                        <p:strVal val="solid"/>
                                      </p:to>
                                    </p:set>
                                    <p:set>
                                      <p:cBhvr>
                                        <p:cTn id="61" dur="500" fill="hold"/>
                                        <p:tgtEl>
                                          <p:spTgt spid="16"/>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500" fill="hold"/>
                                        <p:tgtEl>
                                          <p:spTgt spid="17"/>
                                        </p:tgtEl>
                                        <p:attrNameLst>
                                          <p:attrName>fillcolor</p:attrName>
                                        </p:attrNameLst>
                                      </p:cBhvr>
                                      <p:to>
                                        <a:srgbClr val="C1C1C1"/>
                                      </p:to>
                                    </p:animClr>
                                    <p:set>
                                      <p:cBhvr>
                                        <p:cTn id="64" dur="500" fill="hold"/>
                                        <p:tgtEl>
                                          <p:spTgt spid="17"/>
                                        </p:tgtEl>
                                        <p:attrNameLst>
                                          <p:attrName>fill.type</p:attrName>
                                        </p:attrNameLst>
                                      </p:cBhvr>
                                      <p:to>
                                        <p:strVal val="solid"/>
                                      </p:to>
                                    </p:set>
                                    <p:set>
                                      <p:cBhvr>
                                        <p:cTn id="65" dur="500" fill="hold"/>
                                        <p:tgtEl>
                                          <p:spTgt spid="17"/>
                                        </p:tgtEl>
                                        <p:attrNameLst>
                                          <p:attrName>fill.on</p:attrName>
                                        </p:attrNameLst>
                                      </p:cBhvr>
                                      <p:to>
                                        <p:strVal val="true"/>
                                      </p:to>
                                    </p:set>
                                  </p:childTnLst>
                                </p:cTn>
                              </p:par>
                            </p:childTnLst>
                          </p:cTn>
                        </p:par>
                        <p:par>
                          <p:cTn id="66" fill="hold">
                            <p:stCondLst>
                              <p:cond delay="1000"/>
                            </p:stCondLst>
                            <p:childTnLst>
                              <p:par>
                                <p:cTn id="67" presetID="1" presetClass="emph" presetSubtype="2" fill="hold" nodeType="afterEffect">
                                  <p:stCondLst>
                                    <p:cond delay="0"/>
                                  </p:stCondLst>
                                  <p:childTnLst>
                                    <p:animClr clrSpc="rgb" dir="cw">
                                      <p:cBhvr>
                                        <p:cTn id="68" dur="500" fill="hold"/>
                                        <p:tgtEl>
                                          <p:spTgt spid="18"/>
                                        </p:tgtEl>
                                        <p:attrNameLst>
                                          <p:attrName>fillcolor</p:attrName>
                                        </p:attrNameLst>
                                      </p:cBhvr>
                                      <p:to>
                                        <a:srgbClr val="C1C1C1"/>
                                      </p:to>
                                    </p:animClr>
                                    <p:set>
                                      <p:cBhvr>
                                        <p:cTn id="69" dur="500" fill="hold"/>
                                        <p:tgtEl>
                                          <p:spTgt spid="18"/>
                                        </p:tgtEl>
                                        <p:attrNameLst>
                                          <p:attrName>fill.type</p:attrName>
                                        </p:attrNameLst>
                                      </p:cBhvr>
                                      <p:to>
                                        <p:strVal val="solid"/>
                                      </p:to>
                                    </p:set>
                                    <p:set>
                                      <p:cBhvr>
                                        <p:cTn id="70" dur="500" fill="hold"/>
                                        <p:tgtEl>
                                          <p:spTgt spid="18"/>
                                        </p:tgtEl>
                                        <p:attrNameLst>
                                          <p:attrName>fill.on</p:attrName>
                                        </p:attrNameLst>
                                      </p:cBhvr>
                                      <p:to>
                                        <p:strVal val="true"/>
                                      </p:to>
                                    </p:set>
                                  </p:childTnLst>
                                </p:cTn>
                              </p:par>
                              <p:par>
                                <p:cTn id="71" presetID="1" presetClass="emph" presetSubtype="2" fill="hold" nodeType="withEffect">
                                  <p:stCondLst>
                                    <p:cond delay="0"/>
                                  </p:stCondLst>
                                  <p:childTnLst>
                                    <p:animClr clrSpc="rgb" dir="cw">
                                      <p:cBhvr>
                                        <p:cTn id="72" dur="500" fill="hold"/>
                                        <p:tgtEl>
                                          <p:spTgt spid="19"/>
                                        </p:tgtEl>
                                        <p:attrNameLst>
                                          <p:attrName>fillcolor</p:attrName>
                                        </p:attrNameLst>
                                      </p:cBhvr>
                                      <p:to>
                                        <a:srgbClr val="C1C1C1"/>
                                      </p:to>
                                    </p:animClr>
                                    <p:set>
                                      <p:cBhvr>
                                        <p:cTn id="73" dur="500" fill="hold"/>
                                        <p:tgtEl>
                                          <p:spTgt spid="19"/>
                                        </p:tgtEl>
                                        <p:attrNameLst>
                                          <p:attrName>fill.type</p:attrName>
                                        </p:attrNameLst>
                                      </p:cBhvr>
                                      <p:to>
                                        <p:strVal val="solid"/>
                                      </p:to>
                                    </p:set>
                                    <p:set>
                                      <p:cBhvr>
                                        <p:cTn id="74" dur="500" fill="hold"/>
                                        <p:tgtEl>
                                          <p:spTgt spid="19"/>
                                        </p:tgtEl>
                                        <p:attrNameLst>
                                          <p:attrName>fill.on</p:attrName>
                                        </p:attrNameLst>
                                      </p:cBhvr>
                                      <p:to>
                                        <p:strVal val="true"/>
                                      </p:to>
                                    </p:set>
                                  </p:childTnLst>
                                </p:cTn>
                              </p:par>
                            </p:childTnLst>
                          </p:cTn>
                        </p:par>
                        <p:par>
                          <p:cTn id="75" fill="hold">
                            <p:stCondLst>
                              <p:cond delay="1500"/>
                            </p:stCondLst>
                            <p:childTnLst>
                              <p:par>
                                <p:cTn id="76" presetID="1" presetClass="emph" presetSubtype="2" fill="hold" nodeType="afterEffect">
                                  <p:stCondLst>
                                    <p:cond delay="0"/>
                                  </p:stCondLst>
                                  <p:childTnLst>
                                    <p:animClr clrSpc="rgb" dir="cw">
                                      <p:cBhvr>
                                        <p:cTn id="77" dur="500" fill="hold"/>
                                        <p:tgtEl>
                                          <p:spTgt spid="20"/>
                                        </p:tgtEl>
                                        <p:attrNameLst>
                                          <p:attrName>fillcolor</p:attrName>
                                        </p:attrNameLst>
                                      </p:cBhvr>
                                      <p:to>
                                        <a:srgbClr val="C1C1C1"/>
                                      </p:to>
                                    </p:animClr>
                                    <p:set>
                                      <p:cBhvr>
                                        <p:cTn id="78" dur="500" fill="hold"/>
                                        <p:tgtEl>
                                          <p:spTgt spid="20"/>
                                        </p:tgtEl>
                                        <p:attrNameLst>
                                          <p:attrName>fill.type</p:attrName>
                                        </p:attrNameLst>
                                      </p:cBhvr>
                                      <p:to>
                                        <p:strVal val="solid"/>
                                      </p:to>
                                    </p:set>
                                    <p:set>
                                      <p:cBhvr>
                                        <p:cTn id="79" dur="500" fill="hold"/>
                                        <p:tgtEl>
                                          <p:spTgt spid="20"/>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21"/>
                                        </p:tgtEl>
                                        <p:attrNameLst>
                                          <p:attrName>fillcolor</p:attrName>
                                        </p:attrNameLst>
                                      </p:cBhvr>
                                      <p:to>
                                        <a:srgbClr val="C1C1C1"/>
                                      </p:to>
                                    </p:animClr>
                                    <p:set>
                                      <p:cBhvr>
                                        <p:cTn id="82" dur="500" fill="hold"/>
                                        <p:tgtEl>
                                          <p:spTgt spid="21"/>
                                        </p:tgtEl>
                                        <p:attrNameLst>
                                          <p:attrName>fill.type</p:attrName>
                                        </p:attrNameLst>
                                      </p:cBhvr>
                                      <p:to>
                                        <p:strVal val="solid"/>
                                      </p:to>
                                    </p:set>
                                    <p:set>
                                      <p:cBhvr>
                                        <p:cTn id="83" dur="500" fill="hold"/>
                                        <p:tgtEl>
                                          <p:spTgt spid="21"/>
                                        </p:tgtEl>
                                        <p:attrNameLst>
                                          <p:attrName>fill.on</p:attrName>
                                        </p:attrNameLst>
                                      </p:cBhvr>
                                      <p:to>
                                        <p:strVal val="true"/>
                                      </p:to>
                                    </p:set>
                                  </p:childTnLst>
                                </p:cTn>
                              </p:par>
                            </p:childTnLst>
                          </p:cTn>
                        </p:par>
                        <p:par>
                          <p:cTn id="84" fill="hold">
                            <p:stCondLst>
                              <p:cond delay="2000"/>
                            </p:stCondLst>
                            <p:childTnLst>
                              <p:par>
                                <p:cTn id="85" presetID="1" presetClass="emph" presetSubtype="2" fill="hold" nodeType="afterEffect">
                                  <p:stCondLst>
                                    <p:cond delay="0"/>
                                  </p:stCondLst>
                                  <p:childTnLst>
                                    <p:animClr clrSpc="rgb" dir="cw">
                                      <p:cBhvr>
                                        <p:cTn id="86" dur="500" fill="hold"/>
                                        <p:tgtEl>
                                          <p:spTgt spid="22"/>
                                        </p:tgtEl>
                                        <p:attrNameLst>
                                          <p:attrName>fillcolor</p:attrName>
                                        </p:attrNameLst>
                                      </p:cBhvr>
                                      <p:to>
                                        <a:srgbClr val="C1C1C1"/>
                                      </p:to>
                                    </p:animClr>
                                    <p:set>
                                      <p:cBhvr>
                                        <p:cTn id="87" dur="500" fill="hold"/>
                                        <p:tgtEl>
                                          <p:spTgt spid="22"/>
                                        </p:tgtEl>
                                        <p:attrNameLst>
                                          <p:attrName>fill.type</p:attrName>
                                        </p:attrNameLst>
                                      </p:cBhvr>
                                      <p:to>
                                        <p:strVal val="solid"/>
                                      </p:to>
                                    </p:set>
                                    <p:set>
                                      <p:cBhvr>
                                        <p:cTn id="88" dur="500" fill="hold"/>
                                        <p:tgtEl>
                                          <p:spTgt spid="22"/>
                                        </p:tgtEl>
                                        <p:attrNameLst>
                                          <p:attrName>fill.on</p:attrName>
                                        </p:attrNameLst>
                                      </p:cBhvr>
                                      <p:to>
                                        <p:strVal val="true"/>
                                      </p:to>
                                    </p:set>
                                  </p:childTnLst>
                                </p:cTn>
                              </p:par>
                              <p:par>
                                <p:cTn id="89" presetID="1" presetClass="emph" presetSubtype="2" fill="hold" nodeType="withEffect">
                                  <p:stCondLst>
                                    <p:cond delay="0"/>
                                  </p:stCondLst>
                                  <p:childTnLst>
                                    <p:animClr clrSpc="rgb" dir="cw">
                                      <p:cBhvr>
                                        <p:cTn id="90" dur="500" fill="hold"/>
                                        <p:tgtEl>
                                          <p:spTgt spid="23"/>
                                        </p:tgtEl>
                                        <p:attrNameLst>
                                          <p:attrName>fillcolor</p:attrName>
                                        </p:attrNameLst>
                                      </p:cBhvr>
                                      <p:to>
                                        <a:srgbClr val="C1C1C1"/>
                                      </p:to>
                                    </p:animClr>
                                    <p:set>
                                      <p:cBhvr>
                                        <p:cTn id="91" dur="500" fill="hold"/>
                                        <p:tgtEl>
                                          <p:spTgt spid="23"/>
                                        </p:tgtEl>
                                        <p:attrNameLst>
                                          <p:attrName>fill.type</p:attrName>
                                        </p:attrNameLst>
                                      </p:cBhvr>
                                      <p:to>
                                        <p:strVal val="solid"/>
                                      </p:to>
                                    </p:set>
                                    <p:set>
                                      <p:cBhvr>
                                        <p:cTn id="92" dur="500" fill="hold"/>
                                        <p:tgtEl>
                                          <p:spTgt spid="23"/>
                                        </p:tgtEl>
                                        <p:attrNameLst>
                                          <p:attrName>fill.on</p:attrName>
                                        </p:attrNameLst>
                                      </p:cBhvr>
                                      <p:to>
                                        <p:strVal val="true"/>
                                      </p:to>
                                    </p:set>
                                  </p:childTnLst>
                                </p:cTn>
                              </p:par>
                            </p:childTnLst>
                          </p:cTn>
                        </p:par>
                        <p:par>
                          <p:cTn id="93" fill="hold">
                            <p:stCondLst>
                              <p:cond delay="2500"/>
                            </p:stCondLst>
                            <p:childTnLst>
                              <p:par>
                                <p:cTn id="94" presetID="1" presetClass="emph" presetSubtype="2" fill="hold" nodeType="afterEffect">
                                  <p:stCondLst>
                                    <p:cond delay="0"/>
                                  </p:stCondLst>
                                  <p:childTnLst>
                                    <p:animClr clrSpc="rgb" dir="cw">
                                      <p:cBhvr>
                                        <p:cTn id="95" dur="500" fill="hold"/>
                                        <p:tgtEl>
                                          <p:spTgt spid="24"/>
                                        </p:tgtEl>
                                        <p:attrNameLst>
                                          <p:attrName>fillcolor</p:attrName>
                                        </p:attrNameLst>
                                      </p:cBhvr>
                                      <p:to>
                                        <a:srgbClr val="C1C1C1"/>
                                      </p:to>
                                    </p:animClr>
                                    <p:set>
                                      <p:cBhvr>
                                        <p:cTn id="96" dur="500" fill="hold"/>
                                        <p:tgtEl>
                                          <p:spTgt spid="24"/>
                                        </p:tgtEl>
                                        <p:attrNameLst>
                                          <p:attrName>fill.type</p:attrName>
                                        </p:attrNameLst>
                                      </p:cBhvr>
                                      <p:to>
                                        <p:strVal val="solid"/>
                                      </p:to>
                                    </p:set>
                                    <p:set>
                                      <p:cBhvr>
                                        <p:cTn id="97" dur="500" fill="hold"/>
                                        <p:tgtEl>
                                          <p:spTgt spid="24"/>
                                        </p:tgtEl>
                                        <p:attrNameLst>
                                          <p:attrName>fill.on</p:attrName>
                                        </p:attrNameLst>
                                      </p:cBhvr>
                                      <p:to>
                                        <p:strVal val="true"/>
                                      </p:to>
                                    </p:set>
                                  </p:childTnLst>
                                </p:cTn>
                              </p:par>
                              <p:par>
                                <p:cTn id="98" presetID="1" presetClass="emph" presetSubtype="2" fill="hold" nodeType="withEffect">
                                  <p:stCondLst>
                                    <p:cond delay="0"/>
                                  </p:stCondLst>
                                  <p:childTnLst>
                                    <p:animClr clrSpc="rgb" dir="cw">
                                      <p:cBhvr>
                                        <p:cTn id="99" dur="500" fill="hold"/>
                                        <p:tgtEl>
                                          <p:spTgt spid="25"/>
                                        </p:tgtEl>
                                        <p:attrNameLst>
                                          <p:attrName>fillcolor</p:attrName>
                                        </p:attrNameLst>
                                      </p:cBhvr>
                                      <p:to>
                                        <a:srgbClr val="C1C1C1"/>
                                      </p:to>
                                    </p:animClr>
                                    <p:set>
                                      <p:cBhvr>
                                        <p:cTn id="100" dur="500" fill="hold"/>
                                        <p:tgtEl>
                                          <p:spTgt spid="25"/>
                                        </p:tgtEl>
                                        <p:attrNameLst>
                                          <p:attrName>fill.type</p:attrName>
                                        </p:attrNameLst>
                                      </p:cBhvr>
                                      <p:to>
                                        <p:strVal val="solid"/>
                                      </p:to>
                                    </p:set>
                                    <p:set>
                                      <p:cBhvr>
                                        <p:cTn id="101" dur="500" fill="hold"/>
                                        <p:tgtEl>
                                          <p:spTgt spid="25"/>
                                        </p:tgtEl>
                                        <p:attrNameLst>
                                          <p:attrName>fill.on</p:attrName>
                                        </p:attrNameLst>
                                      </p:cBhvr>
                                      <p:to>
                                        <p:strVal val="true"/>
                                      </p:to>
                                    </p:set>
                                  </p:childTnLst>
                                </p:cTn>
                              </p:par>
                            </p:childTnLst>
                          </p:cTn>
                        </p:par>
                        <p:par>
                          <p:cTn id="102" fill="hold">
                            <p:stCondLst>
                              <p:cond delay="3000"/>
                            </p:stCondLst>
                            <p:childTnLst>
                              <p:par>
                                <p:cTn id="103" presetID="1" presetClass="emph" presetSubtype="2" fill="hold" nodeType="afterEffect">
                                  <p:stCondLst>
                                    <p:cond delay="0"/>
                                  </p:stCondLst>
                                  <p:childTnLst>
                                    <p:animClr clrSpc="rgb" dir="cw">
                                      <p:cBhvr>
                                        <p:cTn id="104" dur="500" fill="hold"/>
                                        <p:tgtEl>
                                          <p:spTgt spid="26"/>
                                        </p:tgtEl>
                                        <p:attrNameLst>
                                          <p:attrName>fillcolor</p:attrName>
                                        </p:attrNameLst>
                                      </p:cBhvr>
                                      <p:to>
                                        <a:srgbClr val="C1C1C1"/>
                                      </p:to>
                                    </p:animClr>
                                    <p:set>
                                      <p:cBhvr>
                                        <p:cTn id="105" dur="500" fill="hold"/>
                                        <p:tgtEl>
                                          <p:spTgt spid="26"/>
                                        </p:tgtEl>
                                        <p:attrNameLst>
                                          <p:attrName>fill.type</p:attrName>
                                        </p:attrNameLst>
                                      </p:cBhvr>
                                      <p:to>
                                        <p:strVal val="solid"/>
                                      </p:to>
                                    </p:set>
                                    <p:set>
                                      <p:cBhvr>
                                        <p:cTn id="106" dur="500" fill="hold"/>
                                        <p:tgtEl>
                                          <p:spTgt spid="26"/>
                                        </p:tgtEl>
                                        <p:attrNameLst>
                                          <p:attrName>fill.on</p:attrName>
                                        </p:attrNameLst>
                                      </p:cBhvr>
                                      <p:to>
                                        <p:strVal val="true"/>
                                      </p:to>
                                    </p:set>
                                  </p:childTnLst>
                                </p:cTn>
                              </p:par>
                              <p:par>
                                <p:cTn id="107" presetID="1" presetClass="emph" presetSubtype="2" fill="hold" nodeType="withEffect">
                                  <p:stCondLst>
                                    <p:cond delay="0"/>
                                  </p:stCondLst>
                                  <p:childTnLst>
                                    <p:animClr clrSpc="rgb" dir="cw">
                                      <p:cBhvr>
                                        <p:cTn id="108" dur="500" fill="hold"/>
                                        <p:tgtEl>
                                          <p:spTgt spid="27"/>
                                        </p:tgtEl>
                                        <p:attrNameLst>
                                          <p:attrName>fillcolor</p:attrName>
                                        </p:attrNameLst>
                                      </p:cBhvr>
                                      <p:to>
                                        <a:srgbClr val="C1C1C1"/>
                                      </p:to>
                                    </p:animClr>
                                    <p:set>
                                      <p:cBhvr>
                                        <p:cTn id="109" dur="500" fill="hold"/>
                                        <p:tgtEl>
                                          <p:spTgt spid="27"/>
                                        </p:tgtEl>
                                        <p:attrNameLst>
                                          <p:attrName>fill.type</p:attrName>
                                        </p:attrNameLst>
                                      </p:cBhvr>
                                      <p:to>
                                        <p:strVal val="solid"/>
                                      </p:to>
                                    </p:set>
                                    <p:set>
                                      <p:cBhvr>
                                        <p:cTn id="110" dur="500" fill="hold"/>
                                        <p:tgtEl>
                                          <p:spTgt spid="27"/>
                                        </p:tgtEl>
                                        <p:attrNameLst>
                                          <p:attrName>fill.on</p:attrName>
                                        </p:attrNameLst>
                                      </p:cBhvr>
                                      <p:to>
                                        <p:strVal val="true"/>
                                      </p:to>
                                    </p:set>
                                  </p:childTnLst>
                                </p:cTn>
                              </p:par>
                            </p:childTnLst>
                          </p:cTn>
                        </p:par>
                        <p:par>
                          <p:cTn id="111" fill="hold">
                            <p:stCondLst>
                              <p:cond delay="3500"/>
                            </p:stCondLst>
                            <p:childTnLst>
                              <p:par>
                                <p:cTn id="112" presetID="1" presetClass="emph" presetSubtype="2" fill="hold" nodeType="afterEffect">
                                  <p:stCondLst>
                                    <p:cond delay="0"/>
                                  </p:stCondLst>
                                  <p:childTnLst>
                                    <p:animClr clrSpc="rgb" dir="cw">
                                      <p:cBhvr>
                                        <p:cTn id="113" dur="500" fill="hold"/>
                                        <p:tgtEl>
                                          <p:spTgt spid="28"/>
                                        </p:tgtEl>
                                        <p:attrNameLst>
                                          <p:attrName>fillcolor</p:attrName>
                                        </p:attrNameLst>
                                      </p:cBhvr>
                                      <p:to>
                                        <a:srgbClr val="C1C1C1"/>
                                      </p:to>
                                    </p:animClr>
                                    <p:set>
                                      <p:cBhvr>
                                        <p:cTn id="114" dur="500" fill="hold"/>
                                        <p:tgtEl>
                                          <p:spTgt spid="28"/>
                                        </p:tgtEl>
                                        <p:attrNameLst>
                                          <p:attrName>fill.type</p:attrName>
                                        </p:attrNameLst>
                                      </p:cBhvr>
                                      <p:to>
                                        <p:strVal val="solid"/>
                                      </p:to>
                                    </p:set>
                                    <p:set>
                                      <p:cBhvr>
                                        <p:cTn id="115" dur="500" fill="hold"/>
                                        <p:tgtEl>
                                          <p:spTgt spid="28"/>
                                        </p:tgtEl>
                                        <p:attrNameLst>
                                          <p:attrName>fill.on</p:attrName>
                                        </p:attrNameLst>
                                      </p:cBhvr>
                                      <p:to>
                                        <p:strVal val="true"/>
                                      </p:to>
                                    </p:set>
                                  </p:childTnLst>
                                </p:cTn>
                              </p:par>
                              <p:par>
                                <p:cTn id="116" presetID="1" presetClass="emph" presetSubtype="2" fill="hold" nodeType="withEffect">
                                  <p:stCondLst>
                                    <p:cond delay="0"/>
                                  </p:stCondLst>
                                  <p:childTnLst>
                                    <p:animClr clrSpc="rgb" dir="cw">
                                      <p:cBhvr>
                                        <p:cTn id="117" dur="500" fill="hold"/>
                                        <p:tgtEl>
                                          <p:spTgt spid="29"/>
                                        </p:tgtEl>
                                        <p:attrNameLst>
                                          <p:attrName>fillcolor</p:attrName>
                                        </p:attrNameLst>
                                      </p:cBhvr>
                                      <p:to>
                                        <a:srgbClr val="C1C1C1"/>
                                      </p:to>
                                    </p:animClr>
                                    <p:set>
                                      <p:cBhvr>
                                        <p:cTn id="118" dur="500" fill="hold"/>
                                        <p:tgtEl>
                                          <p:spTgt spid="29"/>
                                        </p:tgtEl>
                                        <p:attrNameLst>
                                          <p:attrName>fill.type</p:attrName>
                                        </p:attrNameLst>
                                      </p:cBhvr>
                                      <p:to>
                                        <p:strVal val="solid"/>
                                      </p:to>
                                    </p:set>
                                    <p:set>
                                      <p:cBhvr>
                                        <p:cTn id="119" dur="500" fill="hold"/>
                                        <p:tgtEl>
                                          <p:spTgt spid="2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Brightness </a:t>
            </a:r>
            <a:r>
              <a:rPr lang="en-US" sz="2000" dirty="0">
                <a:solidFill>
                  <a:srgbClr val="000000"/>
                </a:solidFill>
              </a:rPr>
              <a:t>– SSE </a:t>
            </a:r>
            <a:r>
              <a:rPr lang="en-US" sz="2000" dirty="0" err="1">
                <a:solidFill>
                  <a:srgbClr val="000000"/>
                </a:solidFill>
              </a:rPr>
              <a:t>Intrinsics</a:t>
            </a:r>
            <a:endParaRPr lang="en-US" dirty="0"/>
          </a:p>
        </p:txBody>
      </p:sp>
      <p:sp>
        <p:nvSpPr>
          <p:cNvPr id="4" name="TextBox 3"/>
          <p:cNvSpPr txBox="1"/>
          <p:nvPr/>
        </p:nvSpPr>
        <p:spPr>
          <a:xfrm>
            <a:off x="239301" y="825152"/>
            <a:ext cx="7425985" cy="5672493"/>
          </a:xfrm>
          <a:prstGeom prst="rect">
            <a:avLst/>
          </a:prstGeom>
          <a:noFill/>
        </p:spPr>
        <p:txBody>
          <a:bodyPr wrap="square" tIns="0" bIns="0" rtlCol="0">
            <a:spAutoFit/>
          </a:bodyPr>
          <a:lstStyle/>
          <a:p>
            <a:pPr>
              <a:lnSpc>
                <a:spcPts val="960"/>
              </a:lnSpc>
              <a:spcBef>
                <a:spcPts val="0"/>
              </a:spcBef>
              <a:spcAft>
                <a:spcPts val="600"/>
              </a:spcAft>
            </a:pPr>
            <a:r>
              <a:rPr lang="en-US" sz="1000" dirty="0">
                <a:latin typeface="Courier New"/>
                <a:cs typeface="Courier New"/>
              </a:rPr>
              <a:t>void </a:t>
            </a:r>
            <a:r>
              <a:rPr lang="en-US" sz="1000" b="1" i="1" dirty="0" err="1">
                <a:solidFill>
                  <a:srgbClr val="0000FF"/>
                </a:solidFill>
                <a:latin typeface="Courier New"/>
                <a:cs typeface="Courier New"/>
              </a:rPr>
              <a:t>brightness_sse</a:t>
            </a:r>
            <a:r>
              <a:rPr lang="en-US" sz="1000" b="1" i="1" dirty="0">
                <a:solidFill>
                  <a:srgbClr val="0000FF"/>
                </a:solidFill>
                <a:latin typeface="Courier New"/>
                <a:cs typeface="Courier New"/>
              </a:rPr>
              <a:t> </a:t>
            </a:r>
            <a:r>
              <a:rPr lang="en-US" sz="1000" dirty="0">
                <a:latin typeface="Courier New"/>
                <a:cs typeface="Courier New"/>
              </a:rPr>
              <a:t>(unsigned char *buffer,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v</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pixel_vector</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value_vector</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if (</a:t>
            </a:r>
            <a:r>
              <a:rPr lang="en-US" sz="1000" dirty="0" err="1">
                <a:latin typeface="Courier New"/>
                <a:cs typeface="Courier New"/>
              </a:rPr>
              <a:t>v</a:t>
            </a:r>
            <a:r>
              <a:rPr lang="en-US" sz="1000" dirty="0">
                <a:latin typeface="Courier New"/>
                <a:cs typeface="Courier New"/>
              </a:rPr>
              <a:t> &gt; 0) {</a:t>
            </a:r>
          </a:p>
          <a:p>
            <a:pPr>
              <a:lnSpc>
                <a:spcPts val="960"/>
              </a:lnSpc>
              <a:spcBef>
                <a:spcPts val="0"/>
              </a:spcBef>
              <a:spcAft>
                <a:spcPts val="600"/>
              </a:spcAft>
            </a:pPr>
            <a:r>
              <a:rPr lang="en-US" sz="1000" dirty="0">
                <a:latin typeface="Courier New"/>
                <a:cs typeface="Courier New"/>
              </a:rPr>
              <a:t>    </a:t>
            </a:r>
            <a:r>
              <a:rPr lang="en-US" sz="1000" b="1" dirty="0">
                <a:latin typeface="Courier New"/>
                <a:cs typeface="Courier New"/>
              </a:rPr>
              <a:t>&lt; make </a:t>
            </a:r>
            <a:r>
              <a:rPr lang="en-US" sz="1000" b="1" dirty="0" err="1">
                <a:latin typeface="Courier New"/>
                <a:cs typeface="Courier New"/>
              </a:rPr>
              <a:t>v</a:t>
            </a:r>
            <a:r>
              <a:rPr lang="en-US" sz="1000" b="1" dirty="0">
                <a:latin typeface="Courier New"/>
                <a:cs typeface="Courier New"/>
              </a:rPr>
              <a:t> char &gt; </a:t>
            </a: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value_vector</a:t>
            </a:r>
            <a:r>
              <a:rPr lang="en-US" sz="1000" dirty="0">
                <a:latin typeface="Courier New"/>
                <a:cs typeface="Courier New"/>
              </a:rPr>
              <a:t> = _mm_set1_epi8( </a:t>
            </a:r>
            <a:r>
              <a:rPr lang="en-US" sz="1000" dirty="0" err="1">
                <a:latin typeface="Courier New"/>
                <a:cs typeface="Courier New"/>
              </a:rPr>
              <a:t>v</a:t>
            </a:r>
            <a:r>
              <a:rPr lang="en-US" sz="1000" dirty="0">
                <a:latin typeface="Courier New"/>
                <a:cs typeface="Courier New"/>
              </a:rPr>
              <a:t> );                          </a:t>
            </a:r>
            <a:r>
              <a:rPr lang="en-US" sz="1000" b="1" dirty="0">
                <a:latin typeface="Courier New"/>
                <a:cs typeface="Courier New"/>
              </a:rPr>
              <a:t>/* PINSRW, SHUFPS, etc..*/</a:t>
            </a:r>
          </a:p>
          <a:p>
            <a:pPr>
              <a:lnSpc>
                <a:spcPts val="960"/>
              </a:lnSpc>
              <a:spcBef>
                <a:spcPts val="0"/>
              </a:spcBef>
              <a:spcAft>
                <a:spcPts val="600"/>
              </a:spcAft>
            </a:pPr>
            <a:endParaRPr lang="en-US" sz="1000" dirty="0">
              <a:latin typeface="Courier New"/>
              <a:cs typeface="Courier New"/>
            </a:endParaRPr>
          </a:p>
          <a:p>
            <a:pPr>
              <a:lnSpc>
                <a:spcPts val="960"/>
              </a:lnSpc>
              <a:spcBef>
                <a:spcPts val="0"/>
              </a:spcBef>
              <a:spcAft>
                <a:spcPts val="600"/>
              </a:spcAft>
            </a:pPr>
            <a:r>
              <a:rPr lang="en-US" sz="1000" dirty="0">
                <a:latin typeface="Courier New"/>
                <a:cs typeface="Courier New"/>
              </a:rPr>
              <a:t>    for (</a:t>
            </a:r>
            <a:r>
              <a:rPr lang="en-US" sz="1000" dirty="0" err="1">
                <a:latin typeface="Courier New"/>
                <a:cs typeface="Courier New"/>
              </a:rPr>
              <a:t>t</a:t>
            </a:r>
            <a:r>
              <a:rPr lang="en-US" sz="1000" dirty="0">
                <a:latin typeface="Courier New"/>
                <a:cs typeface="Courier New"/>
              </a:rPr>
              <a:t> = 0; </a:t>
            </a:r>
            <a:r>
              <a:rPr lang="en-US" sz="1000" dirty="0" err="1">
                <a:latin typeface="Courier New"/>
                <a:cs typeface="Courier New"/>
              </a:rPr>
              <a:t>t</a:t>
            </a:r>
            <a:r>
              <a:rPr lang="en-US" sz="1000" dirty="0">
                <a:latin typeface="Courier New"/>
                <a:cs typeface="Courier New"/>
              </a:rPr>
              <a:t> &lt;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 += 16)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(__int128 *)(</a:t>
            </a:r>
            <a:r>
              <a:rPr lang="en-US" sz="1000" dirty="0" err="1">
                <a:latin typeface="Courier New"/>
                <a:cs typeface="Courier New"/>
              </a:rPr>
              <a:t>buffer+t</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_mm_adds_epi8(pixel_vector, </a:t>
            </a:r>
            <a:r>
              <a:rPr lang="en-US" sz="1000" dirty="0" err="1">
                <a:latin typeface="Courier New"/>
                <a:cs typeface="Courier New"/>
              </a:rPr>
              <a:t>value_vector</a:t>
            </a:r>
            <a:r>
              <a:rPr lang="en-US" sz="1000" dirty="0">
                <a:latin typeface="Courier New"/>
                <a:cs typeface="Courier New"/>
              </a:rPr>
              <a:t>); </a:t>
            </a:r>
            <a:r>
              <a:rPr lang="en-US" sz="1000" b="1" dirty="0">
                <a:latin typeface="Courier New"/>
                <a:cs typeface="Courier New"/>
              </a:rPr>
              <a:t>/* PADDUSB */</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buffer+t</a:t>
            </a:r>
            <a:r>
              <a:rPr lang="en-US" sz="1000" dirty="0">
                <a:latin typeface="Courier New"/>
                <a:cs typeface="Courier New"/>
              </a:rPr>
              <a:t>)) = </a:t>
            </a:r>
            <a:r>
              <a:rPr lang="en-US" sz="1000" dirty="0" err="1">
                <a:latin typeface="Courier New"/>
                <a:cs typeface="Courier New"/>
              </a:rPr>
              <a:t>pixel_vector</a:t>
            </a:r>
            <a:r>
              <a:rPr lang="en-US" sz="1000" dirty="0">
                <a:latin typeface="Courier New"/>
                <a:cs typeface="Courier New"/>
              </a:rPr>
              <a:t>;                   </a:t>
            </a:r>
            <a:r>
              <a:rPr lang="en-US" sz="1000" b="1" dirty="0">
                <a:latin typeface="Courier New"/>
                <a:cs typeface="Courier New"/>
              </a:rPr>
              <a:t>/* MOVDQA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 else { % (</a:t>
            </a:r>
            <a:r>
              <a:rPr lang="en-US" sz="1000" dirty="0" err="1">
                <a:latin typeface="Courier New"/>
                <a:cs typeface="Courier New"/>
              </a:rPr>
              <a:t>v</a:t>
            </a:r>
            <a:r>
              <a:rPr lang="en-US" sz="1000" dirty="0">
                <a:latin typeface="Courier New"/>
                <a:cs typeface="Courier New"/>
              </a:rPr>
              <a:t> &lt;= 0)</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t>
            </a:r>
            <a:r>
              <a:rPr lang="en-US" sz="1000" dirty="0">
                <a:latin typeface="Courier New"/>
                <a:cs typeface="Courier New"/>
              </a:rPr>
              <a:t>=-</a:t>
            </a:r>
            <a:r>
              <a:rPr lang="en-US" sz="1000" dirty="0" err="1">
                <a:latin typeface="Courier New"/>
                <a:cs typeface="Courier New"/>
              </a:rPr>
              <a:t>v</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r>
              <a:rPr lang="en-US" sz="1000" b="1" dirty="0">
                <a:latin typeface="Courier New"/>
                <a:cs typeface="Courier New"/>
              </a:rPr>
              <a:t>&lt; make </a:t>
            </a:r>
            <a:r>
              <a:rPr lang="en-US" sz="1000" b="1" dirty="0" err="1">
                <a:latin typeface="Courier New"/>
                <a:cs typeface="Courier New"/>
              </a:rPr>
              <a:t>v</a:t>
            </a:r>
            <a:r>
              <a:rPr lang="en-US" sz="1000" b="1" dirty="0">
                <a:latin typeface="Courier New"/>
                <a:cs typeface="Courier New"/>
              </a:rPr>
              <a:t> char &gt; </a:t>
            </a:r>
            <a:endParaRPr lang="en-US" sz="1000" dirty="0">
              <a:latin typeface="Courier New"/>
              <a:cs typeface="Courier New"/>
            </a:endParaRP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value_vector</a:t>
            </a:r>
            <a:r>
              <a:rPr lang="en-US" sz="1000" dirty="0">
                <a:latin typeface="Courier New"/>
                <a:cs typeface="Courier New"/>
              </a:rPr>
              <a:t> = _mm_set1_epi8(v);</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for (</a:t>
            </a:r>
            <a:r>
              <a:rPr lang="en-US" sz="1000" dirty="0" err="1">
                <a:latin typeface="Courier New"/>
                <a:cs typeface="Courier New"/>
              </a:rPr>
              <a:t>t</a:t>
            </a:r>
            <a:r>
              <a:rPr lang="en-US" sz="1000" dirty="0">
                <a:latin typeface="Courier New"/>
                <a:cs typeface="Courier New"/>
              </a:rPr>
              <a:t> = 0; </a:t>
            </a:r>
            <a:r>
              <a:rPr lang="en-US" sz="1000" dirty="0" err="1">
                <a:latin typeface="Courier New"/>
                <a:cs typeface="Courier New"/>
              </a:rPr>
              <a:t>t</a:t>
            </a:r>
            <a:r>
              <a:rPr lang="en-US" sz="1000" dirty="0">
                <a:latin typeface="Courier New"/>
                <a:cs typeface="Courier New"/>
              </a:rPr>
              <a:t> &lt;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 += 16)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(__int128 *)(</a:t>
            </a:r>
            <a:r>
              <a:rPr lang="en-US" sz="1000" dirty="0" err="1">
                <a:latin typeface="Courier New"/>
                <a:cs typeface="Courier New"/>
              </a:rPr>
              <a:t>buffer+t</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_mm_subs_epi8(pixel_vector, </a:t>
            </a:r>
            <a:r>
              <a:rPr lang="en-US" sz="1000" dirty="0" err="1">
                <a:latin typeface="Courier New"/>
                <a:cs typeface="Courier New"/>
              </a:rPr>
              <a:t>value_vector</a:t>
            </a:r>
            <a:r>
              <a:rPr lang="en-US" sz="1000" dirty="0">
                <a:latin typeface="Courier New"/>
                <a:cs typeface="Courier New"/>
              </a:rPr>
              <a:t>); </a:t>
            </a:r>
            <a:r>
              <a:rPr lang="en-US" sz="1000" b="1" dirty="0">
                <a:latin typeface="Courier New"/>
                <a:cs typeface="Courier New"/>
              </a:rPr>
              <a:t>/* PSUBUSB */  </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buffer+t</a:t>
            </a:r>
            <a:r>
              <a:rPr lang="en-US" sz="1000" dirty="0">
                <a:latin typeface="Courier New"/>
                <a:cs typeface="Courier New"/>
              </a:rPr>
              <a:t>)) = </a:t>
            </a:r>
            <a:r>
              <a:rPr lang="en-US" sz="1000" dirty="0" err="1">
                <a:latin typeface="Courier New"/>
                <a:cs typeface="Courier New"/>
              </a:rPr>
              <a:t>pixel_vector</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a:t>
            </a:r>
          </a:p>
          <a:p>
            <a:pPr>
              <a:lnSpc>
                <a:spcPts val="960"/>
              </a:lnSpc>
              <a:spcBef>
                <a:spcPts val="0"/>
              </a:spcBef>
              <a:spcAft>
                <a:spcPts val="600"/>
              </a:spcAft>
            </a:pPr>
            <a:endParaRPr lang="en-US" sz="1000" dirty="0">
              <a:latin typeface="Courier New"/>
              <a:cs typeface="Courier New"/>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Brightness </a:t>
            </a:r>
            <a:r>
              <a:rPr lang="en-US" sz="2000" dirty="0">
                <a:solidFill>
                  <a:srgbClr val="000000"/>
                </a:solidFill>
              </a:rPr>
              <a:t>– SSE </a:t>
            </a:r>
            <a:r>
              <a:rPr lang="en-US" sz="2000" dirty="0" err="1">
                <a:solidFill>
                  <a:srgbClr val="000000"/>
                </a:solidFill>
              </a:rPr>
              <a:t>Intrinsics</a:t>
            </a:r>
            <a:endParaRPr lang="en-US" dirty="0"/>
          </a:p>
        </p:txBody>
      </p:sp>
      <p:sp>
        <p:nvSpPr>
          <p:cNvPr id="4" name="TextBox 3"/>
          <p:cNvSpPr txBox="1"/>
          <p:nvPr/>
        </p:nvSpPr>
        <p:spPr>
          <a:xfrm>
            <a:off x="239301" y="825152"/>
            <a:ext cx="7425985" cy="5672493"/>
          </a:xfrm>
          <a:prstGeom prst="rect">
            <a:avLst/>
          </a:prstGeom>
          <a:noFill/>
        </p:spPr>
        <p:txBody>
          <a:bodyPr wrap="square" tIns="0" bIns="0" rtlCol="0">
            <a:spAutoFit/>
          </a:bodyPr>
          <a:lstStyle/>
          <a:p>
            <a:pPr>
              <a:lnSpc>
                <a:spcPts val="960"/>
              </a:lnSpc>
              <a:spcBef>
                <a:spcPts val="0"/>
              </a:spcBef>
              <a:spcAft>
                <a:spcPts val="600"/>
              </a:spcAft>
            </a:pPr>
            <a:r>
              <a:rPr lang="en-US" sz="1000" dirty="0">
                <a:latin typeface="Courier New"/>
                <a:cs typeface="Courier New"/>
              </a:rPr>
              <a:t>void </a:t>
            </a:r>
            <a:r>
              <a:rPr lang="en-US" sz="1000" b="1" i="1" dirty="0" err="1">
                <a:solidFill>
                  <a:srgbClr val="0000FF"/>
                </a:solidFill>
                <a:latin typeface="Courier New"/>
                <a:cs typeface="Courier New"/>
              </a:rPr>
              <a:t>brightness_sse</a:t>
            </a:r>
            <a:r>
              <a:rPr lang="en-US" sz="1000" b="1" i="1" dirty="0">
                <a:solidFill>
                  <a:srgbClr val="0000FF"/>
                </a:solidFill>
                <a:latin typeface="Courier New"/>
                <a:cs typeface="Courier New"/>
              </a:rPr>
              <a:t> </a:t>
            </a:r>
            <a:r>
              <a:rPr lang="en-US" sz="1000" dirty="0">
                <a:latin typeface="Courier New"/>
                <a:cs typeface="Courier New"/>
              </a:rPr>
              <a:t>(unsigned char *buffer,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v</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pixel_vector</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value_vector</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int</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if (</a:t>
            </a:r>
            <a:r>
              <a:rPr lang="en-US" sz="1000" dirty="0" err="1">
                <a:latin typeface="Courier New"/>
                <a:cs typeface="Courier New"/>
              </a:rPr>
              <a:t>v</a:t>
            </a:r>
            <a:r>
              <a:rPr lang="en-US" sz="1000" dirty="0">
                <a:latin typeface="Courier New"/>
                <a:cs typeface="Courier New"/>
              </a:rPr>
              <a:t> &gt; 0) {</a:t>
            </a:r>
          </a:p>
          <a:p>
            <a:pPr>
              <a:lnSpc>
                <a:spcPts val="960"/>
              </a:lnSpc>
              <a:spcBef>
                <a:spcPts val="0"/>
              </a:spcBef>
              <a:spcAft>
                <a:spcPts val="600"/>
              </a:spcAft>
            </a:pPr>
            <a:r>
              <a:rPr lang="en-US" sz="1000" dirty="0">
                <a:latin typeface="Courier New"/>
                <a:cs typeface="Courier New"/>
              </a:rPr>
              <a:t>    </a:t>
            </a:r>
            <a:r>
              <a:rPr lang="en-US" sz="1000" b="1" dirty="0">
                <a:latin typeface="Courier New"/>
                <a:cs typeface="Courier New"/>
              </a:rPr>
              <a:t>&lt; make </a:t>
            </a:r>
            <a:r>
              <a:rPr lang="en-US" sz="1000" b="1" dirty="0" err="1">
                <a:latin typeface="Courier New"/>
                <a:cs typeface="Courier New"/>
              </a:rPr>
              <a:t>v</a:t>
            </a:r>
            <a:r>
              <a:rPr lang="en-US" sz="1000" b="1" dirty="0">
                <a:latin typeface="Courier New"/>
                <a:cs typeface="Courier New"/>
              </a:rPr>
              <a:t> char &gt; </a:t>
            </a: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value_vector</a:t>
            </a:r>
            <a:r>
              <a:rPr lang="en-US" sz="1000" dirty="0">
                <a:latin typeface="Courier New"/>
                <a:cs typeface="Courier New"/>
              </a:rPr>
              <a:t> = _mm_set1_epi8( </a:t>
            </a:r>
            <a:r>
              <a:rPr lang="en-US" sz="1000" dirty="0" err="1">
                <a:latin typeface="Courier New"/>
                <a:cs typeface="Courier New"/>
              </a:rPr>
              <a:t>v</a:t>
            </a:r>
            <a:r>
              <a:rPr lang="en-US" sz="1000" dirty="0">
                <a:latin typeface="Courier New"/>
                <a:cs typeface="Courier New"/>
              </a:rPr>
              <a:t> );                          </a:t>
            </a:r>
            <a:r>
              <a:rPr lang="en-US" sz="1000" b="1" dirty="0">
                <a:latin typeface="Courier New"/>
                <a:cs typeface="Courier New"/>
              </a:rPr>
              <a:t>/* PINSRW, SHUFPS, etc..*/</a:t>
            </a:r>
          </a:p>
          <a:p>
            <a:pPr>
              <a:lnSpc>
                <a:spcPts val="960"/>
              </a:lnSpc>
              <a:spcBef>
                <a:spcPts val="0"/>
              </a:spcBef>
              <a:spcAft>
                <a:spcPts val="600"/>
              </a:spcAft>
            </a:pPr>
            <a:endParaRPr lang="en-US" sz="1000" dirty="0">
              <a:latin typeface="Courier New"/>
              <a:cs typeface="Courier New"/>
            </a:endParaRPr>
          </a:p>
          <a:p>
            <a:pPr>
              <a:lnSpc>
                <a:spcPts val="960"/>
              </a:lnSpc>
              <a:spcBef>
                <a:spcPts val="0"/>
              </a:spcBef>
              <a:spcAft>
                <a:spcPts val="600"/>
              </a:spcAft>
            </a:pPr>
            <a:r>
              <a:rPr lang="en-US" sz="1000" dirty="0">
                <a:latin typeface="Courier New"/>
                <a:cs typeface="Courier New"/>
              </a:rPr>
              <a:t>    for (</a:t>
            </a:r>
            <a:r>
              <a:rPr lang="en-US" sz="1000" dirty="0" err="1">
                <a:latin typeface="Courier New"/>
                <a:cs typeface="Courier New"/>
              </a:rPr>
              <a:t>t</a:t>
            </a:r>
            <a:r>
              <a:rPr lang="en-US" sz="1000" dirty="0">
                <a:latin typeface="Courier New"/>
                <a:cs typeface="Courier New"/>
              </a:rPr>
              <a:t> = 0; </a:t>
            </a:r>
            <a:r>
              <a:rPr lang="en-US" sz="1000" dirty="0" err="1">
                <a:latin typeface="Courier New"/>
                <a:cs typeface="Courier New"/>
              </a:rPr>
              <a:t>t</a:t>
            </a:r>
            <a:r>
              <a:rPr lang="en-US" sz="1000" dirty="0">
                <a:latin typeface="Courier New"/>
                <a:cs typeface="Courier New"/>
              </a:rPr>
              <a:t> &lt;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 += 16)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(__int128 *)(</a:t>
            </a:r>
            <a:r>
              <a:rPr lang="en-US" sz="1000" dirty="0" err="1">
                <a:latin typeface="Courier New"/>
                <a:cs typeface="Courier New"/>
              </a:rPr>
              <a:t>buffer+t</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_mm_adds_epi8(pixel_vector, </a:t>
            </a:r>
            <a:r>
              <a:rPr lang="en-US" sz="1000" dirty="0" err="1">
                <a:latin typeface="Courier New"/>
                <a:cs typeface="Courier New"/>
              </a:rPr>
              <a:t>value_vector</a:t>
            </a:r>
            <a:r>
              <a:rPr lang="en-US" sz="1000" dirty="0">
                <a:latin typeface="Courier New"/>
                <a:cs typeface="Courier New"/>
              </a:rPr>
              <a:t>); </a:t>
            </a:r>
            <a:r>
              <a:rPr lang="en-US" sz="1000" b="1" dirty="0">
                <a:latin typeface="Courier New"/>
                <a:cs typeface="Courier New"/>
              </a:rPr>
              <a:t>/* PADDUSB */</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buffer+t</a:t>
            </a:r>
            <a:r>
              <a:rPr lang="en-US" sz="1000" dirty="0">
                <a:latin typeface="Courier New"/>
                <a:cs typeface="Courier New"/>
              </a:rPr>
              <a:t>)) = </a:t>
            </a:r>
            <a:r>
              <a:rPr lang="en-US" sz="1000" dirty="0" err="1">
                <a:latin typeface="Courier New"/>
                <a:cs typeface="Courier New"/>
              </a:rPr>
              <a:t>pixel_vector</a:t>
            </a:r>
            <a:r>
              <a:rPr lang="en-US" sz="1000" dirty="0">
                <a:latin typeface="Courier New"/>
                <a:cs typeface="Courier New"/>
              </a:rPr>
              <a:t>;                   </a:t>
            </a:r>
            <a:r>
              <a:rPr lang="en-US" sz="1000" b="1" dirty="0">
                <a:latin typeface="Courier New"/>
                <a:cs typeface="Courier New"/>
              </a:rPr>
              <a:t>/* MOVDQA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 else { % (</a:t>
            </a:r>
            <a:r>
              <a:rPr lang="en-US" sz="1000" dirty="0" err="1">
                <a:latin typeface="Courier New"/>
                <a:cs typeface="Courier New"/>
              </a:rPr>
              <a:t>v</a:t>
            </a:r>
            <a:r>
              <a:rPr lang="en-US" sz="1000" dirty="0">
                <a:latin typeface="Courier New"/>
                <a:cs typeface="Courier New"/>
              </a:rPr>
              <a:t> &lt;= 0)</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t>
            </a:r>
            <a:r>
              <a:rPr lang="en-US" sz="1000" dirty="0">
                <a:latin typeface="Courier New"/>
                <a:cs typeface="Courier New"/>
              </a:rPr>
              <a:t>=-</a:t>
            </a:r>
            <a:r>
              <a:rPr lang="en-US" sz="1000" dirty="0" err="1">
                <a:latin typeface="Courier New"/>
                <a:cs typeface="Courier New"/>
              </a:rPr>
              <a:t>v</a:t>
            </a:r>
            <a:r>
              <a:rPr lang="en-US" sz="1000" dirty="0">
                <a:latin typeface="Courier New"/>
                <a:cs typeface="Courier New"/>
              </a:rPr>
              <a:t>;</a:t>
            </a:r>
          </a:p>
          <a:p>
            <a:pPr>
              <a:lnSpc>
                <a:spcPts val="960"/>
              </a:lnSpc>
              <a:spcBef>
                <a:spcPts val="0"/>
              </a:spcBef>
              <a:spcAft>
                <a:spcPts val="600"/>
              </a:spcAft>
            </a:pPr>
            <a:r>
              <a:rPr lang="en-US" sz="1000" dirty="0">
                <a:latin typeface="Courier New"/>
                <a:cs typeface="Courier New"/>
              </a:rPr>
              <a:t>    </a:t>
            </a:r>
            <a:r>
              <a:rPr lang="en-US" sz="1000" b="1" dirty="0">
                <a:latin typeface="Courier New"/>
                <a:cs typeface="Courier New"/>
              </a:rPr>
              <a:t>&lt; make </a:t>
            </a:r>
            <a:r>
              <a:rPr lang="en-US" sz="1000" b="1" dirty="0" err="1">
                <a:latin typeface="Courier New"/>
                <a:cs typeface="Courier New"/>
              </a:rPr>
              <a:t>v</a:t>
            </a:r>
            <a:r>
              <a:rPr lang="en-US" sz="1000" b="1" dirty="0">
                <a:latin typeface="Courier New"/>
                <a:cs typeface="Courier New"/>
              </a:rPr>
              <a:t> char &gt; </a:t>
            </a:r>
            <a:endParaRPr lang="en-US" sz="1000" dirty="0">
              <a:latin typeface="Courier New"/>
              <a:cs typeface="Courier New"/>
            </a:endParaRP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value_vector</a:t>
            </a:r>
            <a:r>
              <a:rPr lang="en-US" sz="1000" dirty="0">
                <a:latin typeface="Courier New"/>
                <a:cs typeface="Courier New"/>
              </a:rPr>
              <a:t> = _mm_set1_epi8(v);</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for (</a:t>
            </a:r>
            <a:r>
              <a:rPr lang="en-US" sz="1000" dirty="0" err="1">
                <a:latin typeface="Courier New"/>
                <a:cs typeface="Courier New"/>
              </a:rPr>
              <a:t>t</a:t>
            </a:r>
            <a:r>
              <a:rPr lang="en-US" sz="1000" dirty="0">
                <a:latin typeface="Courier New"/>
                <a:cs typeface="Courier New"/>
              </a:rPr>
              <a:t> = 0; </a:t>
            </a:r>
            <a:r>
              <a:rPr lang="en-US" sz="1000" dirty="0" err="1">
                <a:latin typeface="Courier New"/>
                <a:cs typeface="Courier New"/>
              </a:rPr>
              <a:t>t</a:t>
            </a:r>
            <a:r>
              <a:rPr lang="en-US" sz="1000" dirty="0">
                <a:latin typeface="Courier New"/>
                <a:cs typeface="Courier New"/>
              </a:rPr>
              <a:t> &lt; </a:t>
            </a:r>
            <a:r>
              <a:rPr lang="en-US" sz="1000" dirty="0" err="1">
                <a:latin typeface="Courier New"/>
                <a:cs typeface="Courier New"/>
              </a:rPr>
              <a:t>len</a:t>
            </a:r>
            <a:r>
              <a:rPr lang="en-US" sz="1000" dirty="0">
                <a:latin typeface="Courier New"/>
                <a:cs typeface="Courier New"/>
              </a:rPr>
              <a:t>; </a:t>
            </a:r>
            <a:r>
              <a:rPr lang="en-US" sz="1000" dirty="0" err="1">
                <a:latin typeface="Courier New"/>
                <a:cs typeface="Courier New"/>
              </a:rPr>
              <a:t>t</a:t>
            </a:r>
            <a:r>
              <a:rPr lang="en-US" sz="1000" dirty="0">
                <a:latin typeface="Courier New"/>
                <a:cs typeface="Courier New"/>
              </a:rPr>
              <a:t> += 16)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(__int128 *)(</a:t>
            </a:r>
            <a:r>
              <a:rPr lang="en-US" sz="1000" dirty="0" err="1">
                <a:latin typeface="Courier New"/>
                <a:cs typeface="Courier New"/>
              </a:rPr>
              <a:t>buffer+t</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r>
              <a:rPr lang="en-US" sz="1000" dirty="0" err="1">
                <a:latin typeface="Courier New"/>
                <a:cs typeface="Courier New"/>
              </a:rPr>
              <a:t>pixel_vector</a:t>
            </a:r>
            <a:r>
              <a:rPr lang="en-US" sz="1000" dirty="0">
                <a:latin typeface="Courier New"/>
                <a:cs typeface="Courier New"/>
              </a:rPr>
              <a:t> = _mm_subs_epi8(pixel_vector, </a:t>
            </a:r>
            <a:r>
              <a:rPr lang="en-US" sz="1000" dirty="0" err="1">
                <a:latin typeface="Courier New"/>
                <a:cs typeface="Courier New"/>
              </a:rPr>
              <a:t>value_vector</a:t>
            </a:r>
            <a:r>
              <a:rPr lang="en-US" sz="1000" dirty="0">
                <a:latin typeface="Courier New"/>
                <a:cs typeface="Courier New"/>
              </a:rPr>
              <a:t>); </a:t>
            </a:r>
            <a:r>
              <a:rPr lang="en-US" sz="1000" b="1" dirty="0">
                <a:latin typeface="Courier New"/>
                <a:cs typeface="Courier New"/>
              </a:rPr>
              <a:t>/* PSUBUSB */  </a:t>
            </a:r>
          </a:p>
          <a:p>
            <a:pPr>
              <a:lnSpc>
                <a:spcPts val="960"/>
              </a:lnSpc>
              <a:spcBef>
                <a:spcPts val="0"/>
              </a:spcBef>
              <a:spcAft>
                <a:spcPts val="600"/>
              </a:spcAft>
            </a:pPr>
            <a:r>
              <a:rPr lang="en-US" sz="1000" dirty="0">
                <a:latin typeface="Courier New"/>
                <a:cs typeface="Courier New"/>
              </a:rPr>
              <a:t>      *((__m128 *)(</a:t>
            </a:r>
            <a:r>
              <a:rPr lang="en-US" sz="1000" dirty="0" err="1">
                <a:latin typeface="Courier New"/>
                <a:cs typeface="Courier New"/>
              </a:rPr>
              <a:t>buffer+t</a:t>
            </a:r>
            <a:r>
              <a:rPr lang="en-US" sz="1000" dirty="0">
                <a:latin typeface="Courier New"/>
                <a:cs typeface="Courier New"/>
              </a:rPr>
              <a:t>)) = </a:t>
            </a:r>
            <a:r>
              <a:rPr lang="en-US" sz="1000" dirty="0" err="1">
                <a:latin typeface="Courier New"/>
                <a:cs typeface="Courier New"/>
              </a:rPr>
              <a:t>pixel_vector</a:t>
            </a:r>
            <a:r>
              <a:rPr lang="en-US" sz="1000" dirty="0">
                <a:latin typeface="Courier New"/>
                <a:cs typeface="Courier New"/>
              </a:rPr>
              <a:t>;                   </a:t>
            </a:r>
            <a:r>
              <a:rPr lang="en-US" sz="1000" b="1" dirty="0">
                <a:latin typeface="Courier New"/>
                <a:cs typeface="Courier New"/>
              </a:rPr>
              <a:t>/* MOVDQA  */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  }</a:t>
            </a:r>
          </a:p>
          <a:p>
            <a:pPr>
              <a:lnSpc>
                <a:spcPts val="960"/>
              </a:lnSpc>
              <a:spcBef>
                <a:spcPts val="0"/>
              </a:spcBef>
              <a:spcAft>
                <a:spcPts val="600"/>
              </a:spcAft>
            </a:pPr>
            <a:r>
              <a:rPr lang="en-US" sz="1000" dirty="0">
                <a:latin typeface="Courier New"/>
                <a:cs typeface="Courier New"/>
              </a:rPr>
              <a:t>}</a:t>
            </a:r>
          </a:p>
          <a:p>
            <a:pPr>
              <a:lnSpc>
                <a:spcPts val="960"/>
              </a:lnSpc>
              <a:spcBef>
                <a:spcPts val="0"/>
              </a:spcBef>
              <a:spcAft>
                <a:spcPts val="600"/>
              </a:spcAft>
            </a:pPr>
            <a:endParaRPr lang="en-US" sz="1000" dirty="0">
              <a:latin typeface="Courier New"/>
              <a:cs typeface="Courier New"/>
            </a:endParaRPr>
          </a:p>
        </p:txBody>
      </p:sp>
      <p:pic>
        <p:nvPicPr>
          <p:cNvPr id="5" name="Picture 4"/>
          <p:cNvPicPr>
            <a:picLocks noChangeAspect="1"/>
          </p:cNvPicPr>
          <p:nvPr/>
        </p:nvPicPr>
        <p:blipFill>
          <a:blip r:embed="rId3"/>
          <a:stretch>
            <a:fillRect/>
          </a:stretch>
        </p:blipFill>
        <p:spPr>
          <a:xfrm rot="20662154">
            <a:off x="2741148" y="1850930"/>
            <a:ext cx="3615705" cy="3164948"/>
          </a:xfrm>
          <a:prstGeom prst="rect">
            <a:avLst/>
          </a:prstGeom>
        </p:spPr>
      </p:pic>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100000" l="10000" r="90000"/>
                    </a14:imgEffect>
                  </a14:imgLayer>
                </a14:imgProps>
              </a:ext>
            </a:extLst>
          </a:blip>
          <a:stretch>
            <a:fillRect/>
          </a:stretch>
        </p:blipFill>
        <p:spPr>
          <a:xfrm>
            <a:off x="4915785" y="1678471"/>
            <a:ext cx="1058039" cy="707924"/>
          </a:xfrm>
          <a:prstGeom prst="rect">
            <a:avLst/>
          </a:prstGeom>
        </p:spPr>
      </p:pic>
    </p:spTree>
    <p:extLst>
      <p:ext uri="{BB962C8B-B14F-4D97-AF65-F5344CB8AC3E}">
        <p14:creationId xmlns:p14="http://schemas.microsoft.com/office/powerpoint/2010/main" val="378344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par>
                          <p:cTn id="11" fill="hold">
                            <p:stCondLst>
                              <p:cond delay="1000"/>
                            </p:stCondLst>
                            <p:childTnLst>
                              <p:par>
                                <p:cTn id="12" presetID="9" presetClass="entr" presetSubtype="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Title 1"/>
          <p:cNvSpPr>
            <a:spLocks noGrp="1"/>
          </p:cNvSpPr>
          <p:nvPr>
            <p:ph type="title"/>
          </p:nvPr>
        </p:nvSpPr>
        <p:spPr/>
        <p:txBody>
          <a:bodyPr/>
          <a:lstStyle/>
          <a:p>
            <a:r>
              <a:rPr lang="en-US">
                <a:latin typeface="Tahoma" charset="0"/>
                <a:ea typeface="ＭＳ Ｐゴシック" charset="0"/>
                <a:cs typeface="ＭＳ Ｐゴシック" charset="0"/>
              </a:rPr>
              <a:t>Types of Parallel Processing/Computing?</a:t>
            </a:r>
          </a:p>
        </p:txBody>
      </p:sp>
      <p:sp>
        <p:nvSpPr>
          <p:cNvPr id="69634" name="Content Placeholder 2"/>
          <p:cNvSpPr>
            <a:spLocks noGrp="1"/>
          </p:cNvSpPr>
          <p:nvPr>
            <p:ph idx="1"/>
          </p:nvPr>
        </p:nvSpPr>
        <p:spPr/>
        <p:txBody>
          <a:bodyPr/>
          <a:lstStyle/>
          <a:p>
            <a:r>
              <a:rPr lang="en-US" b="1" dirty="0">
                <a:solidFill>
                  <a:srgbClr val="0000FF"/>
                </a:solidFill>
                <a:latin typeface="Tahoma" charset="0"/>
                <a:ea typeface="ＭＳ Ｐゴシック" charset="0"/>
                <a:cs typeface="ＭＳ Ｐゴシック" charset="0"/>
              </a:rPr>
              <a:t>Data</a:t>
            </a:r>
            <a:r>
              <a:rPr lang="en-US" dirty="0">
                <a:latin typeface="Tahoma" charset="0"/>
                <a:ea typeface="ＭＳ Ｐゴシック" charset="0"/>
                <a:cs typeface="ＭＳ Ｐゴシック" charset="0"/>
              </a:rPr>
              <a:t> parallelism</a:t>
            </a:r>
          </a:p>
          <a:p>
            <a:pPr lvl="1"/>
            <a:r>
              <a:rPr lang="en-US" dirty="0">
                <a:latin typeface="Tahoma" charset="0"/>
                <a:ea typeface="ＭＳ Ｐゴシック" charset="0"/>
              </a:rPr>
              <a:t>Distribution of data across </a:t>
            </a:r>
            <a:br>
              <a:rPr lang="en-US" dirty="0">
                <a:latin typeface="Tahoma" charset="0"/>
                <a:ea typeface="ＭＳ Ｐゴシック" charset="0"/>
              </a:rPr>
            </a:br>
            <a:r>
              <a:rPr lang="en-US" dirty="0">
                <a:latin typeface="Tahoma" charset="0"/>
                <a:ea typeface="ＭＳ Ｐゴシック" charset="0"/>
              </a:rPr>
              <a:t>different parallel computing nodes</a:t>
            </a:r>
            <a:br>
              <a:rPr lang="en-US" dirty="0">
                <a:latin typeface="Tahoma" charset="0"/>
                <a:ea typeface="ＭＳ Ｐゴシック" charset="0"/>
              </a:rPr>
            </a:br>
            <a:endParaRPr lang="en-US" dirty="0">
              <a:latin typeface="Tahoma" charset="0"/>
              <a:ea typeface="ＭＳ Ｐゴシック" charset="0"/>
            </a:endParaRPr>
          </a:p>
          <a:p>
            <a:pPr lvl="1"/>
            <a:r>
              <a:rPr lang="en-US" dirty="0">
                <a:latin typeface="Tahoma" charset="0"/>
                <a:ea typeface="ＭＳ Ｐゴシック" charset="0"/>
              </a:rPr>
              <a:t>Data parallelism is achieved when each </a:t>
            </a:r>
            <a:br>
              <a:rPr lang="en-US" dirty="0">
                <a:latin typeface="Tahoma" charset="0"/>
                <a:ea typeface="ＭＳ Ｐゴシック" charset="0"/>
              </a:rPr>
            </a:br>
            <a:r>
              <a:rPr lang="en-US" dirty="0">
                <a:latin typeface="Tahoma" charset="0"/>
                <a:ea typeface="ＭＳ Ｐゴシック" charset="0"/>
              </a:rPr>
              <a:t>processor performs the </a:t>
            </a:r>
            <a:r>
              <a:rPr lang="en-US" b="1" dirty="0">
                <a:solidFill>
                  <a:srgbClr val="FF0000"/>
                </a:solidFill>
                <a:latin typeface="Tahoma" charset="0"/>
                <a:ea typeface="ＭＳ Ｐゴシック" charset="0"/>
              </a:rPr>
              <a:t>same </a:t>
            </a:r>
            <a:r>
              <a:rPr lang="en-US" dirty="0">
                <a:latin typeface="Tahoma" charset="0"/>
                <a:ea typeface="ＭＳ Ｐゴシック" charset="0"/>
              </a:rPr>
              <a:t>task on different </a:t>
            </a:r>
            <a:br>
              <a:rPr lang="en-US" dirty="0">
                <a:latin typeface="Tahoma" charset="0"/>
                <a:ea typeface="ＭＳ Ｐゴシック" charset="0"/>
              </a:rPr>
            </a:br>
            <a:r>
              <a:rPr lang="en-US" dirty="0">
                <a:latin typeface="Tahoma" charset="0"/>
                <a:ea typeface="ＭＳ Ｐゴシック" charset="0"/>
              </a:rPr>
              <a:t>pieces of the data</a:t>
            </a:r>
            <a:br>
              <a:rPr lang="en-US" dirty="0">
                <a:latin typeface="Tahoma" charset="0"/>
                <a:ea typeface="ＭＳ Ｐゴシック" charset="0"/>
              </a:rPr>
            </a:br>
            <a:endParaRPr lang="en-US" dirty="0">
              <a:latin typeface="Tahoma" charset="0"/>
              <a:ea typeface="ＭＳ Ｐゴシック" charset="0"/>
            </a:endParaRPr>
          </a:p>
          <a:p>
            <a:pPr lvl="1"/>
            <a:r>
              <a:rPr lang="en-US" dirty="0">
                <a:latin typeface="Tahoma" charset="0"/>
                <a:ea typeface="ＭＳ Ｐゴシック" charset="0"/>
              </a:rPr>
              <a:t>Examples?</a:t>
            </a:r>
            <a:br>
              <a:rPr lang="en-US" dirty="0">
                <a:latin typeface="Tahoma" charset="0"/>
                <a:ea typeface="ＭＳ Ｐゴシック" charset="0"/>
              </a:rPr>
            </a:br>
            <a:br>
              <a:rPr lang="en-US" dirty="0">
                <a:latin typeface="Tahoma" charset="0"/>
                <a:ea typeface="ＭＳ Ｐゴシック" charset="0"/>
              </a:rPr>
            </a:br>
            <a:br>
              <a:rPr lang="en-US" dirty="0">
                <a:latin typeface="Tahoma" charset="0"/>
                <a:ea typeface="ＭＳ Ｐゴシック" charset="0"/>
              </a:rPr>
            </a:br>
            <a:br>
              <a:rPr lang="en-US" dirty="0">
                <a:latin typeface="Tahoma" charset="0"/>
                <a:ea typeface="ＭＳ Ｐゴシック" charset="0"/>
              </a:rPr>
            </a:br>
            <a:endParaRPr lang="en-US" dirty="0">
              <a:latin typeface="Tahoma" charset="0"/>
              <a:ea typeface="ＭＳ Ｐゴシック" charset="0"/>
            </a:endParaRPr>
          </a:p>
          <a:p>
            <a:pPr lvl="1"/>
            <a:r>
              <a:rPr lang="en-US" dirty="0">
                <a:latin typeface="Tahoma" charset="0"/>
                <a:ea typeface="ＭＳ Ｐゴシック" charset="0"/>
              </a:rPr>
              <a:t>When should we not use data parallelism?</a:t>
            </a:r>
            <a:br>
              <a:rPr lang="en-US" dirty="0">
                <a:latin typeface="Tahoma" charset="0"/>
                <a:ea typeface="ＭＳ Ｐゴシック" charset="0"/>
              </a:rPr>
            </a:br>
            <a:br>
              <a:rPr lang="en-US" dirty="0">
                <a:latin typeface="Tahoma" charset="0"/>
                <a:ea typeface="ＭＳ Ｐゴシック" charset="0"/>
              </a:rPr>
            </a:br>
            <a:endParaRPr lang="en-US" dirty="0">
              <a:latin typeface="Tahoma" charset="0"/>
              <a:ea typeface="ＭＳ Ｐゴシック" charset="0"/>
            </a:endParaRPr>
          </a:p>
        </p:txBody>
      </p:sp>
      <p:sp>
        <p:nvSpPr>
          <p:cNvPr id="69635" name="TextBox 3"/>
          <p:cNvSpPr txBox="1">
            <a:spLocks noChangeArrowheads="1"/>
          </p:cNvSpPr>
          <p:nvPr/>
        </p:nvSpPr>
        <p:spPr bwMode="auto">
          <a:xfrm>
            <a:off x="834921" y="4714649"/>
            <a:ext cx="6094938" cy="9294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1400">
                <a:solidFill>
                  <a:schemeClr val="tx1"/>
                </a:solidFill>
                <a:latin typeface="Tahoma" charset="0"/>
                <a:ea typeface="ＭＳ Ｐゴシック" charset="0"/>
                <a:cs typeface="ＭＳ Ｐゴシック" charset="0"/>
              </a:defRPr>
            </a:lvl1pPr>
            <a:lvl2pPr marL="742950" indent="-285750" eaLnBrk="0" hangingPunct="0">
              <a:defRPr sz="1400">
                <a:solidFill>
                  <a:schemeClr val="tx1"/>
                </a:solidFill>
                <a:latin typeface="Tahoma" charset="0"/>
                <a:ea typeface="ＭＳ Ｐゴシック" charset="0"/>
              </a:defRPr>
            </a:lvl2pPr>
            <a:lvl3pPr marL="1143000" indent="-228600" eaLnBrk="0" hangingPunct="0">
              <a:defRPr sz="1400">
                <a:solidFill>
                  <a:schemeClr val="tx1"/>
                </a:solidFill>
                <a:latin typeface="Tahoma" charset="0"/>
                <a:ea typeface="ＭＳ Ｐゴシック" charset="0"/>
              </a:defRPr>
            </a:lvl3pPr>
            <a:lvl4pPr marL="1600200" indent="-228600" eaLnBrk="0" hangingPunct="0">
              <a:defRPr sz="1400">
                <a:solidFill>
                  <a:schemeClr val="tx1"/>
                </a:solidFill>
                <a:latin typeface="Tahoma" charset="0"/>
                <a:ea typeface="ＭＳ Ｐゴシック" charset="0"/>
              </a:defRPr>
            </a:lvl4pPr>
            <a:lvl5pPr marL="2057400" indent="-228600" eaLnBrk="0" hangingPunct="0">
              <a:defRPr sz="1400">
                <a:solidFill>
                  <a:schemeClr val="tx1"/>
                </a:solidFill>
                <a:latin typeface="Tahoma" charset="0"/>
                <a:ea typeface="ＭＳ Ｐゴシック" charset="0"/>
              </a:defRPr>
            </a:lvl5pPr>
            <a:lvl6pPr marL="25146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6pPr>
            <a:lvl7pPr marL="29718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7pPr>
            <a:lvl8pPr marL="34290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8pPr>
            <a:lvl9pPr marL="3886200" indent="-228600" eaLnBrk="0" fontAlgn="base" hangingPunct="0">
              <a:spcBef>
                <a:spcPct val="20000"/>
              </a:spcBef>
              <a:spcAft>
                <a:spcPct val="0"/>
              </a:spcAft>
              <a:buClr>
                <a:schemeClr val="folHlink"/>
              </a:buClr>
              <a:buSzPct val="85000"/>
              <a:buFont typeface="Wingdings" charset="0"/>
              <a:defRPr sz="1400">
                <a:solidFill>
                  <a:schemeClr val="tx1"/>
                </a:solidFill>
                <a:latin typeface="Tahoma" charset="0"/>
                <a:ea typeface="ＭＳ Ｐゴシック" charset="0"/>
              </a:defRPr>
            </a:lvl9pPr>
          </a:lstStyle>
          <a:p>
            <a:pPr eaLnBrk="1" hangingPunct="1"/>
            <a:r>
              <a:rPr lang="en-US" sz="1600" dirty="0">
                <a:latin typeface="Courier New" charset="0"/>
                <a:cs typeface="Courier New" charset="0"/>
              </a:rPr>
              <a:t>for each element </a:t>
            </a:r>
            <a:r>
              <a:rPr lang="en-US" sz="1600" b="1" dirty="0">
                <a:latin typeface="Courier New" charset="0"/>
                <a:cs typeface="Courier New" charset="0"/>
              </a:rPr>
              <a:t>a</a:t>
            </a:r>
            <a:endParaRPr lang="en-US" sz="1600" dirty="0">
              <a:latin typeface="Courier New" charset="0"/>
              <a:cs typeface="Courier New" charset="0"/>
            </a:endParaRPr>
          </a:p>
          <a:p>
            <a:pPr eaLnBrk="1" hangingPunct="1"/>
            <a:r>
              <a:rPr lang="en-US" sz="1600" dirty="0">
                <a:latin typeface="Courier New" charset="0"/>
                <a:cs typeface="Courier New" charset="0"/>
              </a:rPr>
              <a:t>   perform the same (set of) instruction(s) on </a:t>
            </a:r>
            <a:r>
              <a:rPr lang="en-US" sz="1600" b="1" dirty="0">
                <a:latin typeface="Courier New" charset="0"/>
                <a:cs typeface="Courier New" charset="0"/>
              </a:rPr>
              <a:t>a</a:t>
            </a:r>
          </a:p>
          <a:p>
            <a:pPr eaLnBrk="1" hangingPunct="1"/>
            <a:r>
              <a:rPr lang="en-US" sz="1600" dirty="0">
                <a:latin typeface="Courier New" charset="0"/>
                <a:cs typeface="Courier New" charset="0"/>
              </a:rPr>
              <a:t>end</a:t>
            </a:r>
          </a:p>
        </p:txBody>
      </p:sp>
      <p:pic>
        <p:nvPicPr>
          <p:cNvPr id="2" name="Picture 1"/>
          <p:cNvPicPr>
            <a:picLocks noChangeAspect="1"/>
          </p:cNvPicPr>
          <p:nvPr/>
        </p:nvPicPr>
        <p:blipFill>
          <a:blip r:embed="rId3"/>
          <a:stretch>
            <a:fillRect/>
          </a:stretch>
        </p:blipFill>
        <p:spPr>
          <a:xfrm>
            <a:off x="5985270" y="839197"/>
            <a:ext cx="2979976" cy="14201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20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990600" y="1751013"/>
            <a:ext cx="7407275" cy="1462087"/>
          </a:xfrm>
        </p:spPr>
        <p:txBody>
          <a:bodyPr/>
          <a:lstStyle/>
          <a:p>
            <a:pPr eaLnBrk="1" hangingPunct="1"/>
            <a:br>
              <a:rPr lang="en-US" sz="1200" dirty="0">
                <a:effectLst>
                  <a:outerShdw blurRad="38100" dist="38100" dir="2700000" algn="tl">
                    <a:srgbClr val="C0C0C0"/>
                  </a:outerShdw>
                </a:effectLst>
                <a:ea typeface="ＭＳ Ｐゴシック" charset="-128"/>
              </a:rPr>
            </a:br>
            <a:r>
              <a:rPr lang="en-US" sz="4800" dirty="0">
                <a:effectLst>
                  <a:outerShdw blurRad="38100" dist="38100" dir="2700000" algn="tl">
                    <a:srgbClr val="C0C0C0"/>
                  </a:outerShdw>
                </a:effectLst>
                <a:ea typeface="ＭＳ Ｐゴシック" charset="-128"/>
              </a:rPr>
              <a:t> SIMT</a:t>
            </a:r>
            <a:br>
              <a:rPr lang="en-US" sz="4800" dirty="0">
                <a:effectLst>
                  <a:outerShdw blurRad="38100" dist="38100" dir="2700000" algn="tl">
                    <a:srgbClr val="C0C0C0"/>
                  </a:outerShdw>
                </a:effectLst>
                <a:ea typeface="ＭＳ Ｐゴシック" charset="-128"/>
              </a:rPr>
            </a:br>
            <a:r>
              <a:rPr lang="en-US" sz="3200" dirty="0">
                <a:effectLst>
                  <a:outerShdw blurRad="38100" dist="38100" dir="2700000" algn="tl">
                    <a:srgbClr val="C0C0C0"/>
                  </a:outerShdw>
                </a:effectLst>
                <a:ea typeface="ＭＳ Ｐゴシック" charset="-128"/>
              </a:rPr>
              <a:t>single instruction multiple threads</a:t>
            </a:r>
            <a:endParaRPr lang="en-US" sz="4800" dirty="0">
              <a:effectLst>
                <a:outerShdw blurRad="38100" dist="38100" dir="2700000" algn="tl">
                  <a:srgbClr val="C0C0C0"/>
                </a:outerShdw>
              </a:effectLst>
              <a:ea typeface="ＭＳ Ｐゴシック" charset="-128"/>
            </a:endParaRPr>
          </a:p>
        </p:txBody>
      </p:sp>
    </p:spTree>
    <p:extLst>
      <p:ext uri="{BB962C8B-B14F-4D97-AF65-F5344CB8AC3E}">
        <p14:creationId xmlns:p14="http://schemas.microsoft.com/office/powerpoint/2010/main" val="3603782797"/>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SIMT</a:t>
            </a:r>
          </a:p>
        </p:txBody>
      </p:sp>
      <p:sp>
        <p:nvSpPr>
          <p:cNvPr id="3" name="Content Placeholder 2"/>
          <p:cNvSpPr>
            <a:spLocks noGrp="1"/>
          </p:cNvSpPr>
          <p:nvPr>
            <p:ph idx="1"/>
          </p:nvPr>
        </p:nvSpPr>
        <p:spPr>
          <a:xfrm>
            <a:off x="0" y="766279"/>
            <a:ext cx="9144000" cy="5830192"/>
          </a:xfrm>
        </p:spPr>
        <p:txBody>
          <a:bodyPr/>
          <a:lstStyle/>
          <a:p>
            <a:r>
              <a:rPr lang="en-US" sz="1800" dirty="0"/>
              <a:t>Single Instruction Multiple Threads (SIMT) ≈ SIMD + multithreading</a:t>
            </a:r>
            <a:br>
              <a:rPr lang="en-US" sz="1800" dirty="0"/>
            </a:br>
            <a:endParaRPr lang="en-US" sz="1800" dirty="0"/>
          </a:p>
          <a:p>
            <a:r>
              <a:rPr lang="en-US" sz="1800" dirty="0" err="1"/>
              <a:t>Nvidia's</a:t>
            </a:r>
            <a:r>
              <a:rPr lang="en-US" sz="1800" dirty="0"/>
              <a:t> CUDA GPU microarchitecture introduced the SIMT execution model where multiple independent threads execute concurrently using a “single instruction”</a:t>
            </a:r>
            <a:br>
              <a:rPr lang="en-US" sz="1800" dirty="0"/>
            </a:br>
            <a:endParaRPr lang="en-US" sz="1800" dirty="0"/>
          </a:p>
          <a:p>
            <a:r>
              <a:rPr lang="en-US" sz="1800" dirty="0"/>
              <a:t>Flexibility: SIMD &lt; SIMT &lt; SMT</a:t>
            </a:r>
          </a:p>
          <a:p>
            <a:pPr lvl="1"/>
            <a:r>
              <a:rPr lang="en-US" sz="1600" dirty="0"/>
              <a:t>SIMT is more flexible in SIMD in three areas:</a:t>
            </a:r>
          </a:p>
          <a:p>
            <a:pPr lvl="2"/>
            <a:r>
              <a:rPr lang="en-US" sz="1400" dirty="0"/>
              <a:t>Single instruction, multiple register sets</a:t>
            </a:r>
          </a:p>
          <a:p>
            <a:pPr lvl="2"/>
            <a:r>
              <a:rPr lang="en-US" sz="1400" dirty="0"/>
              <a:t>Single instruction, multiple addresses</a:t>
            </a:r>
          </a:p>
          <a:p>
            <a:pPr lvl="2"/>
            <a:r>
              <a:rPr lang="en-US" sz="1400" dirty="0"/>
              <a:t>Single instruction, multiple flow path</a:t>
            </a:r>
            <a:br>
              <a:rPr lang="en-US" sz="1400" dirty="0"/>
            </a:br>
            <a:endParaRPr lang="en-US" sz="1400" dirty="0"/>
          </a:p>
          <a:p>
            <a:r>
              <a:rPr lang="en-US" sz="1800" dirty="0"/>
              <a:t>Performance: SIMD &gt; SIMT &gt; SMT</a:t>
            </a:r>
          </a:p>
          <a:p>
            <a:pPr lvl="1"/>
            <a:r>
              <a:rPr lang="en-US" sz="1600" dirty="0"/>
              <a:t>Less flexibility usually means higher performance </a:t>
            </a:r>
          </a:p>
          <a:p>
            <a:pPr lvl="1"/>
            <a:r>
              <a:rPr lang="en-US" sz="1600" dirty="0"/>
              <a:t>However, massive parallelism in SIMT? </a:t>
            </a:r>
            <a:br>
              <a:rPr lang="en-US" sz="1600" dirty="0"/>
            </a:br>
            <a:r>
              <a:rPr lang="en-US" sz="1200" dirty="0">
                <a:solidFill>
                  <a:srgbClr val="A6A6A6"/>
                </a:solidFill>
              </a:rPr>
              <a:t>(2-16x (64x) operations vs. 1000+ threads?)</a:t>
            </a:r>
            <a:br>
              <a:rPr lang="en-US" sz="1200" dirty="0">
                <a:solidFill>
                  <a:srgbClr val="A6A6A6"/>
                </a:solidFill>
              </a:rPr>
            </a:br>
            <a:endParaRPr lang="en-US" sz="1600" dirty="0">
              <a:solidFill>
                <a:srgbClr val="A6A6A6"/>
              </a:solidFill>
            </a:endParaRPr>
          </a:p>
          <a:p>
            <a:r>
              <a:rPr lang="en-US" sz="1800" dirty="0"/>
              <a:t>SIMT – easier code?</a:t>
            </a:r>
            <a:br>
              <a:rPr lang="en-US" sz="1800" dirty="0"/>
            </a:br>
            <a:br>
              <a:rPr lang="en-US" sz="1800" dirty="0"/>
            </a:br>
            <a:endParaRPr lang="en-US" sz="1800" dirty="0"/>
          </a:p>
          <a:p>
            <a:r>
              <a:rPr lang="en-US" sz="1800" dirty="0"/>
              <a:t>Now: CUDA = SIMD? SIMT? MIMD? MIMT?</a:t>
            </a:r>
          </a:p>
        </p:txBody>
      </p:sp>
      <p:pic>
        <p:nvPicPr>
          <p:cNvPr id="4" name="Picture 3" descr="Untitled.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7463" y="3718508"/>
            <a:ext cx="3770381" cy="2722643"/>
          </a:xfrm>
          <a:prstGeom prst="rect">
            <a:avLst/>
          </a:prstGeom>
          <a:ln>
            <a:noFill/>
          </a:ln>
          <a:effectLst>
            <a:outerShdw blurRad="292100" dist="139700" dir="2700000" algn="tl" rotWithShape="0">
              <a:srgbClr val="333333">
                <a:alpha val="65000"/>
              </a:srgbClr>
            </a:outerShdw>
          </a:effectLst>
        </p:spPr>
      </p:pic>
      <p:pic>
        <p:nvPicPr>
          <p:cNvPr id="5" name="Picture 4" descr="Untitled 2.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89899" y="5088597"/>
            <a:ext cx="3762219" cy="16113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25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9" presetClass="exit" presetSubtype="0" fill="hold" nodeType="withEffect">
                                  <p:stCondLst>
                                    <p:cond delay="0"/>
                                  </p:stCondLst>
                                  <p:childTnLst>
                                    <p:animEffect transition="out" filter="dissolve">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09176" y="1893078"/>
            <a:ext cx="4956104" cy="330406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57217555"/>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1" y="819743"/>
            <a:ext cx="9061766" cy="5648325"/>
          </a:xfrm>
        </p:spPr>
        <p:txBody>
          <a:bodyPr/>
          <a:lstStyle/>
          <a:p>
            <a:r>
              <a:rPr lang="en-US" dirty="0"/>
              <a:t>Vector instructions </a:t>
            </a:r>
            <a:r>
              <a:rPr lang="en-US" dirty="0">
                <a:solidFill>
                  <a:schemeClr val="bg1">
                    <a:lumMod val="65000"/>
                  </a:schemeClr>
                </a:solidFill>
              </a:rPr>
              <a:t>(assembly or their intrinsic functions) </a:t>
            </a:r>
            <a:r>
              <a:rPr lang="en-US" dirty="0"/>
              <a:t>can be used for SIMD operations – single operation on multiple data elements</a:t>
            </a:r>
          </a:p>
          <a:p>
            <a:pPr marL="457200" lvl="1" indent="0">
              <a:lnSpc>
                <a:spcPct val="80000"/>
              </a:lnSpc>
              <a:spcAft>
                <a:spcPts val="600"/>
              </a:spcAft>
              <a:buNone/>
            </a:pPr>
            <a:endParaRPr lang="en-US" dirty="0"/>
          </a:p>
          <a:p>
            <a:r>
              <a:rPr lang="en-US" dirty="0"/>
              <a:t>SIMT is more or less SIMD + multithreading</a:t>
            </a:r>
            <a:br>
              <a:rPr lang="en-US" dirty="0"/>
            </a:br>
            <a:endParaRPr lang="en-US" dirty="0"/>
          </a:p>
          <a:p>
            <a:r>
              <a:rPr lang="en-US" dirty="0"/>
              <a:t>Friday, video coding examples using SIMD (SSE/AVX)</a:t>
            </a:r>
            <a:br>
              <a:rPr lang="en-US" dirty="0"/>
            </a:br>
            <a:r>
              <a:rPr lang="en-US" dirty="0"/>
              <a:t> </a:t>
            </a:r>
          </a:p>
          <a:p>
            <a:r>
              <a:rPr lang="en-US" dirty="0"/>
              <a:t>Next Tuesday, no lecture </a:t>
            </a:r>
            <a:br>
              <a:rPr lang="en-US" dirty="0"/>
            </a:br>
            <a:endParaRPr lang="en-US" dirty="0"/>
          </a:p>
          <a:p>
            <a:r>
              <a:rPr lang="en-US" dirty="0"/>
              <a:t>Next Friday, ARM and NEON </a:t>
            </a:r>
            <a:r>
              <a:rPr lang="en-US" sz="1400" dirty="0">
                <a:solidFill>
                  <a:schemeClr val="bg1">
                    <a:lumMod val="65000"/>
                  </a:schemeClr>
                </a:solidFill>
              </a:rPr>
              <a:t>(to be used in your home exam)</a:t>
            </a:r>
            <a:endParaRPr lang="en-US" dirty="0">
              <a:solidFill>
                <a:schemeClr val="bg1">
                  <a:lumMod val="65000"/>
                </a:schemeClr>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rot="1272560">
            <a:off x="7904545" y="5334855"/>
            <a:ext cx="720639" cy="93428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32" presetClass="emph" presetSubtype="0" repeatCount="indefinite" fill="hold" nodeType="withEffect">
                                  <p:stCondLst>
                                    <p:cond delay="0"/>
                                  </p:stCondLst>
                                  <p:endCondLst>
                                    <p:cond evt="onNext" delay="0">
                                      <p:tgtEl>
                                        <p:sldTgt/>
                                      </p:tgtEl>
                                    </p:cond>
                                  </p:endCondLst>
                                  <p:childTnLst>
                                    <p:animRot by="120000">
                                      <p:cBhvr>
                                        <p:cTn id="14" dur="100" fill="hold">
                                          <p:stCondLst>
                                            <p:cond delay="0"/>
                                          </p:stCondLst>
                                        </p:cTn>
                                        <p:tgtEl>
                                          <p:spTgt spid="4"/>
                                        </p:tgtEl>
                                        <p:attrNameLst>
                                          <p:attrName>r</p:attrName>
                                        </p:attrNameLst>
                                      </p:cBhvr>
                                    </p:animRot>
                                    <p:animRot by="-240000">
                                      <p:cBhvr>
                                        <p:cTn id="15" dur="200" fill="hold">
                                          <p:stCondLst>
                                            <p:cond delay="200"/>
                                          </p:stCondLst>
                                        </p:cTn>
                                        <p:tgtEl>
                                          <p:spTgt spid="4"/>
                                        </p:tgtEl>
                                        <p:attrNameLst>
                                          <p:attrName>r</p:attrName>
                                        </p:attrNameLst>
                                      </p:cBhvr>
                                    </p:animRot>
                                    <p:animRot by="240000">
                                      <p:cBhvr>
                                        <p:cTn id="16" dur="200" fill="hold">
                                          <p:stCondLst>
                                            <p:cond delay="400"/>
                                          </p:stCondLst>
                                        </p:cTn>
                                        <p:tgtEl>
                                          <p:spTgt spid="4"/>
                                        </p:tgtEl>
                                        <p:attrNameLst>
                                          <p:attrName>r</p:attrName>
                                        </p:attrNameLst>
                                      </p:cBhvr>
                                    </p:animRot>
                                    <p:animRot by="-240000">
                                      <p:cBhvr>
                                        <p:cTn id="17" dur="200" fill="hold">
                                          <p:stCondLst>
                                            <p:cond delay="600"/>
                                          </p:stCondLst>
                                        </p:cTn>
                                        <p:tgtEl>
                                          <p:spTgt spid="4"/>
                                        </p:tgtEl>
                                        <p:attrNameLst>
                                          <p:attrName>r</p:attrName>
                                        </p:attrNameLst>
                                      </p:cBhvr>
                                    </p:animRot>
                                    <p:animRot by="120000">
                                      <p:cBhvr>
                                        <p:cTn id="18" dur="200" fill="hold">
                                          <p:stCondLst>
                                            <p:cond delay="80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SSE/AVX Resources</a:t>
            </a:r>
          </a:p>
        </p:txBody>
      </p:sp>
      <p:sp>
        <p:nvSpPr>
          <p:cNvPr id="3" name="Content Placeholder 2"/>
          <p:cNvSpPr>
            <a:spLocks noGrp="1"/>
          </p:cNvSpPr>
          <p:nvPr>
            <p:ph idx="1"/>
          </p:nvPr>
        </p:nvSpPr>
        <p:spPr/>
        <p:txBody>
          <a:bodyPr/>
          <a:lstStyle/>
          <a:p>
            <a:r>
              <a:rPr lang="en-US" sz="1800" dirty="0"/>
              <a:t>SSE instructions:</a:t>
            </a:r>
            <a:br>
              <a:rPr lang="en-US" sz="1800" dirty="0"/>
            </a:br>
            <a:r>
              <a:rPr lang="en-US" sz="1800" dirty="0">
                <a:hlinkClick r:id="rId2"/>
              </a:rPr>
              <a:t>https://msdn.microsoft.com/en-us/library/t467de55(v=vs.90).aspx</a:t>
            </a:r>
            <a:br>
              <a:rPr lang="en-US" sz="1800" dirty="0"/>
            </a:br>
            <a:endParaRPr lang="en-US" sz="1800" dirty="0"/>
          </a:p>
          <a:p>
            <a:r>
              <a:rPr lang="en-US" sz="1800" dirty="0" err="1"/>
              <a:t>Intrinsics</a:t>
            </a:r>
            <a:r>
              <a:rPr lang="en-US" sz="1800" dirty="0"/>
              <a:t>:</a:t>
            </a:r>
            <a:br>
              <a:rPr lang="en-US" sz="1800" dirty="0"/>
            </a:br>
            <a:r>
              <a:rPr lang="en-US" sz="1800" dirty="0">
                <a:hlinkClick r:id="rId3"/>
              </a:rPr>
              <a:t>https://software.intel.com/en-us/node/582251</a:t>
            </a:r>
            <a:br>
              <a:rPr lang="en-US" sz="1800" dirty="0"/>
            </a:br>
            <a:endParaRPr lang="en-US" sz="1800" dirty="0"/>
          </a:p>
          <a:p>
            <a:endParaRPr lang="en-US" sz="1800" dirty="0"/>
          </a:p>
          <a:p>
            <a:pPr marL="0" indent="0">
              <a:buNone/>
            </a:pPr>
            <a:endParaRPr lang="en-US" sz="1800" dirty="0"/>
          </a:p>
        </p:txBody>
      </p:sp>
    </p:spTree>
    <p:extLst>
      <p:ext uri="{BB962C8B-B14F-4D97-AF65-F5344CB8AC3E}">
        <p14:creationId xmlns:p14="http://schemas.microsoft.com/office/powerpoint/2010/main" val="510775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a:latin typeface="Tahoma" charset="0"/>
                <a:ea typeface="ＭＳ Ｐゴシック" charset="0"/>
                <a:cs typeface="ＭＳ Ｐゴシック" charset="0"/>
              </a:rPr>
              <a:t>Flynn's taxonomy</a:t>
            </a:r>
          </a:p>
        </p:txBody>
      </p:sp>
      <p:graphicFrame>
        <p:nvGraphicFramePr>
          <p:cNvPr id="4" name="Content Placeholder 3"/>
          <p:cNvGraphicFramePr>
            <a:graphicFrameLocks noGrp="1"/>
          </p:cNvGraphicFramePr>
          <p:nvPr>
            <p:ph idx="1"/>
          </p:nvPr>
        </p:nvGraphicFramePr>
        <p:xfrm>
          <a:off x="344488" y="868363"/>
          <a:ext cx="8415337" cy="5597525"/>
        </p:xfrm>
        <a:graphic>
          <a:graphicData uri="http://schemas.openxmlformats.org/drawingml/2006/table">
            <a:tbl>
              <a:tblPr firstRow="1" bandRow="1">
                <a:tableStyleId>{073A0DAA-6AF3-43AB-8588-CEC1D06C72B9}</a:tableStyleId>
              </a:tblPr>
              <a:tblGrid>
                <a:gridCol w="1995390">
                  <a:extLst>
                    <a:ext uri="{9D8B030D-6E8A-4147-A177-3AD203B41FA5}">
                      <a16:colId xmlns:a16="http://schemas.microsoft.com/office/drawing/2014/main" val="20000"/>
                    </a:ext>
                  </a:extLst>
                </a:gridCol>
                <a:gridCol w="3219040">
                  <a:extLst>
                    <a:ext uri="{9D8B030D-6E8A-4147-A177-3AD203B41FA5}">
                      <a16:colId xmlns:a16="http://schemas.microsoft.com/office/drawing/2014/main" val="20001"/>
                    </a:ext>
                  </a:extLst>
                </a:gridCol>
                <a:gridCol w="3200907">
                  <a:extLst>
                    <a:ext uri="{9D8B030D-6E8A-4147-A177-3AD203B41FA5}">
                      <a16:colId xmlns:a16="http://schemas.microsoft.com/office/drawing/2014/main" val="20002"/>
                    </a:ext>
                  </a:extLst>
                </a:gridCol>
              </a:tblGrid>
              <a:tr h="858515">
                <a:tc>
                  <a:txBody>
                    <a:bodyPr/>
                    <a:lstStyle/>
                    <a:p>
                      <a:pPr algn="ctr"/>
                      <a:endParaRPr lang="en-US" sz="1800" dirty="0"/>
                    </a:p>
                  </a:txBody>
                  <a:tcPr marL="91443" marR="91443" marT="45717" marB="45717" anchor="ctr"/>
                </a:tc>
                <a:tc>
                  <a:txBody>
                    <a:bodyPr/>
                    <a:lstStyle/>
                    <a:p>
                      <a:pPr algn="ctr"/>
                      <a:r>
                        <a:rPr lang="en-US" sz="1800" dirty="0"/>
                        <a:t>Single instruction</a:t>
                      </a:r>
                    </a:p>
                  </a:txBody>
                  <a:tcPr marL="91443" marR="91443" marT="45717" marB="45717" anchor="ctr"/>
                </a:tc>
                <a:tc>
                  <a:txBody>
                    <a:bodyPr/>
                    <a:lstStyle/>
                    <a:p>
                      <a:pPr algn="ctr"/>
                      <a:r>
                        <a:rPr lang="en-US" sz="1800" dirty="0"/>
                        <a:t>Multiple</a:t>
                      </a:r>
                      <a:r>
                        <a:rPr lang="en-US" sz="1800" baseline="0" dirty="0"/>
                        <a:t> instruction</a:t>
                      </a:r>
                      <a:endParaRPr lang="en-US" sz="1800" dirty="0"/>
                    </a:p>
                  </a:txBody>
                  <a:tcPr marL="91443" marR="91443" marT="45717" marB="45717" anchor="ctr"/>
                </a:tc>
                <a:extLst>
                  <a:ext uri="{0D108BD9-81ED-4DB2-BD59-A6C34878D82A}">
                    <a16:rowId xmlns:a16="http://schemas.microsoft.com/office/drawing/2014/main" val="10000"/>
                  </a:ext>
                </a:extLst>
              </a:tr>
              <a:tr h="2369505">
                <a:tc>
                  <a:txBody>
                    <a:bodyPr/>
                    <a:lstStyle/>
                    <a:p>
                      <a:pPr algn="ctr"/>
                      <a:r>
                        <a:rPr lang="en-US" sz="1800" dirty="0"/>
                        <a:t>Single data</a:t>
                      </a:r>
                    </a:p>
                  </a:txBody>
                  <a:tcPr marL="91443" marR="91443" marT="45717" marB="45717" anchor="ctr"/>
                </a:tc>
                <a:tc>
                  <a:txBody>
                    <a:bodyPr/>
                    <a:lstStyle/>
                    <a:p>
                      <a:pPr algn="ctr"/>
                      <a:endParaRPr lang="en-US" sz="1800" dirty="0"/>
                    </a:p>
                  </a:txBody>
                  <a:tcPr marL="91443" marR="91443" marT="45717" marB="45717" anchor="ctr"/>
                </a:tc>
                <a:tc>
                  <a:txBody>
                    <a:bodyPr/>
                    <a:lstStyle/>
                    <a:p>
                      <a:pPr algn="ctr"/>
                      <a:endParaRPr lang="en-US" sz="1800"/>
                    </a:p>
                  </a:txBody>
                  <a:tcPr marL="91443" marR="91443" marT="45717" marB="45717" anchor="ctr"/>
                </a:tc>
                <a:extLst>
                  <a:ext uri="{0D108BD9-81ED-4DB2-BD59-A6C34878D82A}">
                    <a16:rowId xmlns:a16="http://schemas.microsoft.com/office/drawing/2014/main" val="10001"/>
                  </a:ext>
                </a:extLst>
              </a:tr>
              <a:tr h="2369505">
                <a:tc>
                  <a:txBody>
                    <a:bodyPr/>
                    <a:lstStyle/>
                    <a:p>
                      <a:pPr algn="ctr"/>
                      <a:r>
                        <a:rPr lang="en-US" sz="1800" dirty="0"/>
                        <a:t>Multiple data</a:t>
                      </a:r>
                    </a:p>
                  </a:txBody>
                  <a:tcPr marL="91443" marR="91443" marT="45717" marB="45717" anchor="ctr"/>
                </a:tc>
                <a:tc>
                  <a:txBody>
                    <a:bodyPr/>
                    <a:lstStyle/>
                    <a:p>
                      <a:pPr algn="ctr"/>
                      <a:endParaRPr lang="en-US" sz="1800" dirty="0"/>
                    </a:p>
                  </a:txBody>
                  <a:tcPr marL="91443" marR="91443" marT="45717" marB="45717" anchor="ctr"/>
                </a:tc>
                <a:tc>
                  <a:txBody>
                    <a:bodyPr/>
                    <a:lstStyle/>
                    <a:p>
                      <a:pPr algn="ctr"/>
                      <a:endParaRPr lang="en-US" sz="1800" dirty="0"/>
                    </a:p>
                  </a:txBody>
                  <a:tcPr marL="91443" marR="91443" marT="45717" marB="45717" anchor="ctr"/>
                </a:tc>
                <a:extLst>
                  <a:ext uri="{0D108BD9-81ED-4DB2-BD59-A6C34878D82A}">
                    <a16:rowId xmlns:a16="http://schemas.microsoft.com/office/drawing/2014/main" val="10002"/>
                  </a:ext>
                </a:extLst>
              </a:tr>
            </a:tbl>
          </a:graphicData>
        </a:graphic>
      </p:graphicFrame>
      <p:pic>
        <p:nvPicPr>
          <p:cNvPr id="71700"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5200" y="4056063"/>
            <a:ext cx="2416175"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79713" y="4065588"/>
            <a:ext cx="2416175"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2" name="Picture 7"/>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79713" y="1684338"/>
            <a:ext cx="2416175" cy="24177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1703" name="Picture 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32500" y="1671638"/>
            <a:ext cx="2416175"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6606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Title 1"/>
          <p:cNvSpPr>
            <a:spLocks noGrp="1"/>
          </p:cNvSpPr>
          <p:nvPr>
            <p:ph type="title"/>
          </p:nvPr>
        </p:nvSpPr>
        <p:spPr/>
        <p:txBody>
          <a:bodyPr/>
          <a:lstStyle/>
          <a:p>
            <a:r>
              <a:rPr lang="en-US">
                <a:latin typeface="Tahoma" charset="0"/>
                <a:ea typeface="ＭＳ Ｐゴシック" charset="0"/>
                <a:cs typeface="ＭＳ Ｐゴシック" charset="0"/>
              </a:rPr>
              <a:t>Vector processors</a:t>
            </a:r>
          </a:p>
        </p:txBody>
      </p:sp>
      <p:pic>
        <p:nvPicPr>
          <p:cNvPr id="737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727825" y="657225"/>
            <a:ext cx="2416175"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 name="Content Placeholder 9"/>
          <p:cNvSpPr>
            <a:spLocks noGrp="1"/>
          </p:cNvSpPr>
          <p:nvPr>
            <p:ph idx="1"/>
          </p:nvPr>
        </p:nvSpPr>
        <p:spPr>
          <a:xfrm>
            <a:off x="0" y="866775"/>
            <a:ext cx="9144000" cy="5581548"/>
          </a:xfrm>
        </p:spPr>
        <p:txBody>
          <a:bodyPr/>
          <a:lstStyle/>
          <a:p>
            <a:pPr>
              <a:defRPr/>
            </a:pPr>
            <a:r>
              <a:rPr lang="en-US" sz="2400" dirty="0"/>
              <a:t>A vector processor (or array processor) </a:t>
            </a:r>
          </a:p>
          <a:p>
            <a:pPr lvl="1">
              <a:defRPr/>
            </a:pPr>
            <a:r>
              <a:rPr lang="en-US" sz="2000" dirty="0"/>
              <a:t>CPU that implements an instruction set </a:t>
            </a:r>
            <a:br>
              <a:rPr lang="en-US" sz="2000" dirty="0"/>
            </a:br>
            <a:r>
              <a:rPr lang="en-US" sz="2000" dirty="0"/>
              <a:t>containing instructions that operate on </a:t>
            </a:r>
            <a:br>
              <a:rPr lang="en-US" sz="2000" dirty="0"/>
            </a:br>
            <a:r>
              <a:rPr lang="en-US" sz="2000" dirty="0"/>
              <a:t>one-dimensional arrays (vectors)</a:t>
            </a:r>
          </a:p>
          <a:p>
            <a:pPr lvl="1">
              <a:defRPr/>
            </a:pPr>
            <a:r>
              <a:rPr lang="en-US" sz="2000" dirty="0"/>
              <a:t>Example systems:</a:t>
            </a:r>
          </a:p>
          <a:p>
            <a:pPr lvl="2">
              <a:defRPr/>
            </a:pPr>
            <a:r>
              <a:rPr lang="en-US" sz="1600" dirty="0"/>
              <a:t>Cray-1 (1976) </a:t>
            </a:r>
          </a:p>
          <a:p>
            <a:pPr lvl="3">
              <a:defRPr/>
            </a:pPr>
            <a:r>
              <a:rPr lang="en-US" sz="1500" dirty="0"/>
              <a:t>4096 bits registers (64x64-bit floats)</a:t>
            </a:r>
          </a:p>
          <a:p>
            <a:pPr lvl="2">
              <a:defRPr/>
            </a:pPr>
            <a:r>
              <a:rPr lang="en-US" sz="1600" dirty="0"/>
              <a:t>IBM</a:t>
            </a:r>
          </a:p>
          <a:p>
            <a:pPr lvl="3">
              <a:defRPr/>
            </a:pPr>
            <a:r>
              <a:rPr lang="en-US" sz="1400" dirty="0"/>
              <a:t>POWER with </a:t>
            </a:r>
            <a:r>
              <a:rPr lang="en-US" sz="1500" dirty="0" err="1"/>
              <a:t>ViVA</a:t>
            </a:r>
            <a:r>
              <a:rPr lang="en-US" sz="1500" dirty="0"/>
              <a:t> (Virtual Vector Architecture) 128 bits</a:t>
            </a:r>
            <a:r>
              <a:rPr lang="en-US" sz="1400" dirty="0"/>
              <a:t> registers </a:t>
            </a:r>
          </a:p>
          <a:p>
            <a:pPr lvl="3">
              <a:defRPr/>
            </a:pPr>
            <a:r>
              <a:rPr lang="en-US" sz="1400" dirty="0"/>
              <a:t>Cell – SPE 128 bit registers</a:t>
            </a:r>
          </a:p>
          <a:p>
            <a:pPr lvl="2">
              <a:defRPr/>
            </a:pPr>
            <a:r>
              <a:rPr lang="en-US" sz="1500" dirty="0"/>
              <a:t>SUN</a:t>
            </a:r>
          </a:p>
          <a:p>
            <a:pPr lvl="3">
              <a:defRPr/>
            </a:pPr>
            <a:r>
              <a:rPr lang="en-US" sz="1400" dirty="0" err="1"/>
              <a:t>UltraSPARC</a:t>
            </a:r>
            <a:r>
              <a:rPr lang="en-US" sz="1400" dirty="0"/>
              <a:t> with VIS 64-bit registers</a:t>
            </a:r>
          </a:p>
          <a:p>
            <a:pPr lvl="2">
              <a:defRPr/>
            </a:pPr>
            <a:r>
              <a:rPr lang="en-US" sz="1500" dirty="0"/>
              <a:t>NEC</a:t>
            </a:r>
          </a:p>
          <a:p>
            <a:pPr lvl="3">
              <a:defRPr/>
            </a:pPr>
            <a:r>
              <a:rPr lang="en-US" sz="1400" dirty="0"/>
              <a:t>SX-6/SX-9 (2008) with 72x 4096 bit registers</a:t>
            </a:r>
            <a:br>
              <a:rPr lang="en-US" sz="1400" dirty="0"/>
            </a:br>
            <a:endParaRPr lang="en-US" sz="1400" dirty="0"/>
          </a:p>
          <a:p>
            <a:pPr lvl="2">
              <a:defRPr/>
            </a:pPr>
            <a:r>
              <a:rPr lang="en-US" sz="1500" dirty="0"/>
              <a:t>Intel</a:t>
            </a:r>
          </a:p>
          <a:p>
            <a:pPr lvl="2">
              <a:defRPr/>
            </a:pPr>
            <a:r>
              <a:rPr lang="en-US" sz="1500" dirty="0"/>
              <a:t>ARM</a:t>
            </a:r>
          </a:p>
          <a:p>
            <a:pPr lvl="2">
              <a:defRPr/>
            </a:pPr>
            <a:r>
              <a:rPr lang="en-US" sz="1500" dirty="0"/>
              <a:t>…</a:t>
            </a:r>
          </a:p>
        </p:txBody>
      </p:sp>
    </p:spTree>
    <p:extLst>
      <p:ext uri="{BB962C8B-B14F-4D97-AF65-F5344CB8AC3E}">
        <p14:creationId xmlns:p14="http://schemas.microsoft.com/office/powerpoint/2010/main" val="2594944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p:txBody>
          <a:bodyPr/>
          <a:lstStyle/>
          <a:p>
            <a:r>
              <a:rPr lang="en-US">
                <a:latin typeface="Tahoma" charset="0"/>
                <a:ea typeface="ＭＳ Ｐゴシック" charset="0"/>
                <a:cs typeface="ＭＳ Ｐゴシック" charset="0"/>
              </a:rPr>
              <a:t>Vector processors</a:t>
            </a:r>
          </a:p>
        </p:txBody>
      </p:sp>
      <p:sp>
        <p:nvSpPr>
          <p:cNvPr id="74754" name="Content Placeholder 9"/>
          <p:cNvSpPr>
            <a:spLocks noGrp="1"/>
          </p:cNvSpPr>
          <p:nvPr>
            <p:ph idx="1"/>
          </p:nvPr>
        </p:nvSpPr>
        <p:spPr/>
        <p:txBody>
          <a:bodyPr/>
          <a:lstStyle/>
          <a:p>
            <a:pPr>
              <a:lnSpc>
                <a:spcPct val="80000"/>
              </a:lnSpc>
              <a:spcAft>
                <a:spcPts val="600"/>
              </a:spcAft>
              <a:buFont typeface="Wingdings" charset="0"/>
              <a:buNone/>
            </a:pPr>
            <a:r>
              <a:rPr lang="en-US" sz="2000" dirty="0">
                <a:latin typeface="Tahoma" charset="0"/>
                <a:ea typeface="ＭＳ Ｐゴシック" charset="0"/>
                <a:cs typeface="ＭＳ Ｐゴシック" charset="0"/>
              </a:rPr>
              <a:t>People use vector processing in many areas…</a:t>
            </a:r>
          </a:p>
          <a:p>
            <a:pPr>
              <a:lnSpc>
                <a:spcPct val="80000"/>
              </a:lnSpc>
              <a:spcAft>
                <a:spcPts val="600"/>
              </a:spcAft>
            </a:pPr>
            <a:r>
              <a:rPr lang="en-US" sz="2000" dirty="0">
                <a:latin typeface="Tahoma" charset="0"/>
                <a:ea typeface="ＭＳ Ｐゴシック" charset="0"/>
                <a:cs typeface="ＭＳ Ｐゴシック" charset="0"/>
              </a:rPr>
              <a:t>Scientific computing</a:t>
            </a:r>
          </a:p>
          <a:p>
            <a:pPr>
              <a:lnSpc>
                <a:spcPct val="80000"/>
              </a:lnSpc>
              <a:spcAft>
                <a:spcPts val="600"/>
              </a:spcAft>
            </a:pPr>
            <a:r>
              <a:rPr lang="en-US" sz="2000" dirty="0">
                <a:latin typeface="Tahoma" charset="0"/>
                <a:ea typeface="ＭＳ Ｐゴシック" charset="0"/>
                <a:cs typeface="ＭＳ Ｐゴシック" charset="0"/>
              </a:rPr>
              <a:t>Multimedia Processing </a:t>
            </a:r>
            <a:br>
              <a:rPr lang="en-US" sz="2000" dirty="0">
                <a:latin typeface="Tahoma" charset="0"/>
                <a:ea typeface="ＭＳ Ｐゴシック" charset="0"/>
                <a:cs typeface="ＭＳ Ｐゴシック" charset="0"/>
              </a:rPr>
            </a:br>
            <a:r>
              <a:rPr lang="en-US" sz="1600" dirty="0">
                <a:latin typeface="Tahoma" charset="0"/>
                <a:ea typeface="ＭＳ Ｐゴシック" charset="0"/>
                <a:cs typeface="ＭＳ Ｐゴシック" charset="0"/>
              </a:rPr>
              <a:t>(compression, graphics, image processing, …)</a:t>
            </a:r>
          </a:p>
          <a:p>
            <a:pPr>
              <a:lnSpc>
                <a:spcPct val="80000"/>
              </a:lnSpc>
              <a:spcAft>
                <a:spcPts val="600"/>
              </a:spcAft>
            </a:pPr>
            <a:r>
              <a:rPr lang="en-US" sz="2000" dirty="0">
                <a:latin typeface="Tahoma" charset="0"/>
                <a:ea typeface="ＭＳ Ｐゴシック" charset="0"/>
                <a:cs typeface="ＭＳ Ｐゴシック" charset="0"/>
              </a:rPr>
              <a:t>Standard benchmark kernels </a:t>
            </a:r>
            <a:br>
              <a:rPr lang="en-US" sz="2000" dirty="0">
                <a:latin typeface="Tahoma" charset="0"/>
                <a:ea typeface="ＭＳ Ｐゴシック" charset="0"/>
                <a:cs typeface="ＭＳ Ｐゴシック" charset="0"/>
              </a:rPr>
            </a:br>
            <a:r>
              <a:rPr lang="en-US" sz="1600" dirty="0">
                <a:latin typeface="Tahoma" charset="0"/>
                <a:ea typeface="ＭＳ Ｐゴシック" charset="0"/>
                <a:cs typeface="ＭＳ Ｐゴシック" charset="0"/>
              </a:rPr>
              <a:t>(Matrix Multiply, FFT, Convolution, Sort)</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err="1">
                <a:latin typeface="Tahoma" charset="0"/>
                <a:ea typeface="ＭＳ Ｐゴシック" charset="0"/>
                <a:cs typeface="ＭＳ Ｐゴシック" charset="0"/>
              </a:rPr>
              <a:t>Lossy</a:t>
            </a:r>
            <a:r>
              <a:rPr lang="en-US" sz="2000" dirty="0">
                <a:latin typeface="Tahoma" charset="0"/>
                <a:ea typeface="ＭＳ Ｐゴシック" charset="0"/>
                <a:cs typeface="ＭＳ Ｐゴシック" charset="0"/>
              </a:rPr>
              <a:t> Compression </a:t>
            </a:r>
            <a:r>
              <a:rPr lang="en-US" sz="1600" dirty="0">
                <a:latin typeface="Tahoma" charset="0"/>
                <a:ea typeface="ＭＳ Ｐゴシック" charset="0"/>
                <a:cs typeface="ＭＳ Ｐゴシック" charset="0"/>
              </a:rPr>
              <a:t>(JPEG, MPEG video and audio)</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a:latin typeface="Tahoma" charset="0"/>
                <a:ea typeface="ＭＳ Ｐゴシック" charset="0"/>
                <a:cs typeface="ＭＳ Ｐゴシック" charset="0"/>
              </a:rPr>
              <a:t>Lossless Compression </a:t>
            </a:r>
            <a:r>
              <a:rPr lang="en-US" sz="1600" dirty="0">
                <a:latin typeface="Tahoma" charset="0"/>
                <a:ea typeface="ＭＳ Ｐゴシック" charset="0"/>
                <a:cs typeface="ＭＳ Ｐゴシック" charset="0"/>
              </a:rPr>
              <a:t>(Zero removal, RLE, Differencing, LZW)</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a:latin typeface="Tahoma" charset="0"/>
                <a:ea typeface="ＭＳ Ｐゴシック" charset="0"/>
                <a:cs typeface="ＭＳ Ｐゴシック" charset="0"/>
              </a:rPr>
              <a:t>Cryptography </a:t>
            </a:r>
            <a:r>
              <a:rPr lang="en-US" sz="1600" dirty="0">
                <a:latin typeface="Tahoma" charset="0"/>
                <a:ea typeface="ＭＳ Ｐゴシック" charset="0"/>
                <a:cs typeface="ＭＳ Ｐゴシック" charset="0"/>
              </a:rPr>
              <a:t>(RSA, DES/IDEA, SHA/MD5)</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a:latin typeface="Tahoma" charset="0"/>
                <a:ea typeface="ＭＳ Ｐゴシック" charset="0"/>
                <a:cs typeface="ＭＳ Ｐゴシック" charset="0"/>
              </a:rPr>
              <a:t>Speech and handwriting recognition</a:t>
            </a:r>
          </a:p>
          <a:p>
            <a:pPr>
              <a:lnSpc>
                <a:spcPct val="80000"/>
              </a:lnSpc>
              <a:spcAft>
                <a:spcPts val="600"/>
              </a:spcAft>
            </a:pPr>
            <a:r>
              <a:rPr lang="en-US" sz="2000" dirty="0">
                <a:latin typeface="Tahoma" charset="0"/>
                <a:ea typeface="ＭＳ Ｐゴシック" charset="0"/>
                <a:cs typeface="ＭＳ Ｐゴシック" charset="0"/>
              </a:rPr>
              <a:t>Operating systems </a:t>
            </a:r>
            <a:r>
              <a:rPr lang="en-US" sz="1600" dirty="0">
                <a:solidFill>
                  <a:srgbClr val="000000"/>
                </a:solidFill>
                <a:latin typeface="Tahoma" charset="0"/>
                <a:ea typeface="ＭＳ Ｐゴシック" charset="0"/>
                <a:cs typeface="ＭＳ Ｐゴシック" charset="0"/>
              </a:rPr>
              <a:t>(</a:t>
            </a:r>
            <a:r>
              <a:rPr lang="en-US" sz="1600" dirty="0" err="1">
                <a:solidFill>
                  <a:srgbClr val="000000"/>
                </a:solidFill>
                <a:latin typeface="Courier New" charset="0"/>
                <a:ea typeface="ＭＳ Ｐゴシック" charset="0"/>
                <a:cs typeface="ＭＳ Ｐゴシック" charset="0"/>
              </a:rPr>
              <a:t>memcpy</a:t>
            </a:r>
            <a:r>
              <a:rPr lang="en-US" sz="1600" dirty="0">
                <a:solidFill>
                  <a:srgbClr val="000000"/>
                </a:solidFill>
                <a:latin typeface="Tahoma" charset="0"/>
                <a:ea typeface="ＭＳ Ｐゴシック" charset="0"/>
                <a:cs typeface="ＭＳ Ｐゴシック" charset="0"/>
              </a:rPr>
              <a:t>, </a:t>
            </a:r>
            <a:r>
              <a:rPr lang="en-US" sz="1600" dirty="0" err="1">
                <a:solidFill>
                  <a:srgbClr val="000000"/>
                </a:solidFill>
                <a:latin typeface="Courier New" charset="0"/>
                <a:ea typeface="ＭＳ Ｐゴシック" charset="0"/>
                <a:cs typeface="ＭＳ Ｐゴシック" charset="0"/>
              </a:rPr>
              <a:t>memset</a:t>
            </a:r>
            <a:r>
              <a:rPr lang="en-US" sz="1600" dirty="0">
                <a:solidFill>
                  <a:srgbClr val="000000"/>
                </a:solidFill>
                <a:latin typeface="Tahoma" charset="0"/>
                <a:ea typeface="ＭＳ Ｐゴシック" charset="0"/>
                <a:cs typeface="ＭＳ Ｐゴシック" charset="0"/>
              </a:rPr>
              <a:t>, parity, …)</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a:latin typeface="Tahoma" charset="0"/>
                <a:ea typeface="ＭＳ Ｐゴシック" charset="0"/>
                <a:cs typeface="ＭＳ Ｐゴシック" charset="0"/>
              </a:rPr>
              <a:t>Networking </a:t>
            </a:r>
            <a:r>
              <a:rPr lang="en-US" sz="1600" dirty="0">
                <a:latin typeface="Tahoma" charset="0"/>
                <a:ea typeface="ＭＳ Ｐゴシック" charset="0"/>
                <a:cs typeface="ＭＳ Ｐゴシック" charset="0"/>
              </a:rPr>
              <a:t>(checksum, …)</a:t>
            </a:r>
            <a:endParaRPr lang="en-US" sz="2000" dirty="0">
              <a:latin typeface="Tahoma" charset="0"/>
              <a:ea typeface="ＭＳ Ｐゴシック" charset="0"/>
              <a:cs typeface="ＭＳ Ｐゴシック" charset="0"/>
            </a:endParaRPr>
          </a:p>
          <a:p>
            <a:pPr>
              <a:lnSpc>
                <a:spcPct val="80000"/>
              </a:lnSpc>
              <a:spcAft>
                <a:spcPts val="600"/>
              </a:spcAft>
            </a:pPr>
            <a:r>
              <a:rPr lang="en-US" sz="2000" dirty="0">
                <a:latin typeface="Tahoma" charset="0"/>
                <a:ea typeface="ＭＳ Ｐゴシック" charset="0"/>
                <a:cs typeface="ＭＳ Ｐゴシック" charset="0"/>
              </a:rPr>
              <a:t>Databases </a:t>
            </a:r>
            <a:r>
              <a:rPr lang="en-US" sz="1600" dirty="0">
                <a:latin typeface="Tahoma" charset="0"/>
                <a:ea typeface="ＭＳ Ｐゴシック" charset="0"/>
                <a:cs typeface="ＭＳ Ｐゴシック" charset="0"/>
              </a:rPr>
              <a:t>(hash/join, data mining, updates)</a:t>
            </a:r>
          </a:p>
          <a:p>
            <a:pPr>
              <a:lnSpc>
                <a:spcPct val="80000"/>
              </a:lnSpc>
              <a:spcAft>
                <a:spcPts val="600"/>
              </a:spcAft>
            </a:pPr>
            <a:r>
              <a:rPr lang="en-US" sz="1600" dirty="0">
                <a:latin typeface="Tahoma" charset="0"/>
                <a:ea typeface="ＭＳ Ｐゴシック" charset="0"/>
                <a:cs typeface="ＭＳ Ｐゴシック" charset="0"/>
              </a:rPr>
              <a:t>…</a:t>
            </a:r>
            <a:endParaRPr lang="en-US" sz="1400" dirty="0">
              <a:latin typeface="Tahoma" charset="0"/>
              <a:ea typeface="ＭＳ Ｐゴシック" charset="0"/>
              <a:cs typeface="ＭＳ Ｐゴシック" charset="0"/>
            </a:endParaRPr>
          </a:p>
          <a:p>
            <a:pPr lvl="1"/>
            <a:endParaRPr lang="en-US" sz="1400" dirty="0">
              <a:latin typeface="Tahoma" charset="0"/>
              <a:ea typeface="ＭＳ Ｐゴシック" charset="0"/>
            </a:endParaRPr>
          </a:p>
          <a:p>
            <a:pPr lvl="1"/>
            <a:endParaRPr lang="en-US" sz="1400" dirty="0">
              <a:latin typeface="Tahoma" charset="0"/>
              <a:ea typeface="ＭＳ Ｐゴシック" charset="0"/>
            </a:endParaRPr>
          </a:p>
        </p:txBody>
      </p:sp>
      <p:pic>
        <p:nvPicPr>
          <p:cNvPr id="7475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3050" y="784225"/>
            <a:ext cx="2417763" cy="2416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 name="Content Placeholder 9"/>
          <p:cNvSpPr txBox="1">
            <a:spLocks/>
          </p:cNvSpPr>
          <p:nvPr/>
        </p:nvSpPr>
        <p:spPr bwMode="auto">
          <a:xfrm>
            <a:off x="6378476" y="3719257"/>
            <a:ext cx="2705878" cy="27046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54000" bIns="45720" numCol="1" anchor="t" anchorCtr="0" compatLnSpc="1">
            <a:prstTxWarp prst="textNoShape">
              <a:avLst/>
            </a:prstTxWarp>
          </a:bodyPr>
          <a:lstStyle>
            <a:lvl1pPr marL="342900" indent="-342900" algn="l" rtl="0" eaLnBrk="0" fontAlgn="base" hangingPunct="0">
              <a:spcBef>
                <a:spcPct val="20000"/>
              </a:spcBef>
              <a:spcAft>
                <a:spcPct val="0"/>
              </a:spcAft>
              <a:buClr>
                <a:srgbClr val="FF6600"/>
              </a:buClr>
              <a:buSzPct val="120000"/>
              <a:buFont typeface="Wingdings" charset="0"/>
              <a:buChar char="§"/>
              <a:defRPr sz="28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FF6600"/>
              </a:buClr>
              <a:buFont typeface="Tahoma" charset="0"/>
              <a:buChar char="−"/>
              <a:defRPr sz="2400">
                <a:solidFill>
                  <a:schemeClr val="tx1"/>
                </a:solidFill>
                <a:latin typeface="+mn-lt"/>
                <a:ea typeface="ＭＳ Ｐゴシック" charset="-128"/>
              </a:defRPr>
            </a:lvl2pPr>
            <a:lvl3pPr marL="1143000" indent="-228600" algn="l" rtl="0" eaLnBrk="0" fontAlgn="base" hangingPunct="0">
              <a:spcBef>
                <a:spcPct val="20000"/>
              </a:spcBef>
              <a:spcAft>
                <a:spcPct val="0"/>
              </a:spcAft>
              <a:buClr>
                <a:srgbClr val="FF6600"/>
              </a:buClr>
              <a:buChar char="•"/>
              <a:defRPr sz="2000">
                <a:solidFill>
                  <a:schemeClr val="tx1"/>
                </a:solidFill>
                <a:latin typeface="+mn-lt"/>
                <a:ea typeface="ＭＳ Ｐゴシック" charset="-128"/>
              </a:defRPr>
            </a:lvl3pPr>
            <a:lvl4pPr marL="1600200" indent="-228600" algn="l" rtl="0" eaLnBrk="0" fontAlgn="base" hangingPunct="0">
              <a:spcBef>
                <a:spcPct val="20000"/>
              </a:spcBef>
              <a:spcAft>
                <a:spcPct val="0"/>
              </a:spcAft>
              <a:buClr>
                <a:srgbClr val="FF6600"/>
              </a:buClr>
              <a:buFont typeface="Wingdings" charset="0"/>
              <a:buChar char="§"/>
              <a:defRPr sz="19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tx2"/>
              </a:buClr>
              <a:buSzPct val="50000"/>
              <a:buFont typeface="Wingdings" charset="0"/>
              <a:buChar char="q"/>
              <a:defRPr>
                <a:solidFill>
                  <a:schemeClr val="tx1"/>
                </a:solidFill>
                <a:latin typeface="+mn-lt"/>
                <a:ea typeface="ＭＳ Ｐゴシック" charset="-128"/>
              </a:defRPr>
            </a:lvl5pPr>
            <a:lvl6pPr marL="25146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6pPr>
            <a:lvl7pPr marL="29718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7pPr>
            <a:lvl8pPr marL="34290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8pPr>
            <a:lvl9pPr marL="3886200" indent="-228600" algn="l" rtl="0" fontAlgn="base">
              <a:spcBef>
                <a:spcPct val="20000"/>
              </a:spcBef>
              <a:spcAft>
                <a:spcPct val="0"/>
              </a:spcAft>
              <a:buClr>
                <a:schemeClr val="tx2"/>
              </a:buClr>
              <a:buSzPct val="50000"/>
              <a:buFont typeface="Wingdings" pitchFamily="-96" charset="2"/>
              <a:buChar char="q"/>
              <a:defRPr>
                <a:solidFill>
                  <a:schemeClr val="tx1"/>
                </a:solidFill>
                <a:latin typeface="+mn-lt"/>
              </a:defRPr>
            </a:lvl9pPr>
          </a:lstStyle>
          <a:p>
            <a:r>
              <a:rPr lang="en-US" sz="2400" kern="0" dirty="0">
                <a:latin typeface="Tahoma" charset="0"/>
                <a:ea typeface="ＭＳ Ｐゴシック" charset="0"/>
                <a:cs typeface="ＭＳ Ｐゴシック" charset="0"/>
              </a:rPr>
              <a:t>Instruction sets:</a:t>
            </a:r>
          </a:p>
          <a:p>
            <a:pPr lvl="1">
              <a:buSzTx/>
            </a:pPr>
            <a:r>
              <a:rPr lang="en-US" sz="1600" kern="0" dirty="0">
                <a:latin typeface="Tahoma" charset="0"/>
                <a:ea typeface="ＭＳ Ｐゴシック" charset="0"/>
              </a:rPr>
              <a:t>MMX</a:t>
            </a:r>
          </a:p>
          <a:p>
            <a:pPr lvl="1">
              <a:buSzTx/>
            </a:pPr>
            <a:r>
              <a:rPr lang="en-US" sz="1600" kern="0" dirty="0">
                <a:latin typeface="Tahoma" charset="0"/>
                <a:ea typeface="ＭＳ Ｐゴシック" charset="0"/>
              </a:rPr>
              <a:t>SSE</a:t>
            </a:r>
          </a:p>
          <a:p>
            <a:pPr lvl="1">
              <a:buSzTx/>
            </a:pPr>
            <a:r>
              <a:rPr lang="en-US" sz="1600" kern="0" dirty="0">
                <a:latin typeface="Tahoma" charset="0"/>
                <a:ea typeface="ＭＳ Ｐゴシック" charset="0"/>
              </a:rPr>
              <a:t>AVX</a:t>
            </a:r>
          </a:p>
          <a:p>
            <a:pPr lvl="1">
              <a:buSzTx/>
            </a:pPr>
            <a:r>
              <a:rPr lang="en-US" sz="1600" kern="0" dirty="0" err="1">
                <a:latin typeface="Tahoma" charset="0"/>
                <a:ea typeface="ＭＳ Ｐゴシック" charset="0"/>
              </a:rPr>
              <a:t>AltiVec</a:t>
            </a:r>
            <a:endParaRPr lang="en-US" sz="1600" kern="0" dirty="0">
              <a:latin typeface="Tahoma" charset="0"/>
              <a:ea typeface="ＭＳ Ｐゴシック" charset="0"/>
            </a:endParaRPr>
          </a:p>
          <a:p>
            <a:pPr lvl="1">
              <a:buSzTx/>
            </a:pPr>
            <a:r>
              <a:rPr lang="en-US" sz="1600" kern="0" dirty="0">
                <a:latin typeface="Tahoma" charset="0"/>
                <a:ea typeface="ＭＳ Ｐゴシック" charset="0"/>
              </a:rPr>
              <a:t>3DNow!</a:t>
            </a:r>
          </a:p>
          <a:p>
            <a:pPr lvl="1">
              <a:buSzTx/>
            </a:pPr>
            <a:r>
              <a:rPr lang="en-US" sz="1600" kern="0" dirty="0">
                <a:latin typeface="Tahoma" charset="0"/>
                <a:ea typeface="ＭＳ Ｐゴシック" charset="0"/>
              </a:rPr>
              <a:t>NEON</a:t>
            </a:r>
          </a:p>
          <a:p>
            <a:pPr lvl="1">
              <a:buSzTx/>
            </a:pPr>
            <a:r>
              <a:rPr lang="en-US" sz="1600" kern="0" dirty="0">
                <a:latin typeface="Tahoma" charset="0"/>
                <a:ea typeface="ＭＳ Ｐゴシック" charset="0"/>
              </a:rPr>
              <a:t>…</a:t>
            </a:r>
          </a:p>
          <a:p>
            <a:pPr lvl="1">
              <a:buSzTx/>
              <a:buFont typeface="Tahoma" charset="0"/>
              <a:buNone/>
            </a:pPr>
            <a:endParaRPr lang="en-US" sz="1600" kern="0" dirty="0">
              <a:latin typeface="Tahoma" charset="0"/>
              <a:ea typeface="ＭＳ Ｐゴシック" charset="0"/>
            </a:endParaRPr>
          </a:p>
          <a:p>
            <a:pPr lvl="1">
              <a:buSzTx/>
            </a:pPr>
            <a:endParaRPr lang="en-US" sz="1600" kern="0" dirty="0">
              <a:latin typeface="Tahoma" charset="0"/>
              <a:ea typeface="ＭＳ Ｐゴシック" charset="0"/>
            </a:endParaRPr>
          </a:p>
          <a:p>
            <a:pPr lvl="1">
              <a:buSzTx/>
            </a:pPr>
            <a:endParaRPr lang="en-US" sz="1600" kern="0" dirty="0">
              <a:latin typeface="Tahoma" charset="0"/>
              <a:ea typeface="ＭＳ Ｐゴシック" charset="0"/>
            </a:endParaRPr>
          </a:p>
        </p:txBody>
      </p:sp>
    </p:spTree>
    <p:extLst>
      <p:ext uri="{BB962C8B-B14F-4D97-AF65-F5344CB8AC3E}">
        <p14:creationId xmlns:p14="http://schemas.microsoft.com/office/powerpoint/2010/main" val="12050606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2"/>
          <p:cNvSpPr>
            <a:spLocks noGrp="1" noChangeArrowheads="1"/>
          </p:cNvSpPr>
          <p:nvPr>
            <p:ph type="title"/>
          </p:nvPr>
        </p:nvSpPr>
        <p:spPr/>
        <p:txBody>
          <a:bodyPr/>
          <a:lstStyle/>
          <a:p>
            <a:pPr eaLnBrk="1" hangingPunct="1"/>
            <a:r>
              <a:rPr lang="en-US">
                <a:latin typeface="Tahoma" charset="0"/>
                <a:ea typeface="ＭＳ Ｐゴシック" charset="0"/>
                <a:cs typeface="ＭＳ Ｐゴシック" charset="0"/>
              </a:rPr>
              <a:t>Vector Instruction sets</a:t>
            </a:r>
          </a:p>
        </p:txBody>
      </p:sp>
      <p:sp>
        <p:nvSpPr>
          <p:cNvPr id="77826" name="Rectangle 3"/>
          <p:cNvSpPr>
            <a:spLocks noGrp="1" noChangeArrowheads="1"/>
          </p:cNvSpPr>
          <p:nvPr>
            <p:ph type="body" idx="1"/>
          </p:nvPr>
        </p:nvSpPr>
        <p:spPr>
          <a:xfrm>
            <a:off x="0" y="717550"/>
            <a:ext cx="9144000" cy="5827713"/>
          </a:xfrm>
        </p:spPr>
        <p:txBody>
          <a:bodyPr/>
          <a:lstStyle/>
          <a:p>
            <a:pPr eaLnBrk="1" hangingPunct="1"/>
            <a:r>
              <a:rPr lang="en-US" sz="2400" b="1" dirty="0">
                <a:latin typeface="Tahoma" charset="0"/>
                <a:ea typeface="ＭＳ Ｐゴシック" charset="0"/>
                <a:cs typeface="ＭＳ Ｐゴシック" charset="0"/>
              </a:rPr>
              <a:t>MMX</a:t>
            </a:r>
          </a:p>
          <a:p>
            <a:pPr lvl="1" eaLnBrk="1" hangingPunct="1"/>
            <a:r>
              <a:rPr lang="en-US" sz="2000" dirty="0">
                <a:latin typeface="Tahoma" charset="0"/>
                <a:ea typeface="ＭＳ Ｐゴシック" charset="0"/>
              </a:rPr>
              <a:t>MMX is officially a meaningless </a:t>
            </a:r>
            <a:r>
              <a:rPr lang="en-US" sz="2000" dirty="0" err="1">
                <a:latin typeface="Tahoma" charset="0"/>
                <a:ea typeface="ＭＳ Ｐゴシック" charset="0"/>
              </a:rPr>
              <a:t>initialism</a:t>
            </a:r>
            <a:r>
              <a:rPr lang="en-US" sz="2000" dirty="0">
                <a:latin typeface="Tahoma" charset="0"/>
                <a:ea typeface="ＭＳ Ｐゴシック" charset="0"/>
              </a:rPr>
              <a:t> trademarked by Intel; unofficially, </a:t>
            </a:r>
          </a:p>
          <a:p>
            <a:pPr lvl="2" eaLnBrk="1" hangingPunct="1"/>
            <a:r>
              <a:rPr lang="en-US" sz="1600" dirty="0" err="1">
                <a:latin typeface="Tahoma" charset="0"/>
                <a:ea typeface="ＭＳ Ｐゴシック" charset="0"/>
              </a:rPr>
              <a:t>MultiMedia</a:t>
            </a:r>
            <a:r>
              <a:rPr lang="en-US" sz="1600" dirty="0">
                <a:latin typeface="Tahoma" charset="0"/>
                <a:ea typeface="ＭＳ Ｐゴシック" charset="0"/>
              </a:rPr>
              <a:t> </a:t>
            </a:r>
            <a:r>
              <a:rPr lang="en-US" sz="1600" dirty="0" err="1">
                <a:latin typeface="Tahoma" charset="0"/>
                <a:ea typeface="ＭＳ Ｐゴシック" charset="0"/>
              </a:rPr>
              <a:t>eXtension</a:t>
            </a:r>
            <a:endParaRPr lang="en-US" sz="1600" dirty="0">
              <a:latin typeface="Tahoma" charset="0"/>
              <a:ea typeface="ＭＳ Ｐゴシック" charset="0"/>
            </a:endParaRPr>
          </a:p>
          <a:p>
            <a:pPr lvl="2" eaLnBrk="1" hangingPunct="1"/>
            <a:r>
              <a:rPr lang="en-US" sz="1600" dirty="0">
                <a:latin typeface="Tahoma" charset="0"/>
                <a:ea typeface="ＭＳ Ｐゴシック" charset="0"/>
              </a:rPr>
              <a:t>Multiple Math </a:t>
            </a:r>
            <a:r>
              <a:rPr lang="en-US" sz="1600" dirty="0" err="1">
                <a:latin typeface="Tahoma" charset="0"/>
                <a:ea typeface="ＭＳ Ｐゴシック" charset="0"/>
              </a:rPr>
              <a:t>eXtension</a:t>
            </a:r>
            <a:endParaRPr lang="en-US" sz="1600" dirty="0">
              <a:latin typeface="Tahoma" charset="0"/>
              <a:ea typeface="ＭＳ Ｐゴシック" charset="0"/>
            </a:endParaRPr>
          </a:p>
          <a:p>
            <a:pPr lvl="2" eaLnBrk="1" hangingPunct="1"/>
            <a:r>
              <a:rPr lang="en-US" sz="1600" dirty="0">
                <a:latin typeface="Tahoma" charset="0"/>
                <a:ea typeface="ＭＳ Ｐゴシック" charset="0"/>
              </a:rPr>
              <a:t>Matrix Math </a:t>
            </a:r>
            <a:r>
              <a:rPr lang="en-US" sz="1600" dirty="0" err="1">
                <a:latin typeface="Tahoma" charset="0"/>
                <a:ea typeface="ＭＳ Ｐゴシック" charset="0"/>
              </a:rPr>
              <a:t>eXtension</a:t>
            </a:r>
            <a:endParaRPr lang="en-US" sz="1600" dirty="0">
              <a:latin typeface="Tahoma" charset="0"/>
              <a:ea typeface="ＭＳ Ｐゴシック" charset="0"/>
            </a:endParaRPr>
          </a:p>
          <a:p>
            <a:pPr lvl="1" eaLnBrk="1" hangingPunct="1"/>
            <a:r>
              <a:rPr lang="en-US" sz="2000" dirty="0">
                <a:latin typeface="Tahoma" charset="0"/>
                <a:ea typeface="ＭＳ Ｐゴシック" charset="0"/>
              </a:rPr>
              <a:t>Introduced on the “Pentium with MMX Technology” in 1998.</a:t>
            </a:r>
            <a:br>
              <a:rPr lang="en-US" sz="2000" dirty="0">
                <a:latin typeface="Tahoma" charset="0"/>
                <a:ea typeface="ＭＳ Ｐゴシック" charset="0"/>
              </a:rPr>
            </a:br>
            <a:endParaRPr lang="en-US" sz="2000" dirty="0">
              <a:latin typeface="Tahoma" charset="0"/>
              <a:ea typeface="ＭＳ Ｐゴシック" charset="0"/>
            </a:endParaRPr>
          </a:p>
          <a:p>
            <a:pPr lvl="1" eaLnBrk="1" hangingPunct="1"/>
            <a:r>
              <a:rPr lang="en-US" sz="2000" dirty="0">
                <a:latin typeface="ArialMT" charset="0"/>
                <a:ea typeface="ＭＳ Ｐゴシック" charset="0"/>
              </a:rPr>
              <a:t>SIMD computation processes multiple data in parallel with a single instruction, resulting in significant performance improvement; </a:t>
            </a:r>
            <a:br>
              <a:rPr lang="en-US" sz="2000" dirty="0">
                <a:latin typeface="ArialMT" charset="0"/>
                <a:ea typeface="ＭＳ Ｐゴシック" charset="0"/>
              </a:rPr>
            </a:br>
            <a:r>
              <a:rPr lang="en-US" sz="2000" dirty="0">
                <a:latin typeface="ArialMT" charset="0"/>
                <a:ea typeface="ＭＳ Ｐゴシック" charset="0"/>
              </a:rPr>
              <a:t>MMX gives 2 x 32-bit computations at once.</a:t>
            </a:r>
            <a:br>
              <a:rPr lang="en-US" sz="2000" dirty="0">
                <a:latin typeface="ArialMT" charset="0"/>
                <a:ea typeface="ＭＳ Ｐゴシック" charset="0"/>
              </a:rPr>
            </a:br>
            <a:endParaRPr lang="en-US" sz="2000" dirty="0">
              <a:latin typeface="ArialMT" charset="0"/>
              <a:ea typeface="ＭＳ Ｐゴシック" charset="0"/>
            </a:endParaRPr>
          </a:p>
          <a:p>
            <a:pPr lvl="1" eaLnBrk="1" hangingPunct="1"/>
            <a:r>
              <a:rPr lang="en-US" sz="2000" dirty="0">
                <a:latin typeface="ArialMT" charset="0"/>
                <a:ea typeface="ＭＳ Ｐゴシック" charset="0"/>
              </a:rPr>
              <a:t>MMX defined 8 “new” 64-bit integer registers (mm0 ~ mm7), which were aliases for the existing x87 FPU registers – reusing 64 (out of 80) bits in the floating point registers.</a:t>
            </a:r>
            <a:br>
              <a:rPr lang="en-US" sz="2000" dirty="0">
                <a:latin typeface="ArialMT" charset="0"/>
                <a:ea typeface="ＭＳ Ｐゴシック" charset="0"/>
              </a:rPr>
            </a:br>
            <a:endParaRPr lang="en-US" sz="2000" dirty="0">
              <a:latin typeface="ArialMT" charset="0"/>
              <a:ea typeface="ＭＳ Ｐゴシック" charset="0"/>
            </a:endParaRPr>
          </a:p>
          <a:p>
            <a:pPr lvl="1" eaLnBrk="1" hangingPunct="1"/>
            <a:r>
              <a:rPr lang="en-US" sz="2000" b="1" dirty="0">
                <a:latin typeface="ArialMT" charset="0"/>
                <a:ea typeface="ＭＳ Ｐゴシック" charset="0"/>
              </a:rPr>
              <a:t>3DNow! </a:t>
            </a:r>
            <a:r>
              <a:rPr lang="en-US" sz="2000" dirty="0">
                <a:latin typeface="ArialMT" charset="0"/>
                <a:ea typeface="ＭＳ Ｐゴシック" charset="0"/>
              </a:rPr>
              <a:t>was the AMD extension of MMX (closed down in 2010).</a:t>
            </a:r>
            <a:endParaRPr lang="en-US" sz="2000" dirty="0">
              <a:latin typeface="Tahoma" charset="0"/>
              <a:ea typeface="ＭＳ Ｐゴシック" charset="0"/>
            </a:endParaRPr>
          </a:p>
        </p:txBody>
      </p:sp>
    </p:spTree>
    <p:extLst>
      <p:ext uri="{BB962C8B-B14F-4D97-AF65-F5344CB8AC3E}">
        <p14:creationId xmlns:p14="http://schemas.microsoft.com/office/powerpoint/2010/main" val="21452475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dirty="0">
                <a:latin typeface="Tahoma" charset="0"/>
                <a:ea typeface="ＭＳ Ｐゴシック" charset="0"/>
                <a:cs typeface="ＭＳ Ｐゴシック" charset="0"/>
              </a:rPr>
              <a:t>Vector Instruction sets</a:t>
            </a:r>
            <a:endParaRPr lang="en-US" dirty="0">
              <a:ea typeface="ＭＳ Ｐゴシック" charset="-128"/>
            </a:endParaRPr>
          </a:p>
        </p:txBody>
      </p:sp>
      <p:sp>
        <p:nvSpPr>
          <p:cNvPr id="20483" name="Rectangle 3"/>
          <p:cNvSpPr>
            <a:spLocks noGrp="1" noChangeArrowheads="1"/>
          </p:cNvSpPr>
          <p:nvPr>
            <p:ph type="body" idx="1"/>
          </p:nvPr>
        </p:nvSpPr>
        <p:spPr>
          <a:xfrm>
            <a:off x="0" y="702163"/>
            <a:ext cx="9144000" cy="5648325"/>
          </a:xfrm>
        </p:spPr>
        <p:txBody>
          <a:bodyPr/>
          <a:lstStyle/>
          <a:p>
            <a:pPr eaLnBrk="1" hangingPunct="1"/>
            <a:r>
              <a:rPr lang="en-US" sz="2400" b="1" dirty="0">
                <a:ea typeface="ＭＳ Ｐゴシック" charset="-128"/>
              </a:rPr>
              <a:t>SSE</a:t>
            </a:r>
          </a:p>
          <a:p>
            <a:pPr lvl="1" eaLnBrk="1" hangingPunct="1"/>
            <a:r>
              <a:rPr lang="en-US" sz="2000" dirty="0">
                <a:ea typeface="ＭＳ Ｐゴシック" charset="-128"/>
              </a:rPr>
              <a:t>Streaming SIMD Extensions (SSE)</a:t>
            </a:r>
          </a:p>
          <a:p>
            <a:pPr lvl="1" eaLnBrk="1" hangingPunct="1"/>
            <a:r>
              <a:rPr lang="en-US" sz="2000" dirty="0">
                <a:latin typeface="ArialMT"/>
              </a:rPr>
              <a:t>SIMD; 4 simultaneous 32-bit computations</a:t>
            </a:r>
            <a:br>
              <a:rPr lang="en-US" sz="2000" dirty="0">
                <a:latin typeface="ArialMT"/>
              </a:rPr>
            </a:br>
            <a:endParaRPr lang="en-US" sz="2000" dirty="0">
              <a:latin typeface="ArialMT"/>
            </a:endParaRPr>
          </a:p>
          <a:p>
            <a:pPr lvl="1" eaLnBrk="1" hangingPunct="1"/>
            <a:r>
              <a:rPr lang="en-US" sz="2000" dirty="0">
                <a:latin typeface="ArialMT"/>
              </a:rPr>
              <a:t>SSE defines 8 </a:t>
            </a:r>
            <a:r>
              <a:rPr lang="en-US" sz="2000" b="1" u="sng" dirty="0">
                <a:latin typeface="ArialMT"/>
              </a:rPr>
              <a:t>new</a:t>
            </a:r>
            <a:r>
              <a:rPr lang="en-US" sz="2000" dirty="0">
                <a:latin typeface="ArialMT"/>
              </a:rPr>
              <a:t> 128-bit registers (xmm0 ~ xmm7) for single-precision floating-point computations. Since each register is 128-bit long, we can store total 4 of 32-bit floating-point numbers (1-bit sign, 8-bit exponent, 23-bit mantissa/fraction).</a:t>
            </a:r>
            <a:br>
              <a:rPr lang="en-US" sz="2000" dirty="0">
                <a:latin typeface="ArialMT"/>
              </a:rPr>
            </a:br>
            <a:br>
              <a:rPr lang="en-US" sz="2000" dirty="0">
                <a:latin typeface="ArialMT"/>
              </a:rPr>
            </a:br>
            <a:endParaRPr lang="en-US" sz="2000" dirty="0">
              <a:latin typeface="ArialMT"/>
            </a:endParaRPr>
          </a:p>
          <a:p>
            <a:pPr lvl="1" eaLnBrk="1" hangingPunct="1"/>
            <a:r>
              <a:rPr lang="en-US" sz="2000" dirty="0">
                <a:latin typeface="ArialMT"/>
              </a:rPr>
              <a:t>Single or packed scalar operations: </a:t>
            </a:r>
            <a:r>
              <a:rPr lang="en-US" sz="2000" dirty="0">
                <a:solidFill>
                  <a:srgbClr val="FF0000"/>
                </a:solidFill>
                <a:latin typeface="Courier New"/>
                <a:cs typeface="Courier New"/>
              </a:rPr>
              <a:t>__SS</a:t>
            </a:r>
            <a:r>
              <a:rPr lang="en-US" sz="2000" dirty="0">
                <a:latin typeface="ArialMT"/>
              </a:rPr>
              <a:t>  </a:t>
            </a:r>
            <a:r>
              <a:rPr lang="en-US" sz="2000" dirty="0" err="1">
                <a:latin typeface="ArialMT"/>
              </a:rPr>
              <a:t>vs</a:t>
            </a:r>
            <a:r>
              <a:rPr lang="en-US" sz="2000" dirty="0">
                <a:latin typeface="ArialMT"/>
              </a:rPr>
              <a:t>  </a:t>
            </a:r>
            <a:r>
              <a:rPr lang="en-US" sz="2000" dirty="0">
                <a:solidFill>
                  <a:srgbClr val="0000FF"/>
                </a:solidFill>
                <a:latin typeface="Courier New"/>
                <a:cs typeface="Courier New"/>
              </a:rPr>
              <a:t>__PS</a:t>
            </a:r>
            <a:r>
              <a:rPr lang="en-US" sz="2000" dirty="0">
                <a:solidFill>
                  <a:srgbClr val="0000FF"/>
                </a:solidFill>
                <a:latin typeface="ArialMT"/>
              </a:rPr>
              <a:t> </a:t>
            </a:r>
            <a:endParaRPr lang="en-US" sz="2000" dirty="0">
              <a:solidFill>
                <a:srgbClr val="0000FF"/>
              </a:solidFill>
              <a:ea typeface="ＭＳ Ｐゴシック" charset="-128"/>
            </a:endParaRPr>
          </a:p>
        </p:txBody>
      </p:sp>
      <p:pic>
        <p:nvPicPr>
          <p:cNvPr id="4" name="Picture 3"/>
          <p:cNvPicPr>
            <a:picLocks noChangeAspect="1"/>
          </p:cNvPicPr>
          <p:nvPr/>
        </p:nvPicPr>
        <p:blipFill>
          <a:blip r:embed="rId3"/>
          <a:stretch>
            <a:fillRect/>
          </a:stretch>
        </p:blipFill>
        <p:spPr>
          <a:xfrm>
            <a:off x="4198746" y="3164037"/>
            <a:ext cx="3898008" cy="662407"/>
          </a:xfrm>
          <a:prstGeom prst="rect">
            <a:avLst/>
          </a:prstGeom>
        </p:spPr>
      </p:pic>
      <p:pic>
        <p:nvPicPr>
          <p:cNvPr id="5" name="Picture 4"/>
          <p:cNvPicPr>
            <a:picLocks noChangeAspect="1"/>
          </p:cNvPicPr>
          <p:nvPr/>
        </p:nvPicPr>
        <p:blipFill>
          <a:blip r:embed="rId4"/>
          <a:stretch>
            <a:fillRect/>
          </a:stretch>
        </p:blipFill>
        <p:spPr>
          <a:xfrm>
            <a:off x="569123" y="4519557"/>
            <a:ext cx="7513606" cy="1929515"/>
          </a:xfrm>
          <a:prstGeom prst="rect">
            <a:avLst/>
          </a:prstGeom>
        </p:spPr>
      </p:pic>
      <p:grpSp>
        <p:nvGrpSpPr>
          <p:cNvPr id="15" name="Group 14"/>
          <p:cNvGrpSpPr/>
          <p:nvPr/>
        </p:nvGrpSpPr>
        <p:grpSpPr>
          <a:xfrm>
            <a:off x="4962522" y="5052176"/>
            <a:ext cx="2929690" cy="1371038"/>
            <a:chOff x="4962522" y="5052176"/>
            <a:chExt cx="2929690" cy="1371038"/>
          </a:xfrm>
        </p:grpSpPr>
        <p:sp>
          <p:nvSpPr>
            <p:cNvPr id="11" name="Frame 10"/>
            <p:cNvSpPr/>
            <p:nvPr/>
          </p:nvSpPr>
          <p:spPr bwMode="auto">
            <a:xfrm>
              <a:off x="4962522"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2" name="Frame 11"/>
            <p:cNvSpPr/>
            <p:nvPr/>
          </p:nvSpPr>
          <p:spPr bwMode="auto">
            <a:xfrm>
              <a:off x="5736791"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3" name="Frame 12"/>
            <p:cNvSpPr/>
            <p:nvPr/>
          </p:nvSpPr>
          <p:spPr bwMode="auto">
            <a:xfrm>
              <a:off x="6511060"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14" name="Frame 13"/>
            <p:cNvSpPr/>
            <p:nvPr/>
          </p:nvSpPr>
          <p:spPr bwMode="auto">
            <a:xfrm>
              <a:off x="7285328" y="5052176"/>
              <a:ext cx="606884" cy="1371038"/>
            </a:xfrm>
            <a:prstGeom prst="frame">
              <a:avLst>
                <a:gd name="adj1" fmla="val 8762"/>
              </a:avLst>
            </a:prstGeom>
            <a:solidFill>
              <a:srgbClr val="0000FF"/>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grpSp>
      <p:pic>
        <p:nvPicPr>
          <p:cNvPr id="16" name="Picture 15"/>
          <p:cNvPicPr>
            <a:picLocks noChangeAspect="1"/>
          </p:cNvPicPr>
          <p:nvPr/>
        </p:nvPicPr>
        <p:blipFill rotWithShape="1">
          <a:blip r:embed="rId4"/>
          <a:srcRect l="9328" t="26413" r="48415" b="53841"/>
          <a:stretch/>
        </p:blipFill>
        <p:spPr>
          <a:xfrm>
            <a:off x="1269999" y="5549900"/>
            <a:ext cx="3175001" cy="381000"/>
          </a:xfrm>
          <a:prstGeom prst="rect">
            <a:avLst/>
          </a:prstGeom>
        </p:spPr>
      </p:pic>
      <p:pic>
        <p:nvPicPr>
          <p:cNvPr id="17" name="Picture 16"/>
          <p:cNvPicPr>
            <a:picLocks noChangeAspect="1"/>
          </p:cNvPicPr>
          <p:nvPr/>
        </p:nvPicPr>
        <p:blipFill rotWithShape="1">
          <a:blip r:embed="rId4"/>
          <a:srcRect l="9328" t="52083" r="48415" b="27513"/>
          <a:stretch/>
        </p:blipFill>
        <p:spPr>
          <a:xfrm>
            <a:off x="1282699" y="5003800"/>
            <a:ext cx="3175001" cy="393700"/>
          </a:xfrm>
          <a:prstGeom prst="rect">
            <a:avLst/>
          </a:prstGeom>
        </p:spPr>
      </p:pic>
      <p:sp>
        <p:nvSpPr>
          <p:cNvPr id="6" name="Frame 5"/>
          <p:cNvSpPr/>
          <p:nvPr/>
        </p:nvSpPr>
        <p:spPr bwMode="auto">
          <a:xfrm>
            <a:off x="3708740" y="5040836"/>
            <a:ext cx="606884" cy="1371038"/>
          </a:xfrm>
          <a:prstGeom prst="frame">
            <a:avLst>
              <a:gd name="adj1" fmla="val 8762"/>
            </a:avLst>
          </a:prstGeom>
          <a:solidFill>
            <a:srgbClr val="FF0000"/>
          </a:solidFill>
          <a:ln w="952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pPr>
            <a:endParaRPr kumimoji="0" lang="en-US" sz="1400" b="0" i="0" u="none" strike="noStrike" cap="none" normalizeH="0" baseline="0">
              <a:ln>
                <a:noFill/>
              </a:ln>
              <a:solidFill>
                <a:schemeClr val="tx1"/>
              </a:solidFill>
              <a:effectLst/>
              <a:latin typeface="Tahoma" pitchFamily="-96" charset="0"/>
            </a:endParaRPr>
          </a:p>
        </p:txBody>
      </p:sp>
      <p:sp>
        <p:nvSpPr>
          <p:cNvPr id="2" name="TextBox 1"/>
          <p:cNvSpPr txBox="1"/>
          <p:nvPr/>
        </p:nvSpPr>
        <p:spPr>
          <a:xfrm>
            <a:off x="5885474" y="705497"/>
            <a:ext cx="3334439" cy="646331"/>
          </a:xfrm>
          <a:prstGeom prst="rect">
            <a:avLst/>
          </a:prstGeom>
          <a:noFill/>
        </p:spPr>
        <p:txBody>
          <a:bodyPr wrap="none" rtlCol="0">
            <a:spAutoFit/>
          </a:bodyPr>
          <a:lstStyle/>
          <a:p>
            <a:r>
              <a:rPr lang="en-US" sz="1200" b="1" dirty="0" err="1"/>
              <a:t>Altivec</a:t>
            </a:r>
            <a:r>
              <a:rPr lang="en-US" sz="1200" dirty="0"/>
              <a:t> has same size (128-bit), </a:t>
            </a:r>
            <a:br>
              <a:rPr lang="en-US" sz="1200" dirty="0"/>
            </a:br>
            <a:r>
              <a:rPr lang="en-US" sz="1200" dirty="0"/>
              <a:t>has some more advanced instructions,</a:t>
            </a:r>
            <a:br>
              <a:rPr lang="en-US" sz="1200" dirty="0"/>
            </a:br>
            <a:r>
              <a:rPr lang="en-US" sz="1200" dirty="0"/>
              <a:t>but seems to have lost the performance battle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uiExpand="1" build="p"/>
      <p:bldP spid="6" grpId="0" animBg="1"/>
    </p:bldLst>
  </p:timing>
</p:sld>
</file>

<file path=ppt/theme/theme1.xml><?xml version="1.0" encoding="utf-8"?>
<a:theme xmlns:a="http://schemas.openxmlformats.org/drawingml/2006/main" name="OS-intro">
  <a:themeElements>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OS-intro">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spDef>
    <a:lnDef>
      <a:spPr bwMode="auto">
        <a:xfrm>
          <a:off x="0" y="0"/>
          <a:ext cx="1" cy="1"/>
        </a:xfrm>
        <a:custGeom>
          <a:avLst/>
          <a:gdLst/>
          <a:ahLst/>
          <a:cxnLst/>
          <a:rect l="0" t="0" r="0" b="0"/>
          <a:pathLst/>
        </a:custGeom>
        <a:solidFill>
          <a:srgbClr val="DDDDDD"/>
        </a:solidFill>
        <a:ln w="9525" cap="flat" cmpd="sng" algn="ctr">
          <a:noFill/>
          <a:prstDash val="solid"/>
          <a:round/>
          <a:headEnd type="none" w="med" len="med"/>
          <a:tailEnd type="none" w="med" len="med"/>
        </a:ln>
        <a:effectLst/>
      </a:spPr>
      <a:bodyPr vert="horz" wrap="none" lIns="90000" tIns="46800" rIns="90000" bIns="46800" numCol="1" anchor="t" anchorCtr="0" compatLnSpc="1">
        <a:prstTxWarp prst="textNoShape">
          <a:avLst/>
        </a:prstTxWarp>
        <a:spAutoFit/>
      </a:bodyPr>
      <a:lstStyle>
        <a:defPPr marL="0" marR="0" indent="0" algn="l" defTabSz="914400" rtl="0" eaLnBrk="1" fontAlgn="base" latinLnBrk="0" hangingPunct="1">
          <a:lnSpc>
            <a:spcPct val="100000"/>
          </a:lnSpc>
          <a:spcBef>
            <a:spcPct val="20000"/>
          </a:spcBef>
          <a:spcAft>
            <a:spcPct val="0"/>
          </a:spcAft>
          <a:buClr>
            <a:schemeClr val="folHlink"/>
          </a:buClr>
          <a:buSzPct val="85000"/>
          <a:buFont typeface="Wingdings" pitchFamily="-96" charset="2"/>
          <a:buNone/>
          <a:tabLst/>
          <a:defRPr kumimoji="0" lang="en-US" sz="1400" b="0" i="0" u="none" strike="noStrike" cap="none" normalizeH="0" baseline="0" smtClean="0">
            <a:ln>
              <a:noFill/>
            </a:ln>
            <a:solidFill>
              <a:schemeClr val="tx1"/>
            </a:solidFill>
            <a:effectLst/>
            <a:latin typeface="Tahoma" pitchFamily="-96" charset="0"/>
          </a:defRPr>
        </a:defPPr>
      </a:lstStyle>
    </a:lnDef>
  </a:objectDefaults>
  <a:extraClrSchemeLst>
    <a:extraClrScheme>
      <a:clrScheme name="OS-intro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OS-intro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OS-intro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OS-intro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OS-intro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OS-intro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HD:Users:griff:SVN:nd:papers:MiSMoSS:slides:courses:INF1060:H07:OS-intro.ppt</Template>
  <TotalTime>66526</TotalTime>
  <Words>9123</Words>
  <Application>Microsoft Macintosh PowerPoint</Application>
  <PresentationFormat>On-screen Show (4:3)</PresentationFormat>
  <Paragraphs>1421</Paragraphs>
  <Slides>44</Slides>
  <Notes>27</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ArialMT</vt:lpstr>
      <vt:lpstr>Courier</vt:lpstr>
      <vt:lpstr>Courier New</vt:lpstr>
      <vt:lpstr>Tahoma</vt:lpstr>
      <vt:lpstr>Wingdings</vt:lpstr>
      <vt:lpstr>OS-intro</vt:lpstr>
      <vt:lpstr>SIMD (and SIMT)</vt:lpstr>
      <vt:lpstr>Types of Parallel Processing/Computing?</vt:lpstr>
      <vt:lpstr>Types of Parallel Processing/Computing?</vt:lpstr>
      <vt:lpstr>Types of Parallel Processing/Computing?</vt:lpstr>
      <vt:lpstr>Flynn's taxonomy</vt:lpstr>
      <vt:lpstr>Vector processors</vt:lpstr>
      <vt:lpstr>Vector processors</vt:lpstr>
      <vt:lpstr>Vector Instruction sets</vt:lpstr>
      <vt:lpstr>Vector Instruction sets</vt:lpstr>
      <vt:lpstr>Vector Instruction sets</vt:lpstr>
      <vt:lpstr>Vector Instruction sets</vt:lpstr>
      <vt:lpstr>SIMD: Why not just “auto-magical”? </vt:lpstr>
      <vt:lpstr>  Vector Multiplication using SSE (and AVX) </vt:lpstr>
      <vt:lpstr>Element-wise Vector Multiplication</vt:lpstr>
      <vt:lpstr>Element-wise Vector Multiplication</vt:lpstr>
      <vt:lpstr>Element-wise Vector Multiplication</vt:lpstr>
      <vt:lpstr>Element-wise Vector Multiplication</vt:lpstr>
      <vt:lpstr>Element-wise Vector Multiplication</vt:lpstr>
      <vt:lpstr>Element-wise Vector Multiplication</vt:lpstr>
      <vt:lpstr>  Matrix multiplication using SSE </vt:lpstr>
      <vt:lpstr>Matrix Multiplication</vt:lpstr>
      <vt:lpstr>Matrix Multiplication - C</vt:lpstr>
      <vt:lpstr>Matrix Multiplication – SSE</vt:lpstr>
      <vt:lpstr>Matrix Multiplication – SSE</vt:lpstr>
      <vt:lpstr>Matrix Multiplication – SSE</vt:lpstr>
      <vt:lpstr>Transpose alternative</vt:lpstr>
      <vt:lpstr>Matrix Multiplication – SSE</vt:lpstr>
      <vt:lpstr>Matrix Multiplication – SSE</vt:lpstr>
      <vt:lpstr>Matrix Multiplication – SSE</vt:lpstr>
      <vt:lpstr>Matrix Multiplication – SSE</vt:lpstr>
      <vt:lpstr>Matrix Multiplication – SSE</vt:lpstr>
      <vt:lpstr>Matrix Multiplication – SSE</vt:lpstr>
      <vt:lpstr>  Changing picture brightness using SSE </vt:lpstr>
      <vt:lpstr>Brightness</vt:lpstr>
      <vt:lpstr>Brightness – main</vt:lpstr>
      <vt:lpstr>Brightness – Naïve C</vt:lpstr>
      <vt:lpstr>Brightness – SSE ASM</vt:lpstr>
      <vt:lpstr>Brightness – SSE Intrinsics</vt:lpstr>
      <vt:lpstr>Brightness – SSE Intrinsics</vt:lpstr>
      <vt:lpstr>  SIMT single instruction multiple threads</vt:lpstr>
      <vt:lpstr>SIMT</vt:lpstr>
      <vt:lpstr>PowerPoint Presentation</vt:lpstr>
      <vt:lpstr>Summary</vt:lpstr>
      <vt:lpstr>Some SSE/AVX Resources</vt:lpstr>
    </vt:vector>
  </TitlesOfParts>
  <Company>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paalh</dc:creator>
  <cp:lastModifiedBy>Pål</cp:lastModifiedBy>
  <cp:revision>2259</cp:revision>
  <cp:lastPrinted>2013-09-02T18:06:15Z</cp:lastPrinted>
  <dcterms:created xsi:type="dcterms:W3CDTF">2013-09-05T06:27:07Z</dcterms:created>
  <dcterms:modified xsi:type="dcterms:W3CDTF">2020-01-28T12:12:10Z</dcterms:modified>
</cp:coreProperties>
</file>