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5"/>
  </p:notesMasterIdLst>
  <p:handoutMasterIdLst>
    <p:handoutMasterId r:id="rId36"/>
  </p:handoutMasterIdLst>
  <p:sldIdLst>
    <p:sldId id="256" r:id="rId2"/>
    <p:sldId id="299" r:id="rId3"/>
    <p:sldId id="311" r:id="rId4"/>
    <p:sldId id="312" r:id="rId5"/>
    <p:sldId id="301" r:id="rId6"/>
    <p:sldId id="307" r:id="rId7"/>
    <p:sldId id="262" r:id="rId8"/>
    <p:sldId id="308" r:id="rId9"/>
    <p:sldId id="317" r:id="rId10"/>
    <p:sldId id="319" r:id="rId11"/>
    <p:sldId id="263" r:id="rId12"/>
    <p:sldId id="318" r:id="rId13"/>
    <p:sldId id="322" r:id="rId14"/>
    <p:sldId id="323" r:id="rId15"/>
    <p:sldId id="324" r:id="rId16"/>
    <p:sldId id="309" r:id="rId17"/>
    <p:sldId id="266" r:id="rId18"/>
    <p:sldId id="267" r:id="rId19"/>
    <p:sldId id="320" r:id="rId20"/>
    <p:sldId id="310" r:id="rId21"/>
    <p:sldId id="325" r:id="rId22"/>
    <p:sldId id="272" r:id="rId23"/>
    <p:sldId id="321" r:id="rId24"/>
    <p:sldId id="302" r:id="rId25"/>
    <p:sldId id="313" r:id="rId26"/>
    <p:sldId id="303" r:id="rId27"/>
    <p:sldId id="281" r:id="rId28"/>
    <p:sldId id="305" r:id="rId29"/>
    <p:sldId id="315" r:id="rId30"/>
    <p:sldId id="314" r:id="rId31"/>
    <p:sldId id="316" r:id="rId32"/>
    <p:sldId id="306" r:id="rId33"/>
    <p:sldId id="296" r:id="rId34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ECFF"/>
    <a:srgbClr val="66CCFF"/>
    <a:srgbClr val="FFD579"/>
    <a:srgbClr val="C0C0C0"/>
    <a:srgbClr val="DDDDDD"/>
    <a:srgbClr val="3366FF"/>
    <a:srgbClr val="0066FF"/>
    <a:srgbClr val="3399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00"/>
    <p:restoredTop sz="85192"/>
  </p:normalViewPr>
  <p:slideViewPr>
    <p:cSldViewPr snapToGrid="0">
      <p:cViewPr varScale="1">
        <p:scale>
          <a:sx n="115" d="100"/>
          <a:sy n="115" d="100"/>
        </p:scale>
        <p:origin x="2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8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69529C99-C67A-0247-A222-4445DB28C0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25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38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2EA237D0-2856-694E-AE1E-D5448EE2BD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415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87F04BD7-880E-3748-BB3F-3659273498CC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GB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2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871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3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54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4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925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A WAY OF THINKING</a:t>
            </a:r>
          </a:p>
          <a:p>
            <a:r>
              <a:rPr lang="en-NO" dirty="0"/>
              <a:t>STAYS ABSTRACT 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663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Shape 11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Shape 1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Shape 12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5" name="Shape 1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Shape 13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" name="Shape 13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STUDENTS: TELL ME !</a:t>
            </a:r>
          </a:p>
          <a:p>
            <a:r>
              <a:rPr lang="en-GB" dirty="0"/>
              <a:t>D</a:t>
            </a:r>
            <a:r>
              <a:rPr lang="en-NO" dirty="0"/>
              <a:t>o not forget memory read / write !</a:t>
            </a:r>
          </a:p>
          <a:p>
            <a:r>
              <a:rPr lang="en-GB" dirty="0"/>
              <a:t>L</a:t>
            </a:r>
            <a:r>
              <a:rPr lang="en-NO" dirty="0"/>
              <a:t>ock or not!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61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CACHES</a:t>
            </a:r>
          </a:p>
          <a:p>
            <a:r>
              <a:rPr lang="en-NO" dirty="0"/>
              <a:t>COMMUNICATION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6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DEFINE #DATA IN UNIT</a:t>
            </a:r>
          </a:p>
          <a:p>
            <a:r>
              <a:rPr lang="en-NO" dirty="0"/>
              <a:t>NOT ENTIRE DIMENSIONS -&gt; bad scaling with problem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801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32232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4540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90199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189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19022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flipH="1">
            <a:off x="-74" y="1"/>
            <a:ext cx="669599" cy="6857999"/>
          </a:xfrm>
          <a:prstGeom prst="rect">
            <a:avLst/>
          </a:prstGeom>
          <a:solidFill>
            <a:srgbClr val="000000">
              <a:alpha val="346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00"/>
          </a:p>
        </p:txBody>
      </p:sp>
      <p:sp>
        <p:nvSpPr>
          <p:cNvPr id="26" name="Shape 26"/>
          <p:cNvSpPr/>
          <p:nvPr/>
        </p:nvSpPr>
        <p:spPr>
          <a:xfrm flipH="1">
            <a:off x="-74" y="1"/>
            <a:ext cx="669599" cy="1519999"/>
          </a:xfrm>
          <a:prstGeom prst="rect">
            <a:avLst/>
          </a:prstGeom>
          <a:solidFill>
            <a:srgbClr val="0DB7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00"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44425" y="7463"/>
            <a:ext cx="3552600" cy="1519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44425" y="2050767"/>
            <a:ext cx="5169000" cy="4517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buFont typeface="Dosis"/>
              <a:defRPr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buFont typeface="Dosis"/>
              <a:defRPr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-75" y="1"/>
            <a:ext cx="669599" cy="1519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nb-NO"/>
              <a:t>#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43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sz="900" dirty="0">
                <a:latin typeface="Arial" charset="0"/>
              </a:rPr>
              <a:t>IN5050, </a:t>
            </a:r>
            <a:r>
              <a:rPr lang="en-US" sz="900" dirty="0" err="1">
                <a:latin typeface="Arial" charset="0"/>
              </a:rPr>
              <a:t>Pål</a:t>
            </a:r>
            <a:r>
              <a:rPr lang="en-US" sz="900" dirty="0">
                <a:latin typeface="Arial" charset="0"/>
              </a:rPr>
              <a:t> Halvorsen, Carsten </a:t>
            </a:r>
            <a:r>
              <a:rPr lang="en-US" sz="900" dirty="0" err="1">
                <a:latin typeface="Arial" charset="0"/>
              </a:rPr>
              <a:t>Griwodz</a:t>
            </a:r>
            <a:r>
              <a:rPr lang="en-US" sz="900" dirty="0">
                <a:latin typeface="Arial" charset="0"/>
              </a:rPr>
              <a:t>, </a:t>
            </a:r>
            <a:r>
              <a:rPr lang="en-US" sz="900" dirty="0" err="1">
                <a:latin typeface="Arial" charset="0"/>
              </a:rPr>
              <a:t>Håkon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err="1">
                <a:latin typeface="Arial" charset="0"/>
              </a:rPr>
              <a:t>Stensland</a:t>
            </a:r>
            <a:endParaRPr lang="en-US" sz="900" dirty="0">
              <a:latin typeface="Arial" charset="0"/>
            </a:endParaRP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33" name="Picture 9" descr="Picture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4" r:id="rId2"/>
    <p:sldLayoutId id="2147483745" r:id="rId3"/>
    <p:sldLayoutId id="2147483748" r:id="rId4"/>
    <p:sldLayoutId id="2147483749" r:id="rId5"/>
    <p:sldLayoutId id="2147483754" r:id="rId6"/>
    <p:sldLayoutId id="2147483757" r:id="rId7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cs.anl.gov/~itf/dbpp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20.jpg"/><Relationship Id="rId18" Type="http://schemas.openxmlformats.org/officeDocument/2006/relationships/image" Target="../media/image25.jpg"/><Relationship Id="rId26" Type="http://schemas.openxmlformats.org/officeDocument/2006/relationships/image" Target="../media/image33.jpg"/><Relationship Id="rId3" Type="http://schemas.openxmlformats.org/officeDocument/2006/relationships/image" Target="../media/image10.jpg"/><Relationship Id="rId21" Type="http://schemas.openxmlformats.org/officeDocument/2006/relationships/image" Target="../media/image28.jpg"/><Relationship Id="rId7" Type="http://schemas.openxmlformats.org/officeDocument/2006/relationships/image" Target="../media/image14.jpg"/><Relationship Id="rId12" Type="http://schemas.openxmlformats.org/officeDocument/2006/relationships/image" Target="../media/image19.jpg"/><Relationship Id="rId17" Type="http://schemas.openxmlformats.org/officeDocument/2006/relationships/image" Target="../media/image24.jpg"/><Relationship Id="rId25" Type="http://schemas.openxmlformats.org/officeDocument/2006/relationships/image" Target="../media/image32.jp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3.jpg"/><Relationship Id="rId20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11" Type="http://schemas.openxmlformats.org/officeDocument/2006/relationships/image" Target="../media/image18.jpg"/><Relationship Id="rId24" Type="http://schemas.openxmlformats.org/officeDocument/2006/relationships/image" Target="../media/image31.jpg"/><Relationship Id="rId5" Type="http://schemas.openxmlformats.org/officeDocument/2006/relationships/image" Target="../media/image12.jpg"/><Relationship Id="rId15" Type="http://schemas.openxmlformats.org/officeDocument/2006/relationships/image" Target="../media/image22.jpg"/><Relationship Id="rId23" Type="http://schemas.openxmlformats.org/officeDocument/2006/relationships/image" Target="../media/image30.jpg"/><Relationship Id="rId10" Type="http://schemas.openxmlformats.org/officeDocument/2006/relationships/image" Target="../media/image17.jpg"/><Relationship Id="rId19" Type="http://schemas.openxmlformats.org/officeDocument/2006/relationships/image" Target="../media/image26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Relationship Id="rId14" Type="http://schemas.openxmlformats.org/officeDocument/2006/relationships/image" Target="../media/image21.jpg"/><Relationship Id="rId22" Type="http://schemas.openxmlformats.org/officeDocument/2006/relationships/image" Target="../media/image29.jpg"/><Relationship Id="rId27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12" Type="http://schemas.openxmlformats.org/officeDocument/2006/relationships/image" Target="../media/image3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11" Type="http://schemas.openxmlformats.org/officeDocument/2006/relationships/image" Target="../media/image38.jpg"/><Relationship Id="rId5" Type="http://schemas.openxmlformats.org/officeDocument/2006/relationships/image" Target="../media/image20.jpg"/><Relationship Id="rId10" Type="http://schemas.openxmlformats.org/officeDocument/2006/relationships/image" Target="../media/image37.jpg"/><Relationship Id="rId4" Type="http://schemas.openxmlformats.org/officeDocument/2006/relationships/image" Target="../media/image19.jpg"/><Relationship Id="rId9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pPr eaLnBrk="1" hangingPunct="1"/>
            <a:br>
              <a:rPr lang="en-US" sz="1200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4800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ea typeface="ＭＳ Ｐゴシック" charset="0"/>
                <a:cs typeface="ＭＳ Ｐゴシック" charset="0"/>
              </a:rPr>
              <a:t> Thinking Parallel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17/1 - 2022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382713" y="582613"/>
            <a:ext cx="6746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dirty="0"/>
              <a:t>IN5050:</a:t>
            </a:r>
            <a:br>
              <a:rPr lang="en-US" sz="2000" b="1" dirty="0"/>
            </a:br>
            <a:r>
              <a:rPr lang="en-US" sz="2000" b="1" dirty="0"/>
              <a:t>Programming heterogeneous multi-core processors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811F9E-C1DB-3643-8C73-2CBD5CD5F839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3F446E-9312-974E-A5AB-C30C3B3ABD49}"/>
              </a:ext>
            </a:extLst>
          </p:cNvPr>
          <p:cNvSpPr txBox="1"/>
          <p:nvPr/>
        </p:nvSpPr>
        <p:spPr>
          <a:xfrm>
            <a:off x="1709678" y="2780347"/>
            <a:ext cx="5724644" cy="830997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NO" sz="4800" dirty="0">
                <a:latin typeface="Eurostile" panose="020B0504020202050204" pitchFamily="34" charset="77"/>
              </a:rPr>
              <a:t>Algorithm examples ?</a:t>
            </a:r>
          </a:p>
        </p:txBody>
      </p:sp>
    </p:spTree>
    <p:extLst>
      <p:ext uri="{BB962C8B-B14F-4D97-AF65-F5344CB8AC3E}">
        <p14:creationId xmlns:p14="http://schemas.microsoft.com/office/powerpoint/2010/main" val="3299237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-1" y="1759585"/>
            <a:ext cx="5405121" cy="4755515"/>
          </a:xfrm>
        </p:spPr>
        <p:txBody>
          <a:bodyPr/>
          <a:lstStyle/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search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sort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Prime numbers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Dense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Sparse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Convex hull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RANSAC (random sample consensus)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…</a:t>
            </a:r>
          </a:p>
        </p:txBody>
      </p:sp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B55BFEC5-4B5A-E748-9024-485EFB8BB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553" y="4997721"/>
            <a:ext cx="3252470" cy="15173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9C88756-9F86-9645-A723-ABE99702D5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308" y="1501133"/>
            <a:ext cx="2817675" cy="14412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39EC94CD-B076-B646-A21C-5720643F6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065" y="2769289"/>
            <a:ext cx="2204381" cy="20972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ED12E9-5D27-C547-8B27-8150C3C76999}"/>
              </a:ext>
            </a:extLst>
          </p:cNvPr>
          <p:cNvSpPr txBox="1"/>
          <p:nvPr/>
        </p:nvSpPr>
        <p:spPr>
          <a:xfrm>
            <a:off x="6289040" y="413734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dirty="0">
                <a:latin typeface="Eurostile" panose="020B0504020202050204" pitchFamily="34" charset="77"/>
              </a:rPr>
              <a:t>r</a:t>
            </a:r>
            <a:r>
              <a:rPr lang="en-NO" dirty="0">
                <a:latin typeface="Eurostile" panose="020B0504020202050204" pitchFamily="34" charset="77"/>
              </a:rPr>
              <a:t>owwise 1D dMVM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01EF0-7379-1B48-986A-E6F2E6613691}"/>
              </a:ext>
            </a:extLst>
          </p:cNvPr>
          <p:cNvSpPr txBox="1"/>
          <p:nvPr/>
        </p:nvSpPr>
        <p:spPr>
          <a:xfrm>
            <a:off x="4615858" y="6063489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Eurostile" panose="020B0504020202050204" pitchFamily="34" charset="77"/>
              </a:rPr>
              <a:t>line fitting</a:t>
            </a:r>
            <a:endParaRPr lang="en-NO" dirty="0">
              <a:latin typeface="Eurostile" panose="020B050402020205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36CCF-2B08-E345-B39D-570A33BC88D7}"/>
              </a:ext>
            </a:extLst>
          </p:cNvPr>
          <p:cNvSpPr txBox="1"/>
          <p:nvPr/>
        </p:nvSpPr>
        <p:spPr>
          <a:xfrm>
            <a:off x="4835815" y="1995224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 err="1">
                <a:latin typeface="Eurostile" panose="020B0504020202050204" pitchFamily="34" charset="77"/>
              </a:rPr>
              <a:t>radix</a:t>
            </a:r>
            <a:r>
              <a:rPr lang="nb-NO" dirty="0">
                <a:latin typeface="Eurostile" panose="020B0504020202050204" pitchFamily="34" charset="77"/>
              </a:rPr>
              <a:t> sort</a:t>
            </a:r>
            <a:endParaRPr lang="en-NO" dirty="0">
              <a:latin typeface="Eurostile" panose="020B050402020205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3DD66-2488-FB4E-95FA-2FDF81625C5A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</p:spTree>
    <p:extLst>
      <p:ext uri="{BB962C8B-B14F-4D97-AF65-F5344CB8AC3E}">
        <p14:creationId xmlns:p14="http://schemas.microsoft.com/office/powerpoint/2010/main" val="78193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-1" y="1759585"/>
            <a:ext cx="5405121" cy="4755515"/>
          </a:xfrm>
        </p:spPr>
        <p:txBody>
          <a:bodyPr/>
          <a:lstStyle/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search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sort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Prime numbers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Dense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Sparse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Convex hull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RANSAC (random sample consensus)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3DD66-2488-FB4E-95FA-2FDF81625C5A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D9809D47-CED3-7C4F-82AD-4A8AA739415D}"/>
              </a:ext>
            </a:extLst>
          </p:cNvPr>
          <p:cNvSpPr/>
          <p:nvPr/>
        </p:nvSpPr>
        <p:spPr bwMode="auto">
          <a:xfrm>
            <a:off x="3667760" y="1889760"/>
            <a:ext cx="629920" cy="110744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18D2BE-4C46-394F-AC85-EBC4E321FE87}"/>
                  </a:ext>
                </a:extLst>
              </p:cNvPr>
              <p:cNvSpPr txBox="1"/>
              <p:nvPr/>
            </p:nvSpPr>
            <p:spPr>
              <a:xfrm>
                <a:off x="4566920" y="2204720"/>
                <a:ext cx="3830320" cy="477520"/>
              </a:xfrm>
              <a:prstGeom prst="rect">
                <a:avLst/>
              </a:prstGeom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18D2BE-4C46-394F-AC85-EBC4E321F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20" y="2204720"/>
                <a:ext cx="3830320" cy="4775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579E3F42-9F52-5F45-8F15-78F358EF4F8E}"/>
              </a:ext>
            </a:extLst>
          </p:cNvPr>
          <p:cNvSpPr/>
          <p:nvPr/>
        </p:nvSpPr>
        <p:spPr bwMode="auto">
          <a:xfrm>
            <a:off x="3667760" y="3173095"/>
            <a:ext cx="629920" cy="54000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8202EC-13FC-AD4D-9EAB-DD65FA8215CF}"/>
              </a:ext>
            </a:extLst>
          </p:cNvPr>
          <p:cNvSpPr txBox="1"/>
          <p:nvPr/>
        </p:nvSpPr>
        <p:spPr>
          <a:xfrm>
            <a:off x="4566920" y="3185160"/>
            <a:ext cx="383032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Data assignment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A6E3F2-6195-1F48-B0D2-72BE10B1AB0F}"/>
              </a:ext>
            </a:extLst>
          </p:cNvPr>
          <p:cNvSpPr txBox="1"/>
          <p:nvPr/>
        </p:nvSpPr>
        <p:spPr>
          <a:xfrm>
            <a:off x="4566920" y="4324600"/>
            <a:ext cx="383032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memory latency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FD1B48F8-D8BA-524F-B4FE-0C6ED21307B9}"/>
              </a:ext>
            </a:extLst>
          </p:cNvPr>
          <p:cNvSpPr/>
          <p:nvPr/>
        </p:nvSpPr>
        <p:spPr bwMode="auto">
          <a:xfrm>
            <a:off x="3759200" y="4009640"/>
            <a:ext cx="629920" cy="110744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9AEA19E3-DD23-8A43-9800-F5C83A392CBC}"/>
              </a:ext>
            </a:extLst>
          </p:cNvPr>
          <p:cNvSpPr/>
          <p:nvPr/>
        </p:nvSpPr>
        <p:spPr bwMode="auto">
          <a:xfrm>
            <a:off x="5387340" y="5204200"/>
            <a:ext cx="629920" cy="61200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AE59AF-5E3E-734C-9D16-9005231162D6}"/>
              </a:ext>
            </a:extLst>
          </p:cNvPr>
          <p:cNvSpPr txBox="1"/>
          <p:nvPr/>
        </p:nvSpPr>
        <p:spPr>
          <a:xfrm>
            <a:off x="6228080" y="5271440"/>
            <a:ext cx="216916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randomness</a:t>
            </a:r>
          </a:p>
        </p:txBody>
      </p:sp>
    </p:spTree>
    <p:extLst>
      <p:ext uri="{BB962C8B-B14F-4D97-AF65-F5344CB8AC3E}">
        <p14:creationId xmlns:p14="http://schemas.microsoft.com/office/powerpoint/2010/main" val="225221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Designing and Building Parallel Programs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Ian Foster</a:t>
            </a:r>
            <a:r>
              <a:rPr lang="ja-JP" alt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’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 framework proposal: 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  <a:hlinkClick r:id="rId2"/>
              </a:rPr>
              <a:t>http://www.mcs.anl.gov/~itf/dbpp/</a:t>
            </a:r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able to design simple parallel algorithms in a methodical fashion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able to partition computations, using both domain and functional decomposition techniques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able to use agglomeration as a means of reducing communication and implementation costs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familiar with a range of load-balancing strategies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develop intuition as to what constitutes a good parallel algorithm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recognize design flaws that compromise efficiency or scalability</a:t>
            </a:r>
          </a:p>
          <a:p>
            <a:pPr marL="457200" lvl="1" indent="0">
              <a:buNone/>
            </a:pPr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know how to recognize and implement both local and global, static and dynamic, structured and unstructured, and synchronous and asynchronous communication structures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31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Designing and Building Parallel Programs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Ian Foster</a:t>
            </a:r>
            <a:r>
              <a:rPr lang="ja-JP" altLang="en-US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’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 framework proposal</a:t>
            </a:r>
          </a:p>
          <a:p>
            <a:endParaRPr lang="en-US" sz="24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F51946-F72C-6B45-9842-7B9F0636E960}"/>
              </a:ext>
            </a:extLst>
          </p:cNvPr>
          <p:cNvSpPr txBox="1"/>
          <p:nvPr/>
        </p:nvSpPr>
        <p:spPr>
          <a:xfrm>
            <a:off x="1515637" y="1783060"/>
            <a:ext cx="4487126" cy="46166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NO" sz="2400" dirty="0">
                <a:latin typeface="Eurostile" panose="020B0504020202050204" pitchFamily="34" charset="77"/>
              </a:rPr>
              <a:t>Be creative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662751-8059-3A47-B217-412E4C2A4081}"/>
              </a:ext>
            </a:extLst>
          </p:cNvPr>
          <p:cNvSpPr txBox="1"/>
          <p:nvPr/>
        </p:nvSpPr>
        <p:spPr>
          <a:xfrm>
            <a:off x="3141237" y="2333625"/>
            <a:ext cx="4487126" cy="46166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…… but take a methodical approach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27C606-C8FE-2640-8250-FC2EA2386EBA}"/>
              </a:ext>
            </a:extLst>
          </p:cNvPr>
          <p:cNvSpPr txBox="1"/>
          <p:nvPr/>
        </p:nvSpPr>
        <p:spPr>
          <a:xfrm>
            <a:off x="2328437" y="3480742"/>
            <a:ext cx="4487126" cy="461665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Methodical Design: </a:t>
            </a:r>
            <a:r>
              <a:rPr lang="en-US" sz="2400" b="1" dirty="0">
                <a:latin typeface="Eurostile" panose="020B0504020202050204" pitchFamily="34" charset="77"/>
              </a:rPr>
              <a:t>PCAM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CAAFDA-E44A-3E42-803A-D0C199D79C59}"/>
              </a:ext>
            </a:extLst>
          </p:cNvPr>
          <p:cNvSpPr txBox="1"/>
          <p:nvPr/>
        </p:nvSpPr>
        <p:spPr>
          <a:xfrm>
            <a:off x="2328437" y="4106227"/>
            <a:ext cx="4487126" cy="154273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Partitioning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Communication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Agglomeration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Mapping</a:t>
            </a:r>
          </a:p>
        </p:txBody>
      </p:sp>
    </p:spTree>
    <p:extLst>
      <p:ext uri="{BB962C8B-B14F-4D97-AF65-F5344CB8AC3E}">
        <p14:creationId xmlns:p14="http://schemas.microsoft.com/office/powerpoint/2010/main" val="160428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Methodical Design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0" y="1076643"/>
            <a:ext cx="5373688" cy="5438457"/>
          </a:xfrm>
        </p:spPr>
        <p:txBody>
          <a:bodyPr/>
          <a:lstStyle/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Most programming problems have several parallel solutions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The best solution may differ from the best existing sequential one</a:t>
            </a:r>
          </a:p>
          <a:p>
            <a:endParaRPr lang="en-US" sz="1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Outcome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Create, migrate and destroy tasks dynamically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use load-balancing techniques to control mapping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Or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a SIMD program with one task per processor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however, agglomeration and mapping are one phase for SIMD</a:t>
            </a:r>
          </a:p>
          <a:p>
            <a:pPr marL="0" indent="0">
              <a:buNone/>
            </a:pPr>
            <a:endParaRPr lang="en-US" sz="18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B839FD-F399-594C-98E2-685B9C9F22AB}"/>
              </a:ext>
            </a:extLst>
          </p:cNvPr>
          <p:cNvSpPr txBox="1"/>
          <p:nvPr/>
        </p:nvSpPr>
        <p:spPr>
          <a:xfrm>
            <a:off x="1414195" y="5297520"/>
            <a:ext cx="4103955" cy="1244077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1600" b="1" dirty="0">
                <a:latin typeface="Eurostile" panose="020B0504020202050204" pitchFamily="34" charset="77"/>
              </a:rPr>
              <a:t>PCAM looks sequential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it </a:t>
            </a:r>
            <a:r>
              <a:rPr lang="en-US" sz="1600" dirty="0" err="1">
                <a:latin typeface="Eurostile" panose="020B0504020202050204" pitchFamily="34" charset="77"/>
              </a:rPr>
              <a:t>isn</a:t>
            </a:r>
            <a:r>
              <a:rPr lang="ja-JP" altLang="en-US" sz="1600">
                <a:latin typeface="Eurostile" panose="020B0504020202050204" pitchFamily="34" charset="77"/>
              </a:rPr>
              <a:t>’</a:t>
            </a:r>
            <a:r>
              <a:rPr lang="en-US" sz="1600" dirty="0">
                <a:latin typeface="Eurostile" panose="020B0504020202050204" pitchFamily="34" charset="77"/>
              </a:rPr>
              <a:t>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explore alternatives right away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avoid backtracking and complete redesign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AD25D2-211B-284E-9ED1-5E3CD5FFA88C}"/>
              </a:ext>
            </a:extLst>
          </p:cNvPr>
          <p:cNvGrpSpPr/>
          <p:nvPr/>
        </p:nvGrpSpPr>
        <p:grpSpPr>
          <a:xfrm>
            <a:off x="5302835" y="1259523"/>
            <a:ext cx="3649078" cy="4414837"/>
            <a:chOff x="5302835" y="1452563"/>
            <a:chExt cx="3649078" cy="4414837"/>
          </a:xfrm>
        </p:grpSpPr>
        <p:pic>
          <p:nvPicPr>
            <p:cNvPr id="26628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150" y="1452563"/>
              <a:ext cx="3433763" cy="4414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C82381F-8FB5-6046-8474-E2AB996DF30C}"/>
                </a:ext>
              </a:extLst>
            </p:cNvPr>
            <p:cNvSpPr/>
            <p:nvPr/>
          </p:nvSpPr>
          <p:spPr bwMode="auto">
            <a:xfrm>
              <a:off x="7250906" y="2116455"/>
              <a:ext cx="567849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65B4A1-201C-1543-B858-AA33D9E72CDD}"/>
                </a:ext>
              </a:extLst>
            </p:cNvPr>
            <p:cNvSpPr/>
            <p:nvPr/>
          </p:nvSpPr>
          <p:spPr bwMode="auto">
            <a:xfrm>
              <a:off x="6667182" y="2846705"/>
              <a:ext cx="851218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9A8282B-45D7-DD4E-929D-FA68FE5D6876}"/>
                </a:ext>
              </a:extLst>
            </p:cNvPr>
            <p:cNvSpPr/>
            <p:nvPr/>
          </p:nvSpPr>
          <p:spPr bwMode="auto">
            <a:xfrm>
              <a:off x="7095966" y="3574762"/>
              <a:ext cx="851218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D539240-BFA7-FD49-A1FE-B63B4E87D1F5}"/>
                </a:ext>
              </a:extLst>
            </p:cNvPr>
            <p:cNvSpPr/>
            <p:nvPr/>
          </p:nvSpPr>
          <p:spPr bwMode="auto">
            <a:xfrm>
              <a:off x="6905624" y="4568681"/>
              <a:ext cx="326945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BC2FA29-5EDB-8149-8A64-3D7BBD02E283}"/>
                </a:ext>
              </a:extLst>
            </p:cNvPr>
            <p:cNvSpPr txBox="1"/>
            <p:nvPr/>
          </p:nvSpPr>
          <p:spPr>
            <a:xfrm>
              <a:off x="7069096" y="4903816"/>
              <a:ext cx="1111202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Mapping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12FD6B5-9C60-CE49-97E5-1D0906051B32}"/>
                </a:ext>
              </a:extLst>
            </p:cNvPr>
            <p:cNvSpPr txBox="1"/>
            <p:nvPr/>
          </p:nvSpPr>
          <p:spPr>
            <a:xfrm>
              <a:off x="5453517" y="3915354"/>
              <a:ext cx="1749198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Agglomeration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AE0E86-4D18-E54E-8394-08DF02C2F7BE}"/>
                </a:ext>
              </a:extLst>
            </p:cNvPr>
            <p:cNvSpPr txBox="1"/>
            <p:nvPr/>
          </p:nvSpPr>
          <p:spPr>
            <a:xfrm>
              <a:off x="5302835" y="2533188"/>
              <a:ext cx="1899880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Communication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8A5149-0B3E-0346-9CB9-43031B93BE90}"/>
                </a:ext>
              </a:extLst>
            </p:cNvPr>
            <p:cNvSpPr txBox="1"/>
            <p:nvPr/>
          </p:nvSpPr>
          <p:spPr>
            <a:xfrm>
              <a:off x="7250906" y="1749524"/>
              <a:ext cx="1407758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Partitioning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BDB99B-0F1F-3940-94FD-126EF9B8FDEB}"/>
              </a:ext>
            </a:extLst>
          </p:cNvPr>
          <p:cNvSpPr txBox="1"/>
          <p:nvPr/>
        </p:nvSpPr>
        <p:spPr>
          <a:xfrm>
            <a:off x="635131" y="2108200"/>
            <a:ext cx="7983275" cy="769441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400" dirty="0" err="1">
                <a:latin typeface="Eurostile" panose="020B0504020202050204" pitchFamily="34" charset="77"/>
              </a:rPr>
              <a:t>Which</a:t>
            </a:r>
            <a:r>
              <a:rPr lang="nb-NO" sz="4400" dirty="0">
                <a:latin typeface="Eurostile" panose="020B0504020202050204" pitchFamily="34" charset="77"/>
              </a:rPr>
              <a:t> </a:t>
            </a:r>
            <a:r>
              <a:rPr lang="nb-NO" sz="4400" dirty="0" err="1">
                <a:latin typeface="Eurostile" panose="020B0504020202050204" pitchFamily="34" charset="77"/>
              </a:rPr>
              <a:t>algorithmic</a:t>
            </a:r>
            <a:r>
              <a:rPr lang="nb-NO" sz="4400" dirty="0">
                <a:latin typeface="Eurostile" panose="020B0504020202050204" pitchFamily="34" charset="77"/>
              </a:rPr>
              <a:t> </a:t>
            </a:r>
            <a:r>
              <a:rPr lang="nb-NO" sz="4400" dirty="0" err="1">
                <a:latin typeface="Eurostile" panose="020B0504020202050204" pitchFamily="34" charset="77"/>
              </a:rPr>
              <a:t>opportunities</a:t>
            </a:r>
            <a:r>
              <a:rPr lang="nb-NO" sz="4400" dirty="0">
                <a:latin typeface="Eurostile" panose="020B0504020202050204" pitchFamily="34" charset="77"/>
              </a:rPr>
              <a:t>?</a:t>
            </a:r>
            <a:endParaRPr lang="en-NO" sz="4400" dirty="0">
              <a:latin typeface="Eurostile" panose="020B0504020202050204" pitchFamily="34" charset="77"/>
            </a:endParaRPr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0" y="3332480"/>
            <a:ext cx="9144000" cy="2397760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Provide the greatest flexibility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Later stages may invalidate opportunities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Typical reasons for invalidation: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Communication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Target architecture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Software engineering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EC366-108F-F641-AB52-F0EF57B9BD15}"/>
              </a:ext>
            </a:extLst>
          </p:cNvPr>
          <p:cNvSpPr txBox="1"/>
          <p:nvPr/>
        </p:nvSpPr>
        <p:spPr>
          <a:xfrm>
            <a:off x="1061721" y="12903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Expose algorithmic opportunities for parallel execution</a:t>
            </a:r>
          </a:p>
        </p:txBody>
      </p:sp>
    </p:spTree>
    <p:extLst>
      <p:ext uri="{BB962C8B-B14F-4D97-AF65-F5344CB8AC3E}">
        <p14:creationId xmlns:p14="http://schemas.microsoft.com/office/powerpoint/2010/main" val="1050037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0" y="3332480"/>
            <a:ext cx="9144000" cy="2397760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Provide the greatest flexibility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Later stages may invalidate opportunities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Typical reasons for invalidation: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Communication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Target architecture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Software engineering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EC366-108F-F641-AB52-F0EF57B9BD15}"/>
              </a:ext>
            </a:extLst>
          </p:cNvPr>
          <p:cNvSpPr txBox="1"/>
          <p:nvPr/>
        </p:nvSpPr>
        <p:spPr>
          <a:xfrm>
            <a:off x="1061721" y="12903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Expose algorithmic opportunities for parallel execution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A141ED-FC68-E941-BFFA-FDC769B9F0D8}"/>
              </a:ext>
            </a:extLst>
          </p:cNvPr>
          <p:cNvSpPr txBox="1"/>
          <p:nvPr/>
        </p:nvSpPr>
        <p:spPr>
          <a:xfrm>
            <a:off x="1777179" y="1980237"/>
            <a:ext cx="5589642" cy="9864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Eurostile" panose="020B0504020202050204" pitchFamily="34" charset="77"/>
              </a:rPr>
              <a:t>define a large number of small tasks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Eurostile" panose="020B0504020202050204" pitchFamily="34" charset="77"/>
              </a:rPr>
              <a:t>achieve a fine-grained decomposition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764AF-CA76-C84A-9AA1-E3576AF49912}"/>
              </a:ext>
            </a:extLst>
          </p:cNvPr>
          <p:cNvSpPr txBox="1"/>
          <p:nvPr/>
        </p:nvSpPr>
        <p:spPr>
          <a:xfrm>
            <a:off x="2031999" y="5956628"/>
            <a:ext cx="5322043" cy="48132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Revisit partitioning in agglomeration</a:t>
            </a:r>
          </a:p>
        </p:txBody>
      </p:sp>
    </p:spTree>
    <p:extLst>
      <p:ext uri="{BB962C8B-B14F-4D97-AF65-F5344CB8AC3E}">
        <p14:creationId xmlns:p14="http://schemas.microsoft.com/office/powerpoint/2010/main" val="135920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  <a:p>
            <a:pPr lvl="1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Functional decomposition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first decompose the computation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then deal with the data</a:t>
            </a:r>
          </a:p>
          <a:p>
            <a:pPr marL="0" indent="0">
              <a:buNone/>
            </a:pPr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677C7-04D5-5F4D-BBF2-45F30A69E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33" y="3049904"/>
            <a:ext cx="3690167" cy="239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D65BC6-21AD-164E-9B47-82E242925FE4}"/>
              </a:ext>
            </a:extLst>
          </p:cNvPr>
          <p:cNvSpPr txBox="1"/>
          <p:nvPr/>
        </p:nvSpPr>
        <p:spPr>
          <a:xfrm>
            <a:off x="4927599" y="3049904"/>
            <a:ext cx="3973381" cy="2395855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Modularity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Pipelining</a:t>
            </a:r>
            <a:br>
              <a:rPr lang="en-US" sz="2400" dirty="0">
                <a:latin typeface="Eurostile" panose="020B0504020202050204" pitchFamily="34" charset="77"/>
              </a:rPr>
            </a:br>
            <a:r>
              <a:rPr lang="en-US" sz="2400" dirty="0">
                <a:latin typeface="Eurostile" panose="020B0504020202050204" pitchFamily="34" charset="77"/>
              </a:rPr>
              <a:t>(incl. parallel pipelines)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Processing graphs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Recursion</a:t>
            </a:r>
          </a:p>
        </p:txBody>
      </p:sp>
    </p:spTree>
    <p:extLst>
      <p:ext uri="{BB962C8B-B14F-4D97-AF65-F5344CB8AC3E}">
        <p14:creationId xmlns:p14="http://schemas.microsoft.com/office/powerpoint/2010/main" val="1738460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  <a:p>
            <a:pPr lvl="1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Domain (or data) decomposition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divides computation and data into small pieces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focus first on the data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partition it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finally, associate computation with data</a:t>
            </a:r>
          </a:p>
          <a:p>
            <a:pPr marL="0" indent="0">
              <a:buNone/>
            </a:pPr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518D78-FA7F-544A-999F-AD0141955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3690937"/>
            <a:ext cx="5829300" cy="185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  <a:p>
            <a:pPr lvl="1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Domain decomposition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divides computation and data into small pieces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focus first on the data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partition it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finally, associate computation with data</a:t>
            </a:r>
          </a:p>
          <a:p>
            <a:pPr lvl="1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Functional decomposition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first decompose the computation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then deal with the data</a:t>
            </a:r>
          </a:p>
          <a:p>
            <a:pPr lvl="1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Complementary techniques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you can try both</a:t>
            </a:r>
          </a:p>
          <a:p>
            <a:pPr lvl="2"/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even for parts of the same problem</a:t>
            </a:r>
          </a:p>
          <a:p>
            <a:pPr marL="0" indent="0">
              <a:buNone/>
            </a:pPr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49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Shape 116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Combination example: SIFT (1/3)</a:t>
            </a:r>
          </a:p>
        </p:txBody>
      </p:sp>
      <p:pic>
        <p:nvPicPr>
          <p:cNvPr id="1170" name="Shape 1170" descr="img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65" y="3496887"/>
            <a:ext cx="1135799" cy="90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Shape 1171" descr="pyramid-o-0-l-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0550" y="2001375"/>
            <a:ext cx="2044054" cy="163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Shape 1172" descr="pyramid-o-0-l-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3107" y="1391487"/>
            <a:ext cx="2044041" cy="163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Shape 1173" descr="pyramid-o-0-l-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70337" y="1044162"/>
            <a:ext cx="2044024" cy="163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Shape 1174" descr="pyramid-o-0-l-3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21114" y="1332288"/>
            <a:ext cx="2192048" cy="1753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Shape 1175" descr="pyramid-o-0-l-4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73937" y="2743988"/>
            <a:ext cx="2044024" cy="1635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Shape 1176" descr="pyramid-o-0-l-5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62723" y="3884449"/>
            <a:ext cx="2044024" cy="163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Shape 1177" descr="pyramid-o-1-l-0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04199" y="2822434"/>
            <a:ext cx="1000390" cy="80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Shape 1178" descr="pyramid-o-1-l-1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84286" y="3161431"/>
            <a:ext cx="1000398" cy="80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Shape 1179" descr="pyramid-o-1-l-2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20775" y="3551050"/>
            <a:ext cx="1000398" cy="800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Shape 1180" descr="pyramid-o-1-l-3.jp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80569" y="3808274"/>
            <a:ext cx="1000398" cy="80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" name="Shape 1181" descr="pyramid-o-1-l-4.jp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688599" y="4048975"/>
            <a:ext cx="1000399" cy="8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Shape 1182" descr="pyramid-o-1-l-5.jp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80550" y="4301900"/>
            <a:ext cx="1000399" cy="80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Shape 1183" descr="pyramid-o-2-l-0.jp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42025" y="4411782"/>
            <a:ext cx="504050" cy="403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Shape 1184" descr="pyramid-o-2-l-1.jp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469511" y="4644686"/>
            <a:ext cx="504050" cy="40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Shape 1185" descr="pyramid-o-2-l-2.jp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756008" y="4815032"/>
            <a:ext cx="504066" cy="4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Shape 1186" descr="pyramid-o-2-l-3.jpg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973551" y="5012875"/>
            <a:ext cx="504069" cy="4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Shape 1187" descr="pyramid-o-2-l-4.jpg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260070" y="5218262"/>
            <a:ext cx="504075" cy="4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Shape 1188" descr="pyramid-o-2-l-5.jpg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552369" y="5416125"/>
            <a:ext cx="504050" cy="403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Shape 1189" descr="pyramid-o-3-l-0.jpg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394995" y="4923182"/>
            <a:ext cx="234224" cy="186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Shape 1190" descr="pyramid-o-3-l-1.jpg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552362" y="4815032"/>
            <a:ext cx="234224" cy="18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Shape 1191" descr="pyramid-o-3-l-2.jpg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87287" y="4736225"/>
            <a:ext cx="234224" cy="1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Shape 1192" descr="pyramid-o-3-l-3.jpg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807137" y="4608587"/>
            <a:ext cx="234224" cy="1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Shape 1193" descr="pyramid-o-3-l-4.jpg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955600" y="4519925"/>
            <a:ext cx="234224" cy="1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Shape 1194" descr="pyramid-o-3-l-5.jpg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121114" y="4443800"/>
            <a:ext cx="234199" cy="186920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Shape 1195"/>
          <p:cNvSpPr/>
          <p:nvPr/>
        </p:nvSpPr>
        <p:spPr>
          <a:xfrm rot="-1793192">
            <a:off x="1004516" y="3043765"/>
            <a:ext cx="933202" cy="16692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196" name="Shape 1196"/>
          <p:cNvSpPr txBox="1"/>
          <p:nvPr/>
        </p:nvSpPr>
        <p:spPr>
          <a:xfrm>
            <a:off x="273950" y="2611687"/>
            <a:ext cx="1380300" cy="567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Load, convert</a:t>
            </a:r>
          </a:p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and upscale</a:t>
            </a:r>
          </a:p>
        </p:txBody>
      </p:sp>
      <p:sp>
        <p:nvSpPr>
          <p:cNvPr id="1197" name="Shape 1197"/>
          <p:cNvSpPr/>
          <p:nvPr/>
        </p:nvSpPr>
        <p:spPr>
          <a:xfrm rot="-1045414">
            <a:off x="3593232" y="2007603"/>
            <a:ext cx="575086" cy="1669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198" name="Shape 1198"/>
          <p:cNvSpPr txBox="1"/>
          <p:nvPr/>
        </p:nvSpPr>
        <p:spPr>
          <a:xfrm>
            <a:off x="2355550" y="1889495"/>
            <a:ext cx="1380300" cy="40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Gaussian blur</a:t>
            </a:r>
          </a:p>
        </p:txBody>
      </p:sp>
      <p:sp>
        <p:nvSpPr>
          <p:cNvPr id="1199" name="Shape 1199"/>
          <p:cNvSpPr/>
          <p:nvPr/>
        </p:nvSpPr>
        <p:spPr>
          <a:xfrm rot="8289031">
            <a:off x="6003000" y="2735489"/>
            <a:ext cx="575110" cy="1669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200" name="Shape 1200"/>
          <p:cNvSpPr txBox="1"/>
          <p:nvPr/>
        </p:nvSpPr>
        <p:spPr>
          <a:xfrm>
            <a:off x="5173575" y="2456000"/>
            <a:ext cx="1135800" cy="40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 b="1" dirty="0">
                <a:solidFill>
                  <a:srgbClr val="F1C232"/>
                </a:solidFill>
              </a:rPr>
              <a:t>Downscale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7" name="Shape 1207"/>
          <p:cNvCxnSpPr>
            <a:stCxn id="1208" idx="3"/>
            <a:endCxn id="1209" idx="2"/>
          </p:cNvCxnSpPr>
          <p:nvPr/>
        </p:nvCxnSpPr>
        <p:spPr>
          <a:xfrm rot="10800000" flipH="1">
            <a:off x="3659197" y="2120036"/>
            <a:ext cx="1472400" cy="309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0" name="Shape 1210"/>
          <p:cNvCxnSpPr>
            <a:stCxn id="1211" idx="3"/>
            <a:endCxn id="1212" idx="2"/>
          </p:cNvCxnSpPr>
          <p:nvPr/>
        </p:nvCxnSpPr>
        <p:spPr>
          <a:xfrm rot="10800000" flipH="1">
            <a:off x="4171055" y="2424786"/>
            <a:ext cx="960600" cy="3699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3" name="Shape 1213"/>
          <p:cNvCxnSpPr>
            <a:endCxn id="1214" idx="2"/>
          </p:cNvCxnSpPr>
          <p:nvPr/>
        </p:nvCxnSpPr>
        <p:spPr>
          <a:xfrm rot="10800000" flipH="1">
            <a:off x="4683025" y="2729537"/>
            <a:ext cx="448500" cy="6939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5" name="Shape 1215"/>
          <p:cNvCxnSpPr>
            <a:stCxn id="1211" idx="3"/>
            <a:endCxn id="1216" idx="2"/>
          </p:cNvCxnSpPr>
          <p:nvPr/>
        </p:nvCxnSpPr>
        <p:spPr>
          <a:xfrm rot="10800000" flipH="1">
            <a:off x="4171055" y="2788086"/>
            <a:ext cx="2205900" cy="66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7" name="Shape 1217"/>
          <p:cNvCxnSpPr>
            <a:stCxn id="1218" idx="3"/>
            <a:endCxn id="1219" idx="2"/>
          </p:cNvCxnSpPr>
          <p:nvPr/>
        </p:nvCxnSpPr>
        <p:spPr>
          <a:xfrm rot="10800000" flipH="1">
            <a:off x="4682914" y="3092836"/>
            <a:ext cx="1694100" cy="3456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0" name="Shape 1220"/>
          <p:cNvCxnSpPr>
            <a:stCxn id="1221" idx="3"/>
            <a:endCxn id="1222" idx="2"/>
          </p:cNvCxnSpPr>
          <p:nvPr/>
        </p:nvCxnSpPr>
        <p:spPr>
          <a:xfrm rot="10800000" flipH="1">
            <a:off x="5194772" y="3397586"/>
            <a:ext cx="1182300" cy="6846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3" name="Shape 1223"/>
          <p:cNvCxnSpPr>
            <a:stCxn id="1218" idx="3"/>
            <a:endCxn id="1224" idx="2"/>
          </p:cNvCxnSpPr>
          <p:nvPr/>
        </p:nvCxnSpPr>
        <p:spPr>
          <a:xfrm>
            <a:off x="4682914" y="3438436"/>
            <a:ext cx="2939700" cy="177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5" name="Shape 1225"/>
          <p:cNvCxnSpPr>
            <a:stCxn id="1221" idx="3"/>
            <a:endCxn id="1226" idx="2"/>
          </p:cNvCxnSpPr>
          <p:nvPr/>
        </p:nvCxnSpPr>
        <p:spPr>
          <a:xfrm rot="10800000" flipH="1">
            <a:off x="5194772" y="3760886"/>
            <a:ext cx="2427900" cy="3213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7" name="Shape 1227"/>
          <p:cNvCxnSpPr>
            <a:stCxn id="1228" idx="3"/>
            <a:endCxn id="1229" idx="2"/>
          </p:cNvCxnSpPr>
          <p:nvPr/>
        </p:nvCxnSpPr>
        <p:spPr>
          <a:xfrm rot="10800000" flipH="1">
            <a:off x="5706631" y="4065637"/>
            <a:ext cx="1916100" cy="6603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grpSp>
        <p:nvGrpSpPr>
          <p:cNvPr id="1230" name="Shape 1230"/>
          <p:cNvGrpSpPr/>
          <p:nvPr/>
        </p:nvGrpSpPr>
        <p:grpSpPr>
          <a:xfrm>
            <a:off x="7622625" y="3195125"/>
            <a:ext cx="1114500" cy="935700"/>
            <a:chOff x="5131525" y="1001725"/>
            <a:chExt cx="1114500" cy="935700"/>
          </a:xfrm>
        </p:grpSpPr>
        <p:grpSp>
          <p:nvGrpSpPr>
            <p:cNvPr id="1231" name="Shape 1231"/>
            <p:cNvGrpSpPr/>
            <p:nvPr/>
          </p:nvGrpSpPr>
          <p:grpSpPr>
            <a:xfrm>
              <a:off x="5283925" y="1001725"/>
              <a:ext cx="962100" cy="783300"/>
              <a:chOff x="5283925" y="163525"/>
              <a:chExt cx="962100" cy="783300"/>
            </a:xfrm>
          </p:grpSpPr>
          <p:sp>
            <p:nvSpPr>
              <p:cNvPr id="1232" name="Shape 1232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3" name="Shape 1233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4" name="Shape 1234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5" name="Shape 1235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6" name="Shape 1236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7" name="Shape 1237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8" name="Shape 1238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9" name="Shape 1239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0" name="Shape 1240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41" name="Shape 1241"/>
            <p:cNvGrpSpPr/>
            <p:nvPr/>
          </p:nvGrpSpPr>
          <p:grpSpPr>
            <a:xfrm>
              <a:off x="5207725" y="1077925"/>
              <a:ext cx="962100" cy="783300"/>
              <a:chOff x="5207725" y="1077925"/>
              <a:chExt cx="962100" cy="783300"/>
            </a:xfrm>
          </p:grpSpPr>
          <p:sp>
            <p:nvSpPr>
              <p:cNvPr id="1242" name="Shape 1242"/>
              <p:cNvSpPr/>
              <p:nvPr/>
            </p:nvSpPr>
            <p:spPr>
              <a:xfrm>
                <a:off x="5207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3" name="Shape 1243"/>
              <p:cNvSpPr/>
              <p:nvPr/>
            </p:nvSpPr>
            <p:spPr>
              <a:xfrm>
                <a:off x="5588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4" name="Shape 1244"/>
              <p:cNvSpPr/>
              <p:nvPr/>
            </p:nvSpPr>
            <p:spPr>
              <a:xfrm>
                <a:off x="5969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5" name="Shape 1245"/>
              <p:cNvSpPr/>
              <p:nvPr/>
            </p:nvSpPr>
            <p:spPr>
              <a:xfrm>
                <a:off x="5207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6" name="Shape 1246"/>
              <p:cNvSpPr/>
              <p:nvPr/>
            </p:nvSpPr>
            <p:spPr>
              <a:xfrm>
                <a:off x="5588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1C23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7" name="Shape 1247"/>
              <p:cNvSpPr/>
              <p:nvPr/>
            </p:nvSpPr>
            <p:spPr>
              <a:xfrm>
                <a:off x="5969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8" name="Shape 1248"/>
              <p:cNvSpPr/>
              <p:nvPr/>
            </p:nvSpPr>
            <p:spPr>
              <a:xfrm>
                <a:off x="5207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9" name="Shape 1249"/>
              <p:cNvSpPr/>
              <p:nvPr/>
            </p:nvSpPr>
            <p:spPr>
              <a:xfrm>
                <a:off x="5588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0" name="Shape 1250"/>
              <p:cNvSpPr/>
              <p:nvPr/>
            </p:nvSpPr>
            <p:spPr>
              <a:xfrm>
                <a:off x="5969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51" name="Shape 1251"/>
            <p:cNvGrpSpPr/>
            <p:nvPr/>
          </p:nvGrpSpPr>
          <p:grpSpPr>
            <a:xfrm>
              <a:off x="5131525" y="1154125"/>
              <a:ext cx="962100" cy="783300"/>
              <a:chOff x="5131525" y="1992325"/>
              <a:chExt cx="962100" cy="783300"/>
            </a:xfrm>
          </p:grpSpPr>
          <p:sp>
            <p:nvSpPr>
              <p:cNvPr id="1229" name="Shape 1229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2" name="Shape 1252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3" name="Shape 1253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26" name="Shape 1226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4" name="Shape 1254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5" name="Shape 1255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24" name="Shape 1224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6" name="Shape 1256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7" name="Shape 1257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  <p:grpSp>
        <p:nvGrpSpPr>
          <p:cNvPr id="1258" name="Shape 1258"/>
          <p:cNvGrpSpPr/>
          <p:nvPr/>
        </p:nvGrpSpPr>
        <p:grpSpPr>
          <a:xfrm>
            <a:off x="6377075" y="2527050"/>
            <a:ext cx="1114500" cy="935700"/>
            <a:chOff x="5131525" y="1001725"/>
            <a:chExt cx="1114500" cy="935700"/>
          </a:xfrm>
        </p:grpSpPr>
        <p:grpSp>
          <p:nvGrpSpPr>
            <p:cNvPr id="1259" name="Shape 1259"/>
            <p:cNvGrpSpPr/>
            <p:nvPr/>
          </p:nvGrpSpPr>
          <p:grpSpPr>
            <a:xfrm>
              <a:off x="5283925" y="1001725"/>
              <a:ext cx="962100" cy="783300"/>
              <a:chOff x="5283925" y="163525"/>
              <a:chExt cx="962100" cy="783300"/>
            </a:xfrm>
          </p:grpSpPr>
          <p:sp>
            <p:nvSpPr>
              <p:cNvPr id="1260" name="Shape 1260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1" name="Shape 1261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2" name="Shape 1262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3" name="Shape 1263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4" name="Shape 1264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5" name="Shape 1265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6" name="Shape 1266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7" name="Shape 1267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8" name="Shape 1268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69" name="Shape 1269"/>
            <p:cNvGrpSpPr/>
            <p:nvPr/>
          </p:nvGrpSpPr>
          <p:grpSpPr>
            <a:xfrm>
              <a:off x="5207725" y="1077925"/>
              <a:ext cx="962100" cy="783300"/>
              <a:chOff x="5207725" y="1077925"/>
              <a:chExt cx="962100" cy="783300"/>
            </a:xfrm>
          </p:grpSpPr>
          <p:sp>
            <p:nvSpPr>
              <p:cNvPr id="1270" name="Shape 1270"/>
              <p:cNvSpPr/>
              <p:nvPr/>
            </p:nvSpPr>
            <p:spPr>
              <a:xfrm>
                <a:off x="5207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1" name="Shape 1271"/>
              <p:cNvSpPr/>
              <p:nvPr/>
            </p:nvSpPr>
            <p:spPr>
              <a:xfrm>
                <a:off x="5588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2" name="Shape 1272"/>
              <p:cNvSpPr/>
              <p:nvPr/>
            </p:nvSpPr>
            <p:spPr>
              <a:xfrm>
                <a:off x="5969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3" name="Shape 1273"/>
              <p:cNvSpPr/>
              <p:nvPr/>
            </p:nvSpPr>
            <p:spPr>
              <a:xfrm>
                <a:off x="5207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4" name="Shape 1274"/>
              <p:cNvSpPr/>
              <p:nvPr/>
            </p:nvSpPr>
            <p:spPr>
              <a:xfrm>
                <a:off x="5588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1C23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5" name="Shape 1275"/>
              <p:cNvSpPr/>
              <p:nvPr/>
            </p:nvSpPr>
            <p:spPr>
              <a:xfrm>
                <a:off x="5969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6" name="Shape 1276"/>
              <p:cNvSpPr/>
              <p:nvPr/>
            </p:nvSpPr>
            <p:spPr>
              <a:xfrm>
                <a:off x="5207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7" name="Shape 1277"/>
              <p:cNvSpPr/>
              <p:nvPr/>
            </p:nvSpPr>
            <p:spPr>
              <a:xfrm>
                <a:off x="5588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8" name="Shape 1278"/>
              <p:cNvSpPr/>
              <p:nvPr/>
            </p:nvSpPr>
            <p:spPr>
              <a:xfrm>
                <a:off x="5969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79" name="Shape 1279"/>
            <p:cNvGrpSpPr/>
            <p:nvPr/>
          </p:nvGrpSpPr>
          <p:grpSpPr>
            <a:xfrm>
              <a:off x="5131525" y="1154125"/>
              <a:ext cx="962100" cy="783300"/>
              <a:chOff x="5131525" y="1992325"/>
              <a:chExt cx="962100" cy="783300"/>
            </a:xfrm>
          </p:grpSpPr>
          <p:sp>
            <p:nvSpPr>
              <p:cNvPr id="1222" name="Shape 1222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0" name="Shape 1280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1" name="Shape 1281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19" name="Shape 1219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2" name="Shape 1282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3" name="Shape 1283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16" name="Shape 1216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4" name="Shape 1284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5" name="Shape 1285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  <p:sp>
        <p:nvSpPr>
          <p:cNvPr id="1286" name="Shape 12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Combination example : SIFT (2/3)</a:t>
            </a:r>
          </a:p>
        </p:txBody>
      </p:sp>
      <p:pic>
        <p:nvPicPr>
          <p:cNvPr id="1287" name="Shape 1287" descr="pyramid-o-1-l-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33" y="2474910"/>
            <a:ext cx="1000399" cy="80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Shape 1288" descr="pyramid-o-1-l-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7595" y="3118654"/>
            <a:ext cx="1000399" cy="800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Shape 1289" descr="pyramid-o-1-l-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5156" y="3762413"/>
            <a:ext cx="1000398" cy="80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Shape 1290" descr="pyramid-o-1-l-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72718" y="4406161"/>
            <a:ext cx="1000398" cy="8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Shape 1291" descr="pyramid-o-1-l-5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90280" y="5049900"/>
            <a:ext cx="1000398" cy="80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Shape 1208" descr="d-pyramid-o-1-l-0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58799" y="1750774"/>
            <a:ext cx="1000399" cy="80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Shape 1211" descr="d-pyramid-o-1-l-1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70656" y="2394524"/>
            <a:ext cx="1000398" cy="80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Shape 1218" descr="d-pyramid-o-1-l-2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82515" y="3038275"/>
            <a:ext cx="1000398" cy="80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Shape 1221" descr="d-pyramid-o-1-l-3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94373" y="3682023"/>
            <a:ext cx="1000398" cy="80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Shape 1228" descr="d-pyramid-o-1-l-4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06232" y="4325775"/>
            <a:ext cx="1000398" cy="8003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2" name="Shape 1292"/>
          <p:cNvGrpSpPr/>
          <p:nvPr/>
        </p:nvGrpSpPr>
        <p:grpSpPr>
          <a:xfrm>
            <a:off x="1435168" y="2108875"/>
            <a:ext cx="1171074" cy="586814"/>
            <a:chOff x="1282768" y="1175425"/>
            <a:chExt cx="1171074" cy="586814"/>
          </a:xfrm>
        </p:grpSpPr>
        <p:sp>
          <p:nvSpPr>
            <p:cNvPr id="1293" name="Shape 1293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294" name="Shape 1294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295" name="Shape 1295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96" name="Shape 1296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297" name="Shape 1297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298" name="Shape 1298"/>
          <p:cNvGrpSpPr/>
          <p:nvPr/>
        </p:nvGrpSpPr>
        <p:grpSpPr>
          <a:xfrm>
            <a:off x="1968568" y="2794675"/>
            <a:ext cx="1171074" cy="586814"/>
            <a:chOff x="1282768" y="1175425"/>
            <a:chExt cx="1171074" cy="586814"/>
          </a:xfrm>
        </p:grpSpPr>
        <p:sp>
          <p:nvSpPr>
            <p:cNvPr id="1299" name="Shape 1299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00" name="Shape 1300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01" name="Shape 1301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02" name="Shape 1302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03" name="Shape 1303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04" name="Shape 1304"/>
          <p:cNvGrpSpPr/>
          <p:nvPr/>
        </p:nvGrpSpPr>
        <p:grpSpPr>
          <a:xfrm>
            <a:off x="2425768" y="3404275"/>
            <a:ext cx="1171074" cy="586814"/>
            <a:chOff x="1282768" y="1175425"/>
            <a:chExt cx="1171074" cy="586814"/>
          </a:xfrm>
        </p:grpSpPr>
        <p:sp>
          <p:nvSpPr>
            <p:cNvPr id="1305" name="Shape 1305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06" name="Shape 1306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07" name="Shape 1307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08" name="Shape 1308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09" name="Shape 1309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10" name="Shape 1310"/>
          <p:cNvGrpSpPr/>
          <p:nvPr/>
        </p:nvGrpSpPr>
        <p:grpSpPr>
          <a:xfrm>
            <a:off x="2959168" y="4090075"/>
            <a:ext cx="1171074" cy="586814"/>
            <a:chOff x="1282768" y="1175425"/>
            <a:chExt cx="1171074" cy="586814"/>
          </a:xfrm>
        </p:grpSpPr>
        <p:sp>
          <p:nvSpPr>
            <p:cNvPr id="1311" name="Shape 1311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12" name="Shape 1312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13" name="Shape 1313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14" name="Shape 1314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15" name="Shape 1315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16" name="Shape 1316"/>
          <p:cNvGrpSpPr/>
          <p:nvPr/>
        </p:nvGrpSpPr>
        <p:grpSpPr>
          <a:xfrm>
            <a:off x="3492568" y="4775875"/>
            <a:ext cx="1171074" cy="586814"/>
            <a:chOff x="1282768" y="1175425"/>
            <a:chExt cx="1171074" cy="586814"/>
          </a:xfrm>
        </p:grpSpPr>
        <p:sp>
          <p:nvSpPr>
            <p:cNvPr id="1317" name="Shape 1317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18" name="Shape 1318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19" name="Shape 1319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0" name="Shape 1320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21" name="Shape 1321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22" name="Shape 1322"/>
          <p:cNvGrpSpPr/>
          <p:nvPr/>
        </p:nvGrpSpPr>
        <p:grpSpPr>
          <a:xfrm>
            <a:off x="5131525" y="1858975"/>
            <a:ext cx="1114500" cy="935700"/>
            <a:chOff x="5131525" y="1001725"/>
            <a:chExt cx="1114500" cy="935700"/>
          </a:xfrm>
        </p:grpSpPr>
        <p:grpSp>
          <p:nvGrpSpPr>
            <p:cNvPr id="1323" name="Shape 1323"/>
            <p:cNvGrpSpPr/>
            <p:nvPr/>
          </p:nvGrpSpPr>
          <p:grpSpPr>
            <a:xfrm>
              <a:off x="5283925" y="1001725"/>
              <a:ext cx="962100" cy="783300"/>
              <a:chOff x="5283925" y="163525"/>
              <a:chExt cx="962100" cy="783300"/>
            </a:xfrm>
          </p:grpSpPr>
          <p:sp>
            <p:nvSpPr>
              <p:cNvPr id="1324" name="Shape 1324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5" name="Shape 1325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6" name="Shape 1326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7" name="Shape 1327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8" name="Shape 1328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9" name="Shape 1329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0" name="Shape 1330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1" name="Shape 1331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2" name="Shape 1332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333" name="Shape 1333"/>
            <p:cNvGrpSpPr/>
            <p:nvPr/>
          </p:nvGrpSpPr>
          <p:grpSpPr>
            <a:xfrm>
              <a:off x="5207725" y="1077925"/>
              <a:ext cx="962100" cy="783300"/>
              <a:chOff x="5207725" y="1077925"/>
              <a:chExt cx="962100" cy="783300"/>
            </a:xfrm>
          </p:grpSpPr>
          <p:sp>
            <p:nvSpPr>
              <p:cNvPr id="1334" name="Shape 1334"/>
              <p:cNvSpPr/>
              <p:nvPr/>
            </p:nvSpPr>
            <p:spPr>
              <a:xfrm>
                <a:off x="5207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5" name="Shape 1335"/>
              <p:cNvSpPr/>
              <p:nvPr/>
            </p:nvSpPr>
            <p:spPr>
              <a:xfrm>
                <a:off x="5588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6" name="Shape 1336"/>
              <p:cNvSpPr/>
              <p:nvPr/>
            </p:nvSpPr>
            <p:spPr>
              <a:xfrm>
                <a:off x="5969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7" name="Shape 1337"/>
              <p:cNvSpPr/>
              <p:nvPr/>
            </p:nvSpPr>
            <p:spPr>
              <a:xfrm>
                <a:off x="5207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8" name="Shape 1338"/>
              <p:cNvSpPr/>
              <p:nvPr/>
            </p:nvSpPr>
            <p:spPr>
              <a:xfrm>
                <a:off x="5588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1C23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9" name="Shape 1339"/>
              <p:cNvSpPr/>
              <p:nvPr/>
            </p:nvSpPr>
            <p:spPr>
              <a:xfrm>
                <a:off x="5969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0" name="Shape 1340"/>
              <p:cNvSpPr/>
              <p:nvPr/>
            </p:nvSpPr>
            <p:spPr>
              <a:xfrm>
                <a:off x="5207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1" name="Shape 1341"/>
              <p:cNvSpPr/>
              <p:nvPr/>
            </p:nvSpPr>
            <p:spPr>
              <a:xfrm>
                <a:off x="5588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2" name="Shape 1342"/>
              <p:cNvSpPr/>
              <p:nvPr/>
            </p:nvSpPr>
            <p:spPr>
              <a:xfrm>
                <a:off x="5969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343" name="Shape 1343"/>
            <p:cNvGrpSpPr/>
            <p:nvPr/>
          </p:nvGrpSpPr>
          <p:grpSpPr>
            <a:xfrm>
              <a:off x="5131525" y="1154125"/>
              <a:ext cx="962100" cy="783300"/>
              <a:chOff x="5131525" y="1992325"/>
              <a:chExt cx="962100" cy="783300"/>
            </a:xfrm>
          </p:grpSpPr>
          <p:sp>
            <p:nvSpPr>
              <p:cNvPr id="1214" name="Shape 1214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4" name="Shape 1344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5" name="Shape 1345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12" name="Shape 1212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6" name="Shape 1346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7" name="Shape 1347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09" name="Shape 1209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8" name="Shape 1348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9" name="Shape 1349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  <p:sp>
        <p:nvSpPr>
          <p:cNvPr id="1350" name="Shape 1350"/>
          <p:cNvSpPr txBox="1"/>
          <p:nvPr/>
        </p:nvSpPr>
        <p:spPr>
          <a:xfrm>
            <a:off x="4013925" y="1489475"/>
            <a:ext cx="2385000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nb-NO" b="1" dirty="0" err="1">
                <a:solidFill>
                  <a:srgbClr val="F1C232"/>
                </a:solidFill>
              </a:rPr>
              <a:t>Extremum</a:t>
            </a:r>
            <a:r>
              <a:rPr lang="nb-NO" b="1" dirty="0">
                <a:solidFill>
                  <a:srgbClr val="F1C232"/>
                </a:solidFill>
              </a:rPr>
              <a:t> </a:t>
            </a:r>
            <a:r>
              <a:rPr lang="en" b="1" dirty="0">
                <a:solidFill>
                  <a:srgbClr val="F1C232"/>
                </a:solidFill>
              </a:rPr>
              <a:t>localization</a:t>
            </a:r>
          </a:p>
        </p:txBody>
      </p:sp>
      <p:sp>
        <p:nvSpPr>
          <p:cNvPr id="1354" name="Shape 1354"/>
          <p:cNvSpPr txBox="1"/>
          <p:nvPr/>
        </p:nvSpPr>
        <p:spPr>
          <a:xfrm>
            <a:off x="1232800" y="1771375"/>
            <a:ext cx="2385000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Difference of Gaussian</a:t>
            </a:r>
          </a:p>
        </p:txBody>
      </p:sp>
      <p:sp>
        <p:nvSpPr>
          <p:cNvPr id="150" name="Shape 1350"/>
          <p:cNvSpPr txBox="1"/>
          <p:nvPr/>
        </p:nvSpPr>
        <p:spPr>
          <a:xfrm>
            <a:off x="5407825" y="5392335"/>
            <a:ext cx="2154086" cy="451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nb-NO" b="1" dirty="0" err="1">
                <a:solidFill>
                  <a:srgbClr val="F1C232"/>
                </a:solidFill>
              </a:rPr>
              <a:t>Extremum</a:t>
            </a:r>
            <a:r>
              <a:rPr lang="nb-NO" b="1" dirty="0">
                <a:solidFill>
                  <a:srgbClr val="F1C232"/>
                </a:solidFill>
              </a:rPr>
              <a:t> </a:t>
            </a:r>
            <a:r>
              <a:rPr lang="nb-NO" b="1" dirty="0" err="1">
                <a:solidFill>
                  <a:srgbClr val="F1C232"/>
                </a:solidFill>
              </a:rPr>
              <a:t>refinement</a:t>
            </a:r>
            <a:endParaRPr lang="en" b="1" dirty="0">
              <a:solidFill>
                <a:srgbClr val="F1C232"/>
              </a:solidFill>
            </a:endParaRPr>
          </a:p>
        </p:txBody>
      </p:sp>
      <p:sp>
        <p:nvSpPr>
          <p:cNvPr id="151" name="Shape 1321"/>
          <p:cNvSpPr/>
          <p:nvPr/>
        </p:nvSpPr>
        <p:spPr>
          <a:xfrm rot="5400000">
            <a:off x="7721025" y="4335280"/>
            <a:ext cx="474900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grpSp>
        <p:nvGrpSpPr>
          <p:cNvPr id="214" name="Group 213"/>
          <p:cNvGrpSpPr/>
          <p:nvPr/>
        </p:nvGrpSpPr>
        <p:grpSpPr>
          <a:xfrm>
            <a:off x="7622614" y="4706535"/>
            <a:ext cx="1114500" cy="935700"/>
            <a:chOff x="3736215" y="2206616"/>
            <a:chExt cx="1114500" cy="935700"/>
          </a:xfrm>
        </p:grpSpPr>
        <p:grpSp>
          <p:nvGrpSpPr>
            <p:cNvPr id="215" name="Shape 1231"/>
            <p:cNvGrpSpPr/>
            <p:nvPr/>
          </p:nvGrpSpPr>
          <p:grpSpPr>
            <a:xfrm>
              <a:off x="3888615" y="2206616"/>
              <a:ext cx="962100" cy="783300"/>
              <a:chOff x="5283925" y="163525"/>
              <a:chExt cx="962100" cy="783300"/>
            </a:xfrm>
          </p:grpSpPr>
          <p:sp>
            <p:nvSpPr>
              <p:cNvPr id="237" name="Shape 1232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8" name="Shape 1233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9" name="Shape 1234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0" name="Shape 1235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1" name="Shape 1236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2" name="Shape 1237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3" name="Shape 1238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4" name="Shape 1239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5" name="Shape 1240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216" name="Group 215"/>
            <p:cNvGrpSpPr/>
            <p:nvPr/>
          </p:nvGrpSpPr>
          <p:grpSpPr>
            <a:xfrm>
              <a:off x="3812415" y="2282816"/>
              <a:ext cx="962100" cy="783300"/>
              <a:chOff x="3812415" y="2282816"/>
              <a:chExt cx="962100" cy="783300"/>
            </a:xfrm>
          </p:grpSpPr>
          <p:sp>
            <p:nvSpPr>
              <p:cNvPr id="228" name="Shape 1242"/>
              <p:cNvSpPr/>
              <p:nvPr/>
            </p:nvSpPr>
            <p:spPr>
              <a:xfrm>
                <a:off x="3812415" y="28924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9" name="Shape 1243"/>
              <p:cNvSpPr/>
              <p:nvPr/>
            </p:nvSpPr>
            <p:spPr>
              <a:xfrm>
                <a:off x="4193415" y="28924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0" name="Shape 1244"/>
              <p:cNvSpPr/>
              <p:nvPr/>
            </p:nvSpPr>
            <p:spPr>
              <a:xfrm>
                <a:off x="4574415" y="28924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1" name="Shape 1245"/>
              <p:cNvSpPr/>
              <p:nvPr/>
            </p:nvSpPr>
            <p:spPr>
              <a:xfrm>
                <a:off x="3812415" y="25876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2" name="Shape 1247"/>
              <p:cNvSpPr/>
              <p:nvPr/>
            </p:nvSpPr>
            <p:spPr>
              <a:xfrm>
                <a:off x="4574415" y="25876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3" name="Shape 1248"/>
              <p:cNvSpPr/>
              <p:nvPr/>
            </p:nvSpPr>
            <p:spPr>
              <a:xfrm>
                <a:off x="3812415" y="22828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4" name="Shape 1249"/>
              <p:cNvSpPr/>
              <p:nvPr/>
            </p:nvSpPr>
            <p:spPr>
              <a:xfrm>
                <a:off x="4193415" y="22828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5" name="Shape 1250"/>
              <p:cNvSpPr/>
              <p:nvPr/>
            </p:nvSpPr>
            <p:spPr>
              <a:xfrm>
                <a:off x="4574415" y="22828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6" name="Shape 1254"/>
              <p:cNvSpPr/>
              <p:nvPr/>
            </p:nvSpPr>
            <p:spPr>
              <a:xfrm>
                <a:off x="4196515" y="25876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217" name="Shape 1246"/>
            <p:cNvSpPr/>
            <p:nvPr/>
          </p:nvSpPr>
          <p:spPr>
            <a:xfrm>
              <a:off x="4267915" y="2534766"/>
              <a:ext cx="200100" cy="173700"/>
            </a:xfrm>
            <a:prstGeom prst="cube">
              <a:avLst>
                <a:gd name="adj" fmla="val 25000"/>
              </a:avLst>
            </a:prstGeom>
            <a:solidFill>
              <a:srgbClr val="F1C23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218" name="Shape 1251"/>
            <p:cNvGrpSpPr/>
            <p:nvPr/>
          </p:nvGrpSpPr>
          <p:grpSpPr>
            <a:xfrm>
              <a:off x="3736215" y="2359016"/>
              <a:ext cx="962100" cy="783300"/>
              <a:chOff x="5131525" y="1992325"/>
              <a:chExt cx="962100" cy="783300"/>
            </a:xfrm>
          </p:grpSpPr>
          <p:sp>
            <p:nvSpPr>
              <p:cNvPr id="219" name="Shape 1229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0" name="Shape 1252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1" name="Shape 1253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2" name="Shape 1226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3" name="Shape 1255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4" name="Shape 1224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5" name="Shape 1256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6" name="Shape 1257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7" name="Shape 1254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Shape 13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Combination example : SIFT (3/3)</a:t>
            </a:r>
          </a:p>
        </p:txBody>
      </p:sp>
      <p:pic>
        <p:nvPicPr>
          <p:cNvPr id="1360" name="Shape 1360" descr="pyramid-o-1-l-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233" y="3160710"/>
            <a:ext cx="1000399" cy="800319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Shape 1361"/>
          <p:cNvSpPr/>
          <p:nvPr/>
        </p:nvSpPr>
        <p:spPr>
          <a:xfrm>
            <a:off x="3592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2" name="Shape 1362"/>
          <p:cNvSpPr/>
          <p:nvPr/>
        </p:nvSpPr>
        <p:spPr>
          <a:xfrm>
            <a:off x="3973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3" name="Shape 1363"/>
          <p:cNvSpPr/>
          <p:nvPr/>
        </p:nvSpPr>
        <p:spPr>
          <a:xfrm>
            <a:off x="4354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4" name="Shape 1364"/>
          <p:cNvSpPr/>
          <p:nvPr/>
        </p:nvSpPr>
        <p:spPr>
          <a:xfrm>
            <a:off x="3592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5" name="Shape 1365"/>
          <p:cNvSpPr/>
          <p:nvPr/>
        </p:nvSpPr>
        <p:spPr>
          <a:xfrm>
            <a:off x="3973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F1C232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6" name="Shape 1366"/>
          <p:cNvSpPr/>
          <p:nvPr/>
        </p:nvSpPr>
        <p:spPr>
          <a:xfrm>
            <a:off x="4354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7" name="Shape 1367"/>
          <p:cNvSpPr/>
          <p:nvPr/>
        </p:nvSpPr>
        <p:spPr>
          <a:xfrm>
            <a:off x="3592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8" name="Shape 1368"/>
          <p:cNvSpPr/>
          <p:nvPr/>
        </p:nvSpPr>
        <p:spPr>
          <a:xfrm>
            <a:off x="3973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9" name="Shape 1369"/>
          <p:cNvSpPr/>
          <p:nvPr/>
        </p:nvSpPr>
        <p:spPr>
          <a:xfrm>
            <a:off x="4354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0" name="Shape 1370"/>
          <p:cNvSpPr/>
          <p:nvPr/>
        </p:nvSpPr>
        <p:spPr>
          <a:xfrm>
            <a:off x="3592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1" name="Shape 1371"/>
          <p:cNvSpPr/>
          <p:nvPr/>
        </p:nvSpPr>
        <p:spPr>
          <a:xfrm>
            <a:off x="3973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2" name="Shape 1372"/>
          <p:cNvSpPr/>
          <p:nvPr/>
        </p:nvSpPr>
        <p:spPr>
          <a:xfrm>
            <a:off x="4354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3" name="Shape 1373"/>
          <p:cNvSpPr/>
          <p:nvPr/>
        </p:nvSpPr>
        <p:spPr>
          <a:xfrm>
            <a:off x="3592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4" name="Shape 1374"/>
          <p:cNvSpPr/>
          <p:nvPr/>
        </p:nvSpPr>
        <p:spPr>
          <a:xfrm>
            <a:off x="3973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5" name="Shape 1375"/>
          <p:cNvSpPr/>
          <p:nvPr/>
        </p:nvSpPr>
        <p:spPr>
          <a:xfrm>
            <a:off x="4354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6" name="Shape 1376"/>
          <p:cNvSpPr/>
          <p:nvPr/>
        </p:nvSpPr>
        <p:spPr>
          <a:xfrm>
            <a:off x="4735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7" name="Shape 1377"/>
          <p:cNvSpPr/>
          <p:nvPr/>
        </p:nvSpPr>
        <p:spPr>
          <a:xfrm>
            <a:off x="4735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8" name="Shape 1378"/>
          <p:cNvSpPr/>
          <p:nvPr/>
        </p:nvSpPr>
        <p:spPr>
          <a:xfrm>
            <a:off x="4735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9" name="Shape 1379"/>
          <p:cNvSpPr/>
          <p:nvPr/>
        </p:nvSpPr>
        <p:spPr>
          <a:xfrm>
            <a:off x="4735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0" name="Shape 1380"/>
          <p:cNvSpPr/>
          <p:nvPr/>
        </p:nvSpPr>
        <p:spPr>
          <a:xfrm>
            <a:off x="4735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1" name="Shape 1381"/>
          <p:cNvSpPr/>
          <p:nvPr/>
        </p:nvSpPr>
        <p:spPr>
          <a:xfrm>
            <a:off x="3211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2" name="Shape 1382"/>
          <p:cNvSpPr/>
          <p:nvPr/>
        </p:nvSpPr>
        <p:spPr>
          <a:xfrm>
            <a:off x="3211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3" name="Shape 1383"/>
          <p:cNvSpPr/>
          <p:nvPr/>
        </p:nvSpPr>
        <p:spPr>
          <a:xfrm>
            <a:off x="3211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4" name="Shape 1384"/>
          <p:cNvSpPr/>
          <p:nvPr/>
        </p:nvSpPr>
        <p:spPr>
          <a:xfrm>
            <a:off x="3211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5" name="Shape 1385"/>
          <p:cNvSpPr/>
          <p:nvPr/>
        </p:nvSpPr>
        <p:spPr>
          <a:xfrm>
            <a:off x="3211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6" name="Shape 1386"/>
          <p:cNvSpPr/>
          <p:nvPr/>
        </p:nvSpPr>
        <p:spPr>
          <a:xfrm>
            <a:off x="3592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7" name="Shape 1387"/>
          <p:cNvSpPr/>
          <p:nvPr/>
        </p:nvSpPr>
        <p:spPr>
          <a:xfrm>
            <a:off x="3973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8" name="Shape 1388"/>
          <p:cNvSpPr/>
          <p:nvPr/>
        </p:nvSpPr>
        <p:spPr>
          <a:xfrm>
            <a:off x="4354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9" name="Shape 1389"/>
          <p:cNvSpPr/>
          <p:nvPr/>
        </p:nvSpPr>
        <p:spPr>
          <a:xfrm>
            <a:off x="3592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0" name="Shape 1390"/>
          <p:cNvSpPr/>
          <p:nvPr/>
        </p:nvSpPr>
        <p:spPr>
          <a:xfrm>
            <a:off x="3973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1" name="Shape 1391"/>
          <p:cNvSpPr/>
          <p:nvPr/>
        </p:nvSpPr>
        <p:spPr>
          <a:xfrm>
            <a:off x="4354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2" name="Shape 1392"/>
          <p:cNvSpPr/>
          <p:nvPr/>
        </p:nvSpPr>
        <p:spPr>
          <a:xfrm>
            <a:off x="4735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3" name="Shape 1393"/>
          <p:cNvSpPr/>
          <p:nvPr/>
        </p:nvSpPr>
        <p:spPr>
          <a:xfrm>
            <a:off x="4735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4" name="Shape 1394"/>
          <p:cNvSpPr/>
          <p:nvPr/>
        </p:nvSpPr>
        <p:spPr>
          <a:xfrm>
            <a:off x="3211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5" name="Shape 1395"/>
          <p:cNvSpPr/>
          <p:nvPr/>
        </p:nvSpPr>
        <p:spPr>
          <a:xfrm>
            <a:off x="3211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6" name="Shape 1396"/>
          <p:cNvSpPr/>
          <p:nvPr/>
        </p:nvSpPr>
        <p:spPr>
          <a:xfrm>
            <a:off x="3592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7" name="Shape 1397"/>
          <p:cNvSpPr/>
          <p:nvPr/>
        </p:nvSpPr>
        <p:spPr>
          <a:xfrm>
            <a:off x="3973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8" name="Shape 1398"/>
          <p:cNvSpPr/>
          <p:nvPr/>
        </p:nvSpPr>
        <p:spPr>
          <a:xfrm>
            <a:off x="4354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9" name="Shape 1399"/>
          <p:cNvSpPr/>
          <p:nvPr/>
        </p:nvSpPr>
        <p:spPr>
          <a:xfrm>
            <a:off x="3592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0" name="Shape 1400"/>
          <p:cNvSpPr/>
          <p:nvPr/>
        </p:nvSpPr>
        <p:spPr>
          <a:xfrm>
            <a:off x="3973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1" name="Shape 1401"/>
          <p:cNvSpPr/>
          <p:nvPr/>
        </p:nvSpPr>
        <p:spPr>
          <a:xfrm>
            <a:off x="4354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2" name="Shape 1402"/>
          <p:cNvSpPr/>
          <p:nvPr/>
        </p:nvSpPr>
        <p:spPr>
          <a:xfrm>
            <a:off x="4735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3" name="Shape 1403"/>
          <p:cNvSpPr/>
          <p:nvPr/>
        </p:nvSpPr>
        <p:spPr>
          <a:xfrm>
            <a:off x="4735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4" name="Shape 1404"/>
          <p:cNvSpPr/>
          <p:nvPr/>
        </p:nvSpPr>
        <p:spPr>
          <a:xfrm>
            <a:off x="3211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5" name="Shape 1405"/>
          <p:cNvSpPr/>
          <p:nvPr/>
        </p:nvSpPr>
        <p:spPr>
          <a:xfrm>
            <a:off x="3211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6" name="Shape 1406"/>
          <p:cNvSpPr/>
          <p:nvPr/>
        </p:nvSpPr>
        <p:spPr>
          <a:xfrm>
            <a:off x="5116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7" name="Shape 1407"/>
          <p:cNvSpPr/>
          <p:nvPr/>
        </p:nvSpPr>
        <p:spPr>
          <a:xfrm>
            <a:off x="5116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8" name="Shape 1408"/>
          <p:cNvSpPr/>
          <p:nvPr/>
        </p:nvSpPr>
        <p:spPr>
          <a:xfrm>
            <a:off x="5116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9" name="Shape 1409"/>
          <p:cNvSpPr/>
          <p:nvPr/>
        </p:nvSpPr>
        <p:spPr>
          <a:xfrm>
            <a:off x="5116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0" name="Shape 1410"/>
          <p:cNvSpPr/>
          <p:nvPr/>
        </p:nvSpPr>
        <p:spPr>
          <a:xfrm>
            <a:off x="5116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1" name="Shape 1411"/>
          <p:cNvSpPr/>
          <p:nvPr/>
        </p:nvSpPr>
        <p:spPr>
          <a:xfrm>
            <a:off x="5497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2" name="Shape 1412"/>
          <p:cNvSpPr/>
          <p:nvPr/>
        </p:nvSpPr>
        <p:spPr>
          <a:xfrm>
            <a:off x="5497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3" name="Shape 1413"/>
          <p:cNvSpPr/>
          <p:nvPr/>
        </p:nvSpPr>
        <p:spPr>
          <a:xfrm>
            <a:off x="5497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4" name="Shape 1414"/>
          <p:cNvSpPr/>
          <p:nvPr/>
        </p:nvSpPr>
        <p:spPr>
          <a:xfrm>
            <a:off x="5497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5" name="Shape 1415"/>
          <p:cNvSpPr/>
          <p:nvPr/>
        </p:nvSpPr>
        <p:spPr>
          <a:xfrm>
            <a:off x="5497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6" name="Shape 1416"/>
          <p:cNvSpPr/>
          <p:nvPr/>
        </p:nvSpPr>
        <p:spPr>
          <a:xfrm>
            <a:off x="5116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EFEFE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7" name="Shape 1417"/>
          <p:cNvSpPr/>
          <p:nvPr/>
        </p:nvSpPr>
        <p:spPr>
          <a:xfrm>
            <a:off x="5116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8" name="Shape 1418"/>
          <p:cNvSpPr/>
          <p:nvPr/>
        </p:nvSpPr>
        <p:spPr>
          <a:xfrm>
            <a:off x="5497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9" name="Shape 1419"/>
          <p:cNvSpPr/>
          <p:nvPr/>
        </p:nvSpPr>
        <p:spPr>
          <a:xfrm>
            <a:off x="5497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0" name="Shape 1420"/>
          <p:cNvSpPr/>
          <p:nvPr/>
        </p:nvSpPr>
        <p:spPr>
          <a:xfrm>
            <a:off x="5116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1" name="Shape 1421"/>
          <p:cNvSpPr/>
          <p:nvPr/>
        </p:nvSpPr>
        <p:spPr>
          <a:xfrm>
            <a:off x="5116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2" name="Shape 1422"/>
          <p:cNvSpPr/>
          <p:nvPr/>
        </p:nvSpPr>
        <p:spPr>
          <a:xfrm>
            <a:off x="5497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EFEFE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3" name="Shape 1423"/>
          <p:cNvSpPr/>
          <p:nvPr/>
        </p:nvSpPr>
        <p:spPr>
          <a:xfrm>
            <a:off x="5497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4" name="Shape 1424"/>
          <p:cNvSpPr/>
          <p:nvPr/>
        </p:nvSpPr>
        <p:spPr>
          <a:xfrm>
            <a:off x="2449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5" name="Shape 1425"/>
          <p:cNvSpPr/>
          <p:nvPr/>
        </p:nvSpPr>
        <p:spPr>
          <a:xfrm>
            <a:off x="2449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6" name="Shape 1426"/>
          <p:cNvSpPr/>
          <p:nvPr/>
        </p:nvSpPr>
        <p:spPr>
          <a:xfrm>
            <a:off x="2449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7" name="Shape 1427"/>
          <p:cNvSpPr/>
          <p:nvPr/>
        </p:nvSpPr>
        <p:spPr>
          <a:xfrm>
            <a:off x="2449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8" name="Shape 1428"/>
          <p:cNvSpPr/>
          <p:nvPr/>
        </p:nvSpPr>
        <p:spPr>
          <a:xfrm>
            <a:off x="2449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9" name="Shape 1429"/>
          <p:cNvSpPr/>
          <p:nvPr/>
        </p:nvSpPr>
        <p:spPr>
          <a:xfrm>
            <a:off x="2830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0" name="Shape 1430"/>
          <p:cNvSpPr/>
          <p:nvPr/>
        </p:nvSpPr>
        <p:spPr>
          <a:xfrm>
            <a:off x="2830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1" name="Shape 1431"/>
          <p:cNvSpPr/>
          <p:nvPr/>
        </p:nvSpPr>
        <p:spPr>
          <a:xfrm>
            <a:off x="2830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2" name="Shape 1432"/>
          <p:cNvSpPr/>
          <p:nvPr/>
        </p:nvSpPr>
        <p:spPr>
          <a:xfrm>
            <a:off x="2830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3" name="Shape 1433"/>
          <p:cNvSpPr/>
          <p:nvPr/>
        </p:nvSpPr>
        <p:spPr>
          <a:xfrm>
            <a:off x="2830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4" name="Shape 1434"/>
          <p:cNvSpPr/>
          <p:nvPr/>
        </p:nvSpPr>
        <p:spPr>
          <a:xfrm>
            <a:off x="2449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5" name="Shape 1435"/>
          <p:cNvSpPr/>
          <p:nvPr/>
        </p:nvSpPr>
        <p:spPr>
          <a:xfrm>
            <a:off x="2449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6" name="Shape 1436"/>
          <p:cNvSpPr/>
          <p:nvPr/>
        </p:nvSpPr>
        <p:spPr>
          <a:xfrm>
            <a:off x="2830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7" name="Shape 1437"/>
          <p:cNvSpPr/>
          <p:nvPr/>
        </p:nvSpPr>
        <p:spPr>
          <a:xfrm>
            <a:off x="2830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8" name="Shape 1438"/>
          <p:cNvSpPr/>
          <p:nvPr/>
        </p:nvSpPr>
        <p:spPr>
          <a:xfrm>
            <a:off x="2449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9" name="Shape 1439"/>
          <p:cNvSpPr/>
          <p:nvPr/>
        </p:nvSpPr>
        <p:spPr>
          <a:xfrm>
            <a:off x="2449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0" name="Shape 1440"/>
          <p:cNvSpPr/>
          <p:nvPr/>
        </p:nvSpPr>
        <p:spPr>
          <a:xfrm>
            <a:off x="2830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1" name="Shape 1441"/>
          <p:cNvSpPr/>
          <p:nvPr/>
        </p:nvSpPr>
        <p:spPr>
          <a:xfrm>
            <a:off x="2830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2" name="Shape 1442"/>
          <p:cNvSpPr/>
          <p:nvPr/>
        </p:nvSpPr>
        <p:spPr>
          <a:xfrm rot="5525">
            <a:off x="1425504" y="3488670"/>
            <a:ext cx="933301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3" name="Shape 1443"/>
          <p:cNvSpPr txBox="1"/>
          <p:nvPr/>
        </p:nvSpPr>
        <p:spPr>
          <a:xfrm>
            <a:off x="1396850" y="3122825"/>
            <a:ext cx="1143000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Gradiants</a:t>
            </a:r>
          </a:p>
        </p:txBody>
      </p:sp>
      <p:sp>
        <p:nvSpPr>
          <p:cNvPr id="1444" name="Shape 1444"/>
          <p:cNvSpPr/>
          <p:nvPr/>
        </p:nvSpPr>
        <p:spPr>
          <a:xfrm>
            <a:off x="2789275" y="2215650"/>
            <a:ext cx="2573100" cy="24168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5" name="Shape 1445"/>
          <p:cNvSpPr txBox="1"/>
          <p:nvPr/>
        </p:nvSpPr>
        <p:spPr>
          <a:xfrm>
            <a:off x="663800" y="1587425"/>
            <a:ext cx="3309900" cy="39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Dominant orientation computation</a:t>
            </a:r>
          </a:p>
        </p:txBody>
      </p:sp>
      <p:sp>
        <p:nvSpPr>
          <p:cNvPr id="1446" name="Shape 1446"/>
          <p:cNvSpPr/>
          <p:nvPr/>
        </p:nvSpPr>
        <p:spPr>
          <a:xfrm>
            <a:off x="5938050" y="2051825"/>
            <a:ext cx="2673300" cy="2622300"/>
          </a:xfrm>
          <a:prstGeom prst="ellipse">
            <a:avLst/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cxnSp>
        <p:nvCxnSpPr>
          <p:cNvPr id="1447" name="Shape 1447"/>
          <p:cNvCxnSpPr>
            <a:stCxn id="1446" idx="2"/>
            <a:endCxn id="1446" idx="6"/>
          </p:cNvCxnSpPr>
          <p:nvPr/>
        </p:nvCxnSpPr>
        <p:spPr>
          <a:xfrm>
            <a:off x="5938050" y="3362975"/>
            <a:ext cx="2673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448" name="Shape 1448"/>
          <p:cNvCxnSpPr>
            <a:stCxn id="1446" idx="0"/>
            <a:endCxn id="1446" idx="4"/>
          </p:cNvCxnSpPr>
          <p:nvPr/>
        </p:nvCxnSpPr>
        <p:spPr>
          <a:xfrm>
            <a:off x="7274700" y="2051825"/>
            <a:ext cx="0" cy="2622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1449" name="Shape 1449"/>
          <p:cNvGrpSpPr/>
          <p:nvPr/>
        </p:nvGrpSpPr>
        <p:grpSpPr>
          <a:xfrm>
            <a:off x="7284075" y="3368950"/>
            <a:ext cx="1310700" cy="1317000"/>
            <a:chOff x="7284075" y="2892700"/>
            <a:chExt cx="1310700" cy="1317000"/>
          </a:xfrm>
        </p:grpSpPr>
        <p:cxnSp>
          <p:nvCxnSpPr>
            <p:cNvPr id="1450" name="Shape 1450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1" name="Shape 1451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2" name="Shape 1452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3" name="Shape 1453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4" name="Shape 1454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5" name="Shape 1455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6" name="Shape 1456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7" name="Shape 1457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grpSp>
        <p:nvGrpSpPr>
          <p:cNvPr id="1458" name="Shape 1458"/>
          <p:cNvGrpSpPr/>
          <p:nvPr/>
        </p:nvGrpSpPr>
        <p:grpSpPr>
          <a:xfrm rot="5400000">
            <a:off x="5951475" y="3359825"/>
            <a:ext cx="1310700" cy="1317000"/>
            <a:chOff x="7284075" y="2892700"/>
            <a:chExt cx="1310700" cy="1317000"/>
          </a:xfrm>
        </p:grpSpPr>
        <p:cxnSp>
          <p:nvCxnSpPr>
            <p:cNvPr id="1459" name="Shape 1459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0" name="Shape 1460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1" name="Shape 1461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2" name="Shape 1462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3" name="Shape 1463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4" name="Shape 1464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5" name="Shape 1465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6" name="Shape 1466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grpSp>
        <p:nvGrpSpPr>
          <p:cNvPr id="1467" name="Shape 1467"/>
          <p:cNvGrpSpPr/>
          <p:nvPr/>
        </p:nvGrpSpPr>
        <p:grpSpPr>
          <a:xfrm rot="10800000">
            <a:off x="5951475" y="2051825"/>
            <a:ext cx="1310700" cy="1317000"/>
            <a:chOff x="7284075" y="2892700"/>
            <a:chExt cx="1310700" cy="1317000"/>
          </a:xfrm>
        </p:grpSpPr>
        <p:cxnSp>
          <p:nvCxnSpPr>
            <p:cNvPr id="1468" name="Shape 1468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9" name="Shape 1469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0" name="Shape 1470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1" name="Shape 1471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2" name="Shape 1472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3" name="Shape 1473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4" name="Shape 1474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5" name="Shape 1475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grpSp>
        <p:nvGrpSpPr>
          <p:cNvPr id="1476" name="Shape 1476"/>
          <p:cNvGrpSpPr/>
          <p:nvPr/>
        </p:nvGrpSpPr>
        <p:grpSpPr>
          <a:xfrm rot="-5400000">
            <a:off x="7284075" y="2051825"/>
            <a:ext cx="1310700" cy="1317000"/>
            <a:chOff x="7284075" y="2892700"/>
            <a:chExt cx="1310700" cy="1317000"/>
          </a:xfrm>
        </p:grpSpPr>
        <p:cxnSp>
          <p:nvCxnSpPr>
            <p:cNvPr id="1477" name="Shape 1477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8" name="Shape 1478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9" name="Shape 1479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0" name="Shape 1480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1" name="Shape 1481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2" name="Shape 1482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3" name="Shape 1483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4" name="Shape 1484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1485" name="Shape 1485"/>
          <p:cNvSpPr/>
          <p:nvPr/>
        </p:nvSpPr>
        <p:spPr>
          <a:xfrm>
            <a:off x="6384150" y="2438975"/>
            <a:ext cx="1781100" cy="18480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86" name="Shape 1486"/>
          <p:cNvSpPr/>
          <p:nvPr/>
        </p:nvSpPr>
        <p:spPr>
          <a:xfrm>
            <a:off x="3676301" y="1982868"/>
            <a:ext cx="4318225" cy="627475"/>
          </a:xfrm>
          <a:custGeom>
            <a:avLst/>
            <a:gdLst/>
            <a:ahLst/>
            <a:cxnLst/>
            <a:rect l="0" t="0" r="0" b="0"/>
            <a:pathLst>
              <a:path w="172729" h="25099" extrusionOk="0">
                <a:moveTo>
                  <a:pt x="0" y="20764"/>
                </a:moveTo>
                <a:cubicBezTo>
                  <a:pt x="13338" y="17318"/>
                  <a:pt x="51240" y="-632"/>
                  <a:pt x="80029" y="90"/>
                </a:cubicBezTo>
                <a:cubicBezTo>
                  <a:pt x="108817" y="812"/>
                  <a:pt x="157279" y="20930"/>
                  <a:pt x="172729" y="25099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1487" name="Shape 1487"/>
          <p:cNvSpPr/>
          <p:nvPr/>
        </p:nvSpPr>
        <p:spPr>
          <a:xfrm>
            <a:off x="4084801" y="2488157"/>
            <a:ext cx="4393225" cy="822450"/>
          </a:xfrm>
          <a:custGeom>
            <a:avLst/>
            <a:gdLst/>
            <a:ahLst/>
            <a:cxnLst/>
            <a:rect l="0" t="0" r="0" b="0"/>
            <a:pathLst>
              <a:path w="175729" h="32898" extrusionOk="0">
                <a:moveTo>
                  <a:pt x="0" y="553"/>
                </a:moveTo>
                <a:cubicBezTo>
                  <a:pt x="11726" y="997"/>
                  <a:pt x="41069" y="-2170"/>
                  <a:pt x="70358" y="3220"/>
                </a:cubicBezTo>
                <a:cubicBezTo>
                  <a:pt x="99646" y="8610"/>
                  <a:pt x="158167" y="27951"/>
                  <a:pt x="175729" y="32898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1488" name="Shape 1488"/>
          <p:cNvSpPr/>
          <p:nvPr/>
        </p:nvSpPr>
        <p:spPr>
          <a:xfrm>
            <a:off x="4476601" y="2552001"/>
            <a:ext cx="3692975" cy="1375475"/>
          </a:xfrm>
          <a:custGeom>
            <a:avLst/>
            <a:gdLst/>
            <a:ahLst/>
            <a:cxnLst/>
            <a:rect l="0" t="0" r="0" b="0"/>
            <a:pathLst>
              <a:path w="147719" h="55019" extrusionOk="0">
                <a:moveTo>
                  <a:pt x="0" y="0"/>
                </a:moveTo>
                <a:cubicBezTo>
                  <a:pt x="14005" y="7169"/>
                  <a:pt x="59410" y="33845"/>
                  <a:pt x="84030" y="43015"/>
                </a:cubicBezTo>
                <a:cubicBezTo>
                  <a:pt x="108649" y="52184"/>
                  <a:pt x="137104" y="53018"/>
                  <a:pt x="147719" y="55019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lg" len="lg"/>
            <a:tailEnd type="stealth" w="lg" len="lg"/>
          </a:ln>
        </p:spPr>
      </p:sp>
      <p:sp>
        <p:nvSpPr>
          <p:cNvPr id="1489" name="Shape 1489"/>
          <p:cNvSpPr txBox="1"/>
          <p:nvPr/>
        </p:nvSpPr>
        <p:spPr>
          <a:xfrm>
            <a:off x="6482550" y="2915737"/>
            <a:ext cx="1431900" cy="80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36 bins:</a:t>
            </a:r>
          </a:p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10 rotational</a:t>
            </a:r>
          </a:p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degrees each</a:t>
            </a:r>
          </a:p>
        </p:txBody>
      </p:sp>
      <p:sp>
        <p:nvSpPr>
          <p:cNvPr id="1490" name="Shape 1490"/>
          <p:cNvSpPr/>
          <p:nvPr/>
        </p:nvSpPr>
        <p:spPr>
          <a:xfrm rot="8775531">
            <a:off x="5755889" y="4877507"/>
            <a:ext cx="933311" cy="16691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91" name="Shape 1491"/>
          <p:cNvSpPr txBox="1"/>
          <p:nvPr/>
        </p:nvSpPr>
        <p:spPr>
          <a:xfrm>
            <a:off x="4681646" y="1629475"/>
            <a:ext cx="1926600" cy="39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Gradiant orientation</a:t>
            </a:r>
          </a:p>
        </p:txBody>
      </p:sp>
      <p:sp>
        <p:nvSpPr>
          <p:cNvPr id="1492" name="Shape 1492"/>
          <p:cNvSpPr txBox="1"/>
          <p:nvPr/>
        </p:nvSpPr>
        <p:spPr>
          <a:xfrm>
            <a:off x="6286400" y="4859125"/>
            <a:ext cx="2191500" cy="80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Histogram smoothing</a:t>
            </a:r>
          </a:p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and estimation of peak’s rotation</a:t>
            </a:r>
          </a:p>
        </p:txBody>
      </p:sp>
      <p:grpSp>
        <p:nvGrpSpPr>
          <p:cNvPr id="1493" name="Shape 1493"/>
          <p:cNvGrpSpPr/>
          <p:nvPr/>
        </p:nvGrpSpPr>
        <p:grpSpPr>
          <a:xfrm>
            <a:off x="4362101" y="4833191"/>
            <a:ext cx="1839625" cy="971058"/>
            <a:chOff x="2533300" y="3975941"/>
            <a:chExt cx="1839625" cy="971058"/>
          </a:xfrm>
        </p:grpSpPr>
        <p:sp>
          <p:nvSpPr>
            <p:cNvPr id="1494" name="Shape 1494"/>
            <p:cNvSpPr/>
            <p:nvPr/>
          </p:nvSpPr>
          <p:spPr>
            <a:xfrm>
              <a:off x="2533300" y="4441800"/>
              <a:ext cx="350100" cy="5052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5" name="Shape 1495"/>
            <p:cNvSpPr/>
            <p:nvPr/>
          </p:nvSpPr>
          <p:spPr>
            <a:xfrm>
              <a:off x="2797810" y="4609500"/>
              <a:ext cx="350100" cy="3375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6" name="Shape 1496"/>
            <p:cNvSpPr/>
            <p:nvPr/>
          </p:nvSpPr>
          <p:spPr>
            <a:xfrm>
              <a:off x="3062320" y="4554600"/>
              <a:ext cx="350099" cy="3924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7" name="Shape 1497"/>
            <p:cNvSpPr/>
            <p:nvPr/>
          </p:nvSpPr>
          <p:spPr>
            <a:xfrm>
              <a:off x="3326830" y="4013400"/>
              <a:ext cx="350100" cy="9336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8" name="Shape 1498"/>
            <p:cNvSpPr/>
            <p:nvPr/>
          </p:nvSpPr>
          <p:spPr>
            <a:xfrm>
              <a:off x="3591340" y="4146600"/>
              <a:ext cx="350100" cy="8004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9" name="Shape 1499"/>
            <p:cNvSpPr/>
            <p:nvPr/>
          </p:nvSpPr>
          <p:spPr>
            <a:xfrm>
              <a:off x="3855850" y="4694700"/>
              <a:ext cx="350100" cy="2523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500" name="Shape 1500"/>
            <p:cNvSpPr/>
            <p:nvPr/>
          </p:nvSpPr>
          <p:spPr>
            <a:xfrm>
              <a:off x="2830700" y="3975941"/>
              <a:ext cx="1542225" cy="933650"/>
            </a:xfrm>
            <a:custGeom>
              <a:avLst/>
              <a:gdLst/>
              <a:ahLst/>
              <a:cxnLst/>
              <a:rect l="0" t="0" r="0" b="0"/>
              <a:pathLst>
                <a:path w="61689" h="37346" extrusionOk="0">
                  <a:moveTo>
                    <a:pt x="0" y="36679"/>
                  </a:moveTo>
                  <a:cubicBezTo>
                    <a:pt x="3167" y="35956"/>
                    <a:pt x="13894" y="38457"/>
                    <a:pt x="19007" y="32344"/>
                  </a:cubicBezTo>
                  <a:cubicBezTo>
                    <a:pt x="24120" y="26230"/>
                    <a:pt x="26787" y="-111"/>
                    <a:pt x="30678" y="0"/>
                  </a:cubicBezTo>
                  <a:cubicBezTo>
                    <a:pt x="34568" y="111"/>
                    <a:pt x="37180" y="26786"/>
                    <a:pt x="42349" y="33011"/>
                  </a:cubicBezTo>
                  <a:cubicBezTo>
                    <a:pt x="47517" y="39235"/>
                    <a:pt x="58465" y="36623"/>
                    <a:pt x="61689" y="37346"/>
                  </a:cubicBezTo>
                </a:path>
              </a:pathLst>
            </a:cu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lg" len="lg"/>
              <a:tailEnd type="none" w="lg" len="lg"/>
            </a:ln>
          </p:spPr>
        </p:sp>
      </p:grpSp>
      <p:sp>
        <p:nvSpPr>
          <p:cNvPr id="1501" name="Shape 1501"/>
          <p:cNvSpPr/>
          <p:nvPr/>
        </p:nvSpPr>
        <p:spPr>
          <a:xfrm>
            <a:off x="323500" y="5299050"/>
            <a:ext cx="350100" cy="505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2" name="Shape 1502"/>
          <p:cNvSpPr/>
          <p:nvPr/>
        </p:nvSpPr>
        <p:spPr>
          <a:xfrm>
            <a:off x="588010" y="5466750"/>
            <a:ext cx="350100" cy="3375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3" name="Shape 1503"/>
          <p:cNvSpPr/>
          <p:nvPr/>
        </p:nvSpPr>
        <p:spPr>
          <a:xfrm>
            <a:off x="852520" y="5411850"/>
            <a:ext cx="350100" cy="3924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4" name="Shape 1504"/>
          <p:cNvSpPr/>
          <p:nvPr/>
        </p:nvSpPr>
        <p:spPr>
          <a:xfrm>
            <a:off x="1117030" y="4870650"/>
            <a:ext cx="350100" cy="9336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5" name="Shape 1505"/>
          <p:cNvSpPr/>
          <p:nvPr/>
        </p:nvSpPr>
        <p:spPr>
          <a:xfrm>
            <a:off x="1381539" y="5003850"/>
            <a:ext cx="350100" cy="8004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6" name="Shape 1506"/>
          <p:cNvSpPr/>
          <p:nvPr/>
        </p:nvSpPr>
        <p:spPr>
          <a:xfrm>
            <a:off x="1646050" y="5551950"/>
            <a:ext cx="350100" cy="2523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7" name="Shape 1507"/>
          <p:cNvSpPr/>
          <p:nvPr/>
        </p:nvSpPr>
        <p:spPr>
          <a:xfrm>
            <a:off x="620901" y="4833191"/>
            <a:ext cx="1542225" cy="933650"/>
          </a:xfrm>
          <a:custGeom>
            <a:avLst/>
            <a:gdLst/>
            <a:ahLst/>
            <a:cxnLst/>
            <a:rect l="0" t="0" r="0" b="0"/>
            <a:pathLst>
              <a:path w="61689" h="37346" extrusionOk="0">
                <a:moveTo>
                  <a:pt x="0" y="36679"/>
                </a:moveTo>
                <a:cubicBezTo>
                  <a:pt x="3167" y="35956"/>
                  <a:pt x="13894" y="38457"/>
                  <a:pt x="19007" y="32344"/>
                </a:cubicBezTo>
                <a:cubicBezTo>
                  <a:pt x="24120" y="26230"/>
                  <a:pt x="26787" y="-111"/>
                  <a:pt x="30678" y="0"/>
                </a:cubicBezTo>
                <a:cubicBezTo>
                  <a:pt x="34568" y="111"/>
                  <a:pt x="37180" y="26786"/>
                  <a:pt x="42349" y="33011"/>
                </a:cubicBezTo>
                <a:cubicBezTo>
                  <a:pt x="47517" y="39235"/>
                  <a:pt x="58465" y="36623"/>
                  <a:pt x="61689" y="37346"/>
                </a:cubicBezTo>
              </a:path>
            </a:pathLst>
          </a:custGeom>
          <a:noFill/>
          <a:ln w="28575" cap="flat" cmpd="sng">
            <a:solidFill>
              <a:srgbClr val="FCE5CD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508" name="Shape 1508"/>
          <p:cNvSpPr/>
          <p:nvPr/>
        </p:nvSpPr>
        <p:spPr>
          <a:xfrm>
            <a:off x="1225550" y="4700275"/>
            <a:ext cx="325200" cy="2751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9" name="Shape 1509"/>
          <p:cNvSpPr/>
          <p:nvPr/>
        </p:nvSpPr>
        <p:spPr>
          <a:xfrm rot="-10792234">
            <a:off x="2317397" y="5597225"/>
            <a:ext cx="1859104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10" name="Shape 1510"/>
          <p:cNvSpPr txBox="1"/>
          <p:nvPr/>
        </p:nvSpPr>
        <p:spPr>
          <a:xfrm>
            <a:off x="2117550" y="5052900"/>
            <a:ext cx="2191500" cy="54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Primary and</a:t>
            </a:r>
          </a:p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secondary maxima</a:t>
            </a:r>
          </a:p>
        </p:txBody>
      </p:sp>
      <p:sp>
        <p:nvSpPr>
          <p:cNvPr id="1511" name="Shape 1511"/>
          <p:cNvSpPr/>
          <p:nvPr/>
        </p:nvSpPr>
        <p:spPr>
          <a:xfrm>
            <a:off x="814600" y="2483400"/>
            <a:ext cx="200100" cy="173700"/>
          </a:xfrm>
          <a:prstGeom prst="cube">
            <a:avLst>
              <a:gd name="adj" fmla="val 25000"/>
            </a:avLst>
          </a:prstGeom>
          <a:solidFill>
            <a:srgbClr val="F1C232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12" name="Shape 1512"/>
          <p:cNvSpPr/>
          <p:nvPr/>
        </p:nvSpPr>
        <p:spPr>
          <a:xfrm rot="5813">
            <a:off x="1117025" y="2468225"/>
            <a:ext cx="1242001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13" name="Shape 1513"/>
          <p:cNvSpPr txBox="1"/>
          <p:nvPr/>
        </p:nvSpPr>
        <p:spPr>
          <a:xfrm>
            <a:off x="1167225" y="2009978"/>
            <a:ext cx="1143000" cy="4734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 dirty="0" err="1">
                <a:solidFill>
                  <a:srgbClr val="F1C232"/>
                </a:solidFill>
              </a:rPr>
              <a:t>Keypoint</a:t>
            </a:r>
            <a:endParaRPr lang="nb-NO" b="1" dirty="0">
              <a:solidFill>
                <a:srgbClr val="F1C232"/>
              </a:solidFill>
            </a:endParaRPr>
          </a:p>
          <a:p>
            <a:pPr>
              <a:spcBef>
                <a:spcPts val="0"/>
              </a:spcBef>
            </a:pPr>
            <a:r>
              <a:rPr lang="nb-NO" sz="1050" dirty="0">
                <a:solidFill>
                  <a:srgbClr val="F1C232"/>
                </a:solidFill>
              </a:rPr>
              <a:t>(</a:t>
            </a:r>
            <a:r>
              <a:rPr lang="nb-NO" sz="1050" dirty="0" err="1">
                <a:solidFill>
                  <a:srgbClr val="F1C232"/>
                </a:solidFill>
              </a:rPr>
              <a:t>may</a:t>
            </a:r>
            <a:r>
              <a:rPr lang="nb-NO" sz="1050" dirty="0">
                <a:solidFill>
                  <a:srgbClr val="F1C232"/>
                </a:solidFill>
              </a:rPr>
              <a:t> be float)</a:t>
            </a:r>
            <a:endParaRPr lang="en" dirty="0">
              <a:solidFill>
                <a:srgbClr val="F1C23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939A1E-3289-3C43-9FC9-143EF3B6BFB7}"/>
              </a:ext>
            </a:extLst>
          </p:cNvPr>
          <p:cNvSpPr txBox="1"/>
          <p:nvPr/>
        </p:nvSpPr>
        <p:spPr>
          <a:xfrm>
            <a:off x="1107029" y="1482397"/>
            <a:ext cx="6929942" cy="204312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800" dirty="0">
                <a:latin typeface="Eurostile" panose="020B0504020202050204" pitchFamily="34" charset="77"/>
              </a:rPr>
              <a:t>Define disjoint sets of computation and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don</a:t>
            </a:r>
            <a:r>
              <a:rPr lang="ja-JP" altLang="en-US" sz="2400">
                <a:latin typeface="Eurostile" panose="020B0504020202050204" pitchFamily="34" charset="77"/>
              </a:rPr>
              <a:t>’</a:t>
            </a:r>
            <a:r>
              <a:rPr lang="en-US" sz="2400" dirty="0">
                <a:latin typeface="Eurostile" panose="020B0504020202050204" pitchFamily="34" charset="77"/>
              </a:rPr>
              <a:t>t replicate computation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don</a:t>
            </a:r>
            <a:r>
              <a:rPr lang="ja-JP" altLang="en-US" sz="2400">
                <a:latin typeface="Eurostile" panose="020B0504020202050204" pitchFamily="34" charset="77"/>
              </a:rPr>
              <a:t>’</a:t>
            </a:r>
            <a:r>
              <a:rPr lang="en-US" sz="2400" dirty="0">
                <a:latin typeface="Eurostile" panose="020B0504020202050204" pitchFamily="34" charset="77"/>
              </a:rPr>
              <a:t>t replicate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revisit in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846152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 Design Checklist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your partition define at least an order of magnitude more tasks than there are processors in your target computer?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you have little flexibility in subsequent design stages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your partition avoid redundant computation and storage requirements?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the resulting algorithm may not be scalable to deal with large problems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Are tasks of comparable size?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it may be hard to allocate each processor equal amounts of work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the number of tasks scale with problem size?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Ideally, an increase in problem size should increase the number of tasks rather than the size of individual tasks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this is not the case, your parallel algorithm may not be able to solve larger problems when more processors are available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Have you identified several alternative partitions?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You can maximize flexibility in subsequent design stages by considering alternatives now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Remember to investigate both domain and functional decompositions</a:t>
            </a:r>
          </a:p>
          <a:p>
            <a:pPr lvl="1">
              <a:buFont typeface="Tahoma" charset="0"/>
              <a:buAutoNum type="arabicPeriod"/>
            </a:pPr>
            <a:endParaRPr lang="en-US" sz="1600" dirty="0">
              <a:latin typeface="Tahoma" charset="0"/>
              <a:ea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01F9A9-01B0-114D-8AF4-C86B16176117}"/>
              </a:ext>
            </a:extLst>
          </p:cNvPr>
          <p:cNvSpPr txBox="1"/>
          <p:nvPr/>
        </p:nvSpPr>
        <p:spPr>
          <a:xfrm>
            <a:off x="553721" y="5659120"/>
            <a:ext cx="8036559" cy="778828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We may have to conclude that we haven’t managed to find useful partition</a:t>
            </a:r>
          </a:p>
          <a:p>
            <a:pPr algn="ctr"/>
            <a:endParaRPr lang="en-US" sz="24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FDAE5-1BB6-1947-B86B-AE5F20B4B45B}"/>
              </a:ext>
            </a:extLst>
          </p:cNvPr>
          <p:cNvSpPr txBox="1"/>
          <p:nvPr/>
        </p:nvSpPr>
        <p:spPr>
          <a:xfrm>
            <a:off x="1061721" y="1026795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Define the communication between partitions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2FEE5D-C28B-2F49-9FB0-DF258AC5E10A}"/>
              </a:ext>
            </a:extLst>
          </p:cNvPr>
          <p:cNvSpPr txBox="1"/>
          <p:nvPr/>
        </p:nvSpPr>
        <p:spPr>
          <a:xfrm>
            <a:off x="1314003" y="2108200"/>
            <a:ext cx="6625532" cy="830997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800" dirty="0">
                <a:latin typeface="Eurostile" panose="020B0504020202050204" pitchFamily="34" charset="77"/>
              </a:rPr>
              <a:t>Kinds </a:t>
            </a:r>
            <a:r>
              <a:rPr lang="nb-NO" sz="4800" dirty="0" err="1">
                <a:latin typeface="Eurostile" panose="020B0504020202050204" pitchFamily="34" charset="77"/>
              </a:rPr>
              <a:t>of</a:t>
            </a:r>
            <a:r>
              <a:rPr lang="nb-NO" sz="4800" dirty="0">
                <a:latin typeface="Eurostile" panose="020B0504020202050204" pitchFamily="34" charset="77"/>
              </a:rPr>
              <a:t> </a:t>
            </a:r>
            <a:r>
              <a:rPr lang="nb-NO" sz="4800" dirty="0" err="1">
                <a:latin typeface="Eurostile" panose="020B0504020202050204" pitchFamily="34" charset="77"/>
              </a:rPr>
              <a:t>communication</a:t>
            </a:r>
            <a:r>
              <a:rPr lang="nb-NO" sz="4800" dirty="0">
                <a:latin typeface="Eurostile" panose="020B0504020202050204" pitchFamily="34" charset="77"/>
              </a:rPr>
              <a:t>?</a:t>
            </a:r>
            <a:endParaRPr lang="en-NO" sz="48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173038" y="2833042"/>
            <a:ext cx="8797925" cy="3557598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Define a channel structure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consisting of producers and consumers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not necessarily implemented in software – could be memory reads and writes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avoid introducing unnecessary channels and communication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optimize performance by distributing communication operations over many tasks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organize communication operations in a way that permits concurrent execution</a:t>
            </a:r>
          </a:p>
          <a:p>
            <a:endParaRPr lang="en-US" sz="24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FDAE5-1BB6-1947-B86B-AE5F20B4B45B}"/>
              </a:ext>
            </a:extLst>
          </p:cNvPr>
          <p:cNvSpPr txBox="1"/>
          <p:nvPr/>
        </p:nvSpPr>
        <p:spPr>
          <a:xfrm>
            <a:off x="1061721" y="1026795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Define the communication between partitions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70193-E19A-004D-848F-A3802DA8FFF8}"/>
              </a:ext>
            </a:extLst>
          </p:cNvPr>
          <p:cNvSpPr txBox="1"/>
          <p:nvPr/>
        </p:nvSpPr>
        <p:spPr>
          <a:xfrm>
            <a:off x="312738" y="1675437"/>
            <a:ext cx="8455342" cy="9864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Tasks can rarely execute independently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Flow between tasks is specified in the communication phase</a:t>
            </a:r>
          </a:p>
        </p:txBody>
      </p:sp>
    </p:spTree>
    <p:extLst>
      <p:ext uri="{BB962C8B-B14F-4D97-AF65-F5344CB8AC3E}">
        <p14:creationId xmlns:p14="http://schemas.microsoft.com/office/powerpoint/2010/main" val="163839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Communication requirements for functional decomposition are often easy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correspond to the data flow between tasks</a:t>
            </a:r>
          </a:p>
          <a:p>
            <a:pPr lvl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 domain decomposition problems, communication requirements can be difficult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first partitioning data structures into disjoint subsets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associating operations with each datum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some operations that require data from several tasks usually remain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communication is then required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organizing this communication in an efficient manner can be challenging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even simple decompositions can have complex communication structures</a:t>
            </a:r>
          </a:p>
        </p:txBody>
      </p:sp>
    </p:spTree>
    <p:extLst>
      <p:ext uri="{BB962C8B-B14F-4D97-AF65-F5344CB8AC3E}">
        <p14:creationId xmlns:p14="http://schemas.microsoft.com/office/powerpoint/2010/main" val="3446924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Eurostile" panose="020B0504020202050204" pitchFamily="34" charset="77"/>
                <a:ea typeface="ＭＳ Ｐゴシック" charset="0"/>
              </a:rPr>
              <a:t>Local Communication</a:t>
            </a:r>
          </a:p>
          <a:p>
            <a:r>
              <a:rPr lang="en-US" sz="3600" dirty="0">
                <a:ea typeface="ＭＳ Ｐゴシック" charset="0"/>
              </a:rPr>
              <a:t>Global Communication</a:t>
            </a:r>
          </a:p>
          <a:p>
            <a:r>
              <a:rPr lang="en-US" sz="3600" dirty="0">
                <a:latin typeface="Eurostile" panose="020B0504020202050204" pitchFamily="34" charset="77"/>
                <a:ea typeface="ＭＳ Ｐゴシック" charset="0"/>
              </a:rPr>
              <a:t>Unstructured and Dynamic Communication</a:t>
            </a:r>
          </a:p>
          <a:p>
            <a:r>
              <a:rPr lang="en-US" sz="3600" dirty="0">
                <a:ea typeface="ＭＳ Ｐゴシック" charset="0"/>
              </a:rPr>
              <a:t>Asynchronous Communication</a:t>
            </a:r>
            <a:endParaRPr lang="en-US" sz="3600" dirty="0">
              <a:latin typeface="Eurostile" panose="020B0504020202050204" pitchFamily="34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65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 Design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 all tasks perform about the same number of communication operations?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unbalanced communication requirements suggest a non-scalable construct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a frequently accessed data structure is encapsulated in a single task, consider distributing or replicating this data structure</a:t>
            </a:r>
          </a:p>
          <a:p>
            <a:pPr lvl="2"/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each task communicate only with a small number of neighbors?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each task must communicate with many other tasks, evaluate the possibility of formulating this global communication in terms of a local communication structure</a:t>
            </a:r>
          </a:p>
          <a:p>
            <a:pPr lvl="2"/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are communication operations able to proceed concurrently?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not, your algorithm is likely to be inefficient and non-scalable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try to use divide-and-conquer</a:t>
            </a:r>
          </a:p>
          <a:p>
            <a:pPr lvl="1">
              <a:buFont typeface="Tahoma" charset="0"/>
              <a:buAutoNum type="arabicPeriod"/>
            </a:pPr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is the computation associated with different tasks able to proceed concurrently?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not, your algorithm is likely to be inefficient and non-scalable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consider whether you can reorder communication and computation operations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D40309-95A2-274A-9CC7-93BA6E5E624B}"/>
              </a:ext>
            </a:extLst>
          </p:cNvPr>
          <p:cNvSpPr txBox="1"/>
          <p:nvPr/>
        </p:nvSpPr>
        <p:spPr>
          <a:xfrm>
            <a:off x="553721" y="5920104"/>
            <a:ext cx="8036559" cy="446723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We may have to back to the specification</a:t>
            </a:r>
          </a:p>
          <a:p>
            <a:pPr algn="ctr"/>
            <a:endParaRPr lang="en-US" sz="24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6BFF0-241C-654A-B3B9-6A77DCB3102C}"/>
              </a:ext>
            </a:extLst>
          </p:cNvPr>
          <p:cNvSpPr txBox="1"/>
          <p:nvPr/>
        </p:nvSpPr>
        <p:spPr>
          <a:xfrm>
            <a:off x="1150620" y="2063908"/>
            <a:ext cx="6842761" cy="76152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Partitioning and communication provide abstract output</a:t>
            </a:r>
          </a:p>
          <a:p>
            <a:pPr algn="ctr"/>
            <a:r>
              <a:rPr lang="en-US" sz="1800" dirty="0">
                <a:latin typeface="Eurostile" panose="020B0504020202050204" pitchFamily="34" charset="77"/>
              </a:rPr>
              <a:t>Their outputs are not specialized for any computers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D135C-EBB8-9C41-882E-0372EE1F714B}"/>
              </a:ext>
            </a:extLst>
          </p:cNvPr>
          <p:cNvSpPr txBox="1"/>
          <p:nvPr/>
        </p:nvSpPr>
        <p:spPr>
          <a:xfrm>
            <a:off x="880930" y="3578266"/>
            <a:ext cx="7382149" cy="707886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000" dirty="0">
                <a:latin typeface="Eurostile" panose="020B0504020202050204" pitchFamily="34" charset="77"/>
              </a:rPr>
              <a:t>Problems </a:t>
            </a:r>
            <a:r>
              <a:rPr lang="nb-NO" sz="4000" dirty="0" err="1">
                <a:latin typeface="Eurostile" panose="020B0504020202050204" pitchFamily="34" charset="77"/>
              </a:rPr>
              <a:t>with</a:t>
            </a:r>
            <a:r>
              <a:rPr lang="nb-NO" sz="4000" dirty="0">
                <a:latin typeface="Eurostile" panose="020B0504020202050204" pitchFamily="34" charset="77"/>
              </a:rPr>
              <a:t> </a:t>
            </a:r>
            <a:r>
              <a:rPr lang="nb-NO" sz="4000" dirty="0" err="1">
                <a:latin typeface="Eurostile" panose="020B0504020202050204" pitchFamily="34" charset="77"/>
              </a:rPr>
              <a:t>result</a:t>
            </a:r>
            <a:r>
              <a:rPr lang="nb-NO" sz="4000" dirty="0">
                <a:latin typeface="Eurostile" panose="020B0504020202050204" pitchFamily="34" charset="77"/>
              </a:rPr>
              <a:t> </a:t>
            </a:r>
            <a:r>
              <a:rPr lang="nb-NO" sz="4000" dirty="0" err="1">
                <a:latin typeface="Eurostile" panose="020B0504020202050204" pitchFamily="34" charset="77"/>
              </a:rPr>
              <a:t>of</a:t>
            </a:r>
            <a:r>
              <a:rPr lang="nb-NO" sz="4000" dirty="0">
                <a:latin typeface="Eurostile" panose="020B0504020202050204" pitchFamily="34" charset="77"/>
              </a:rPr>
              <a:t> C stage?</a:t>
            </a:r>
            <a:endParaRPr lang="en-NO" sz="40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90532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6BFF0-241C-654A-B3B9-6A77DCB3102C}"/>
              </a:ext>
            </a:extLst>
          </p:cNvPr>
          <p:cNvSpPr txBox="1"/>
          <p:nvPr/>
        </p:nvSpPr>
        <p:spPr>
          <a:xfrm>
            <a:off x="1150620" y="2063908"/>
            <a:ext cx="6842761" cy="76152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Partitioning and communication provide abstract output</a:t>
            </a:r>
          </a:p>
          <a:p>
            <a:pPr algn="ctr"/>
            <a:r>
              <a:rPr lang="en-US" sz="1800" dirty="0">
                <a:latin typeface="Eurostile" panose="020B0504020202050204" pitchFamily="34" charset="77"/>
              </a:rPr>
              <a:t>Their outputs are not specialized for any computers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D135C-EBB8-9C41-882E-0372EE1F714B}"/>
              </a:ext>
            </a:extLst>
          </p:cNvPr>
          <p:cNvSpPr txBox="1"/>
          <p:nvPr/>
        </p:nvSpPr>
        <p:spPr>
          <a:xfrm>
            <a:off x="2530414" y="3903593"/>
            <a:ext cx="4083169" cy="5232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2800" dirty="0">
                <a:latin typeface="Eurostile" panose="020B0504020202050204" pitchFamily="34" charset="77"/>
              </a:rPr>
              <a:t>Problems </a:t>
            </a:r>
            <a:r>
              <a:rPr lang="nb-NO" sz="2800" dirty="0" err="1">
                <a:latin typeface="Eurostile" panose="020B0504020202050204" pitchFamily="34" charset="77"/>
              </a:rPr>
              <a:t>with</a:t>
            </a:r>
            <a:r>
              <a:rPr lang="nb-NO" sz="2800" dirty="0">
                <a:latin typeface="Eurostile" panose="020B0504020202050204" pitchFamily="34" charset="77"/>
              </a:rPr>
              <a:t> </a:t>
            </a:r>
            <a:r>
              <a:rPr lang="nb-NO" sz="2800" dirty="0" err="1">
                <a:latin typeface="Eurostile" panose="020B0504020202050204" pitchFamily="34" charset="77"/>
              </a:rPr>
              <a:t>direct</a:t>
            </a:r>
            <a:r>
              <a:rPr lang="nb-NO" sz="2800" dirty="0">
                <a:latin typeface="Eurostile" panose="020B0504020202050204" pitchFamily="34" charset="77"/>
              </a:rPr>
              <a:t> </a:t>
            </a:r>
            <a:r>
              <a:rPr lang="nb-NO" sz="2800" dirty="0" err="1">
                <a:latin typeface="Eurostile" panose="020B0504020202050204" pitchFamily="34" charset="77"/>
              </a:rPr>
              <a:t>use</a:t>
            </a:r>
            <a:r>
              <a:rPr lang="nb-NO" sz="2800" dirty="0">
                <a:latin typeface="Eurostile" panose="020B0504020202050204" pitchFamily="34" charset="77"/>
              </a:rPr>
              <a:t>?</a:t>
            </a:r>
            <a:endParaRPr lang="en-NO" sz="2800" dirty="0">
              <a:latin typeface="Eurostile" panose="020B0504020202050204" pitchFamily="34" charset="77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150619" y="3047206"/>
            <a:ext cx="6842761" cy="2235994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may be highly inefficient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e.g. creates many more tasks than there are processors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small tasks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many tasks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much communication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much scheduling overhead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1913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73025" y="3203740"/>
            <a:ext cx="5695950" cy="3174758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revisit partitioning and communication</a:t>
            </a:r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consider whether it is useful to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combine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 (agglomerate) tasks …</a:t>
            </a: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… and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change mode 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of communication</a:t>
            </a: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determine whether it is worthwhile to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replicate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 data and/or computation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number of tasks should still be greater than number of processors</a:t>
            </a:r>
          </a:p>
        </p:txBody>
      </p:sp>
      <p:pic>
        <p:nvPicPr>
          <p:cNvPr id="3891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815" y="2017713"/>
            <a:ext cx="3375025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4ECD6F-5A00-924A-A3DA-A4DA78E0AB4F}"/>
              </a:ext>
            </a:extLst>
          </p:cNvPr>
          <p:cNvSpPr txBox="1"/>
          <p:nvPr/>
        </p:nvSpPr>
        <p:spPr>
          <a:xfrm>
            <a:off x="312738" y="2095184"/>
            <a:ext cx="5031422" cy="837587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Agglomeration moves from abstract to concrete</a:t>
            </a:r>
          </a:p>
        </p:txBody>
      </p:sp>
    </p:spTree>
    <p:extLst>
      <p:ext uri="{BB962C8B-B14F-4D97-AF65-F5344CB8AC3E}">
        <p14:creationId xmlns:p14="http://schemas.microsoft.com/office/powerpoint/2010/main" val="3402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0" y="866775"/>
            <a:ext cx="5105400" cy="5648325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Increasing Granularity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surface to volume effects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replicating computation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avoiding communication</a:t>
            </a: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Preserving Flexibility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agglomerating can lead to design decisions &amp;</a:t>
            </a:r>
            <a:b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limit an algorithm's scalability unnecessarily</a:t>
            </a: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994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666750"/>
            <a:ext cx="43465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96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 Design Checklist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Has agglomeration reduced communication costs by increasing locality?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not, examine your algorithm to determine whether this could be achieved using an alternative agglomeration strategy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has replicated computation, have you verified that the benefits of this replication outweigh its costs, for a range of problem sizes and processor counts?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replicates data, have you verified that this does not compromise the scalability of your algorithm by restricting the range of problem sizes or processor counts that it can address?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Has agglomeration yielded tasks with similar computation and communication costs?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The larger the tasks created by agglomeration, the more important it is that they have similar costs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we have created just one task per processor, then these tasks should have nearly identical costs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Does the number of tasks still scale with problem size?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not, then your algorithm is no longer able to solve larger problems on larger parallel computers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eliminated opportunities for concurrent execution, have you verified that there is sufficient concurrency for current and future target computers?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An algorithm with insufficient concurrency may still be the most efficient, if other algorithms have excessive communication costs; performance models can be used to quantify these tradeoffs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Can the number of tasks be reduced still further, without introducing load imbalances, increasing software engineering costs, or reducing scalability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Other things being equal, algorithms that create fewer larger-grained tasks are often simpler and more efficient than those that create many fine-grained tasks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you are parallelizing an existing sequential program, have you considered the cost of the modifications required to the sequential code?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these costs are high, consider alternative agglomeration strategies that increase opportunities for code reuse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the resulting algorithms are less efficient, use performance modeling techniques to estimate cost tradeoffs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EAA6A0-DC7C-6B43-8B32-51376FE9958D}"/>
              </a:ext>
            </a:extLst>
          </p:cNvPr>
          <p:cNvSpPr txBox="1"/>
          <p:nvPr/>
        </p:nvSpPr>
        <p:spPr>
          <a:xfrm>
            <a:off x="397621" y="3286781"/>
            <a:ext cx="8348760" cy="707886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NO" sz="4000" dirty="0">
                <a:latin typeface="Eurostile" panose="020B0504020202050204" pitchFamily="34" charset="77"/>
              </a:rPr>
              <a:t>Architecture’s influence on mapping?</a:t>
            </a:r>
          </a:p>
        </p:txBody>
      </p:sp>
    </p:spTree>
    <p:extLst>
      <p:ext uri="{BB962C8B-B14F-4D97-AF65-F5344CB8AC3E}">
        <p14:creationId xmlns:p14="http://schemas.microsoft.com/office/powerpoint/2010/main" val="181804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2462529"/>
            <a:ext cx="9144000" cy="4052571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Specify where each task executes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this does not apply: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on uniprocessors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on shared-memory computers with automatic task scheduling</a:t>
            </a:r>
          </a:p>
          <a:p>
            <a:pPr lvl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Sensible general-purpose mapping mechanisms (independent of the algorithms) for scalable parallel computers do not exist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remains a difficult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problem is known to be NP-complete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</p:spTree>
    <p:extLst>
      <p:ext uri="{BB962C8B-B14F-4D97-AF65-F5344CB8AC3E}">
        <p14:creationId xmlns:p14="http://schemas.microsoft.com/office/powerpoint/2010/main" val="34665340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2462529"/>
            <a:ext cx="9144000" cy="4052571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requires a goal</a:t>
            </a:r>
          </a:p>
          <a:p>
            <a:endParaRPr lang="en-US" sz="24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Foster</a:t>
            </a:r>
            <a:r>
              <a:rPr lang="ja-JP" alt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 goal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Minimize total execution time</a:t>
            </a: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Other goals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Achieve a good trade-off between energy/price and execution time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Achieve real-time speeds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Maximize battery lifetime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</p:spTree>
    <p:extLst>
      <p:ext uri="{BB962C8B-B14F-4D97-AF65-F5344CB8AC3E}">
        <p14:creationId xmlns:p14="http://schemas.microsoft.com/office/powerpoint/2010/main" val="3202066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2590800"/>
            <a:ext cx="9144000" cy="2235200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strategies</a:t>
            </a:r>
          </a:p>
          <a:p>
            <a:pPr lvl="1"/>
            <a:r>
              <a:rPr lang="en-US" b="1" dirty="0">
                <a:latin typeface="Eurostile" panose="020B0504020202050204" pitchFamily="34" charset="77"/>
                <a:ea typeface="ＭＳ Ｐゴシック" charset="0"/>
              </a:rPr>
              <a:t>increase concurrency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: place tasks that can execute concurrently on different processors</a:t>
            </a:r>
          </a:p>
          <a:p>
            <a:pPr lvl="1"/>
            <a:r>
              <a:rPr lang="en-US" b="1" dirty="0">
                <a:latin typeface="Eurostile" panose="020B0504020202050204" pitchFamily="34" charset="77"/>
                <a:ea typeface="ＭＳ Ｐゴシック" charset="0"/>
              </a:rPr>
              <a:t>increase locality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: place tasks that communicate frequently on the same processor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3C0516-109D-8248-9DAF-63A3F93E4AE2}"/>
              </a:ext>
            </a:extLst>
          </p:cNvPr>
          <p:cNvSpPr txBox="1"/>
          <p:nvPr/>
        </p:nvSpPr>
        <p:spPr>
          <a:xfrm>
            <a:off x="1086803" y="5142388"/>
            <a:ext cx="6842761" cy="1207612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These strategies conflict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Resource limitations may restrict tasks per processor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Design trade-offs exists</a:t>
            </a:r>
          </a:p>
        </p:txBody>
      </p:sp>
    </p:spTree>
    <p:extLst>
      <p:ext uri="{BB962C8B-B14F-4D97-AF65-F5344CB8AC3E}">
        <p14:creationId xmlns:p14="http://schemas.microsoft.com/office/powerpoint/2010/main" val="27160223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 options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866775"/>
            <a:ext cx="5070231" cy="5648325"/>
          </a:xfrm>
        </p:spPr>
        <p:txBody>
          <a:bodyPr/>
          <a:lstStyle/>
          <a:p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Load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Balancing</a:t>
            </a:r>
            <a:endParaRPr lang="nb-NO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recursive bisection methods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probabilistic methods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cyclic mappings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local algorithms</a:t>
            </a: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Task-Scheduling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Algorithms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manager/worker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hierarchical manager/worker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decentralized schemes</a:t>
            </a:r>
            <a:b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(work stealing)</a:t>
            </a:r>
            <a:endParaRPr lang="en-US" sz="1800" dirty="0">
              <a:latin typeface="Tahoma" charset="0"/>
              <a:ea typeface="ＭＳ Ｐゴシック" charset="0"/>
            </a:endParaRPr>
          </a:p>
          <a:p>
            <a:pPr lvl="1"/>
            <a:endParaRPr lang="en-US" sz="105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309" y="970696"/>
            <a:ext cx="22225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471" y="3662119"/>
            <a:ext cx="49276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3932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 Design Checklist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considering a SIMD/SPMD design for a complex problem, have you also considered an algorithm based on dynamic task creation and deletion?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The latter approach can yield a simpler algorithm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Performance can be problematic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considering a design based on dynamic task creation and deletion, have you also considered a SIMD/SPMD algorithm?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A SIMD/SPMD algorithm provides greater control over the scheduling of communication and computation but can be more complex.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a centralized load-balancing scheme, have you verified that the manager will not become a bottleneck?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You may be able to reduce communication costs in these schemes by passing pointers to tasks, rather than the tasks themselves, to the manager.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a dynamic load-balancing scheme, have you evaluated the relative costs of different strategies?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sure to include the implementation costs in your analysis.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Probabilistic or cyclic mapping schemes are simple and should always be considered, because they can avoid the need for repeated load-balancing operations.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probabilistic or cyclic methods, do you have a large enough number of tasks to ensure reasonable load balance?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Typically, at least ten times as many tasks as processors are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solidFill>
          <a:srgbClr val="FFD57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>
        <a:noAutofit/>
      </a:bodyPr>
      <a:lstStyle>
        <a:defPPr algn="ctr">
          <a:defRPr sz="2000" dirty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46141</TotalTime>
  <Words>2041</Words>
  <Application>Microsoft Macintosh PowerPoint</Application>
  <PresentationFormat>On-screen Show (4:3)</PresentationFormat>
  <Paragraphs>345</Paragraphs>
  <Slides>33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Cambria Math</vt:lpstr>
      <vt:lpstr>Comic Sans MS</vt:lpstr>
      <vt:lpstr>Dosis</vt:lpstr>
      <vt:lpstr>Eurostile</vt:lpstr>
      <vt:lpstr>Tahoma</vt:lpstr>
      <vt:lpstr>Wingdings</vt:lpstr>
      <vt:lpstr>OS-intro</vt:lpstr>
      <vt:lpstr>  Thinking Parallel</vt:lpstr>
      <vt:lpstr>Parallel algorithms</vt:lpstr>
      <vt:lpstr>Parallel algorithms</vt:lpstr>
      <vt:lpstr>Parallel algorithms</vt:lpstr>
      <vt:lpstr>Designing and Building Parallel Programs </vt:lpstr>
      <vt:lpstr>Designing and Building Parallel Programs </vt:lpstr>
      <vt:lpstr>Methodical Design</vt:lpstr>
      <vt:lpstr>Partitioning</vt:lpstr>
      <vt:lpstr>Partitioning</vt:lpstr>
      <vt:lpstr>Partitioning</vt:lpstr>
      <vt:lpstr>Partitioning</vt:lpstr>
      <vt:lpstr>Partitioning</vt:lpstr>
      <vt:lpstr>Combination example: SIFT (1/3)</vt:lpstr>
      <vt:lpstr>Combination example : SIFT (2/3)</vt:lpstr>
      <vt:lpstr>Combination example : SIFT (3/3)</vt:lpstr>
      <vt:lpstr>Partitioning</vt:lpstr>
      <vt:lpstr>Partitioning Design Checklist</vt:lpstr>
      <vt:lpstr>Communication</vt:lpstr>
      <vt:lpstr>Communication</vt:lpstr>
      <vt:lpstr>Communication</vt:lpstr>
      <vt:lpstr>Communication</vt:lpstr>
      <vt:lpstr>Communication Design Checklist</vt:lpstr>
      <vt:lpstr>Agglomeration</vt:lpstr>
      <vt:lpstr>Agglomeration</vt:lpstr>
      <vt:lpstr>Agglomeration</vt:lpstr>
      <vt:lpstr>Agglomeration</vt:lpstr>
      <vt:lpstr>Agglomeration Design Checklist</vt:lpstr>
      <vt:lpstr>Mapping</vt:lpstr>
      <vt:lpstr>Mapping</vt:lpstr>
      <vt:lpstr>Mapping</vt:lpstr>
      <vt:lpstr>Mapping</vt:lpstr>
      <vt:lpstr>Mapping options</vt:lpstr>
      <vt:lpstr>Mapping Design Checklist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Carsten Griwodz</cp:lastModifiedBy>
  <cp:revision>1933</cp:revision>
  <cp:lastPrinted>2021-01-19T13:51:38Z</cp:lastPrinted>
  <dcterms:created xsi:type="dcterms:W3CDTF">2009-10-16T09:16:33Z</dcterms:created>
  <dcterms:modified xsi:type="dcterms:W3CDTF">2022-01-17T12:08:25Z</dcterms:modified>
</cp:coreProperties>
</file>