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71" r:id="rId1"/>
  </p:sldMasterIdLst>
  <p:notesMasterIdLst>
    <p:notesMasterId r:id="rId43"/>
  </p:notesMasterIdLst>
  <p:handoutMasterIdLst>
    <p:handoutMasterId r:id="rId44"/>
  </p:handoutMasterIdLst>
  <p:sldIdLst>
    <p:sldId id="663" r:id="rId2"/>
    <p:sldId id="664" r:id="rId3"/>
    <p:sldId id="673" r:id="rId4"/>
    <p:sldId id="693" r:id="rId5"/>
    <p:sldId id="694" r:id="rId6"/>
    <p:sldId id="698" r:id="rId7"/>
    <p:sldId id="692" r:id="rId8"/>
    <p:sldId id="699" r:id="rId9"/>
    <p:sldId id="707" r:id="rId10"/>
    <p:sldId id="667" r:id="rId11"/>
    <p:sldId id="666" r:id="rId12"/>
    <p:sldId id="669" r:id="rId13"/>
    <p:sldId id="704" r:id="rId14"/>
    <p:sldId id="678" r:id="rId15"/>
    <p:sldId id="685" r:id="rId16"/>
    <p:sldId id="672" r:id="rId17"/>
    <p:sldId id="708" r:id="rId18"/>
    <p:sldId id="670" r:id="rId19"/>
    <p:sldId id="690" r:id="rId20"/>
    <p:sldId id="695" r:id="rId21"/>
    <p:sldId id="671" r:id="rId22"/>
    <p:sldId id="703" r:id="rId23"/>
    <p:sldId id="686" r:id="rId24"/>
    <p:sldId id="700" r:id="rId25"/>
    <p:sldId id="675" r:id="rId26"/>
    <p:sldId id="668" r:id="rId27"/>
    <p:sldId id="684" r:id="rId28"/>
    <p:sldId id="683" r:id="rId29"/>
    <p:sldId id="696" r:id="rId30"/>
    <p:sldId id="702" r:id="rId31"/>
    <p:sldId id="682" r:id="rId32"/>
    <p:sldId id="691" r:id="rId33"/>
    <p:sldId id="689" r:id="rId34"/>
    <p:sldId id="688" r:id="rId35"/>
    <p:sldId id="687" r:id="rId36"/>
    <p:sldId id="697" r:id="rId37"/>
    <p:sldId id="677" r:id="rId38"/>
    <p:sldId id="680" r:id="rId39"/>
    <p:sldId id="679" r:id="rId40"/>
    <p:sldId id="676" r:id="rId41"/>
    <p:sldId id="674" r:id="rId42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1B0B2"/>
    <a:srgbClr val="7F9D40"/>
    <a:srgbClr val="8FB3E4"/>
    <a:srgbClr val="325888"/>
    <a:srgbClr val="5080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1"/>
    <p:restoredTop sz="88571"/>
  </p:normalViewPr>
  <p:slideViewPr>
    <p:cSldViewPr>
      <p:cViewPr varScale="1">
        <p:scale>
          <a:sx n="108" d="100"/>
          <a:sy n="108" d="100"/>
        </p:scale>
        <p:origin x="72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96F6A55-3879-C44E-AAFA-F250F9D0720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CS308 Data Structures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DB0E872-8B59-214A-815D-080BB09535E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56102754-30CA-AE4C-BE0F-5F766C31E62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Image Processing Fundamentals</a:t>
            </a: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B70695E4-F742-FE44-A047-D3A8F25B089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6E36011A-4AFE-2240-9313-1C80F526F1E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3E8E51D-42A0-BC47-B551-3E6789F1EEE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9F3F14D-1071-0646-B9BC-0464D15A8F6E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1E7700C-7B12-FD4D-AD0D-553A13BD7DC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387850"/>
            <a:ext cx="5140325" cy="41560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4035350E-7894-A340-963B-A23F5507654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5A37FE5-C7D6-C746-847B-B8600B29849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407631DC-B12A-EE41-8FC0-5B14572BA1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8F731550-E514-BB48-BFDB-81B7D59AF646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031">
            <a:extLst>
              <a:ext uri="{FF2B5EF4-FFF2-40B4-BE49-F238E27FC236}">
                <a16:creationId xmlns:a16="http://schemas.microsoft.com/office/drawing/2014/main" id="{7BCAB6FA-E9B0-A248-84A2-20A18C968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010AE84-7D0A-6A4C-9F76-F970B29AF93F}" type="slidenum">
              <a:rPr kumimoji="0" lang="en-US" altLang="nb-NO" sz="1200">
                <a:latin typeface="Arial" panose="020B0604020202020204" pitchFamily="34" charset="0"/>
              </a:rPr>
              <a:pPr eaLnBrk="1" hangingPunct="1"/>
              <a:t>1</a:t>
            </a:fld>
            <a:endParaRPr kumimoji="0" lang="en-US" altLang="nb-NO" sz="1200">
              <a:latin typeface="Arial" panose="020B0604020202020204" pitchFamily="34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20B10538-2722-934A-9DE4-1B161D8D40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D37B63CE-702C-AC4B-9E08-4703016888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GB" altLang="nb-NO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63475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67494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i7 </a:t>
            </a:r>
            <a:r>
              <a:rPr lang="nb-NO" dirty="0" err="1"/>
              <a:t>use</a:t>
            </a:r>
            <a:r>
              <a:rPr lang="nb-NO" dirty="0"/>
              <a:t> general or SIMD registers for float </a:t>
            </a:r>
            <a:r>
              <a:rPr lang="nb-NO" dirty="0" err="1"/>
              <a:t>ops</a:t>
            </a:r>
            <a:r>
              <a:rPr lang="nb-NO" dirty="0"/>
              <a:t>?</a:t>
            </a:r>
          </a:p>
          <a:p>
            <a:r>
              <a:rPr lang="nb-NO" dirty="0"/>
              <a:t>CUDA CC 8.X Ampere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3294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i7 </a:t>
            </a:r>
            <a:r>
              <a:rPr lang="nb-NO" dirty="0" err="1"/>
              <a:t>use</a:t>
            </a:r>
            <a:r>
              <a:rPr lang="nb-NO" dirty="0"/>
              <a:t> general or SIMD registers for float </a:t>
            </a:r>
            <a:r>
              <a:rPr lang="nb-NO" dirty="0" err="1"/>
              <a:t>ops</a:t>
            </a:r>
            <a:r>
              <a:rPr lang="nb-NO" dirty="0"/>
              <a:t>?</a:t>
            </a:r>
          </a:p>
          <a:p>
            <a:r>
              <a:rPr lang="nb-NO" dirty="0"/>
              <a:t>CUDA CC 8.X Ampere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10342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i7 </a:t>
            </a:r>
            <a:r>
              <a:rPr lang="nb-NO" dirty="0" err="1"/>
              <a:t>use</a:t>
            </a:r>
            <a:r>
              <a:rPr lang="nb-NO" dirty="0"/>
              <a:t> general or SIMD registers for float </a:t>
            </a:r>
            <a:r>
              <a:rPr lang="nb-NO" dirty="0" err="1"/>
              <a:t>ops</a:t>
            </a:r>
            <a:r>
              <a:rPr lang="nb-NO" dirty="0"/>
              <a:t>?</a:t>
            </a:r>
          </a:p>
          <a:p>
            <a:r>
              <a:rPr lang="nb-NO" dirty="0"/>
              <a:t>CUDA CC 8.X Ampere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04995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12510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Arrow Lake is </a:t>
            </a:r>
            <a:r>
              <a:rPr lang="nb-NO" dirty="0" err="1"/>
              <a:t>slower</a:t>
            </a:r>
            <a:r>
              <a:rPr lang="nb-NO" dirty="0"/>
              <a:t>. </a:t>
            </a:r>
            <a:r>
              <a:rPr lang="nb-NO" dirty="0" err="1"/>
              <a:t>But</a:t>
            </a:r>
            <a:r>
              <a:rPr lang="nb-NO" dirty="0"/>
              <a:t> it has </a:t>
            </a:r>
            <a:r>
              <a:rPr lang="nb-NO" dirty="0" err="1"/>
              <a:t>much</a:t>
            </a:r>
            <a:r>
              <a:rPr lang="nb-NO" dirty="0"/>
              <a:t> </a:t>
            </a:r>
            <a:r>
              <a:rPr lang="nb-NO" dirty="0" err="1"/>
              <a:t>larger</a:t>
            </a:r>
            <a:r>
              <a:rPr lang="nb-NO" dirty="0"/>
              <a:t> </a:t>
            </a:r>
            <a:r>
              <a:rPr lang="nb-NO" dirty="0" err="1"/>
              <a:t>caches</a:t>
            </a:r>
            <a:r>
              <a:rPr lang="nb-NO" dirty="0"/>
              <a:t>.</a:t>
            </a:r>
          </a:p>
          <a:p>
            <a:r>
              <a:rPr lang="nb-NO" dirty="0"/>
              <a:t>Arrow Lake has </a:t>
            </a:r>
            <a:r>
              <a:rPr lang="nb-NO" dirty="0" err="1"/>
              <a:t>higher</a:t>
            </a:r>
            <a:r>
              <a:rPr lang="nb-NO" dirty="0"/>
              <a:t> L3 </a:t>
            </a:r>
            <a:r>
              <a:rPr lang="nb-NO" dirty="0" err="1"/>
              <a:t>architecture</a:t>
            </a:r>
            <a:r>
              <a:rPr lang="nb-NO" dirty="0"/>
              <a:t>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an </a:t>
            </a:r>
            <a:r>
              <a:rPr lang="nb-NO" dirty="0" err="1"/>
              <a:t>internal</a:t>
            </a:r>
            <a:r>
              <a:rPr lang="nb-NO" dirty="0"/>
              <a:t> ring bus </a:t>
            </a:r>
            <a:r>
              <a:rPr lang="nb-NO" dirty="0" err="1"/>
              <a:t>architecture</a:t>
            </a:r>
            <a:r>
              <a:rPr lang="nb-NO" dirty="0"/>
              <a:t>, and </a:t>
            </a:r>
            <a:r>
              <a:rPr lang="nb-NO" dirty="0" err="1"/>
              <a:t>increased</a:t>
            </a:r>
            <a:r>
              <a:rPr lang="nb-NO" dirty="0"/>
              <a:t> </a:t>
            </a:r>
            <a:r>
              <a:rPr lang="nb-NO" dirty="0" err="1"/>
              <a:t>capacity</a:t>
            </a:r>
            <a:r>
              <a:rPr lang="nb-NO" dirty="0"/>
              <a:t>.</a:t>
            </a:r>
          </a:p>
          <a:p>
            <a:r>
              <a:rPr lang="nb-NO" dirty="0"/>
              <a:t>Arrow Lake has a 30ms </a:t>
            </a:r>
            <a:r>
              <a:rPr lang="nb-NO" dirty="0" err="1"/>
              <a:t>latency</a:t>
            </a:r>
            <a:r>
              <a:rPr lang="nb-NO" dirty="0"/>
              <a:t> </a:t>
            </a:r>
            <a:r>
              <a:rPr lang="nb-NO" dirty="0" err="1"/>
              <a:t>penalty</a:t>
            </a:r>
            <a:r>
              <a:rPr lang="nb-NO" dirty="0"/>
              <a:t>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memory</a:t>
            </a:r>
            <a:r>
              <a:rPr lang="nb-NO" dirty="0"/>
              <a:t> </a:t>
            </a:r>
            <a:r>
              <a:rPr lang="nb-NO" dirty="0" err="1"/>
              <a:t>controller</a:t>
            </a:r>
            <a:r>
              <a:rPr lang="nb-NO" dirty="0"/>
              <a:t> </a:t>
            </a:r>
            <a:r>
              <a:rPr lang="nb-NO" dirty="0" err="1"/>
              <a:t>moved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compute</a:t>
            </a:r>
            <a:r>
              <a:rPr lang="nb-NO" dirty="0"/>
              <a:t> tile.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30224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576F0-F46F-307A-9E7A-912683C68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37010E-1662-2793-80DC-BAD6FA53F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832BC-836D-4011-82EE-7F6A6F0B0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POWER8: </a:t>
            </a:r>
            <a:r>
              <a:rPr lang="nb-NO" dirty="0" err="1"/>
              <a:t>low-level</a:t>
            </a:r>
            <a:r>
              <a:rPr lang="nb-NO" dirty="0"/>
              <a:t> NUMA design (</a:t>
            </a:r>
            <a:r>
              <a:rPr lang="nb-NO" dirty="0" err="1"/>
              <a:t>bought</a:t>
            </a:r>
            <a:r>
              <a:rPr lang="nb-NO" dirty="0"/>
              <a:t> </a:t>
            </a:r>
            <a:r>
              <a:rPr lang="nb-NO" dirty="0" err="1"/>
              <a:t>Sequent</a:t>
            </a:r>
            <a:r>
              <a:rPr lang="nb-NO" dirty="0"/>
              <a:t>?) </a:t>
            </a:r>
            <a:r>
              <a:rPr lang="nb-NO" dirty="0" err="1"/>
              <a:t>brings</a:t>
            </a:r>
            <a:r>
              <a:rPr lang="nb-NO" dirty="0"/>
              <a:t> RAM </a:t>
            </a:r>
            <a:r>
              <a:rPr lang="nb-NO" dirty="0" err="1"/>
              <a:t>assignment</a:t>
            </a:r>
            <a:r>
              <a:rPr lang="nb-NO" dirty="0"/>
              <a:t> </a:t>
            </a:r>
            <a:r>
              <a:rPr lang="nb-NO" dirty="0" err="1"/>
              <a:t>logic</a:t>
            </a:r>
            <a:endParaRPr lang="nb-NO" dirty="0"/>
          </a:p>
          <a:p>
            <a:r>
              <a:rPr lang="nb-NO" dirty="0"/>
              <a:t>Intel: QPI crossbar </a:t>
            </a:r>
            <a:r>
              <a:rPr lang="nb-NO" dirty="0" err="1"/>
              <a:t>switch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RAM </a:t>
            </a:r>
            <a:r>
              <a:rPr lang="nb-NO" dirty="0" err="1"/>
              <a:t>reassignment</a:t>
            </a:r>
            <a:r>
              <a:rPr lang="nb-NO" dirty="0"/>
              <a:t> </a:t>
            </a:r>
            <a:r>
              <a:rPr lang="nb-NO" dirty="0" err="1"/>
              <a:t>logic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3D720-D9F0-57CA-C264-72C3F5FE5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06180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MESIF – </a:t>
            </a:r>
            <a:r>
              <a:rPr lang="nb-NO" dirty="0" err="1"/>
              <a:t>modified</a:t>
            </a:r>
            <a:r>
              <a:rPr lang="nb-NO" dirty="0"/>
              <a:t> </a:t>
            </a:r>
            <a:r>
              <a:rPr lang="nb-NO" dirty="0" err="1"/>
              <a:t>exclusive</a:t>
            </a:r>
            <a:r>
              <a:rPr lang="nb-NO" dirty="0"/>
              <a:t> </a:t>
            </a:r>
            <a:r>
              <a:rPr lang="nb-NO" dirty="0" err="1"/>
              <a:t>shared</a:t>
            </a:r>
            <a:r>
              <a:rPr lang="nb-NO" dirty="0"/>
              <a:t> invalid forward – </a:t>
            </a:r>
            <a:r>
              <a:rPr lang="nb-NO" dirty="0" err="1"/>
              <a:t>only</a:t>
            </a:r>
            <a:r>
              <a:rPr lang="nb-NO" dirty="0"/>
              <a:t> S and F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unsafe</a:t>
            </a:r>
            <a:r>
              <a:rPr lang="nb-NO" dirty="0"/>
              <a:t>, at most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cache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in F </a:t>
            </a:r>
            <a:r>
              <a:rPr lang="nb-NO" dirty="0" err="1"/>
              <a:t>state</a:t>
            </a:r>
            <a:r>
              <a:rPr lang="nb-NO" dirty="0"/>
              <a:t> for a </a:t>
            </a:r>
            <a:r>
              <a:rPr lang="nb-NO" dirty="0" err="1"/>
              <a:t>cacheline</a:t>
            </a:r>
            <a:r>
              <a:rPr lang="nb-NO" dirty="0"/>
              <a:t>, it is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designated</a:t>
            </a:r>
            <a:r>
              <a:rPr lang="nb-NO" dirty="0"/>
              <a:t> responder for </a:t>
            </a:r>
            <a:r>
              <a:rPr lang="nb-NO" dirty="0" err="1"/>
              <a:t>incoming</a:t>
            </a:r>
            <a:r>
              <a:rPr lang="nb-NO" dirty="0"/>
              <a:t> S </a:t>
            </a:r>
            <a:r>
              <a:rPr lang="nb-NO" dirty="0" err="1"/>
              <a:t>requests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18708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04525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Ultra </a:t>
            </a:r>
            <a:r>
              <a:rPr lang="nb-NO" dirty="0" err="1"/>
              <a:t>Path</a:t>
            </a:r>
            <a:r>
              <a:rPr lang="nb-NO" dirty="0"/>
              <a:t> </a:t>
            </a:r>
            <a:r>
              <a:rPr lang="nb-NO" dirty="0" err="1"/>
              <a:t>Interconnect</a:t>
            </a:r>
            <a:endParaRPr lang="nb-NO" dirty="0"/>
          </a:p>
          <a:p>
            <a:r>
              <a:rPr lang="nb-NO" dirty="0"/>
              <a:t>- </a:t>
            </a:r>
            <a:r>
              <a:rPr lang="nb-NO" dirty="0" err="1"/>
              <a:t>Only</a:t>
            </a:r>
            <a:r>
              <a:rPr lang="nb-NO" dirty="0"/>
              <a:t> for </a:t>
            </a:r>
            <a:r>
              <a:rPr lang="nb-NO" dirty="0" err="1"/>
              <a:t>Xeon</a:t>
            </a:r>
            <a:endParaRPr lang="nb-NO" dirty="0"/>
          </a:p>
          <a:p>
            <a:r>
              <a:rPr lang="nb-NO" dirty="0"/>
              <a:t>- </a:t>
            </a:r>
            <a:r>
              <a:rPr lang="nb-NO" dirty="0" err="1"/>
              <a:t>follows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Path</a:t>
            </a:r>
            <a:r>
              <a:rPr lang="nb-NO" dirty="0"/>
              <a:t> </a:t>
            </a:r>
            <a:r>
              <a:rPr lang="nb-NO" dirty="0" err="1"/>
              <a:t>Interconnection</a:t>
            </a:r>
            <a:r>
              <a:rPr lang="nb-NO" dirty="0"/>
              <a:t>, </a:t>
            </a:r>
            <a:r>
              <a:rPr lang="nb-NO" dirty="0" err="1"/>
              <a:t>since</a:t>
            </a:r>
            <a:r>
              <a:rPr lang="nb-NO" dirty="0"/>
              <a:t> 2017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99158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5FA78-6E3B-270E-D9A8-DDC1EAAFD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CAEA4D-42BA-405B-1105-8C457ADBE3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5E9D0E-40D1-0D44-2D44-D5FA5929F1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BBE78-8B5A-A0AA-24A5-271A33AE41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70567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38968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24910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4480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04D68-E2FD-EC23-5DDD-AEC52CD4D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CCFBC1-2035-CA05-0AB3-63927A80C6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E9F85F-C26F-45B6-8A32-7A647D53C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4CDA40-8678-3CA9-D34A-9C2B4E3B6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346259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tsuspend</a:t>
            </a:r>
            <a:r>
              <a:rPr lang="nb-NO" dirty="0"/>
              <a:t> and </a:t>
            </a:r>
            <a:r>
              <a:rPr lang="nb-NO" dirty="0" err="1"/>
              <a:t>tresume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interesting</a:t>
            </a:r>
            <a:r>
              <a:rPr lang="nb-NO" dirty="0"/>
              <a:t>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allow</a:t>
            </a:r>
            <a:r>
              <a:rPr lang="nb-NO" dirty="0"/>
              <a:t> a non-</a:t>
            </a:r>
            <a:r>
              <a:rPr lang="nb-NO" dirty="0" err="1"/>
              <a:t>speculative</a:t>
            </a:r>
            <a:r>
              <a:rPr lang="nb-NO" dirty="0"/>
              <a:t> "</a:t>
            </a:r>
            <a:r>
              <a:rPr lang="nb-NO" dirty="0" err="1"/>
              <a:t>thing</a:t>
            </a:r>
            <a:r>
              <a:rPr lang="nb-NO" dirty="0"/>
              <a:t>" like a </a:t>
            </a:r>
            <a:r>
              <a:rPr lang="nb-NO" dirty="0" err="1"/>
              <a:t>mutex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be </a:t>
            </a:r>
            <a:r>
              <a:rPr lang="nb-NO" dirty="0" err="1"/>
              <a:t>manipulated</a:t>
            </a:r>
            <a:r>
              <a:rPr lang="nb-NO" dirty="0"/>
              <a:t> </a:t>
            </a:r>
            <a:r>
              <a:rPr lang="nb-NO" dirty="0" err="1"/>
              <a:t>inside</a:t>
            </a:r>
            <a:r>
              <a:rPr lang="nb-NO" dirty="0"/>
              <a:t> an </a:t>
            </a:r>
            <a:r>
              <a:rPr lang="nb-NO" dirty="0" err="1"/>
              <a:t>otherwise</a:t>
            </a:r>
            <a:r>
              <a:rPr lang="nb-NO" dirty="0"/>
              <a:t> </a:t>
            </a:r>
            <a:r>
              <a:rPr lang="nb-NO" dirty="0" err="1"/>
              <a:t>speculative</a:t>
            </a:r>
            <a:r>
              <a:rPr lang="nb-NO" dirty="0"/>
              <a:t> </a:t>
            </a:r>
            <a:r>
              <a:rPr lang="nb-NO" dirty="0" err="1"/>
              <a:t>transaction</a:t>
            </a:r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37992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116462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166849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718696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76841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05484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814478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814704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902770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NVMe</a:t>
            </a:r>
            <a:r>
              <a:rPr lang="nb-NO" dirty="0"/>
              <a:t>: non-volatile </a:t>
            </a:r>
            <a:r>
              <a:rPr lang="nb-NO" dirty="0" err="1"/>
              <a:t>memory</a:t>
            </a:r>
            <a:r>
              <a:rPr lang="nb-NO" dirty="0"/>
              <a:t> </a:t>
            </a:r>
            <a:r>
              <a:rPr lang="nb-NO" dirty="0" err="1"/>
              <a:t>express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661852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software.intel.com</a:t>
            </a:r>
            <a:r>
              <a:rPr lang="en-GB" dirty="0"/>
              <a:t>/content/www/us/</a:t>
            </a:r>
            <a:r>
              <a:rPr lang="en-GB" dirty="0" err="1"/>
              <a:t>en</a:t>
            </a:r>
            <a:r>
              <a:rPr lang="en-GB" dirty="0"/>
              <a:t>/develop/topics/persistent-</a:t>
            </a:r>
            <a:r>
              <a:rPr lang="en-GB" dirty="0" err="1"/>
              <a:t>memory.html</a:t>
            </a:r>
            <a:endParaRPr lang="en-GB" dirty="0"/>
          </a:p>
          <a:p>
            <a:r>
              <a:rPr lang="en-GB" dirty="0"/>
              <a:t>PMDK: https://</a:t>
            </a:r>
            <a:r>
              <a:rPr lang="en-GB" dirty="0" err="1"/>
              <a:t>pmem.io</a:t>
            </a:r>
            <a:r>
              <a:rPr lang="en-GB" dirty="0"/>
              <a:t>/</a:t>
            </a:r>
            <a:r>
              <a:rPr lang="en-GB" dirty="0" err="1"/>
              <a:t>pmdk</a:t>
            </a:r>
            <a:r>
              <a:rPr lang="en-GB" dirty="0"/>
              <a:t>/?</a:t>
            </a:r>
            <a:r>
              <a:rPr lang="en-GB" dirty="0" err="1"/>
              <a:t>utm_source</a:t>
            </a:r>
            <a:r>
              <a:rPr lang="en-GB" dirty="0"/>
              <a:t>=</a:t>
            </a:r>
            <a:r>
              <a:rPr lang="en-GB" dirty="0" err="1"/>
              <a:t>ISTV&amp;utm_medium</a:t>
            </a:r>
            <a:r>
              <a:rPr lang="en-GB" dirty="0"/>
              <a:t>=</a:t>
            </a:r>
            <a:r>
              <a:rPr lang="en-GB" dirty="0" err="1"/>
              <a:t>Video&amp;utm_campaign</a:t>
            </a:r>
            <a:r>
              <a:rPr lang="en-GB" dirty="0"/>
              <a:t>=ISTV2019_ISTV1926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637329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software.intel.com</a:t>
            </a:r>
            <a:r>
              <a:rPr lang="en-GB" dirty="0"/>
              <a:t>/content/www/us/</a:t>
            </a:r>
            <a:r>
              <a:rPr lang="en-GB" dirty="0" err="1"/>
              <a:t>en</a:t>
            </a:r>
            <a:r>
              <a:rPr lang="en-GB" dirty="0"/>
              <a:t>/develop/topics/persistent-</a:t>
            </a:r>
            <a:r>
              <a:rPr lang="en-GB" dirty="0" err="1"/>
              <a:t>memory.html</a:t>
            </a:r>
            <a:endParaRPr lang="en-GB" dirty="0"/>
          </a:p>
          <a:p>
            <a:r>
              <a:rPr lang="en-GB" dirty="0"/>
              <a:t>PMDK: https://</a:t>
            </a:r>
            <a:r>
              <a:rPr lang="en-GB" dirty="0" err="1"/>
              <a:t>pmem.io</a:t>
            </a:r>
            <a:r>
              <a:rPr lang="en-GB" dirty="0"/>
              <a:t>/</a:t>
            </a:r>
            <a:r>
              <a:rPr lang="en-GB" dirty="0" err="1"/>
              <a:t>pmdk</a:t>
            </a:r>
            <a:r>
              <a:rPr lang="en-GB" dirty="0"/>
              <a:t>/?</a:t>
            </a:r>
            <a:r>
              <a:rPr lang="en-GB" dirty="0" err="1"/>
              <a:t>utm_source</a:t>
            </a:r>
            <a:r>
              <a:rPr lang="en-GB" dirty="0"/>
              <a:t>=</a:t>
            </a:r>
            <a:r>
              <a:rPr lang="en-GB" dirty="0" err="1"/>
              <a:t>ISTV&amp;utm_medium</a:t>
            </a:r>
            <a:r>
              <a:rPr lang="en-GB" dirty="0"/>
              <a:t>=</a:t>
            </a:r>
            <a:r>
              <a:rPr lang="en-GB" dirty="0" err="1"/>
              <a:t>Video&amp;utm_campaign</a:t>
            </a:r>
            <a:r>
              <a:rPr lang="en-GB" dirty="0"/>
              <a:t>=ISTV2019_ISTV1926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642281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362997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00359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942179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072424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176025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176019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164797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623694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40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087675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41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0187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FD0553B6-B11E-BE43-A837-61EBA34A1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8F7825-4533-DE45-BB0B-636D38B2B3AA}"/>
              </a:ext>
            </a:extLst>
          </p:cNvPr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nb-NO" alt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45E4B4-70B9-8143-9A1B-D79DE241975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nb-NO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68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024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273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71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65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r>
              <a:rPr lang="nb-NO" noProof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953084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93A587D-7CC3-6C42-9F88-CD1DCEE94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7CA1BF41-02FF-1E41-BE49-2A7EEE895E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  <a:endParaRPr lang="en-US" altLang="nb-NO"/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E055CB09-FFB9-BB47-9DA0-0B3B90D4AC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  <a:endParaRPr lang="en-US" altLang="nb-NO"/>
          </a:p>
        </p:txBody>
      </p:sp>
      <p:sp>
        <p:nvSpPr>
          <p:cNvPr id="1154053" name="Text Box 5">
            <a:extLst>
              <a:ext uri="{FF2B5EF4-FFF2-40B4-BE49-F238E27FC236}">
                <a16:creationId xmlns:a16="http://schemas.microsoft.com/office/drawing/2014/main" id="{012F853C-9EEF-2E46-AA61-EC3D4267D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5613" y="6654800"/>
            <a:ext cx="51133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900" dirty="0">
                <a:latin typeface="Arial" charset="0"/>
              </a:rPr>
              <a:t>IN5050</a:t>
            </a:r>
          </a:p>
        </p:txBody>
      </p:sp>
      <p:sp>
        <p:nvSpPr>
          <p:cNvPr id="41990" name="Rectangle 6">
            <a:extLst>
              <a:ext uri="{FF2B5EF4-FFF2-40B4-BE49-F238E27FC236}">
                <a16:creationId xmlns:a16="http://schemas.microsoft.com/office/drawing/2014/main" id="{B22B5662-0C88-EE44-9FA5-B07F6FFC3488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nb-NO" altLang="nb-NO"/>
          </a:p>
        </p:txBody>
      </p:sp>
      <p:pic>
        <p:nvPicPr>
          <p:cNvPr id="41991" name="Picture 7">
            <a:extLst>
              <a:ext uri="{FF2B5EF4-FFF2-40B4-BE49-F238E27FC236}">
                <a16:creationId xmlns:a16="http://schemas.microsoft.com/office/drawing/2014/main" id="{D3741E14-3DDD-7947-8C6D-2014FBF9C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1992" name="Rectangle 8">
            <a:extLst>
              <a:ext uri="{FF2B5EF4-FFF2-40B4-BE49-F238E27FC236}">
                <a16:creationId xmlns:a16="http://schemas.microsoft.com/office/drawing/2014/main" id="{5776C689-D149-DE45-BA1E-7D6E68A4430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pic>
        <p:nvPicPr>
          <p:cNvPr id="41993" name="Picture 9" descr="Picture2">
            <a:extLst>
              <a:ext uri="{FF2B5EF4-FFF2-40B4-BE49-F238E27FC236}">
                <a16:creationId xmlns:a16="http://schemas.microsoft.com/office/drawing/2014/main" id="{27CEA663-6A1D-6844-AA03-1691AFCC6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37"/>
          <a:stretch>
            <a:fillRect/>
          </a:stretch>
        </p:blipFill>
        <p:spPr bwMode="auto">
          <a:xfrm>
            <a:off x="15875" y="6572250"/>
            <a:ext cx="2952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4" name="Rectangle 10">
            <a:extLst>
              <a:ext uri="{FF2B5EF4-FFF2-40B4-BE49-F238E27FC236}">
                <a16:creationId xmlns:a16="http://schemas.microsoft.com/office/drawing/2014/main" id="{7F76BBA4-C26F-FB48-A677-0D56D88E8644}"/>
              </a:ext>
            </a:extLst>
          </p:cNvPr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nb-NO" altLang="nb-NO"/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4F4E848B-8E48-AE42-9367-808D1ADC2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88" r:id="rId2"/>
    <p:sldLayoutId id="2147483890" r:id="rId3"/>
    <p:sldLayoutId id="2147483892" r:id="rId4"/>
    <p:sldLayoutId id="2147483893" r:id="rId5"/>
    <p:sldLayoutId id="2147483898" r:id="rId6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anose="020B0604030504040204" pitchFamily="34" charset="0"/>
        <a:buChar char="−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ierarchical_storage_management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s.umass.edu/ece/wolf/courses/ECE697J/docs/IXP1200%20HW%20Ref%20Manual.pdf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E59C011-25DE-E645-A7EA-E5B95B8247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br>
              <a:rPr lang="en-US" altLang="nb-NO" sz="1200" b="1" noProof="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</a:br>
            <a:r>
              <a:rPr lang="en-US" altLang="nb-NO" sz="4800" b="1" noProof="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 Memory Hierarchies</a:t>
            </a:r>
          </a:p>
        </p:txBody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207DDA83-B96C-F249-86E7-6C7F02726F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nb-NO" sz="1400" noProof="0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altLang="nb-NO" noProof="0" dirty="0">
                <a:ea typeface="ＭＳ Ｐゴシック" panose="020B0600070205080204" pitchFamily="34" charset="-128"/>
              </a:rPr>
              <a:t>Carsten </a:t>
            </a:r>
            <a:r>
              <a:rPr lang="en-US" altLang="nb-NO" noProof="0" dirty="0" err="1">
                <a:ea typeface="ＭＳ Ｐゴシック" panose="020B0600070205080204" pitchFamily="34" charset="-128"/>
              </a:rPr>
              <a:t>Griwodz</a:t>
            </a:r>
            <a:endParaRPr lang="en-US" altLang="nb-NO" noProof="0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</a:pPr>
            <a:fld id="{393AC3AD-A333-6D4E-8713-CA90116AEAC3}" type="datetime4">
              <a:rPr lang="en-US" altLang="nb-NO" sz="2400" noProof="0" smtClean="0">
                <a:ea typeface="ＭＳ Ｐゴシック" panose="020B0600070205080204" pitchFamily="34" charset="-128"/>
              </a:rPr>
              <a:t>February 9, 2026</a:t>
            </a:fld>
            <a:endParaRPr lang="en-US" altLang="nb-NO" sz="1800" noProof="0" dirty="0">
              <a:ea typeface="ＭＳ Ｐゴシック" panose="020B0600070205080204" pitchFamily="34" charset="-128"/>
            </a:endParaRPr>
          </a:p>
        </p:txBody>
      </p:sp>
      <p:sp>
        <p:nvSpPr>
          <p:cNvPr id="44035" name="Text Box 4">
            <a:extLst>
              <a:ext uri="{FF2B5EF4-FFF2-40B4-BE49-F238E27FC236}">
                <a16:creationId xmlns:a16="http://schemas.microsoft.com/office/drawing/2014/main" id="{BC652DFE-E458-2B42-B597-9497B9028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713" y="582613"/>
            <a:ext cx="6746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nb-NO" sz="2000" b="1" dirty="0">
                <a:latin typeface="Tahoma" panose="020B0604030504040204" pitchFamily="34" charset="0"/>
              </a:rPr>
              <a:t>IN5050:</a:t>
            </a:r>
            <a:br>
              <a:rPr lang="en-US" altLang="nb-NO" sz="2000" b="1" dirty="0">
                <a:latin typeface="Tahoma" panose="020B0604030504040204" pitchFamily="34" charset="0"/>
              </a:rPr>
            </a:br>
            <a:r>
              <a:rPr lang="en-US" altLang="nb-NO" sz="2000" b="1" dirty="0">
                <a:latin typeface="Tahoma" panose="020B0604030504040204" pitchFamily="34" charset="0"/>
              </a:rPr>
              <a:t>Programming heterogeneous multi-core processors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Oval 105">
            <a:extLst>
              <a:ext uri="{FF2B5EF4-FFF2-40B4-BE49-F238E27FC236}">
                <a16:creationId xmlns:a16="http://schemas.microsoft.com/office/drawing/2014/main" id="{B456071B-CA72-9D43-9BC4-8ACFB93F5DA6}"/>
              </a:ext>
            </a:extLst>
          </p:cNvPr>
          <p:cNvSpPr>
            <a:spLocks noChangeAspect="1"/>
          </p:cNvSpPr>
          <p:nvPr/>
        </p:nvSpPr>
        <p:spPr bwMode="auto">
          <a:xfrm>
            <a:off x="2101800" y="1416000"/>
            <a:ext cx="4680000" cy="468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EC7BFB-C208-7445-BC81-DA95276F8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noProof="0" dirty="0"/>
              <a:t>Hierarchies</a:t>
            </a:r>
            <a:r>
              <a:rPr lang="en-US" baseline="0" noProof="0" dirty="0"/>
              <a:t> at scale</a:t>
            </a:r>
            <a:endParaRPr lang="en-US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147914-92B3-EB46-A63C-807FD36D76D5}"/>
              </a:ext>
            </a:extLst>
          </p:cNvPr>
          <p:cNvSpPr>
            <a:spLocks noChangeAspect="1"/>
          </p:cNvSpPr>
          <p:nvPr/>
        </p:nvSpPr>
        <p:spPr bwMode="auto">
          <a:xfrm>
            <a:off x="2286000" y="1600200"/>
            <a:ext cx="4320000" cy="432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29F9A8E-23C5-324F-82C7-372F456D3706}"/>
              </a:ext>
            </a:extLst>
          </p:cNvPr>
          <p:cNvSpPr>
            <a:spLocks noChangeAspect="1"/>
          </p:cNvSpPr>
          <p:nvPr/>
        </p:nvSpPr>
        <p:spPr bwMode="auto">
          <a:xfrm>
            <a:off x="2466000" y="1780200"/>
            <a:ext cx="3960000" cy="39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C50E78-F74F-2A4E-839C-20677BC5D20A}"/>
              </a:ext>
            </a:extLst>
          </p:cNvPr>
          <p:cNvSpPr>
            <a:spLocks noChangeAspect="1"/>
          </p:cNvSpPr>
          <p:nvPr/>
        </p:nvSpPr>
        <p:spPr bwMode="auto">
          <a:xfrm>
            <a:off x="2646000" y="1960200"/>
            <a:ext cx="3600000" cy="360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D5993D5-D046-DD42-9BB8-F1C65D8095FA}"/>
              </a:ext>
            </a:extLst>
          </p:cNvPr>
          <p:cNvSpPr>
            <a:spLocks noChangeAspect="1"/>
          </p:cNvSpPr>
          <p:nvPr/>
        </p:nvSpPr>
        <p:spPr bwMode="auto">
          <a:xfrm>
            <a:off x="2826000" y="2140200"/>
            <a:ext cx="3240000" cy="324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7FF1225-110E-3E43-B2C3-A7236FCB52A0}"/>
              </a:ext>
            </a:extLst>
          </p:cNvPr>
          <p:cNvSpPr>
            <a:spLocks noChangeAspect="1"/>
          </p:cNvSpPr>
          <p:nvPr/>
        </p:nvSpPr>
        <p:spPr bwMode="auto">
          <a:xfrm>
            <a:off x="3006000" y="2320200"/>
            <a:ext cx="2880000" cy="288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591FE2E-8485-CB4D-8D12-71780A5A3E1C}"/>
              </a:ext>
            </a:extLst>
          </p:cNvPr>
          <p:cNvSpPr>
            <a:spLocks noChangeAspect="1"/>
          </p:cNvSpPr>
          <p:nvPr/>
        </p:nvSpPr>
        <p:spPr bwMode="auto">
          <a:xfrm>
            <a:off x="3186000" y="2500200"/>
            <a:ext cx="2520000" cy="252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4A8E53A-221E-2549-B25D-6B581D251CCB}"/>
              </a:ext>
            </a:extLst>
          </p:cNvPr>
          <p:cNvSpPr>
            <a:spLocks noChangeAspect="1"/>
          </p:cNvSpPr>
          <p:nvPr/>
        </p:nvSpPr>
        <p:spPr bwMode="auto">
          <a:xfrm>
            <a:off x="3366000" y="2680200"/>
            <a:ext cx="2160000" cy="21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5DE6F69-B299-4E42-8725-C39017A53839}"/>
              </a:ext>
            </a:extLst>
          </p:cNvPr>
          <p:cNvSpPr>
            <a:spLocks noChangeAspect="1"/>
          </p:cNvSpPr>
          <p:nvPr/>
        </p:nvSpPr>
        <p:spPr bwMode="auto">
          <a:xfrm>
            <a:off x="3546000" y="2860200"/>
            <a:ext cx="1800000" cy="180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D1A3BC-C4FF-8148-9476-8A435DB089E9}"/>
              </a:ext>
            </a:extLst>
          </p:cNvPr>
          <p:cNvSpPr>
            <a:spLocks noChangeAspect="1"/>
          </p:cNvSpPr>
          <p:nvPr/>
        </p:nvSpPr>
        <p:spPr bwMode="auto">
          <a:xfrm>
            <a:off x="3726000" y="3040200"/>
            <a:ext cx="1440000" cy="144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94CE8ED-337A-A046-B802-C5732F253C56}"/>
              </a:ext>
            </a:extLst>
          </p:cNvPr>
          <p:cNvSpPr>
            <a:spLocks noChangeAspect="1"/>
          </p:cNvSpPr>
          <p:nvPr/>
        </p:nvSpPr>
        <p:spPr bwMode="auto">
          <a:xfrm>
            <a:off x="3906000" y="3220200"/>
            <a:ext cx="1080000" cy="108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77DE002-DA20-ED40-938E-7BB71B1808D1}"/>
              </a:ext>
            </a:extLst>
          </p:cNvPr>
          <p:cNvSpPr>
            <a:spLocks noChangeAspect="1"/>
          </p:cNvSpPr>
          <p:nvPr/>
        </p:nvSpPr>
        <p:spPr bwMode="auto">
          <a:xfrm>
            <a:off x="4086000" y="3400200"/>
            <a:ext cx="720000" cy="72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32CB960-6F55-624C-810D-16FD46286F21}"/>
              </a:ext>
            </a:extLst>
          </p:cNvPr>
          <p:cNvSpPr>
            <a:spLocks noChangeAspect="1"/>
          </p:cNvSpPr>
          <p:nvPr/>
        </p:nvSpPr>
        <p:spPr bwMode="auto">
          <a:xfrm>
            <a:off x="4266000" y="3580200"/>
            <a:ext cx="36000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0C2036-1388-5A41-99CE-C32783A61607}"/>
              </a:ext>
            </a:extLst>
          </p:cNvPr>
          <p:cNvCxnSpPr>
            <a:cxnSpLocks/>
            <a:stCxn id="27" idx="1"/>
          </p:cNvCxnSpPr>
          <p:nvPr/>
        </p:nvCxnSpPr>
        <p:spPr bwMode="auto">
          <a:xfrm flipH="1">
            <a:off x="4466998" y="1575840"/>
            <a:ext cx="1600842" cy="2183071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58CC5DE-7D26-2B4D-AE09-47892DD67059}"/>
              </a:ext>
            </a:extLst>
          </p:cNvPr>
          <p:cNvSpPr txBox="1"/>
          <p:nvPr/>
        </p:nvSpPr>
        <p:spPr>
          <a:xfrm>
            <a:off x="6067840" y="1391174"/>
            <a:ext cx="1544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CPU registers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D8C791A-4AA6-E14E-B712-0FB756A46370}"/>
              </a:ext>
            </a:extLst>
          </p:cNvPr>
          <p:cNvCxnSpPr>
            <a:cxnSpLocks/>
            <a:stCxn id="32" idx="1"/>
          </p:cNvCxnSpPr>
          <p:nvPr/>
        </p:nvCxnSpPr>
        <p:spPr bwMode="auto">
          <a:xfrm flipH="1">
            <a:off x="4705144" y="1952231"/>
            <a:ext cx="1839124" cy="171398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E6BEF00-A71F-2C4B-A012-366068163AED}"/>
              </a:ext>
            </a:extLst>
          </p:cNvPr>
          <p:cNvSpPr txBox="1"/>
          <p:nvPr/>
        </p:nvSpPr>
        <p:spPr>
          <a:xfrm>
            <a:off x="6544268" y="1767565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L1 </a:t>
            </a:r>
            <a:r>
              <a:rPr lang="nb-NO" dirty="0" err="1">
                <a:latin typeface="+mn-lt"/>
              </a:rPr>
              <a:t>cache</a:t>
            </a:r>
            <a:endParaRPr lang="nb-NO" sz="1800" dirty="0">
              <a:latin typeface="+mn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FF607B2-A571-D549-9377-FBC8C6E868C2}"/>
              </a:ext>
            </a:extLst>
          </p:cNvPr>
          <p:cNvSpPr txBox="1"/>
          <p:nvPr/>
        </p:nvSpPr>
        <p:spPr>
          <a:xfrm>
            <a:off x="7590153" y="2051799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L2 </a:t>
            </a:r>
            <a:r>
              <a:rPr lang="nb-NO" dirty="0" err="1">
                <a:latin typeface="+mn-lt"/>
              </a:rPr>
              <a:t>cache</a:t>
            </a:r>
            <a:endParaRPr lang="nb-NO" sz="1800" dirty="0">
              <a:latin typeface="+mn-lt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D582C1D-6A4B-EF4B-A0BB-413692E7A252}"/>
              </a:ext>
            </a:extLst>
          </p:cNvPr>
          <p:cNvCxnSpPr>
            <a:cxnSpLocks/>
            <a:stCxn id="39" idx="1"/>
          </p:cNvCxnSpPr>
          <p:nvPr/>
        </p:nvCxnSpPr>
        <p:spPr bwMode="auto">
          <a:xfrm flipH="1">
            <a:off x="5044146" y="3369513"/>
            <a:ext cx="2801314" cy="40286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8AFD71E-7652-0440-AD7A-0642184AFDD3}"/>
              </a:ext>
            </a:extLst>
          </p:cNvPr>
          <p:cNvSpPr txBox="1"/>
          <p:nvPr/>
        </p:nvSpPr>
        <p:spPr>
          <a:xfrm>
            <a:off x="7845460" y="3046347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On-chip</a:t>
            </a:r>
          </a:p>
          <a:p>
            <a:pPr algn="l"/>
            <a:r>
              <a:rPr lang="nb-NO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FA08DBB-8469-7E44-B27F-ADF3CCFE181A}"/>
              </a:ext>
            </a:extLst>
          </p:cNvPr>
          <p:cNvCxnSpPr>
            <a:cxnSpLocks/>
            <a:stCxn id="34" idx="1"/>
          </p:cNvCxnSpPr>
          <p:nvPr/>
        </p:nvCxnSpPr>
        <p:spPr bwMode="auto">
          <a:xfrm flipH="1">
            <a:off x="4865312" y="2236465"/>
            <a:ext cx="2724841" cy="1406899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4E9B135-AFD8-254C-B354-82C4EBF4063C}"/>
              </a:ext>
            </a:extLst>
          </p:cNvPr>
          <p:cNvSpPr txBox="1"/>
          <p:nvPr/>
        </p:nvSpPr>
        <p:spPr>
          <a:xfrm>
            <a:off x="7456632" y="388014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L3 </a:t>
            </a:r>
            <a:r>
              <a:rPr lang="nb-NO" dirty="0" err="1">
                <a:latin typeface="+mn-lt"/>
              </a:rPr>
              <a:t>cache</a:t>
            </a:r>
            <a:endParaRPr lang="nb-NO" sz="1800" dirty="0">
              <a:latin typeface="+mn-lt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1F65163-EDD6-6548-87CD-01E53263EFBF}"/>
              </a:ext>
            </a:extLst>
          </p:cNvPr>
          <p:cNvCxnSpPr>
            <a:cxnSpLocks/>
            <a:stCxn id="50" idx="1"/>
          </p:cNvCxnSpPr>
          <p:nvPr/>
        </p:nvCxnSpPr>
        <p:spPr bwMode="auto">
          <a:xfrm flipH="1" flipV="1">
            <a:off x="5210170" y="3966530"/>
            <a:ext cx="2246462" cy="98278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8047870D-8A42-AE44-9563-2D41BACA2AC2}"/>
              </a:ext>
            </a:extLst>
          </p:cNvPr>
          <p:cNvSpPr txBox="1"/>
          <p:nvPr/>
        </p:nvSpPr>
        <p:spPr>
          <a:xfrm>
            <a:off x="7071140" y="4493539"/>
            <a:ext cx="1826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 err="1">
                <a:latin typeface="+mn-lt"/>
              </a:rPr>
              <a:t>Locally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attached</a:t>
            </a:r>
            <a:endParaRPr lang="nb-NO" dirty="0">
              <a:latin typeface="+mn-lt"/>
            </a:endParaRPr>
          </a:p>
          <a:p>
            <a:pPr algn="l"/>
            <a:r>
              <a:rPr lang="nb-NO" dirty="0" err="1">
                <a:latin typeface="+mn-lt"/>
              </a:rPr>
              <a:t>main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FA42C86-0A95-EC46-B46A-DA8696827E97}"/>
              </a:ext>
            </a:extLst>
          </p:cNvPr>
          <p:cNvCxnSpPr>
            <a:cxnSpLocks/>
            <a:stCxn id="58" idx="1"/>
          </p:cNvCxnSpPr>
          <p:nvPr/>
        </p:nvCxnSpPr>
        <p:spPr bwMode="auto">
          <a:xfrm flipH="1" flipV="1">
            <a:off x="5346000" y="4203085"/>
            <a:ext cx="1725140" cy="613620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1E10657-AEEC-DF4F-B00C-E6DB2DCFD2C0}"/>
              </a:ext>
            </a:extLst>
          </p:cNvPr>
          <p:cNvSpPr txBox="1"/>
          <p:nvPr/>
        </p:nvSpPr>
        <p:spPr>
          <a:xfrm>
            <a:off x="6622961" y="5569491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Bus </a:t>
            </a:r>
            <a:r>
              <a:rPr lang="nb-NO" dirty="0" err="1">
                <a:latin typeface="+mn-lt"/>
              </a:rPr>
              <a:t>attached</a:t>
            </a:r>
            <a:endParaRPr lang="nb-NO" dirty="0">
              <a:latin typeface="+mn-lt"/>
            </a:endParaRPr>
          </a:p>
          <a:p>
            <a:pPr algn="l"/>
            <a:r>
              <a:rPr lang="nb-NO" dirty="0" err="1">
                <a:latin typeface="+mn-lt"/>
              </a:rPr>
              <a:t>main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88D5F59-D71B-DF40-BA95-80B1A9D48058}"/>
              </a:ext>
            </a:extLst>
          </p:cNvPr>
          <p:cNvCxnSpPr>
            <a:cxnSpLocks/>
            <a:stCxn id="64" idx="1"/>
          </p:cNvCxnSpPr>
          <p:nvPr/>
        </p:nvCxnSpPr>
        <p:spPr bwMode="auto">
          <a:xfrm flipH="1" flipV="1">
            <a:off x="5181740" y="4684560"/>
            <a:ext cx="1441221" cy="1208097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79EBCAB8-FF01-DB42-AD83-7F8E0E776865}"/>
              </a:ext>
            </a:extLst>
          </p:cNvPr>
          <p:cNvSpPr txBox="1"/>
          <p:nvPr/>
        </p:nvSpPr>
        <p:spPr>
          <a:xfrm>
            <a:off x="325810" y="5735533"/>
            <a:ext cx="1714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Battery-</a:t>
            </a:r>
            <a:r>
              <a:rPr lang="nb-NO" dirty="0" err="1">
                <a:latin typeface="+mn-lt"/>
              </a:rPr>
              <a:t>backed</a:t>
            </a:r>
            <a:endParaRPr lang="nb-NO" dirty="0">
              <a:latin typeface="+mn-lt"/>
            </a:endParaRPr>
          </a:p>
          <a:p>
            <a:pPr algn="l"/>
            <a:r>
              <a:rPr lang="nb-NO" dirty="0">
                <a:latin typeface="+mn-lt"/>
              </a:rPr>
              <a:t>RAM</a:t>
            </a:r>
            <a:endParaRPr lang="nb-NO" sz="1800" dirty="0">
              <a:latin typeface="+mn-lt"/>
            </a:endParaRP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33B45C5F-A8EA-7A4D-92F6-06F86BB50D05}"/>
              </a:ext>
            </a:extLst>
          </p:cNvPr>
          <p:cNvCxnSpPr>
            <a:cxnSpLocks/>
            <a:stCxn id="84" idx="3"/>
          </p:cNvCxnSpPr>
          <p:nvPr/>
        </p:nvCxnSpPr>
        <p:spPr bwMode="auto">
          <a:xfrm flipV="1">
            <a:off x="2040638" y="4774576"/>
            <a:ext cx="1505362" cy="128412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54AD28E6-406A-A64E-8D5A-5BEB5DB2D6E3}"/>
              </a:ext>
            </a:extLst>
          </p:cNvPr>
          <p:cNvSpPr txBox="1"/>
          <p:nvPr/>
        </p:nvSpPr>
        <p:spPr>
          <a:xfrm>
            <a:off x="323112" y="4610326"/>
            <a:ext cx="1244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Solid </a:t>
            </a:r>
            <a:r>
              <a:rPr lang="nb-NO" dirty="0" err="1">
                <a:latin typeface="+mn-lt"/>
              </a:rPr>
              <a:t>state</a:t>
            </a:r>
            <a:endParaRPr lang="nb-NO" dirty="0">
              <a:latin typeface="+mn-lt"/>
            </a:endParaRPr>
          </a:p>
          <a:p>
            <a:pPr algn="l"/>
            <a:r>
              <a:rPr lang="nb-NO" sz="1800" dirty="0">
                <a:latin typeface="+mn-lt"/>
              </a:rPr>
              <a:t>disks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A15D1AD9-5410-7C44-AD5C-08C6578E8DE2}"/>
              </a:ext>
            </a:extLst>
          </p:cNvPr>
          <p:cNvCxnSpPr>
            <a:cxnSpLocks/>
            <a:stCxn id="89" idx="3"/>
          </p:cNvCxnSpPr>
          <p:nvPr/>
        </p:nvCxnSpPr>
        <p:spPr bwMode="auto">
          <a:xfrm flipV="1">
            <a:off x="1568068" y="4414189"/>
            <a:ext cx="1479129" cy="51930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CF03CCF6-127B-AC4F-B4B1-8C755613053D}"/>
              </a:ext>
            </a:extLst>
          </p:cNvPr>
          <p:cNvSpPr txBox="1"/>
          <p:nvPr/>
        </p:nvSpPr>
        <p:spPr>
          <a:xfrm>
            <a:off x="231868" y="3624886"/>
            <a:ext cx="1770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Hard (spinning)</a:t>
            </a:r>
          </a:p>
          <a:p>
            <a:pPr algn="l"/>
            <a:r>
              <a:rPr lang="nb-NO" sz="1800" dirty="0">
                <a:latin typeface="+mn-lt"/>
              </a:rPr>
              <a:t>disks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4BB2A90-342E-EE4C-9589-CE9DF8FCA018}"/>
              </a:ext>
            </a:extLst>
          </p:cNvPr>
          <p:cNvCxnSpPr>
            <a:cxnSpLocks/>
            <a:stCxn id="93" idx="3"/>
          </p:cNvCxnSpPr>
          <p:nvPr/>
        </p:nvCxnSpPr>
        <p:spPr bwMode="auto">
          <a:xfrm flipV="1">
            <a:off x="2002353" y="3911793"/>
            <a:ext cx="764335" cy="36259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5A4CCC54-A860-1B48-A80A-8C270D646755}"/>
              </a:ext>
            </a:extLst>
          </p:cNvPr>
          <p:cNvSpPr txBox="1"/>
          <p:nvPr/>
        </p:nvSpPr>
        <p:spPr>
          <a:xfrm>
            <a:off x="288716" y="2889949"/>
            <a:ext cx="1410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Disks </a:t>
            </a:r>
            <a:r>
              <a:rPr lang="nb-NO" sz="1800" dirty="0" err="1">
                <a:latin typeface="+mn-lt"/>
              </a:rPr>
              <a:t>arrays</a:t>
            </a:r>
            <a:endParaRPr lang="nb-NO" sz="1800" dirty="0">
              <a:latin typeface="+mn-lt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FEC627A5-C079-7547-BD13-F7A369D78AF6}"/>
              </a:ext>
            </a:extLst>
          </p:cNvPr>
          <p:cNvCxnSpPr>
            <a:cxnSpLocks/>
            <a:stCxn id="97" idx="3"/>
          </p:cNvCxnSpPr>
          <p:nvPr/>
        </p:nvCxnSpPr>
        <p:spPr bwMode="auto">
          <a:xfrm>
            <a:off x="1698910" y="3074615"/>
            <a:ext cx="901912" cy="234620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27969539-EE46-744E-B274-F43E30329E0C}"/>
              </a:ext>
            </a:extLst>
          </p:cNvPr>
          <p:cNvSpPr txBox="1"/>
          <p:nvPr/>
        </p:nvSpPr>
        <p:spPr>
          <a:xfrm>
            <a:off x="371636" y="2121445"/>
            <a:ext cx="1545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NAS and SAN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494FF81B-9048-7244-8D86-DF7725AEFF03}"/>
              </a:ext>
            </a:extLst>
          </p:cNvPr>
          <p:cNvCxnSpPr>
            <a:cxnSpLocks/>
            <a:stCxn id="101" idx="3"/>
          </p:cNvCxnSpPr>
          <p:nvPr/>
        </p:nvCxnSpPr>
        <p:spPr bwMode="auto">
          <a:xfrm>
            <a:off x="1916803" y="2306111"/>
            <a:ext cx="892236" cy="22348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92C775D6-ECE7-1143-A1FA-C6475F86CD2A}"/>
              </a:ext>
            </a:extLst>
          </p:cNvPr>
          <p:cNvSpPr txBox="1"/>
          <p:nvPr/>
        </p:nvSpPr>
        <p:spPr>
          <a:xfrm>
            <a:off x="446288" y="1133135"/>
            <a:ext cx="2121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Distribut</a:t>
            </a:r>
            <a:r>
              <a:rPr lang="nb-NO" dirty="0">
                <a:latin typeface="+mn-lt"/>
              </a:rPr>
              <a:t>ed </a:t>
            </a:r>
            <a:r>
              <a:rPr lang="nb-NO" dirty="0" err="1">
                <a:latin typeface="+mn-lt"/>
              </a:rPr>
              <a:t>storage</a:t>
            </a:r>
            <a:endParaRPr lang="nb-NO" sz="1800" dirty="0">
              <a:latin typeface="+mn-lt"/>
            </a:endParaRP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9A6B8C8B-0571-6C4F-A0B7-849E178A8766}"/>
              </a:ext>
            </a:extLst>
          </p:cNvPr>
          <p:cNvCxnSpPr>
            <a:cxnSpLocks/>
            <a:stCxn id="107" idx="3"/>
          </p:cNvCxnSpPr>
          <p:nvPr/>
        </p:nvCxnSpPr>
        <p:spPr bwMode="auto">
          <a:xfrm>
            <a:off x="2568216" y="1317801"/>
            <a:ext cx="920998" cy="41948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1185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7" grpId="0" animBg="1"/>
      <p:bldP spid="19" grpId="0" animBg="1"/>
      <p:bldP spid="8" grpId="0" animBg="1"/>
      <p:bldP spid="1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32" grpId="0"/>
      <p:bldP spid="34" grpId="0"/>
      <p:bldP spid="39" grpId="0"/>
      <p:bldP spid="50" grpId="0"/>
      <p:bldP spid="58" grpId="0"/>
      <p:bldP spid="64" grpId="0"/>
      <p:bldP spid="84" grpId="0"/>
      <p:bldP spid="89" grpId="0"/>
      <p:bldP spid="93" grpId="0"/>
      <p:bldP spid="97" grpId="0"/>
      <p:bldP spid="101" grpId="0"/>
      <p:bldP spid="10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Classical registers</a:t>
            </a:r>
          </a:p>
          <a:p>
            <a:pPr lvl="1"/>
            <a:r>
              <a:rPr lang="en-US" sz="2000" dirty="0"/>
              <a:t>6502: 4 (AX, DX, DY, stack pointer (SP))</a:t>
            </a:r>
          </a:p>
          <a:p>
            <a:pPr lvl="1"/>
            <a:r>
              <a:rPr lang="en-US" sz="2000" noProof="0" dirty="0"/>
              <a:t>8080: 7x 8-bit + SP OR 1x 8-bit and 3x 16-bit + SP</a:t>
            </a:r>
          </a:p>
          <a:p>
            <a:pPr lvl="1"/>
            <a:r>
              <a:rPr lang="en-US" sz="2000" dirty="0"/>
              <a:t>8086: 8x 16-bit </a:t>
            </a:r>
            <a:r>
              <a:rPr lang="en-US" sz="2000" dirty="0" err="1"/>
              <a:t>incl</a:t>
            </a:r>
            <a:r>
              <a:rPr lang="en-US" sz="2000" dirty="0"/>
              <a:t> SP OR 8x 8-bit, 4x 16-bit </a:t>
            </a:r>
            <a:r>
              <a:rPr lang="en-US" sz="2000" dirty="0" err="1"/>
              <a:t>incl</a:t>
            </a:r>
            <a:r>
              <a:rPr lang="en-US" sz="2000" dirty="0"/>
              <a:t> SP</a:t>
            </a:r>
          </a:p>
          <a:p>
            <a:pPr lvl="1"/>
            <a:r>
              <a:rPr lang="en-US" sz="2000" dirty="0"/>
              <a:t>68000: 8x 32-bit data, 8x 32-bit address, 8x 32-bit float</a:t>
            </a:r>
          </a:p>
          <a:p>
            <a:pPr lvl="1"/>
            <a:r>
              <a:rPr lang="en-US" sz="2000" dirty="0"/>
              <a:t>Cell PPE core: 32x 64bit, 32x 64-bit float, 32x 128-bit SIMD</a:t>
            </a:r>
          </a:p>
          <a:p>
            <a:pPr lvl="1"/>
            <a:r>
              <a:rPr lang="en-US" sz="2000" dirty="0"/>
              <a:t>Cell SPE core: 128x 128-bit SIMD</a:t>
            </a:r>
          </a:p>
          <a:p>
            <a:pPr lvl="1"/>
            <a:r>
              <a:rPr lang="en-US" sz="2000" noProof="0" dirty="0"/>
              <a:t>Core i7/i9: 16x (64-/32-/16-/8-bit) + 32x (512-/256-/128-bit SIMD)</a:t>
            </a:r>
          </a:p>
          <a:p>
            <a:pPr lvl="1"/>
            <a:r>
              <a:rPr lang="en-US" sz="2000" dirty="0"/>
              <a:t>ARM A64: 31x 64-bit + 32x 64-bit float</a:t>
            </a:r>
            <a:endParaRPr lang="en-US" sz="2000" noProof="0" dirty="0"/>
          </a:p>
          <a:p>
            <a:pPr lvl="1"/>
            <a:r>
              <a:rPr lang="en-US" sz="2000" dirty="0"/>
              <a:t>CUDA CC 5.x: 1x (64-/32-bit) + 128x 512-bit SIMD</a:t>
            </a:r>
          </a:p>
        </p:txBody>
      </p:sp>
    </p:spTree>
    <p:extLst>
      <p:ext uri="{BB962C8B-B14F-4D97-AF65-F5344CB8AC3E}">
        <p14:creationId xmlns:p14="http://schemas.microsoft.com/office/powerpoint/2010/main" val="994787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81025"/>
          </a:xfrm>
        </p:spPr>
        <p:txBody>
          <a:bodyPr/>
          <a:lstStyle/>
          <a:p>
            <a:r>
              <a:rPr lang="en-US" sz="2400" dirty="0"/>
              <a:t>Register sets in typical processors</a:t>
            </a:r>
            <a:endParaRPr lang="en-US" sz="2400" noProof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BB4BCB-86D5-BE4F-AA96-CFDECE832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883958"/>
              </p:ext>
            </p:extLst>
          </p:nvPr>
        </p:nvGraphicFramePr>
        <p:xfrm>
          <a:off x="312738" y="1447800"/>
          <a:ext cx="8297860" cy="5139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9572">
                  <a:extLst>
                    <a:ext uri="{9D8B030D-6E8A-4147-A177-3AD203B41FA5}">
                      <a16:colId xmlns:a16="http://schemas.microsoft.com/office/drawing/2014/main" val="2792240829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1783849816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1239545385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4215097052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1027639133"/>
                    </a:ext>
                  </a:extLst>
                </a:gridCol>
              </a:tblGrid>
              <a:tr h="342440">
                <a:tc>
                  <a:txBody>
                    <a:bodyPr/>
                    <a:lstStyle/>
                    <a:p>
                      <a:r>
                        <a:rPr lang="nb-NO" sz="1600" dirty="0" err="1"/>
                        <a:t>processor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err="1"/>
                        <a:t>Generic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17926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MOS 6502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1xAccu 1x16 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19060"/>
                  </a:ext>
                </a:extLst>
              </a:tr>
              <a:tr h="570733">
                <a:tc>
                  <a:txBody>
                    <a:bodyPr/>
                    <a:lstStyle/>
                    <a:p>
                      <a:r>
                        <a:rPr lang="nb-NO" sz="1600" dirty="0"/>
                        <a:t>Intel 8080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7x8 or</a:t>
                      </a:r>
                    </a:p>
                    <a:p>
                      <a:pPr algn="ctr"/>
                      <a:r>
                        <a:rPr lang="nb-NO" sz="1600" dirty="0"/>
                        <a:t>1x8 + 3x16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1x16 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536937"/>
                  </a:ext>
                </a:extLst>
              </a:tr>
              <a:tr h="570733">
                <a:tc>
                  <a:txBody>
                    <a:bodyPr/>
                    <a:lstStyle/>
                    <a:p>
                      <a:r>
                        <a:rPr lang="nb-NO" sz="1600" dirty="0"/>
                        <a:t>Intel 8086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8x16 or</a:t>
                      </a:r>
                    </a:p>
                    <a:p>
                      <a:pPr algn="ctr"/>
                      <a:r>
                        <a:rPr lang="nb-NO" sz="1600" dirty="0"/>
                        <a:t>8x8 + 4x16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5608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Motorola 68000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8x32 </a:t>
                      </a:r>
                      <a:r>
                        <a:rPr lang="nb-NO" sz="1600" dirty="0" err="1"/>
                        <a:t>address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9253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ARM A64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31x64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zero-register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872541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Intel </a:t>
                      </a:r>
                      <a:r>
                        <a:rPr lang="nb-NO" sz="1600" dirty="0" err="1"/>
                        <a:t>Core</a:t>
                      </a:r>
                      <a:r>
                        <a:rPr lang="nb-NO" sz="1600" dirty="0"/>
                        <a:t> i7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16x</a:t>
                      </a:r>
                    </a:p>
                    <a:p>
                      <a:pPr algn="ctr"/>
                      <a:r>
                        <a:rPr lang="nb-NO" sz="1600" dirty="0"/>
                        <a:t>(64|32|16|8)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</a:t>
                      </a:r>
                    </a:p>
                    <a:p>
                      <a:pPr algn="ctr"/>
                      <a:r>
                        <a:rPr lang="nb-NO" sz="1600" dirty="0"/>
                        <a:t>(512|256|128)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62117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Cell PPE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48965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Cell SPE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128x128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848127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CUDA CC 5.x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SM)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</a:t>
                      </a:r>
                    </a:p>
                    <a:p>
                      <a:pPr algn="ctr"/>
                      <a:r>
                        <a:rPr lang="nb-NO" sz="1600" dirty="0"/>
                        <a:t>(64|32)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128x512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501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822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81025"/>
          </a:xfrm>
        </p:spPr>
        <p:txBody>
          <a:bodyPr/>
          <a:lstStyle/>
          <a:p>
            <a:r>
              <a:rPr lang="en-US" sz="2400" dirty="0"/>
              <a:t>Register sets in typical processors</a:t>
            </a:r>
            <a:endParaRPr lang="en-US" sz="2400" noProof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BB4BCB-86D5-BE4F-AA96-CFDECE832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549210"/>
              </p:ext>
            </p:extLst>
          </p:nvPr>
        </p:nvGraphicFramePr>
        <p:xfrm>
          <a:off x="312738" y="1447800"/>
          <a:ext cx="8297860" cy="3209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862">
                  <a:extLst>
                    <a:ext uri="{9D8B030D-6E8A-4147-A177-3AD203B41FA5}">
                      <a16:colId xmlns:a16="http://schemas.microsoft.com/office/drawing/2014/main" val="279224082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783849816"/>
                    </a:ext>
                  </a:extLst>
                </a:gridCol>
                <a:gridCol w="1557654">
                  <a:extLst>
                    <a:ext uri="{9D8B030D-6E8A-4147-A177-3AD203B41FA5}">
                      <a16:colId xmlns:a16="http://schemas.microsoft.com/office/drawing/2014/main" val="1239545385"/>
                    </a:ext>
                  </a:extLst>
                </a:gridCol>
                <a:gridCol w="1490346">
                  <a:extLst>
                    <a:ext uri="{9D8B030D-6E8A-4147-A177-3AD203B41FA5}">
                      <a16:colId xmlns:a16="http://schemas.microsoft.com/office/drawing/2014/main" val="4215097052"/>
                    </a:ext>
                  </a:extLst>
                </a:gridCol>
                <a:gridCol w="1828798">
                  <a:extLst>
                    <a:ext uri="{9D8B030D-6E8A-4147-A177-3AD203B41FA5}">
                      <a16:colId xmlns:a16="http://schemas.microsoft.com/office/drawing/2014/main" val="1027639133"/>
                    </a:ext>
                  </a:extLst>
                </a:gridCol>
              </a:tblGrid>
              <a:tr h="342440">
                <a:tc>
                  <a:txBody>
                    <a:bodyPr/>
                    <a:lstStyle/>
                    <a:p>
                      <a:r>
                        <a:rPr lang="nb-NO" sz="1600" dirty="0" err="1"/>
                        <a:t>processor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err="1"/>
                        <a:t>Generic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17926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CUDA CC 8.x</a:t>
                      </a:r>
                    </a:p>
                    <a:p>
                      <a:r>
                        <a:rPr lang="nb-NO" sz="1200" dirty="0"/>
                        <a:t>(128 SMs per chip)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 x 16384 x 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4 x 512 x 1024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1906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CUDA CC 12.x</a:t>
                      </a:r>
                    </a:p>
                    <a:p>
                      <a:r>
                        <a:rPr lang="nb-NO" sz="1200" dirty="0"/>
                        <a:t>(12.0: 192 SMs per die)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rgbClr val="002060"/>
                          </a:solidFill>
                        </a:rPr>
                        <a:t>=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=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=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=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249419318"/>
                  </a:ext>
                </a:extLst>
              </a:tr>
              <a:tr h="337632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 link, 1 </a:t>
                      </a:r>
                      <a:r>
                        <a:rPr lang="nb-NO" sz="1600" dirty="0" err="1"/>
                        <a:t>count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536937"/>
                  </a:ext>
                </a:extLst>
              </a:tr>
              <a:tr h="300299">
                <a:tc>
                  <a:txBody>
                    <a:bodyPr/>
                    <a:lstStyle/>
                    <a:p>
                      <a:r>
                        <a:rPr lang="nb-NO" sz="1600" dirty="0" err="1"/>
                        <a:t>OpenPOWER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5608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10</a:t>
                      </a:r>
                    </a:p>
                    <a:p>
                      <a:r>
                        <a:rPr lang="nb-NO" sz="1200" dirty="0"/>
                        <a:t>(15x or 30x per chip)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1xSMT</a:t>
                      </a:r>
                    </a:p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4x64 Matrix</a:t>
                      </a:r>
                    </a:p>
                    <a:p>
                      <a:pPr algn="ctr"/>
                      <a:r>
                        <a:rPr lang="nb-NO" sz="1600" dirty="0"/>
                        <a:t>(4 ML pipes)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 SIMD</a:t>
                      </a:r>
                    </a:p>
                    <a:p>
                      <a:pPr algn="ctr"/>
                      <a:r>
                        <a:rPr lang="nb-NO" sz="1600" dirty="0"/>
                        <a:t>8x512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9253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11</a:t>
                      </a:r>
                    </a:p>
                    <a:p>
                      <a:r>
                        <a:rPr lang="nb-NO" sz="1200" dirty="0"/>
                        <a:t>(16x or 30x per chip)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1xSMT</a:t>
                      </a:r>
                    </a:p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4x128 Matrix</a:t>
                      </a:r>
                    </a:p>
                    <a:p>
                      <a:pPr algn="ctr"/>
                      <a:r>
                        <a:rPr lang="nb-NO" sz="1600" dirty="0"/>
                        <a:t>4x2x512 </a:t>
                      </a:r>
                      <a:r>
                        <a:rPr lang="nb-NO" sz="1600" dirty="0" err="1"/>
                        <a:t>Accu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64x128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51186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F3F3BC9-3D1C-0747-B0F2-92CF3562AA83}"/>
              </a:ext>
            </a:extLst>
          </p:cNvPr>
          <p:cNvSpPr txBox="1"/>
          <p:nvPr/>
        </p:nvSpPr>
        <p:spPr>
          <a:xfrm>
            <a:off x="3880820" y="1954763"/>
            <a:ext cx="2931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400" dirty="0">
                <a:latin typeface="+mn-lt"/>
              </a:rPr>
              <a:t>PC per SIMD cell -&gt; nearly generic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9CD2909-4E60-DA41-988F-9FAE6626E7E8}"/>
              </a:ext>
            </a:extLst>
          </p:cNvPr>
          <p:cNvCxnSpPr/>
          <p:nvPr/>
        </p:nvCxnSpPr>
        <p:spPr bwMode="auto">
          <a:xfrm flipH="1">
            <a:off x="3677814" y="1970317"/>
            <a:ext cx="3200400" cy="0"/>
          </a:xfrm>
          <a:prstGeom prst="straightConnector1">
            <a:avLst/>
          </a:prstGeom>
          <a:ln w="25400" cap="flat" cmpd="sng" algn="ctr">
            <a:solidFill>
              <a:schemeClr val="bg2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696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81025"/>
          </a:xfrm>
        </p:spPr>
        <p:txBody>
          <a:bodyPr/>
          <a:lstStyle/>
          <a:p>
            <a:r>
              <a:rPr lang="en-US" sz="2400" dirty="0"/>
              <a:t>Register sets in typical processors</a:t>
            </a:r>
            <a:endParaRPr lang="en-US" sz="2400" noProof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BB4BCB-86D5-BE4F-AA96-CFDECE832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825524"/>
              </p:ext>
            </p:extLst>
          </p:nvPr>
        </p:nvGraphicFramePr>
        <p:xfrm>
          <a:off x="312738" y="1447800"/>
          <a:ext cx="8297860" cy="92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862">
                  <a:extLst>
                    <a:ext uri="{9D8B030D-6E8A-4147-A177-3AD203B41FA5}">
                      <a16:colId xmlns:a16="http://schemas.microsoft.com/office/drawing/2014/main" val="279224082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783849816"/>
                    </a:ext>
                  </a:extLst>
                </a:gridCol>
                <a:gridCol w="1557654">
                  <a:extLst>
                    <a:ext uri="{9D8B030D-6E8A-4147-A177-3AD203B41FA5}">
                      <a16:colId xmlns:a16="http://schemas.microsoft.com/office/drawing/2014/main" val="1239545385"/>
                    </a:ext>
                  </a:extLst>
                </a:gridCol>
                <a:gridCol w="1490346">
                  <a:extLst>
                    <a:ext uri="{9D8B030D-6E8A-4147-A177-3AD203B41FA5}">
                      <a16:colId xmlns:a16="http://schemas.microsoft.com/office/drawing/2014/main" val="4215097052"/>
                    </a:ext>
                  </a:extLst>
                </a:gridCol>
                <a:gridCol w="1828798">
                  <a:extLst>
                    <a:ext uri="{9D8B030D-6E8A-4147-A177-3AD203B41FA5}">
                      <a16:colId xmlns:a16="http://schemas.microsoft.com/office/drawing/2014/main" val="1027639133"/>
                    </a:ext>
                  </a:extLst>
                </a:gridCol>
              </a:tblGrid>
              <a:tr h="342440">
                <a:tc>
                  <a:txBody>
                    <a:bodyPr/>
                    <a:lstStyle/>
                    <a:p>
                      <a:r>
                        <a:rPr lang="nb-NO" sz="1600" dirty="0" err="1"/>
                        <a:t>processor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err="1"/>
                        <a:t>Generic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17926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10</a:t>
                      </a:r>
                    </a:p>
                    <a:p>
                      <a:r>
                        <a:rPr lang="nb-NO" sz="1200" dirty="0"/>
                        <a:t>(15x or 30x per chip)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1xSMT</a:t>
                      </a:r>
                    </a:p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4x64 Matrix</a:t>
                      </a:r>
                    </a:p>
                    <a:p>
                      <a:pPr algn="ctr"/>
                      <a:r>
                        <a:rPr lang="nb-NO" sz="1600" dirty="0"/>
                        <a:t>(4 ML pipes)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 SIMD</a:t>
                      </a:r>
                    </a:p>
                    <a:p>
                      <a:pPr algn="ctr"/>
                      <a:r>
                        <a:rPr lang="nb-NO" sz="1600" dirty="0"/>
                        <a:t>8x512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9253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C0782487-BDB7-DC4A-9791-924F55B5C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897947"/>
            <a:ext cx="3935312" cy="227298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8F9ED6C-FA1B-C648-8459-B96E2B549487}"/>
              </a:ext>
            </a:extLst>
          </p:cNvPr>
          <p:cNvGrpSpPr/>
          <p:nvPr/>
        </p:nvGrpSpPr>
        <p:grpSpPr>
          <a:xfrm>
            <a:off x="533400" y="3090620"/>
            <a:ext cx="3460522" cy="1887636"/>
            <a:chOff x="454510" y="4267200"/>
            <a:chExt cx="3460522" cy="188763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3A9481F-C5B7-E146-A29F-DB59435AE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7612" y="4312029"/>
              <a:ext cx="3347420" cy="1842807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211765-40CB-4246-A30E-74849D9F1ECD}"/>
                </a:ext>
              </a:extLst>
            </p:cNvPr>
            <p:cNvSpPr/>
            <p:nvPr/>
          </p:nvSpPr>
          <p:spPr bwMode="auto">
            <a:xfrm>
              <a:off x="457200" y="4267200"/>
              <a:ext cx="17526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9FA876-47EB-D04F-A1B2-2C68B7308130}"/>
                </a:ext>
              </a:extLst>
            </p:cNvPr>
            <p:cNvSpPr/>
            <p:nvPr/>
          </p:nvSpPr>
          <p:spPr bwMode="auto">
            <a:xfrm>
              <a:off x="454510" y="5807723"/>
              <a:ext cx="61229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DB33624-5038-1540-A66F-123E9C84B3A6}"/>
              </a:ext>
            </a:extLst>
          </p:cNvPr>
          <p:cNvSpPr txBox="1"/>
          <p:nvPr/>
        </p:nvSpPr>
        <p:spPr>
          <a:xfrm>
            <a:off x="457200" y="2698873"/>
            <a:ext cx="4278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Single </a:t>
            </a:r>
            <a:r>
              <a:rPr lang="nb-NO" sz="1800" dirty="0" err="1">
                <a:latin typeface="+mn-lt"/>
              </a:rPr>
              <a:t>use-only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with</a:t>
            </a:r>
            <a:r>
              <a:rPr lang="nb-NO" sz="1800" dirty="0">
                <a:latin typeface="+mn-lt"/>
              </a:rPr>
              <a:t> a </a:t>
            </a:r>
            <a:r>
              <a:rPr lang="nb-NO" sz="1800" dirty="0" err="1">
                <a:latin typeface="+mn-lt"/>
              </a:rPr>
              <a:t>weird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load</a:t>
            </a:r>
            <a:r>
              <a:rPr lang="nb-NO" sz="1800" dirty="0">
                <a:latin typeface="+mn-lt"/>
              </a:rPr>
              <a:t>/store </a:t>
            </a:r>
            <a:r>
              <a:rPr lang="nb-NO" sz="1800" dirty="0" err="1">
                <a:latin typeface="+mn-lt"/>
              </a:rPr>
              <a:t>semantic</a:t>
            </a:r>
            <a:endParaRPr lang="en-NO" sz="1800" dirty="0">
              <a:latin typeface="+mn-lt"/>
            </a:endParaRPr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950FC7D-5909-E549-970B-E259A9F6E3ED}"/>
              </a:ext>
            </a:extLst>
          </p:cNvPr>
          <p:cNvSpPr/>
          <p:nvPr/>
        </p:nvSpPr>
        <p:spPr bwMode="auto">
          <a:xfrm rot="5400000">
            <a:off x="4113068" y="-1303624"/>
            <a:ext cx="749750" cy="8038742"/>
          </a:xfrm>
          <a:prstGeom prst="leftBrace">
            <a:avLst>
              <a:gd name="adj1" fmla="val 8333"/>
              <a:gd name="adj2" fmla="val 50056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5D73CA-5400-0641-B982-1CB585ABDC77}"/>
              </a:ext>
            </a:extLst>
          </p:cNvPr>
          <p:cNvSpPr txBox="1"/>
          <p:nvPr/>
        </p:nvSpPr>
        <p:spPr>
          <a:xfrm>
            <a:off x="424961" y="5191780"/>
            <a:ext cx="3512745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400" dirty="0">
                <a:latin typeface="Eurostile" panose="020B0504020202050204" pitchFamily="34" charset="77"/>
              </a:rPr>
              <a:t>Note: CUDA </a:t>
            </a:r>
            <a:r>
              <a:rPr lang="nb-NO" sz="1400" dirty="0" err="1">
                <a:latin typeface="Eurostile" panose="020B0504020202050204" pitchFamily="34" charset="77"/>
              </a:rPr>
              <a:t>SM’s</a:t>
            </a:r>
            <a:r>
              <a:rPr lang="nb-NO" sz="1400" dirty="0">
                <a:latin typeface="Eurostile" panose="020B0504020202050204" pitchFamily="34" charset="77"/>
              </a:rPr>
              <a:t> </a:t>
            </a:r>
            <a:r>
              <a:rPr lang="nb-NO" sz="1400" dirty="0" err="1">
                <a:latin typeface="Eurostile" panose="020B0504020202050204" pitchFamily="34" charset="77"/>
              </a:rPr>
              <a:t>similar</a:t>
            </a:r>
            <a:r>
              <a:rPr lang="nb-NO" sz="1400" dirty="0">
                <a:latin typeface="Eurostile" panose="020B0504020202050204" pitchFamily="34" charset="77"/>
              </a:rPr>
              <a:t> </a:t>
            </a:r>
            <a:r>
              <a:rPr lang="nb-NO" sz="1400" dirty="0" err="1">
                <a:latin typeface="Eurostile" panose="020B0504020202050204" pitchFamily="34" charset="77"/>
              </a:rPr>
              <a:t>but</a:t>
            </a:r>
            <a:r>
              <a:rPr lang="nb-NO" sz="1400" dirty="0">
                <a:latin typeface="Eurostile" panose="020B0504020202050204" pitchFamily="34" charset="77"/>
              </a:rPr>
              <a:t> more </a:t>
            </a:r>
            <a:r>
              <a:rPr lang="nb-NO" sz="1400" dirty="0" err="1">
                <a:latin typeface="Eurostile" panose="020B0504020202050204" pitchFamily="34" charset="77"/>
              </a:rPr>
              <a:t>flexible</a:t>
            </a:r>
            <a:r>
              <a:rPr lang="nb-NO" sz="1400" dirty="0">
                <a:latin typeface="Eurostile" panose="020B0504020202050204" pitchFamily="34" charset="77"/>
              </a:rPr>
              <a:t> </a:t>
            </a:r>
            <a:r>
              <a:rPr lang="nb-NO" sz="1400" dirty="0" err="1">
                <a:latin typeface="Eurostile" panose="020B0504020202050204" pitchFamily="34" charset="77"/>
              </a:rPr>
              <a:t>TensorCore</a:t>
            </a:r>
            <a:r>
              <a:rPr lang="nb-NO" sz="1400" dirty="0">
                <a:latin typeface="Eurostile" panose="020B0504020202050204" pitchFamily="34" charset="77"/>
              </a:rPr>
              <a:t> is </a:t>
            </a:r>
            <a:r>
              <a:rPr lang="nb-NO" sz="1400" dirty="0" err="1">
                <a:latin typeface="Eurostile" panose="020B0504020202050204" pitchFamily="34" charset="77"/>
              </a:rPr>
              <a:t>counted</a:t>
            </a:r>
            <a:r>
              <a:rPr lang="nb-NO" sz="1400" dirty="0">
                <a:latin typeface="Eurostile" panose="020B0504020202050204" pitchFamily="34" charset="77"/>
              </a:rPr>
              <a:t> as a </a:t>
            </a:r>
            <a:r>
              <a:rPr lang="nb-NO" sz="1400" dirty="0" err="1">
                <a:latin typeface="Eurostile" panose="020B0504020202050204" pitchFamily="34" charset="77"/>
              </a:rPr>
              <a:t>compute</a:t>
            </a:r>
            <a:r>
              <a:rPr lang="nb-NO" sz="1400" dirty="0">
                <a:latin typeface="Eurostile" panose="020B0504020202050204" pitchFamily="34" charset="77"/>
              </a:rPr>
              <a:t> unit</a:t>
            </a:r>
            <a:endParaRPr lang="en-NO" sz="1400" dirty="0">
              <a:latin typeface="Eurostile" panose="020B0504020202050204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50D3CF-D1C1-F848-92EB-CE66CF87A5CF}"/>
              </a:ext>
            </a:extLst>
          </p:cNvPr>
          <p:cNvSpPr txBox="1"/>
          <p:nvPr/>
        </p:nvSpPr>
        <p:spPr>
          <a:xfrm>
            <a:off x="5983709" y="4963180"/>
            <a:ext cx="29787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NO" sz="1050" b="1" dirty="0">
                <a:latin typeface="Eurostile" panose="020B0504020202050204" pitchFamily="34" charset="77"/>
              </a:rPr>
              <a:t>IBM’s POWER10 processor</a:t>
            </a:r>
          </a:p>
          <a:p>
            <a:pPr algn="r"/>
            <a:r>
              <a:rPr lang="en-NO" sz="1050" dirty="0">
                <a:latin typeface="Eurostile" panose="020B0504020202050204" pitchFamily="34" charset="77"/>
              </a:rPr>
              <a:t>Willian Stark, Brian Thompto, </a:t>
            </a:r>
            <a:r>
              <a:rPr lang="en-NO" sz="1050" i="1" dirty="0">
                <a:latin typeface="Eurostile" panose="020B0504020202050204" pitchFamily="34" charset="77"/>
              </a:rPr>
              <a:t>Hot Chips 32, 2020</a:t>
            </a:r>
          </a:p>
        </p:txBody>
      </p:sp>
    </p:spTree>
    <p:extLst>
      <p:ext uri="{BB962C8B-B14F-4D97-AF65-F5344CB8AC3E}">
        <p14:creationId xmlns:p14="http://schemas.microsoft.com/office/powerpoint/2010/main" val="258617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2105025"/>
          </a:xfrm>
        </p:spPr>
        <p:txBody>
          <a:bodyPr/>
          <a:lstStyle/>
          <a:p>
            <a:r>
              <a:rPr lang="en-US" sz="2400" baseline="0" noProof="0" dirty="0"/>
              <a:t>Register windows</a:t>
            </a:r>
          </a:p>
          <a:p>
            <a:pPr lvl="1"/>
            <a:r>
              <a:rPr lang="en-US" sz="2000" dirty="0"/>
              <a:t>Idea: compiler must optimize for a subset of actually existing registers</a:t>
            </a:r>
          </a:p>
          <a:p>
            <a:pPr lvl="1"/>
            <a:r>
              <a:rPr lang="en-US" sz="2000" dirty="0"/>
              <a:t>Function calls and context changes do not require register spilling to RAM</a:t>
            </a:r>
          </a:p>
          <a:p>
            <a:pPr lvl="1"/>
            <a:r>
              <a:rPr lang="en-US" sz="2000" dirty="0"/>
              <a:t>Berkeley RISC: 64 registers, but only 8 visible per context</a:t>
            </a:r>
          </a:p>
          <a:p>
            <a:pPr lvl="1"/>
            <a:r>
              <a:rPr lang="en-US" sz="2000" noProof="0" dirty="0"/>
              <a:t>Sun Sparc: 3x8 in a shifting register book, 8 always valid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20893F-10BD-DD4F-9F3C-F268708FE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200400"/>
            <a:ext cx="2895600" cy="3086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3A44BD-1333-674E-83F7-8E4894C77DC5}"/>
              </a:ext>
            </a:extLst>
          </p:cNvPr>
          <p:cNvSpPr txBox="1"/>
          <p:nvPr/>
        </p:nvSpPr>
        <p:spPr>
          <a:xfrm>
            <a:off x="5787242" y="4722674"/>
            <a:ext cx="33194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very useful </a:t>
            </a:r>
            <a:r>
              <a:rPr lang="en-US" dirty="0">
                <a:latin typeface="+mn-lt"/>
              </a:rPr>
              <a:t>if OS should not yield on kernel calls</a:t>
            </a:r>
            <a:endParaRPr lang="en-US" sz="1800" dirty="0">
              <a:latin typeface="+mn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nice</a:t>
            </a:r>
            <a:r>
              <a:rPr lang="en-US" sz="1800" dirty="0">
                <a:latin typeface="+mn-lt"/>
              </a:rPr>
              <a:t> with </a:t>
            </a:r>
            <a:r>
              <a:rPr lang="en-US" sz="1800" i="1" dirty="0">
                <a:latin typeface="+mn-lt"/>
              </a:rPr>
              <a:t>upcall</a:t>
            </a:r>
            <a:r>
              <a:rPr lang="en-US" sz="1800" dirty="0">
                <a:latin typeface="+mn-lt"/>
              </a:rPr>
              <a:t> concept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otherwise:</a:t>
            </a:r>
            <a:br>
              <a:rPr lang="en-US" b="1" i="1" dirty="0">
                <a:latin typeface="+mn-lt"/>
              </a:rPr>
            </a:br>
            <a:r>
              <a:rPr lang="en-US" dirty="0">
                <a:latin typeface="+mn-lt"/>
              </a:rPr>
              <a:t>totally useless with multi-threading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655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17BB-FCBC-2D43-ACA7-F45F6D040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CPU</a:t>
            </a:r>
            <a:r>
              <a:rPr lang="en-US" baseline="0" noProof="0" dirty="0"/>
              <a:t> caches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0F858-5E7D-6044-8258-33F8ACCA1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Effects of caches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664517-A5F9-BC44-AE64-0E3C30E6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84935"/>
              </p:ext>
            </p:extLst>
          </p:nvPr>
        </p:nvGraphicFramePr>
        <p:xfrm>
          <a:off x="173037" y="1371600"/>
          <a:ext cx="8742808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7163">
                  <a:extLst>
                    <a:ext uri="{9D8B030D-6E8A-4147-A177-3AD203B41FA5}">
                      <a16:colId xmlns:a16="http://schemas.microsoft.com/office/drawing/2014/main" val="454516777"/>
                    </a:ext>
                  </a:extLst>
                </a:gridCol>
                <a:gridCol w="1471930">
                  <a:extLst>
                    <a:ext uri="{9D8B030D-6E8A-4147-A177-3AD203B41FA5}">
                      <a16:colId xmlns:a16="http://schemas.microsoft.com/office/drawing/2014/main" val="3173331589"/>
                    </a:ext>
                  </a:extLst>
                </a:gridCol>
                <a:gridCol w="1903476">
                  <a:extLst>
                    <a:ext uri="{9D8B030D-6E8A-4147-A177-3AD203B41FA5}">
                      <a16:colId xmlns:a16="http://schemas.microsoft.com/office/drawing/2014/main" val="678711083"/>
                    </a:ext>
                  </a:extLst>
                </a:gridCol>
                <a:gridCol w="1903476">
                  <a:extLst>
                    <a:ext uri="{9D8B030D-6E8A-4147-A177-3AD203B41FA5}">
                      <a16:colId xmlns:a16="http://schemas.microsoft.com/office/drawing/2014/main" val="3880605525"/>
                    </a:ext>
                  </a:extLst>
                </a:gridCol>
                <a:gridCol w="2036763">
                  <a:extLst>
                    <a:ext uri="{9D8B030D-6E8A-4147-A177-3AD203B41FA5}">
                      <a16:colId xmlns:a16="http://schemas.microsoft.com/office/drawing/2014/main" val="231112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b-NO" dirty="0" err="1">
                          <a:solidFill>
                            <a:schemeClr val="tx1"/>
                          </a:solidFill>
                        </a:rPr>
                        <a:t>Latency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92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Broadwell</a:t>
                      </a:r>
                      <a:br>
                        <a:rPr lang="nb-NO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Xeon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E5-2699v4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Broadwell</a:t>
                      </a:r>
                      <a:br>
                        <a:rPr lang="nb-NO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Xeon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E5-2640v4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Arrow Lake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395977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nb-NO" dirty="0" err="1"/>
                        <a:t>Cache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level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957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1640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12-15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12-15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17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316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4MB:</a:t>
                      </a:r>
                      <a:r>
                        <a:rPr lang="nb-NO" baseline="0" dirty="0"/>
                        <a:t> </a:t>
                      </a:r>
                      <a:r>
                        <a:rPr lang="nb-NO" dirty="0"/>
                        <a:t>50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MB: 49-50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4MB:</a:t>
                      </a:r>
                      <a:r>
                        <a:rPr lang="nb-NO" baseline="0" dirty="0"/>
                        <a:t> &gt;80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794270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nb-NO" dirty="0"/>
                        <a:t>Random </a:t>
                      </a:r>
                      <a:r>
                        <a:rPr lang="nb-NO" dirty="0" err="1"/>
                        <a:t>load</a:t>
                      </a:r>
                      <a:endParaRPr lang="nb-NO" dirty="0"/>
                    </a:p>
                    <a:p>
                      <a:r>
                        <a:rPr lang="nb-NO" dirty="0"/>
                        <a:t>from RAM regions </a:t>
                      </a:r>
                      <a:r>
                        <a:rPr lang="nb-NO" dirty="0" err="1"/>
                        <a:t>of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size</a:t>
                      </a:r>
                      <a:r>
                        <a:rPr lang="nb-NO" dirty="0"/>
                        <a:t> 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16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/>
                        <a:t>reportedly</a:t>
                      </a:r>
                      <a:endParaRPr lang="nb-NO" dirty="0"/>
                    </a:p>
                    <a:p>
                      <a:pPr algn="ctr"/>
                      <a:r>
                        <a:rPr lang="nb-NO" dirty="0"/>
                        <a:t>70-100ns</a:t>
                      </a:r>
                      <a:br>
                        <a:rPr lang="nb-NO" dirty="0"/>
                      </a:br>
                      <a:r>
                        <a:rPr lang="nb-NO" dirty="0"/>
                        <a:t>(up to 127ns)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02846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32-64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80-96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75-92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1882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96-128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90-91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625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384-512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95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91-93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973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7374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99968-FFB4-BDF7-E35C-65C28D20E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53B39-AF5B-5327-76C4-63DA84E59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CPU</a:t>
            </a:r>
            <a:r>
              <a:rPr lang="en-US" baseline="0" noProof="0" dirty="0"/>
              <a:t> caches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8797A-B3DE-4487-67E0-EA8286500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Effects of caches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A9F10DC-308C-8D53-3A55-286A28748FB0}"/>
              </a:ext>
            </a:extLst>
          </p:cNvPr>
          <p:cNvGraphicFramePr>
            <a:graphicFrameLocks noGrp="1"/>
          </p:cNvGraphicFramePr>
          <p:nvPr/>
        </p:nvGraphicFramePr>
        <p:xfrm>
          <a:off x="173037" y="1371600"/>
          <a:ext cx="8742808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7163">
                  <a:extLst>
                    <a:ext uri="{9D8B030D-6E8A-4147-A177-3AD203B41FA5}">
                      <a16:colId xmlns:a16="http://schemas.microsoft.com/office/drawing/2014/main" val="454516777"/>
                    </a:ext>
                  </a:extLst>
                </a:gridCol>
                <a:gridCol w="1471930">
                  <a:extLst>
                    <a:ext uri="{9D8B030D-6E8A-4147-A177-3AD203B41FA5}">
                      <a16:colId xmlns:a16="http://schemas.microsoft.com/office/drawing/2014/main" val="3173331589"/>
                    </a:ext>
                  </a:extLst>
                </a:gridCol>
                <a:gridCol w="1903476">
                  <a:extLst>
                    <a:ext uri="{9D8B030D-6E8A-4147-A177-3AD203B41FA5}">
                      <a16:colId xmlns:a16="http://schemas.microsoft.com/office/drawing/2014/main" val="678711083"/>
                    </a:ext>
                  </a:extLst>
                </a:gridCol>
                <a:gridCol w="1903476">
                  <a:extLst>
                    <a:ext uri="{9D8B030D-6E8A-4147-A177-3AD203B41FA5}">
                      <a16:colId xmlns:a16="http://schemas.microsoft.com/office/drawing/2014/main" val="3880605525"/>
                    </a:ext>
                  </a:extLst>
                </a:gridCol>
                <a:gridCol w="2036763">
                  <a:extLst>
                    <a:ext uri="{9D8B030D-6E8A-4147-A177-3AD203B41FA5}">
                      <a16:colId xmlns:a16="http://schemas.microsoft.com/office/drawing/2014/main" val="231112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b-NO" dirty="0" err="1">
                          <a:solidFill>
                            <a:schemeClr val="tx1"/>
                          </a:solidFill>
                        </a:rPr>
                        <a:t>Latency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92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Broadwell</a:t>
                      </a:r>
                      <a:br>
                        <a:rPr lang="nb-NO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Xeon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E5-2699v4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Broadwell</a:t>
                      </a:r>
                      <a:br>
                        <a:rPr lang="nb-NO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Xeon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E5-2640v4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IBM POWER8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395977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nb-NO" dirty="0" err="1"/>
                        <a:t>Cache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level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3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957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1640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12-15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12-15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13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316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4MB:</a:t>
                      </a:r>
                      <a:r>
                        <a:rPr lang="nb-NO" baseline="0" dirty="0"/>
                        <a:t> </a:t>
                      </a:r>
                      <a:r>
                        <a:rPr lang="nb-NO" dirty="0"/>
                        <a:t>50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MB: 49-50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8MB: 27-28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794270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nb-NO" dirty="0"/>
                        <a:t>Random </a:t>
                      </a:r>
                      <a:r>
                        <a:rPr lang="nb-NO" dirty="0" err="1"/>
                        <a:t>load</a:t>
                      </a:r>
                      <a:endParaRPr lang="nb-NO" dirty="0"/>
                    </a:p>
                    <a:p>
                      <a:r>
                        <a:rPr lang="nb-NO" dirty="0"/>
                        <a:t>from RAM regions </a:t>
                      </a:r>
                      <a:r>
                        <a:rPr lang="nb-NO" dirty="0" err="1"/>
                        <a:t>of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size</a:t>
                      </a:r>
                      <a:r>
                        <a:rPr lang="nb-NO" dirty="0"/>
                        <a:t> 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16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55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846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32-64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80-96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75-92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55-57</a:t>
                      </a:r>
                      <a:r>
                        <a:rPr lang="nb-NO" baseline="0" dirty="0"/>
                        <a:t> </a:t>
                      </a:r>
                      <a:r>
                        <a:rPr lang="nb-NO" baseline="0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1882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96-128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90-91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67-74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625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384-512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95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91-93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89-91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973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439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8942C-7400-954C-8465-AE6C37926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Cache coherence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1E517-A6B8-8A4D-9864-AA4B1070C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Problems</a:t>
            </a:r>
          </a:p>
          <a:p>
            <a:pPr lvl="1"/>
            <a:r>
              <a:rPr lang="en-US" sz="2000" dirty="0"/>
              <a:t>User of one cache writes a </a:t>
            </a:r>
            <a:r>
              <a:rPr lang="en-US" sz="2000" dirty="0" err="1"/>
              <a:t>cacheline</a:t>
            </a:r>
            <a:r>
              <a:rPr lang="en-US" sz="2000" dirty="0"/>
              <a:t>, users of other caches read the same </a:t>
            </a:r>
            <a:r>
              <a:rPr lang="en-US" sz="2000" dirty="0" err="1"/>
              <a:t>cacheline</a:t>
            </a:r>
            <a:endParaRPr lang="en-US" sz="2000" dirty="0"/>
          </a:p>
          <a:p>
            <a:pPr lvl="2"/>
            <a:r>
              <a:rPr lang="en-US" sz="1800" dirty="0"/>
              <a:t>Needs write propagation from dirty cache to other cache</a:t>
            </a:r>
          </a:p>
          <a:p>
            <a:pPr lvl="1"/>
            <a:r>
              <a:rPr lang="en-US" sz="2000" noProof="0" dirty="0"/>
              <a:t>Users of two caches write to the same </a:t>
            </a:r>
            <a:r>
              <a:rPr lang="en-US" sz="2000" noProof="0" dirty="0" err="1"/>
              <a:t>cacheline</a:t>
            </a:r>
            <a:endParaRPr lang="en-US" sz="2000" noProof="0" dirty="0"/>
          </a:p>
          <a:p>
            <a:pPr lvl="2"/>
            <a:r>
              <a:rPr lang="en-US" sz="1800" dirty="0"/>
              <a:t>Needs write serialization among caches</a:t>
            </a:r>
          </a:p>
          <a:p>
            <a:pPr lvl="2"/>
            <a:r>
              <a:rPr lang="en-US" sz="1800" noProof="0" dirty="0" err="1"/>
              <a:t>Cacheline</a:t>
            </a:r>
            <a:r>
              <a:rPr lang="en-US" sz="1800" noProof="0" dirty="0"/>
              <a:t> implies that sharing </a:t>
            </a:r>
            <a:r>
              <a:rPr lang="en-US" sz="1800" dirty="0"/>
              <a:t>be true or false</a:t>
            </a:r>
            <a:endParaRPr lang="en-US" sz="1800" noProof="0" dirty="0"/>
          </a:p>
          <a:p>
            <a:endParaRPr lang="en-US" sz="2400" noProof="0" dirty="0"/>
          </a:p>
          <a:p>
            <a:r>
              <a:rPr lang="en-US" sz="2400" noProof="0" dirty="0"/>
              <a:t>Cache coherence algorithms</a:t>
            </a:r>
          </a:p>
          <a:p>
            <a:pPr lvl="1"/>
            <a:r>
              <a:rPr lang="en-US" sz="2000" dirty="0"/>
              <a:t>Snooping</a:t>
            </a:r>
          </a:p>
          <a:p>
            <a:pPr lvl="2"/>
            <a:r>
              <a:rPr lang="en-US" sz="1600" dirty="0"/>
              <a:t>Based on broadcast</a:t>
            </a:r>
          </a:p>
          <a:p>
            <a:pPr lvl="2"/>
            <a:r>
              <a:rPr lang="en-US" sz="1600" noProof="0" dirty="0"/>
              <a:t>Write-invalidate</a:t>
            </a:r>
            <a:r>
              <a:rPr lang="en-US" sz="1600" dirty="0"/>
              <a:t> or Write-update</a:t>
            </a:r>
          </a:p>
          <a:p>
            <a:pPr lvl="1"/>
            <a:r>
              <a:rPr lang="en-US" sz="2000" noProof="0" dirty="0"/>
              <a:t>Directory-based</a:t>
            </a:r>
          </a:p>
          <a:p>
            <a:pPr lvl="2"/>
            <a:r>
              <a:rPr lang="en-US" sz="1600" noProof="0" dirty="0"/>
              <a:t>Bit vector, tree structure, pointer chain</a:t>
            </a:r>
          </a:p>
          <a:p>
            <a:pPr lvl="2"/>
            <a:r>
              <a:rPr lang="en-US" sz="1600" dirty="0"/>
              <a:t>Intel Knights Mill: cache coherent interconnect with MESIF protocol</a:t>
            </a:r>
            <a:endParaRPr lang="en-US" sz="1600" noProof="0" dirty="0"/>
          </a:p>
        </p:txBody>
      </p:sp>
    </p:spTree>
    <p:extLst>
      <p:ext uri="{BB962C8B-B14F-4D97-AF65-F5344CB8AC3E}">
        <p14:creationId xmlns:p14="http://schemas.microsoft.com/office/powerpoint/2010/main" val="952887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3F855-FE79-4143-828F-13880E8E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GPU caches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8770A-4249-5046-B679-2E644F925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CUDA and OpenCL – the SIMT method</a:t>
            </a:r>
          </a:p>
          <a:p>
            <a:r>
              <a:rPr lang="en-US" noProof="0" dirty="0"/>
              <a:t>Relevance of alignment between threads</a:t>
            </a:r>
          </a:p>
          <a:p>
            <a:r>
              <a:rPr lang="en-US" noProof="0" dirty="0"/>
              <a:t>Cache</a:t>
            </a:r>
            <a:r>
              <a:rPr lang="en-US" baseline="0" noProof="0" dirty="0"/>
              <a:t> coherence</a:t>
            </a:r>
          </a:p>
        </p:txBody>
      </p:sp>
    </p:spTree>
    <p:extLst>
      <p:ext uri="{BB962C8B-B14F-4D97-AF65-F5344CB8AC3E}">
        <p14:creationId xmlns:p14="http://schemas.microsoft.com/office/powerpoint/2010/main" val="2402335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454B8-6B2C-5347-A0DA-C86351CD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Main</a:t>
            </a:r>
            <a:r>
              <a:rPr lang="en-US" baseline="0" noProof="0" dirty="0"/>
              <a:t> memory</a:t>
            </a:r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BC94EC-EA72-1645-BF78-DA93EFB17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87106"/>
            <a:ext cx="3600000" cy="1712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B18B3A-47D3-D04C-8451-F93995AA6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64677"/>
            <a:ext cx="3600000" cy="171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ABB515-E0ED-D04F-8DF2-6126937C4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352800"/>
            <a:ext cx="3600000" cy="23424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BDE79D-F8D9-9649-B105-62ACFE901DD8}"/>
              </a:ext>
            </a:extLst>
          </p:cNvPr>
          <p:cNvSpPr txBox="1"/>
          <p:nvPr/>
        </p:nvSpPr>
        <p:spPr>
          <a:xfrm>
            <a:off x="1415564" y="5562600"/>
            <a:ext cx="22928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800" dirty="0">
                <a:latin typeface="+mn-lt"/>
              </a:rPr>
              <a:t>AMD </a:t>
            </a:r>
            <a:r>
              <a:rPr lang="nb-NO" sz="1800" dirty="0" err="1">
                <a:latin typeface="+mn-lt"/>
              </a:rPr>
              <a:t>HyperTransport</a:t>
            </a:r>
            <a:endParaRPr lang="nb-NO" dirty="0">
              <a:latin typeface="+mn-lt"/>
            </a:endParaRPr>
          </a:p>
          <a:p>
            <a:pPr algn="ctr"/>
            <a:r>
              <a:rPr lang="nb-NO" sz="1800" dirty="0" err="1">
                <a:latin typeface="+mn-lt"/>
              </a:rPr>
              <a:t>memory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attachment</a:t>
            </a:r>
            <a:endParaRPr lang="nb-NO" sz="1800" dirty="0"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493259-ADA1-EA4C-8200-E8D53FFA73E2}"/>
              </a:ext>
            </a:extLst>
          </p:cNvPr>
          <p:cNvSpPr txBox="1"/>
          <p:nvPr/>
        </p:nvSpPr>
        <p:spPr>
          <a:xfrm>
            <a:off x="6324600" y="1136573"/>
            <a:ext cx="21598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800" dirty="0" err="1">
                <a:latin typeface="+mn-lt"/>
              </a:rPr>
              <a:t>Classical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  <a:p>
            <a:pPr algn="ctr"/>
            <a:r>
              <a:rPr lang="nb-NO" dirty="0" err="1">
                <a:latin typeface="+mn-lt"/>
              </a:rPr>
              <a:t>attachment</a:t>
            </a:r>
            <a:r>
              <a:rPr lang="nb-NO" dirty="0">
                <a:latin typeface="+mn-lt"/>
              </a:rPr>
              <a:t>,</a:t>
            </a:r>
          </a:p>
          <a:p>
            <a:pPr algn="ctr"/>
            <a:r>
              <a:rPr lang="nb-NO" sz="1800" dirty="0">
                <a:latin typeface="+mn-lt"/>
              </a:rPr>
              <a:t>e.g. Front-side bus</a:t>
            </a:r>
          </a:p>
          <a:p>
            <a:pPr algn="ctr"/>
            <a:r>
              <a:rPr lang="nb-NO" dirty="0">
                <a:latin typeface="+mn-lt"/>
              </a:rPr>
              <a:t>-</a:t>
            </a:r>
          </a:p>
          <a:p>
            <a:pPr algn="ctr"/>
            <a:r>
              <a:rPr lang="nb-NO" dirty="0">
                <a:latin typeface="+mn-lt"/>
              </a:rPr>
              <a:t>uniform </a:t>
            </a:r>
            <a:r>
              <a:rPr lang="nb-NO" dirty="0" err="1">
                <a:latin typeface="+mn-lt"/>
              </a:rPr>
              <a:t>addressing</a:t>
            </a:r>
            <a:endParaRPr lang="nb-NO" dirty="0">
              <a:latin typeface="+mn-lt"/>
            </a:endParaRPr>
          </a:p>
          <a:p>
            <a:pPr algn="ctr"/>
            <a:r>
              <a:rPr lang="nb-NO" dirty="0" err="1">
                <a:latin typeface="+mn-lt"/>
              </a:rPr>
              <a:t>but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bottlenecked</a:t>
            </a:r>
            <a:endParaRPr lang="nb-NO" sz="1800" dirty="0"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05D01E-6BCE-7A49-84E1-8C091AEAB5B6}"/>
              </a:ext>
            </a:extLst>
          </p:cNvPr>
          <p:cNvSpPr txBox="1"/>
          <p:nvPr/>
        </p:nvSpPr>
        <p:spPr>
          <a:xfrm>
            <a:off x="5492173" y="5791200"/>
            <a:ext cx="3083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800" dirty="0">
                <a:latin typeface="+mn-lt"/>
              </a:rPr>
              <a:t>Intel Ultra </a:t>
            </a:r>
            <a:r>
              <a:rPr lang="nb-NO" sz="1800" dirty="0" err="1">
                <a:latin typeface="+mn-lt"/>
              </a:rPr>
              <a:t>Path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Interconnect</a:t>
            </a:r>
            <a:endParaRPr lang="nb-NO" dirty="0">
              <a:latin typeface="+mn-lt"/>
            </a:endParaRPr>
          </a:p>
          <a:p>
            <a:pPr algn="ctr"/>
            <a:r>
              <a:rPr lang="nb-NO" sz="1800" dirty="0" err="1">
                <a:latin typeface="+mn-lt"/>
              </a:rPr>
              <a:t>memory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attachment</a:t>
            </a:r>
            <a:endParaRPr lang="nb-NO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464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A4798-E568-D1B9-31E4-9DD04BB71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C2F86-5808-1E88-E94A-9C71910D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Main</a:t>
            </a:r>
            <a:r>
              <a:rPr lang="en-US" baseline="0" noProof="0" dirty="0"/>
              <a:t> memory</a:t>
            </a:r>
            <a:endParaRPr lang="en-US" noProof="0" dirty="0"/>
          </a:p>
        </p:txBody>
      </p:sp>
      <p:grpSp>
        <p:nvGrpSpPr>
          <p:cNvPr id="882" name="Group 881">
            <a:extLst>
              <a:ext uri="{FF2B5EF4-FFF2-40B4-BE49-F238E27FC236}">
                <a16:creationId xmlns:a16="http://schemas.microsoft.com/office/drawing/2014/main" id="{E68B890F-1EE5-E8D1-F47E-B1EBA321F0E4}"/>
              </a:ext>
            </a:extLst>
          </p:cNvPr>
          <p:cNvGrpSpPr/>
          <p:nvPr/>
        </p:nvGrpSpPr>
        <p:grpSpPr>
          <a:xfrm>
            <a:off x="685800" y="1295400"/>
            <a:ext cx="3744619" cy="2428808"/>
            <a:chOff x="751181" y="3352800"/>
            <a:chExt cx="3744619" cy="2428808"/>
          </a:xfrm>
        </p:grpSpPr>
        <p:sp>
          <p:nvSpPr>
            <p:cNvPr id="881" name="Rectangle 880">
              <a:extLst>
                <a:ext uri="{FF2B5EF4-FFF2-40B4-BE49-F238E27FC236}">
                  <a16:creationId xmlns:a16="http://schemas.microsoft.com/office/drawing/2014/main" id="{5B500079-5528-AABF-0E52-CDEF29424338}"/>
                </a:ext>
              </a:extLst>
            </p:cNvPr>
            <p:cNvSpPr/>
            <p:nvPr/>
          </p:nvSpPr>
          <p:spPr bwMode="auto">
            <a:xfrm>
              <a:off x="751181" y="3352800"/>
              <a:ext cx="3744619" cy="242880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75025" dist="42757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880" name="Group 879">
              <a:extLst>
                <a:ext uri="{FF2B5EF4-FFF2-40B4-BE49-F238E27FC236}">
                  <a16:creationId xmlns:a16="http://schemas.microsoft.com/office/drawing/2014/main" id="{633DC4ED-03ED-2244-527D-626BA4FEA69E}"/>
                </a:ext>
              </a:extLst>
            </p:cNvPr>
            <p:cNvGrpSpPr/>
            <p:nvPr/>
          </p:nvGrpSpPr>
          <p:grpSpPr>
            <a:xfrm>
              <a:off x="838200" y="3445493"/>
              <a:ext cx="3538247" cy="2157032"/>
              <a:chOff x="3823639" y="1491090"/>
              <a:chExt cx="3538247" cy="2157032"/>
            </a:xfrm>
          </p:grpSpPr>
          <p:grpSp>
            <p:nvGrpSpPr>
              <p:cNvPr id="876" name="Group 875">
                <a:extLst>
                  <a:ext uri="{FF2B5EF4-FFF2-40B4-BE49-F238E27FC236}">
                    <a16:creationId xmlns:a16="http://schemas.microsoft.com/office/drawing/2014/main" id="{815FEA09-5B1E-6B21-6778-173520A7A73F}"/>
                  </a:ext>
                </a:extLst>
              </p:cNvPr>
              <p:cNvGrpSpPr/>
              <p:nvPr/>
            </p:nvGrpSpPr>
            <p:grpSpPr>
              <a:xfrm>
                <a:off x="4657525" y="1491090"/>
                <a:ext cx="1877922" cy="2157032"/>
                <a:chOff x="4657525" y="1491090"/>
                <a:chExt cx="1877922" cy="2157032"/>
              </a:xfrm>
            </p:grpSpPr>
            <p:cxnSp>
              <p:nvCxnSpPr>
                <p:cNvPr id="843" name="Straight Connector 842">
                  <a:extLst>
                    <a:ext uri="{FF2B5EF4-FFF2-40B4-BE49-F238E27FC236}">
                      <a16:creationId xmlns:a16="http://schemas.microsoft.com/office/drawing/2014/main" id="{1EF1D100-C35E-6C48-D6F3-4B030982AC1A}"/>
                    </a:ext>
                  </a:extLst>
                </p:cNvPr>
                <p:cNvCxnSpPr>
                  <a:cxnSpLocks/>
                  <a:stCxn id="4" idx="3"/>
                  <a:endCxn id="16" idx="1"/>
                </p:cNvCxnSpPr>
                <p:nvPr/>
              </p:nvCxnSpPr>
              <p:spPr bwMode="auto">
                <a:xfrm>
                  <a:off x="5396561" y="1865312"/>
                  <a:ext cx="381000" cy="0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4" name="Straight Connector 843">
                  <a:extLst>
                    <a:ext uri="{FF2B5EF4-FFF2-40B4-BE49-F238E27FC236}">
                      <a16:creationId xmlns:a16="http://schemas.microsoft.com/office/drawing/2014/main" id="{2616E44D-B892-FFAF-07A5-79AFFCB87CF5}"/>
                    </a:ext>
                  </a:extLst>
                </p:cNvPr>
                <p:cNvCxnSpPr>
                  <a:cxnSpLocks/>
                  <a:stCxn id="498" idx="3"/>
                  <a:endCxn id="500" idx="1"/>
                </p:cNvCxnSpPr>
                <p:nvPr/>
              </p:nvCxnSpPr>
              <p:spPr bwMode="auto">
                <a:xfrm>
                  <a:off x="5396561" y="2336270"/>
                  <a:ext cx="381000" cy="0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9" name="Straight Connector 848">
                  <a:extLst>
                    <a:ext uri="{FF2B5EF4-FFF2-40B4-BE49-F238E27FC236}">
                      <a16:creationId xmlns:a16="http://schemas.microsoft.com/office/drawing/2014/main" id="{31B6DCA3-A159-E1F0-9552-6663ADBDAE10}"/>
                    </a:ext>
                  </a:extLst>
                </p:cNvPr>
                <p:cNvCxnSpPr>
                  <a:cxnSpLocks/>
                  <a:stCxn id="613" idx="3"/>
                  <a:endCxn id="615" idx="1"/>
                </p:cNvCxnSpPr>
                <p:nvPr/>
              </p:nvCxnSpPr>
              <p:spPr bwMode="auto">
                <a:xfrm>
                  <a:off x="5396561" y="2807228"/>
                  <a:ext cx="381000" cy="0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2" name="Straight Connector 851">
                  <a:extLst>
                    <a:ext uri="{FF2B5EF4-FFF2-40B4-BE49-F238E27FC236}">
                      <a16:creationId xmlns:a16="http://schemas.microsoft.com/office/drawing/2014/main" id="{9563B016-694C-71FC-D27D-E98A40BA78BF}"/>
                    </a:ext>
                  </a:extLst>
                </p:cNvPr>
                <p:cNvCxnSpPr>
                  <a:cxnSpLocks/>
                  <a:stCxn id="728" idx="3"/>
                  <a:endCxn id="730" idx="1"/>
                </p:cNvCxnSpPr>
                <p:nvPr/>
              </p:nvCxnSpPr>
              <p:spPr bwMode="auto">
                <a:xfrm>
                  <a:off x="5396561" y="3278187"/>
                  <a:ext cx="381000" cy="0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5" name="Straight Connector 854">
                  <a:extLst>
                    <a:ext uri="{FF2B5EF4-FFF2-40B4-BE49-F238E27FC236}">
                      <a16:creationId xmlns:a16="http://schemas.microsoft.com/office/drawing/2014/main" id="{8AD9445F-AC39-A92B-E754-77A8857B0ED9}"/>
                    </a:ext>
                  </a:extLst>
                </p:cNvPr>
                <p:cNvCxnSpPr>
                  <a:cxnSpLocks/>
                  <a:stCxn id="730" idx="0"/>
                  <a:endCxn id="615" idx="2"/>
                </p:cNvCxnSpPr>
                <p:nvPr/>
              </p:nvCxnSpPr>
              <p:spPr bwMode="auto">
                <a:xfrm flipV="1">
                  <a:off x="5968061" y="2997728"/>
                  <a:ext cx="0" cy="89959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8" name="Straight Connector 857">
                  <a:extLst>
                    <a:ext uri="{FF2B5EF4-FFF2-40B4-BE49-F238E27FC236}">
                      <a16:creationId xmlns:a16="http://schemas.microsoft.com/office/drawing/2014/main" id="{6CF5F033-8954-E1D0-2984-058CA999FAB7}"/>
                    </a:ext>
                  </a:extLst>
                </p:cNvPr>
                <p:cNvCxnSpPr>
                  <a:cxnSpLocks/>
                  <a:stCxn id="613" idx="2"/>
                  <a:endCxn id="728" idx="0"/>
                </p:cNvCxnSpPr>
                <p:nvPr/>
              </p:nvCxnSpPr>
              <p:spPr bwMode="auto">
                <a:xfrm>
                  <a:off x="5206061" y="2997728"/>
                  <a:ext cx="0" cy="89959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61" name="Straight Connector 860">
                  <a:extLst>
                    <a:ext uri="{FF2B5EF4-FFF2-40B4-BE49-F238E27FC236}">
                      <a16:creationId xmlns:a16="http://schemas.microsoft.com/office/drawing/2014/main" id="{F53D62AA-ECE5-730F-4415-C717ED2E5DEF}"/>
                    </a:ext>
                  </a:extLst>
                </p:cNvPr>
                <p:cNvCxnSpPr>
                  <a:cxnSpLocks/>
                  <a:stCxn id="4" idx="2"/>
                  <a:endCxn id="498" idx="0"/>
                </p:cNvCxnSpPr>
                <p:nvPr/>
              </p:nvCxnSpPr>
              <p:spPr bwMode="auto">
                <a:xfrm>
                  <a:off x="5206061" y="2055812"/>
                  <a:ext cx="0" cy="89958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64" name="Straight Connector 863">
                  <a:extLst>
                    <a:ext uri="{FF2B5EF4-FFF2-40B4-BE49-F238E27FC236}">
                      <a16:creationId xmlns:a16="http://schemas.microsoft.com/office/drawing/2014/main" id="{8D3529C5-C10A-94C9-B191-6FDCFF14C727}"/>
                    </a:ext>
                  </a:extLst>
                </p:cNvPr>
                <p:cNvCxnSpPr>
                  <a:cxnSpLocks/>
                  <a:stCxn id="16" idx="2"/>
                  <a:endCxn id="500" idx="0"/>
                </p:cNvCxnSpPr>
                <p:nvPr/>
              </p:nvCxnSpPr>
              <p:spPr bwMode="auto">
                <a:xfrm>
                  <a:off x="5968061" y="2055812"/>
                  <a:ext cx="0" cy="89958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67" name="Straight Connector 866">
                  <a:extLst>
                    <a:ext uri="{FF2B5EF4-FFF2-40B4-BE49-F238E27FC236}">
                      <a16:creationId xmlns:a16="http://schemas.microsoft.com/office/drawing/2014/main" id="{5BA9AB96-1654-3422-39C5-C40E64F06EF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206061" y="2336270"/>
                  <a:ext cx="762000" cy="470957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70" name="Straight Connector 869">
                  <a:extLst>
                    <a:ext uri="{FF2B5EF4-FFF2-40B4-BE49-F238E27FC236}">
                      <a16:creationId xmlns:a16="http://schemas.microsoft.com/office/drawing/2014/main" id="{0073435C-5DE2-9B7E-FDFF-0BA5603C6DA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061" y="2336270"/>
                  <a:ext cx="762000" cy="470957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74" name="Freeform 873">
                  <a:extLst>
                    <a:ext uri="{FF2B5EF4-FFF2-40B4-BE49-F238E27FC236}">
                      <a16:creationId xmlns:a16="http://schemas.microsoft.com/office/drawing/2014/main" id="{A7F91575-0F62-F590-82EC-6B1C7011625D}"/>
                    </a:ext>
                  </a:extLst>
                </p:cNvPr>
                <p:cNvSpPr/>
                <p:nvPr/>
              </p:nvSpPr>
              <p:spPr bwMode="auto">
                <a:xfrm>
                  <a:off x="4657525" y="1491090"/>
                  <a:ext cx="562176" cy="2157032"/>
                </a:xfrm>
                <a:custGeom>
                  <a:avLst/>
                  <a:gdLst>
                    <a:gd name="connsiteX0" fmla="*/ 565332 w 565332"/>
                    <a:gd name="connsiteY0" fmla="*/ 168313 h 2189273"/>
                    <a:gd name="connsiteX1" fmla="*/ 336732 w 565332"/>
                    <a:gd name="connsiteY1" fmla="*/ 38 h 2189273"/>
                    <a:gd name="connsiteX2" fmla="*/ 70032 w 565332"/>
                    <a:gd name="connsiteY2" fmla="*/ 181013 h 2189273"/>
                    <a:gd name="connsiteX3" fmla="*/ 19232 w 565332"/>
                    <a:gd name="connsiteY3" fmla="*/ 1066838 h 2189273"/>
                    <a:gd name="connsiteX4" fmla="*/ 22407 w 565332"/>
                    <a:gd name="connsiteY4" fmla="*/ 2041563 h 2189273"/>
                    <a:gd name="connsiteX5" fmla="*/ 282757 w 565332"/>
                    <a:gd name="connsiteY5" fmla="*/ 2178088 h 2189273"/>
                    <a:gd name="connsiteX6" fmla="*/ 555807 w 565332"/>
                    <a:gd name="connsiteY6" fmla="*/ 1968538 h 2189273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2917 w 572442"/>
                    <a:gd name="connsiteY6" fmla="*/ 1968538 h 2179405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9267 w 572442"/>
                    <a:gd name="connsiteY6" fmla="*/ 1797088 h 2179405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9267 w 572442"/>
                    <a:gd name="connsiteY6" fmla="*/ 1797088 h 2179405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1724 w 581724"/>
                    <a:gd name="connsiteY0" fmla="*/ 385336 h 2189235"/>
                    <a:gd name="connsiteX1" fmla="*/ 337249 w 581724"/>
                    <a:gd name="connsiteY1" fmla="*/ 10686 h 2189235"/>
                    <a:gd name="connsiteX2" fmla="*/ 70549 w 581724"/>
                    <a:gd name="connsiteY2" fmla="*/ 191661 h 2189235"/>
                    <a:gd name="connsiteX3" fmla="*/ 19749 w 581724"/>
                    <a:gd name="connsiteY3" fmla="*/ 1077486 h 2189235"/>
                    <a:gd name="connsiteX4" fmla="*/ 38799 w 581724"/>
                    <a:gd name="connsiteY4" fmla="*/ 1931561 h 2189235"/>
                    <a:gd name="connsiteX5" fmla="*/ 13399 w 581724"/>
                    <a:gd name="connsiteY5" fmla="*/ 1944261 h 2189235"/>
                    <a:gd name="connsiteX6" fmla="*/ 283274 w 581724"/>
                    <a:gd name="connsiteY6" fmla="*/ 2188736 h 2189235"/>
                    <a:gd name="connsiteX7" fmla="*/ 562674 w 581724"/>
                    <a:gd name="connsiteY7" fmla="*/ 1807736 h 2189235"/>
                    <a:gd name="connsiteX0" fmla="*/ 570906 w 570906"/>
                    <a:gd name="connsiteY0" fmla="*/ 385336 h 2191572"/>
                    <a:gd name="connsiteX1" fmla="*/ 326431 w 570906"/>
                    <a:gd name="connsiteY1" fmla="*/ 10686 h 2191572"/>
                    <a:gd name="connsiteX2" fmla="*/ 59731 w 570906"/>
                    <a:gd name="connsiteY2" fmla="*/ 191661 h 2191572"/>
                    <a:gd name="connsiteX3" fmla="*/ 8931 w 570906"/>
                    <a:gd name="connsiteY3" fmla="*/ 1077486 h 2191572"/>
                    <a:gd name="connsiteX4" fmla="*/ 27981 w 570906"/>
                    <a:gd name="connsiteY4" fmla="*/ 1931561 h 2191572"/>
                    <a:gd name="connsiteX5" fmla="*/ 272456 w 570906"/>
                    <a:gd name="connsiteY5" fmla="*/ 2188736 h 2191572"/>
                    <a:gd name="connsiteX6" fmla="*/ 551856 w 570906"/>
                    <a:gd name="connsiteY6" fmla="*/ 1807736 h 2191572"/>
                    <a:gd name="connsiteX0" fmla="*/ 562176 w 562176"/>
                    <a:gd name="connsiteY0" fmla="*/ 385336 h 2191650"/>
                    <a:gd name="connsiteX1" fmla="*/ 317701 w 562176"/>
                    <a:gd name="connsiteY1" fmla="*/ 10686 h 2191650"/>
                    <a:gd name="connsiteX2" fmla="*/ 51001 w 562176"/>
                    <a:gd name="connsiteY2" fmla="*/ 191661 h 2191650"/>
                    <a:gd name="connsiteX3" fmla="*/ 201 w 562176"/>
                    <a:gd name="connsiteY3" fmla="*/ 1077486 h 2191650"/>
                    <a:gd name="connsiteX4" fmla="*/ 44651 w 562176"/>
                    <a:gd name="connsiteY4" fmla="*/ 1934736 h 2191650"/>
                    <a:gd name="connsiteX5" fmla="*/ 263726 w 562176"/>
                    <a:gd name="connsiteY5" fmla="*/ 2188736 h 2191650"/>
                    <a:gd name="connsiteX6" fmla="*/ 543126 w 562176"/>
                    <a:gd name="connsiteY6" fmla="*/ 1807736 h 2191650"/>
                    <a:gd name="connsiteX0" fmla="*/ 562176 w 562176"/>
                    <a:gd name="connsiteY0" fmla="*/ 385336 h 2160958"/>
                    <a:gd name="connsiteX1" fmla="*/ 317701 w 562176"/>
                    <a:gd name="connsiteY1" fmla="*/ 10686 h 2160958"/>
                    <a:gd name="connsiteX2" fmla="*/ 51001 w 562176"/>
                    <a:gd name="connsiteY2" fmla="*/ 191661 h 2160958"/>
                    <a:gd name="connsiteX3" fmla="*/ 201 w 562176"/>
                    <a:gd name="connsiteY3" fmla="*/ 1077486 h 2160958"/>
                    <a:gd name="connsiteX4" fmla="*/ 44651 w 562176"/>
                    <a:gd name="connsiteY4" fmla="*/ 1934736 h 2160958"/>
                    <a:gd name="connsiteX5" fmla="*/ 266901 w 562176"/>
                    <a:gd name="connsiteY5" fmla="*/ 2156986 h 2160958"/>
                    <a:gd name="connsiteX6" fmla="*/ 543126 w 562176"/>
                    <a:gd name="connsiteY6" fmla="*/ 1807736 h 2160958"/>
                    <a:gd name="connsiteX0" fmla="*/ 562176 w 562176"/>
                    <a:gd name="connsiteY0" fmla="*/ 385336 h 2157032"/>
                    <a:gd name="connsiteX1" fmla="*/ 317701 w 562176"/>
                    <a:gd name="connsiteY1" fmla="*/ 10686 h 2157032"/>
                    <a:gd name="connsiteX2" fmla="*/ 51001 w 562176"/>
                    <a:gd name="connsiteY2" fmla="*/ 191661 h 2157032"/>
                    <a:gd name="connsiteX3" fmla="*/ 201 w 562176"/>
                    <a:gd name="connsiteY3" fmla="*/ 1077486 h 2157032"/>
                    <a:gd name="connsiteX4" fmla="*/ 44651 w 562176"/>
                    <a:gd name="connsiteY4" fmla="*/ 1934736 h 2157032"/>
                    <a:gd name="connsiteX5" fmla="*/ 266901 w 562176"/>
                    <a:gd name="connsiteY5" fmla="*/ 2156986 h 2157032"/>
                    <a:gd name="connsiteX6" fmla="*/ 543126 w 562176"/>
                    <a:gd name="connsiteY6" fmla="*/ 1807736 h 2157032"/>
                    <a:gd name="connsiteX0" fmla="*/ 562176 w 562176"/>
                    <a:gd name="connsiteY0" fmla="*/ 385336 h 2157032"/>
                    <a:gd name="connsiteX1" fmla="*/ 317701 w 562176"/>
                    <a:gd name="connsiteY1" fmla="*/ 10686 h 2157032"/>
                    <a:gd name="connsiteX2" fmla="*/ 51001 w 562176"/>
                    <a:gd name="connsiteY2" fmla="*/ 191661 h 2157032"/>
                    <a:gd name="connsiteX3" fmla="*/ 201 w 562176"/>
                    <a:gd name="connsiteY3" fmla="*/ 1077486 h 2157032"/>
                    <a:gd name="connsiteX4" fmla="*/ 44651 w 562176"/>
                    <a:gd name="connsiteY4" fmla="*/ 1934736 h 2157032"/>
                    <a:gd name="connsiteX5" fmla="*/ 266901 w 562176"/>
                    <a:gd name="connsiteY5" fmla="*/ 2156986 h 2157032"/>
                    <a:gd name="connsiteX6" fmla="*/ 543126 w 562176"/>
                    <a:gd name="connsiteY6" fmla="*/ 1807736 h 215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2176" h="2157032">
                      <a:moveTo>
                        <a:pt x="562176" y="385336"/>
                      </a:moveTo>
                      <a:cubicBezTo>
                        <a:pt x="546301" y="271565"/>
                        <a:pt x="402897" y="42965"/>
                        <a:pt x="317701" y="10686"/>
                      </a:cubicBezTo>
                      <a:cubicBezTo>
                        <a:pt x="232505" y="-21593"/>
                        <a:pt x="103918" y="13861"/>
                        <a:pt x="51001" y="191661"/>
                      </a:cubicBezTo>
                      <a:cubicBezTo>
                        <a:pt x="-1916" y="369461"/>
                        <a:pt x="1259" y="786974"/>
                        <a:pt x="201" y="1077486"/>
                      </a:cubicBezTo>
                      <a:cubicBezTo>
                        <a:pt x="-857" y="1367998"/>
                        <a:pt x="730" y="1749528"/>
                        <a:pt x="44651" y="1934736"/>
                      </a:cubicBezTo>
                      <a:cubicBezTo>
                        <a:pt x="88572" y="2119944"/>
                        <a:pt x="176413" y="2158574"/>
                        <a:pt x="266901" y="2156986"/>
                      </a:cubicBezTo>
                      <a:cubicBezTo>
                        <a:pt x="355801" y="2157515"/>
                        <a:pt x="524076" y="1995325"/>
                        <a:pt x="543126" y="1807736"/>
                      </a:cubicBezTo>
                    </a:path>
                  </a:pathLst>
                </a:custGeom>
                <a:noFill/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75" name="Freeform 874">
                  <a:extLst>
                    <a:ext uri="{FF2B5EF4-FFF2-40B4-BE49-F238E27FC236}">
                      <a16:creationId xmlns:a16="http://schemas.microsoft.com/office/drawing/2014/main" id="{6D3CE945-908B-CF06-F4B9-F21F7A736475}"/>
                    </a:ext>
                  </a:extLst>
                </p:cNvPr>
                <p:cNvSpPr/>
                <p:nvPr/>
              </p:nvSpPr>
              <p:spPr bwMode="auto">
                <a:xfrm flipH="1">
                  <a:off x="5973271" y="1491090"/>
                  <a:ext cx="562176" cy="2157032"/>
                </a:xfrm>
                <a:custGeom>
                  <a:avLst/>
                  <a:gdLst>
                    <a:gd name="connsiteX0" fmla="*/ 565332 w 565332"/>
                    <a:gd name="connsiteY0" fmla="*/ 168313 h 2189273"/>
                    <a:gd name="connsiteX1" fmla="*/ 336732 w 565332"/>
                    <a:gd name="connsiteY1" fmla="*/ 38 h 2189273"/>
                    <a:gd name="connsiteX2" fmla="*/ 70032 w 565332"/>
                    <a:gd name="connsiteY2" fmla="*/ 181013 h 2189273"/>
                    <a:gd name="connsiteX3" fmla="*/ 19232 w 565332"/>
                    <a:gd name="connsiteY3" fmla="*/ 1066838 h 2189273"/>
                    <a:gd name="connsiteX4" fmla="*/ 22407 w 565332"/>
                    <a:gd name="connsiteY4" fmla="*/ 2041563 h 2189273"/>
                    <a:gd name="connsiteX5" fmla="*/ 282757 w 565332"/>
                    <a:gd name="connsiteY5" fmla="*/ 2178088 h 2189273"/>
                    <a:gd name="connsiteX6" fmla="*/ 555807 w 565332"/>
                    <a:gd name="connsiteY6" fmla="*/ 1968538 h 2189273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2917 w 572442"/>
                    <a:gd name="connsiteY6" fmla="*/ 1968538 h 2179405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9267 w 572442"/>
                    <a:gd name="connsiteY6" fmla="*/ 1797088 h 2179405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9267 w 572442"/>
                    <a:gd name="connsiteY6" fmla="*/ 1797088 h 2179405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1724 w 581724"/>
                    <a:gd name="connsiteY0" fmla="*/ 385336 h 2189235"/>
                    <a:gd name="connsiteX1" fmla="*/ 337249 w 581724"/>
                    <a:gd name="connsiteY1" fmla="*/ 10686 h 2189235"/>
                    <a:gd name="connsiteX2" fmla="*/ 70549 w 581724"/>
                    <a:gd name="connsiteY2" fmla="*/ 191661 h 2189235"/>
                    <a:gd name="connsiteX3" fmla="*/ 19749 w 581724"/>
                    <a:gd name="connsiteY3" fmla="*/ 1077486 h 2189235"/>
                    <a:gd name="connsiteX4" fmla="*/ 38799 w 581724"/>
                    <a:gd name="connsiteY4" fmla="*/ 1931561 h 2189235"/>
                    <a:gd name="connsiteX5" fmla="*/ 13399 w 581724"/>
                    <a:gd name="connsiteY5" fmla="*/ 1944261 h 2189235"/>
                    <a:gd name="connsiteX6" fmla="*/ 283274 w 581724"/>
                    <a:gd name="connsiteY6" fmla="*/ 2188736 h 2189235"/>
                    <a:gd name="connsiteX7" fmla="*/ 562674 w 581724"/>
                    <a:gd name="connsiteY7" fmla="*/ 1807736 h 2189235"/>
                    <a:gd name="connsiteX0" fmla="*/ 570906 w 570906"/>
                    <a:gd name="connsiteY0" fmla="*/ 385336 h 2191572"/>
                    <a:gd name="connsiteX1" fmla="*/ 326431 w 570906"/>
                    <a:gd name="connsiteY1" fmla="*/ 10686 h 2191572"/>
                    <a:gd name="connsiteX2" fmla="*/ 59731 w 570906"/>
                    <a:gd name="connsiteY2" fmla="*/ 191661 h 2191572"/>
                    <a:gd name="connsiteX3" fmla="*/ 8931 w 570906"/>
                    <a:gd name="connsiteY3" fmla="*/ 1077486 h 2191572"/>
                    <a:gd name="connsiteX4" fmla="*/ 27981 w 570906"/>
                    <a:gd name="connsiteY4" fmla="*/ 1931561 h 2191572"/>
                    <a:gd name="connsiteX5" fmla="*/ 272456 w 570906"/>
                    <a:gd name="connsiteY5" fmla="*/ 2188736 h 2191572"/>
                    <a:gd name="connsiteX6" fmla="*/ 551856 w 570906"/>
                    <a:gd name="connsiteY6" fmla="*/ 1807736 h 2191572"/>
                    <a:gd name="connsiteX0" fmla="*/ 562176 w 562176"/>
                    <a:gd name="connsiteY0" fmla="*/ 385336 h 2191650"/>
                    <a:gd name="connsiteX1" fmla="*/ 317701 w 562176"/>
                    <a:gd name="connsiteY1" fmla="*/ 10686 h 2191650"/>
                    <a:gd name="connsiteX2" fmla="*/ 51001 w 562176"/>
                    <a:gd name="connsiteY2" fmla="*/ 191661 h 2191650"/>
                    <a:gd name="connsiteX3" fmla="*/ 201 w 562176"/>
                    <a:gd name="connsiteY3" fmla="*/ 1077486 h 2191650"/>
                    <a:gd name="connsiteX4" fmla="*/ 44651 w 562176"/>
                    <a:gd name="connsiteY4" fmla="*/ 1934736 h 2191650"/>
                    <a:gd name="connsiteX5" fmla="*/ 263726 w 562176"/>
                    <a:gd name="connsiteY5" fmla="*/ 2188736 h 2191650"/>
                    <a:gd name="connsiteX6" fmla="*/ 543126 w 562176"/>
                    <a:gd name="connsiteY6" fmla="*/ 1807736 h 2191650"/>
                    <a:gd name="connsiteX0" fmla="*/ 562176 w 562176"/>
                    <a:gd name="connsiteY0" fmla="*/ 385336 h 2160958"/>
                    <a:gd name="connsiteX1" fmla="*/ 317701 w 562176"/>
                    <a:gd name="connsiteY1" fmla="*/ 10686 h 2160958"/>
                    <a:gd name="connsiteX2" fmla="*/ 51001 w 562176"/>
                    <a:gd name="connsiteY2" fmla="*/ 191661 h 2160958"/>
                    <a:gd name="connsiteX3" fmla="*/ 201 w 562176"/>
                    <a:gd name="connsiteY3" fmla="*/ 1077486 h 2160958"/>
                    <a:gd name="connsiteX4" fmla="*/ 44651 w 562176"/>
                    <a:gd name="connsiteY4" fmla="*/ 1934736 h 2160958"/>
                    <a:gd name="connsiteX5" fmla="*/ 266901 w 562176"/>
                    <a:gd name="connsiteY5" fmla="*/ 2156986 h 2160958"/>
                    <a:gd name="connsiteX6" fmla="*/ 543126 w 562176"/>
                    <a:gd name="connsiteY6" fmla="*/ 1807736 h 2160958"/>
                    <a:gd name="connsiteX0" fmla="*/ 562176 w 562176"/>
                    <a:gd name="connsiteY0" fmla="*/ 385336 h 2157032"/>
                    <a:gd name="connsiteX1" fmla="*/ 317701 w 562176"/>
                    <a:gd name="connsiteY1" fmla="*/ 10686 h 2157032"/>
                    <a:gd name="connsiteX2" fmla="*/ 51001 w 562176"/>
                    <a:gd name="connsiteY2" fmla="*/ 191661 h 2157032"/>
                    <a:gd name="connsiteX3" fmla="*/ 201 w 562176"/>
                    <a:gd name="connsiteY3" fmla="*/ 1077486 h 2157032"/>
                    <a:gd name="connsiteX4" fmla="*/ 44651 w 562176"/>
                    <a:gd name="connsiteY4" fmla="*/ 1934736 h 2157032"/>
                    <a:gd name="connsiteX5" fmla="*/ 266901 w 562176"/>
                    <a:gd name="connsiteY5" fmla="*/ 2156986 h 2157032"/>
                    <a:gd name="connsiteX6" fmla="*/ 543126 w 562176"/>
                    <a:gd name="connsiteY6" fmla="*/ 1807736 h 2157032"/>
                    <a:gd name="connsiteX0" fmla="*/ 562176 w 562176"/>
                    <a:gd name="connsiteY0" fmla="*/ 385336 h 2157032"/>
                    <a:gd name="connsiteX1" fmla="*/ 317701 w 562176"/>
                    <a:gd name="connsiteY1" fmla="*/ 10686 h 2157032"/>
                    <a:gd name="connsiteX2" fmla="*/ 51001 w 562176"/>
                    <a:gd name="connsiteY2" fmla="*/ 191661 h 2157032"/>
                    <a:gd name="connsiteX3" fmla="*/ 201 w 562176"/>
                    <a:gd name="connsiteY3" fmla="*/ 1077486 h 2157032"/>
                    <a:gd name="connsiteX4" fmla="*/ 44651 w 562176"/>
                    <a:gd name="connsiteY4" fmla="*/ 1934736 h 2157032"/>
                    <a:gd name="connsiteX5" fmla="*/ 266901 w 562176"/>
                    <a:gd name="connsiteY5" fmla="*/ 2156986 h 2157032"/>
                    <a:gd name="connsiteX6" fmla="*/ 543126 w 562176"/>
                    <a:gd name="connsiteY6" fmla="*/ 1807736 h 215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2176" h="2157032">
                      <a:moveTo>
                        <a:pt x="562176" y="385336"/>
                      </a:moveTo>
                      <a:cubicBezTo>
                        <a:pt x="546301" y="271565"/>
                        <a:pt x="402897" y="42965"/>
                        <a:pt x="317701" y="10686"/>
                      </a:cubicBezTo>
                      <a:cubicBezTo>
                        <a:pt x="232505" y="-21593"/>
                        <a:pt x="103918" y="13861"/>
                        <a:pt x="51001" y="191661"/>
                      </a:cubicBezTo>
                      <a:cubicBezTo>
                        <a:pt x="-1916" y="369461"/>
                        <a:pt x="1259" y="786974"/>
                        <a:pt x="201" y="1077486"/>
                      </a:cubicBezTo>
                      <a:cubicBezTo>
                        <a:pt x="-857" y="1367998"/>
                        <a:pt x="730" y="1749528"/>
                        <a:pt x="44651" y="1934736"/>
                      </a:cubicBezTo>
                      <a:cubicBezTo>
                        <a:pt x="88572" y="2119944"/>
                        <a:pt x="176413" y="2158574"/>
                        <a:pt x="266901" y="2156986"/>
                      </a:cubicBezTo>
                      <a:cubicBezTo>
                        <a:pt x="355801" y="2157515"/>
                        <a:pt x="524076" y="1995325"/>
                        <a:pt x="543126" y="1807736"/>
                      </a:cubicBezTo>
                    </a:path>
                  </a:pathLst>
                </a:custGeom>
                <a:noFill/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496" name="Group 495">
                <a:extLst>
                  <a:ext uri="{FF2B5EF4-FFF2-40B4-BE49-F238E27FC236}">
                    <a16:creationId xmlns:a16="http://schemas.microsoft.com/office/drawing/2014/main" id="{0EA09F6C-9BE4-1421-1480-F1B8DE9EF6D1}"/>
                  </a:ext>
                </a:extLst>
              </p:cNvPr>
              <p:cNvGrpSpPr/>
              <p:nvPr/>
            </p:nvGrpSpPr>
            <p:grpSpPr>
              <a:xfrm>
                <a:off x="3823639" y="1674812"/>
                <a:ext cx="3538247" cy="381000"/>
                <a:chOff x="3837278" y="1674812"/>
                <a:chExt cx="3538247" cy="381000"/>
              </a:xfrm>
            </p:grpSpPr>
            <p:sp>
              <p:nvSpPr>
                <p:cNvPr id="4" name="Rounded Rectangle 3">
                  <a:extLst>
                    <a:ext uri="{FF2B5EF4-FFF2-40B4-BE49-F238E27FC236}">
                      <a16:creationId xmlns:a16="http://schemas.microsoft.com/office/drawing/2014/main" id="{93FEA547-9063-E3A5-3FA2-ACCE3A21C7CE}"/>
                    </a:ext>
                  </a:extLst>
                </p:cNvPr>
                <p:cNvSpPr/>
                <p:nvPr/>
              </p:nvSpPr>
              <p:spPr bwMode="auto">
                <a:xfrm>
                  <a:off x="5029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23B627E-403D-9C92-6657-B0377777FC36}"/>
                    </a:ext>
                  </a:extLst>
                </p:cNvPr>
                <p:cNvSpPr/>
                <p:nvPr/>
              </p:nvSpPr>
              <p:spPr bwMode="auto">
                <a:xfrm rot="16200000">
                  <a:off x="60896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sp>
              <p:nvSpPr>
                <p:cNvPr id="16" name="Rounded Rectangle 15">
                  <a:extLst>
                    <a:ext uri="{FF2B5EF4-FFF2-40B4-BE49-F238E27FC236}">
                      <a16:creationId xmlns:a16="http://schemas.microsoft.com/office/drawing/2014/main" id="{7B0A2493-4E92-168F-E652-419B55869729}"/>
                    </a:ext>
                  </a:extLst>
                </p:cNvPr>
                <p:cNvSpPr/>
                <p:nvPr/>
              </p:nvSpPr>
              <p:spPr bwMode="auto">
                <a:xfrm>
                  <a:off x="5791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CFB571B-9F34-1937-EB5A-77948312851B}"/>
                    </a:ext>
                  </a:extLst>
                </p:cNvPr>
                <p:cNvSpPr/>
                <p:nvPr/>
              </p:nvSpPr>
              <p:spPr bwMode="auto">
                <a:xfrm rot="5400000">
                  <a:off x="47942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D8DC9782-AFED-3800-3F86-970F2E06342B}"/>
                    </a:ext>
                  </a:extLst>
                </p:cNvPr>
                <p:cNvGrpSpPr/>
                <p:nvPr/>
              </p:nvGrpSpPr>
              <p:grpSpPr>
                <a:xfrm>
                  <a:off x="6515679" y="1731573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167" name="Group 166">
                    <a:extLst>
                      <a:ext uri="{FF2B5EF4-FFF2-40B4-BE49-F238E27FC236}">
                        <a16:creationId xmlns:a16="http://schemas.microsoft.com/office/drawing/2014/main" id="{CA99C7B3-5F46-0A98-5BBA-FB158A5C2CC6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213" name="Rectangle 212">
                      <a:extLst>
                        <a:ext uri="{FF2B5EF4-FFF2-40B4-BE49-F238E27FC236}">
                          <a16:creationId xmlns:a16="http://schemas.microsoft.com/office/drawing/2014/main" id="{F7E9543F-8F22-5652-3A41-841D65793FE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4" name="Rectangle 213">
                      <a:extLst>
                        <a:ext uri="{FF2B5EF4-FFF2-40B4-BE49-F238E27FC236}">
                          <a16:creationId xmlns:a16="http://schemas.microsoft.com/office/drawing/2014/main" id="{C7827E73-0AB6-C68A-8E86-1015D0DF119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5" name="Rectangle 214">
                      <a:extLst>
                        <a:ext uri="{FF2B5EF4-FFF2-40B4-BE49-F238E27FC236}">
                          <a16:creationId xmlns:a16="http://schemas.microsoft.com/office/drawing/2014/main" id="{A40BDE1D-D628-AA37-3B0E-018EEC4FFB4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6" name="Rectangle 215">
                      <a:extLst>
                        <a:ext uri="{FF2B5EF4-FFF2-40B4-BE49-F238E27FC236}">
                          <a16:creationId xmlns:a16="http://schemas.microsoft.com/office/drawing/2014/main" id="{3DA3F395-C0C3-164F-E714-12A2F9F7B08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7" name="Rectangle 216">
                      <a:extLst>
                        <a:ext uri="{FF2B5EF4-FFF2-40B4-BE49-F238E27FC236}">
                          <a16:creationId xmlns:a16="http://schemas.microsoft.com/office/drawing/2014/main" id="{9536DB66-3843-3E75-42AC-E55A9D29AA3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8" name="Rectangle 217">
                      <a:extLst>
                        <a:ext uri="{FF2B5EF4-FFF2-40B4-BE49-F238E27FC236}">
                          <a16:creationId xmlns:a16="http://schemas.microsoft.com/office/drawing/2014/main" id="{4DF6CD0F-A194-5326-9BBF-8E0A03B764B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9" name="Rectangle 218">
                      <a:extLst>
                        <a:ext uri="{FF2B5EF4-FFF2-40B4-BE49-F238E27FC236}">
                          <a16:creationId xmlns:a16="http://schemas.microsoft.com/office/drawing/2014/main" id="{3FBC7695-A0F3-41F2-FBA7-B525981881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20" name="Rectangle 219">
                      <a:extLst>
                        <a:ext uri="{FF2B5EF4-FFF2-40B4-BE49-F238E27FC236}">
                          <a16:creationId xmlns:a16="http://schemas.microsoft.com/office/drawing/2014/main" id="{C64A082D-889F-440D-1399-C73D1DE9C17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168" name="Group 167">
                    <a:extLst>
                      <a:ext uri="{FF2B5EF4-FFF2-40B4-BE49-F238E27FC236}">
                        <a16:creationId xmlns:a16="http://schemas.microsoft.com/office/drawing/2014/main" id="{26E191FA-E8BA-EF5A-C16E-FB841A6183FF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205" name="Rectangle 204">
                      <a:extLst>
                        <a:ext uri="{FF2B5EF4-FFF2-40B4-BE49-F238E27FC236}">
                          <a16:creationId xmlns:a16="http://schemas.microsoft.com/office/drawing/2014/main" id="{119C02C5-3B53-09F9-B40E-307C28FE19C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6" name="Rectangle 205">
                      <a:extLst>
                        <a:ext uri="{FF2B5EF4-FFF2-40B4-BE49-F238E27FC236}">
                          <a16:creationId xmlns:a16="http://schemas.microsoft.com/office/drawing/2014/main" id="{DB51B4BC-C621-2F3E-10D1-DF73D416B8C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7" name="Rectangle 206">
                      <a:extLst>
                        <a:ext uri="{FF2B5EF4-FFF2-40B4-BE49-F238E27FC236}">
                          <a16:creationId xmlns:a16="http://schemas.microsoft.com/office/drawing/2014/main" id="{08C01D82-D4CE-42CA-BA91-9A5B093F620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8" name="Rectangle 207">
                      <a:extLst>
                        <a:ext uri="{FF2B5EF4-FFF2-40B4-BE49-F238E27FC236}">
                          <a16:creationId xmlns:a16="http://schemas.microsoft.com/office/drawing/2014/main" id="{C314AADD-1BFB-C62E-1E95-1D539CE54E1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9" name="Rectangle 208">
                      <a:extLst>
                        <a:ext uri="{FF2B5EF4-FFF2-40B4-BE49-F238E27FC236}">
                          <a16:creationId xmlns:a16="http://schemas.microsoft.com/office/drawing/2014/main" id="{46B35E00-D244-0B63-9768-3E2275DEC37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0" name="Rectangle 209">
                      <a:extLst>
                        <a:ext uri="{FF2B5EF4-FFF2-40B4-BE49-F238E27FC236}">
                          <a16:creationId xmlns:a16="http://schemas.microsoft.com/office/drawing/2014/main" id="{1F4415D4-63C7-5A67-5482-35A19DBE207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1" name="Rectangle 210">
                      <a:extLst>
                        <a:ext uri="{FF2B5EF4-FFF2-40B4-BE49-F238E27FC236}">
                          <a16:creationId xmlns:a16="http://schemas.microsoft.com/office/drawing/2014/main" id="{D1A5ED2F-3E51-4C90-19FC-3B755E7985B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2" name="Rectangle 211">
                      <a:extLst>
                        <a:ext uri="{FF2B5EF4-FFF2-40B4-BE49-F238E27FC236}">
                          <a16:creationId xmlns:a16="http://schemas.microsoft.com/office/drawing/2014/main" id="{433C02CB-D9C6-7D3D-788B-4F759DBFB71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169" name="Group 168">
                    <a:extLst>
                      <a:ext uri="{FF2B5EF4-FFF2-40B4-BE49-F238E27FC236}">
                        <a16:creationId xmlns:a16="http://schemas.microsoft.com/office/drawing/2014/main" id="{B6C41B1C-01DA-A111-6762-D7B6F3734DDB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197" name="Rectangle 196">
                      <a:extLst>
                        <a:ext uri="{FF2B5EF4-FFF2-40B4-BE49-F238E27FC236}">
                          <a16:creationId xmlns:a16="http://schemas.microsoft.com/office/drawing/2014/main" id="{61E805D5-FC6A-6C3E-2B4F-2919B7AB90C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8" name="Rectangle 197">
                      <a:extLst>
                        <a:ext uri="{FF2B5EF4-FFF2-40B4-BE49-F238E27FC236}">
                          <a16:creationId xmlns:a16="http://schemas.microsoft.com/office/drawing/2014/main" id="{C4EEE05F-5CCC-8AC2-522D-EC019DFAC0E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9" name="Rectangle 198">
                      <a:extLst>
                        <a:ext uri="{FF2B5EF4-FFF2-40B4-BE49-F238E27FC236}">
                          <a16:creationId xmlns:a16="http://schemas.microsoft.com/office/drawing/2014/main" id="{ED4D589C-9697-55DD-312B-6660C26405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0" name="Rectangle 199">
                      <a:extLst>
                        <a:ext uri="{FF2B5EF4-FFF2-40B4-BE49-F238E27FC236}">
                          <a16:creationId xmlns:a16="http://schemas.microsoft.com/office/drawing/2014/main" id="{42907BDE-B815-BBF3-F6A6-114E4D7B90E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1" name="Rectangle 200">
                      <a:extLst>
                        <a:ext uri="{FF2B5EF4-FFF2-40B4-BE49-F238E27FC236}">
                          <a16:creationId xmlns:a16="http://schemas.microsoft.com/office/drawing/2014/main" id="{3E0F89AC-1260-517F-57E4-BF9FA3CFE8A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2" name="Rectangle 201">
                      <a:extLst>
                        <a:ext uri="{FF2B5EF4-FFF2-40B4-BE49-F238E27FC236}">
                          <a16:creationId xmlns:a16="http://schemas.microsoft.com/office/drawing/2014/main" id="{BEF1F4D0-D976-4568-31EB-8896EFD613E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3" name="Rectangle 202">
                      <a:extLst>
                        <a:ext uri="{FF2B5EF4-FFF2-40B4-BE49-F238E27FC236}">
                          <a16:creationId xmlns:a16="http://schemas.microsoft.com/office/drawing/2014/main" id="{171C555B-A043-E735-8AA6-EEACBCFA65D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4" name="Rectangle 203">
                      <a:extLst>
                        <a:ext uri="{FF2B5EF4-FFF2-40B4-BE49-F238E27FC236}">
                          <a16:creationId xmlns:a16="http://schemas.microsoft.com/office/drawing/2014/main" id="{3BF6189C-F1B4-E182-1CAC-5FC1C749DB9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170" name="Group 169">
                    <a:extLst>
                      <a:ext uri="{FF2B5EF4-FFF2-40B4-BE49-F238E27FC236}">
                        <a16:creationId xmlns:a16="http://schemas.microsoft.com/office/drawing/2014/main" id="{CB21F5D2-EF28-19A7-4E0A-D226E6F5E2A8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189" name="Rectangle 188">
                      <a:extLst>
                        <a:ext uri="{FF2B5EF4-FFF2-40B4-BE49-F238E27FC236}">
                          <a16:creationId xmlns:a16="http://schemas.microsoft.com/office/drawing/2014/main" id="{DFD0B721-E166-2C9A-5C16-727FB7658CF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0" name="Rectangle 189">
                      <a:extLst>
                        <a:ext uri="{FF2B5EF4-FFF2-40B4-BE49-F238E27FC236}">
                          <a16:creationId xmlns:a16="http://schemas.microsoft.com/office/drawing/2014/main" id="{8181C114-6F66-F120-4D83-393BCEFD757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1" name="Rectangle 190">
                      <a:extLst>
                        <a:ext uri="{FF2B5EF4-FFF2-40B4-BE49-F238E27FC236}">
                          <a16:creationId xmlns:a16="http://schemas.microsoft.com/office/drawing/2014/main" id="{00461B54-F725-FD1C-350C-163786F58B1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2" name="Rectangle 191">
                      <a:extLst>
                        <a:ext uri="{FF2B5EF4-FFF2-40B4-BE49-F238E27FC236}">
                          <a16:creationId xmlns:a16="http://schemas.microsoft.com/office/drawing/2014/main" id="{89D2B755-AAD3-C669-577E-94333D2812C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3" name="Rectangle 192">
                      <a:extLst>
                        <a:ext uri="{FF2B5EF4-FFF2-40B4-BE49-F238E27FC236}">
                          <a16:creationId xmlns:a16="http://schemas.microsoft.com/office/drawing/2014/main" id="{158B9E5C-D8F6-07D5-73A8-650E7038B11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4" name="Rectangle 193">
                      <a:extLst>
                        <a:ext uri="{FF2B5EF4-FFF2-40B4-BE49-F238E27FC236}">
                          <a16:creationId xmlns:a16="http://schemas.microsoft.com/office/drawing/2014/main" id="{407C523D-BCC9-998F-6A5C-25476B2C663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5" name="Rectangle 194">
                      <a:extLst>
                        <a:ext uri="{FF2B5EF4-FFF2-40B4-BE49-F238E27FC236}">
                          <a16:creationId xmlns:a16="http://schemas.microsoft.com/office/drawing/2014/main" id="{1D6AD4C3-19C0-6863-032D-A38305535CE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6" name="Rectangle 195">
                      <a:extLst>
                        <a:ext uri="{FF2B5EF4-FFF2-40B4-BE49-F238E27FC236}">
                          <a16:creationId xmlns:a16="http://schemas.microsoft.com/office/drawing/2014/main" id="{299F7B5E-D795-FC1C-62B5-F006F5BD606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:a16="http://schemas.microsoft.com/office/drawing/2014/main" id="{D4BB60BB-A1D8-ECFD-2250-03196C50AF1E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181" name="Rectangle 180">
                      <a:extLst>
                        <a:ext uri="{FF2B5EF4-FFF2-40B4-BE49-F238E27FC236}">
                          <a16:creationId xmlns:a16="http://schemas.microsoft.com/office/drawing/2014/main" id="{52179206-DE95-BABA-A51C-486B6804696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2" name="Rectangle 181">
                      <a:extLst>
                        <a:ext uri="{FF2B5EF4-FFF2-40B4-BE49-F238E27FC236}">
                          <a16:creationId xmlns:a16="http://schemas.microsoft.com/office/drawing/2014/main" id="{DFCCDF3B-CB6C-57FA-093F-E4EB1D8036D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3" name="Rectangle 182">
                      <a:extLst>
                        <a:ext uri="{FF2B5EF4-FFF2-40B4-BE49-F238E27FC236}">
                          <a16:creationId xmlns:a16="http://schemas.microsoft.com/office/drawing/2014/main" id="{8C96F1DA-0FA2-C064-A4B1-3C4B8F2C639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4" name="Rectangle 183">
                      <a:extLst>
                        <a:ext uri="{FF2B5EF4-FFF2-40B4-BE49-F238E27FC236}">
                          <a16:creationId xmlns:a16="http://schemas.microsoft.com/office/drawing/2014/main" id="{A0426E08-B0E6-020E-2BE3-F0E8874068B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5" name="Rectangle 184">
                      <a:extLst>
                        <a:ext uri="{FF2B5EF4-FFF2-40B4-BE49-F238E27FC236}">
                          <a16:creationId xmlns:a16="http://schemas.microsoft.com/office/drawing/2014/main" id="{19E32501-36E6-8CCF-DAF3-D32F35C1DB4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6" name="Rectangle 185">
                      <a:extLst>
                        <a:ext uri="{FF2B5EF4-FFF2-40B4-BE49-F238E27FC236}">
                          <a16:creationId xmlns:a16="http://schemas.microsoft.com/office/drawing/2014/main" id="{93C65FAD-DC5D-5691-64D8-14415C9706C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7" name="Rectangle 186">
                      <a:extLst>
                        <a:ext uri="{FF2B5EF4-FFF2-40B4-BE49-F238E27FC236}">
                          <a16:creationId xmlns:a16="http://schemas.microsoft.com/office/drawing/2014/main" id="{2C2A06F9-10A0-DB41-C4B6-DC55C770187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8" name="Rectangle 187">
                      <a:extLst>
                        <a:ext uri="{FF2B5EF4-FFF2-40B4-BE49-F238E27FC236}">
                          <a16:creationId xmlns:a16="http://schemas.microsoft.com/office/drawing/2014/main" id="{0931067B-8571-1B91-1E1A-DEC949F3BA0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172" name="Group 171">
                    <a:extLst>
                      <a:ext uri="{FF2B5EF4-FFF2-40B4-BE49-F238E27FC236}">
                        <a16:creationId xmlns:a16="http://schemas.microsoft.com/office/drawing/2014/main" id="{ABC2CFF6-B5E1-C0D8-0776-89BF945BD2DE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173" name="Rectangle 172">
                      <a:extLst>
                        <a:ext uri="{FF2B5EF4-FFF2-40B4-BE49-F238E27FC236}">
                          <a16:creationId xmlns:a16="http://schemas.microsoft.com/office/drawing/2014/main" id="{7426029F-3BD1-1CB0-90F8-4329401F7F1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4" name="Rectangle 173">
                      <a:extLst>
                        <a:ext uri="{FF2B5EF4-FFF2-40B4-BE49-F238E27FC236}">
                          <a16:creationId xmlns:a16="http://schemas.microsoft.com/office/drawing/2014/main" id="{3C8001E8-AB21-C991-A2D2-BAA4660A640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5" name="Rectangle 174">
                      <a:extLst>
                        <a:ext uri="{FF2B5EF4-FFF2-40B4-BE49-F238E27FC236}">
                          <a16:creationId xmlns:a16="http://schemas.microsoft.com/office/drawing/2014/main" id="{551EA3EC-BB84-BB25-177A-C7E6D2FB46D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6" name="Rectangle 175">
                      <a:extLst>
                        <a:ext uri="{FF2B5EF4-FFF2-40B4-BE49-F238E27FC236}">
                          <a16:creationId xmlns:a16="http://schemas.microsoft.com/office/drawing/2014/main" id="{90104500-2450-3A23-26E5-7CF6A26E63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7" name="Rectangle 176">
                      <a:extLst>
                        <a:ext uri="{FF2B5EF4-FFF2-40B4-BE49-F238E27FC236}">
                          <a16:creationId xmlns:a16="http://schemas.microsoft.com/office/drawing/2014/main" id="{84BF84BD-1578-7903-FA2C-4F20A42D522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8" name="Rectangle 177">
                      <a:extLst>
                        <a:ext uri="{FF2B5EF4-FFF2-40B4-BE49-F238E27FC236}">
                          <a16:creationId xmlns:a16="http://schemas.microsoft.com/office/drawing/2014/main" id="{C344CD5E-0672-EC53-BA8E-B5AC264E7D3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9" name="Rectangle 178">
                      <a:extLst>
                        <a:ext uri="{FF2B5EF4-FFF2-40B4-BE49-F238E27FC236}">
                          <a16:creationId xmlns:a16="http://schemas.microsoft.com/office/drawing/2014/main" id="{B677AAAA-6D7F-A09F-B1A6-FA0A7AD6193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0" name="Rectangle 179">
                      <a:extLst>
                        <a:ext uri="{FF2B5EF4-FFF2-40B4-BE49-F238E27FC236}">
                          <a16:creationId xmlns:a16="http://schemas.microsoft.com/office/drawing/2014/main" id="{0CEE33A1-FACE-537B-893F-42C89940DD1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76" name="Group 275">
                  <a:extLst>
                    <a:ext uri="{FF2B5EF4-FFF2-40B4-BE49-F238E27FC236}">
                      <a16:creationId xmlns:a16="http://schemas.microsoft.com/office/drawing/2014/main" id="{DDBFF4E4-C0B9-A0AB-5A92-2939BCD3FD05}"/>
                    </a:ext>
                  </a:extLst>
                </p:cNvPr>
                <p:cNvGrpSpPr/>
                <p:nvPr/>
              </p:nvGrpSpPr>
              <p:grpSpPr>
                <a:xfrm>
                  <a:off x="3837278" y="1727199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277" name="Group 276">
                    <a:extLst>
                      <a:ext uri="{FF2B5EF4-FFF2-40B4-BE49-F238E27FC236}">
                        <a16:creationId xmlns:a16="http://schemas.microsoft.com/office/drawing/2014/main" id="{F82B851C-05BA-979B-966A-01CB16D162A3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323" name="Rectangle 322">
                      <a:extLst>
                        <a:ext uri="{FF2B5EF4-FFF2-40B4-BE49-F238E27FC236}">
                          <a16:creationId xmlns:a16="http://schemas.microsoft.com/office/drawing/2014/main" id="{41CBC5F6-B738-7D09-F841-867D69520CD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4" name="Rectangle 323">
                      <a:extLst>
                        <a:ext uri="{FF2B5EF4-FFF2-40B4-BE49-F238E27FC236}">
                          <a16:creationId xmlns:a16="http://schemas.microsoft.com/office/drawing/2014/main" id="{5DA89007-3E14-9E17-98EB-95830A3D10F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5" name="Rectangle 324">
                      <a:extLst>
                        <a:ext uri="{FF2B5EF4-FFF2-40B4-BE49-F238E27FC236}">
                          <a16:creationId xmlns:a16="http://schemas.microsoft.com/office/drawing/2014/main" id="{4BB95B66-CB37-8BC6-7722-D281164C514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6" name="Rectangle 325">
                      <a:extLst>
                        <a:ext uri="{FF2B5EF4-FFF2-40B4-BE49-F238E27FC236}">
                          <a16:creationId xmlns:a16="http://schemas.microsoft.com/office/drawing/2014/main" id="{F0EAB6A8-5ED1-E82C-2599-D17E485DADA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7" name="Rectangle 326">
                      <a:extLst>
                        <a:ext uri="{FF2B5EF4-FFF2-40B4-BE49-F238E27FC236}">
                          <a16:creationId xmlns:a16="http://schemas.microsoft.com/office/drawing/2014/main" id="{AD6E8E95-EA1D-59EB-2D9A-735D1DDC3E6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8" name="Rectangle 327">
                      <a:extLst>
                        <a:ext uri="{FF2B5EF4-FFF2-40B4-BE49-F238E27FC236}">
                          <a16:creationId xmlns:a16="http://schemas.microsoft.com/office/drawing/2014/main" id="{49DEFAB6-E685-7714-37F5-9F7E5806583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9" name="Rectangle 328">
                      <a:extLst>
                        <a:ext uri="{FF2B5EF4-FFF2-40B4-BE49-F238E27FC236}">
                          <a16:creationId xmlns:a16="http://schemas.microsoft.com/office/drawing/2014/main" id="{696C6656-1C46-EEAB-A1C4-4C990CC4946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30" name="Rectangle 329">
                      <a:extLst>
                        <a:ext uri="{FF2B5EF4-FFF2-40B4-BE49-F238E27FC236}">
                          <a16:creationId xmlns:a16="http://schemas.microsoft.com/office/drawing/2014/main" id="{690197D7-8647-44A9-E799-A90B0107A0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78" name="Group 277">
                    <a:extLst>
                      <a:ext uri="{FF2B5EF4-FFF2-40B4-BE49-F238E27FC236}">
                        <a16:creationId xmlns:a16="http://schemas.microsoft.com/office/drawing/2014/main" id="{7C20C699-05A9-6127-7E54-0C66D32DBC80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315" name="Rectangle 314">
                      <a:extLst>
                        <a:ext uri="{FF2B5EF4-FFF2-40B4-BE49-F238E27FC236}">
                          <a16:creationId xmlns:a16="http://schemas.microsoft.com/office/drawing/2014/main" id="{B791FE39-AA7D-BC82-1C4B-A1947A075E6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6" name="Rectangle 315">
                      <a:extLst>
                        <a:ext uri="{FF2B5EF4-FFF2-40B4-BE49-F238E27FC236}">
                          <a16:creationId xmlns:a16="http://schemas.microsoft.com/office/drawing/2014/main" id="{DB6B307C-82D6-0024-555F-8B99FFB286B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7" name="Rectangle 316">
                      <a:extLst>
                        <a:ext uri="{FF2B5EF4-FFF2-40B4-BE49-F238E27FC236}">
                          <a16:creationId xmlns:a16="http://schemas.microsoft.com/office/drawing/2014/main" id="{64A44518-87AA-99CC-5B24-424A9170CB4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8" name="Rectangle 317">
                      <a:extLst>
                        <a:ext uri="{FF2B5EF4-FFF2-40B4-BE49-F238E27FC236}">
                          <a16:creationId xmlns:a16="http://schemas.microsoft.com/office/drawing/2014/main" id="{31F57E8C-0126-E886-2989-925647E46D8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9" name="Rectangle 318">
                      <a:extLst>
                        <a:ext uri="{FF2B5EF4-FFF2-40B4-BE49-F238E27FC236}">
                          <a16:creationId xmlns:a16="http://schemas.microsoft.com/office/drawing/2014/main" id="{DB175C17-2B1E-247A-0FF6-69436EF45D2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0" name="Rectangle 319">
                      <a:extLst>
                        <a:ext uri="{FF2B5EF4-FFF2-40B4-BE49-F238E27FC236}">
                          <a16:creationId xmlns:a16="http://schemas.microsoft.com/office/drawing/2014/main" id="{01AF4CBB-0E02-C312-4BA0-E0C6C1043B4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1" name="Rectangle 320">
                      <a:extLst>
                        <a:ext uri="{FF2B5EF4-FFF2-40B4-BE49-F238E27FC236}">
                          <a16:creationId xmlns:a16="http://schemas.microsoft.com/office/drawing/2014/main" id="{4E38A4D4-01D7-6C0C-8748-562C9D2BD9F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2" name="Rectangle 321">
                      <a:extLst>
                        <a:ext uri="{FF2B5EF4-FFF2-40B4-BE49-F238E27FC236}">
                          <a16:creationId xmlns:a16="http://schemas.microsoft.com/office/drawing/2014/main" id="{40F67838-23F4-DFBF-E31B-FC99FFC0A67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79" name="Group 278">
                    <a:extLst>
                      <a:ext uri="{FF2B5EF4-FFF2-40B4-BE49-F238E27FC236}">
                        <a16:creationId xmlns:a16="http://schemas.microsoft.com/office/drawing/2014/main" id="{4C0D7DC9-7AD9-2662-4306-11E207DA39F4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307" name="Rectangle 306">
                      <a:extLst>
                        <a:ext uri="{FF2B5EF4-FFF2-40B4-BE49-F238E27FC236}">
                          <a16:creationId xmlns:a16="http://schemas.microsoft.com/office/drawing/2014/main" id="{AB15DD49-06A8-632C-342A-A4C8576C3C8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" name="Rectangle 307">
                      <a:extLst>
                        <a:ext uri="{FF2B5EF4-FFF2-40B4-BE49-F238E27FC236}">
                          <a16:creationId xmlns:a16="http://schemas.microsoft.com/office/drawing/2014/main" id="{18256688-E8BD-BD67-A7B0-790906723E6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9" name="Rectangle 308">
                      <a:extLst>
                        <a:ext uri="{FF2B5EF4-FFF2-40B4-BE49-F238E27FC236}">
                          <a16:creationId xmlns:a16="http://schemas.microsoft.com/office/drawing/2014/main" id="{1661EA5C-0543-D2A9-300A-882A3C2041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0" name="Rectangle 309">
                      <a:extLst>
                        <a:ext uri="{FF2B5EF4-FFF2-40B4-BE49-F238E27FC236}">
                          <a16:creationId xmlns:a16="http://schemas.microsoft.com/office/drawing/2014/main" id="{34AA9469-D19C-A98F-D96D-40BE22111D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1" name="Rectangle 310">
                      <a:extLst>
                        <a:ext uri="{FF2B5EF4-FFF2-40B4-BE49-F238E27FC236}">
                          <a16:creationId xmlns:a16="http://schemas.microsoft.com/office/drawing/2014/main" id="{400760F2-9B12-428A-4468-1942458EAD7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2" name="Rectangle 311">
                      <a:extLst>
                        <a:ext uri="{FF2B5EF4-FFF2-40B4-BE49-F238E27FC236}">
                          <a16:creationId xmlns:a16="http://schemas.microsoft.com/office/drawing/2014/main" id="{BFD5C624-0F97-10F2-9CF7-B5942CBA88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3" name="Rectangle 312">
                      <a:extLst>
                        <a:ext uri="{FF2B5EF4-FFF2-40B4-BE49-F238E27FC236}">
                          <a16:creationId xmlns:a16="http://schemas.microsoft.com/office/drawing/2014/main" id="{3A7C1076-B944-CF88-348D-107BEBE0A25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4" name="Rectangle 313">
                      <a:extLst>
                        <a:ext uri="{FF2B5EF4-FFF2-40B4-BE49-F238E27FC236}">
                          <a16:creationId xmlns:a16="http://schemas.microsoft.com/office/drawing/2014/main" id="{CC52BE3F-69EA-6CA5-448F-E08BD21961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0" name="Group 279">
                    <a:extLst>
                      <a:ext uri="{FF2B5EF4-FFF2-40B4-BE49-F238E27FC236}">
                        <a16:creationId xmlns:a16="http://schemas.microsoft.com/office/drawing/2014/main" id="{1210FFC4-0C71-1AEF-CF79-6425CBA5C435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299" name="Rectangle 298">
                      <a:extLst>
                        <a:ext uri="{FF2B5EF4-FFF2-40B4-BE49-F238E27FC236}">
                          <a16:creationId xmlns:a16="http://schemas.microsoft.com/office/drawing/2014/main" id="{9D84340A-F8ED-1422-343D-429A3D551BD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0" name="Rectangle 299">
                      <a:extLst>
                        <a:ext uri="{FF2B5EF4-FFF2-40B4-BE49-F238E27FC236}">
                          <a16:creationId xmlns:a16="http://schemas.microsoft.com/office/drawing/2014/main" id="{A18ED223-E016-BD1E-30CE-44157A452D0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1" name="Rectangle 300">
                      <a:extLst>
                        <a:ext uri="{FF2B5EF4-FFF2-40B4-BE49-F238E27FC236}">
                          <a16:creationId xmlns:a16="http://schemas.microsoft.com/office/drawing/2014/main" id="{1D84738D-6625-1000-34F7-F73305C5AA6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" name="Rectangle 301">
                      <a:extLst>
                        <a:ext uri="{FF2B5EF4-FFF2-40B4-BE49-F238E27FC236}">
                          <a16:creationId xmlns:a16="http://schemas.microsoft.com/office/drawing/2014/main" id="{0363F375-29F6-25FE-14F9-3434B00A6A3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" name="Rectangle 302">
                      <a:extLst>
                        <a:ext uri="{FF2B5EF4-FFF2-40B4-BE49-F238E27FC236}">
                          <a16:creationId xmlns:a16="http://schemas.microsoft.com/office/drawing/2014/main" id="{8F276A23-1C7C-A464-DB97-5EA8066E1AD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" name="Rectangle 303">
                      <a:extLst>
                        <a:ext uri="{FF2B5EF4-FFF2-40B4-BE49-F238E27FC236}">
                          <a16:creationId xmlns:a16="http://schemas.microsoft.com/office/drawing/2014/main" id="{7716C021-DE14-93F8-3A43-0FE2AC2C68D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" name="Rectangle 304">
                      <a:extLst>
                        <a:ext uri="{FF2B5EF4-FFF2-40B4-BE49-F238E27FC236}">
                          <a16:creationId xmlns:a16="http://schemas.microsoft.com/office/drawing/2014/main" id="{794DAFCB-0F9E-DD5A-276A-86E3E43B927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" name="Rectangle 305">
                      <a:extLst>
                        <a:ext uri="{FF2B5EF4-FFF2-40B4-BE49-F238E27FC236}">
                          <a16:creationId xmlns:a16="http://schemas.microsoft.com/office/drawing/2014/main" id="{6650F4D2-5B15-3833-110F-AE3AC243783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1" name="Group 280">
                    <a:extLst>
                      <a:ext uri="{FF2B5EF4-FFF2-40B4-BE49-F238E27FC236}">
                        <a16:creationId xmlns:a16="http://schemas.microsoft.com/office/drawing/2014/main" id="{31651B78-54EC-4975-3CF6-01AEEE52DB9D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291" name="Rectangle 290">
                      <a:extLst>
                        <a:ext uri="{FF2B5EF4-FFF2-40B4-BE49-F238E27FC236}">
                          <a16:creationId xmlns:a16="http://schemas.microsoft.com/office/drawing/2014/main" id="{C2C37742-E05E-1916-8532-17454BB141E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2" name="Rectangle 291">
                      <a:extLst>
                        <a:ext uri="{FF2B5EF4-FFF2-40B4-BE49-F238E27FC236}">
                          <a16:creationId xmlns:a16="http://schemas.microsoft.com/office/drawing/2014/main" id="{F3CFEB6C-6694-DBCF-51F6-6D674A5ADA0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3" name="Rectangle 292">
                      <a:extLst>
                        <a:ext uri="{FF2B5EF4-FFF2-40B4-BE49-F238E27FC236}">
                          <a16:creationId xmlns:a16="http://schemas.microsoft.com/office/drawing/2014/main" id="{2379EF25-2142-AFF6-64A4-D2B7AF01B1C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4" name="Rectangle 293">
                      <a:extLst>
                        <a:ext uri="{FF2B5EF4-FFF2-40B4-BE49-F238E27FC236}">
                          <a16:creationId xmlns:a16="http://schemas.microsoft.com/office/drawing/2014/main" id="{B48D4EA5-5DD8-B27B-24CA-730ECBEDC8A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5" name="Rectangle 294">
                      <a:extLst>
                        <a:ext uri="{FF2B5EF4-FFF2-40B4-BE49-F238E27FC236}">
                          <a16:creationId xmlns:a16="http://schemas.microsoft.com/office/drawing/2014/main" id="{1D049C41-32EA-2681-1B6B-F1493141EE4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6" name="Rectangle 295">
                      <a:extLst>
                        <a:ext uri="{FF2B5EF4-FFF2-40B4-BE49-F238E27FC236}">
                          <a16:creationId xmlns:a16="http://schemas.microsoft.com/office/drawing/2014/main" id="{3AA802F5-4959-0C33-7B10-7244615431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7" name="Rectangle 296">
                      <a:extLst>
                        <a:ext uri="{FF2B5EF4-FFF2-40B4-BE49-F238E27FC236}">
                          <a16:creationId xmlns:a16="http://schemas.microsoft.com/office/drawing/2014/main" id="{DAF4A079-DE81-E6A9-1F45-FE9CA8E0826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8" name="Rectangle 297">
                      <a:extLst>
                        <a:ext uri="{FF2B5EF4-FFF2-40B4-BE49-F238E27FC236}">
                          <a16:creationId xmlns:a16="http://schemas.microsoft.com/office/drawing/2014/main" id="{775BDE33-BD51-B677-2D78-01425005C08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" name="Group 281">
                    <a:extLst>
                      <a:ext uri="{FF2B5EF4-FFF2-40B4-BE49-F238E27FC236}">
                        <a16:creationId xmlns:a16="http://schemas.microsoft.com/office/drawing/2014/main" id="{B355A11B-FF5F-DB9F-1328-5CD2C5CF492E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283" name="Rectangle 282">
                      <a:extLst>
                        <a:ext uri="{FF2B5EF4-FFF2-40B4-BE49-F238E27FC236}">
                          <a16:creationId xmlns:a16="http://schemas.microsoft.com/office/drawing/2014/main" id="{3CA98255-04C6-50A7-C8A7-D0E6AD23F88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" name="Rectangle 283">
                      <a:extLst>
                        <a:ext uri="{FF2B5EF4-FFF2-40B4-BE49-F238E27FC236}">
                          <a16:creationId xmlns:a16="http://schemas.microsoft.com/office/drawing/2014/main" id="{173D6ABC-0A34-6766-E720-25D49DC277A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" name="Rectangle 284">
                      <a:extLst>
                        <a:ext uri="{FF2B5EF4-FFF2-40B4-BE49-F238E27FC236}">
                          <a16:creationId xmlns:a16="http://schemas.microsoft.com/office/drawing/2014/main" id="{4B64176C-BC2C-04E2-8D6A-B22C26B1E57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" name="Rectangle 285">
                      <a:extLst>
                        <a:ext uri="{FF2B5EF4-FFF2-40B4-BE49-F238E27FC236}">
                          <a16:creationId xmlns:a16="http://schemas.microsoft.com/office/drawing/2014/main" id="{A55C94FC-C68A-9CA5-6F82-BDCAC2D6226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" name="Rectangle 286">
                      <a:extLst>
                        <a:ext uri="{FF2B5EF4-FFF2-40B4-BE49-F238E27FC236}">
                          <a16:creationId xmlns:a16="http://schemas.microsoft.com/office/drawing/2014/main" id="{04651FCF-6D7B-824A-D215-6F7BA564725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" name="Rectangle 287">
                      <a:extLst>
                        <a:ext uri="{FF2B5EF4-FFF2-40B4-BE49-F238E27FC236}">
                          <a16:creationId xmlns:a16="http://schemas.microsoft.com/office/drawing/2014/main" id="{9724D1AB-9A5E-8D14-765E-F8EFE18D261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" name="Rectangle 288">
                      <a:extLst>
                        <a:ext uri="{FF2B5EF4-FFF2-40B4-BE49-F238E27FC236}">
                          <a16:creationId xmlns:a16="http://schemas.microsoft.com/office/drawing/2014/main" id="{EB6D2250-6CC3-7E3E-49E9-8BBAEE54B5E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0" name="Rectangle 289">
                      <a:extLst>
                        <a:ext uri="{FF2B5EF4-FFF2-40B4-BE49-F238E27FC236}">
                          <a16:creationId xmlns:a16="http://schemas.microsoft.com/office/drawing/2014/main" id="{16132D52-8E2E-3193-06AA-DEBB36EEF16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  <p:grpSp>
            <p:nvGrpSpPr>
              <p:cNvPr id="497" name="Group 496">
                <a:extLst>
                  <a:ext uri="{FF2B5EF4-FFF2-40B4-BE49-F238E27FC236}">
                    <a16:creationId xmlns:a16="http://schemas.microsoft.com/office/drawing/2014/main" id="{31990210-A5D3-7A29-1E1F-2CD28B31974B}"/>
                  </a:ext>
                </a:extLst>
              </p:cNvPr>
              <p:cNvGrpSpPr/>
              <p:nvPr/>
            </p:nvGrpSpPr>
            <p:grpSpPr>
              <a:xfrm>
                <a:off x="3823639" y="2145770"/>
                <a:ext cx="3538247" cy="381000"/>
                <a:chOff x="3837278" y="1674812"/>
                <a:chExt cx="3538247" cy="381000"/>
              </a:xfrm>
            </p:grpSpPr>
            <p:sp>
              <p:nvSpPr>
                <p:cNvPr id="498" name="Rounded Rectangle 497">
                  <a:extLst>
                    <a:ext uri="{FF2B5EF4-FFF2-40B4-BE49-F238E27FC236}">
                      <a16:creationId xmlns:a16="http://schemas.microsoft.com/office/drawing/2014/main" id="{05F03DEE-004A-60C7-6C4B-A53389E8A69C}"/>
                    </a:ext>
                  </a:extLst>
                </p:cNvPr>
                <p:cNvSpPr/>
                <p:nvPr/>
              </p:nvSpPr>
              <p:spPr bwMode="auto">
                <a:xfrm>
                  <a:off x="5029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99" name="Rectangle 498">
                  <a:extLst>
                    <a:ext uri="{FF2B5EF4-FFF2-40B4-BE49-F238E27FC236}">
                      <a16:creationId xmlns:a16="http://schemas.microsoft.com/office/drawing/2014/main" id="{F0743725-0E9D-1534-B6AC-4C9B6BFD1B28}"/>
                    </a:ext>
                  </a:extLst>
                </p:cNvPr>
                <p:cNvSpPr/>
                <p:nvPr/>
              </p:nvSpPr>
              <p:spPr bwMode="auto">
                <a:xfrm rot="16200000">
                  <a:off x="60896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sp>
              <p:nvSpPr>
                <p:cNvPr id="500" name="Rounded Rectangle 499">
                  <a:extLst>
                    <a:ext uri="{FF2B5EF4-FFF2-40B4-BE49-F238E27FC236}">
                      <a16:creationId xmlns:a16="http://schemas.microsoft.com/office/drawing/2014/main" id="{82B85899-53B4-B925-EBBB-CF2827F6BC4A}"/>
                    </a:ext>
                  </a:extLst>
                </p:cNvPr>
                <p:cNvSpPr/>
                <p:nvPr/>
              </p:nvSpPr>
              <p:spPr bwMode="auto">
                <a:xfrm>
                  <a:off x="5791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01" name="Rectangle 500">
                  <a:extLst>
                    <a:ext uri="{FF2B5EF4-FFF2-40B4-BE49-F238E27FC236}">
                      <a16:creationId xmlns:a16="http://schemas.microsoft.com/office/drawing/2014/main" id="{33BD9D90-E5C1-6548-7BBC-634DD82E4515}"/>
                    </a:ext>
                  </a:extLst>
                </p:cNvPr>
                <p:cNvSpPr/>
                <p:nvPr/>
              </p:nvSpPr>
              <p:spPr bwMode="auto">
                <a:xfrm rot="5400000">
                  <a:off x="47942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grpSp>
              <p:nvGrpSpPr>
                <p:cNvPr id="502" name="Group 501">
                  <a:extLst>
                    <a:ext uri="{FF2B5EF4-FFF2-40B4-BE49-F238E27FC236}">
                      <a16:creationId xmlns:a16="http://schemas.microsoft.com/office/drawing/2014/main" id="{AAE13AA8-B4FB-46B7-E91C-F6F1BCA7C892}"/>
                    </a:ext>
                  </a:extLst>
                </p:cNvPr>
                <p:cNvGrpSpPr/>
                <p:nvPr/>
              </p:nvGrpSpPr>
              <p:grpSpPr>
                <a:xfrm>
                  <a:off x="6515679" y="1731573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558" name="Group 557">
                    <a:extLst>
                      <a:ext uri="{FF2B5EF4-FFF2-40B4-BE49-F238E27FC236}">
                        <a16:creationId xmlns:a16="http://schemas.microsoft.com/office/drawing/2014/main" id="{E069C74E-8396-5F7B-31D8-6C2F706F1B4E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04" name="Rectangle 603">
                      <a:extLst>
                        <a:ext uri="{FF2B5EF4-FFF2-40B4-BE49-F238E27FC236}">
                          <a16:creationId xmlns:a16="http://schemas.microsoft.com/office/drawing/2014/main" id="{9EB8C2BC-0EAC-AC80-B90E-09056DAB22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5" name="Rectangle 604">
                      <a:extLst>
                        <a:ext uri="{FF2B5EF4-FFF2-40B4-BE49-F238E27FC236}">
                          <a16:creationId xmlns:a16="http://schemas.microsoft.com/office/drawing/2014/main" id="{CE367EEA-AEA2-BB3F-93AA-C712B0AE1B9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6" name="Rectangle 605">
                      <a:extLst>
                        <a:ext uri="{FF2B5EF4-FFF2-40B4-BE49-F238E27FC236}">
                          <a16:creationId xmlns:a16="http://schemas.microsoft.com/office/drawing/2014/main" id="{6EFEBF1D-A655-D381-5447-F2B51370BC3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7" name="Rectangle 606">
                      <a:extLst>
                        <a:ext uri="{FF2B5EF4-FFF2-40B4-BE49-F238E27FC236}">
                          <a16:creationId xmlns:a16="http://schemas.microsoft.com/office/drawing/2014/main" id="{98EA9FEE-2A76-6E21-08AF-F41FDFD3495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8" name="Rectangle 607">
                      <a:extLst>
                        <a:ext uri="{FF2B5EF4-FFF2-40B4-BE49-F238E27FC236}">
                          <a16:creationId xmlns:a16="http://schemas.microsoft.com/office/drawing/2014/main" id="{3F308510-D625-50C0-C85D-2DAAFA79E99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9" name="Rectangle 608">
                      <a:extLst>
                        <a:ext uri="{FF2B5EF4-FFF2-40B4-BE49-F238E27FC236}">
                          <a16:creationId xmlns:a16="http://schemas.microsoft.com/office/drawing/2014/main" id="{2CCC1754-60BE-E1F0-853A-D4D776CC8C9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0" name="Rectangle 609">
                      <a:extLst>
                        <a:ext uri="{FF2B5EF4-FFF2-40B4-BE49-F238E27FC236}">
                          <a16:creationId xmlns:a16="http://schemas.microsoft.com/office/drawing/2014/main" id="{2B6289D0-BA1C-8FEE-ABFD-4BC1262D1DC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1" name="Rectangle 610">
                      <a:extLst>
                        <a:ext uri="{FF2B5EF4-FFF2-40B4-BE49-F238E27FC236}">
                          <a16:creationId xmlns:a16="http://schemas.microsoft.com/office/drawing/2014/main" id="{93BFEE2F-0A23-AA6B-7AA7-4B1417D7B74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59" name="Group 558">
                    <a:extLst>
                      <a:ext uri="{FF2B5EF4-FFF2-40B4-BE49-F238E27FC236}">
                        <a16:creationId xmlns:a16="http://schemas.microsoft.com/office/drawing/2014/main" id="{A13C9E1F-6C43-3B24-8379-DC7ABA4BC7B5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96" name="Rectangle 595">
                      <a:extLst>
                        <a:ext uri="{FF2B5EF4-FFF2-40B4-BE49-F238E27FC236}">
                          <a16:creationId xmlns:a16="http://schemas.microsoft.com/office/drawing/2014/main" id="{89043CB6-D3BB-790F-27F9-DF7AC2D24C5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7" name="Rectangle 596">
                      <a:extLst>
                        <a:ext uri="{FF2B5EF4-FFF2-40B4-BE49-F238E27FC236}">
                          <a16:creationId xmlns:a16="http://schemas.microsoft.com/office/drawing/2014/main" id="{974F86FA-9164-A371-FD24-4B02B19CB44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8" name="Rectangle 597">
                      <a:extLst>
                        <a:ext uri="{FF2B5EF4-FFF2-40B4-BE49-F238E27FC236}">
                          <a16:creationId xmlns:a16="http://schemas.microsoft.com/office/drawing/2014/main" id="{69195FD5-3FAF-C291-C3F9-B48E4583251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9" name="Rectangle 598">
                      <a:extLst>
                        <a:ext uri="{FF2B5EF4-FFF2-40B4-BE49-F238E27FC236}">
                          <a16:creationId xmlns:a16="http://schemas.microsoft.com/office/drawing/2014/main" id="{76984F81-307D-48D0-CE29-7469F0240B5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0" name="Rectangle 599">
                      <a:extLst>
                        <a:ext uri="{FF2B5EF4-FFF2-40B4-BE49-F238E27FC236}">
                          <a16:creationId xmlns:a16="http://schemas.microsoft.com/office/drawing/2014/main" id="{D5BA5A93-3074-D458-B70E-9A4958CCE6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1" name="Rectangle 600">
                      <a:extLst>
                        <a:ext uri="{FF2B5EF4-FFF2-40B4-BE49-F238E27FC236}">
                          <a16:creationId xmlns:a16="http://schemas.microsoft.com/office/drawing/2014/main" id="{4ED4451E-7B7D-7CAA-382A-61B5EC9F5C4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2" name="Rectangle 601">
                      <a:extLst>
                        <a:ext uri="{FF2B5EF4-FFF2-40B4-BE49-F238E27FC236}">
                          <a16:creationId xmlns:a16="http://schemas.microsoft.com/office/drawing/2014/main" id="{D45D09D6-5DAD-3AE1-8C18-904DB223470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3" name="Rectangle 602">
                      <a:extLst>
                        <a:ext uri="{FF2B5EF4-FFF2-40B4-BE49-F238E27FC236}">
                          <a16:creationId xmlns:a16="http://schemas.microsoft.com/office/drawing/2014/main" id="{A9DFB756-9986-3F56-D050-671AEC7005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60" name="Group 559">
                    <a:extLst>
                      <a:ext uri="{FF2B5EF4-FFF2-40B4-BE49-F238E27FC236}">
                        <a16:creationId xmlns:a16="http://schemas.microsoft.com/office/drawing/2014/main" id="{0EC83E62-AD14-0BE8-EDCB-41D5743C1E02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88" name="Rectangle 587">
                      <a:extLst>
                        <a:ext uri="{FF2B5EF4-FFF2-40B4-BE49-F238E27FC236}">
                          <a16:creationId xmlns:a16="http://schemas.microsoft.com/office/drawing/2014/main" id="{5A0E5004-5397-B499-C334-BE9002B5507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9" name="Rectangle 588">
                      <a:extLst>
                        <a:ext uri="{FF2B5EF4-FFF2-40B4-BE49-F238E27FC236}">
                          <a16:creationId xmlns:a16="http://schemas.microsoft.com/office/drawing/2014/main" id="{9982245F-1604-59A8-8145-4C4F59076DB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0" name="Rectangle 589">
                      <a:extLst>
                        <a:ext uri="{FF2B5EF4-FFF2-40B4-BE49-F238E27FC236}">
                          <a16:creationId xmlns:a16="http://schemas.microsoft.com/office/drawing/2014/main" id="{25D0008A-DD05-3B23-66D0-90C1ED157C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1" name="Rectangle 590">
                      <a:extLst>
                        <a:ext uri="{FF2B5EF4-FFF2-40B4-BE49-F238E27FC236}">
                          <a16:creationId xmlns:a16="http://schemas.microsoft.com/office/drawing/2014/main" id="{005FFAC7-5310-62AB-68E6-A73F57F806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2" name="Rectangle 591">
                      <a:extLst>
                        <a:ext uri="{FF2B5EF4-FFF2-40B4-BE49-F238E27FC236}">
                          <a16:creationId xmlns:a16="http://schemas.microsoft.com/office/drawing/2014/main" id="{40836AC7-9BF3-C44A-DF66-19710BC3491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3" name="Rectangle 592">
                      <a:extLst>
                        <a:ext uri="{FF2B5EF4-FFF2-40B4-BE49-F238E27FC236}">
                          <a16:creationId xmlns:a16="http://schemas.microsoft.com/office/drawing/2014/main" id="{367D7964-518C-A247-87C5-9C321AAC2FA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4" name="Rectangle 593">
                      <a:extLst>
                        <a:ext uri="{FF2B5EF4-FFF2-40B4-BE49-F238E27FC236}">
                          <a16:creationId xmlns:a16="http://schemas.microsoft.com/office/drawing/2014/main" id="{E94E0256-FCDE-86B2-79C0-7ACABFAEA5A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5" name="Rectangle 594">
                      <a:extLst>
                        <a:ext uri="{FF2B5EF4-FFF2-40B4-BE49-F238E27FC236}">
                          <a16:creationId xmlns:a16="http://schemas.microsoft.com/office/drawing/2014/main" id="{E6ADB8A0-4C48-D44A-8DF9-4C5D67235A4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61" name="Group 560">
                    <a:extLst>
                      <a:ext uri="{FF2B5EF4-FFF2-40B4-BE49-F238E27FC236}">
                        <a16:creationId xmlns:a16="http://schemas.microsoft.com/office/drawing/2014/main" id="{DCAA8952-891A-0DC6-D0DE-569F51336DE2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80" name="Rectangle 579">
                      <a:extLst>
                        <a:ext uri="{FF2B5EF4-FFF2-40B4-BE49-F238E27FC236}">
                          <a16:creationId xmlns:a16="http://schemas.microsoft.com/office/drawing/2014/main" id="{436DABB4-CAAC-18D8-1174-F0121046924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1" name="Rectangle 580">
                      <a:extLst>
                        <a:ext uri="{FF2B5EF4-FFF2-40B4-BE49-F238E27FC236}">
                          <a16:creationId xmlns:a16="http://schemas.microsoft.com/office/drawing/2014/main" id="{292836BF-374F-B568-207E-27B6B461D38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2" name="Rectangle 581">
                      <a:extLst>
                        <a:ext uri="{FF2B5EF4-FFF2-40B4-BE49-F238E27FC236}">
                          <a16:creationId xmlns:a16="http://schemas.microsoft.com/office/drawing/2014/main" id="{ECAA1411-A10D-608A-0F80-D2B74C244B9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3" name="Rectangle 582">
                      <a:extLst>
                        <a:ext uri="{FF2B5EF4-FFF2-40B4-BE49-F238E27FC236}">
                          <a16:creationId xmlns:a16="http://schemas.microsoft.com/office/drawing/2014/main" id="{50955ED7-E43B-26A2-1256-29FB291851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4" name="Rectangle 583">
                      <a:extLst>
                        <a:ext uri="{FF2B5EF4-FFF2-40B4-BE49-F238E27FC236}">
                          <a16:creationId xmlns:a16="http://schemas.microsoft.com/office/drawing/2014/main" id="{8871D6AB-FDA7-A5EB-90CE-17BD1F9CBEC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5" name="Rectangle 584">
                      <a:extLst>
                        <a:ext uri="{FF2B5EF4-FFF2-40B4-BE49-F238E27FC236}">
                          <a16:creationId xmlns:a16="http://schemas.microsoft.com/office/drawing/2014/main" id="{2021CB50-E166-2CB6-625B-C8CC141DF4F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6" name="Rectangle 585">
                      <a:extLst>
                        <a:ext uri="{FF2B5EF4-FFF2-40B4-BE49-F238E27FC236}">
                          <a16:creationId xmlns:a16="http://schemas.microsoft.com/office/drawing/2014/main" id="{30AB948E-0812-8362-8B05-BEDDBFD179E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7" name="Rectangle 586">
                      <a:extLst>
                        <a:ext uri="{FF2B5EF4-FFF2-40B4-BE49-F238E27FC236}">
                          <a16:creationId xmlns:a16="http://schemas.microsoft.com/office/drawing/2014/main" id="{DEFEFDE5-4BD4-DA03-CB07-B8D6E545943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62" name="Group 561">
                    <a:extLst>
                      <a:ext uri="{FF2B5EF4-FFF2-40B4-BE49-F238E27FC236}">
                        <a16:creationId xmlns:a16="http://schemas.microsoft.com/office/drawing/2014/main" id="{4B018D69-0D35-F7A1-308F-986FF7450FB7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72" name="Rectangle 571">
                      <a:extLst>
                        <a:ext uri="{FF2B5EF4-FFF2-40B4-BE49-F238E27FC236}">
                          <a16:creationId xmlns:a16="http://schemas.microsoft.com/office/drawing/2014/main" id="{E3C04749-5CB5-4F70-B296-593039A70D7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3" name="Rectangle 572">
                      <a:extLst>
                        <a:ext uri="{FF2B5EF4-FFF2-40B4-BE49-F238E27FC236}">
                          <a16:creationId xmlns:a16="http://schemas.microsoft.com/office/drawing/2014/main" id="{FF128746-2635-2731-34F5-746E633AE84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4" name="Rectangle 573">
                      <a:extLst>
                        <a:ext uri="{FF2B5EF4-FFF2-40B4-BE49-F238E27FC236}">
                          <a16:creationId xmlns:a16="http://schemas.microsoft.com/office/drawing/2014/main" id="{3CA7827C-AD5F-5257-EB5C-7696A908707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5" name="Rectangle 574">
                      <a:extLst>
                        <a:ext uri="{FF2B5EF4-FFF2-40B4-BE49-F238E27FC236}">
                          <a16:creationId xmlns:a16="http://schemas.microsoft.com/office/drawing/2014/main" id="{1DCF197A-B86C-579A-FD4A-BD0A0DEB838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6" name="Rectangle 575">
                      <a:extLst>
                        <a:ext uri="{FF2B5EF4-FFF2-40B4-BE49-F238E27FC236}">
                          <a16:creationId xmlns:a16="http://schemas.microsoft.com/office/drawing/2014/main" id="{33F7331F-7979-3ED3-7228-259D5312741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7" name="Rectangle 576">
                      <a:extLst>
                        <a:ext uri="{FF2B5EF4-FFF2-40B4-BE49-F238E27FC236}">
                          <a16:creationId xmlns:a16="http://schemas.microsoft.com/office/drawing/2014/main" id="{0512B0B1-7E41-62EA-CCEC-7332C9002B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8" name="Rectangle 577">
                      <a:extLst>
                        <a:ext uri="{FF2B5EF4-FFF2-40B4-BE49-F238E27FC236}">
                          <a16:creationId xmlns:a16="http://schemas.microsoft.com/office/drawing/2014/main" id="{389077BB-AE7A-237D-9EBB-4809B2EDF0D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9" name="Rectangle 578">
                      <a:extLst>
                        <a:ext uri="{FF2B5EF4-FFF2-40B4-BE49-F238E27FC236}">
                          <a16:creationId xmlns:a16="http://schemas.microsoft.com/office/drawing/2014/main" id="{F7646A13-A721-F0B5-7EA5-32433CE30C8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63" name="Group 562">
                    <a:extLst>
                      <a:ext uri="{FF2B5EF4-FFF2-40B4-BE49-F238E27FC236}">
                        <a16:creationId xmlns:a16="http://schemas.microsoft.com/office/drawing/2014/main" id="{0ED1709E-5596-E9E3-85BC-C756BE5E2AAF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64" name="Rectangle 563">
                      <a:extLst>
                        <a:ext uri="{FF2B5EF4-FFF2-40B4-BE49-F238E27FC236}">
                          <a16:creationId xmlns:a16="http://schemas.microsoft.com/office/drawing/2014/main" id="{39F2909A-2D55-CB0C-4A3D-1E5D6E25C22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5" name="Rectangle 564">
                      <a:extLst>
                        <a:ext uri="{FF2B5EF4-FFF2-40B4-BE49-F238E27FC236}">
                          <a16:creationId xmlns:a16="http://schemas.microsoft.com/office/drawing/2014/main" id="{29C60F13-DD12-5151-31DB-F4010716ECA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6" name="Rectangle 565">
                      <a:extLst>
                        <a:ext uri="{FF2B5EF4-FFF2-40B4-BE49-F238E27FC236}">
                          <a16:creationId xmlns:a16="http://schemas.microsoft.com/office/drawing/2014/main" id="{038437B2-7863-6E70-341B-D4DC40F8F77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7" name="Rectangle 566">
                      <a:extLst>
                        <a:ext uri="{FF2B5EF4-FFF2-40B4-BE49-F238E27FC236}">
                          <a16:creationId xmlns:a16="http://schemas.microsoft.com/office/drawing/2014/main" id="{F54D94C3-A092-6B2D-62E2-896A6F3689C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8" name="Rectangle 567">
                      <a:extLst>
                        <a:ext uri="{FF2B5EF4-FFF2-40B4-BE49-F238E27FC236}">
                          <a16:creationId xmlns:a16="http://schemas.microsoft.com/office/drawing/2014/main" id="{D59EB469-B143-6103-26ED-6D8F95D6617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9" name="Rectangle 568">
                      <a:extLst>
                        <a:ext uri="{FF2B5EF4-FFF2-40B4-BE49-F238E27FC236}">
                          <a16:creationId xmlns:a16="http://schemas.microsoft.com/office/drawing/2014/main" id="{A4BFD764-7EF7-CA65-5280-0A388CE3DB5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0" name="Rectangle 569">
                      <a:extLst>
                        <a:ext uri="{FF2B5EF4-FFF2-40B4-BE49-F238E27FC236}">
                          <a16:creationId xmlns:a16="http://schemas.microsoft.com/office/drawing/2014/main" id="{1B30FC00-1D6A-9DD2-30B7-991B7669778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1" name="Rectangle 570">
                      <a:extLst>
                        <a:ext uri="{FF2B5EF4-FFF2-40B4-BE49-F238E27FC236}">
                          <a16:creationId xmlns:a16="http://schemas.microsoft.com/office/drawing/2014/main" id="{562607A2-77E7-3F05-7A6C-096F30A97A5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503" name="Group 502">
                  <a:extLst>
                    <a:ext uri="{FF2B5EF4-FFF2-40B4-BE49-F238E27FC236}">
                      <a16:creationId xmlns:a16="http://schemas.microsoft.com/office/drawing/2014/main" id="{2CB202CF-ADB3-B3CB-5587-1A076C690B0E}"/>
                    </a:ext>
                  </a:extLst>
                </p:cNvPr>
                <p:cNvGrpSpPr/>
                <p:nvPr/>
              </p:nvGrpSpPr>
              <p:grpSpPr>
                <a:xfrm>
                  <a:off x="3837278" y="1727199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504" name="Group 503">
                    <a:extLst>
                      <a:ext uri="{FF2B5EF4-FFF2-40B4-BE49-F238E27FC236}">
                        <a16:creationId xmlns:a16="http://schemas.microsoft.com/office/drawing/2014/main" id="{1FF91E53-910F-FFC3-1C72-8E6CEDA1B75C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50" name="Rectangle 549">
                      <a:extLst>
                        <a:ext uri="{FF2B5EF4-FFF2-40B4-BE49-F238E27FC236}">
                          <a16:creationId xmlns:a16="http://schemas.microsoft.com/office/drawing/2014/main" id="{3953C9E9-F393-D923-655B-D6E09603CBF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1" name="Rectangle 550">
                      <a:extLst>
                        <a:ext uri="{FF2B5EF4-FFF2-40B4-BE49-F238E27FC236}">
                          <a16:creationId xmlns:a16="http://schemas.microsoft.com/office/drawing/2014/main" id="{F7809A45-60B7-60A1-0930-B47D5EBA7D2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2" name="Rectangle 551">
                      <a:extLst>
                        <a:ext uri="{FF2B5EF4-FFF2-40B4-BE49-F238E27FC236}">
                          <a16:creationId xmlns:a16="http://schemas.microsoft.com/office/drawing/2014/main" id="{20BDF069-5BD2-1497-10FB-4F226FC4319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3" name="Rectangle 552">
                      <a:extLst>
                        <a:ext uri="{FF2B5EF4-FFF2-40B4-BE49-F238E27FC236}">
                          <a16:creationId xmlns:a16="http://schemas.microsoft.com/office/drawing/2014/main" id="{E0F9C52A-1BD1-7018-4F37-89B4D5CBF52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4" name="Rectangle 553">
                      <a:extLst>
                        <a:ext uri="{FF2B5EF4-FFF2-40B4-BE49-F238E27FC236}">
                          <a16:creationId xmlns:a16="http://schemas.microsoft.com/office/drawing/2014/main" id="{5B434B75-19E1-BBC2-10CA-FF906F2E22E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5" name="Rectangle 554">
                      <a:extLst>
                        <a:ext uri="{FF2B5EF4-FFF2-40B4-BE49-F238E27FC236}">
                          <a16:creationId xmlns:a16="http://schemas.microsoft.com/office/drawing/2014/main" id="{98599F8D-6119-1445-879A-A6030B0173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6" name="Rectangle 555">
                      <a:extLst>
                        <a:ext uri="{FF2B5EF4-FFF2-40B4-BE49-F238E27FC236}">
                          <a16:creationId xmlns:a16="http://schemas.microsoft.com/office/drawing/2014/main" id="{632EEBDA-C98F-ACB1-4E8E-580264A1945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7" name="Rectangle 556">
                      <a:extLst>
                        <a:ext uri="{FF2B5EF4-FFF2-40B4-BE49-F238E27FC236}">
                          <a16:creationId xmlns:a16="http://schemas.microsoft.com/office/drawing/2014/main" id="{BB8CB6D6-7655-2A87-B0AA-13A0497E48D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05" name="Group 504">
                    <a:extLst>
                      <a:ext uri="{FF2B5EF4-FFF2-40B4-BE49-F238E27FC236}">
                        <a16:creationId xmlns:a16="http://schemas.microsoft.com/office/drawing/2014/main" id="{0F0224EC-7C8A-06CE-0E83-BA81F6000586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42" name="Rectangle 541">
                      <a:extLst>
                        <a:ext uri="{FF2B5EF4-FFF2-40B4-BE49-F238E27FC236}">
                          <a16:creationId xmlns:a16="http://schemas.microsoft.com/office/drawing/2014/main" id="{DE3E4E8F-7669-36BB-F676-22E5B9113DB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3" name="Rectangle 542">
                      <a:extLst>
                        <a:ext uri="{FF2B5EF4-FFF2-40B4-BE49-F238E27FC236}">
                          <a16:creationId xmlns:a16="http://schemas.microsoft.com/office/drawing/2014/main" id="{F34B8A92-51BC-44D9-033F-2D37F2F563B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4" name="Rectangle 543">
                      <a:extLst>
                        <a:ext uri="{FF2B5EF4-FFF2-40B4-BE49-F238E27FC236}">
                          <a16:creationId xmlns:a16="http://schemas.microsoft.com/office/drawing/2014/main" id="{90FBC4EC-A7E7-7129-A916-5B0B028DF27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5" name="Rectangle 544">
                      <a:extLst>
                        <a:ext uri="{FF2B5EF4-FFF2-40B4-BE49-F238E27FC236}">
                          <a16:creationId xmlns:a16="http://schemas.microsoft.com/office/drawing/2014/main" id="{FB7A2F08-8E70-A27C-8E19-FCD38BA784B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6" name="Rectangle 545">
                      <a:extLst>
                        <a:ext uri="{FF2B5EF4-FFF2-40B4-BE49-F238E27FC236}">
                          <a16:creationId xmlns:a16="http://schemas.microsoft.com/office/drawing/2014/main" id="{2D0298D9-8875-16AE-380B-F46DFAB06A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7" name="Rectangle 546">
                      <a:extLst>
                        <a:ext uri="{FF2B5EF4-FFF2-40B4-BE49-F238E27FC236}">
                          <a16:creationId xmlns:a16="http://schemas.microsoft.com/office/drawing/2014/main" id="{7BDE9A2A-C116-4B1C-8C42-34E1FEBA081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8" name="Rectangle 547">
                      <a:extLst>
                        <a:ext uri="{FF2B5EF4-FFF2-40B4-BE49-F238E27FC236}">
                          <a16:creationId xmlns:a16="http://schemas.microsoft.com/office/drawing/2014/main" id="{6A065B06-5EB1-C167-202D-35D56015F98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9" name="Rectangle 548">
                      <a:extLst>
                        <a:ext uri="{FF2B5EF4-FFF2-40B4-BE49-F238E27FC236}">
                          <a16:creationId xmlns:a16="http://schemas.microsoft.com/office/drawing/2014/main" id="{67B8E37C-5CE2-9D08-AD37-07086D4B6BF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06" name="Group 505">
                    <a:extLst>
                      <a:ext uri="{FF2B5EF4-FFF2-40B4-BE49-F238E27FC236}">
                        <a16:creationId xmlns:a16="http://schemas.microsoft.com/office/drawing/2014/main" id="{04B9422E-7DB0-BD2A-4DB2-A2F69B3B5A54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34" name="Rectangle 533">
                      <a:extLst>
                        <a:ext uri="{FF2B5EF4-FFF2-40B4-BE49-F238E27FC236}">
                          <a16:creationId xmlns:a16="http://schemas.microsoft.com/office/drawing/2014/main" id="{6B5C993F-F1D1-681B-3B40-874CD115AA5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5" name="Rectangle 534">
                      <a:extLst>
                        <a:ext uri="{FF2B5EF4-FFF2-40B4-BE49-F238E27FC236}">
                          <a16:creationId xmlns:a16="http://schemas.microsoft.com/office/drawing/2014/main" id="{6BE16B50-53CE-6657-F255-081F63A5D3D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6" name="Rectangle 535">
                      <a:extLst>
                        <a:ext uri="{FF2B5EF4-FFF2-40B4-BE49-F238E27FC236}">
                          <a16:creationId xmlns:a16="http://schemas.microsoft.com/office/drawing/2014/main" id="{7C20DA90-3786-BCAF-21E5-5D6E9E76F97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7" name="Rectangle 536">
                      <a:extLst>
                        <a:ext uri="{FF2B5EF4-FFF2-40B4-BE49-F238E27FC236}">
                          <a16:creationId xmlns:a16="http://schemas.microsoft.com/office/drawing/2014/main" id="{B05EF860-62E4-C8AA-42B1-4E02E41EF95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8" name="Rectangle 537">
                      <a:extLst>
                        <a:ext uri="{FF2B5EF4-FFF2-40B4-BE49-F238E27FC236}">
                          <a16:creationId xmlns:a16="http://schemas.microsoft.com/office/drawing/2014/main" id="{B872BFD2-0CC5-B2DF-3E2F-83355D9640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9" name="Rectangle 538">
                      <a:extLst>
                        <a:ext uri="{FF2B5EF4-FFF2-40B4-BE49-F238E27FC236}">
                          <a16:creationId xmlns:a16="http://schemas.microsoft.com/office/drawing/2014/main" id="{849040F5-C5FD-7ED4-2CD9-95DC040AA19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0" name="Rectangle 539">
                      <a:extLst>
                        <a:ext uri="{FF2B5EF4-FFF2-40B4-BE49-F238E27FC236}">
                          <a16:creationId xmlns:a16="http://schemas.microsoft.com/office/drawing/2014/main" id="{0401F818-7B38-4F96-4CED-35A297F5C0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1" name="Rectangle 540">
                      <a:extLst>
                        <a:ext uri="{FF2B5EF4-FFF2-40B4-BE49-F238E27FC236}">
                          <a16:creationId xmlns:a16="http://schemas.microsoft.com/office/drawing/2014/main" id="{CAEF000A-01F9-E0F7-58B2-F86B8A688D7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07" name="Group 506">
                    <a:extLst>
                      <a:ext uri="{FF2B5EF4-FFF2-40B4-BE49-F238E27FC236}">
                        <a16:creationId xmlns:a16="http://schemas.microsoft.com/office/drawing/2014/main" id="{15863DD4-6CFB-9CD4-BC10-8E8AD4D9043E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26" name="Rectangle 525">
                      <a:extLst>
                        <a:ext uri="{FF2B5EF4-FFF2-40B4-BE49-F238E27FC236}">
                          <a16:creationId xmlns:a16="http://schemas.microsoft.com/office/drawing/2014/main" id="{75746AAA-4053-8058-2D7C-C498665C9F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7" name="Rectangle 526">
                      <a:extLst>
                        <a:ext uri="{FF2B5EF4-FFF2-40B4-BE49-F238E27FC236}">
                          <a16:creationId xmlns:a16="http://schemas.microsoft.com/office/drawing/2014/main" id="{CEE454B8-065D-497C-DA26-59B80D8D61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8" name="Rectangle 527">
                      <a:extLst>
                        <a:ext uri="{FF2B5EF4-FFF2-40B4-BE49-F238E27FC236}">
                          <a16:creationId xmlns:a16="http://schemas.microsoft.com/office/drawing/2014/main" id="{EA76B342-662B-ED79-B2DD-198A4ECA3F7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9" name="Rectangle 528">
                      <a:extLst>
                        <a:ext uri="{FF2B5EF4-FFF2-40B4-BE49-F238E27FC236}">
                          <a16:creationId xmlns:a16="http://schemas.microsoft.com/office/drawing/2014/main" id="{2249C7F7-E039-B51D-7835-B6705D76C41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0" name="Rectangle 529">
                      <a:extLst>
                        <a:ext uri="{FF2B5EF4-FFF2-40B4-BE49-F238E27FC236}">
                          <a16:creationId xmlns:a16="http://schemas.microsoft.com/office/drawing/2014/main" id="{84D6F821-2DE1-C9CB-1D67-E9EB2F15B36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1" name="Rectangle 530">
                      <a:extLst>
                        <a:ext uri="{FF2B5EF4-FFF2-40B4-BE49-F238E27FC236}">
                          <a16:creationId xmlns:a16="http://schemas.microsoft.com/office/drawing/2014/main" id="{19E3B51C-0487-8B1A-5518-B06CB8569F3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2" name="Rectangle 531">
                      <a:extLst>
                        <a:ext uri="{FF2B5EF4-FFF2-40B4-BE49-F238E27FC236}">
                          <a16:creationId xmlns:a16="http://schemas.microsoft.com/office/drawing/2014/main" id="{6C8E0B93-12D8-F826-CEBB-607823C441A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3" name="Rectangle 532">
                      <a:extLst>
                        <a:ext uri="{FF2B5EF4-FFF2-40B4-BE49-F238E27FC236}">
                          <a16:creationId xmlns:a16="http://schemas.microsoft.com/office/drawing/2014/main" id="{984D225E-25B2-2200-4548-4D3A9965342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08" name="Group 507">
                    <a:extLst>
                      <a:ext uri="{FF2B5EF4-FFF2-40B4-BE49-F238E27FC236}">
                        <a16:creationId xmlns:a16="http://schemas.microsoft.com/office/drawing/2014/main" id="{0BC7AFA7-F862-92B7-D3BF-5AC74EBC17A5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18" name="Rectangle 517">
                      <a:extLst>
                        <a:ext uri="{FF2B5EF4-FFF2-40B4-BE49-F238E27FC236}">
                          <a16:creationId xmlns:a16="http://schemas.microsoft.com/office/drawing/2014/main" id="{D2019CE4-9A5D-87FE-6231-5281ABA1C87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9" name="Rectangle 518">
                      <a:extLst>
                        <a:ext uri="{FF2B5EF4-FFF2-40B4-BE49-F238E27FC236}">
                          <a16:creationId xmlns:a16="http://schemas.microsoft.com/office/drawing/2014/main" id="{B702A362-BEC0-CA2E-182C-43314FCF9B7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0" name="Rectangle 519">
                      <a:extLst>
                        <a:ext uri="{FF2B5EF4-FFF2-40B4-BE49-F238E27FC236}">
                          <a16:creationId xmlns:a16="http://schemas.microsoft.com/office/drawing/2014/main" id="{5FCDC539-A56F-56D0-67F2-A203BC3FDF4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1" name="Rectangle 520">
                      <a:extLst>
                        <a:ext uri="{FF2B5EF4-FFF2-40B4-BE49-F238E27FC236}">
                          <a16:creationId xmlns:a16="http://schemas.microsoft.com/office/drawing/2014/main" id="{A9965101-5877-74C7-3B75-611016F0DD8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2" name="Rectangle 521">
                      <a:extLst>
                        <a:ext uri="{FF2B5EF4-FFF2-40B4-BE49-F238E27FC236}">
                          <a16:creationId xmlns:a16="http://schemas.microsoft.com/office/drawing/2014/main" id="{73B5A41E-A81D-BDC8-76C9-090809E0FB7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3" name="Rectangle 522">
                      <a:extLst>
                        <a:ext uri="{FF2B5EF4-FFF2-40B4-BE49-F238E27FC236}">
                          <a16:creationId xmlns:a16="http://schemas.microsoft.com/office/drawing/2014/main" id="{24B63E89-87F0-16AC-80CE-421BF8879D1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4" name="Rectangle 523">
                      <a:extLst>
                        <a:ext uri="{FF2B5EF4-FFF2-40B4-BE49-F238E27FC236}">
                          <a16:creationId xmlns:a16="http://schemas.microsoft.com/office/drawing/2014/main" id="{71FF3855-BB46-0762-0FC9-024F360CFE7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5" name="Rectangle 524">
                      <a:extLst>
                        <a:ext uri="{FF2B5EF4-FFF2-40B4-BE49-F238E27FC236}">
                          <a16:creationId xmlns:a16="http://schemas.microsoft.com/office/drawing/2014/main" id="{610B9072-A37C-13E5-5038-F8DC023CD50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09" name="Group 508">
                    <a:extLst>
                      <a:ext uri="{FF2B5EF4-FFF2-40B4-BE49-F238E27FC236}">
                        <a16:creationId xmlns:a16="http://schemas.microsoft.com/office/drawing/2014/main" id="{561351AC-488F-3228-40F0-CA4E8244797B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10" name="Rectangle 509">
                      <a:extLst>
                        <a:ext uri="{FF2B5EF4-FFF2-40B4-BE49-F238E27FC236}">
                          <a16:creationId xmlns:a16="http://schemas.microsoft.com/office/drawing/2014/main" id="{34375652-16E8-3296-06E7-6B642D22C9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1" name="Rectangle 510">
                      <a:extLst>
                        <a:ext uri="{FF2B5EF4-FFF2-40B4-BE49-F238E27FC236}">
                          <a16:creationId xmlns:a16="http://schemas.microsoft.com/office/drawing/2014/main" id="{E453D617-D19F-AFAA-19FD-9BD54B5504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2" name="Rectangle 511">
                      <a:extLst>
                        <a:ext uri="{FF2B5EF4-FFF2-40B4-BE49-F238E27FC236}">
                          <a16:creationId xmlns:a16="http://schemas.microsoft.com/office/drawing/2014/main" id="{62C78AEA-2252-9BBA-AAA8-1572A2BB067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3" name="Rectangle 512">
                      <a:extLst>
                        <a:ext uri="{FF2B5EF4-FFF2-40B4-BE49-F238E27FC236}">
                          <a16:creationId xmlns:a16="http://schemas.microsoft.com/office/drawing/2014/main" id="{E64E8832-22DF-E758-37C2-7C83BF423D1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4" name="Rectangle 513">
                      <a:extLst>
                        <a:ext uri="{FF2B5EF4-FFF2-40B4-BE49-F238E27FC236}">
                          <a16:creationId xmlns:a16="http://schemas.microsoft.com/office/drawing/2014/main" id="{51C1F08B-176A-5025-9F77-6B410D235EC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5" name="Rectangle 514">
                      <a:extLst>
                        <a:ext uri="{FF2B5EF4-FFF2-40B4-BE49-F238E27FC236}">
                          <a16:creationId xmlns:a16="http://schemas.microsoft.com/office/drawing/2014/main" id="{74ED9D1D-DF0B-9D4C-8429-E9E0DE63A39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6" name="Rectangle 515">
                      <a:extLst>
                        <a:ext uri="{FF2B5EF4-FFF2-40B4-BE49-F238E27FC236}">
                          <a16:creationId xmlns:a16="http://schemas.microsoft.com/office/drawing/2014/main" id="{0404289E-2F12-CAA9-CB9B-3D877BBBD85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7" name="Rectangle 516">
                      <a:extLst>
                        <a:ext uri="{FF2B5EF4-FFF2-40B4-BE49-F238E27FC236}">
                          <a16:creationId xmlns:a16="http://schemas.microsoft.com/office/drawing/2014/main" id="{A3D4A152-9F5B-5F77-6C06-AF77C85E677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  <p:grpSp>
            <p:nvGrpSpPr>
              <p:cNvPr id="612" name="Group 611">
                <a:extLst>
                  <a:ext uri="{FF2B5EF4-FFF2-40B4-BE49-F238E27FC236}">
                    <a16:creationId xmlns:a16="http://schemas.microsoft.com/office/drawing/2014/main" id="{B0035FB1-79F4-4F93-E904-7FBD5DCF137F}"/>
                  </a:ext>
                </a:extLst>
              </p:cNvPr>
              <p:cNvGrpSpPr/>
              <p:nvPr/>
            </p:nvGrpSpPr>
            <p:grpSpPr>
              <a:xfrm>
                <a:off x="3823639" y="2616728"/>
                <a:ext cx="3538247" cy="381000"/>
                <a:chOff x="3837278" y="1674812"/>
                <a:chExt cx="3538247" cy="381000"/>
              </a:xfrm>
            </p:grpSpPr>
            <p:sp>
              <p:nvSpPr>
                <p:cNvPr id="613" name="Rounded Rectangle 612">
                  <a:extLst>
                    <a:ext uri="{FF2B5EF4-FFF2-40B4-BE49-F238E27FC236}">
                      <a16:creationId xmlns:a16="http://schemas.microsoft.com/office/drawing/2014/main" id="{899F5FB0-0F45-E925-7C7E-32437BA7CCB0}"/>
                    </a:ext>
                  </a:extLst>
                </p:cNvPr>
                <p:cNvSpPr/>
                <p:nvPr/>
              </p:nvSpPr>
              <p:spPr bwMode="auto">
                <a:xfrm>
                  <a:off x="5029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14" name="Rectangle 613">
                  <a:extLst>
                    <a:ext uri="{FF2B5EF4-FFF2-40B4-BE49-F238E27FC236}">
                      <a16:creationId xmlns:a16="http://schemas.microsoft.com/office/drawing/2014/main" id="{0DF41336-9E9A-D4E9-D76D-74E03DC4DC1E}"/>
                    </a:ext>
                  </a:extLst>
                </p:cNvPr>
                <p:cNvSpPr/>
                <p:nvPr/>
              </p:nvSpPr>
              <p:spPr bwMode="auto">
                <a:xfrm rot="16200000">
                  <a:off x="60896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sp>
              <p:nvSpPr>
                <p:cNvPr id="615" name="Rounded Rectangle 614">
                  <a:extLst>
                    <a:ext uri="{FF2B5EF4-FFF2-40B4-BE49-F238E27FC236}">
                      <a16:creationId xmlns:a16="http://schemas.microsoft.com/office/drawing/2014/main" id="{EAB07165-DAA5-5394-77C5-5868A593D87C}"/>
                    </a:ext>
                  </a:extLst>
                </p:cNvPr>
                <p:cNvSpPr/>
                <p:nvPr/>
              </p:nvSpPr>
              <p:spPr bwMode="auto">
                <a:xfrm>
                  <a:off x="5791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16" name="Rectangle 615">
                  <a:extLst>
                    <a:ext uri="{FF2B5EF4-FFF2-40B4-BE49-F238E27FC236}">
                      <a16:creationId xmlns:a16="http://schemas.microsoft.com/office/drawing/2014/main" id="{0B14BDF6-AFBB-1AA0-F33D-0B31EB174E94}"/>
                    </a:ext>
                  </a:extLst>
                </p:cNvPr>
                <p:cNvSpPr/>
                <p:nvPr/>
              </p:nvSpPr>
              <p:spPr bwMode="auto">
                <a:xfrm rot="5400000">
                  <a:off x="47942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grpSp>
              <p:nvGrpSpPr>
                <p:cNvPr id="617" name="Group 616">
                  <a:extLst>
                    <a:ext uri="{FF2B5EF4-FFF2-40B4-BE49-F238E27FC236}">
                      <a16:creationId xmlns:a16="http://schemas.microsoft.com/office/drawing/2014/main" id="{D5A51D22-AF83-B6D4-4A4A-4D85F0A34C38}"/>
                    </a:ext>
                  </a:extLst>
                </p:cNvPr>
                <p:cNvGrpSpPr/>
                <p:nvPr/>
              </p:nvGrpSpPr>
              <p:grpSpPr>
                <a:xfrm>
                  <a:off x="6515679" y="1731573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673" name="Group 672">
                    <a:extLst>
                      <a:ext uri="{FF2B5EF4-FFF2-40B4-BE49-F238E27FC236}">
                        <a16:creationId xmlns:a16="http://schemas.microsoft.com/office/drawing/2014/main" id="{4657008C-6532-5B6C-DC97-25F8160D0385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19" name="Rectangle 718">
                      <a:extLst>
                        <a:ext uri="{FF2B5EF4-FFF2-40B4-BE49-F238E27FC236}">
                          <a16:creationId xmlns:a16="http://schemas.microsoft.com/office/drawing/2014/main" id="{23DADD68-AD0A-0D02-59DC-2F83746CEAE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0" name="Rectangle 719">
                      <a:extLst>
                        <a:ext uri="{FF2B5EF4-FFF2-40B4-BE49-F238E27FC236}">
                          <a16:creationId xmlns:a16="http://schemas.microsoft.com/office/drawing/2014/main" id="{95398657-FE31-230C-F4A2-1B4DB8630C4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1" name="Rectangle 720">
                      <a:extLst>
                        <a:ext uri="{FF2B5EF4-FFF2-40B4-BE49-F238E27FC236}">
                          <a16:creationId xmlns:a16="http://schemas.microsoft.com/office/drawing/2014/main" id="{18B33F67-004D-8E47-4071-BBE507FBA41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2" name="Rectangle 721">
                      <a:extLst>
                        <a:ext uri="{FF2B5EF4-FFF2-40B4-BE49-F238E27FC236}">
                          <a16:creationId xmlns:a16="http://schemas.microsoft.com/office/drawing/2014/main" id="{0F9694A8-173C-662E-81BB-E51B3F354CB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3" name="Rectangle 722">
                      <a:extLst>
                        <a:ext uri="{FF2B5EF4-FFF2-40B4-BE49-F238E27FC236}">
                          <a16:creationId xmlns:a16="http://schemas.microsoft.com/office/drawing/2014/main" id="{D22FFE8D-5FCF-5B9C-A262-3AA556C677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4" name="Rectangle 723">
                      <a:extLst>
                        <a:ext uri="{FF2B5EF4-FFF2-40B4-BE49-F238E27FC236}">
                          <a16:creationId xmlns:a16="http://schemas.microsoft.com/office/drawing/2014/main" id="{42275ECB-BA2E-0837-2016-EDBACB149D9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5" name="Rectangle 724">
                      <a:extLst>
                        <a:ext uri="{FF2B5EF4-FFF2-40B4-BE49-F238E27FC236}">
                          <a16:creationId xmlns:a16="http://schemas.microsoft.com/office/drawing/2014/main" id="{D748A0D4-63A0-CAB7-F223-0E8A39CA04B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6" name="Rectangle 725">
                      <a:extLst>
                        <a:ext uri="{FF2B5EF4-FFF2-40B4-BE49-F238E27FC236}">
                          <a16:creationId xmlns:a16="http://schemas.microsoft.com/office/drawing/2014/main" id="{F56E9234-2744-C212-A011-275FE574A53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74" name="Group 673">
                    <a:extLst>
                      <a:ext uri="{FF2B5EF4-FFF2-40B4-BE49-F238E27FC236}">
                        <a16:creationId xmlns:a16="http://schemas.microsoft.com/office/drawing/2014/main" id="{8918C21F-5C20-5C6A-EFCE-7233857730B8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11" name="Rectangle 710">
                      <a:extLst>
                        <a:ext uri="{FF2B5EF4-FFF2-40B4-BE49-F238E27FC236}">
                          <a16:creationId xmlns:a16="http://schemas.microsoft.com/office/drawing/2014/main" id="{B3FD20F9-E969-4EB0-344B-F43DF6F778A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2" name="Rectangle 711">
                      <a:extLst>
                        <a:ext uri="{FF2B5EF4-FFF2-40B4-BE49-F238E27FC236}">
                          <a16:creationId xmlns:a16="http://schemas.microsoft.com/office/drawing/2014/main" id="{D848DAAE-9038-4A3C-A20E-EC8D4D9CFB7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3" name="Rectangle 712">
                      <a:extLst>
                        <a:ext uri="{FF2B5EF4-FFF2-40B4-BE49-F238E27FC236}">
                          <a16:creationId xmlns:a16="http://schemas.microsoft.com/office/drawing/2014/main" id="{BACA8592-B812-4BC1-BAFC-25876FED370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4" name="Rectangle 713">
                      <a:extLst>
                        <a:ext uri="{FF2B5EF4-FFF2-40B4-BE49-F238E27FC236}">
                          <a16:creationId xmlns:a16="http://schemas.microsoft.com/office/drawing/2014/main" id="{00F43B6A-CD06-62EE-72DD-3BEE1078950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5" name="Rectangle 714">
                      <a:extLst>
                        <a:ext uri="{FF2B5EF4-FFF2-40B4-BE49-F238E27FC236}">
                          <a16:creationId xmlns:a16="http://schemas.microsoft.com/office/drawing/2014/main" id="{D1801D80-3027-F43B-FCB1-2258D87D89E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6" name="Rectangle 715">
                      <a:extLst>
                        <a:ext uri="{FF2B5EF4-FFF2-40B4-BE49-F238E27FC236}">
                          <a16:creationId xmlns:a16="http://schemas.microsoft.com/office/drawing/2014/main" id="{6078C9EC-6354-8870-AD33-5143C247B8A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7" name="Rectangle 716">
                      <a:extLst>
                        <a:ext uri="{FF2B5EF4-FFF2-40B4-BE49-F238E27FC236}">
                          <a16:creationId xmlns:a16="http://schemas.microsoft.com/office/drawing/2014/main" id="{A0698C16-5BC2-3FD7-8E5B-496261A85A0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8" name="Rectangle 717">
                      <a:extLst>
                        <a:ext uri="{FF2B5EF4-FFF2-40B4-BE49-F238E27FC236}">
                          <a16:creationId xmlns:a16="http://schemas.microsoft.com/office/drawing/2014/main" id="{2E0CE46A-EAA4-08DB-3A18-03228B0FBC8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75" name="Group 674">
                    <a:extLst>
                      <a:ext uri="{FF2B5EF4-FFF2-40B4-BE49-F238E27FC236}">
                        <a16:creationId xmlns:a16="http://schemas.microsoft.com/office/drawing/2014/main" id="{A90855F3-856F-C3AB-673E-EB7A1A72BFF0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03" name="Rectangle 702">
                      <a:extLst>
                        <a:ext uri="{FF2B5EF4-FFF2-40B4-BE49-F238E27FC236}">
                          <a16:creationId xmlns:a16="http://schemas.microsoft.com/office/drawing/2014/main" id="{F93D7DDA-8A75-F02F-260D-4E5B0A238D0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4" name="Rectangle 703">
                      <a:extLst>
                        <a:ext uri="{FF2B5EF4-FFF2-40B4-BE49-F238E27FC236}">
                          <a16:creationId xmlns:a16="http://schemas.microsoft.com/office/drawing/2014/main" id="{DF85C841-471D-7DF9-4BA6-9C8EAA06B49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5" name="Rectangle 704">
                      <a:extLst>
                        <a:ext uri="{FF2B5EF4-FFF2-40B4-BE49-F238E27FC236}">
                          <a16:creationId xmlns:a16="http://schemas.microsoft.com/office/drawing/2014/main" id="{C761269E-5B7C-72F2-ED4F-27C466A21BE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6" name="Rectangle 705">
                      <a:extLst>
                        <a:ext uri="{FF2B5EF4-FFF2-40B4-BE49-F238E27FC236}">
                          <a16:creationId xmlns:a16="http://schemas.microsoft.com/office/drawing/2014/main" id="{BAF7720F-68E7-8DB2-05D2-C571A06B369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7" name="Rectangle 706">
                      <a:extLst>
                        <a:ext uri="{FF2B5EF4-FFF2-40B4-BE49-F238E27FC236}">
                          <a16:creationId xmlns:a16="http://schemas.microsoft.com/office/drawing/2014/main" id="{5AA04FB2-F23E-F3D5-3ED6-2437B1AAF04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8" name="Rectangle 707">
                      <a:extLst>
                        <a:ext uri="{FF2B5EF4-FFF2-40B4-BE49-F238E27FC236}">
                          <a16:creationId xmlns:a16="http://schemas.microsoft.com/office/drawing/2014/main" id="{ABE03B5B-F3D2-A312-9A72-E8066D3BA68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9" name="Rectangle 708">
                      <a:extLst>
                        <a:ext uri="{FF2B5EF4-FFF2-40B4-BE49-F238E27FC236}">
                          <a16:creationId xmlns:a16="http://schemas.microsoft.com/office/drawing/2014/main" id="{DA2381B1-D88C-55E8-837D-1E30C8750ED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0" name="Rectangle 709">
                      <a:extLst>
                        <a:ext uri="{FF2B5EF4-FFF2-40B4-BE49-F238E27FC236}">
                          <a16:creationId xmlns:a16="http://schemas.microsoft.com/office/drawing/2014/main" id="{7D881B25-55DB-0CC8-0D94-6A494BCFFE6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76" name="Group 675">
                    <a:extLst>
                      <a:ext uri="{FF2B5EF4-FFF2-40B4-BE49-F238E27FC236}">
                        <a16:creationId xmlns:a16="http://schemas.microsoft.com/office/drawing/2014/main" id="{0AA6BDBA-F36B-8343-D864-3D5B02754126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95" name="Rectangle 694">
                      <a:extLst>
                        <a:ext uri="{FF2B5EF4-FFF2-40B4-BE49-F238E27FC236}">
                          <a16:creationId xmlns:a16="http://schemas.microsoft.com/office/drawing/2014/main" id="{0F3DBDB4-988F-BF2C-C597-993FAE9CB5B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6" name="Rectangle 695">
                      <a:extLst>
                        <a:ext uri="{FF2B5EF4-FFF2-40B4-BE49-F238E27FC236}">
                          <a16:creationId xmlns:a16="http://schemas.microsoft.com/office/drawing/2014/main" id="{F85804BE-EE40-401F-AFD3-93670E75278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7" name="Rectangle 696">
                      <a:extLst>
                        <a:ext uri="{FF2B5EF4-FFF2-40B4-BE49-F238E27FC236}">
                          <a16:creationId xmlns:a16="http://schemas.microsoft.com/office/drawing/2014/main" id="{B9F51DCD-C37A-E115-0399-BD4B02B3734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8" name="Rectangle 697">
                      <a:extLst>
                        <a:ext uri="{FF2B5EF4-FFF2-40B4-BE49-F238E27FC236}">
                          <a16:creationId xmlns:a16="http://schemas.microsoft.com/office/drawing/2014/main" id="{09591020-0920-70F5-3B2C-F154A9AE39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9" name="Rectangle 698">
                      <a:extLst>
                        <a:ext uri="{FF2B5EF4-FFF2-40B4-BE49-F238E27FC236}">
                          <a16:creationId xmlns:a16="http://schemas.microsoft.com/office/drawing/2014/main" id="{BB6F7E36-A8D1-BBAA-30F2-14B47ABB026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0" name="Rectangle 699">
                      <a:extLst>
                        <a:ext uri="{FF2B5EF4-FFF2-40B4-BE49-F238E27FC236}">
                          <a16:creationId xmlns:a16="http://schemas.microsoft.com/office/drawing/2014/main" id="{E8F4B7E4-179D-0551-4914-1F833819603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1" name="Rectangle 700">
                      <a:extLst>
                        <a:ext uri="{FF2B5EF4-FFF2-40B4-BE49-F238E27FC236}">
                          <a16:creationId xmlns:a16="http://schemas.microsoft.com/office/drawing/2014/main" id="{99D8229F-FC43-54DD-CCDE-DB89108D2D3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2" name="Rectangle 701">
                      <a:extLst>
                        <a:ext uri="{FF2B5EF4-FFF2-40B4-BE49-F238E27FC236}">
                          <a16:creationId xmlns:a16="http://schemas.microsoft.com/office/drawing/2014/main" id="{E3DFFD60-5667-D463-3DA7-44DF84392F4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77" name="Group 676">
                    <a:extLst>
                      <a:ext uri="{FF2B5EF4-FFF2-40B4-BE49-F238E27FC236}">
                        <a16:creationId xmlns:a16="http://schemas.microsoft.com/office/drawing/2014/main" id="{6F3E9578-B856-7110-C1CC-4442FF3680F8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87" name="Rectangle 686">
                      <a:extLst>
                        <a:ext uri="{FF2B5EF4-FFF2-40B4-BE49-F238E27FC236}">
                          <a16:creationId xmlns:a16="http://schemas.microsoft.com/office/drawing/2014/main" id="{8CB1B6B8-08DE-CCD1-1FB7-5F251686000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8" name="Rectangle 687">
                      <a:extLst>
                        <a:ext uri="{FF2B5EF4-FFF2-40B4-BE49-F238E27FC236}">
                          <a16:creationId xmlns:a16="http://schemas.microsoft.com/office/drawing/2014/main" id="{DBF452EF-F3FA-9BCA-751B-0800801583F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9" name="Rectangle 688">
                      <a:extLst>
                        <a:ext uri="{FF2B5EF4-FFF2-40B4-BE49-F238E27FC236}">
                          <a16:creationId xmlns:a16="http://schemas.microsoft.com/office/drawing/2014/main" id="{DD70C337-2999-8444-83E9-0BB8F8C8F20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0" name="Rectangle 689">
                      <a:extLst>
                        <a:ext uri="{FF2B5EF4-FFF2-40B4-BE49-F238E27FC236}">
                          <a16:creationId xmlns:a16="http://schemas.microsoft.com/office/drawing/2014/main" id="{E7717BFF-7972-8E41-7715-5CD062D587B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1" name="Rectangle 690">
                      <a:extLst>
                        <a:ext uri="{FF2B5EF4-FFF2-40B4-BE49-F238E27FC236}">
                          <a16:creationId xmlns:a16="http://schemas.microsoft.com/office/drawing/2014/main" id="{61C215D9-0C01-0BBF-0A3F-10AD98038C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2" name="Rectangle 691">
                      <a:extLst>
                        <a:ext uri="{FF2B5EF4-FFF2-40B4-BE49-F238E27FC236}">
                          <a16:creationId xmlns:a16="http://schemas.microsoft.com/office/drawing/2014/main" id="{EE4623E6-D3B8-6262-CC09-9AD45503EF3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3" name="Rectangle 692">
                      <a:extLst>
                        <a:ext uri="{FF2B5EF4-FFF2-40B4-BE49-F238E27FC236}">
                          <a16:creationId xmlns:a16="http://schemas.microsoft.com/office/drawing/2014/main" id="{FC825BFD-901E-FF66-2A28-7ABFEBAE3B8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4" name="Rectangle 693">
                      <a:extLst>
                        <a:ext uri="{FF2B5EF4-FFF2-40B4-BE49-F238E27FC236}">
                          <a16:creationId xmlns:a16="http://schemas.microsoft.com/office/drawing/2014/main" id="{9C0982F7-64E7-0BCF-295B-36037820C87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78" name="Group 677">
                    <a:extLst>
                      <a:ext uri="{FF2B5EF4-FFF2-40B4-BE49-F238E27FC236}">
                        <a16:creationId xmlns:a16="http://schemas.microsoft.com/office/drawing/2014/main" id="{79EA459A-918E-62E7-B923-8AB18B12C8FC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79" name="Rectangle 678">
                      <a:extLst>
                        <a:ext uri="{FF2B5EF4-FFF2-40B4-BE49-F238E27FC236}">
                          <a16:creationId xmlns:a16="http://schemas.microsoft.com/office/drawing/2014/main" id="{1EE19B1A-F3C0-CADC-FB85-2FE3EE33E65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0" name="Rectangle 679">
                      <a:extLst>
                        <a:ext uri="{FF2B5EF4-FFF2-40B4-BE49-F238E27FC236}">
                          <a16:creationId xmlns:a16="http://schemas.microsoft.com/office/drawing/2014/main" id="{B996D4E6-B87E-0CBD-100C-69B3FC98B82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1" name="Rectangle 680">
                      <a:extLst>
                        <a:ext uri="{FF2B5EF4-FFF2-40B4-BE49-F238E27FC236}">
                          <a16:creationId xmlns:a16="http://schemas.microsoft.com/office/drawing/2014/main" id="{ABE5AB8C-F24F-85B5-BEFB-5EC28F9066C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2" name="Rectangle 681">
                      <a:extLst>
                        <a:ext uri="{FF2B5EF4-FFF2-40B4-BE49-F238E27FC236}">
                          <a16:creationId xmlns:a16="http://schemas.microsoft.com/office/drawing/2014/main" id="{56C27204-0596-6CBC-2A56-5C7EC37FACB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3" name="Rectangle 682">
                      <a:extLst>
                        <a:ext uri="{FF2B5EF4-FFF2-40B4-BE49-F238E27FC236}">
                          <a16:creationId xmlns:a16="http://schemas.microsoft.com/office/drawing/2014/main" id="{7D3FF7B0-BFAB-D228-0D84-63C648FE494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4" name="Rectangle 683">
                      <a:extLst>
                        <a:ext uri="{FF2B5EF4-FFF2-40B4-BE49-F238E27FC236}">
                          <a16:creationId xmlns:a16="http://schemas.microsoft.com/office/drawing/2014/main" id="{09ABB3BB-5F67-6546-4757-2FD73AEDD42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5" name="Rectangle 684">
                      <a:extLst>
                        <a:ext uri="{FF2B5EF4-FFF2-40B4-BE49-F238E27FC236}">
                          <a16:creationId xmlns:a16="http://schemas.microsoft.com/office/drawing/2014/main" id="{565E43A4-ED30-D875-F9F1-AF2A36490B1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6" name="Rectangle 685">
                      <a:extLst>
                        <a:ext uri="{FF2B5EF4-FFF2-40B4-BE49-F238E27FC236}">
                          <a16:creationId xmlns:a16="http://schemas.microsoft.com/office/drawing/2014/main" id="{94927E89-9352-A7BF-1449-7A5FEB31310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618" name="Group 617">
                  <a:extLst>
                    <a:ext uri="{FF2B5EF4-FFF2-40B4-BE49-F238E27FC236}">
                      <a16:creationId xmlns:a16="http://schemas.microsoft.com/office/drawing/2014/main" id="{A0EAD27A-D402-F7D3-DFE2-1C58A81DEDBA}"/>
                    </a:ext>
                  </a:extLst>
                </p:cNvPr>
                <p:cNvGrpSpPr/>
                <p:nvPr/>
              </p:nvGrpSpPr>
              <p:grpSpPr>
                <a:xfrm>
                  <a:off x="3837278" y="1727199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619" name="Group 618">
                    <a:extLst>
                      <a:ext uri="{FF2B5EF4-FFF2-40B4-BE49-F238E27FC236}">
                        <a16:creationId xmlns:a16="http://schemas.microsoft.com/office/drawing/2014/main" id="{723D40A3-BA75-A251-533A-B58491ADBE85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65" name="Rectangle 664">
                      <a:extLst>
                        <a:ext uri="{FF2B5EF4-FFF2-40B4-BE49-F238E27FC236}">
                          <a16:creationId xmlns:a16="http://schemas.microsoft.com/office/drawing/2014/main" id="{C6A3E2B9-01C0-67D7-9E17-36B6526BBB7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6" name="Rectangle 665">
                      <a:extLst>
                        <a:ext uri="{FF2B5EF4-FFF2-40B4-BE49-F238E27FC236}">
                          <a16:creationId xmlns:a16="http://schemas.microsoft.com/office/drawing/2014/main" id="{CD0BB0DF-46F0-7244-B4C1-97723B22425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7" name="Rectangle 666">
                      <a:extLst>
                        <a:ext uri="{FF2B5EF4-FFF2-40B4-BE49-F238E27FC236}">
                          <a16:creationId xmlns:a16="http://schemas.microsoft.com/office/drawing/2014/main" id="{28187E06-55E5-BB21-B4A8-4FD4A20F8F4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8" name="Rectangle 667">
                      <a:extLst>
                        <a:ext uri="{FF2B5EF4-FFF2-40B4-BE49-F238E27FC236}">
                          <a16:creationId xmlns:a16="http://schemas.microsoft.com/office/drawing/2014/main" id="{0CB05386-89F0-8BD4-76F1-713A7C704D4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9" name="Rectangle 668">
                      <a:extLst>
                        <a:ext uri="{FF2B5EF4-FFF2-40B4-BE49-F238E27FC236}">
                          <a16:creationId xmlns:a16="http://schemas.microsoft.com/office/drawing/2014/main" id="{787672A6-8957-0957-9E03-92D175F0D6D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70" name="Rectangle 669">
                      <a:extLst>
                        <a:ext uri="{FF2B5EF4-FFF2-40B4-BE49-F238E27FC236}">
                          <a16:creationId xmlns:a16="http://schemas.microsoft.com/office/drawing/2014/main" id="{4E7E40F7-41E7-4DAA-0E05-20B3B5EA60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71" name="Rectangle 670">
                      <a:extLst>
                        <a:ext uri="{FF2B5EF4-FFF2-40B4-BE49-F238E27FC236}">
                          <a16:creationId xmlns:a16="http://schemas.microsoft.com/office/drawing/2014/main" id="{CA50C372-3EBE-78F2-D503-3B0A91555FE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72" name="Rectangle 671">
                      <a:extLst>
                        <a:ext uri="{FF2B5EF4-FFF2-40B4-BE49-F238E27FC236}">
                          <a16:creationId xmlns:a16="http://schemas.microsoft.com/office/drawing/2014/main" id="{5C14062F-CCFE-D111-F17B-3417069E162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20" name="Group 619">
                    <a:extLst>
                      <a:ext uri="{FF2B5EF4-FFF2-40B4-BE49-F238E27FC236}">
                        <a16:creationId xmlns:a16="http://schemas.microsoft.com/office/drawing/2014/main" id="{7493EFAC-A5AB-1DAD-6E74-A8E92CAAC57F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57" name="Rectangle 656">
                      <a:extLst>
                        <a:ext uri="{FF2B5EF4-FFF2-40B4-BE49-F238E27FC236}">
                          <a16:creationId xmlns:a16="http://schemas.microsoft.com/office/drawing/2014/main" id="{F5FC80AF-32DA-8173-4D5E-C1841797822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8" name="Rectangle 657">
                      <a:extLst>
                        <a:ext uri="{FF2B5EF4-FFF2-40B4-BE49-F238E27FC236}">
                          <a16:creationId xmlns:a16="http://schemas.microsoft.com/office/drawing/2014/main" id="{085969D0-2F69-C8CF-4EA3-E827A91FB44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9" name="Rectangle 658">
                      <a:extLst>
                        <a:ext uri="{FF2B5EF4-FFF2-40B4-BE49-F238E27FC236}">
                          <a16:creationId xmlns:a16="http://schemas.microsoft.com/office/drawing/2014/main" id="{4EFCC415-2B9F-9771-3136-02DC3CCDC8C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0" name="Rectangle 659">
                      <a:extLst>
                        <a:ext uri="{FF2B5EF4-FFF2-40B4-BE49-F238E27FC236}">
                          <a16:creationId xmlns:a16="http://schemas.microsoft.com/office/drawing/2014/main" id="{E56F3672-DD71-C7DA-C196-E15F7BC9710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1" name="Rectangle 660">
                      <a:extLst>
                        <a:ext uri="{FF2B5EF4-FFF2-40B4-BE49-F238E27FC236}">
                          <a16:creationId xmlns:a16="http://schemas.microsoft.com/office/drawing/2014/main" id="{6809D1BD-42B6-2102-C01A-A1E9A90F0B9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2" name="Rectangle 661">
                      <a:extLst>
                        <a:ext uri="{FF2B5EF4-FFF2-40B4-BE49-F238E27FC236}">
                          <a16:creationId xmlns:a16="http://schemas.microsoft.com/office/drawing/2014/main" id="{D30EB9CC-3BA1-1BA7-44C2-8DB5A42A801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3" name="Rectangle 662">
                      <a:extLst>
                        <a:ext uri="{FF2B5EF4-FFF2-40B4-BE49-F238E27FC236}">
                          <a16:creationId xmlns:a16="http://schemas.microsoft.com/office/drawing/2014/main" id="{D8AE38C9-13DC-CCCB-8F0A-C66FC959713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4" name="Rectangle 663">
                      <a:extLst>
                        <a:ext uri="{FF2B5EF4-FFF2-40B4-BE49-F238E27FC236}">
                          <a16:creationId xmlns:a16="http://schemas.microsoft.com/office/drawing/2014/main" id="{72244B7D-7919-E491-4B9E-CED7F2F7AAF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21" name="Group 620">
                    <a:extLst>
                      <a:ext uri="{FF2B5EF4-FFF2-40B4-BE49-F238E27FC236}">
                        <a16:creationId xmlns:a16="http://schemas.microsoft.com/office/drawing/2014/main" id="{B3FA5E4E-910C-5F4B-0615-CFB7253ACD1A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49" name="Rectangle 648">
                      <a:extLst>
                        <a:ext uri="{FF2B5EF4-FFF2-40B4-BE49-F238E27FC236}">
                          <a16:creationId xmlns:a16="http://schemas.microsoft.com/office/drawing/2014/main" id="{17373B20-4068-0FEB-C8A2-02734566AE9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0" name="Rectangle 649">
                      <a:extLst>
                        <a:ext uri="{FF2B5EF4-FFF2-40B4-BE49-F238E27FC236}">
                          <a16:creationId xmlns:a16="http://schemas.microsoft.com/office/drawing/2014/main" id="{B9A8E459-0A7A-3654-3A23-F843277BF3D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1" name="Rectangle 650">
                      <a:extLst>
                        <a:ext uri="{FF2B5EF4-FFF2-40B4-BE49-F238E27FC236}">
                          <a16:creationId xmlns:a16="http://schemas.microsoft.com/office/drawing/2014/main" id="{5AE5D1FE-271E-EC6F-A830-72BBD8A501A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2" name="Rectangle 651">
                      <a:extLst>
                        <a:ext uri="{FF2B5EF4-FFF2-40B4-BE49-F238E27FC236}">
                          <a16:creationId xmlns:a16="http://schemas.microsoft.com/office/drawing/2014/main" id="{E2CC1216-C360-1E8A-3387-704BA9EF7E0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3" name="Rectangle 652">
                      <a:extLst>
                        <a:ext uri="{FF2B5EF4-FFF2-40B4-BE49-F238E27FC236}">
                          <a16:creationId xmlns:a16="http://schemas.microsoft.com/office/drawing/2014/main" id="{64111757-9F56-BF6A-652F-35FCD768D4E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4" name="Rectangle 653">
                      <a:extLst>
                        <a:ext uri="{FF2B5EF4-FFF2-40B4-BE49-F238E27FC236}">
                          <a16:creationId xmlns:a16="http://schemas.microsoft.com/office/drawing/2014/main" id="{FFDEA7C2-99F3-C7CE-E3E7-21B608FFFA8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5" name="Rectangle 654">
                      <a:extLst>
                        <a:ext uri="{FF2B5EF4-FFF2-40B4-BE49-F238E27FC236}">
                          <a16:creationId xmlns:a16="http://schemas.microsoft.com/office/drawing/2014/main" id="{6748FEB1-6336-7B33-91A4-074B486C78A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6" name="Rectangle 655">
                      <a:extLst>
                        <a:ext uri="{FF2B5EF4-FFF2-40B4-BE49-F238E27FC236}">
                          <a16:creationId xmlns:a16="http://schemas.microsoft.com/office/drawing/2014/main" id="{53325F9E-72D7-E4EF-D241-CEFD2F9362D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22" name="Group 621">
                    <a:extLst>
                      <a:ext uri="{FF2B5EF4-FFF2-40B4-BE49-F238E27FC236}">
                        <a16:creationId xmlns:a16="http://schemas.microsoft.com/office/drawing/2014/main" id="{E0A6A5E2-D4E4-9238-506B-A01F9CC8FFDA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41" name="Rectangle 640">
                      <a:extLst>
                        <a:ext uri="{FF2B5EF4-FFF2-40B4-BE49-F238E27FC236}">
                          <a16:creationId xmlns:a16="http://schemas.microsoft.com/office/drawing/2014/main" id="{9F58BAC9-17D8-0320-D981-1EAB1DE11E7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2" name="Rectangle 641">
                      <a:extLst>
                        <a:ext uri="{FF2B5EF4-FFF2-40B4-BE49-F238E27FC236}">
                          <a16:creationId xmlns:a16="http://schemas.microsoft.com/office/drawing/2014/main" id="{188CE0FA-E4DC-A1A8-BB48-DB1BEF105B7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3" name="Rectangle 642">
                      <a:extLst>
                        <a:ext uri="{FF2B5EF4-FFF2-40B4-BE49-F238E27FC236}">
                          <a16:creationId xmlns:a16="http://schemas.microsoft.com/office/drawing/2014/main" id="{B1F688A6-CABF-A726-948A-37D5B73144A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4" name="Rectangle 643">
                      <a:extLst>
                        <a:ext uri="{FF2B5EF4-FFF2-40B4-BE49-F238E27FC236}">
                          <a16:creationId xmlns:a16="http://schemas.microsoft.com/office/drawing/2014/main" id="{FCEDC64E-9273-C2AE-55DF-9BACF1F0FE4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5" name="Rectangle 644">
                      <a:extLst>
                        <a:ext uri="{FF2B5EF4-FFF2-40B4-BE49-F238E27FC236}">
                          <a16:creationId xmlns:a16="http://schemas.microsoft.com/office/drawing/2014/main" id="{19E2303C-5556-B2F0-F9C4-B3299973732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6" name="Rectangle 645">
                      <a:extLst>
                        <a:ext uri="{FF2B5EF4-FFF2-40B4-BE49-F238E27FC236}">
                          <a16:creationId xmlns:a16="http://schemas.microsoft.com/office/drawing/2014/main" id="{97B62C10-AF8C-1242-74F5-7845B69E9B7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7" name="Rectangle 646">
                      <a:extLst>
                        <a:ext uri="{FF2B5EF4-FFF2-40B4-BE49-F238E27FC236}">
                          <a16:creationId xmlns:a16="http://schemas.microsoft.com/office/drawing/2014/main" id="{8849B271-8688-27E6-383A-9FE23745119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8" name="Rectangle 647">
                      <a:extLst>
                        <a:ext uri="{FF2B5EF4-FFF2-40B4-BE49-F238E27FC236}">
                          <a16:creationId xmlns:a16="http://schemas.microsoft.com/office/drawing/2014/main" id="{B205BABA-E301-21A6-F08C-F8AD37F922F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23" name="Group 622">
                    <a:extLst>
                      <a:ext uri="{FF2B5EF4-FFF2-40B4-BE49-F238E27FC236}">
                        <a16:creationId xmlns:a16="http://schemas.microsoft.com/office/drawing/2014/main" id="{51954D45-5F4F-353B-94C0-7380F647751F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33" name="Rectangle 632">
                      <a:extLst>
                        <a:ext uri="{FF2B5EF4-FFF2-40B4-BE49-F238E27FC236}">
                          <a16:creationId xmlns:a16="http://schemas.microsoft.com/office/drawing/2014/main" id="{F2C097D1-B517-4CAC-AFBE-8A5A3CE7635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4" name="Rectangle 633">
                      <a:extLst>
                        <a:ext uri="{FF2B5EF4-FFF2-40B4-BE49-F238E27FC236}">
                          <a16:creationId xmlns:a16="http://schemas.microsoft.com/office/drawing/2014/main" id="{19039097-D329-BA19-D802-33B4CF7D03C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5" name="Rectangle 634">
                      <a:extLst>
                        <a:ext uri="{FF2B5EF4-FFF2-40B4-BE49-F238E27FC236}">
                          <a16:creationId xmlns:a16="http://schemas.microsoft.com/office/drawing/2014/main" id="{E0F28BC0-7A4A-EA0F-C71C-9C107086906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6" name="Rectangle 635">
                      <a:extLst>
                        <a:ext uri="{FF2B5EF4-FFF2-40B4-BE49-F238E27FC236}">
                          <a16:creationId xmlns:a16="http://schemas.microsoft.com/office/drawing/2014/main" id="{16C54796-698C-56D0-DC00-755CDEC7B92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7" name="Rectangle 636">
                      <a:extLst>
                        <a:ext uri="{FF2B5EF4-FFF2-40B4-BE49-F238E27FC236}">
                          <a16:creationId xmlns:a16="http://schemas.microsoft.com/office/drawing/2014/main" id="{EC35850B-EE04-8CB6-C055-902AF29F75B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8" name="Rectangle 637">
                      <a:extLst>
                        <a:ext uri="{FF2B5EF4-FFF2-40B4-BE49-F238E27FC236}">
                          <a16:creationId xmlns:a16="http://schemas.microsoft.com/office/drawing/2014/main" id="{53147462-427E-3192-AF8C-75D27C32B00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9" name="Rectangle 638">
                      <a:extLst>
                        <a:ext uri="{FF2B5EF4-FFF2-40B4-BE49-F238E27FC236}">
                          <a16:creationId xmlns:a16="http://schemas.microsoft.com/office/drawing/2014/main" id="{34192CD7-2F83-27D6-DE31-F7B8E31A37D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0" name="Rectangle 639">
                      <a:extLst>
                        <a:ext uri="{FF2B5EF4-FFF2-40B4-BE49-F238E27FC236}">
                          <a16:creationId xmlns:a16="http://schemas.microsoft.com/office/drawing/2014/main" id="{986CC792-F680-479C-FA3D-0DCAB9D4D36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24" name="Group 623">
                    <a:extLst>
                      <a:ext uri="{FF2B5EF4-FFF2-40B4-BE49-F238E27FC236}">
                        <a16:creationId xmlns:a16="http://schemas.microsoft.com/office/drawing/2014/main" id="{3D4EB8CE-3E4D-6EFD-0C98-2CEAF4BF49E0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25" name="Rectangle 624">
                      <a:extLst>
                        <a:ext uri="{FF2B5EF4-FFF2-40B4-BE49-F238E27FC236}">
                          <a16:creationId xmlns:a16="http://schemas.microsoft.com/office/drawing/2014/main" id="{824AD235-9426-7F7D-790B-3D43E2DBCD4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26" name="Rectangle 625">
                      <a:extLst>
                        <a:ext uri="{FF2B5EF4-FFF2-40B4-BE49-F238E27FC236}">
                          <a16:creationId xmlns:a16="http://schemas.microsoft.com/office/drawing/2014/main" id="{4500A897-53F7-D9F7-8DFC-D244C0F7CAF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27" name="Rectangle 626">
                      <a:extLst>
                        <a:ext uri="{FF2B5EF4-FFF2-40B4-BE49-F238E27FC236}">
                          <a16:creationId xmlns:a16="http://schemas.microsoft.com/office/drawing/2014/main" id="{DFDDE142-0F4F-1934-F3C1-65239B0603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28" name="Rectangle 627">
                      <a:extLst>
                        <a:ext uri="{FF2B5EF4-FFF2-40B4-BE49-F238E27FC236}">
                          <a16:creationId xmlns:a16="http://schemas.microsoft.com/office/drawing/2014/main" id="{DE524DDA-7AB3-83BC-9E2E-618DC142B65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29" name="Rectangle 628">
                      <a:extLst>
                        <a:ext uri="{FF2B5EF4-FFF2-40B4-BE49-F238E27FC236}">
                          <a16:creationId xmlns:a16="http://schemas.microsoft.com/office/drawing/2014/main" id="{1C40C85A-5C8E-B10A-6C91-7BBA82ACF3F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0" name="Rectangle 629">
                      <a:extLst>
                        <a:ext uri="{FF2B5EF4-FFF2-40B4-BE49-F238E27FC236}">
                          <a16:creationId xmlns:a16="http://schemas.microsoft.com/office/drawing/2014/main" id="{7F42E19E-37A6-78C4-0AF3-EE45E7E891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1" name="Rectangle 630">
                      <a:extLst>
                        <a:ext uri="{FF2B5EF4-FFF2-40B4-BE49-F238E27FC236}">
                          <a16:creationId xmlns:a16="http://schemas.microsoft.com/office/drawing/2014/main" id="{BA75C5A3-8011-1E07-E04E-013F725FE9B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2" name="Rectangle 631">
                      <a:extLst>
                        <a:ext uri="{FF2B5EF4-FFF2-40B4-BE49-F238E27FC236}">
                          <a16:creationId xmlns:a16="http://schemas.microsoft.com/office/drawing/2014/main" id="{FF4587B0-6F6F-CFE3-BE3B-7EC887F7492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  <p:grpSp>
            <p:nvGrpSpPr>
              <p:cNvPr id="727" name="Group 726">
                <a:extLst>
                  <a:ext uri="{FF2B5EF4-FFF2-40B4-BE49-F238E27FC236}">
                    <a16:creationId xmlns:a16="http://schemas.microsoft.com/office/drawing/2014/main" id="{2A1F5C4E-A3F7-1EA3-1968-7E62DA5A7366}"/>
                  </a:ext>
                </a:extLst>
              </p:cNvPr>
              <p:cNvGrpSpPr/>
              <p:nvPr/>
            </p:nvGrpSpPr>
            <p:grpSpPr>
              <a:xfrm>
                <a:off x="3823639" y="3087687"/>
                <a:ext cx="3538247" cy="381000"/>
                <a:chOff x="3837278" y="1674812"/>
                <a:chExt cx="3538247" cy="381000"/>
              </a:xfrm>
            </p:grpSpPr>
            <p:sp>
              <p:nvSpPr>
                <p:cNvPr id="728" name="Rounded Rectangle 727">
                  <a:extLst>
                    <a:ext uri="{FF2B5EF4-FFF2-40B4-BE49-F238E27FC236}">
                      <a16:creationId xmlns:a16="http://schemas.microsoft.com/office/drawing/2014/main" id="{7AF22953-FA47-CF13-7A17-503BFF45A60B}"/>
                    </a:ext>
                  </a:extLst>
                </p:cNvPr>
                <p:cNvSpPr/>
                <p:nvPr/>
              </p:nvSpPr>
              <p:spPr bwMode="auto">
                <a:xfrm>
                  <a:off x="5029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29" name="Rectangle 728">
                  <a:extLst>
                    <a:ext uri="{FF2B5EF4-FFF2-40B4-BE49-F238E27FC236}">
                      <a16:creationId xmlns:a16="http://schemas.microsoft.com/office/drawing/2014/main" id="{0C34CAA3-07B0-6D8A-6BEE-B9664DDC0583}"/>
                    </a:ext>
                  </a:extLst>
                </p:cNvPr>
                <p:cNvSpPr/>
                <p:nvPr/>
              </p:nvSpPr>
              <p:spPr bwMode="auto">
                <a:xfrm rot="16200000">
                  <a:off x="60896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sp>
              <p:nvSpPr>
                <p:cNvPr id="730" name="Rounded Rectangle 729">
                  <a:extLst>
                    <a:ext uri="{FF2B5EF4-FFF2-40B4-BE49-F238E27FC236}">
                      <a16:creationId xmlns:a16="http://schemas.microsoft.com/office/drawing/2014/main" id="{8608DCDB-98D6-25ED-4437-D195B7EECC30}"/>
                    </a:ext>
                  </a:extLst>
                </p:cNvPr>
                <p:cNvSpPr/>
                <p:nvPr/>
              </p:nvSpPr>
              <p:spPr bwMode="auto">
                <a:xfrm>
                  <a:off x="5791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31" name="Rectangle 730">
                  <a:extLst>
                    <a:ext uri="{FF2B5EF4-FFF2-40B4-BE49-F238E27FC236}">
                      <a16:creationId xmlns:a16="http://schemas.microsoft.com/office/drawing/2014/main" id="{0F180D0C-FC26-50C6-06E7-9BD9AD355ABD}"/>
                    </a:ext>
                  </a:extLst>
                </p:cNvPr>
                <p:cNvSpPr/>
                <p:nvPr/>
              </p:nvSpPr>
              <p:spPr bwMode="auto">
                <a:xfrm rot="5400000">
                  <a:off x="47942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grpSp>
              <p:nvGrpSpPr>
                <p:cNvPr id="732" name="Group 731">
                  <a:extLst>
                    <a:ext uri="{FF2B5EF4-FFF2-40B4-BE49-F238E27FC236}">
                      <a16:creationId xmlns:a16="http://schemas.microsoft.com/office/drawing/2014/main" id="{49EF5518-0D7D-61EF-8D7B-F9C525908CF4}"/>
                    </a:ext>
                  </a:extLst>
                </p:cNvPr>
                <p:cNvGrpSpPr/>
                <p:nvPr/>
              </p:nvGrpSpPr>
              <p:grpSpPr>
                <a:xfrm>
                  <a:off x="6515679" y="1731573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788" name="Group 787">
                    <a:extLst>
                      <a:ext uri="{FF2B5EF4-FFF2-40B4-BE49-F238E27FC236}">
                        <a16:creationId xmlns:a16="http://schemas.microsoft.com/office/drawing/2014/main" id="{C7449C26-1707-9192-6A5F-5C7E62B63C9A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834" name="Rectangle 833">
                      <a:extLst>
                        <a:ext uri="{FF2B5EF4-FFF2-40B4-BE49-F238E27FC236}">
                          <a16:creationId xmlns:a16="http://schemas.microsoft.com/office/drawing/2014/main" id="{38E348C4-0EEA-5DDD-1916-7F7502133EF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5" name="Rectangle 834">
                      <a:extLst>
                        <a:ext uri="{FF2B5EF4-FFF2-40B4-BE49-F238E27FC236}">
                          <a16:creationId xmlns:a16="http://schemas.microsoft.com/office/drawing/2014/main" id="{1FD85F26-F841-EAF2-C089-8CCEE06727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6" name="Rectangle 835">
                      <a:extLst>
                        <a:ext uri="{FF2B5EF4-FFF2-40B4-BE49-F238E27FC236}">
                          <a16:creationId xmlns:a16="http://schemas.microsoft.com/office/drawing/2014/main" id="{509F4EA9-87D1-FB0B-AEFA-E755D1433CB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7" name="Rectangle 836">
                      <a:extLst>
                        <a:ext uri="{FF2B5EF4-FFF2-40B4-BE49-F238E27FC236}">
                          <a16:creationId xmlns:a16="http://schemas.microsoft.com/office/drawing/2014/main" id="{54D5190E-9A8C-3C3C-6032-DF1824FE3F3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8" name="Rectangle 837">
                      <a:extLst>
                        <a:ext uri="{FF2B5EF4-FFF2-40B4-BE49-F238E27FC236}">
                          <a16:creationId xmlns:a16="http://schemas.microsoft.com/office/drawing/2014/main" id="{4082E18E-1322-DFF2-7D81-2EF5BBE177A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9" name="Rectangle 838">
                      <a:extLst>
                        <a:ext uri="{FF2B5EF4-FFF2-40B4-BE49-F238E27FC236}">
                          <a16:creationId xmlns:a16="http://schemas.microsoft.com/office/drawing/2014/main" id="{39A91DB1-6A76-2C53-25E9-E421F762777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40" name="Rectangle 839">
                      <a:extLst>
                        <a:ext uri="{FF2B5EF4-FFF2-40B4-BE49-F238E27FC236}">
                          <a16:creationId xmlns:a16="http://schemas.microsoft.com/office/drawing/2014/main" id="{8820D5A1-4D7B-1339-2B42-CC60F1AECB8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41" name="Rectangle 840">
                      <a:extLst>
                        <a:ext uri="{FF2B5EF4-FFF2-40B4-BE49-F238E27FC236}">
                          <a16:creationId xmlns:a16="http://schemas.microsoft.com/office/drawing/2014/main" id="{1B941E20-BDC4-A143-1A85-5F88E9ADDD3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89" name="Group 788">
                    <a:extLst>
                      <a:ext uri="{FF2B5EF4-FFF2-40B4-BE49-F238E27FC236}">
                        <a16:creationId xmlns:a16="http://schemas.microsoft.com/office/drawing/2014/main" id="{4779DA1A-3F67-DABC-06D3-BE6E6548C405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826" name="Rectangle 825">
                      <a:extLst>
                        <a:ext uri="{FF2B5EF4-FFF2-40B4-BE49-F238E27FC236}">
                          <a16:creationId xmlns:a16="http://schemas.microsoft.com/office/drawing/2014/main" id="{8CED6113-D1AD-1C19-B4A0-73178BE0C9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7" name="Rectangle 826">
                      <a:extLst>
                        <a:ext uri="{FF2B5EF4-FFF2-40B4-BE49-F238E27FC236}">
                          <a16:creationId xmlns:a16="http://schemas.microsoft.com/office/drawing/2014/main" id="{16A2C1DF-6F4E-F9A1-9BDE-49E187D73DE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8" name="Rectangle 827">
                      <a:extLst>
                        <a:ext uri="{FF2B5EF4-FFF2-40B4-BE49-F238E27FC236}">
                          <a16:creationId xmlns:a16="http://schemas.microsoft.com/office/drawing/2014/main" id="{CD9260C5-DF38-A194-665E-DCD9EB58C03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9" name="Rectangle 828">
                      <a:extLst>
                        <a:ext uri="{FF2B5EF4-FFF2-40B4-BE49-F238E27FC236}">
                          <a16:creationId xmlns:a16="http://schemas.microsoft.com/office/drawing/2014/main" id="{F3702C37-C999-B512-AE92-13B8EAC97FF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0" name="Rectangle 829">
                      <a:extLst>
                        <a:ext uri="{FF2B5EF4-FFF2-40B4-BE49-F238E27FC236}">
                          <a16:creationId xmlns:a16="http://schemas.microsoft.com/office/drawing/2014/main" id="{40F48761-009A-1613-1B74-D0CA1F58900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1" name="Rectangle 830">
                      <a:extLst>
                        <a:ext uri="{FF2B5EF4-FFF2-40B4-BE49-F238E27FC236}">
                          <a16:creationId xmlns:a16="http://schemas.microsoft.com/office/drawing/2014/main" id="{2B034ABC-6974-6101-5413-2040D688192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2" name="Rectangle 831">
                      <a:extLst>
                        <a:ext uri="{FF2B5EF4-FFF2-40B4-BE49-F238E27FC236}">
                          <a16:creationId xmlns:a16="http://schemas.microsoft.com/office/drawing/2014/main" id="{677C3F39-7DAF-4E31-CEE9-FD7F2A6962B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3" name="Rectangle 832">
                      <a:extLst>
                        <a:ext uri="{FF2B5EF4-FFF2-40B4-BE49-F238E27FC236}">
                          <a16:creationId xmlns:a16="http://schemas.microsoft.com/office/drawing/2014/main" id="{BD9A6D78-C6BC-844F-1318-6A10E78B469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90" name="Group 789">
                    <a:extLst>
                      <a:ext uri="{FF2B5EF4-FFF2-40B4-BE49-F238E27FC236}">
                        <a16:creationId xmlns:a16="http://schemas.microsoft.com/office/drawing/2014/main" id="{A4756AB8-1A96-A568-F7A8-F8CEF949544D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818" name="Rectangle 817">
                      <a:extLst>
                        <a:ext uri="{FF2B5EF4-FFF2-40B4-BE49-F238E27FC236}">
                          <a16:creationId xmlns:a16="http://schemas.microsoft.com/office/drawing/2014/main" id="{E86B53D4-1BFE-A0FD-2A70-B977F4D1A4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9" name="Rectangle 818">
                      <a:extLst>
                        <a:ext uri="{FF2B5EF4-FFF2-40B4-BE49-F238E27FC236}">
                          <a16:creationId xmlns:a16="http://schemas.microsoft.com/office/drawing/2014/main" id="{992B1CF4-D85B-F49E-E246-42910A9456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0" name="Rectangle 819">
                      <a:extLst>
                        <a:ext uri="{FF2B5EF4-FFF2-40B4-BE49-F238E27FC236}">
                          <a16:creationId xmlns:a16="http://schemas.microsoft.com/office/drawing/2014/main" id="{8CD3F810-A480-9F32-BB92-01491BFA20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1" name="Rectangle 820">
                      <a:extLst>
                        <a:ext uri="{FF2B5EF4-FFF2-40B4-BE49-F238E27FC236}">
                          <a16:creationId xmlns:a16="http://schemas.microsoft.com/office/drawing/2014/main" id="{A46CC46C-604E-DB20-5843-534AA849EC2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2" name="Rectangle 821">
                      <a:extLst>
                        <a:ext uri="{FF2B5EF4-FFF2-40B4-BE49-F238E27FC236}">
                          <a16:creationId xmlns:a16="http://schemas.microsoft.com/office/drawing/2014/main" id="{21D80E67-45A5-857E-70A0-F6D34B5C8B8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3" name="Rectangle 822">
                      <a:extLst>
                        <a:ext uri="{FF2B5EF4-FFF2-40B4-BE49-F238E27FC236}">
                          <a16:creationId xmlns:a16="http://schemas.microsoft.com/office/drawing/2014/main" id="{EF632E69-2A1B-625F-83A4-A1A3B193DCB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4" name="Rectangle 823">
                      <a:extLst>
                        <a:ext uri="{FF2B5EF4-FFF2-40B4-BE49-F238E27FC236}">
                          <a16:creationId xmlns:a16="http://schemas.microsoft.com/office/drawing/2014/main" id="{51B5578C-0122-F4A0-174D-3907F788C68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5" name="Rectangle 824">
                      <a:extLst>
                        <a:ext uri="{FF2B5EF4-FFF2-40B4-BE49-F238E27FC236}">
                          <a16:creationId xmlns:a16="http://schemas.microsoft.com/office/drawing/2014/main" id="{A096D723-39AF-5723-49D6-F054B4D06E3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91" name="Group 790">
                    <a:extLst>
                      <a:ext uri="{FF2B5EF4-FFF2-40B4-BE49-F238E27FC236}">
                        <a16:creationId xmlns:a16="http://schemas.microsoft.com/office/drawing/2014/main" id="{E8A41A82-3F42-7FEB-2B72-5EA067DC2093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810" name="Rectangle 809">
                      <a:extLst>
                        <a:ext uri="{FF2B5EF4-FFF2-40B4-BE49-F238E27FC236}">
                          <a16:creationId xmlns:a16="http://schemas.microsoft.com/office/drawing/2014/main" id="{63EA6F8D-DE79-02AC-0CFA-17276A88146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1" name="Rectangle 810">
                      <a:extLst>
                        <a:ext uri="{FF2B5EF4-FFF2-40B4-BE49-F238E27FC236}">
                          <a16:creationId xmlns:a16="http://schemas.microsoft.com/office/drawing/2014/main" id="{8378499C-33BF-6C7B-D934-8E065D71FD7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2" name="Rectangle 811">
                      <a:extLst>
                        <a:ext uri="{FF2B5EF4-FFF2-40B4-BE49-F238E27FC236}">
                          <a16:creationId xmlns:a16="http://schemas.microsoft.com/office/drawing/2014/main" id="{3C194A07-61B4-7949-C1A7-4F9308FA88F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3" name="Rectangle 812">
                      <a:extLst>
                        <a:ext uri="{FF2B5EF4-FFF2-40B4-BE49-F238E27FC236}">
                          <a16:creationId xmlns:a16="http://schemas.microsoft.com/office/drawing/2014/main" id="{C3A2CF68-4F03-C0CD-6FDF-9881DA3A51D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4" name="Rectangle 813">
                      <a:extLst>
                        <a:ext uri="{FF2B5EF4-FFF2-40B4-BE49-F238E27FC236}">
                          <a16:creationId xmlns:a16="http://schemas.microsoft.com/office/drawing/2014/main" id="{9C16EE22-CDDF-DFAD-6407-A269F4D5A36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5" name="Rectangle 814">
                      <a:extLst>
                        <a:ext uri="{FF2B5EF4-FFF2-40B4-BE49-F238E27FC236}">
                          <a16:creationId xmlns:a16="http://schemas.microsoft.com/office/drawing/2014/main" id="{79A49FA6-63C5-753E-C7C5-C0FABAD082D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6" name="Rectangle 815">
                      <a:extLst>
                        <a:ext uri="{FF2B5EF4-FFF2-40B4-BE49-F238E27FC236}">
                          <a16:creationId xmlns:a16="http://schemas.microsoft.com/office/drawing/2014/main" id="{13D44B67-43D0-BEED-0D4E-E384F0154BC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7" name="Rectangle 816">
                      <a:extLst>
                        <a:ext uri="{FF2B5EF4-FFF2-40B4-BE49-F238E27FC236}">
                          <a16:creationId xmlns:a16="http://schemas.microsoft.com/office/drawing/2014/main" id="{8970FBF2-F1F8-EB25-FAA0-F0BCA45EE27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92" name="Group 791">
                    <a:extLst>
                      <a:ext uri="{FF2B5EF4-FFF2-40B4-BE49-F238E27FC236}">
                        <a16:creationId xmlns:a16="http://schemas.microsoft.com/office/drawing/2014/main" id="{75078814-B392-1131-A9BB-B2BF469EE5B4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802" name="Rectangle 801">
                      <a:extLst>
                        <a:ext uri="{FF2B5EF4-FFF2-40B4-BE49-F238E27FC236}">
                          <a16:creationId xmlns:a16="http://schemas.microsoft.com/office/drawing/2014/main" id="{F40BE0DD-8CBE-FDE4-4E4C-086D2491513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3" name="Rectangle 802">
                      <a:extLst>
                        <a:ext uri="{FF2B5EF4-FFF2-40B4-BE49-F238E27FC236}">
                          <a16:creationId xmlns:a16="http://schemas.microsoft.com/office/drawing/2014/main" id="{5AD24CA9-F6D0-C104-87BD-E962C0FB308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4" name="Rectangle 803">
                      <a:extLst>
                        <a:ext uri="{FF2B5EF4-FFF2-40B4-BE49-F238E27FC236}">
                          <a16:creationId xmlns:a16="http://schemas.microsoft.com/office/drawing/2014/main" id="{5AF9A3FE-5205-FBBB-70C0-A62967DA559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5" name="Rectangle 804">
                      <a:extLst>
                        <a:ext uri="{FF2B5EF4-FFF2-40B4-BE49-F238E27FC236}">
                          <a16:creationId xmlns:a16="http://schemas.microsoft.com/office/drawing/2014/main" id="{80CA88F0-2782-728E-B0C8-019BBF2946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6" name="Rectangle 805">
                      <a:extLst>
                        <a:ext uri="{FF2B5EF4-FFF2-40B4-BE49-F238E27FC236}">
                          <a16:creationId xmlns:a16="http://schemas.microsoft.com/office/drawing/2014/main" id="{6D77589F-5FB6-B9BB-6D14-2C5C9D78BC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7" name="Rectangle 806">
                      <a:extLst>
                        <a:ext uri="{FF2B5EF4-FFF2-40B4-BE49-F238E27FC236}">
                          <a16:creationId xmlns:a16="http://schemas.microsoft.com/office/drawing/2014/main" id="{6FB2067D-D0A4-CDF5-3D09-D8CE78E32C9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8" name="Rectangle 807">
                      <a:extLst>
                        <a:ext uri="{FF2B5EF4-FFF2-40B4-BE49-F238E27FC236}">
                          <a16:creationId xmlns:a16="http://schemas.microsoft.com/office/drawing/2014/main" id="{73250E7E-DBCF-56EF-86F1-E7626EC6515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9" name="Rectangle 808">
                      <a:extLst>
                        <a:ext uri="{FF2B5EF4-FFF2-40B4-BE49-F238E27FC236}">
                          <a16:creationId xmlns:a16="http://schemas.microsoft.com/office/drawing/2014/main" id="{57DC39D6-8CE5-9835-8E4D-8052B5D1276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93" name="Group 792">
                    <a:extLst>
                      <a:ext uri="{FF2B5EF4-FFF2-40B4-BE49-F238E27FC236}">
                        <a16:creationId xmlns:a16="http://schemas.microsoft.com/office/drawing/2014/main" id="{F616DF70-0857-BBCE-D669-51C64C870F1D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94" name="Rectangle 793">
                      <a:extLst>
                        <a:ext uri="{FF2B5EF4-FFF2-40B4-BE49-F238E27FC236}">
                          <a16:creationId xmlns:a16="http://schemas.microsoft.com/office/drawing/2014/main" id="{5D4B1062-BBE0-C824-5D63-4AB40576D0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95" name="Rectangle 794">
                      <a:extLst>
                        <a:ext uri="{FF2B5EF4-FFF2-40B4-BE49-F238E27FC236}">
                          <a16:creationId xmlns:a16="http://schemas.microsoft.com/office/drawing/2014/main" id="{0BA56853-6C6A-C054-15B7-7823B669984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96" name="Rectangle 795">
                      <a:extLst>
                        <a:ext uri="{FF2B5EF4-FFF2-40B4-BE49-F238E27FC236}">
                          <a16:creationId xmlns:a16="http://schemas.microsoft.com/office/drawing/2014/main" id="{90E59626-0C20-C2AE-BDEF-62FECD75667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97" name="Rectangle 796">
                      <a:extLst>
                        <a:ext uri="{FF2B5EF4-FFF2-40B4-BE49-F238E27FC236}">
                          <a16:creationId xmlns:a16="http://schemas.microsoft.com/office/drawing/2014/main" id="{C608871B-67F6-1E82-6630-B438427F19B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98" name="Rectangle 797">
                      <a:extLst>
                        <a:ext uri="{FF2B5EF4-FFF2-40B4-BE49-F238E27FC236}">
                          <a16:creationId xmlns:a16="http://schemas.microsoft.com/office/drawing/2014/main" id="{C43F0452-F46C-BF7C-0BEC-8B21A68E3F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99" name="Rectangle 798">
                      <a:extLst>
                        <a:ext uri="{FF2B5EF4-FFF2-40B4-BE49-F238E27FC236}">
                          <a16:creationId xmlns:a16="http://schemas.microsoft.com/office/drawing/2014/main" id="{E745983B-721D-BE2C-2153-49A0C1AD701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0" name="Rectangle 799">
                      <a:extLst>
                        <a:ext uri="{FF2B5EF4-FFF2-40B4-BE49-F238E27FC236}">
                          <a16:creationId xmlns:a16="http://schemas.microsoft.com/office/drawing/2014/main" id="{B9D18B8F-6C0B-B657-AA61-A556960ABD6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1" name="Rectangle 800">
                      <a:extLst>
                        <a:ext uri="{FF2B5EF4-FFF2-40B4-BE49-F238E27FC236}">
                          <a16:creationId xmlns:a16="http://schemas.microsoft.com/office/drawing/2014/main" id="{EEE39F7C-3D93-814F-877C-8790E8578D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733" name="Group 732">
                  <a:extLst>
                    <a:ext uri="{FF2B5EF4-FFF2-40B4-BE49-F238E27FC236}">
                      <a16:creationId xmlns:a16="http://schemas.microsoft.com/office/drawing/2014/main" id="{2952B005-2372-BBFD-7F32-44A3A13E2329}"/>
                    </a:ext>
                  </a:extLst>
                </p:cNvPr>
                <p:cNvGrpSpPr/>
                <p:nvPr/>
              </p:nvGrpSpPr>
              <p:grpSpPr>
                <a:xfrm>
                  <a:off x="3837278" y="1727199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734" name="Group 733">
                    <a:extLst>
                      <a:ext uri="{FF2B5EF4-FFF2-40B4-BE49-F238E27FC236}">
                        <a16:creationId xmlns:a16="http://schemas.microsoft.com/office/drawing/2014/main" id="{A32296F8-DD2A-FE55-EFDA-DCE23DFF5B2E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80" name="Rectangle 779">
                      <a:extLst>
                        <a:ext uri="{FF2B5EF4-FFF2-40B4-BE49-F238E27FC236}">
                          <a16:creationId xmlns:a16="http://schemas.microsoft.com/office/drawing/2014/main" id="{AA31B159-0C0C-6D63-F061-65F9F397FCB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1" name="Rectangle 780">
                      <a:extLst>
                        <a:ext uri="{FF2B5EF4-FFF2-40B4-BE49-F238E27FC236}">
                          <a16:creationId xmlns:a16="http://schemas.microsoft.com/office/drawing/2014/main" id="{2D1CCFA5-C4EB-5F18-50C6-A1502095816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2" name="Rectangle 781">
                      <a:extLst>
                        <a:ext uri="{FF2B5EF4-FFF2-40B4-BE49-F238E27FC236}">
                          <a16:creationId xmlns:a16="http://schemas.microsoft.com/office/drawing/2014/main" id="{9BC81D97-3B47-025F-6509-8FBCFB5D65E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3" name="Rectangle 782">
                      <a:extLst>
                        <a:ext uri="{FF2B5EF4-FFF2-40B4-BE49-F238E27FC236}">
                          <a16:creationId xmlns:a16="http://schemas.microsoft.com/office/drawing/2014/main" id="{AD7C1384-9AF2-3D3E-EA7A-7EDC0C33EE4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4" name="Rectangle 783">
                      <a:extLst>
                        <a:ext uri="{FF2B5EF4-FFF2-40B4-BE49-F238E27FC236}">
                          <a16:creationId xmlns:a16="http://schemas.microsoft.com/office/drawing/2014/main" id="{CC3D2FA2-D13B-28CD-3FBC-B216B828A77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5" name="Rectangle 784">
                      <a:extLst>
                        <a:ext uri="{FF2B5EF4-FFF2-40B4-BE49-F238E27FC236}">
                          <a16:creationId xmlns:a16="http://schemas.microsoft.com/office/drawing/2014/main" id="{DB375E78-888E-E378-B245-C6D022AC039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6" name="Rectangle 785">
                      <a:extLst>
                        <a:ext uri="{FF2B5EF4-FFF2-40B4-BE49-F238E27FC236}">
                          <a16:creationId xmlns:a16="http://schemas.microsoft.com/office/drawing/2014/main" id="{B55FDB72-6338-1A05-617E-0447F57E1F2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7" name="Rectangle 786">
                      <a:extLst>
                        <a:ext uri="{FF2B5EF4-FFF2-40B4-BE49-F238E27FC236}">
                          <a16:creationId xmlns:a16="http://schemas.microsoft.com/office/drawing/2014/main" id="{DD646AAD-AF2A-8374-6C69-C22E4BA3686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35" name="Group 734">
                    <a:extLst>
                      <a:ext uri="{FF2B5EF4-FFF2-40B4-BE49-F238E27FC236}">
                        <a16:creationId xmlns:a16="http://schemas.microsoft.com/office/drawing/2014/main" id="{EBA40B53-5993-2E29-E2D9-714D341D9324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72" name="Rectangle 771">
                      <a:extLst>
                        <a:ext uri="{FF2B5EF4-FFF2-40B4-BE49-F238E27FC236}">
                          <a16:creationId xmlns:a16="http://schemas.microsoft.com/office/drawing/2014/main" id="{59065441-1CB7-0081-AC10-C97A6BFFF2F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3" name="Rectangle 772">
                      <a:extLst>
                        <a:ext uri="{FF2B5EF4-FFF2-40B4-BE49-F238E27FC236}">
                          <a16:creationId xmlns:a16="http://schemas.microsoft.com/office/drawing/2014/main" id="{A8E0E5EF-473B-D406-11BE-5E8207D08F2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4" name="Rectangle 773">
                      <a:extLst>
                        <a:ext uri="{FF2B5EF4-FFF2-40B4-BE49-F238E27FC236}">
                          <a16:creationId xmlns:a16="http://schemas.microsoft.com/office/drawing/2014/main" id="{B902AF1D-C3CF-C873-11F2-6D311E55D57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5" name="Rectangle 774">
                      <a:extLst>
                        <a:ext uri="{FF2B5EF4-FFF2-40B4-BE49-F238E27FC236}">
                          <a16:creationId xmlns:a16="http://schemas.microsoft.com/office/drawing/2014/main" id="{2BD2D7D9-9B26-ECDC-6322-7B057C600E9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6" name="Rectangle 775">
                      <a:extLst>
                        <a:ext uri="{FF2B5EF4-FFF2-40B4-BE49-F238E27FC236}">
                          <a16:creationId xmlns:a16="http://schemas.microsoft.com/office/drawing/2014/main" id="{89C8A2C1-D1C0-ECEF-BE2E-1B59B6B2E5A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7" name="Rectangle 776">
                      <a:extLst>
                        <a:ext uri="{FF2B5EF4-FFF2-40B4-BE49-F238E27FC236}">
                          <a16:creationId xmlns:a16="http://schemas.microsoft.com/office/drawing/2014/main" id="{C660E97A-851D-F7A4-A89C-E2BEDE0BADF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8" name="Rectangle 777">
                      <a:extLst>
                        <a:ext uri="{FF2B5EF4-FFF2-40B4-BE49-F238E27FC236}">
                          <a16:creationId xmlns:a16="http://schemas.microsoft.com/office/drawing/2014/main" id="{B3A85B8F-A5D6-AB7B-718F-6C175926CCA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9" name="Rectangle 778">
                      <a:extLst>
                        <a:ext uri="{FF2B5EF4-FFF2-40B4-BE49-F238E27FC236}">
                          <a16:creationId xmlns:a16="http://schemas.microsoft.com/office/drawing/2014/main" id="{9B1EFC00-3E7B-5381-8D29-5ADCF25D70E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36" name="Group 735">
                    <a:extLst>
                      <a:ext uri="{FF2B5EF4-FFF2-40B4-BE49-F238E27FC236}">
                        <a16:creationId xmlns:a16="http://schemas.microsoft.com/office/drawing/2014/main" id="{63BD2CC5-022A-0480-D542-8B327566557C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64" name="Rectangle 763">
                      <a:extLst>
                        <a:ext uri="{FF2B5EF4-FFF2-40B4-BE49-F238E27FC236}">
                          <a16:creationId xmlns:a16="http://schemas.microsoft.com/office/drawing/2014/main" id="{3D658AFF-AD02-8270-6EBA-0DABBC3AAC3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5" name="Rectangle 764">
                      <a:extLst>
                        <a:ext uri="{FF2B5EF4-FFF2-40B4-BE49-F238E27FC236}">
                          <a16:creationId xmlns:a16="http://schemas.microsoft.com/office/drawing/2014/main" id="{842D0BDA-C019-C109-CA3F-7148F9A9DFF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6" name="Rectangle 765">
                      <a:extLst>
                        <a:ext uri="{FF2B5EF4-FFF2-40B4-BE49-F238E27FC236}">
                          <a16:creationId xmlns:a16="http://schemas.microsoft.com/office/drawing/2014/main" id="{C265C89C-999F-E7AD-4576-40CA20C34A0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7" name="Rectangle 766">
                      <a:extLst>
                        <a:ext uri="{FF2B5EF4-FFF2-40B4-BE49-F238E27FC236}">
                          <a16:creationId xmlns:a16="http://schemas.microsoft.com/office/drawing/2014/main" id="{09A7F279-823E-74D4-BBB5-70B8C10981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8" name="Rectangle 767">
                      <a:extLst>
                        <a:ext uri="{FF2B5EF4-FFF2-40B4-BE49-F238E27FC236}">
                          <a16:creationId xmlns:a16="http://schemas.microsoft.com/office/drawing/2014/main" id="{0AF7D5FE-FEC1-4CC6-A62D-715B3BB6328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9" name="Rectangle 768">
                      <a:extLst>
                        <a:ext uri="{FF2B5EF4-FFF2-40B4-BE49-F238E27FC236}">
                          <a16:creationId xmlns:a16="http://schemas.microsoft.com/office/drawing/2014/main" id="{ECC87C7E-9DD5-BD74-24BE-12C1DDEEF27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0" name="Rectangle 769">
                      <a:extLst>
                        <a:ext uri="{FF2B5EF4-FFF2-40B4-BE49-F238E27FC236}">
                          <a16:creationId xmlns:a16="http://schemas.microsoft.com/office/drawing/2014/main" id="{53EDA155-DAB9-3A78-7449-2E7FFE018CA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1" name="Rectangle 770">
                      <a:extLst>
                        <a:ext uri="{FF2B5EF4-FFF2-40B4-BE49-F238E27FC236}">
                          <a16:creationId xmlns:a16="http://schemas.microsoft.com/office/drawing/2014/main" id="{8D35279F-63C1-5B3C-0A22-2D105625B65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37" name="Group 736">
                    <a:extLst>
                      <a:ext uri="{FF2B5EF4-FFF2-40B4-BE49-F238E27FC236}">
                        <a16:creationId xmlns:a16="http://schemas.microsoft.com/office/drawing/2014/main" id="{36780AE5-767B-072E-7768-FD7A4C3BEF3E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56" name="Rectangle 755">
                      <a:extLst>
                        <a:ext uri="{FF2B5EF4-FFF2-40B4-BE49-F238E27FC236}">
                          <a16:creationId xmlns:a16="http://schemas.microsoft.com/office/drawing/2014/main" id="{4FCF7BB5-4A98-A8B2-B6B3-CFF1C3BA177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7" name="Rectangle 756">
                      <a:extLst>
                        <a:ext uri="{FF2B5EF4-FFF2-40B4-BE49-F238E27FC236}">
                          <a16:creationId xmlns:a16="http://schemas.microsoft.com/office/drawing/2014/main" id="{A3147574-0C2C-5FC4-F4BB-34CC98056A3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8" name="Rectangle 757">
                      <a:extLst>
                        <a:ext uri="{FF2B5EF4-FFF2-40B4-BE49-F238E27FC236}">
                          <a16:creationId xmlns:a16="http://schemas.microsoft.com/office/drawing/2014/main" id="{17B26AF7-7E8E-1074-E6CA-ACFCFAED830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9" name="Rectangle 758">
                      <a:extLst>
                        <a:ext uri="{FF2B5EF4-FFF2-40B4-BE49-F238E27FC236}">
                          <a16:creationId xmlns:a16="http://schemas.microsoft.com/office/drawing/2014/main" id="{9988C75F-259A-1A38-0A89-C26D5731428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0" name="Rectangle 759">
                      <a:extLst>
                        <a:ext uri="{FF2B5EF4-FFF2-40B4-BE49-F238E27FC236}">
                          <a16:creationId xmlns:a16="http://schemas.microsoft.com/office/drawing/2014/main" id="{A5350A37-3886-BB21-5506-D6E35955DB1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1" name="Rectangle 760">
                      <a:extLst>
                        <a:ext uri="{FF2B5EF4-FFF2-40B4-BE49-F238E27FC236}">
                          <a16:creationId xmlns:a16="http://schemas.microsoft.com/office/drawing/2014/main" id="{97FCB476-20BE-1238-76D7-2725AF7C712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2" name="Rectangle 761">
                      <a:extLst>
                        <a:ext uri="{FF2B5EF4-FFF2-40B4-BE49-F238E27FC236}">
                          <a16:creationId xmlns:a16="http://schemas.microsoft.com/office/drawing/2014/main" id="{E4720ABF-86BB-84FD-544D-D9D583A8079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3" name="Rectangle 762">
                      <a:extLst>
                        <a:ext uri="{FF2B5EF4-FFF2-40B4-BE49-F238E27FC236}">
                          <a16:creationId xmlns:a16="http://schemas.microsoft.com/office/drawing/2014/main" id="{E909C73B-B0D5-BB5F-1FD7-F76ED6D5EF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38" name="Group 737">
                    <a:extLst>
                      <a:ext uri="{FF2B5EF4-FFF2-40B4-BE49-F238E27FC236}">
                        <a16:creationId xmlns:a16="http://schemas.microsoft.com/office/drawing/2014/main" id="{6DDA5830-4B15-CB18-4D01-EB550BD8B062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48" name="Rectangle 747">
                      <a:extLst>
                        <a:ext uri="{FF2B5EF4-FFF2-40B4-BE49-F238E27FC236}">
                          <a16:creationId xmlns:a16="http://schemas.microsoft.com/office/drawing/2014/main" id="{2B57C6CC-CCF4-E3FC-AB9D-538E234EFB3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9" name="Rectangle 748">
                      <a:extLst>
                        <a:ext uri="{FF2B5EF4-FFF2-40B4-BE49-F238E27FC236}">
                          <a16:creationId xmlns:a16="http://schemas.microsoft.com/office/drawing/2014/main" id="{20B478F7-5682-0CD6-9756-43A0AD350F5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0" name="Rectangle 749">
                      <a:extLst>
                        <a:ext uri="{FF2B5EF4-FFF2-40B4-BE49-F238E27FC236}">
                          <a16:creationId xmlns:a16="http://schemas.microsoft.com/office/drawing/2014/main" id="{045FECAD-6A1C-8805-851E-9F6CBEF3D60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1" name="Rectangle 750">
                      <a:extLst>
                        <a:ext uri="{FF2B5EF4-FFF2-40B4-BE49-F238E27FC236}">
                          <a16:creationId xmlns:a16="http://schemas.microsoft.com/office/drawing/2014/main" id="{458F73EC-10DC-C0A9-E476-B6D7FC2FACE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2" name="Rectangle 751">
                      <a:extLst>
                        <a:ext uri="{FF2B5EF4-FFF2-40B4-BE49-F238E27FC236}">
                          <a16:creationId xmlns:a16="http://schemas.microsoft.com/office/drawing/2014/main" id="{87ED1215-5DB5-B876-8DFB-8A4A971D9BC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3" name="Rectangle 752">
                      <a:extLst>
                        <a:ext uri="{FF2B5EF4-FFF2-40B4-BE49-F238E27FC236}">
                          <a16:creationId xmlns:a16="http://schemas.microsoft.com/office/drawing/2014/main" id="{20061AE9-7F57-F653-1737-49E8F91515B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4" name="Rectangle 753">
                      <a:extLst>
                        <a:ext uri="{FF2B5EF4-FFF2-40B4-BE49-F238E27FC236}">
                          <a16:creationId xmlns:a16="http://schemas.microsoft.com/office/drawing/2014/main" id="{B1DA9E99-6BF0-980E-3514-88C78F2DFBE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5" name="Rectangle 754">
                      <a:extLst>
                        <a:ext uri="{FF2B5EF4-FFF2-40B4-BE49-F238E27FC236}">
                          <a16:creationId xmlns:a16="http://schemas.microsoft.com/office/drawing/2014/main" id="{6A6DEC73-16F1-255B-6017-3801AA4B5B2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39" name="Group 738">
                    <a:extLst>
                      <a:ext uri="{FF2B5EF4-FFF2-40B4-BE49-F238E27FC236}">
                        <a16:creationId xmlns:a16="http://schemas.microsoft.com/office/drawing/2014/main" id="{66FF0A4D-4669-98AE-CEBF-F3C54DD2DCE9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40" name="Rectangle 739">
                      <a:extLst>
                        <a:ext uri="{FF2B5EF4-FFF2-40B4-BE49-F238E27FC236}">
                          <a16:creationId xmlns:a16="http://schemas.microsoft.com/office/drawing/2014/main" id="{08A82B4B-4400-11C9-22CC-FC7E5FC6C2A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1" name="Rectangle 740">
                      <a:extLst>
                        <a:ext uri="{FF2B5EF4-FFF2-40B4-BE49-F238E27FC236}">
                          <a16:creationId xmlns:a16="http://schemas.microsoft.com/office/drawing/2014/main" id="{5ABF9992-7684-42B6-DFFD-ACEF4305CE6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2" name="Rectangle 741">
                      <a:extLst>
                        <a:ext uri="{FF2B5EF4-FFF2-40B4-BE49-F238E27FC236}">
                          <a16:creationId xmlns:a16="http://schemas.microsoft.com/office/drawing/2014/main" id="{0D746C4C-7B8E-8230-CEEE-27EFD585032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3" name="Rectangle 742">
                      <a:extLst>
                        <a:ext uri="{FF2B5EF4-FFF2-40B4-BE49-F238E27FC236}">
                          <a16:creationId xmlns:a16="http://schemas.microsoft.com/office/drawing/2014/main" id="{88C16044-2D3F-AF4D-DC82-5EDB569227E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4" name="Rectangle 743">
                      <a:extLst>
                        <a:ext uri="{FF2B5EF4-FFF2-40B4-BE49-F238E27FC236}">
                          <a16:creationId xmlns:a16="http://schemas.microsoft.com/office/drawing/2014/main" id="{4162C68E-F948-FBEF-35AC-CFA72370358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5" name="Rectangle 744">
                      <a:extLst>
                        <a:ext uri="{FF2B5EF4-FFF2-40B4-BE49-F238E27FC236}">
                          <a16:creationId xmlns:a16="http://schemas.microsoft.com/office/drawing/2014/main" id="{511E85EF-4813-A6E2-24A9-73231D61742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6" name="Rectangle 745">
                      <a:extLst>
                        <a:ext uri="{FF2B5EF4-FFF2-40B4-BE49-F238E27FC236}">
                          <a16:creationId xmlns:a16="http://schemas.microsoft.com/office/drawing/2014/main" id="{A614A50B-F9DF-D00D-1B4C-7AEEF672F20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7" name="Rectangle 746">
                      <a:extLst>
                        <a:ext uri="{FF2B5EF4-FFF2-40B4-BE49-F238E27FC236}">
                          <a16:creationId xmlns:a16="http://schemas.microsoft.com/office/drawing/2014/main" id="{79BBBDC0-887B-7848-0901-4B57933E157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</p:grpSp>
      </p:grpSp>
      <p:pic>
        <p:nvPicPr>
          <p:cNvPr id="878" name="Picture 877">
            <a:extLst>
              <a:ext uri="{FF2B5EF4-FFF2-40B4-BE49-F238E27FC236}">
                <a16:creationId xmlns:a16="http://schemas.microsoft.com/office/drawing/2014/main" id="{43B5A651-FF8D-DC39-16AA-44FA7DB49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352800"/>
            <a:ext cx="3600000" cy="23424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</p:pic>
      <p:sp>
        <p:nvSpPr>
          <p:cNvPr id="879" name="TextBox 878">
            <a:extLst>
              <a:ext uri="{FF2B5EF4-FFF2-40B4-BE49-F238E27FC236}">
                <a16:creationId xmlns:a16="http://schemas.microsoft.com/office/drawing/2014/main" id="{AD7F0BEC-B3A8-2286-B4A9-980C65E53FB8}"/>
              </a:ext>
            </a:extLst>
          </p:cNvPr>
          <p:cNvSpPr txBox="1"/>
          <p:nvPr/>
        </p:nvSpPr>
        <p:spPr>
          <a:xfrm>
            <a:off x="5492173" y="5791200"/>
            <a:ext cx="3083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800" dirty="0">
                <a:latin typeface="+mn-lt"/>
              </a:rPr>
              <a:t>Intel Ultra </a:t>
            </a:r>
            <a:r>
              <a:rPr lang="nb-NO" sz="1800" dirty="0" err="1">
                <a:latin typeface="+mn-lt"/>
              </a:rPr>
              <a:t>Path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Interconnect</a:t>
            </a:r>
            <a:endParaRPr lang="nb-NO" dirty="0">
              <a:latin typeface="+mn-lt"/>
            </a:endParaRPr>
          </a:p>
          <a:p>
            <a:pPr algn="ctr"/>
            <a:r>
              <a:rPr lang="nb-NO" sz="1800" dirty="0" err="1">
                <a:latin typeface="+mn-lt"/>
              </a:rPr>
              <a:t>memory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attachment</a:t>
            </a:r>
            <a:endParaRPr lang="nb-NO" sz="1800" dirty="0">
              <a:latin typeface="+mn-lt"/>
            </a:endParaRPr>
          </a:p>
        </p:txBody>
      </p:sp>
      <p:sp>
        <p:nvSpPr>
          <p:cNvPr id="883" name="Bent Arrow 882">
            <a:extLst>
              <a:ext uri="{FF2B5EF4-FFF2-40B4-BE49-F238E27FC236}">
                <a16:creationId xmlns:a16="http://schemas.microsoft.com/office/drawing/2014/main" id="{9D955F22-D992-93AB-C509-0A16E2EF6D43}"/>
              </a:ext>
            </a:extLst>
          </p:cNvPr>
          <p:cNvSpPr/>
          <p:nvPr/>
        </p:nvSpPr>
        <p:spPr bwMode="auto">
          <a:xfrm rot="16200000">
            <a:off x="3514068" y="3390197"/>
            <a:ext cx="1097280" cy="1828800"/>
          </a:xfrm>
          <a:prstGeom prst="bentArrow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84" name="TextBox 883">
            <a:extLst>
              <a:ext uri="{FF2B5EF4-FFF2-40B4-BE49-F238E27FC236}">
                <a16:creationId xmlns:a16="http://schemas.microsoft.com/office/drawing/2014/main" id="{52A754F9-6C56-1A49-7085-A9E97F2EAFC6}"/>
              </a:ext>
            </a:extLst>
          </p:cNvPr>
          <p:cNvSpPr txBox="1"/>
          <p:nvPr/>
        </p:nvSpPr>
        <p:spPr>
          <a:xfrm>
            <a:off x="1260378" y="4154677"/>
            <a:ext cx="19431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 err="1">
                <a:latin typeface="+mn-lt"/>
              </a:rPr>
              <a:t>but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only</a:t>
            </a:r>
            <a:r>
              <a:rPr lang="nb-NO" sz="1050" dirty="0">
                <a:latin typeface="+mn-lt"/>
              </a:rPr>
              <a:t> 3 </a:t>
            </a:r>
            <a:r>
              <a:rPr lang="nb-NO" sz="1050" dirty="0" err="1">
                <a:latin typeface="+mn-lt"/>
              </a:rPr>
              <a:t>channels</a:t>
            </a:r>
            <a:r>
              <a:rPr lang="nb-NO" sz="1050" dirty="0">
                <a:latin typeface="+mn-lt"/>
              </a:rPr>
              <a:t> per CPU, </a:t>
            </a:r>
            <a:br>
              <a:rPr lang="nb-NO" sz="1050" dirty="0">
                <a:latin typeface="+mn-lt"/>
              </a:rPr>
            </a:br>
            <a:r>
              <a:rPr lang="nb-NO" sz="1050" dirty="0">
                <a:latin typeface="+mn-lt"/>
              </a:rPr>
              <a:t>so </a:t>
            </a:r>
            <a:r>
              <a:rPr lang="nb-NO" sz="1050" dirty="0" err="1">
                <a:latin typeface="+mn-lt"/>
              </a:rPr>
              <a:t>effectively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that’s</a:t>
            </a:r>
            <a:r>
              <a:rPr lang="nb-NO" sz="1050" dirty="0">
                <a:latin typeface="+mn-lt"/>
              </a:rPr>
              <a:t> a </a:t>
            </a:r>
            <a:br>
              <a:rPr lang="nb-NO" sz="1050" dirty="0">
                <a:latin typeface="+mn-lt"/>
              </a:rPr>
            </a:br>
            <a:r>
              <a:rPr lang="nb-NO" sz="1050" dirty="0" err="1">
                <a:latin typeface="+mn-lt"/>
              </a:rPr>
              <a:t>cube-shape</a:t>
            </a:r>
            <a:r>
              <a:rPr lang="nb-NO" sz="1050" dirty="0">
                <a:latin typeface="+mn-lt"/>
              </a:rPr>
              <a:t> for 8 CPUs</a:t>
            </a:r>
            <a:br>
              <a:rPr lang="nb-NO" sz="1050" dirty="0">
                <a:latin typeface="+mn-lt"/>
              </a:rPr>
            </a:br>
            <a:r>
              <a:rPr lang="nb-NO" sz="1050" dirty="0">
                <a:latin typeface="+mn-lt"/>
              </a:rPr>
              <a:t>(and 8 is </a:t>
            </a:r>
            <a:r>
              <a:rPr lang="nb-NO" sz="1050" dirty="0" err="1">
                <a:latin typeface="+mn-lt"/>
              </a:rPr>
              <a:t>max</a:t>
            </a:r>
            <a:r>
              <a:rPr lang="nb-NO" sz="1050" dirty="0">
                <a:latin typeface="+mn-lt"/>
              </a:rPr>
              <a:t>)</a:t>
            </a:r>
          </a:p>
        </p:txBody>
      </p:sp>
      <p:sp>
        <p:nvSpPr>
          <p:cNvPr id="885" name="TextBox 884">
            <a:extLst>
              <a:ext uri="{FF2B5EF4-FFF2-40B4-BE49-F238E27FC236}">
                <a16:creationId xmlns:a16="http://schemas.microsoft.com/office/drawing/2014/main" id="{1F56B46D-1E1D-0EC3-89E9-A44E0F0C61D7}"/>
              </a:ext>
            </a:extLst>
          </p:cNvPr>
          <p:cNvSpPr txBox="1"/>
          <p:nvPr/>
        </p:nvSpPr>
        <p:spPr>
          <a:xfrm>
            <a:off x="1229419" y="5149042"/>
            <a:ext cx="29081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>
                <a:latin typeface="+mn-lt"/>
              </a:rPr>
              <a:t>At </a:t>
            </a:r>
            <a:r>
              <a:rPr lang="nb-NO" sz="1050" dirty="0" err="1">
                <a:latin typeface="+mn-lt"/>
              </a:rPr>
              <a:t>the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next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hierarchy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level</a:t>
            </a:r>
            <a:r>
              <a:rPr lang="nb-NO" sz="1050" dirty="0">
                <a:latin typeface="+mn-lt"/>
              </a:rPr>
              <a:t>, </a:t>
            </a:r>
            <a:r>
              <a:rPr lang="nb-NO" sz="1050" dirty="0" err="1">
                <a:latin typeface="+mn-lt"/>
              </a:rPr>
              <a:t>there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are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switches</a:t>
            </a:r>
            <a:endParaRPr lang="nb-NO" sz="1050" dirty="0">
              <a:latin typeface="+mn-lt"/>
            </a:endParaRPr>
          </a:p>
          <a:p>
            <a:r>
              <a:rPr lang="nb-NO" sz="1050" dirty="0" err="1">
                <a:latin typeface="+mn-lt"/>
              </a:rPr>
              <a:t>Following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the</a:t>
            </a:r>
            <a:r>
              <a:rPr lang="nb-NO" sz="1050" dirty="0">
                <a:latin typeface="+mn-lt"/>
              </a:rPr>
              <a:t> Omni </a:t>
            </a:r>
            <a:r>
              <a:rPr lang="nb-NO" sz="1050" dirty="0" err="1">
                <a:latin typeface="+mn-lt"/>
              </a:rPr>
              <a:t>Path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Interconnect</a:t>
            </a:r>
            <a:endParaRPr lang="nb-NO" sz="105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155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9" grpId="0"/>
      <p:bldP spid="884" grpId="0"/>
      <p:bldP spid="8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D8A95-A9DE-124E-BD66-2C309A714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Types of memory: NUMA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BD24D-F171-CD48-986E-01F3C681B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8610600" cy="5648325"/>
          </a:xfrm>
        </p:spPr>
        <p:txBody>
          <a:bodyPr/>
          <a:lstStyle/>
          <a:p>
            <a:r>
              <a:rPr lang="en-US" noProof="0" dirty="0"/>
              <a:t>Same</a:t>
            </a:r>
            <a:r>
              <a:rPr lang="en-US" baseline="0" noProof="0" dirty="0"/>
              <a:t> memory hierarchy level - different access latency</a:t>
            </a:r>
          </a:p>
          <a:p>
            <a:r>
              <a:rPr lang="en-US" noProof="0" dirty="0"/>
              <a:t>AMD </a:t>
            </a:r>
            <a:r>
              <a:rPr lang="en-US" noProof="0" dirty="0" err="1"/>
              <a:t>Hypertransport</a:t>
            </a:r>
            <a:r>
              <a:rPr lang="en-US" noProof="0" dirty="0"/>
              <a:t> hypercube interconnect example</a:t>
            </a:r>
          </a:p>
          <a:p>
            <a:pPr lvl="1"/>
            <a:r>
              <a:rPr lang="en-US" noProof="0" dirty="0"/>
              <a:t>Memory banks attached to different CPUs</a:t>
            </a:r>
          </a:p>
          <a:p>
            <a:pPr lvl="1"/>
            <a:r>
              <a:rPr lang="en-US" noProof="0" dirty="0"/>
              <a:t>Streaming between CPUs in hypercube topology</a:t>
            </a:r>
            <a:br>
              <a:rPr lang="en-US" noProof="0" dirty="0"/>
            </a:br>
            <a:r>
              <a:rPr lang="en-US" dirty="0"/>
              <a:t>(Fully mesh in QPI helps)</a:t>
            </a:r>
            <a:endParaRPr lang="en-US" noProof="0" dirty="0"/>
          </a:p>
          <a:p>
            <a:pPr lvl="1"/>
            <a:r>
              <a:rPr lang="en-US" noProof="0" dirty="0"/>
              <a:t>Living with it</a:t>
            </a:r>
          </a:p>
          <a:p>
            <a:pPr lvl="2"/>
            <a:r>
              <a:rPr lang="en-US" noProof="0" dirty="0" err="1"/>
              <a:t>Pthread</a:t>
            </a:r>
            <a:r>
              <a:rPr lang="en-US" noProof="0" dirty="0"/>
              <a:t> NUMA extensions to select core attachment</a:t>
            </a:r>
          </a:p>
          <a:p>
            <a:pPr lvl="2"/>
            <a:r>
              <a:rPr lang="en-US" noProof="0" dirty="0"/>
              <a:t>Problem with thread migration</a:t>
            </a:r>
          </a:p>
          <a:p>
            <a:pPr lvl="2"/>
            <a:r>
              <a:rPr lang="en-US" noProof="0" dirty="0"/>
              <a:t>Problem with some «nice» programming paradigms such as actor systems</a:t>
            </a:r>
          </a:p>
        </p:txBody>
      </p:sp>
    </p:spTree>
    <p:extLst>
      <p:ext uri="{BB962C8B-B14F-4D97-AF65-F5344CB8AC3E}">
        <p14:creationId xmlns:p14="http://schemas.microsoft.com/office/powerpoint/2010/main" val="778521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DA2C8-4E5F-F44D-BEAB-C800394CC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Types</a:t>
            </a:r>
            <a:r>
              <a:rPr lang="en-US" baseline="0" noProof="0" dirty="0"/>
              <a:t> of memory: non-hierarchical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57A0-06C7-4140-981D-113600653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Historical Amiga</a:t>
            </a:r>
          </a:p>
          <a:p>
            <a:pPr lvl="1"/>
            <a:r>
              <a:rPr lang="en-US" noProof="0" dirty="0"/>
              <a:t>Chip memory</a:t>
            </a:r>
          </a:p>
          <a:p>
            <a:pPr lvl="2"/>
            <a:r>
              <a:rPr lang="en-US" noProof="0" dirty="0"/>
              <a:t>shared with graphics chips</a:t>
            </a:r>
          </a:p>
          <a:p>
            <a:pPr lvl="2"/>
            <a:r>
              <a:rPr lang="en-US" dirty="0"/>
              <a:t>a</a:t>
            </a:r>
            <a:r>
              <a:rPr lang="en-US" noProof="0" dirty="0" err="1"/>
              <a:t>ccessible</a:t>
            </a:r>
            <a:r>
              <a:rPr lang="en-US" noProof="0" dirty="0"/>
              <a:t> for </a:t>
            </a:r>
            <a:r>
              <a:rPr lang="en-US" noProof="0" dirty="0" err="1"/>
              <a:t>Blitter</a:t>
            </a:r>
            <a:endParaRPr lang="en-US" noProof="0" dirty="0"/>
          </a:p>
          <a:p>
            <a:pPr lvl="1"/>
            <a:r>
              <a:rPr lang="en-US" noProof="0" dirty="0"/>
              <a:t>Local memory</a:t>
            </a:r>
          </a:p>
          <a:p>
            <a:pPr lvl="2"/>
            <a:r>
              <a:rPr lang="en-US" dirty="0"/>
              <a:t>o</a:t>
            </a:r>
            <a:r>
              <a:rPr lang="en-US" noProof="0" dirty="0" err="1"/>
              <a:t>nboard</a:t>
            </a:r>
            <a:r>
              <a:rPr lang="en-US" noProof="0" dirty="0"/>
              <a:t> memory</a:t>
            </a:r>
          </a:p>
          <a:p>
            <a:pPr lvl="1"/>
            <a:r>
              <a:rPr lang="en-US" noProof="0" dirty="0"/>
              <a:t>Fast memory</a:t>
            </a:r>
          </a:p>
          <a:p>
            <a:pPr lvl="2"/>
            <a:r>
              <a:rPr lang="en-US" dirty="0"/>
              <a:t>n</a:t>
            </a:r>
            <a:r>
              <a:rPr lang="en-US" noProof="0" dirty="0" err="1"/>
              <a:t>ot</a:t>
            </a:r>
            <a:r>
              <a:rPr lang="en-US" noProof="0" dirty="0"/>
              <a:t> DMA-capable, only CPU-accessible (CPU </a:t>
            </a:r>
            <a:r>
              <a:rPr lang="en-US" i="1" noProof="0" dirty="0"/>
              <a:t>never</a:t>
            </a:r>
            <a:r>
              <a:rPr lang="en-US" noProof="0" dirty="0"/>
              <a:t> shares bus cycles)</a:t>
            </a:r>
          </a:p>
          <a:p>
            <a:pPr lvl="1"/>
            <a:r>
              <a:rPr lang="en-US" noProof="0" dirty="0"/>
              <a:t>DMA memory</a:t>
            </a:r>
          </a:p>
          <a:p>
            <a:pPr lvl="2"/>
            <a:r>
              <a:rPr lang="en-US" dirty="0"/>
              <a:t>a</a:t>
            </a:r>
            <a:r>
              <a:rPr lang="en-US" noProof="0" dirty="0" err="1"/>
              <a:t>ccessible</a:t>
            </a:r>
            <a:r>
              <a:rPr lang="en-US" noProof="0" dirty="0"/>
              <a:t> for </a:t>
            </a:r>
            <a:r>
              <a:rPr lang="en-US" noProof="0" dirty="0" err="1"/>
              <a:t>Blitter</a:t>
            </a:r>
            <a:endParaRPr lang="en-US" noProof="0" dirty="0"/>
          </a:p>
          <a:p>
            <a:pPr lvl="1"/>
            <a:r>
              <a:rPr lang="en-US" noProof="0" dirty="0"/>
              <a:t>Any memory</a:t>
            </a:r>
          </a:p>
          <a:p>
            <a:pPr lvl="2"/>
            <a:r>
              <a:rPr lang="en-US" dirty="0"/>
              <a:t>on riser cards over Zorro bus, very slow</a:t>
            </a:r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2CA2CB-B341-A14F-A5D8-2ECC07893C05}"/>
              </a:ext>
            </a:extLst>
          </p:cNvPr>
          <p:cNvSpPr txBox="1"/>
          <p:nvPr/>
        </p:nvSpPr>
        <p:spPr>
          <a:xfrm>
            <a:off x="5715000" y="1981200"/>
            <a:ext cx="27432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like a DMA engine only for memory, but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also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boolean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 operations on blocks of memory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249C241-F784-EC46-813C-11D2BE73E645}"/>
              </a:ext>
            </a:extLst>
          </p:cNvPr>
          <p:cNvCxnSpPr>
            <a:cxnSpLocks/>
            <a:stCxn id="4" idx="1"/>
          </p:cNvCxnSpPr>
          <p:nvPr/>
        </p:nvCxnSpPr>
        <p:spPr bwMode="auto">
          <a:xfrm flipH="1">
            <a:off x="3657600" y="2350532"/>
            <a:ext cx="205740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575F798-0016-0D9F-7EFA-58C91CD975FD}"/>
              </a:ext>
            </a:extLst>
          </p:cNvPr>
          <p:cNvSpPr txBox="1"/>
          <p:nvPr/>
        </p:nvSpPr>
        <p:spPr>
          <a:xfrm>
            <a:off x="5943600" y="5029200"/>
            <a:ext cx="2743200" cy="1200329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PCIe’s follow-up standard </a:t>
            </a:r>
            <a:br>
              <a:rPr lang="en-US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CXL will bring us a lot of this !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9064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54DDF-5A61-F747-9117-DD5437A35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Types of memory: throughput vs latency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311F2-6613-8544-B32D-E3F85F25C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IXP</a:t>
            </a:r>
            <a:r>
              <a:rPr lang="en-US" baseline="0" noProof="0" dirty="0"/>
              <a:t> 1200</a:t>
            </a:r>
          </a:p>
          <a:p>
            <a:pPr lvl="1"/>
            <a:r>
              <a:rPr lang="en-US" baseline="0" noProof="0" dirty="0"/>
              <a:t>Explicit address spaces</a:t>
            </a:r>
          </a:p>
          <a:p>
            <a:pPr lvl="2"/>
            <a:r>
              <a:rPr lang="en-US" baseline="0" noProof="0" dirty="0"/>
              <a:t>latency, throughput, plus price</a:t>
            </a:r>
          </a:p>
          <a:p>
            <a:pPr lvl="2"/>
            <a:r>
              <a:rPr lang="en-US" noProof="0" dirty="0"/>
              <a:t>Scratchpad – 32bit alignment, to CPU only, very low latency</a:t>
            </a:r>
          </a:p>
          <a:p>
            <a:pPr lvl="2"/>
            <a:r>
              <a:rPr lang="en-US" noProof="0" dirty="0"/>
              <a:t>SRAM – 32bit alignment, 3.7Gbps throughput read, 3.7 Gbps write, to CPU only, low latency</a:t>
            </a:r>
          </a:p>
          <a:p>
            <a:pPr lvl="2"/>
            <a:r>
              <a:rPr lang="en-US" noProof="0" dirty="0"/>
              <a:t>SDRAM – 64bit alignment, 7.4Gps throughput, to all units, higher latency</a:t>
            </a:r>
          </a:p>
          <a:p>
            <a:pPr lvl="1"/>
            <a:r>
              <a:rPr lang="en-US" noProof="0" dirty="0"/>
              <a:t>Features</a:t>
            </a:r>
          </a:p>
          <a:p>
            <a:pPr lvl="2"/>
            <a:r>
              <a:rPr lang="en-US" noProof="0" dirty="0"/>
              <a:t>SRAM/SDRAM operations are non-blocking</a:t>
            </a:r>
            <a:br>
              <a:rPr lang="en-US" noProof="0" dirty="0"/>
            </a:br>
            <a:r>
              <a:rPr lang="en-US" noProof="0" dirty="0"/>
              <a:t>hardware context switching hides access latency</a:t>
            </a:r>
            <a:br>
              <a:rPr lang="en-US" noProof="0" dirty="0"/>
            </a:br>
            <a:r>
              <a:rPr lang="en-US" noProof="0" dirty="0"/>
              <a:t>(the same happens in CUDA)</a:t>
            </a:r>
            <a:endParaRPr lang="en-US" baseline="0" noProof="0" dirty="0"/>
          </a:p>
          <a:p>
            <a:pPr lvl="2"/>
            <a:r>
              <a:rPr lang="en-US" noProof="0" dirty="0"/>
              <a:t>«Byte aligner» unit from SDRAM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72BECD-CAA8-5C4F-9669-C1D085E6112B}"/>
              </a:ext>
            </a:extLst>
          </p:cNvPr>
          <p:cNvSpPr txBox="1"/>
          <p:nvPr/>
        </p:nvSpPr>
        <p:spPr>
          <a:xfrm>
            <a:off x="5410200" y="1143000"/>
            <a:ext cx="32766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not unified at all:</a:t>
            </a:r>
          </a:p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different assembler instru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c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tions for Scratchpad, SRAM and SDRAM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2131FC-6A8F-1F40-9ADE-1F6347A5B5E7}"/>
              </a:ext>
            </a:extLst>
          </p:cNvPr>
          <p:cNvSpPr txBox="1"/>
          <p:nvPr/>
        </p:nvSpPr>
        <p:spPr>
          <a:xfrm>
            <a:off x="4724400" y="5715000"/>
            <a:ext cx="41148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Intel sold the IXP family to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Netronome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renamed to NFP-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xxxx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chips, 100 Gbps speeds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C compiler is still broken in 2020</a:t>
            </a:r>
          </a:p>
        </p:txBody>
      </p:sp>
    </p:spTree>
    <p:extLst>
      <p:ext uri="{BB962C8B-B14F-4D97-AF65-F5344CB8AC3E}">
        <p14:creationId xmlns:p14="http://schemas.microsoft.com/office/powerpoint/2010/main" val="1836247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41765-574C-237C-260C-D8F9EB89A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DB993-A6B0-5DC1-8A30-5C317528E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Types of memory: throughput vs latency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389D2-2BFE-61AF-05A6-6F1D0EE74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err="1"/>
              <a:t>Netronome</a:t>
            </a:r>
            <a:r>
              <a:rPr lang="en-US" dirty="0"/>
              <a:t> NFP-4000 (</a:t>
            </a:r>
            <a:r>
              <a:rPr lang="en-US" dirty="0" err="1"/>
              <a:t>Agilio</a:t>
            </a:r>
            <a:r>
              <a:rPr lang="en-US" dirty="0"/>
              <a:t> </a:t>
            </a:r>
            <a:r>
              <a:rPr lang="en-US" noProof="0" dirty="0"/>
              <a:t>CX)</a:t>
            </a:r>
          </a:p>
          <a:p>
            <a:pPr lvl="1"/>
            <a:r>
              <a:rPr lang="en-US" baseline="0" dirty="0"/>
              <a:t>Grand-grand-grand</a:t>
            </a:r>
            <a:r>
              <a:rPr lang="en-US" dirty="0"/>
              <a:t>child of the IXP 1200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79603ED-C3C5-DB98-0524-E9DFFE99C2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95956"/>
              </p:ext>
            </p:extLst>
          </p:nvPr>
        </p:nvGraphicFramePr>
        <p:xfrm>
          <a:off x="609600" y="2133600"/>
          <a:ext cx="7743127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612">
                  <a:extLst>
                    <a:ext uri="{9D8B030D-6E8A-4147-A177-3AD203B41FA5}">
                      <a16:colId xmlns:a16="http://schemas.microsoft.com/office/drawing/2014/main" val="3010890807"/>
                    </a:ext>
                  </a:extLst>
                </a:gridCol>
                <a:gridCol w="863918">
                  <a:extLst>
                    <a:ext uri="{9D8B030D-6E8A-4147-A177-3AD203B41FA5}">
                      <a16:colId xmlns:a16="http://schemas.microsoft.com/office/drawing/2014/main" val="98994641"/>
                    </a:ext>
                  </a:extLst>
                </a:gridCol>
                <a:gridCol w="2489962">
                  <a:extLst>
                    <a:ext uri="{9D8B030D-6E8A-4147-A177-3AD203B41FA5}">
                      <a16:colId xmlns:a16="http://schemas.microsoft.com/office/drawing/2014/main" val="1297622630"/>
                    </a:ext>
                  </a:extLst>
                </a:gridCol>
                <a:gridCol w="951230">
                  <a:extLst>
                    <a:ext uri="{9D8B030D-6E8A-4147-A177-3AD203B41FA5}">
                      <a16:colId xmlns:a16="http://schemas.microsoft.com/office/drawing/2014/main" val="2966669147"/>
                    </a:ext>
                  </a:extLst>
                </a:gridCol>
                <a:gridCol w="1970405">
                  <a:extLst>
                    <a:ext uri="{9D8B030D-6E8A-4147-A177-3AD203B41FA5}">
                      <a16:colId xmlns:a16="http://schemas.microsoft.com/office/drawing/2014/main" val="136673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location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access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88477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dirty="0" err="1"/>
                        <a:t>Microengine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code store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32 kB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941664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/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local memory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 kB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1-3 cycles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965714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Island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cluster-local scratch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64 kB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20-50 cycles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319745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/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CTM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cluster target memory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256 kB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50-100 cycles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368939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Global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internal memory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 MB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150-250 cycles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080078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/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external memory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 GB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150-500 cycles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5647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8016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6B31-5445-CC45-9869-63E510D0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Hardware-supported atomicity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5180-18D2-C943-BCA2-EA99AF5F7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Ensure atomicity of memory across cores</a:t>
            </a:r>
          </a:p>
          <a:p>
            <a:endParaRPr lang="en-US" sz="2400" dirty="0"/>
          </a:p>
          <a:p>
            <a:r>
              <a:rPr lang="en-US" sz="2400" dirty="0"/>
              <a:t>Transactional memory</a:t>
            </a:r>
          </a:p>
          <a:p>
            <a:pPr lvl="1"/>
            <a:r>
              <a:rPr lang="en-US" sz="2000" dirty="0"/>
              <a:t>e.g. Intel TSX (Transactional Synchronization Extensions)</a:t>
            </a:r>
          </a:p>
          <a:p>
            <a:pPr lvl="2"/>
            <a:r>
              <a:rPr lang="en-US" sz="1800" dirty="0"/>
              <a:t>available in Core 4, 8 and 9, definitely removed since Core 10</a:t>
            </a:r>
          </a:p>
          <a:p>
            <a:pPr lvl="2"/>
            <a:r>
              <a:rPr lang="en-US" sz="1800" i="1" dirty="0"/>
              <a:t>Hardware lock elision</a:t>
            </a:r>
            <a:r>
              <a:rPr lang="en-US" sz="1800" dirty="0"/>
              <a:t>: prefix for regular instruction to make them atomic</a:t>
            </a:r>
          </a:p>
          <a:p>
            <a:pPr lvl="2"/>
            <a:r>
              <a:rPr lang="en-US" sz="1800" i="1" dirty="0"/>
              <a:t>Restricted transactional memory</a:t>
            </a:r>
            <a:r>
              <a:rPr lang="en-US" sz="1800" dirty="0"/>
              <a:t>: extends to an instruction group including up to 8 write operations</a:t>
            </a:r>
          </a:p>
          <a:p>
            <a:pPr lvl="1"/>
            <a:r>
              <a:rPr lang="en-US" sz="2000" dirty="0"/>
              <a:t>e.g. IBM Power 11</a:t>
            </a:r>
          </a:p>
          <a:p>
            <a:pPr lvl="2"/>
            <a:r>
              <a:rPr lang="en-US" sz="1800" dirty="0"/>
              <a:t>To be used conjunction with the compiler</a:t>
            </a:r>
          </a:p>
          <a:p>
            <a:pPr lvl="2"/>
            <a:r>
              <a:rPr lang="en-US" sz="1800" dirty="0"/>
              <a:t>Transaction </a:t>
            </a:r>
            <a:r>
              <a:rPr lang="en-US" sz="1800" dirty="0" err="1"/>
              <a:t>tbegin</a:t>
            </a:r>
            <a:r>
              <a:rPr lang="en-US" sz="1800" dirty="0"/>
              <a:t> (full/short), tend, </a:t>
            </a:r>
            <a:r>
              <a:rPr lang="en-US" sz="1800" dirty="0" err="1"/>
              <a:t>tabort</a:t>
            </a:r>
            <a:r>
              <a:rPr lang="en-US" sz="1800" dirty="0"/>
              <a:t>, </a:t>
            </a:r>
            <a:r>
              <a:rPr lang="en-US" sz="1800" dirty="0" err="1"/>
              <a:t>tsuspend</a:t>
            </a:r>
            <a:r>
              <a:rPr lang="en-US" sz="1800" dirty="0"/>
              <a:t>, </a:t>
            </a:r>
            <a:r>
              <a:rPr lang="en-US" sz="1800" dirty="0" err="1"/>
              <a:t>tresume</a:t>
            </a:r>
            <a:r>
              <a:rPr lang="en-US" sz="1800" dirty="0"/>
              <a:t>, </a:t>
            </a:r>
            <a:r>
              <a:rPr lang="en-US" sz="1800" dirty="0" err="1"/>
              <a:t>tcheck</a:t>
            </a:r>
            <a:endParaRPr lang="en-US" sz="1800" dirty="0"/>
          </a:p>
          <a:p>
            <a:pPr lvl="2"/>
            <a:r>
              <a:rPr lang="en-US" sz="1800" dirty="0"/>
              <a:t>Transaction fails in case of access collision within a transaction, exceeding a nesting limit, or exceeding a writeback buffer size</a:t>
            </a:r>
          </a:p>
          <a:p>
            <a:pPr lvl="1"/>
            <a:r>
              <a:rPr lang="en-US" sz="2000" dirty="0"/>
              <a:t>Allow speculative execution with memory writes</a:t>
            </a:r>
          </a:p>
          <a:p>
            <a:pPr lvl="1"/>
            <a:r>
              <a:rPr lang="en-US" sz="2000" dirty="0"/>
              <a:t>Conduct memory state rewind and instruction replay of transaction whenever serializability is violated</a:t>
            </a:r>
          </a:p>
        </p:txBody>
      </p:sp>
    </p:spTree>
    <p:extLst>
      <p:ext uri="{BB962C8B-B14F-4D97-AF65-F5344CB8AC3E}">
        <p14:creationId xmlns:p14="http://schemas.microsoft.com/office/powerpoint/2010/main" val="2860970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6B31-5445-CC45-9869-63E510D0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Hardware-supported atomicity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5180-18D2-C943-BCA2-EA99AF5F7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791200"/>
          </a:xfrm>
        </p:spPr>
        <p:txBody>
          <a:bodyPr/>
          <a:lstStyle/>
          <a:p>
            <a:r>
              <a:rPr lang="en-US" sz="2400" dirty="0"/>
              <a:t>Ensure atomicity of memory across cores</a:t>
            </a:r>
          </a:p>
          <a:p>
            <a:endParaRPr lang="en-US" sz="2400" dirty="0"/>
          </a:p>
          <a:p>
            <a:r>
              <a:rPr lang="en-US" sz="2400" dirty="0"/>
              <a:t>IXP hardware queues</a:t>
            </a:r>
          </a:p>
          <a:p>
            <a:pPr lvl="1"/>
            <a:r>
              <a:rPr lang="en-US" sz="2000" dirty="0"/>
              <a:t>push/pop operations on 8 queues in SRAM</a:t>
            </a:r>
          </a:p>
          <a:p>
            <a:pPr lvl="1"/>
            <a:r>
              <a:rPr lang="en-US" sz="2000" dirty="0"/>
              <a:t>8 hardware mutexes</a:t>
            </a:r>
          </a:p>
          <a:p>
            <a:pPr lvl="1"/>
            <a:r>
              <a:rPr lang="en-US" sz="2000" dirty="0"/>
              <a:t>atomic bit operations</a:t>
            </a:r>
          </a:p>
          <a:p>
            <a:pPr lvl="1"/>
            <a:r>
              <a:rPr lang="en-US" sz="2000" dirty="0"/>
              <a:t>write transfer registers, read transfer registers for direct communication between </a:t>
            </a:r>
            <a:r>
              <a:rPr lang="en-US" sz="2000" dirty="0" err="1"/>
              <a:t>microengines</a:t>
            </a:r>
            <a:r>
              <a:rPr lang="en-US" sz="2000" dirty="0"/>
              <a:t> (cores)</a:t>
            </a:r>
          </a:p>
          <a:p>
            <a:pPr lvl="1"/>
            <a:endParaRPr lang="en-US" sz="2000" dirty="0"/>
          </a:p>
          <a:p>
            <a:r>
              <a:rPr lang="en-US" sz="2400" dirty="0"/>
              <a:t>Cell hardware queues</a:t>
            </a:r>
          </a:p>
          <a:p>
            <a:pPr lvl="1"/>
            <a:r>
              <a:rPr lang="en-US" sz="2000" dirty="0"/>
              <a:t>Mailbox to send queued 4-byte messages from PPE to SPE and reverse</a:t>
            </a:r>
          </a:p>
          <a:p>
            <a:pPr lvl="1"/>
            <a:r>
              <a:rPr lang="en-US" sz="2000" dirty="0"/>
              <a:t>Signals to post unqueued 4-byte messages from one SPE to another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077804-8ADD-B842-AFAA-1EFB665B3174}"/>
              </a:ext>
            </a:extLst>
          </p:cNvPr>
          <p:cNvSpPr txBox="1"/>
          <p:nvPr/>
        </p:nvSpPr>
        <p:spPr>
          <a:xfrm>
            <a:off x="6248400" y="2057400"/>
            <a:ext cx="2514600" cy="52322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“push/pop” is badly named: they are queues, not stacks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1941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6B31-5445-CC45-9869-63E510D0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Hardware-supported atomicity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5180-18D2-C943-BCA2-EA99AF5F7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791200"/>
          </a:xfrm>
        </p:spPr>
        <p:txBody>
          <a:bodyPr/>
          <a:lstStyle/>
          <a:p>
            <a:r>
              <a:rPr lang="en-US" sz="2400" dirty="0"/>
              <a:t>Ensure atomicity of memory across cores</a:t>
            </a:r>
          </a:p>
          <a:p>
            <a:endParaRPr lang="en-US" sz="2400" dirty="0"/>
          </a:p>
          <a:p>
            <a:r>
              <a:rPr lang="en-US" sz="2400" dirty="0"/>
              <a:t>CUDA</a:t>
            </a:r>
          </a:p>
          <a:p>
            <a:pPr lvl="1"/>
            <a:r>
              <a:rPr lang="en-US" sz="2000" dirty="0"/>
              <a:t>Atomic in device memory</a:t>
            </a:r>
          </a:p>
          <a:p>
            <a:pPr lvl="1"/>
            <a:r>
              <a:rPr lang="en-US" sz="2000" dirty="0"/>
              <a:t>Atomic in shared memory</a:t>
            </a:r>
          </a:p>
          <a:p>
            <a:pPr lvl="1"/>
            <a:r>
              <a:rPr lang="en-US" sz="2000" dirty="0"/>
              <a:t>Atomic in all managed memory (incl. host)</a:t>
            </a:r>
          </a:p>
          <a:p>
            <a:pPr lvl="1"/>
            <a:r>
              <a:rPr lang="en-US" sz="2000" dirty="0"/>
              <a:t>shuffle, shuffle-op, ballot, reduce</a:t>
            </a:r>
          </a:p>
          <a:p>
            <a:pPr lvl="1"/>
            <a:r>
              <a:rPr lang="en-US" sz="2000" dirty="0"/>
              <a:t>cooperative groups</a:t>
            </a:r>
          </a:p>
          <a:p>
            <a:pPr lvl="2"/>
            <a:r>
              <a:rPr lang="en-US" sz="1600" dirty="0"/>
              <a:t>sync freely defined subset of a threads in block</a:t>
            </a:r>
          </a:p>
          <a:p>
            <a:pPr lvl="2"/>
            <a:r>
              <a:rPr lang="en-US" sz="1600" dirty="0"/>
              <a:t>multiple blocks</a:t>
            </a:r>
          </a:p>
          <a:p>
            <a:pPr lvl="2"/>
            <a:r>
              <a:rPr lang="en-US" sz="1600" dirty="0"/>
              <a:t>multiple devices</a:t>
            </a:r>
          </a:p>
          <a:p>
            <a:pPr lvl="1"/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8A749B-06A6-0A40-AF73-65F085553F26}"/>
              </a:ext>
            </a:extLst>
          </p:cNvPr>
          <p:cNvSpPr txBox="1"/>
          <p:nvPr/>
        </p:nvSpPr>
        <p:spPr>
          <a:xfrm>
            <a:off x="5119396" y="1905000"/>
            <a:ext cx="1219200" cy="30777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really slow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241A00-ED88-DE43-B2CE-939F1D2A65CD}"/>
              </a:ext>
            </a:extLst>
          </p:cNvPr>
          <p:cNvSpPr txBox="1"/>
          <p:nvPr/>
        </p:nvSpPr>
        <p:spPr>
          <a:xfrm>
            <a:off x="5119396" y="2322809"/>
            <a:ext cx="1219200" cy="30777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rather fast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662F4CC-752C-CC45-998B-00EBF90C7515}"/>
              </a:ext>
            </a:extLst>
          </p:cNvPr>
          <p:cNvCxnSpPr>
            <a:cxnSpLocks/>
            <a:stCxn id="4" idx="1"/>
          </p:cNvCxnSpPr>
          <p:nvPr/>
        </p:nvCxnSpPr>
        <p:spPr bwMode="auto">
          <a:xfrm flipH="1">
            <a:off x="3810000" y="2058889"/>
            <a:ext cx="1309396" cy="30331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7027A6E-3E6C-0E46-A413-A29438257220}"/>
              </a:ext>
            </a:extLst>
          </p:cNvPr>
          <p:cNvCxnSpPr>
            <a:cxnSpLocks/>
            <a:stCxn id="5" idx="1"/>
          </p:cNvCxnSpPr>
          <p:nvPr/>
        </p:nvCxnSpPr>
        <p:spPr bwMode="auto">
          <a:xfrm flipH="1">
            <a:off x="3810000" y="2476698"/>
            <a:ext cx="1309396" cy="153888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25459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9FC0D-32BC-FE4B-A2E9-4F7ADCB29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Content-addressable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28844-B452-9A4D-B294-EEE86782A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Content addressable memory (CAM)</a:t>
            </a:r>
          </a:p>
          <a:p>
            <a:pPr lvl="1"/>
            <a:r>
              <a:rPr lang="en-US" sz="2000" dirty="0"/>
              <a:t>solid state memory</a:t>
            </a:r>
          </a:p>
          <a:p>
            <a:pPr lvl="1"/>
            <a:r>
              <a:rPr lang="en-US" sz="2000" dirty="0"/>
              <a:t>data accessed by content instead of address</a:t>
            </a:r>
          </a:p>
          <a:p>
            <a:r>
              <a:rPr lang="en-US" sz="2400" dirty="0"/>
              <a:t>Design</a:t>
            </a:r>
          </a:p>
          <a:p>
            <a:pPr lvl="1"/>
            <a:r>
              <a:rPr lang="en-US" sz="2000" dirty="0"/>
              <a:t>simple storage cells</a:t>
            </a:r>
          </a:p>
          <a:p>
            <a:pPr lvl="1"/>
            <a:r>
              <a:rPr lang="en-US" sz="2000" dirty="0"/>
              <a:t>each bit has a comparison circuit</a:t>
            </a:r>
          </a:p>
          <a:p>
            <a:pPr lvl="1"/>
            <a:r>
              <a:rPr lang="en-US" sz="2000" dirty="0"/>
              <a:t>Inputs to compare: argument register, key register (mask)</a:t>
            </a:r>
          </a:p>
          <a:p>
            <a:pPr lvl="1"/>
            <a:r>
              <a:rPr lang="en-US" sz="2000" dirty="0"/>
              <a:t>Output: match register (1 bit for each CAM entry)</a:t>
            </a:r>
          </a:p>
          <a:p>
            <a:pPr lvl="1"/>
            <a:r>
              <a:rPr lang="en-US" sz="2000" dirty="0"/>
              <a:t>READ, WRITE, COMPARE operations</a:t>
            </a:r>
          </a:p>
          <a:p>
            <a:pPr lvl="1"/>
            <a:r>
              <a:rPr lang="en-US" sz="2000" dirty="0"/>
              <a:t>COMPARE: set bit in match register for all entries where Hamming distance between entry and argument is 0 at key register positions</a:t>
            </a:r>
          </a:p>
          <a:p>
            <a:r>
              <a:rPr lang="en-US" sz="2400" dirty="0"/>
              <a:t>Applications</a:t>
            </a:r>
          </a:p>
          <a:p>
            <a:pPr lvl="1"/>
            <a:r>
              <a:rPr lang="en-US" sz="2000" dirty="0"/>
              <a:t>Typical in routing tables</a:t>
            </a:r>
          </a:p>
          <a:p>
            <a:pPr lvl="2"/>
            <a:r>
              <a:rPr lang="en-US" sz="1600" dirty="0"/>
              <a:t>Write a destination IP address into a memory location</a:t>
            </a:r>
          </a:p>
          <a:p>
            <a:pPr lvl="2"/>
            <a:r>
              <a:rPr lang="en-US" sz="1600" dirty="0"/>
              <a:t>Read a forwarding port from the associated memory location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D08F7B-438E-E846-B4EC-9F163440F6DA}"/>
              </a:ext>
            </a:extLst>
          </p:cNvPr>
          <p:cNvSpPr txBox="1"/>
          <p:nvPr/>
        </p:nvSpPr>
        <p:spPr>
          <a:xfrm>
            <a:off x="6096000" y="2362200"/>
            <a:ext cx="28194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TCAM (ternary CAM) merges argument and key into a query register of 3-state symbols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5040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5D64-340D-607A-FA57-8152B03E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STUFF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89204-C23B-BA77-80F9-63D691502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NPUs</a:t>
            </a:r>
          </a:p>
          <a:p>
            <a:r>
              <a:rPr lang="en-US" dirty="0"/>
              <a:t>CXL and memory export</a:t>
            </a:r>
          </a:p>
          <a:p>
            <a:r>
              <a:rPr lang="en-US" dirty="0"/>
              <a:t>ML-specific memory</a:t>
            </a:r>
          </a:p>
        </p:txBody>
      </p:sp>
    </p:spTree>
    <p:extLst>
      <p:ext uri="{BB962C8B-B14F-4D97-AF65-F5344CB8AC3E}">
        <p14:creationId xmlns:p14="http://schemas.microsoft.com/office/powerpoint/2010/main" val="2268774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56414-39E1-E242-B242-92272F16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Swapping and paging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5BB5-01DD-DF47-BEBB-91230F311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Memory overlays</a:t>
            </a:r>
          </a:p>
          <a:p>
            <a:pPr lvl="1"/>
            <a:r>
              <a:rPr lang="en-US" sz="2000" dirty="0"/>
              <a:t>e</a:t>
            </a:r>
            <a:r>
              <a:rPr lang="en-US" sz="2000" noProof="0" dirty="0" err="1"/>
              <a:t>xplicit</a:t>
            </a:r>
            <a:r>
              <a:rPr lang="en-US" sz="2000" noProof="0" dirty="0"/>
              <a:t> choice of moving pages into a physical address space</a:t>
            </a:r>
          </a:p>
          <a:p>
            <a:pPr lvl="1"/>
            <a:r>
              <a:rPr lang="en-US" sz="2000" dirty="0"/>
              <a:t>w</a:t>
            </a:r>
            <a:r>
              <a:rPr lang="en-US" sz="2000" noProof="0" dirty="0" err="1"/>
              <a:t>orks</a:t>
            </a:r>
            <a:r>
              <a:rPr lang="en-US" sz="2000" noProof="0" dirty="0"/>
              <a:t> without MMU, for embedded systems</a:t>
            </a:r>
          </a:p>
          <a:p>
            <a:pPr lvl="1"/>
            <a:endParaRPr lang="en-US" sz="2000" noProof="0" dirty="0"/>
          </a:p>
          <a:p>
            <a:r>
              <a:rPr lang="en-US" sz="2400" noProof="0" dirty="0"/>
              <a:t>Swapping</a:t>
            </a:r>
          </a:p>
          <a:p>
            <a:pPr lvl="1"/>
            <a:r>
              <a:rPr lang="en-US" sz="2000" noProof="0" dirty="0"/>
              <a:t>virtualized addresses</a:t>
            </a:r>
          </a:p>
          <a:p>
            <a:pPr lvl="1"/>
            <a:r>
              <a:rPr lang="en-US" sz="2000" dirty="0"/>
              <a:t>p</a:t>
            </a:r>
            <a:r>
              <a:rPr lang="en-US" sz="2000" noProof="0" dirty="0"/>
              <a:t>reload required pages, LRU later</a:t>
            </a:r>
          </a:p>
          <a:p>
            <a:r>
              <a:rPr lang="en-US" sz="2400" noProof="0" dirty="0"/>
              <a:t>Demand paging</a:t>
            </a:r>
          </a:p>
          <a:p>
            <a:pPr lvl="1"/>
            <a:r>
              <a:rPr lang="en-US" sz="2000" dirty="0"/>
              <a:t>l</a:t>
            </a:r>
            <a:r>
              <a:rPr lang="en-US" sz="2000" noProof="0" dirty="0" err="1"/>
              <a:t>ike</a:t>
            </a:r>
            <a:r>
              <a:rPr lang="en-US" sz="2000" noProof="0" dirty="0"/>
              <a:t> swapping, but lazy loading</a:t>
            </a:r>
          </a:p>
          <a:p>
            <a:pPr lvl="1"/>
            <a:endParaRPr lang="en-US" sz="2000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BA6235-B326-034A-96CE-D5F83E5C24A1}"/>
              </a:ext>
            </a:extLst>
          </p:cNvPr>
          <p:cNvSpPr/>
          <p:nvPr/>
        </p:nvSpPr>
        <p:spPr bwMode="auto">
          <a:xfrm>
            <a:off x="7620000" y="6096000"/>
            <a:ext cx="76200" cy="228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58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56414-39E1-E242-B242-92272F16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Swapping and paging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5BB5-01DD-DF47-BEBB-91230F311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More physical memory than CPU address range</a:t>
            </a:r>
          </a:p>
          <a:p>
            <a:pPr lvl="1"/>
            <a:r>
              <a:rPr lang="en-US" sz="2000" noProof="0" dirty="0"/>
              <a:t>Commodore C128</a:t>
            </a:r>
            <a:endParaRPr lang="en-US" sz="2000" dirty="0"/>
          </a:p>
          <a:p>
            <a:pPr lvl="2"/>
            <a:r>
              <a:rPr lang="en-US" sz="1600" dirty="0"/>
              <a:t>o</a:t>
            </a:r>
            <a:r>
              <a:rPr lang="en-US" sz="1600" noProof="0" dirty="0"/>
              <a:t>ne register for page mapping</a:t>
            </a:r>
          </a:p>
          <a:p>
            <a:pPr lvl="2"/>
            <a:r>
              <a:rPr lang="en-US" sz="1600" dirty="0"/>
              <a:t>set page choice globally</a:t>
            </a:r>
            <a:endParaRPr lang="en-US" sz="1600" noProof="0" dirty="0"/>
          </a:p>
          <a:p>
            <a:pPr lvl="1"/>
            <a:r>
              <a:rPr lang="en-US" sz="2000" dirty="0"/>
              <a:t>X86 ”Real Mode”</a:t>
            </a:r>
          </a:p>
          <a:p>
            <a:pPr lvl="2"/>
            <a:r>
              <a:rPr lang="en-US" sz="1600" noProof="0" dirty="0"/>
              <a:t>Select page at the “instruction group level”</a:t>
            </a:r>
          </a:p>
          <a:p>
            <a:pPr lvl="2"/>
            <a:r>
              <a:rPr lang="en-US" sz="1600" noProof="0" dirty="0"/>
              <a:t>Two address registers, some bits from one for the prefix, some bits from the other for the offset</a:t>
            </a:r>
            <a:endParaRPr lang="en-US" dirty="0"/>
          </a:p>
          <a:p>
            <a:pPr lvl="1"/>
            <a:r>
              <a:rPr lang="en-US" sz="2000" noProof="0" dirty="0"/>
              <a:t>Pentium Pro</a:t>
            </a:r>
          </a:p>
          <a:p>
            <a:pPr lvl="2"/>
            <a:r>
              <a:rPr lang="en-US" sz="1600" dirty="0"/>
              <a:t>Physical address extension</a:t>
            </a:r>
          </a:p>
          <a:p>
            <a:pPr lvl="2"/>
            <a:r>
              <a:rPr lang="en-US" sz="1600" noProof="0" dirty="0"/>
              <a:t>MMU gives each process up to 2^32 bytes of addressable memory</a:t>
            </a:r>
          </a:p>
          <a:p>
            <a:pPr lvl="2"/>
            <a:r>
              <a:rPr lang="en-US" sz="1600" dirty="0"/>
              <a:t>But the MMU can manage up to 2^64 bytes of physical memory</a:t>
            </a:r>
          </a:p>
          <a:p>
            <a:pPr lvl="1"/>
            <a:r>
              <a:rPr lang="en-US" sz="2000" noProof="0" dirty="0"/>
              <a:t>ARMv7</a:t>
            </a:r>
          </a:p>
          <a:p>
            <a:pPr lvl="2"/>
            <a:r>
              <a:rPr lang="en-US" sz="1600" dirty="0"/>
              <a:t>Large Physical Address Extension</a:t>
            </a:r>
          </a:p>
          <a:p>
            <a:pPr lvl="2"/>
            <a:r>
              <a:rPr lang="en-US" sz="1600" dirty="0"/>
              <a:t>As above</a:t>
            </a:r>
            <a:r>
              <a:rPr lang="en-US" sz="1600" noProof="0" dirty="0"/>
              <a:t>, but only up to 2^40 bytes of physical memory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BA6235-B326-034A-96CE-D5F83E5C24A1}"/>
              </a:ext>
            </a:extLst>
          </p:cNvPr>
          <p:cNvSpPr/>
          <p:nvPr/>
        </p:nvSpPr>
        <p:spPr bwMode="auto">
          <a:xfrm>
            <a:off x="7620000" y="6096000"/>
            <a:ext cx="76200" cy="228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09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183F4-A770-4249-A113-1E5A254C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DMA</a:t>
            </a:r>
            <a:r>
              <a:rPr lang="en-US" baseline="0" noProof="0" dirty="0"/>
              <a:t> – direct memory access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399E0-0A32-A741-8F6F-C667F78ED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DMA controller</a:t>
            </a:r>
          </a:p>
          <a:p>
            <a:pPr lvl="1"/>
            <a:r>
              <a:rPr lang="en-US" sz="2000" dirty="0"/>
              <a:t>Initialized by a compute unit</a:t>
            </a:r>
          </a:p>
          <a:p>
            <a:pPr lvl="1"/>
            <a:r>
              <a:rPr lang="en-US" sz="2000" dirty="0"/>
              <a:t>Transferring memory without occupying compute cycles</a:t>
            </a:r>
            <a:endParaRPr lang="en-US" sz="2000" noProof="0" dirty="0"/>
          </a:p>
          <a:p>
            <a:pPr lvl="1"/>
            <a:r>
              <a:rPr lang="en-US" sz="2000" noProof="0" dirty="0"/>
              <a:t>Usually </a:t>
            </a:r>
            <a:r>
              <a:rPr lang="en-US" sz="2000" baseline="0" noProof="0" dirty="0"/>
              <a:t>commands can be queued</a:t>
            </a:r>
          </a:p>
          <a:p>
            <a:pPr lvl="1"/>
            <a:r>
              <a:rPr lang="en-US" sz="2000" dirty="0"/>
              <a:t>Can often perform scatter-gather transfer, mapping to and from physically contiguous memory</a:t>
            </a:r>
          </a:p>
          <a:p>
            <a:r>
              <a:rPr lang="en-US" sz="2400" baseline="0" noProof="0" dirty="0"/>
              <a:t>Modes</a:t>
            </a:r>
          </a:p>
          <a:p>
            <a:pPr lvl="1"/>
            <a:r>
              <a:rPr lang="en-US" sz="2000" dirty="0"/>
              <a:t>Burst mode: use the bus fully</a:t>
            </a:r>
          </a:p>
          <a:p>
            <a:pPr lvl="1"/>
            <a:r>
              <a:rPr lang="en-US" sz="2000" baseline="0" noProof="0" dirty="0"/>
              <a:t>Cycle stealing mode: share bus cycles between devices</a:t>
            </a:r>
          </a:p>
          <a:p>
            <a:pPr lvl="1"/>
            <a:r>
              <a:rPr lang="en-US" sz="2000" baseline="0" noProof="0" dirty="0"/>
              <a:t>Background mode: use only cycles unused by the CPU</a:t>
            </a:r>
            <a:endParaRPr lang="en-US" sz="2000" dirty="0"/>
          </a:p>
          <a:p>
            <a:r>
              <a:rPr lang="en-US" sz="2400" baseline="0" noProof="0" dirty="0"/>
              <a:t>Challenges</a:t>
            </a:r>
          </a:p>
          <a:p>
            <a:pPr lvl="1"/>
            <a:r>
              <a:rPr lang="en-US" sz="2000" dirty="0"/>
              <a:t>Cache invalidation</a:t>
            </a:r>
          </a:p>
          <a:p>
            <a:pPr lvl="1"/>
            <a:r>
              <a:rPr lang="en-US" sz="2000" baseline="0" noProof="0" dirty="0"/>
              <a:t>Bus occupation</a:t>
            </a:r>
          </a:p>
          <a:p>
            <a:pPr lvl="1"/>
            <a:r>
              <a:rPr lang="en-US" sz="2000" dirty="0"/>
              <a:t>No understanding of virtual memory</a:t>
            </a:r>
            <a:endParaRPr lang="en-US" sz="2000" baseline="0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EC595-A4D1-8F49-A3E4-C9A6324CB8BD}"/>
              </a:ext>
            </a:extLst>
          </p:cNvPr>
          <p:cNvSpPr txBox="1"/>
          <p:nvPr/>
        </p:nvSpPr>
        <p:spPr>
          <a:xfrm>
            <a:off x="4953000" y="2846218"/>
            <a:ext cx="4114799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SCSI DMA, CUDA cards, Intel E10G Ethernet cards: own DMA controller, priorities implementation-defined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514AE6-5785-854C-8C73-64084D568CD0}"/>
              </a:ext>
            </a:extLst>
          </p:cNvPr>
          <p:cNvSpPr txBox="1"/>
          <p:nvPr/>
        </p:nvSpPr>
        <p:spPr>
          <a:xfrm>
            <a:off x="7162800" y="3810000"/>
            <a:ext cx="1904999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Amiga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Blitter</a:t>
            </a:r>
            <a:b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</a:b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(bus cycles = 2x CPU cycles)</a:t>
            </a:r>
            <a:endParaRPr lang="en-US" sz="1600" baseline="0" noProof="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C03272-1F9D-6B4A-A940-FC58578E109B}"/>
              </a:ext>
            </a:extLst>
          </p:cNvPr>
          <p:cNvSpPr txBox="1"/>
          <p:nvPr/>
        </p:nvSpPr>
        <p:spPr>
          <a:xfrm>
            <a:off x="3962400" y="4749225"/>
            <a:ext cx="51054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ARM11 – background move between main memory and on-chip high-speed TCM (tightly coupled memory)</a:t>
            </a:r>
            <a:endParaRPr lang="en-US" sz="1600" baseline="0" noProof="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49657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4B42B-C762-8B4F-ABF9-81376EE0A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Automatic</a:t>
            </a:r>
            <a:r>
              <a:rPr lang="en-US" baseline="0" noProof="0" dirty="0"/>
              <a:t> CPU-GPU memory transfer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26BD4-5BA9-0F4D-8D8C-48F5E651A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CUDA Managed Memory</a:t>
            </a:r>
          </a:p>
          <a:p>
            <a:pPr lvl="1"/>
            <a:r>
              <a:rPr lang="en-US" dirty="0"/>
              <a:t>Allocates a memory block like malloc</a:t>
            </a:r>
          </a:p>
          <a:p>
            <a:pPr lvl="1"/>
            <a:r>
              <a:rPr lang="en-US" dirty="0"/>
              <a:t>Can be accessed from CPU and from GPU</a:t>
            </a:r>
          </a:p>
          <a:p>
            <a:pPr lvl="2"/>
            <a:r>
              <a:rPr lang="en-US" dirty="0"/>
              <a:t>Easy on shared-memory designs (laptops, special HPC designs)</a:t>
            </a:r>
            <a:br>
              <a:rPr lang="en-US" dirty="0"/>
            </a:br>
            <a:r>
              <a:rPr lang="en-US" dirty="0"/>
              <a:t>“unified memory”</a:t>
            </a:r>
          </a:p>
          <a:p>
            <a:pPr lvl="2"/>
            <a:r>
              <a:rPr lang="en-US" dirty="0"/>
              <a:t>Hard on computers where CPU and GPU have different memories</a:t>
            </a:r>
          </a:p>
          <a:p>
            <a:pPr lvl="2"/>
            <a:endParaRPr lang="en-US" dirty="0"/>
          </a:p>
          <a:p>
            <a:r>
              <a:rPr lang="en-US" dirty="0"/>
              <a:t>DMA-capable</a:t>
            </a:r>
          </a:p>
          <a:p>
            <a:r>
              <a:rPr lang="en-US" dirty="0"/>
              <a:t>Compiler and runtime decide when to move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A32E7-7A02-5F40-BFF3-A1DD1AAAD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5034865"/>
            <a:ext cx="4572000" cy="139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A7288E-23DC-B849-BD3B-1EB1EA9B1917}"/>
              </a:ext>
            </a:extLst>
          </p:cNvPr>
          <p:cNvSpPr txBox="1"/>
          <p:nvPr/>
        </p:nvSpPr>
        <p:spPr>
          <a:xfrm>
            <a:off x="312738" y="5410200"/>
            <a:ext cx="3540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latin typeface="+mn-lt"/>
              </a:rPr>
              <a:t>Rodinia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benchmark</a:t>
            </a:r>
            <a:r>
              <a:rPr lang="nb-NO" dirty="0">
                <a:latin typeface="+mn-lt"/>
              </a:rPr>
              <a:t>,</a:t>
            </a:r>
          </a:p>
          <a:p>
            <a:r>
              <a:rPr lang="nb-NO" dirty="0" err="1">
                <a:latin typeface="+mn-lt"/>
              </a:rPr>
              <a:t>Normalized</a:t>
            </a:r>
            <a:r>
              <a:rPr lang="nb-NO" dirty="0">
                <a:latin typeface="+mn-lt"/>
              </a:rPr>
              <a:t> to hand-</a:t>
            </a:r>
            <a:r>
              <a:rPr lang="nb-NO" dirty="0" err="1">
                <a:latin typeface="+mn-lt"/>
              </a:rPr>
              <a:t>coded</a:t>
            </a:r>
            <a:r>
              <a:rPr lang="nb-NO" dirty="0">
                <a:latin typeface="+mn-lt"/>
              </a:rPr>
              <a:t> speed</a:t>
            </a:r>
          </a:p>
          <a:p>
            <a:r>
              <a:rPr lang="nb-NO" sz="1200" dirty="0">
                <a:latin typeface="+mn-lt"/>
              </a:rPr>
              <a:t>DOI 10.1109/HPEC.2014.7040988</a:t>
            </a:r>
          </a:p>
        </p:txBody>
      </p:sp>
    </p:spTree>
    <p:extLst>
      <p:ext uri="{BB962C8B-B14F-4D97-AF65-F5344CB8AC3E}">
        <p14:creationId xmlns:p14="http://schemas.microsoft.com/office/powerpoint/2010/main" val="1335054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8055B-BD68-7E47-974E-AB199DB4D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Battery-backed 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20221-AF3E-FF4A-AA18-28BEDCB7D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Battery-backed RAM is a form of disk</a:t>
            </a:r>
          </a:p>
          <a:p>
            <a:r>
              <a:rPr lang="en-US" sz="2400" noProof="0" dirty="0"/>
              <a:t>Faster than SSD, limited by bus speed</a:t>
            </a:r>
          </a:p>
          <a:p>
            <a:r>
              <a:rPr lang="en-US" sz="2400" noProof="0" dirty="0"/>
              <a:t>Requires power for memory refresh</a:t>
            </a:r>
          </a:p>
          <a:p>
            <a:r>
              <a:rPr lang="en-US" sz="2400" dirty="0"/>
              <a:t>N</a:t>
            </a:r>
            <a:r>
              <a:rPr lang="en-US" sz="2400" noProof="0" dirty="0" err="1"/>
              <a:t>ot</a:t>
            </a:r>
            <a:r>
              <a:rPr lang="en-US" sz="2400" noProof="0" dirty="0"/>
              <a:t> truly persistent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ECA670-96C1-354E-AD8F-4A8E36083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8" y="2938695"/>
            <a:ext cx="3962400" cy="264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653029-1895-804D-97E6-0E51C80A05EE}"/>
              </a:ext>
            </a:extLst>
          </p:cNvPr>
          <p:cNvSpPr txBox="1"/>
          <p:nvPr/>
        </p:nvSpPr>
        <p:spPr>
          <a:xfrm>
            <a:off x="312738" y="5792342"/>
            <a:ext cx="5868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n-lt"/>
              </a:rPr>
              <a:t>ALLONE </a:t>
            </a:r>
            <a:r>
              <a:rPr lang="nb-NO" dirty="0" err="1">
                <a:latin typeface="+mn-lt"/>
              </a:rPr>
              <a:t>Cloud</a:t>
            </a:r>
            <a:r>
              <a:rPr lang="nb-NO" dirty="0">
                <a:latin typeface="+mn-lt"/>
              </a:rPr>
              <a:t> Disk Drive 101 </a:t>
            </a:r>
            <a:r>
              <a:rPr lang="nb-NO" dirty="0" err="1">
                <a:latin typeface="+mn-lt"/>
              </a:rPr>
              <a:t>RAMDisk</a:t>
            </a:r>
            <a:r>
              <a:rPr lang="nb-NO" dirty="0">
                <a:latin typeface="+mn-lt"/>
              </a:rPr>
              <a:t> – 32GB </a:t>
            </a:r>
            <a:r>
              <a:rPr lang="nb-NO" dirty="0" err="1">
                <a:latin typeface="+mn-lt"/>
              </a:rPr>
              <a:t>capacity</a:t>
            </a:r>
            <a:endParaRPr lang="nb-NO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7F0592-AB81-CE4B-90A9-8E1FBC376405}"/>
              </a:ext>
            </a:extLst>
          </p:cNvPr>
          <p:cNvSpPr txBox="1"/>
          <p:nvPr/>
        </p:nvSpPr>
        <p:spPr>
          <a:xfrm>
            <a:off x="4583130" y="3902949"/>
            <a:ext cx="39187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Hybrid BBRAM/Flash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Speed of BBRAM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Battery for short-term persistence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SD card for long-term persistence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2F56AE-4717-D31E-088D-3D17672756BC}"/>
              </a:ext>
            </a:extLst>
          </p:cNvPr>
          <p:cNvSpPr txBox="1"/>
          <p:nvPr/>
        </p:nvSpPr>
        <p:spPr>
          <a:xfrm>
            <a:off x="5334000" y="2838446"/>
            <a:ext cx="3497262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Nothing like this was recently marketed. Replaced by HDDs with a Flash buffer for persistence.</a:t>
            </a:r>
            <a:endParaRPr lang="en-US" sz="1600" baseline="0" noProof="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71271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CFA0F4-EB64-3B4E-9953-E65B5876E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648200"/>
            <a:ext cx="3048000" cy="17096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DA6E81-8718-3143-B8C4-16D5C40B4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485" y="1676400"/>
            <a:ext cx="3701178" cy="27811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23AD88-4DDC-8E4B-B856-4B3594B96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SSD -</a:t>
            </a:r>
            <a:r>
              <a:rPr lang="en-US" baseline="0" noProof="0" dirty="0"/>
              <a:t> </a:t>
            </a:r>
            <a:r>
              <a:rPr lang="en-US" noProof="0" dirty="0"/>
              <a:t>Solid Stage Disks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6E208-6DA5-304F-A949-6F1919BE1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Emulation</a:t>
            </a:r>
            <a:r>
              <a:rPr lang="en-US" baseline="0" noProof="0" dirty="0"/>
              <a:t> of «older» spinning disks</a:t>
            </a:r>
          </a:p>
          <a:p>
            <a:r>
              <a:rPr lang="en-US" dirty="0"/>
              <a:t>i</a:t>
            </a:r>
            <a:r>
              <a:rPr lang="en-US" baseline="0" noProof="0" dirty="0"/>
              <a:t>n terms of latency between RAM and spinning disks</a:t>
            </a:r>
          </a:p>
          <a:p>
            <a:r>
              <a:rPr lang="en-US" dirty="0"/>
              <a:t>l</a:t>
            </a:r>
            <a:r>
              <a:rPr lang="en-US" baseline="0" noProof="0" dirty="0" err="1"/>
              <a:t>imited</a:t>
            </a:r>
            <a:r>
              <a:rPr lang="en-US" baseline="0" noProof="0" dirty="0"/>
              <a:t> lifetime is a major challenge</a:t>
            </a:r>
          </a:p>
          <a:p>
            <a:endParaRPr lang="en-US" baseline="0" noProof="0" dirty="0"/>
          </a:p>
          <a:p>
            <a:endParaRPr lang="en-US" noProof="0" dirty="0"/>
          </a:p>
          <a:p>
            <a:r>
              <a:rPr lang="en-US" baseline="0" noProof="0" dirty="0"/>
              <a:t>With </a:t>
            </a:r>
            <a:r>
              <a:rPr lang="en-US" baseline="0" noProof="0" dirty="0" err="1"/>
              <a:t>NVMe</a:t>
            </a:r>
            <a:endParaRPr lang="en-US" baseline="0" noProof="0" dirty="0"/>
          </a:p>
          <a:p>
            <a:pPr lvl="1"/>
            <a:r>
              <a:rPr lang="en-US" dirty="0"/>
              <a:t>e.g. </a:t>
            </a:r>
            <a:r>
              <a:rPr lang="en-US" baseline="0" noProof="0" dirty="0"/>
              <a:t>M.2 SSDs</a:t>
            </a:r>
          </a:p>
          <a:p>
            <a:pPr lvl="1"/>
            <a:r>
              <a:rPr lang="en-US" baseline="0" noProof="0" dirty="0"/>
              <a:t>Memory mapping</a:t>
            </a:r>
          </a:p>
          <a:p>
            <a:pPr lvl="1"/>
            <a:r>
              <a:rPr lang="en-US" noProof="0" dirty="0"/>
              <a:t>DMA</a:t>
            </a:r>
          </a:p>
          <a:p>
            <a:pPr lvl="1"/>
            <a:r>
              <a:rPr lang="en-US" dirty="0"/>
              <a:t>could make</a:t>
            </a:r>
            <a:r>
              <a:rPr lang="en-US" noProof="0" dirty="0"/>
              <a:t> serial device </a:t>
            </a:r>
            <a:br>
              <a:rPr lang="en-US" noProof="0" dirty="0"/>
            </a:br>
            <a:r>
              <a:rPr lang="en-US" noProof="0" dirty="0"/>
              <a:t>driver model obsolete</a:t>
            </a:r>
            <a:endParaRPr lang="en-US" baseline="0" noProof="0" dirty="0"/>
          </a:p>
        </p:txBody>
      </p:sp>
    </p:spTree>
    <p:extLst>
      <p:ext uri="{BB962C8B-B14F-4D97-AF65-F5344CB8AC3E}">
        <p14:creationId xmlns:p14="http://schemas.microsoft.com/office/powerpoint/2010/main" val="1921543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58F0-0CB7-4242-A403-A16D0A5F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Persistent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1FC41-9B6A-614A-932E-C305A919C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Intel Optane </a:t>
            </a:r>
            <a:r>
              <a:rPr lang="en-NO"/>
              <a:t>persistent memory</a:t>
            </a:r>
            <a:r>
              <a:rPr lang="nb-NO" dirty="0"/>
              <a:t> (</a:t>
            </a:r>
            <a:r>
              <a:rPr lang="nb-NO" dirty="0" err="1"/>
              <a:t>discontinued</a:t>
            </a:r>
            <a:r>
              <a:rPr lang="nb-NO" dirty="0"/>
              <a:t>)</a:t>
            </a:r>
            <a:endParaRPr lang="en-NO" dirty="0"/>
          </a:p>
          <a:p>
            <a:pPr lvl="1"/>
            <a:r>
              <a:rPr lang="en-NO" dirty="0"/>
              <a:t>SSD package on the DRAM bus</a:t>
            </a:r>
          </a:p>
          <a:p>
            <a:pPr lvl="1"/>
            <a:r>
              <a:rPr lang="en-GB" dirty="0"/>
              <a:t>C</a:t>
            </a:r>
            <a:r>
              <a:rPr lang="en-NO" dirty="0"/>
              <a:t>an be partly volatile or partly persistent</a:t>
            </a:r>
          </a:p>
          <a:p>
            <a:pPr lvl="2"/>
            <a:r>
              <a:rPr lang="en-GB" dirty="0"/>
              <a:t>R</a:t>
            </a:r>
            <a:r>
              <a:rPr lang="en-NO" dirty="0"/>
              <a:t>econfigure and reboot</a:t>
            </a:r>
          </a:p>
          <a:p>
            <a:pPr lvl="1"/>
            <a:r>
              <a:rPr lang="en-GB" dirty="0"/>
              <a:t>F</a:t>
            </a:r>
            <a:r>
              <a:rPr lang="en-NO" dirty="0"/>
              <a:t>aster than SSD, slower than DRAM</a:t>
            </a:r>
          </a:p>
          <a:p>
            <a:pPr lvl="1"/>
            <a:endParaRPr lang="en-NO" dirty="0"/>
          </a:p>
          <a:p>
            <a:r>
              <a:rPr lang="en-US" noProof="0" dirty="0"/>
              <a:t>Drop-in replacement for RAM</a:t>
            </a:r>
            <a:endParaRPr lang="en-US" dirty="0"/>
          </a:p>
          <a:p>
            <a:pPr lvl="1"/>
            <a:r>
              <a:rPr lang="en-US" noProof="0" dirty="0"/>
              <a:t>Bandwidth and access times </a:t>
            </a:r>
            <a:br>
              <a:rPr lang="en-US" noProof="0" dirty="0"/>
            </a:br>
            <a:r>
              <a:rPr lang="en-US" noProof="0" dirty="0"/>
              <a:t>similar to RAM (factor 2-4)</a:t>
            </a:r>
          </a:p>
          <a:p>
            <a:pPr lvl="1"/>
            <a:r>
              <a:rPr lang="en-US" dirty="0"/>
              <a:t>Persistence of an </a:t>
            </a:r>
            <a:r>
              <a:rPr lang="en-US" dirty="0" err="1"/>
              <a:t>NVMe</a:t>
            </a:r>
            <a:r>
              <a:rPr lang="en-US" dirty="0"/>
              <a:t> disk</a:t>
            </a:r>
          </a:p>
          <a:p>
            <a:pPr lvl="1"/>
            <a:r>
              <a:rPr lang="en-US" dirty="0"/>
              <a:t>Desired for object-oriented paradigms for decades, e.g. OODBs</a:t>
            </a:r>
          </a:p>
          <a:p>
            <a:pPr lvl="1"/>
            <a:r>
              <a:rPr lang="en-US" dirty="0"/>
              <a:t>Too rare for a well-integrated programming paradigm</a:t>
            </a:r>
            <a:endParaRPr lang="en-US" noProof="0" dirty="0"/>
          </a:p>
          <a:p>
            <a:pPr marL="1371600" lvl="3" indent="0">
              <a:buNone/>
            </a:pPr>
            <a:endParaRPr lang="en-NO" sz="1600" dirty="0"/>
          </a:p>
          <a:p>
            <a:pPr lvl="1"/>
            <a:endParaRPr lang="en-NO" dirty="0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A29441F5-AE01-B543-AD7B-B024AF24B3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7" b="35318"/>
          <a:stretch/>
        </p:blipFill>
        <p:spPr>
          <a:xfrm>
            <a:off x="5410200" y="3733800"/>
            <a:ext cx="34925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246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58F0-0CB7-4242-A403-A16D0A5F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Persistent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1FC41-9B6A-614A-932E-C305A919C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Intel Optane persistent memory</a:t>
            </a:r>
          </a:p>
          <a:p>
            <a:pPr lvl="1"/>
            <a:r>
              <a:rPr lang="en-NO" dirty="0"/>
              <a:t>SSD package on the DRAM bus</a:t>
            </a:r>
          </a:p>
          <a:p>
            <a:pPr lvl="1"/>
            <a:r>
              <a:rPr lang="en-GB" dirty="0"/>
              <a:t>C</a:t>
            </a:r>
            <a:r>
              <a:rPr lang="en-NO" dirty="0"/>
              <a:t>an be partly volatile or partly persistent</a:t>
            </a:r>
          </a:p>
          <a:p>
            <a:pPr lvl="2"/>
            <a:r>
              <a:rPr lang="en-GB" dirty="0"/>
              <a:t>R</a:t>
            </a:r>
            <a:r>
              <a:rPr lang="en-NO" dirty="0"/>
              <a:t>econfigure and reboot</a:t>
            </a:r>
          </a:p>
          <a:p>
            <a:pPr lvl="1"/>
            <a:r>
              <a:rPr lang="en-GB" dirty="0"/>
              <a:t>F</a:t>
            </a:r>
            <a:r>
              <a:rPr lang="en-NO" dirty="0"/>
              <a:t>aster than SSD, slower than DRAM</a:t>
            </a:r>
          </a:p>
          <a:p>
            <a:pPr lvl="1"/>
            <a:endParaRPr lang="en-NO" dirty="0"/>
          </a:p>
          <a:p>
            <a:r>
              <a:rPr lang="en-NO" dirty="0"/>
              <a:t>Using persistent memory</a:t>
            </a:r>
          </a:p>
          <a:p>
            <a:pPr lvl="1"/>
            <a:r>
              <a:rPr lang="en-GB" sz="1800" dirty="0"/>
              <a:t>n</a:t>
            </a:r>
            <a:r>
              <a:rPr lang="en-NO" sz="1800" dirty="0"/>
              <a:t>dctl: vmalloc</a:t>
            </a:r>
          </a:p>
          <a:p>
            <a:pPr lvl="1"/>
            <a:r>
              <a:rPr lang="en-GB" sz="1800" dirty="0"/>
              <a:t>o</a:t>
            </a:r>
            <a:r>
              <a:rPr lang="en-NO" sz="1800" dirty="0"/>
              <a:t>pmctl: command line</a:t>
            </a:r>
          </a:p>
          <a:p>
            <a:pPr lvl="1"/>
            <a:r>
              <a:rPr lang="en-NO" sz="1800" dirty="0"/>
              <a:t>PMDK: </a:t>
            </a:r>
            <a:r>
              <a:rPr lang="en-GB" sz="1800" dirty="0"/>
              <a:t>l</a:t>
            </a:r>
            <a:r>
              <a:rPr lang="en-NO" sz="1800" dirty="0"/>
              <a:t>ibraries, C++ bindings</a:t>
            </a:r>
          </a:p>
          <a:p>
            <a:pPr lvl="2"/>
            <a:r>
              <a:rPr lang="en-GB" sz="1600" dirty="0"/>
              <a:t>Persistence</a:t>
            </a:r>
          </a:p>
          <a:p>
            <a:pPr lvl="2"/>
            <a:r>
              <a:rPr lang="en-GB" sz="1600" dirty="0"/>
              <a:t>Persistent smart pointers</a:t>
            </a:r>
          </a:p>
          <a:p>
            <a:pPr lvl="2"/>
            <a:r>
              <a:rPr lang="en-GB" sz="1600" dirty="0"/>
              <a:t>T</a:t>
            </a:r>
            <a:r>
              <a:rPr lang="en-NO" sz="1600" dirty="0"/>
              <a:t>ransactions</a:t>
            </a:r>
          </a:p>
          <a:p>
            <a:pPr lvl="2"/>
            <a:r>
              <a:rPr lang="en-GB" sz="1600" dirty="0"/>
              <a:t>S</a:t>
            </a:r>
            <a:r>
              <a:rPr lang="en-NO" sz="1600" dirty="0"/>
              <a:t>ynchronization</a:t>
            </a:r>
          </a:p>
          <a:p>
            <a:pPr lvl="2"/>
            <a:r>
              <a:rPr lang="en-GB" sz="1600" dirty="0"/>
              <a:t>C</a:t>
            </a:r>
            <a:r>
              <a:rPr lang="en-NO" sz="1600" dirty="0"/>
              <a:t>ontainers</a:t>
            </a:r>
          </a:p>
          <a:p>
            <a:pPr marL="1371600" lvl="3" indent="0">
              <a:buNone/>
            </a:pPr>
            <a:endParaRPr lang="en-NO" sz="1600" dirty="0"/>
          </a:p>
          <a:p>
            <a:pPr lvl="1"/>
            <a:endParaRPr lang="en-NO" dirty="0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A29441F5-AE01-B543-AD7B-B024AF24B3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7" b="35318"/>
          <a:stretch/>
        </p:blipFill>
        <p:spPr>
          <a:xfrm>
            <a:off x="5410200" y="3733800"/>
            <a:ext cx="34925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48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4867-E830-CA40-89F7-149308CC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 disks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FF4F0-2D63-5244-A404-8CC31F805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/>
              <a:t>Baseline for persistent storage</a:t>
            </a:r>
          </a:p>
          <a:p>
            <a:pPr lvl="1"/>
            <a:r>
              <a:rPr lang="en-US" noProof="0" dirty="0"/>
              <a:t>Persistent</a:t>
            </a:r>
          </a:p>
          <a:p>
            <a:pPr lvl="1"/>
            <a:r>
              <a:rPr lang="en-US" dirty="0"/>
              <a:t>Re-writable</a:t>
            </a:r>
          </a:p>
          <a:p>
            <a:pPr lvl="1"/>
            <a:r>
              <a:rPr lang="en-US" noProof="0" dirty="0"/>
              <a:t>Moderate throughput</a:t>
            </a:r>
          </a:p>
          <a:p>
            <a:pPr lvl="1"/>
            <a:r>
              <a:rPr lang="en-US" dirty="0"/>
              <a:t>Decent lifetime</a:t>
            </a:r>
            <a:endParaRPr lang="en-US" noProof="0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66E15AD-B215-0547-A3B8-9CAA87A628CB}"/>
              </a:ext>
            </a:extLst>
          </p:cNvPr>
          <p:cNvGrpSpPr>
            <a:grpSpLocks/>
          </p:cNvGrpSpPr>
          <p:nvPr/>
        </p:nvGrpSpPr>
        <p:grpSpPr bwMode="auto">
          <a:xfrm>
            <a:off x="1386407" y="3276600"/>
            <a:ext cx="3185593" cy="3078050"/>
            <a:chOff x="73" y="1338"/>
            <a:chExt cx="2483" cy="2674"/>
          </a:xfrm>
        </p:grpSpPr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382E93D2-EA45-B247-BB62-C0A5CB159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" y="1762"/>
              <a:ext cx="1680" cy="16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6" name="Oval 6">
              <a:extLst>
                <a:ext uri="{FF2B5EF4-FFF2-40B4-BE49-F238E27FC236}">
                  <a16:creationId xmlns:a16="http://schemas.microsoft.com/office/drawing/2014/main" id="{232CD20F-60AF-AA45-A246-C7AF4E221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1954"/>
              <a:ext cx="1296" cy="12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4AC49A65-7A93-534F-BC3E-E217C0111F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1" y="176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71A8B1C5-4CFA-6F4B-B926-92CE812FFA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1" y="325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D7E19CF9-F666-864C-80F6-4FE45C6399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5" y="2626"/>
              <a:ext cx="19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E81516ED-3CD5-C942-9BBB-DE0F198D40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62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F80589C1-5233-BD4C-8291-5C6FE69988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3" y="200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636E1E5C-292B-7245-B94F-B5C9EBBFD5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" y="3106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3" name="Line 13">
              <a:extLst>
                <a:ext uri="{FF2B5EF4-FFF2-40B4-BE49-F238E27FC236}">
                  <a16:creationId xmlns:a16="http://schemas.microsoft.com/office/drawing/2014/main" id="{630B19D5-8CA0-B14A-B430-BA519E798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1" y="3010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D01F931F-D7DF-BC4D-BCC5-C1D3E18016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5" y="1954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5" name="AutoShape 15">
              <a:extLst>
                <a:ext uri="{FF2B5EF4-FFF2-40B4-BE49-F238E27FC236}">
                  <a16:creationId xmlns:a16="http://schemas.microsoft.com/office/drawing/2014/main" id="{110B1C0D-24E0-DD42-AC69-19AC081F0BE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11" y="2338"/>
              <a:ext cx="864" cy="432"/>
            </a:xfrm>
            <a:prstGeom prst="curvedDownArrow">
              <a:avLst>
                <a:gd name="adj1" fmla="val 40000"/>
                <a:gd name="adj2" fmla="val 80000"/>
                <a:gd name="adj3" fmla="val 3333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D4E9D082-C6A2-0D4C-A8A7-BE333DEE1D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9" y="1593"/>
              <a:ext cx="162" cy="211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7" name="Line 17">
              <a:extLst>
                <a:ext uri="{FF2B5EF4-FFF2-40B4-BE49-F238E27FC236}">
                  <a16:creationId xmlns:a16="http://schemas.microsoft.com/office/drawing/2014/main" id="{70F05A78-5344-CC4A-9F8D-FAB3BCEB9B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75" y="3346"/>
              <a:ext cx="240" cy="28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8" name="Text Box 18">
              <a:extLst>
                <a:ext uri="{FF2B5EF4-FFF2-40B4-BE49-F238E27FC236}">
                  <a16:creationId xmlns:a16="http://schemas.microsoft.com/office/drawing/2014/main" id="{4DEF539E-ECBF-8549-905F-B559A6C9D0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" y="1338"/>
              <a:ext cx="944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nb-NO">
                  <a:latin typeface="+mn-lt"/>
                </a:rPr>
                <a:t>head here</a:t>
              </a:r>
            </a:p>
          </p:txBody>
        </p:sp>
        <p:sp>
          <p:nvSpPr>
            <p:cNvPr id="19" name="Text Box 19">
              <a:extLst>
                <a:ext uri="{FF2B5EF4-FFF2-40B4-BE49-F238E27FC236}">
                  <a16:creationId xmlns:a16="http://schemas.microsoft.com/office/drawing/2014/main" id="{F3AD9E4A-6246-CC4E-ADB4-7129DC29DF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4" y="3691"/>
              <a:ext cx="1122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nb-NO">
                  <a:latin typeface="+mn-lt"/>
                </a:rPr>
                <a:t>block I want</a:t>
              </a:r>
            </a:p>
          </p:txBody>
        </p:sp>
      </p:grpSp>
      <p:sp>
        <p:nvSpPr>
          <p:cNvPr id="20" name="Rectangle 20">
            <a:extLst>
              <a:ext uri="{FF2B5EF4-FFF2-40B4-BE49-F238E27FC236}">
                <a16:creationId xmlns:a16="http://schemas.microsoft.com/office/drawing/2014/main" id="{B4564AB2-EFB1-2B4E-AF4F-FC78273DD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1700" y="3875173"/>
            <a:ext cx="4071141" cy="219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nb-NO" sz="1800" dirty="0">
                <a:solidFill>
                  <a:schemeClr val="tx1"/>
                </a:solidFill>
              </a:rPr>
              <a:t>Average delay is 1/2 revolution</a:t>
            </a:r>
            <a:br>
              <a:rPr lang="en-US" altLang="nb-NO" sz="1800" dirty="0">
                <a:solidFill>
                  <a:schemeClr val="tx1"/>
                </a:solidFill>
              </a:rPr>
            </a:br>
            <a:br>
              <a:rPr lang="en-US" altLang="nb-NO" sz="1800" dirty="0">
                <a:solidFill>
                  <a:schemeClr val="tx1"/>
                </a:solidFill>
              </a:rPr>
            </a:br>
            <a:r>
              <a:rPr lang="en-US" altLang="nb-NO" sz="1800" dirty="0">
                <a:solidFill>
                  <a:schemeClr val="tx1"/>
                </a:solidFill>
              </a:rPr>
              <a:t>“Typical” average: </a:t>
            </a:r>
            <a:br>
              <a:rPr lang="en-US" altLang="nb-NO" sz="1800" dirty="0">
                <a:solidFill>
                  <a:schemeClr val="tx1"/>
                </a:solidFill>
              </a:rPr>
            </a:br>
            <a:r>
              <a:rPr lang="en-US" altLang="nb-NO" sz="1800" dirty="0">
                <a:solidFill>
                  <a:schemeClr val="tx1"/>
                </a:solidFill>
              </a:rPr>
              <a:t>	</a:t>
            </a:r>
            <a:r>
              <a:rPr lang="en-US" altLang="nb-NO" sz="1600" dirty="0">
                <a:solidFill>
                  <a:schemeClr val="tx1"/>
                </a:solidFill>
              </a:rPr>
              <a:t>  8.33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(3.600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	  5.56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(5.400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 	  4.17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(7.200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 	  3.00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(10.000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 	  2.00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(15.000 RPM)</a:t>
            </a:r>
          </a:p>
        </p:txBody>
      </p:sp>
    </p:spTree>
    <p:extLst>
      <p:ext uri="{BB962C8B-B14F-4D97-AF65-F5344CB8AC3E}">
        <p14:creationId xmlns:p14="http://schemas.microsoft.com/office/powerpoint/2010/main" val="29583534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4867-E830-CA40-89F7-149308CC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Disk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FF4F0-2D63-5244-A404-8CC31F805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/>
              <a:t>Partitions</a:t>
            </a:r>
          </a:p>
          <a:p>
            <a:pPr lvl="1"/>
            <a:r>
              <a:rPr lang="en-US" noProof="0" dirty="0"/>
              <a:t>Location</a:t>
            </a:r>
            <a:r>
              <a:rPr lang="en-US" baseline="0" noProof="0" dirty="0"/>
              <a:t> matters on spinning disks</a:t>
            </a:r>
          </a:p>
          <a:p>
            <a:pPr lvl="2"/>
            <a:r>
              <a:rPr lang="en-US" baseline="0" noProof="0" dirty="0"/>
              <a:t>High sector density on outside of disk</a:t>
            </a:r>
            <a:br>
              <a:rPr lang="en-US" baseline="0" dirty="0"/>
            </a:br>
            <a:r>
              <a:rPr lang="en-US" noProof="0" dirty="0"/>
              <a:t>gives</a:t>
            </a:r>
            <a:r>
              <a:rPr lang="en-US" baseline="0" noProof="0" dirty="0"/>
              <a:t> more</a:t>
            </a:r>
            <a:r>
              <a:rPr lang="en-US" noProof="0" dirty="0"/>
              <a:t> throughput per rotation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Priorities between disks</a:t>
            </a:r>
          </a:p>
          <a:p>
            <a:pPr lvl="1"/>
            <a:r>
              <a:rPr lang="en-US" noProof="0" dirty="0"/>
              <a:t>SCSI / SAS / </a:t>
            </a:r>
            <a:r>
              <a:rPr lang="en-US" noProof="0" dirty="0" err="1"/>
              <a:t>FibreChannel</a:t>
            </a:r>
            <a:r>
              <a:rPr lang="en-US" noProof="0" dirty="0"/>
              <a:t> disks</a:t>
            </a:r>
          </a:p>
          <a:p>
            <a:pPr lvl="2"/>
            <a:r>
              <a:rPr lang="en-US" noProof="0" dirty="0"/>
              <a:t>Prioritized</a:t>
            </a:r>
            <a:r>
              <a:rPr lang="en-US" baseline="0" noProof="0" dirty="0"/>
              <a:t> Ids – gives DMA priority</a:t>
            </a:r>
          </a:p>
          <a:p>
            <a:pPr lvl="1"/>
            <a:r>
              <a:rPr lang="en-US" dirty="0"/>
              <a:t>PCIe-attached storage blades</a:t>
            </a:r>
          </a:p>
          <a:p>
            <a:pPr lvl="2"/>
            <a:r>
              <a:rPr lang="en-US" baseline="0" noProof="0" dirty="0"/>
              <a:t>Non-standardized priority</a:t>
            </a:r>
          </a:p>
          <a:p>
            <a:endParaRPr lang="en-US" noProof="0" dirty="0"/>
          </a:p>
        </p:txBody>
      </p:sp>
      <p:pic>
        <p:nvPicPr>
          <p:cNvPr id="4" name="Picture 9" descr="5-18">
            <a:extLst>
              <a:ext uri="{FF2B5EF4-FFF2-40B4-BE49-F238E27FC236}">
                <a16:creationId xmlns:a16="http://schemas.microsoft.com/office/drawing/2014/main" id="{B07AF0CC-5FD3-EE4B-A322-7DB7B2C21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83"/>
          <a:stretch>
            <a:fillRect/>
          </a:stretch>
        </p:blipFill>
        <p:spPr bwMode="auto">
          <a:xfrm>
            <a:off x="6019800" y="866775"/>
            <a:ext cx="2514600" cy="259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0">
            <a:extLst>
              <a:ext uri="{FF2B5EF4-FFF2-40B4-BE49-F238E27FC236}">
                <a16:creationId xmlns:a16="http://schemas.microsoft.com/office/drawing/2014/main" id="{5130CA80-F134-AB47-A7FA-E8589EC34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816" y="3124200"/>
            <a:ext cx="4071141" cy="1417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nb-NO" sz="1800" dirty="0">
                <a:solidFill>
                  <a:schemeClr val="tx1"/>
                </a:solidFill>
              </a:rPr>
              <a:t>Typical disk today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nb-NO" sz="1800" dirty="0">
                <a:solidFill>
                  <a:schemeClr val="tx1"/>
                </a:solidFill>
              </a:rPr>
              <a:t>Zoned Constant-Area Velocity Disk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nb-NO" sz="1800" dirty="0">
                <a:solidFill>
                  <a:schemeClr val="tx1"/>
                </a:solidFill>
              </a:rPr>
              <a:t>Spare sectors at the edge of each zone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53F518-7F12-B54D-92A1-6825C0B87EF9}"/>
              </a:ext>
            </a:extLst>
          </p:cNvPr>
          <p:cNvSpPr txBox="1"/>
          <p:nvPr/>
        </p:nvSpPr>
        <p:spPr>
          <a:xfrm>
            <a:off x="5943600" y="4495800"/>
            <a:ext cx="2819400" cy="95410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note that some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zCAV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disks are slowing down a bit on outer cylinders:</a:t>
            </a:r>
          </a:p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reduces transfer errors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062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4BFB-B5BF-0B4C-877E-F6E4A8F8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Disk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50A2C-EA00-954B-B796-9906ECDF0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648325"/>
          </a:xfrm>
        </p:spPr>
        <p:txBody>
          <a:bodyPr/>
          <a:lstStyle/>
          <a:p>
            <a:r>
              <a:rPr lang="en-US" noProof="0" dirty="0"/>
              <a:t>Filesystem considering location</a:t>
            </a:r>
          </a:p>
          <a:p>
            <a:pPr lvl="1"/>
            <a:r>
              <a:rPr lang="en-US" noProof="0" dirty="0"/>
              <a:t>JFS</a:t>
            </a:r>
          </a:p>
          <a:p>
            <a:pPr lvl="2"/>
            <a:r>
              <a:rPr lang="en-US" baseline="0" noProof="0" dirty="0"/>
              <a:t>PV - </a:t>
            </a:r>
            <a:r>
              <a:rPr lang="en-US" noProof="0" dirty="0"/>
              <a:t>p</a:t>
            </a:r>
            <a:r>
              <a:rPr lang="en-US" baseline="0" noProof="0" dirty="0"/>
              <a:t>hysical volume</a:t>
            </a:r>
          </a:p>
          <a:p>
            <a:pPr lvl="3"/>
            <a:r>
              <a:rPr lang="en-US" baseline="0" noProof="0" dirty="0"/>
              <a:t>a</a:t>
            </a:r>
            <a:r>
              <a:rPr lang="en-US" noProof="0" dirty="0"/>
              <a:t> disk or RAID system</a:t>
            </a:r>
          </a:p>
          <a:p>
            <a:pPr lvl="2"/>
            <a:r>
              <a:rPr lang="en-US" baseline="0" noProof="0" dirty="0"/>
              <a:t>VG - volume</a:t>
            </a:r>
            <a:r>
              <a:rPr lang="en-US" noProof="0" dirty="0"/>
              <a:t> group</a:t>
            </a:r>
          </a:p>
          <a:p>
            <a:pPr lvl="3"/>
            <a:r>
              <a:rPr lang="en-US" noProof="0" dirty="0"/>
              <a:t>physical volumes with </a:t>
            </a:r>
            <a:r>
              <a:rPr lang="en-US" noProof="0" dirty="0" err="1"/>
              <a:t>softraid</a:t>
            </a:r>
            <a:r>
              <a:rPr lang="en-US" noProof="0" dirty="0"/>
              <a:t> policy</a:t>
            </a:r>
            <a:endParaRPr lang="en-US" dirty="0"/>
          </a:p>
          <a:p>
            <a:pPr lvl="3"/>
            <a:r>
              <a:rPr lang="en-US" noProof="0" dirty="0"/>
              <a:t>enables physical move of disks</a:t>
            </a:r>
          </a:p>
          <a:p>
            <a:pPr lvl="2"/>
            <a:r>
              <a:rPr lang="en-US" baseline="0" noProof="0" dirty="0"/>
              <a:t>LV - logical volume</a:t>
            </a:r>
            <a:endParaRPr lang="en-US" baseline="0" dirty="0"/>
          </a:p>
          <a:p>
            <a:pPr lvl="3"/>
            <a:r>
              <a:rPr lang="en-US" noProof="0" dirty="0"/>
              <a:t>partition-like hot-movable entity on a VG</a:t>
            </a:r>
          </a:p>
          <a:p>
            <a:pPr lvl="3"/>
            <a:r>
              <a:rPr lang="en-US" b="1" noProof="0" dirty="0"/>
              <a:t>can prefer specific disk regions</a:t>
            </a:r>
            <a:r>
              <a:rPr lang="en-US" noProof="0" dirty="0"/>
              <a:t>, also </a:t>
            </a:r>
            <a:r>
              <a:rPr lang="en-US" dirty="0"/>
              <a:t>non-contiguous</a:t>
            </a:r>
          </a:p>
          <a:p>
            <a:pPr lvl="3"/>
            <a:r>
              <a:rPr lang="en-US" noProof="0" dirty="0"/>
              <a:t>another </a:t>
            </a:r>
            <a:r>
              <a:rPr lang="en-US" noProof="0" dirty="0" err="1"/>
              <a:t>softraid</a:t>
            </a:r>
            <a:r>
              <a:rPr lang="en-US" noProof="0" dirty="0"/>
              <a:t> layer</a:t>
            </a:r>
          </a:p>
          <a:p>
            <a:pPr lvl="2"/>
            <a:r>
              <a:rPr lang="en-US" baseline="0" noProof="0" dirty="0"/>
              <a:t>FS – file system</a:t>
            </a:r>
          </a:p>
          <a:p>
            <a:pPr lvl="3"/>
            <a:r>
              <a:rPr lang="en-US" baseline="0" noProof="0" dirty="0"/>
              <a:t>can grow</a:t>
            </a:r>
            <a:r>
              <a:rPr lang="en-US" dirty="0"/>
              <a:t> and shrink</a:t>
            </a:r>
            <a:endParaRPr lang="en-US" baseline="0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27F478-AB6D-324E-9C37-61EC2343A63D}"/>
              </a:ext>
            </a:extLst>
          </p:cNvPr>
          <p:cNvSpPr txBox="1"/>
          <p:nvPr/>
        </p:nvSpPr>
        <p:spPr>
          <a:xfrm>
            <a:off x="6400800" y="3273623"/>
            <a:ext cx="2362200" cy="30777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like Linux UUID for disks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26D6E3F-43A2-3E4F-A0F1-3C54811C9723}"/>
              </a:ext>
            </a:extLst>
          </p:cNvPr>
          <p:cNvCxnSpPr>
            <a:stCxn id="4" idx="1"/>
          </p:cNvCxnSpPr>
          <p:nvPr/>
        </p:nvCxnSpPr>
        <p:spPr bwMode="auto">
          <a:xfrm flipH="1" flipV="1">
            <a:off x="5334000" y="3426023"/>
            <a:ext cx="1066800" cy="1489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79646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CD85-A938-6049-8022-3B323F43F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noProof="0" dirty="0"/>
              <a:t>HSM - Hierarchical storage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17B46-F26F-8B41-A68C-F3C84C47A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See here: </a:t>
            </a:r>
            <a:r>
              <a:rPr lang="en-US" noProof="0" dirty="0">
                <a:hlinkClick r:id="rId3"/>
              </a:rPr>
              <a:t>https://en.wikipedia.org/wiki/Hierarchical_storage_management</a:t>
            </a:r>
            <a:endParaRPr lang="en-US" noProof="0" dirty="0"/>
          </a:p>
          <a:p>
            <a:pPr lvl="1"/>
            <a:r>
              <a:rPr lang="en-US" noProof="0" dirty="0"/>
              <a:t>Disk and tape</a:t>
            </a:r>
          </a:p>
          <a:p>
            <a:pPr lvl="1"/>
            <a:r>
              <a:rPr lang="en-US" noProof="0" dirty="0"/>
              <a:t>Old and new disks</a:t>
            </a:r>
          </a:p>
          <a:p>
            <a:pPr lvl="1"/>
            <a:r>
              <a:rPr lang="en-US" noProof="0" dirty="0"/>
              <a:t>Fast and slow disks</a:t>
            </a:r>
          </a:p>
          <a:p>
            <a:pPr lvl="1"/>
            <a:r>
              <a:rPr lang="en-US" noProof="0" dirty="0"/>
              <a:t>Older ideas:</a:t>
            </a:r>
          </a:p>
          <a:p>
            <a:pPr lvl="2"/>
            <a:r>
              <a:rPr lang="en-US" noProof="0" dirty="0"/>
              <a:t>Mixing low and high throughout sectors</a:t>
            </a:r>
          </a:p>
        </p:txBody>
      </p:sp>
    </p:spTree>
    <p:extLst>
      <p:ext uri="{BB962C8B-B14F-4D97-AF65-F5344CB8AC3E}">
        <p14:creationId xmlns:p14="http://schemas.microsoft.com/office/powerpoint/2010/main" val="132822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EEF40-807F-D542-B3C0-7C1E956E0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Tape drives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90626-F4C1-D14D-86F8-0221BDBB4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Features</a:t>
            </a:r>
          </a:p>
          <a:p>
            <a:pPr lvl="1"/>
            <a:r>
              <a:rPr lang="en-US" noProof="0" dirty="0"/>
              <a:t>High capacity (LTO9: 10 TB uncompressed/tape)</a:t>
            </a:r>
          </a:p>
          <a:p>
            <a:pPr lvl="1"/>
            <a:r>
              <a:rPr lang="en-US" noProof="0" dirty="0"/>
              <a:t>Excellent price/GB (0,10 NOK)</a:t>
            </a:r>
          </a:p>
          <a:p>
            <a:pPr lvl="1"/>
            <a:r>
              <a:rPr lang="en-US" noProof="0" dirty="0"/>
              <a:t>Very long lifetime (1970s tapes still working)</a:t>
            </a:r>
          </a:p>
          <a:p>
            <a:pPr lvl="1"/>
            <a:r>
              <a:rPr lang="en-US" noProof="0" dirty="0"/>
              <a:t>Decent throughput due to high density (1 TB/</a:t>
            </a:r>
            <a:r>
              <a:rPr lang="en-US" noProof="0" dirty="0" err="1"/>
              <a:t>hr</a:t>
            </a:r>
            <a:r>
              <a:rPr lang="en-US" noProof="0" dirty="0"/>
              <a:t>)</a:t>
            </a:r>
          </a:p>
          <a:p>
            <a:pPr lvl="1"/>
            <a:r>
              <a:rPr lang="en-US" noProof="0" dirty="0"/>
              <a:t>Immense latency</a:t>
            </a:r>
          </a:p>
          <a:p>
            <a:pPr lvl="2"/>
            <a:r>
              <a:rPr lang="en-US" noProof="0" dirty="0"/>
              <a:t>Robotic tape loading</a:t>
            </a:r>
          </a:p>
          <a:p>
            <a:pPr lvl="2"/>
            <a:r>
              <a:rPr lang="en-US" noProof="0" dirty="0"/>
              <a:t>Spooling</a:t>
            </a:r>
          </a:p>
          <a:p>
            <a:r>
              <a:rPr lang="en-US" noProof="0" dirty="0"/>
              <a:t>Famous example</a:t>
            </a:r>
          </a:p>
          <a:p>
            <a:pPr lvl="1"/>
            <a:r>
              <a:rPr lang="en-US" noProof="0" dirty="0" err="1"/>
              <a:t>StorageTek</a:t>
            </a:r>
            <a:r>
              <a:rPr lang="en-US" noProof="0" dirty="0"/>
              <a:t> </a:t>
            </a:r>
            <a:r>
              <a:rPr lang="en-US" noProof="0" dirty="0" err="1"/>
              <a:t>Powderhorn</a:t>
            </a:r>
            <a:endParaRPr lang="en-US" noProof="0" dirty="0"/>
          </a:p>
          <a:p>
            <a:r>
              <a:rPr lang="en-US" noProof="0" dirty="0"/>
              <a:t>Google uses Tape for backup</a:t>
            </a:r>
          </a:p>
        </p:txBody>
      </p:sp>
    </p:spTree>
    <p:extLst>
      <p:ext uri="{BB962C8B-B14F-4D97-AF65-F5344CB8AC3E}">
        <p14:creationId xmlns:p14="http://schemas.microsoft.com/office/powerpoint/2010/main" val="11749863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B9FB0-956F-6D45-8DB5-AD269F9FE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Resource disaggregation</a:t>
            </a:r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BED097BB-FE21-5347-84F8-8DD3F43675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838200"/>
            <a:ext cx="3891596" cy="1694186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2AA23F-788E-FE47-B825-5CEF57B526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2400" dirty="0"/>
              <a:t>Build computers from infrastructure inside a cluster</a:t>
            </a:r>
          </a:p>
          <a:p>
            <a:pPr lvl="1"/>
            <a:r>
              <a:rPr lang="en-GB" sz="2000" dirty="0"/>
              <a:t>Build virtual machine</a:t>
            </a:r>
          </a:p>
          <a:p>
            <a:pPr lvl="1"/>
            <a:r>
              <a:rPr lang="en-GB" sz="2000" dirty="0"/>
              <a:t>From physical hardware</a:t>
            </a:r>
          </a:p>
          <a:p>
            <a:pPr lvl="1"/>
            <a:r>
              <a:rPr lang="en-GB" sz="2000" dirty="0"/>
              <a:t>Page mapping across a network infrastructure</a:t>
            </a:r>
          </a:p>
          <a:p>
            <a:pPr lvl="1"/>
            <a:r>
              <a:rPr lang="en-GB" sz="2000" dirty="0"/>
              <a:t>Different attachment for every kind of device</a:t>
            </a:r>
          </a:p>
          <a:p>
            <a:pPr lvl="1"/>
            <a:r>
              <a:rPr lang="en-GB" sz="2000" dirty="0"/>
              <a:t>Memory integrated by an MMU</a:t>
            </a:r>
          </a:p>
          <a:p>
            <a:pPr lvl="2"/>
            <a:r>
              <a:rPr lang="en-GB" sz="1600" dirty="0"/>
              <a:t>MMU is part of the CPU</a:t>
            </a:r>
          </a:p>
          <a:p>
            <a:endParaRPr lang="en-GB" sz="2400" dirty="0"/>
          </a:p>
          <a:p>
            <a:r>
              <a:rPr lang="en-GB" sz="2400" dirty="0"/>
              <a:t>Ancient vision</a:t>
            </a:r>
          </a:p>
          <a:p>
            <a:pPr lvl="1"/>
            <a:r>
              <a:rPr lang="en-GB" sz="2000" dirty="0"/>
              <a:t>ATM as internal and external interconnect</a:t>
            </a:r>
          </a:p>
          <a:p>
            <a:pPr lvl="1"/>
            <a:r>
              <a:rPr lang="en-GB" sz="2000" dirty="0"/>
              <a:t>i.e. a unified interconnect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496281-3264-8D4A-BAE5-5297C85A3E4C}"/>
              </a:ext>
            </a:extLst>
          </p:cNvPr>
          <p:cNvSpPr txBox="1"/>
          <p:nvPr/>
        </p:nvSpPr>
        <p:spPr>
          <a:xfrm>
            <a:off x="5222398" y="2681611"/>
            <a:ext cx="3352800" cy="914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050" b="1" dirty="0">
                <a:latin typeface="Eurostile" panose="020B0504020202050204" pitchFamily="34" charset="77"/>
              </a:rPr>
              <a:t>Network support for resource disaggregation in next-generation </a:t>
            </a:r>
            <a:r>
              <a:rPr lang="en-GB" sz="1050" b="1" dirty="0" err="1">
                <a:latin typeface="Eurostile" panose="020B0504020202050204" pitchFamily="34" charset="77"/>
              </a:rPr>
              <a:t>datacenters</a:t>
            </a:r>
            <a:endParaRPr lang="en-GB" sz="1050" b="1" dirty="0">
              <a:latin typeface="Eurostile" panose="020B0504020202050204" pitchFamily="34" charset="77"/>
            </a:endParaRPr>
          </a:p>
          <a:p>
            <a:r>
              <a:rPr lang="en-GB" sz="1050" dirty="0" err="1">
                <a:latin typeface="Eurostile" panose="020B0504020202050204" pitchFamily="34" charset="77"/>
              </a:rPr>
              <a:t>Sangjin</a:t>
            </a:r>
            <a:r>
              <a:rPr lang="en-GB" sz="1050" dirty="0">
                <a:latin typeface="Eurostile" panose="020B0504020202050204" pitchFamily="34" charset="77"/>
              </a:rPr>
              <a:t> Han, Norbert Egi, </a:t>
            </a:r>
            <a:r>
              <a:rPr lang="en-GB" sz="1050" dirty="0" err="1">
                <a:latin typeface="Eurostile" panose="020B0504020202050204" pitchFamily="34" charset="77"/>
              </a:rPr>
              <a:t>Aurojit</a:t>
            </a:r>
            <a:r>
              <a:rPr lang="en-GB" sz="1050" dirty="0">
                <a:latin typeface="Eurostile" panose="020B0504020202050204" pitchFamily="34" charset="77"/>
              </a:rPr>
              <a:t> Panda, Sylvia </a:t>
            </a:r>
            <a:r>
              <a:rPr lang="en-GB" sz="1050" dirty="0" err="1">
                <a:latin typeface="Eurostile" panose="020B0504020202050204" pitchFamily="34" charset="77"/>
              </a:rPr>
              <a:t>Ratnasamy</a:t>
            </a:r>
            <a:r>
              <a:rPr lang="en-GB" sz="1050" dirty="0">
                <a:latin typeface="Eurostile" panose="020B0504020202050204" pitchFamily="34" charset="77"/>
              </a:rPr>
              <a:t>, </a:t>
            </a:r>
            <a:r>
              <a:rPr lang="en-GB" sz="1050" dirty="0" err="1">
                <a:latin typeface="Eurostile" panose="020B0504020202050204" pitchFamily="34" charset="77"/>
              </a:rPr>
              <a:t>Guangyu</a:t>
            </a:r>
            <a:r>
              <a:rPr lang="en-GB" sz="1050" dirty="0">
                <a:latin typeface="Eurostile" panose="020B0504020202050204" pitchFamily="34" charset="77"/>
              </a:rPr>
              <a:t> Shi, Scott J. </a:t>
            </a:r>
            <a:r>
              <a:rPr lang="en-GB" sz="1050" dirty="0" err="1">
                <a:latin typeface="Eurostile" panose="020B0504020202050204" pitchFamily="34" charset="77"/>
              </a:rPr>
              <a:t>Shenker</a:t>
            </a:r>
            <a:endParaRPr lang="en-NO" sz="1050" dirty="0">
              <a:latin typeface="Eurostile" panose="020B0504020202050204" pitchFamily="34" charset="77"/>
            </a:endParaRPr>
          </a:p>
          <a:p>
            <a:r>
              <a:rPr lang="en-NO" sz="1050" i="1" dirty="0">
                <a:latin typeface="Eurostile" panose="020B0504020202050204" pitchFamily="34" charset="77"/>
              </a:rPr>
              <a:t>ACM HotNets 2013</a:t>
            </a:r>
            <a:endParaRPr lang="en-GB" sz="1050" i="1" dirty="0">
              <a:latin typeface="Eurostile" panose="020B0504020202050204" pitchFamily="34" charset="77"/>
            </a:endParaRPr>
          </a:p>
        </p:txBody>
      </p:sp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0F6976E8-F669-9241-9C88-FBCCE1714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237" y="3973836"/>
            <a:ext cx="3009122" cy="19323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76E572-6FEE-D541-B255-ED74CE20FAFC}"/>
              </a:ext>
            </a:extLst>
          </p:cNvPr>
          <p:cNvSpPr txBox="1"/>
          <p:nvPr/>
        </p:nvSpPr>
        <p:spPr>
          <a:xfrm>
            <a:off x="5222398" y="5791200"/>
            <a:ext cx="3352800" cy="762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050" b="1" dirty="0">
                <a:latin typeface="Eurostile" panose="020B0504020202050204" pitchFamily="34" charset="77"/>
              </a:rPr>
              <a:t>Using an ATM interconnect as a high performance I/O </a:t>
            </a:r>
            <a:r>
              <a:rPr lang="en-GB" sz="1050" b="1" dirty="0" err="1">
                <a:latin typeface="Eurostile" panose="020B0504020202050204" pitchFamily="34" charset="77"/>
              </a:rPr>
              <a:t>backplanet</a:t>
            </a:r>
            <a:endParaRPr lang="en-GB" sz="1050" b="1" dirty="0">
              <a:latin typeface="Eurostile" panose="020B0504020202050204" pitchFamily="34" charset="77"/>
            </a:endParaRPr>
          </a:p>
          <a:p>
            <a:r>
              <a:rPr lang="en-GB" sz="1050" dirty="0">
                <a:latin typeface="Eurostile" panose="020B0504020202050204" pitchFamily="34" charset="77"/>
              </a:rPr>
              <a:t>Z.D. </a:t>
            </a:r>
            <a:r>
              <a:rPr lang="en-GB" sz="1050" dirty="0" err="1">
                <a:latin typeface="Eurostile" panose="020B0504020202050204" pitchFamily="34" charset="77"/>
              </a:rPr>
              <a:t>Dittia</a:t>
            </a:r>
            <a:r>
              <a:rPr lang="en-GB" sz="1050" dirty="0">
                <a:latin typeface="Eurostile" panose="020B0504020202050204" pitchFamily="34" charset="77"/>
              </a:rPr>
              <a:t>, J.R. Cox, G.M. </a:t>
            </a:r>
            <a:r>
              <a:rPr lang="en-GB" sz="1050" dirty="0" err="1">
                <a:latin typeface="Eurostile" panose="020B0504020202050204" pitchFamily="34" charset="77"/>
              </a:rPr>
              <a:t>Parulkar</a:t>
            </a:r>
            <a:endParaRPr lang="en-GB" sz="1050" dirty="0">
              <a:latin typeface="Eurostile" panose="020B0504020202050204" pitchFamily="34" charset="77"/>
            </a:endParaRPr>
          </a:p>
          <a:p>
            <a:r>
              <a:rPr lang="en-GB" sz="1050" i="1" dirty="0">
                <a:latin typeface="Eurostile" panose="020B0504020202050204" pitchFamily="34" charset="77"/>
              </a:rPr>
              <a:t>IEEE Hot Interconnects II, 1993</a:t>
            </a:r>
          </a:p>
        </p:txBody>
      </p:sp>
    </p:spTree>
    <p:extLst>
      <p:ext uri="{BB962C8B-B14F-4D97-AF65-F5344CB8AC3E}">
        <p14:creationId xmlns:p14="http://schemas.microsoft.com/office/powerpoint/2010/main" val="7109422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4A660-021B-0947-8A29-3F19E46FC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Remote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8241E-B273-B54A-AC5C-D3A333B86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Distributed</a:t>
            </a:r>
            <a:r>
              <a:rPr lang="en-US" baseline="0" noProof="0" dirty="0"/>
              <a:t> operating systems</a:t>
            </a:r>
          </a:p>
          <a:p>
            <a:pPr lvl="1"/>
            <a:r>
              <a:rPr lang="en-US" noProof="0" dirty="0"/>
              <a:t>Remote memory access is deeply hardcoded into the OS</a:t>
            </a:r>
          </a:p>
          <a:p>
            <a:pPr lvl="1"/>
            <a:r>
              <a:rPr lang="en-US" baseline="0" noProof="0" dirty="0"/>
              <a:t>Treat like NUMA systems with extreme speed differences</a:t>
            </a:r>
          </a:p>
        </p:txBody>
      </p:sp>
    </p:spTree>
    <p:extLst>
      <p:ext uri="{BB962C8B-B14F-4D97-AF65-F5344CB8AC3E}">
        <p14:creationId xmlns:p14="http://schemas.microsoft.com/office/powerpoint/2010/main" val="33325313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2DD5-001B-394B-834D-53D9AA57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noProof="0" dirty="0"/>
              <a:t>Network</a:t>
            </a:r>
            <a:r>
              <a:rPr lang="en-US" sz="2800" baseline="0" noProof="0" dirty="0"/>
              <a:t> attached storage and storage area networks</a:t>
            </a:r>
            <a:endParaRPr lang="en-US" sz="28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99610-29DE-0B43-AF27-053F914D3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3995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52C8-28BD-CA4E-9E5F-DE47D10A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Networked</a:t>
            </a:r>
            <a:r>
              <a:rPr lang="en-US" baseline="0" noProof="0" dirty="0"/>
              <a:t> file systems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C90F4-66A7-EC49-AB8A-6BB588C74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Remote file system</a:t>
            </a:r>
          </a:p>
          <a:p>
            <a:pPr lvl="1"/>
            <a:r>
              <a:rPr lang="en-US" sz="2000" noProof="0" dirty="0"/>
              <a:t>e.g. NFS - Network file system, CIFS – Common Internet file system</a:t>
            </a:r>
          </a:p>
          <a:p>
            <a:pPr lvl="1"/>
            <a:r>
              <a:rPr lang="en-US" sz="2000" noProof="0" dirty="0"/>
              <a:t>Limited</a:t>
            </a:r>
            <a:r>
              <a:rPr lang="en-US" sz="2000" baseline="0" noProof="0" dirty="0"/>
              <a:t> caching, file locking, explicit mount like a</a:t>
            </a:r>
            <a:r>
              <a:rPr lang="en-US" sz="2000" noProof="0" dirty="0"/>
              <a:t> separate file system</a:t>
            </a:r>
            <a:endParaRPr lang="en-US" sz="2000" baseline="0" noProof="0" dirty="0"/>
          </a:p>
          <a:p>
            <a:r>
              <a:rPr lang="en-US" sz="2400" noProof="0" dirty="0"/>
              <a:t>Distributed file system</a:t>
            </a:r>
          </a:p>
          <a:p>
            <a:pPr lvl="1"/>
            <a:r>
              <a:rPr lang="en-US" sz="2000" noProof="0" dirty="0" err="1"/>
              <a:t>e.g</a:t>
            </a:r>
            <a:r>
              <a:rPr lang="en-US" sz="2000" noProof="0" dirty="0"/>
              <a:t> AFS – Andrews file system, DFS – DCE file system</a:t>
            </a:r>
          </a:p>
          <a:p>
            <a:pPr lvl="1"/>
            <a:r>
              <a:rPr lang="en-US" sz="2000" noProof="0" dirty="0"/>
              <a:t>Aggressive caching, unique global directory structure</a:t>
            </a:r>
          </a:p>
          <a:p>
            <a:r>
              <a:rPr lang="en-US" sz="2400" noProof="0" dirty="0"/>
              <a:t>Cluster file systems</a:t>
            </a:r>
          </a:p>
          <a:p>
            <a:pPr lvl="1"/>
            <a:r>
              <a:rPr lang="en-US" sz="2000" dirty="0"/>
              <a:t>e</a:t>
            </a:r>
            <a:r>
              <a:rPr lang="en-US" sz="2000" noProof="0" dirty="0"/>
              <a:t>.g. </a:t>
            </a:r>
            <a:r>
              <a:rPr lang="en-US" sz="2000" noProof="0" dirty="0" err="1"/>
              <a:t>HadoopFS</a:t>
            </a:r>
            <a:r>
              <a:rPr lang="en-US" sz="2000" noProof="0" dirty="0"/>
              <a:t>, GPFS – General parallel file systems, </a:t>
            </a:r>
            <a:r>
              <a:rPr lang="en-US" sz="2000" noProof="0" dirty="0" err="1"/>
              <a:t>Lustre</a:t>
            </a:r>
            <a:endParaRPr lang="en-US" sz="2000" noProof="0" dirty="0"/>
          </a:p>
          <a:p>
            <a:pPr lvl="1"/>
            <a:r>
              <a:rPr lang="en-US" sz="2000" noProof="0" dirty="0"/>
              <a:t>Sacrifice ease of use for bandwidth</a:t>
            </a:r>
          </a:p>
          <a:p>
            <a:r>
              <a:rPr lang="en-US" sz="2400" dirty="0"/>
              <a:t>P2P file systems</a:t>
            </a:r>
          </a:p>
          <a:p>
            <a:pPr lvl="1"/>
            <a:r>
              <a:rPr lang="en-US" sz="2000" noProof="0" dirty="0"/>
              <a:t>e.g. </a:t>
            </a:r>
            <a:r>
              <a:rPr lang="en-US" sz="2000" noProof="0" dirty="0" err="1"/>
              <a:t>OceanStore</a:t>
            </a:r>
            <a:r>
              <a:rPr lang="en-US" sz="2000" noProof="0" dirty="0"/>
              <a:t> – files striped across peer nodes, location unknown</a:t>
            </a:r>
          </a:p>
          <a:p>
            <a:pPr lvl="1"/>
            <a:r>
              <a:rPr lang="en-US" sz="2000" dirty="0"/>
              <a:t>Sacrifice speed (latency and bandwidth) for resilience and anonymity</a:t>
            </a:r>
            <a:endParaRPr lang="en-US" sz="2000" noProof="0" dirty="0"/>
          </a:p>
        </p:txBody>
      </p:sp>
    </p:spTree>
    <p:extLst>
      <p:ext uri="{BB962C8B-B14F-4D97-AF65-F5344CB8AC3E}">
        <p14:creationId xmlns:p14="http://schemas.microsoft.com/office/powerpoint/2010/main" val="19312150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9A1E6-383C-A047-9887-99235C8D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Network cards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F87DE-DB42-A145-AC49-5CA25EBD0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Interrupt</a:t>
            </a:r>
            <a:r>
              <a:rPr lang="en-US" baseline="0" noProof="0" dirty="0"/>
              <a:t> reduction</a:t>
            </a:r>
          </a:p>
          <a:p>
            <a:r>
              <a:rPr lang="en-US" baseline="0" noProof="0" dirty="0"/>
              <a:t>Collating receives, DMA on receive</a:t>
            </a:r>
          </a:p>
          <a:p>
            <a:r>
              <a:rPr lang="en-US" baseline="0" noProof="0" dirty="0"/>
              <a:t>No sending DMA; but both Nagle and Pacing increase latency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625816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C6BA-18B0-EF42-825C-CE3CC867B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D1C19-A182-E74F-AA1F-0E14A535D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IXP memory</a:t>
            </a:r>
            <a:r>
              <a:rPr lang="en-US" baseline="0" noProof="0" dirty="0"/>
              <a:t> </a:t>
            </a:r>
            <a:r>
              <a:rPr lang="en-US" baseline="0" noProof="0" dirty="0">
                <a:hlinkClick r:id="rId3"/>
              </a:rPr>
              <a:t>http://www.ecs.umass.edu/ece/wolf/courses/ECE697J/docs/IXP1200%20HW%20Ref%20Manual.pdf</a:t>
            </a:r>
            <a:r>
              <a:rPr lang="en-US" baseline="0" noProof="0" dirty="0"/>
              <a:t>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03097199"/>
      </p:ext>
    </p:extLst>
  </p:cSld>
  <p:clrMapOvr>
    <a:masterClrMapping/>
  </p:clrMapOvr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1800" dirty="0" smtClean="0">
            <a:latin typeface="+mn-lt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INF5063-HKS-intro.pptx</Template>
  <TotalTime>15283</TotalTime>
  <Words>3214</Words>
  <Application>Microsoft Macintosh PowerPoint</Application>
  <PresentationFormat>On-screen Show (4:3)</PresentationFormat>
  <Paragraphs>679</Paragraphs>
  <Slides>41</Slides>
  <Notes>39</Notes>
  <HiddenSlides>8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ＭＳ Ｐゴシック</vt:lpstr>
      <vt:lpstr>Arial</vt:lpstr>
      <vt:lpstr>Eurostile</vt:lpstr>
      <vt:lpstr>Tahoma</vt:lpstr>
      <vt:lpstr>Times New Roman</vt:lpstr>
      <vt:lpstr>Wingdings</vt:lpstr>
      <vt:lpstr>OS-intro</vt:lpstr>
      <vt:lpstr>  Memory Hierarchies</vt:lpstr>
      <vt:lpstr>Hierarchies at scale</vt:lpstr>
      <vt:lpstr>Registers</vt:lpstr>
      <vt:lpstr>Registers</vt:lpstr>
      <vt:lpstr>Registers</vt:lpstr>
      <vt:lpstr>Registers</vt:lpstr>
      <vt:lpstr>Registers</vt:lpstr>
      <vt:lpstr>CPU caches</vt:lpstr>
      <vt:lpstr>CPU caches</vt:lpstr>
      <vt:lpstr>Cache coherence</vt:lpstr>
      <vt:lpstr>GPU caches</vt:lpstr>
      <vt:lpstr>Main memory</vt:lpstr>
      <vt:lpstr>Main memory</vt:lpstr>
      <vt:lpstr>Types of memory: NUMA</vt:lpstr>
      <vt:lpstr>Types of memory: non-hierarchical</vt:lpstr>
      <vt:lpstr>Types of memory: throughput vs latency</vt:lpstr>
      <vt:lpstr>Types of memory: throughput vs latency</vt:lpstr>
      <vt:lpstr>Hardware-supported atomicity</vt:lpstr>
      <vt:lpstr>Hardware-supported atomicity</vt:lpstr>
      <vt:lpstr>Hardware-supported atomicity</vt:lpstr>
      <vt:lpstr>Content-addressable memory</vt:lpstr>
      <vt:lpstr>NEW STUFF</vt:lpstr>
      <vt:lpstr>Swapping and paging</vt:lpstr>
      <vt:lpstr>Swapping and paging</vt:lpstr>
      <vt:lpstr>DMA – direct memory access</vt:lpstr>
      <vt:lpstr>Automatic CPU-GPU memory transfer</vt:lpstr>
      <vt:lpstr>Battery-backed RAM</vt:lpstr>
      <vt:lpstr>SSD - Solid Stage Disks storage</vt:lpstr>
      <vt:lpstr>Persistent memory</vt:lpstr>
      <vt:lpstr>Persistent memory</vt:lpstr>
      <vt:lpstr>Hard disks</vt:lpstr>
      <vt:lpstr>Disk storage</vt:lpstr>
      <vt:lpstr>Disk storage</vt:lpstr>
      <vt:lpstr>HSM - Hierarchical storage management</vt:lpstr>
      <vt:lpstr>Tape drives</vt:lpstr>
      <vt:lpstr>Resource disaggregation</vt:lpstr>
      <vt:lpstr>Remote memory</vt:lpstr>
      <vt:lpstr>Network attached storage and storage area networks</vt:lpstr>
      <vt:lpstr>Networked file systems</vt:lpstr>
      <vt:lpstr>Network cards</vt:lpstr>
      <vt:lpstr>Links</vt:lpstr>
    </vt:vector>
  </TitlesOfParts>
  <Company>Dell Computer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Processing Fundamentals</dc:title>
  <dc:creator>George Bebis</dc:creator>
  <cp:lastModifiedBy>Carsten Griwodz</cp:lastModifiedBy>
  <cp:revision>802</cp:revision>
  <cp:lastPrinted>2021-02-09T13:52:18Z</cp:lastPrinted>
  <dcterms:created xsi:type="dcterms:W3CDTF">2001-02-05T00:45:24Z</dcterms:created>
  <dcterms:modified xsi:type="dcterms:W3CDTF">2026-02-09T12:29:30Z</dcterms:modified>
</cp:coreProperties>
</file>