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52"/>
  </p:notesMasterIdLst>
  <p:handoutMasterIdLst>
    <p:handoutMasterId r:id="rId53"/>
  </p:handoutMasterIdLst>
  <p:sldIdLst>
    <p:sldId id="257" r:id="rId2"/>
    <p:sldId id="258" r:id="rId3"/>
    <p:sldId id="553" r:id="rId4"/>
    <p:sldId id="554" r:id="rId5"/>
    <p:sldId id="563" r:id="rId6"/>
    <p:sldId id="331" r:id="rId7"/>
    <p:sldId id="696" r:id="rId8"/>
    <p:sldId id="697" r:id="rId9"/>
    <p:sldId id="699" r:id="rId10"/>
    <p:sldId id="339" r:id="rId11"/>
    <p:sldId id="700" r:id="rId12"/>
    <p:sldId id="571" r:id="rId13"/>
    <p:sldId id="678" r:id="rId14"/>
    <p:sldId id="560" r:id="rId15"/>
    <p:sldId id="565" r:id="rId16"/>
    <p:sldId id="566" r:id="rId17"/>
    <p:sldId id="568" r:id="rId18"/>
    <p:sldId id="587" r:id="rId19"/>
    <p:sldId id="269" r:id="rId20"/>
    <p:sldId id="589" r:id="rId21"/>
    <p:sldId id="601" r:id="rId22"/>
    <p:sldId id="614" r:id="rId23"/>
    <p:sldId id="286" r:id="rId24"/>
    <p:sldId id="620" r:id="rId25"/>
    <p:sldId id="615" r:id="rId26"/>
    <p:sldId id="638" r:id="rId27"/>
    <p:sldId id="639" r:id="rId28"/>
    <p:sldId id="640" r:id="rId29"/>
    <p:sldId id="621" r:id="rId30"/>
    <p:sldId id="632" r:id="rId31"/>
    <p:sldId id="635" r:id="rId32"/>
    <p:sldId id="624" r:id="rId33"/>
    <p:sldId id="625" r:id="rId34"/>
    <p:sldId id="695" r:id="rId35"/>
    <p:sldId id="338" r:id="rId36"/>
    <p:sldId id="701" r:id="rId37"/>
    <p:sldId id="260" r:id="rId38"/>
    <p:sldId id="261" r:id="rId39"/>
    <p:sldId id="702" r:id="rId40"/>
    <p:sldId id="703" r:id="rId41"/>
    <p:sldId id="704" r:id="rId42"/>
    <p:sldId id="622" r:id="rId43"/>
    <p:sldId id="277" r:id="rId44"/>
    <p:sldId id="628" r:id="rId45"/>
    <p:sldId id="629" r:id="rId46"/>
    <p:sldId id="692" r:id="rId47"/>
    <p:sldId id="623" r:id="rId48"/>
    <p:sldId id="690" r:id="rId49"/>
    <p:sldId id="691" r:id="rId50"/>
    <p:sldId id="637" r:id="rId51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497589D2-EBB7-FC4F-B278-795B02004131}">
          <p14:sldIdLst>
            <p14:sldId id="257"/>
            <p14:sldId id="258"/>
            <p14:sldId id="553"/>
            <p14:sldId id="554"/>
            <p14:sldId id="563"/>
            <p14:sldId id="331"/>
            <p14:sldId id="696"/>
            <p14:sldId id="697"/>
            <p14:sldId id="699"/>
            <p14:sldId id="339"/>
            <p14:sldId id="700"/>
            <p14:sldId id="571"/>
            <p14:sldId id="678"/>
            <p14:sldId id="560"/>
            <p14:sldId id="565"/>
            <p14:sldId id="566"/>
            <p14:sldId id="568"/>
            <p14:sldId id="587"/>
            <p14:sldId id="269"/>
            <p14:sldId id="589"/>
            <p14:sldId id="601"/>
            <p14:sldId id="614"/>
            <p14:sldId id="286"/>
            <p14:sldId id="620"/>
            <p14:sldId id="615"/>
            <p14:sldId id="638"/>
            <p14:sldId id="639"/>
            <p14:sldId id="640"/>
            <p14:sldId id="621"/>
            <p14:sldId id="632"/>
            <p14:sldId id="635"/>
            <p14:sldId id="624"/>
            <p14:sldId id="625"/>
            <p14:sldId id="695"/>
            <p14:sldId id="338"/>
            <p14:sldId id="701"/>
            <p14:sldId id="260"/>
            <p14:sldId id="261"/>
            <p14:sldId id="702"/>
            <p14:sldId id="703"/>
            <p14:sldId id="704"/>
            <p14:sldId id="622"/>
            <p14:sldId id="277"/>
            <p14:sldId id="628"/>
            <p14:sldId id="629"/>
            <p14:sldId id="692"/>
            <p14:sldId id="623"/>
            <p14:sldId id="690"/>
            <p14:sldId id="691"/>
            <p14:sldId id="63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DDD"/>
    <a:srgbClr val="3399FF"/>
    <a:srgbClr val="0066FF"/>
    <a:srgbClr val="CCECFF"/>
    <a:srgbClr val="66CCFF"/>
    <a:srgbClr val="C0C0C0"/>
    <a:srgbClr val="DDDDDD"/>
    <a:srgbClr val="3366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9"/>
    <p:restoredTop sz="86884"/>
  </p:normalViewPr>
  <p:slideViewPr>
    <p:cSldViewPr snapToGrid="0">
      <p:cViewPr varScale="1">
        <p:scale>
          <a:sx n="113" d="100"/>
          <a:sy n="113" d="100"/>
        </p:scale>
        <p:origin x="220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4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9C75F0-F388-2540-A641-E05AE6D6E494}" type="doc">
      <dgm:prSet loTypeId="urn:microsoft.com/office/officeart/2005/8/layout/radial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A9589B-8D5E-9245-B76A-5643639D77EF}">
      <dgm:prSet phldrT="[Text]"/>
      <dgm:spPr/>
      <dgm:t>
        <a:bodyPr/>
        <a:lstStyle/>
        <a:p>
          <a:r>
            <a:rPr lang="en-US" dirty="0"/>
            <a:t>NB-IoT</a:t>
          </a:r>
        </a:p>
      </dgm:t>
    </dgm:pt>
    <dgm:pt modelId="{60E1669F-89AA-9E4D-9C84-97B2DF7B31C9}" type="parTrans" cxnId="{8C4702D6-84E9-224A-9BE6-62C57650E8AB}">
      <dgm:prSet/>
      <dgm:spPr/>
      <dgm:t>
        <a:bodyPr/>
        <a:lstStyle/>
        <a:p>
          <a:endParaRPr lang="en-US"/>
        </a:p>
      </dgm:t>
    </dgm:pt>
    <dgm:pt modelId="{CD89EA78-4291-0043-BB72-CE099D745586}" type="sibTrans" cxnId="{8C4702D6-84E9-224A-9BE6-62C57650E8AB}">
      <dgm:prSet/>
      <dgm:spPr/>
      <dgm:t>
        <a:bodyPr/>
        <a:lstStyle/>
        <a:p>
          <a:endParaRPr lang="en-US"/>
        </a:p>
      </dgm:t>
    </dgm:pt>
    <dgm:pt modelId="{BD211890-6BFB-DB4E-8AC4-6F1B76616AAB}">
      <dgm:prSet phldrT="[Text]"/>
      <dgm:spPr/>
      <dgm:t>
        <a:bodyPr/>
        <a:lstStyle/>
        <a:p>
          <a:endParaRPr lang="en-US" dirty="0"/>
        </a:p>
      </dgm:t>
    </dgm:pt>
    <dgm:pt modelId="{DC6C9B56-0CA8-ED45-9D6B-CDDFEA49A419}" type="parTrans" cxnId="{F7ABE095-C9BE-4944-AF47-FBC7D4797305}">
      <dgm:prSet/>
      <dgm:spPr/>
      <dgm:t>
        <a:bodyPr/>
        <a:lstStyle/>
        <a:p>
          <a:endParaRPr lang="en-US"/>
        </a:p>
      </dgm:t>
    </dgm:pt>
    <dgm:pt modelId="{8CA8655C-0E23-3C4C-91E0-456DC17CA688}" type="sibTrans" cxnId="{F7ABE095-C9BE-4944-AF47-FBC7D4797305}">
      <dgm:prSet/>
      <dgm:spPr/>
      <dgm:t>
        <a:bodyPr/>
        <a:lstStyle/>
        <a:p>
          <a:endParaRPr lang="en-US"/>
        </a:p>
      </dgm:t>
    </dgm:pt>
    <dgm:pt modelId="{A1A3A0C0-05A4-D342-8C5C-7A646EFE3734}">
      <dgm:prSet phldrT="[Text]" phldr="1"/>
      <dgm:spPr/>
      <dgm:t>
        <a:bodyPr/>
        <a:lstStyle/>
        <a:p>
          <a:endParaRPr lang="en-US"/>
        </a:p>
      </dgm:t>
    </dgm:pt>
    <dgm:pt modelId="{07306FCE-6FAF-2D47-887A-36509246C33A}" type="parTrans" cxnId="{98A9C8A8-76C6-4247-9A81-7E9EF14A11C1}">
      <dgm:prSet/>
      <dgm:spPr/>
      <dgm:t>
        <a:bodyPr/>
        <a:lstStyle/>
        <a:p>
          <a:endParaRPr lang="en-US"/>
        </a:p>
      </dgm:t>
    </dgm:pt>
    <dgm:pt modelId="{C34A2CC9-14AD-1E4F-AB3A-1A5DC4C0CB6B}" type="sibTrans" cxnId="{98A9C8A8-76C6-4247-9A81-7E9EF14A11C1}">
      <dgm:prSet/>
      <dgm:spPr/>
      <dgm:t>
        <a:bodyPr/>
        <a:lstStyle/>
        <a:p>
          <a:endParaRPr lang="en-US"/>
        </a:p>
      </dgm:t>
    </dgm:pt>
    <dgm:pt modelId="{D910BD6A-B224-394E-AE19-C9CC5410CCAF}">
      <dgm:prSet phldrT="[Text]" phldr="1"/>
      <dgm:spPr/>
      <dgm:t>
        <a:bodyPr/>
        <a:lstStyle/>
        <a:p>
          <a:endParaRPr lang="en-US" dirty="0"/>
        </a:p>
      </dgm:t>
    </dgm:pt>
    <dgm:pt modelId="{7C089778-0B49-D04F-B279-0A8D299FFE85}" type="parTrans" cxnId="{DBE9EDC6-1DBB-1E48-A109-E822ACC83BB7}">
      <dgm:prSet/>
      <dgm:spPr/>
      <dgm:t>
        <a:bodyPr/>
        <a:lstStyle/>
        <a:p>
          <a:endParaRPr lang="en-US"/>
        </a:p>
      </dgm:t>
    </dgm:pt>
    <dgm:pt modelId="{23B9A5E6-0127-BF43-8A92-5BF3BD43B9DF}" type="sibTrans" cxnId="{DBE9EDC6-1DBB-1E48-A109-E822ACC83BB7}">
      <dgm:prSet/>
      <dgm:spPr/>
      <dgm:t>
        <a:bodyPr/>
        <a:lstStyle/>
        <a:p>
          <a:endParaRPr lang="en-US"/>
        </a:p>
      </dgm:t>
    </dgm:pt>
    <dgm:pt modelId="{EFEF3967-28ED-6044-919A-3E4C43146919}">
      <dgm:prSet phldrT="[Text]" phldr="1"/>
      <dgm:spPr/>
      <dgm:t>
        <a:bodyPr/>
        <a:lstStyle/>
        <a:p>
          <a:endParaRPr lang="en-US" dirty="0"/>
        </a:p>
      </dgm:t>
    </dgm:pt>
    <dgm:pt modelId="{F6B8A7EA-13ED-5841-B3B5-413CEB3FFDA3}" type="parTrans" cxnId="{9322795F-8609-B24B-9A5A-581B0D67F745}">
      <dgm:prSet/>
      <dgm:spPr/>
      <dgm:t>
        <a:bodyPr/>
        <a:lstStyle/>
        <a:p>
          <a:endParaRPr lang="en-US"/>
        </a:p>
      </dgm:t>
    </dgm:pt>
    <dgm:pt modelId="{ED6C1F65-3623-C04D-9E24-5E77C10CCD34}" type="sibTrans" cxnId="{9322795F-8609-B24B-9A5A-581B0D67F745}">
      <dgm:prSet/>
      <dgm:spPr/>
      <dgm:t>
        <a:bodyPr/>
        <a:lstStyle/>
        <a:p>
          <a:endParaRPr lang="en-US"/>
        </a:p>
      </dgm:t>
    </dgm:pt>
    <dgm:pt modelId="{465B7F27-1A53-F54A-9D4C-7780304C34F5}">
      <dgm:prSet/>
      <dgm:spPr/>
      <dgm:t>
        <a:bodyPr/>
        <a:lstStyle/>
        <a:p>
          <a:endParaRPr lang="en-US"/>
        </a:p>
      </dgm:t>
    </dgm:pt>
    <dgm:pt modelId="{448901AA-CBD9-D24B-8485-3EC56C8EF136}" type="parTrans" cxnId="{7C54E7F6-DE42-4048-B542-2AB119C76E64}">
      <dgm:prSet/>
      <dgm:spPr/>
      <dgm:t>
        <a:bodyPr/>
        <a:lstStyle/>
        <a:p>
          <a:endParaRPr lang="en-US"/>
        </a:p>
      </dgm:t>
    </dgm:pt>
    <dgm:pt modelId="{8BE02277-BACF-F844-BABF-964B7C0D8A72}" type="sibTrans" cxnId="{7C54E7F6-DE42-4048-B542-2AB119C76E64}">
      <dgm:prSet/>
      <dgm:spPr/>
      <dgm:t>
        <a:bodyPr/>
        <a:lstStyle/>
        <a:p>
          <a:endParaRPr lang="en-US"/>
        </a:p>
      </dgm:t>
    </dgm:pt>
    <dgm:pt modelId="{CBEAFEB2-4936-E747-B5E1-E581CE11DCE9}">
      <dgm:prSet/>
      <dgm:spPr/>
      <dgm:t>
        <a:bodyPr/>
        <a:lstStyle/>
        <a:p>
          <a:endParaRPr lang="en-US"/>
        </a:p>
      </dgm:t>
    </dgm:pt>
    <dgm:pt modelId="{7B658A21-B663-9448-B7A1-B2C13100F3FE}" type="parTrans" cxnId="{94F18BB2-9E12-9847-9214-26CD806C2119}">
      <dgm:prSet/>
      <dgm:spPr/>
      <dgm:t>
        <a:bodyPr/>
        <a:lstStyle/>
        <a:p>
          <a:endParaRPr lang="en-US"/>
        </a:p>
      </dgm:t>
    </dgm:pt>
    <dgm:pt modelId="{CB75DFEB-B927-CC4B-9D24-CD7A129A020D}" type="sibTrans" cxnId="{94F18BB2-9E12-9847-9214-26CD806C2119}">
      <dgm:prSet/>
      <dgm:spPr/>
      <dgm:t>
        <a:bodyPr/>
        <a:lstStyle/>
        <a:p>
          <a:endParaRPr lang="en-US"/>
        </a:p>
      </dgm:t>
    </dgm:pt>
    <dgm:pt modelId="{6EA08937-85BC-AE43-9FF2-110BF1021086}" type="pres">
      <dgm:prSet presAssocID="{2E9C75F0-F388-2540-A641-E05AE6D6E49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741F0F8-916B-4E48-A52F-448E0453969A}" type="pres">
      <dgm:prSet presAssocID="{45A9589B-8D5E-9245-B76A-5643639D77EF}" presName="centerShape" presStyleLbl="node0" presStyleIdx="0" presStyleCnt="1"/>
      <dgm:spPr/>
    </dgm:pt>
    <dgm:pt modelId="{D2D69FFC-5AB0-2C40-8825-B147E53A8587}" type="pres">
      <dgm:prSet presAssocID="{BD211890-6BFB-DB4E-8AC4-6F1B76616AAB}" presName="node" presStyleLbl="node1" presStyleIdx="0" presStyleCnt="6">
        <dgm:presLayoutVars>
          <dgm:bulletEnabled val="1"/>
        </dgm:presLayoutVars>
      </dgm:prSet>
      <dgm:spPr/>
    </dgm:pt>
    <dgm:pt modelId="{55FC5EA3-4E34-8844-919E-C10DA21A198B}" type="pres">
      <dgm:prSet presAssocID="{BD211890-6BFB-DB4E-8AC4-6F1B76616AAB}" presName="dummy" presStyleCnt="0"/>
      <dgm:spPr/>
    </dgm:pt>
    <dgm:pt modelId="{F093B37D-D554-7D48-B522-9704F63391DA}" type="pres">
      <dgm:prSet presAssocID="{8CA8655C-0E23-3C4C-91E0-456DC17CA688}" presName="sibTrans" presStyleLbl="sibTrans2D1" presStyleIdx="0" presStyleCnt="6"/>
      <dgm:spPr/>
    </dgm:pt>
    <dgm:pt modelId="{B1047C92-4761-C045-9F59-19F389740F5D}" type="pres">
      <dgm:prSet presAssocID="{A1A3A0C0-05A4-D342-8C5C-7A646EFE3734}" presName="node" presStyleLbl="node1" presStyleIdx="1" presStyleCnt="6">
        <dgm:presLayoutVars>
          <dgm:bulletEnabled val="1"/>
        </dgm:presLayoutVars>
      </dgm:prSet>
      <dgm:spPr/>
    </dgm:pt>
    <dgm:pt modelId="{050C6E92-C35E-8B4B-BD27-43A0BC32A65A}" type="pres">
      <dgm:prSet presAssocID="{A1A3A0C0-05A4-D342-8C5C-7A646EFE3734}" presName="dummy" presStyleCnt="0"/>
      <dgm:spPr/>
    </dgm:pt>
    <dgm:pt modelId="{33A72206-F27E-2C4F-B3AA-30CACB48975E}" type="pres">
      <dgm:prSet presAssocID="{C34A2CC9-14AD-1E4F-AB3A-1A5DC4C0CB6B}" presName="sibTrans" presStyleLbl="sibTrans2D1" presStyleIdx="1" presStyleCnt="6"/>
      <dgm:spPr/>
    </dgm:pt>
    <dgm:pt modelId="{DAC3D95F-8BF1-1547-8DB1-781EB1AD6C8D}" type="pres">
      <dgm:prSet presAssocID="{D910BD6A-B224-394E-AE19-C9CC5410CCAF}" presName="node" presStyleLbl="node1" presStyleIdx="2" presStyleCnt="6">
        <dgm:presLayoutVars>
          <dgm:bulletEnabled val="1"/>
        </dgm:presLayoutVars>
      </dgm:prSet>
      <dgm:spPr/>
    </dgm:pt>
    <dgm:pt modelId="{A1AEFBC1-F9D2-7140-9C1F-3A39B856B47A}" type="pres">
      <dgm:prSet presAssocID="{D910BD6A-B224-394E-AE19-C9CC5410CCAF}" presName="dummy" presStyleCnt="0"/>
      <dgm:spPr/>
    </dgm:pt>
    <dgm:pt modelId="{9BA2F591-5EE8-FD4C-AB3A-C4B795CDE26B}" type="pres">
      <dgm:prSet presAssocID="{23B9A5E6-0127-BF43-8A92-5BF3BD43B9DF}" presName="sibTrans" presStyleLbl="sibTrans2D1" presStyleIdx="2" presStyleCnt="6"/>
      <dgm:spPr/>
    </dgm:pt>
    <dgm:pt modelId="{91AB63E3-4454-5141-9A16-59C56816F7B6}" type="pres">
      <dgm:prSet presAssocID="{EFEF3967-28ED-6044-919A-3E4C43146919}" presName="node" presStyleLbl="node1" presStyleIdx="3" presStyleCnt="6">
        <dgm:presLayoutVars>
          <dgm:bulletEnabled val="1"/>
        </dgm:presLayoutVars>
      </dgm:prSet>
      <dgm:spPr/>
    </dgm:pt>
    <dgm:pt modelId="{FEC86924-9197-E444-8FD1-E9C02232F49F}" type="pres">
      <dgm:prSet presAssocID="{EFEF3967-28ED-6044-919A-3E4C43146919}" presName="dummy" presStyleCnt="0"/>
      <dgm:spPr/>
    </dgm:pt>
    <dgm:pt modelId="{82718B3D-AB78-9049-B03F-33EE47E0CAC4}" type="pres">
      <dgm:prSet presAssocID="{ED6C1F65-3623-C04D-9E24-5E77C10CCD34}" presName="sibTrans" presStyleLbl="sibTrans2D1" presStyleIdx="3" presStyleCnt="6"/>
      <dgm:spPr/>
    </dgm:pt>
    <dgm:pt modelId="{25B4A9BB-CFEE-314E-8AAD-455D1C63A1DE}" type="pres">
      <dgm:prSet presAssocID="{465B7F27-1A53-F54A-9D4C-7780304C34F5}" presName="node" presStyleLbl="node1" presStyleIdx="4" presStyleCnt="6">
        <dgm:presLayoutVars>
          <dgm:bulletEnabled val="1"/>
        </dgm:presLayoutVars>
      </dgm:prSet>
      <dgm:spPr/>
    </dgm:pt>
    <dgm:pt modelId="{1CF3365F-E475-2745-A515-C9AEDEDB3E32}" type="pres">
      <dgm:prSet presAssocID="{465B7F27-1A53-F54A-9D4C-7780304C34F5}" presName="dummy" presStyleCnt="0"/>
      <dgm:spPr/>
    </dgm:pt>
    <dgm:pt modelId="{CE149F71-E905-974A-8486-DDC79100D290}" type="pres">
      <dgm:prSet presAssocID="{8BE02277-BACF-F844-BABF-964B7C0D8A72}" presName="sibTrans" presStyleLbl="sibTrans2D1" presStyleIdx="4" presStyleCnt="6"/>
      <dgm:spPr/>
    </dgm:pt>
    <dgm:pt modelId="{84356504-41CD-044D-BFF4-B76F3502CFFD}" type="pres">
      <dgm:prSet presAssocID="{CBEAFEB2-4936-E747-B5E1-E581CE11DCE9}" presName="node" presStyleLbl="node1" presStyleIdx="5" presStyleCnt="6">
        <dgm:presLayoutVars>
          <dgm:bulletEnabled val="1"/>
        </dgm:presLayoutVars>
      </dgm:prSet>
      <dgm:spPr/>
    </dgm:pt>
    <dgm:pt modelId="{EE32B34B-F2B3-934C-8F84-F10D418DF626}" type="pres">
      <dgm:prSet presAssocID="{CBEAFEB2-4936-E747-B5E1-E581CE11DCE9}" presName="dummy" presStyleCnt="0"/>
      <dgm:spPr/>
    </dgm:pt>
    <dgm:pt modelId="{50356FE9-DB43-7B42-990C-C404ABF0235C}" type="pres">
      <dgm:prSet presAssocID="{CB75DFEB-B927-CC4B-9D24-CD7A129A020D}" presName="sibTrans" presStyleLbl="sibTrans2D1" presStyleIdx="5" presStyleCnt="6"/>
      <dgm:spPr/>
    </dgm:pt>
  </dgm:ptLst>
  <dgm:cxnLst>
    <dgm:cxn modelId="{CEA7D00E-2AA4-E94F-9C0F-5767A976824A}" type="presOf" srcId="{8CA8655C-0E23-3C4C-91E0-456DC17CA688}" destId="{F093B37D-D554-7D48-B522-9704F63391DA}" srcOrd="0" destOrd="0" presId="urn:microsoft.com/office/officeart/2005/8/layout/radial6"/>
    <dgm:cxn modelId="{D641CF15-077C-E443-BD80-C1534DFE463F}" type="presOf" srcId="{CBEAFEB2-4936-E747-B5E1-E581CE11DCE9}" destId="{84356504-41CD-044D-BFF4-B76F3502CFFD}" srcOrd="0" destOrd="0" presId="urn:microsoft.com/office/officeart/2005/8/layout/radial6"/>
    <dgm:cxn modelId="{39579924-97D5-7644-9495-B0876DF10C31}" type="presOf" srcId="{A1A3A0C0-05A4-D342-8C5C-7A646EFE3734}" destId="{B1047C92-4761-C045-9F59-19F389740F5D}" srcOrd="0" destOrd="0" presId="urn:microsoft.com/office/officeart/2005/8/layout/radial6"/>
    <dgm:cxn modelId="{D02D2826-2331-AA42-AF1C-13337763D289}" type="presOf" srcId="{45A9589B-8D5E-9245-B76A-5643639D77EF}" destId="{3741F0F8-916B-4E48-A52F-448E0453969A}" srcOrd="0" destOrd="0" presId="urn:microsoft.com/office/officeart/2005/8/layout/radial6"/>
    <dgm:cxn modelId="{7BD85B26-4BD7-4F45-AA0E-B69470F4010C}" type="presOf" srcId="{2E9C75F0-F388-2540-A641-E05AE6D6E494}" destId="{6EA08937-85BC-AE43-9FF2-110BF1021086}" srcOrd="0" destOrd="0" presId="urn:microsoft.com/office/officeart/2005/8/layout/radial6"/>
    <dgm:cxn modelId="{05170A36-6005-7242-810A-4725A20F3B77}" type="presOf" srcId="{BD211890-6BFB-DB4E-8AC4-6F1B76616AAB}" destId="{D2D69FFC-5AB0-2C40-8825-B147E53A8587}" srcOrd="0" destOrd="0" presId="urn:microsoft.com/office/officeart/2005/8/layout/radial6"/>
    <dgm:cxn modelId="{5F92D737-8CCC-3642-8F26-99A720B0170A}" type="presOf" srcId="{ED6C1F65-3623-C04D-9E24-5E77C10CCD34}" destId="{82718B3D-AB78-9049-B03F-33EE47E0CAC4}" srcOrd="0" destOrd="0" presId="urn:microsoft.com/office/officeart/2005/8/layout/radial6"/>
    <dgm:cxn modelId="{F185433F-9856-0544-A15A-1684F499F714}" type="presOf" srcId="{D910BD6A-B224-394E-AE19-C9CC5410CCAF}" destId="{DAC3D95F-8BF1-1547-8DB1-781EB1AD6C8D}" srcOrd="0" destOrd="0" presId="urn:microsoft.com/office/officeart/2005/8/layout/radial6"/>
    <dgm:cxn modelId="{58E72156-198A-3841-9AEF-4679A62170B5}" type="presOf" srcId="{23B9A5E6-0127-BF43-8A92-5BF3BD43B9DF}" destId="{9BA2F591-5EE8-FD4C-AB3A-C4B795CDE26B}" srcOrd="0" destOrd="0" presId="urn:microsoft.com/office/officeart/2005/8/layout/radial6"/>
    <dgm:cxn modelId="{B75AA156-506B-0B41-BA3B-2E23414C9C32}" type="presOf" srcId="{CB75DFEB-B927-CC4B-9D24-CD7A129A020D}" destId="{50356FE9-DB43-7B42-990C-C404ABF0235C}" srcOrd="0" destOrd="0" presId="urn:microsoft.com/office/officeart/2005/8/layout/radial6"/>
    <dgm:cxn modelId="{9322795F-8609-B24B-9A5A-581B0D67F745}" srcId="{45A9589B-8D5E-9245-B76A-5643639D77EF}" destId="{EFEF3967-28ED-6044-919A-3E4C43146919}" srcOrd="3" destOrd="0" parTransId="{F6B8A7EA-13ED-5841-B3B5-413CEB3FFDA3}" sibTransId="{ED6C1F65-3623-C04D-9E24-5E77C10CCD34}"/>
    <dgm:cxn modelId="{EA2CE492-795A-B44B-B4DB-E9F93114D164}" type="presOf" srcId="{465B7F27-1A53-F54A-9D4C-7780304C34F5}" destId="{25B4A9BB-CFEE-314E-8AAD-455D1C63A1DE}" srcOrd="0" destOrd="0" presId="urn:microsoft.com/office/officeart/2005/8/layout/radial6"/>
    <dgm:cxn modelId="{F7ABE095-C9BE-4944-AF47-FBC7D4797305}" srcId="{45A9589B-8D5E-9245-B76A-5643639D77EF}" destId="{BD211890-6BFB-DB4E-8AC4-6F1B76616AAB}" srcOrd="0" destOrd="0" parTransId="{DC6C9B56-0CA8-ED45-9D6B-CDDFEA49A419}" sibTransId="{8CA8655C-0E23-3C4C-91E0-456DC17CA688}"/>
    <dgm:cxn modelId="{98A9C8A8-76C6-4247-9A81-7E9EF14A11C1}" srcId="{45A9589B-8D5E-9245-B76A-5643639D77EF}" destId="{A1A3A0C0-05A4-D342-8C5C-7A646EFE3734}" srcOrd="1" destOrd="0" parTransId="{07306FCE-6FAF-2D47-887A-36509246C33A}" sibTransId="{C34A2CC9-14AD-1E4F-AB3A-1A5DC4C0CB6B}"/>
    <dgm:cxn modelId="{94F18BB2-9E12-9847-9214-26CD806C2119}" srcId="{45A9589B-8D5E-9245-B76A-5643639D77EF}" destId="{CBEAFEB2-4936-E747-B5E1-E581CE11DCE9}" srcOrd="5" destOrd="0" parTransId="{7B658A21-B663-9448-B7A1-B2C13100F3FE}" sibTransId="{CB75DFEB-B927-CC4B-9D24-CD7A129A020D}"/>
    <dgm:cxn modelId="{DBE9EDC6-1DBB-1E48-A109-E822ACC83BB7}" srcId="{45A9589B-8D5E-9245-B76A-5643639D77EF}" destId="{D910BD6A-B224-394E-AE19-C9CC5410CCAF}" srcOrd="2" destOrd="0" parTransId="{7C089778-0B49-D04F-B279-0A8D299FFE85}" sibTransId="{23B9A5E6-0127-BF43-8A92-5BF3BD43B9DF}"/>
    <dgm:cxn modelId="{8C3294D4-303E-1841-AE3A-6A28965A6030}" type="presOf" srcId="{8BE02277-BACF-F844-BABF-964B7C0D8A72}" destId="{CE149F71-E905-974A-8486-DDC79100D290}" srcOrd="0" destOrd="0" presId="urn:microsoft.com/office/officeart/2005/8/layout/radial6"/>
    <dgm:cxn modelId="{8C4702D6-84E9-224A-9BE6-62C57650E8AB}" srcId="{2E9C75F0-F388-2540-A641-E05AE6D6E494}" destId="{45A9589B-8D5E-9245-B76A-5643639D77EF}" srcOrd="0" destOrd="0" parTransId="{60E1669F-89AA-9E4D-9C84-97B2DF7B31C9}" sibTransId="{CD89EA78-4291-0043-BB72-CE099D745586}"/>
    <dgm:cxn modelId="{9F9939DB-4D16-4D4C-A1D2-AECDD62271C4}" type="presOf" srcId="{C34A2CC9-14AD-1E4F-AB3A-1A5DC4C0CB6B}" destId="{33A72206-F27E-2C4F-B3AA-30CACB48975E}" srcOrd="0" destOrd="0" presId="urn:microsoft.com/office/officeart/2005/8/layout/radial6"/>
    <dgm:cxn modelId="{ECF019EE-4B25-0744-9E10-6ABC6AB7D4DF}" type="presOf" srcId="{EFEF3967-28ED-6044-919A-3E4C43146919}" destId="{91AB63E3-4454-5141-9A16-59C56816F7B6}" srcOrd="0" destOrd="0" presId="urn:microsoft.com/office/officeart/2005/8/layout/radial6"/>
    <dgm:cxn modelId="{7C54E7F6-DE42-4048-B542-2AB119C76E64}" srcId="{45A9589B-8D5E-9245-B76A-5643639D77EF}" destId="{465B7F27-1A53-F54A-9D4C-7780304C34F5}" srcOrd="4" destOrd="0" parTransId="{448901AA-CBD9-D24B-8485-3EC56C8EF136}" sibTransId="{8BE02277-BACF-F844-BABF-964B7C0D8A72}"/>
    <dgm:cxn modelId="{802D7BD0-B3EB-264E-9EFF-5D9D03625230}" type="presParOf" srcId="{6EA08937-85BC-AE43-9FF2-110BF1021086}" destId="{3741F0F8-916B-4E48-A52F-448E0453969A}" srcOrd="0" destOrd="0" presId="urn:microsoft.com/office/officeart/2005/8/layout/radial6"/>
    <dgm:cxn modelId="{212AEE09-346F-0741-8B12-8DD32A19633A}" type="presParOf" srcId="{6EA08937-85BC-AE43-9FF2-110BF1021086}" destId="{D2D69FFC-5AB0-2C40-8825-B147E53A8587}" srcOrd="1" destOrd="0" presId="urn:microsoft.com/office/officeart/2005/8/layout/radial6"/>
    <dgm:cxn modelId="{CDA5887E-B3F9-C541-9D27-7F539F404DCD}" type="presParOf" srcId="{6EA08937-85BC-AE43-9FF2-110BF1021086}" destId="{55FC5EA3-4E34-8844-919E-C10DA21A198B}" srcOrd="2" destOrd="0" presId="urn:microsoft.com/office/officeart/2005/8/layout/radial6"/>
    <dgm:cxn modelId="{9B901CCD-864E-9A4F-82C6-532AF7F0229E}" type="presParOf" srcId="{6EA08937-85BC-AE43-9FF2-110BF1021086}" destId="{F093B37D-D554-7D48-B522-9704F63391DA}" srcOrd="3" destOrd="0" presId="urn:microsoft.com/office/officeart/2005/8/layout/radial6"/>
    <dgm:cxn modelId="{774F55D5-3E61-7C4E-BAAD-07AF03E1967D}" type="presParOf" srcId="{6EA08937-85BC-AE43-9FF2-110BF1021086}" destId="{B1047C92-4761-C045-9F59-19F389740F5D}" srcOrd="4" destOrd="0" presId="urn:microsoft.com/office/officeart/2005/8/layout/radial6"/>
    <dgm:cxn modelId="{99647985-3244-2942-BA9F-797BB337D2C6}" type="presParOf" srcId="{6EA08937-85BC-AE43-9FF2-110BF1021086}" destId="{050C6E92-C35E-8B4B-BD27-43A0BC32A65A}" srcOrd="5" destOrd="0" presId="urn:microsoft.com/office/officeart/2005/8/layout/radial6"/>
    <dgm:cxn modelId="{721439CA-5B65-2B43-B12A-7C1891565E19}" type="presParOf" srcId="{6EA08937-85BC-AE43-9FF2-110BF1021086}" destId="{33A72206-F27E-2C4F-B3AA-30CACB48975E}" srcOrd="6" destOrd="0" presId="urn:microsoft.com/office/officeart/2005/8/layout/radial6"/>
    <dgm:cxn modelId="{AA775B26-8D0C-3747-AA5B-2F4AD4D8B541}" type="presParOf" srcId="{6EA08937-85BC-AE43-9FF2-110BF1021086}" destId="{DAC3D95F-8BF1-1547-8DB1-781EB1AD6C8D}" srcOrd="7" destOrd="0" presId="urn:microsoft.com/office/officeart/2005/8/layout/radial6"/>
    <dgm:cxn modelId="{6A0B0CF5-8D1C-4440-B8A5-D0B8AFDAEB33}" type="presParOf" srcId="{6EA08937-85BC-AE43-9FF2-110BF1021086}" destId="{A1AEFBC1-F9D2-7140-9C1F-3A39B856B47A}" srcOrd="8" destOrd="0" presId="urn:microsoft.com/office/officeart/2005/8/layout/radial6"/>
    <dgm:cxn modelId="{093C1AB2-9968-2949-ABB9-4FEC687A5720}" type="presParOf" srcId="{6EA08937-85BC-AE43-9FF2-110BF1021086}" destId="{9BA2F591-5EE8-FD4C-AB3A-C4B795CDE26B}" srcOrd="9" destOrd="0" presId="urn:microsoft.com/office/officeart/2005/8/layout/radial6"/>
    <dgm:cxn modelId="{83C9E852-0103-E248-A17D-32238129E7C9}" type="presParOf" srcId="{6EA08937-85BC-AE43-9FF2-110BF1021086}" destId="{91AB63E3-4454-5141-9A16-59C56816F7B6}" srcOrd="10" destOrd="0" presId="urn:microsoft.com/office/officeart/2005/8/layout/radial6"/>
    <dgm:cxn modelId="{867E58D1-D9DC-A948-95E6-E94E37508E13}" type="presParOf" srcId="{6EA08937-85BC-AE43-9FF2-110BF1021086}" destId="{FEC86924-9197-E444-8FD1-E9C02232F49F}" srcOrd="11" destOrd="0" presId="urn:microsoft.com/office/officeart/2005/8/layout/radial6"/>
    <dgm:cxn modelId="{049C84EA-DE06-5E48-88F5-E682EEB3F3E0}" type="presParOf" srcId="{6EA08937-85BC-AE43-9FF2-110BF1021086}" destId="{82718B3D-AB78-9049-B03F-33EE47E0CAC4}" srcOrd="12" destOrd="0" presId="urn:microsoft.com/office/officeart/2005/8/layout/radial6"/>
    <dgm:cxn modelId="{DB3B4AAE-D9EC-754B-935B-D4CED81DA513}" type="presParOf" srcId="{6EA08937-85BC-AE43-9FF2-110BF1021086}" destId="{25B4A9BB-CFEE-314E-8AAD-455D1C63A1DE}" srcOrd="13" destOrd="0" presId="urn:microsoft.com/office/officeart/2005/8/layout/radial6"/>
    <dgm:cxn modelId="{D06A8C03-1FC8-924E-84A0-3EF1C850DE99}" type="presParOf" srcId="{6EA08937-85BC-AE43-9FF2-110BF1021086}" destId="{1CF3365F-E475-2745-A515-C9AEDEDB3E32}" srcOrd="14" destOrd="0" presId="urn:microsoft.com/office/officeart/2005/8/layout/radial6"/>
    <dgm:cxn modelId="{4AA30B41-9AD5-3849-A6E4-AE7033F6FE60}" type="presParOf" srcId="{6EA08937-85BC-AE43-9FF2-110BF1021086}" destId="{CE149F71-E905-974A-8486-DDC79100D290}" srcOrd="15" destOrd="0" presId="urn:microsoft.com/office/officeart/2005/8/layout/radial6"/>
    <dgm:cxn modelId="{A66244EC-B117-9040-94E4-F7540FA01C67}" type="presParOf" srcId="{6EA08937-85BC-AE43-9FF2-110BF1021086}" destId="{84356504-41CD-044D-BFF4-B76F3502CFFD}" srcOrd="16" destOrd="0" presId="urn:microsoft.com/office/officeart/2005/8/layout/radial6"/>
    <dgm:cxn modelId="{57251BCD-0AC9-9A4C-BCFC-4FBCC7FDAD48}" type="presParOf" srcId="{6EA08937-85BC-AE43-9FF2-110BF1021086}" destId="{EE32B34B-F2B3-934C-8F84-F10D418DF626}" srcOrd="17" destOrd="0" presId="urn:microsoft.com/office/officeart/2005/8/layout/radial6"/>
    <dgm:cxn modelId="{88967EB8-624A-4743-A0A0-5D76983C5CCC}" type="presParOf" srcId="{6EA08937-85BC-AE43-9FF2-110BF1021086}" destId="{50356FE9-DB43-7B42-990C-C404ABF0235C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356FE9-DB43-7B42-990C-C404ABF0235C}">
      <dsp:nvSpPr>
        <dsp:cNvPr id="0" name=""/>
        <dsp:cNvSpPr/>
      </dsp:nvSpPr>
      <dsp:spPr>
        <a:xfrm>
          <a:off x="1947800" y="383914"/>
          <a:ext cx="2636167" cy="2636167"/>
        </a:xfrm>
        <a:prstGeom prst="blockArc">
          <a:avLst>
            <a:gd name="adj1" fmla="val 12600000"/>
            <a:gd name="adj2" fmla="val 16200000"/>
            <a:gd name="adj3" fmla="val 451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149F71-E905-974A-8486-DDC79100D290}">
      <dsp:nvSpPr>
        <dsp:cNvPr id="0" name=""/>
        <dsp:cNvSpPr/>
      </dsp:nvSpPr>
      <dsp:spPr>
        <a:xfrm>
          <a:off x="1947800" y="383914"/>
          <a:ext cx="2636167" cy="2636167"/>
        </a:xfrm>
        <a:prstGeom prst="blockArc">
          <a:avLst>
            <a:gd name="adj1" fmla="val 9000000"/>
            <a:gd name="adj2" fmla="val 12600000"/>
            <a:gd name="adj3" fmla="val 451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718B3D-AB78-9049-B03F-33EE47E0CAC4}">
      <dsp:nvSpPr>
        <dsp:cNvPr id="0" name=""/>
        <dsp:cNvSpPr/>
      </dsp:nvSpPr>
      <dsp:spPr>
        <a:xfrm>
          <a:off x="1947800" y="383914"/>
          <a:ext cx="2636167" cy="2636167"/>
        </a:xfrm>
        <a:prstGeom prst="blockArc">
          <a:avLst>
            <a:gd name="adj1" fmla="val 5400000"/>
            <a:gd name="adj2" fmla="val 9000000"/>
            <a:gd name="adj3" fmla="val 451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A2F591-5EE8-FD4C-AB3A-C4B795CDE26B}">
      <dsp:nvSpPr>
        <dsp:cNvPr id="0" name=""/>
        <dsp:cNvSpPr/>
      </dsp:nvSpPr>
      <dsp:spPr>
        <a:xfrm>
          <a:off x="1947800" y="383914"/>
          <a:ext cx="2636167" cy="2636167"/>
        </a:xfrm>
        <a:prstGeom prst="blockArc">
          <a:avLst>
            <a:gd name="adj1" fmla="val 1800000"/>
            <a:gd name="adj2" fmla="val 5400000"/>
            <a:gd name="adj3" fmla="val 451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A72206-F27E-2C4F-B3AA-30CACB48975E}">
      <dsp:nvSpPr>
        <dsp:cNvPr id="0" name=""/>
        <dsp:cNvSpPr/>
      </dsp:nvSpPr>
      <dsp:spPr>
        <a:xfrm>
          <a:off x="1947800" y="383914"/>
          <a:ext cx="2636167" cy="2636167"/>
        </a:xfrm>
        <a:prstGeom prst="blockArc">
          <a:avLst>
            <a:gd name="adj1" fmla="val 19800000"/>
            <a:gd name="adj2" fmla="val 1800000"/>
            <a:gd name="adj3" fmla="val 451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93B37D-D554-7D48-B522-9704F63391DA}">
      <dsp:nvSpPr>
        <dsp:cNvPr id="0" name=""/>
        <dsp:cNvSpPr/>
      </dsp:nvSpPr>
      <dsp:spPr>
        <a:xfrm>
          <a:off x="1947800" y="383914"/>
          <a:ext cx="2636167" cy="2636167"/>
        </a:xfrm>
        <a:prstGeom prst="blockArc">
          <a:avLst>
            <a:gd name="adj1" fmla="val 16200000"/>
            <a:gd name="adj2" fmla="val 19800000"/>
            <a:gd name="adj3" fmla="val 451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41F0F8-916B-4E48-A52F-448E0453969A}">
      <dsp:nvSpPr>
        <dsp:cNvPr id="0" name=""/>
        <dsp:cNvSpPr/>
      </dsp:nvSpPr>
      <dsp:spPr>
        <a:xfrm>
          <a:off x="2675856" y="1111970"/>
          <a:ext cx="1180055" cy="11800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NB-IoT</a:t>
          </a:r>
        </a:p>
      </dsp:txBody>
      <dsp:txXfrm>
        <a:off x="2848671" y="1284785"/>
        <a:ext cx="834425" cy="834425"/>
      </dsp:txXfrm>
    </dsp:sp>
    <dsp:sp modelId="{D2D69FFC-5AB0-2C40-8825-B147E53A8587}">
      <dsp:nvSpPr>
        <dsp:cNvPr id="0" name=""/>
        <dsp:cNvSpPr/>
      </dsp:nvSpPr>
      <dsp:spPr>
        <a:xfrm>
          <a:off x="2852864" y="632"/>
          <a:ext cx="826039" cy="8260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 dirty="0"/>
        </a:p>
      </dsp:txBody>
      <dsp:txXfrm>
        <a:off x="2973835" y="121603"/>
        <a:ext cx="584097" cy="584097"/>
      </dsp:txXfrm>
    </dsp:sp>
    <dsp:sp modelId="{B1047C92-4761-C045-9F59-19F389740F5D}">
      <dsp:nvSpPr>
        <dsp:cNvPr id="0" name=""/>
        <dsp:cNvSpPr/>
      </dsp:nvSpPr>
      <dsp:spPr>
        <a:xfrm>
          <a:off x="3968605" y="644805"/>
          <a:ext cx="826039" cy="8260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4089576" y="765776"/>
        <a:ext cx="584097" cy="584097"/>
      </dsp:txXfrm>
    </dsp:sp>
    <dsp:sp modelId="{DAC3D95F-8BF1-1547-8DB1-781EB1AD6C8D}">
      <dsp:nvSpPr>
        <dsp:cNvPr id="0" name=""/>
        <dsp:cNvSpPr/>
      </dsp:nvSpPr>
      <dsp:spPr>
        <a:xfrm>
          <a:off x="3968605" y="1933152"/>
          <a:ext cx="826039" cy="8260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4089576" y="2054123"/>
        <a:ext cx="584097" cy="584097"/>
      </dsp:txXfrm>
    </dsp:sp>
    <dsp:sp modelId="{91AB63E3-4454-5141-9A16-59C56816F7B6}">
      <dsp:nvSpPr>
        <dsp:cNvPr id="0" name=""/>
        <dsp:cNvSpPr/>
      </dsp:nvSpPr>
      <dsp:spPr>
        <a:xfrm>
          <a:off x="2852864" y="2577325"/>
          <a:ext cx="826039" cy="8260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2973835" y="2698296"/>
        <a:ext cx="584097" cy="584097"/>
      </dsp:txXfrm>
    </dsp:sp>
    <dsp:sp modelId="{25B4A9BB-CFEE-314E-8AAD-455D1C63A1DE}">
      <dsp:nvSpPr>
        <dsp:cNvPr id="0" name=""/>
        <dsp:cNvSpPr/>
      </dsp:nvSpPr>
      <dsp:spPr>
        <a:xfrm>
          <a:off x="1737124" y="1933152"/>
          <a:ext cx="826039" cy="8260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1858095" y="2054123"/>
        <a:ext cx="584097" cy="584097"/>
      </dsp:txXfrm>
    </dsp:sp>
    <dsp:sp modelId="{84356504-41CD-044D-BFF4-B76F3502CFFD}">
      <dsp:nvSpPr>
        <dsp:cNvPr id="0" name=""/>
        <dsp:cNvSpPr/>
      </dsp:nvSpPr>
      <dsp:spPr>
        <a:xfrm>
          <a:off x="1737124" y="644805"/>
          <a:ext cx="826039" cy="8260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1858095" y="765776"/>
        <a:ext cx="584097" cy="5840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D957827C-F64E-8F42-B342-7D14DA7599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23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F74C0F5E-8D6E-CD41-9FD1-AF5C4C58A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6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D28B3-7F68-774A-85F5-4840703AE69A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6855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897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337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8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977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44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7695764344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7695764344_0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7" name="Google Shape;207;g7695764344_0_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59550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45f54a53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45f54a530a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45f54a530a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45f54a530a_0_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66300" lvl="1" indent="0" algn="l" rtl="0">
              <a:spcBef>
                <a:spcPts val="0"/>
              </a:spcBef>
              <a:spcAft>
                <a:spcPts val="0"/>
              </a:spcAft>
              <a:buSzPct val="46124"/>
              <a:buNone/>
            </a:pPr>
            <a:r>
              <a:rPr lang="en-US" dirty="0"/>
              <a:t>Outdoor Walking (OW): measurements while walking (average speed of 3.53 km/h, with stops due to traffic lights)</a:t>
            </a:r>
          </a:p>
          <a:p>
            <a:pPr marL="566300" lvl="1" indent="0" algn="l" rtl="0">
              <a:spcBef>
                <a:spcPts val="0"/>
              </a:spcBef>
              <a:spcAft>
                <a:spcPts val="0"/>
              </a:spcAft>
              <a:buSzPct val="46124"/>
              <a:buNone/>
            </a:pPr>
            <a:r>
              <a:rPr lang="en-US" dirty="0"/>
              <a:t>Outdoor Driving (OD): measurements performed while driving a car (average speed of 19.4 km/h, with stops due to traffic lights)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71600" lvl="2" indent="-47548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88"/>
              <a:buChar char="•"/>
            </a:pPr>
            <a:r>
              <a:rPr lang="en-US" sz="3888" dirty="0"/>
              <a:t>4G: measurements on the Reference Signal (RS) sent by 4G PCIs</a:t>
            </a:r>
          </a:p>
          <a:p>
            <a:pPr marL="1371600" lvl="2" indent="-47548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88"/>
              <a:buChar char="•"/>
            </a:pPr>
            <a:r>
              <a:rPr lang="en-US" sz="3888" dirty="0"/>
              <a:t>5G: measurements on the SSS, sent by 5G PCIs in the SSBs:</a:t>
            </a:r>
          </a:p>
          <a:p>
            <a:pPr marL="1828800" lvl="3" indent="-47548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88"/>
              <a:buChar char="•"/>
            </a:pPr>
            <a:r>
              <a:rPr lang="en-US" sz="3888" dirty="0"/>
              <a:t>SS Reference Signal Received Power (SS-RSRP)</a:t>
            </a:r>
          </a:p>
          <a:p>
            <a:pPr marL="1828800" lvl="3" indent="-47548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88"/>
              <a:buChar char="•"/>
            </a:pPr>
            <a:r>
              <a:rPr lang="en-US" sz="3888" dirty="0"/>
              <a:t>SS Reference Signal Received Quality (SS-RSRQ)</a:t>
            </a:r>
          </a:p>
          <a:p>
            <a:pPr marL="1828800" lvl="3" indent="-47548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88"/>
              <a:buChar char="•"/>
            </a:pPr>
            <a:r>
              <a:rPr lang="en-US" sz="3888" dirty="0"/>
              <a:t>SS Signal to Interference and Noise Ratio (SS-SINR)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6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>
                <a:latin typeface="Eurostile" panose="020B050402020205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780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37067" y="866775"/>
            <a:ext cx="8729134" cy="5648325"/>
          </a:xfrm>
        </p:spPr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  <a:lvl2pPr>
              <a:defRPr>
                <a:latin typeface="Eurostile" panose="020B0504020202050204" pitchFamily="34" charset="77"/>
              </a:defRPr>
            </a:lvl2pPr>
            <a:lvl3pPr>
              <a:defRPr>
                <a:latin typeface="Eurostile" panose="020B0504020202050204" pitchFamily="34" charset="77"/>
              </a:defRPr>
            </a:lvl3pPr>
            <a:lvl4pPr>
              <a:defRPr>
                <a:latin typeface="Eurostile" panose="020B0504020202050204" pitchFamily="34" charset="77"/>
              </a:defRPr>
            </a:lvl4pPr>
            <a:lvl5pPr>
              <a:defRPr>
                <a:latin typeface="Eurostile" panose="020B0504020202050204" pitchFamily="34" charset="77"/>
              </a:defRPr>
            </a:lvl5pPr>
          </a:lstStyle>
          <a:p>
            <a:pPr lvl="0"/>
            <a:r>
              <a:rPr lang="en-US" noProof="0" dirty="0" err="1"/>
              <a:t>Klikk</a:t>
            </a:r>
            <a:r>
              <a:rPr lang="en-US" noProof="0" dirty="0"/>
              <a:t> for </a:t>
            </a:r>
            <a:r>
              <a:rPr lang="en-US" noProof="0" dirty="0" err="1"/>
              <a:t>å</a:t>
            </a:r>
            <a:r>
              <a:rPr lang="en-US" noProof="0" dirty="0"/>
              <a:t>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tekststiler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malen</a:t>
            </a:r>
            <a:endParaRPr lang="en-US" noProof="0" dirty="0"/>
          </a:p>
          <a:p>
            <a:pPr lvl="1"/>
            <a:r>
              <a:rPr lang="en-US" noProof="0" dirty="0"/>
              <a:t>Andre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527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39920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29362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61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R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mula_footer_neg_HEX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1749"/>
            <a:ext cx="9144000" cy="47625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228600"/>
            <a:ext cx="8839200" cy="457200"/>
          </a:xfrm>
          <a:prstGeom prst="rect">
            <a:avLst/>
          </a:prstGeom>
        </p:spPr>
        <p:txBody>
          <a:bodyPr vert="horz" lIns="91432" tIns="45716" rIns="91432" bIns="45716" anchor="t"/>
          <a:lstStyle>
            <a:lvl1pPr>
              <a:tabLst/>
              <a:defRPr sz="2400" b="1"/>
            </a:lvl1pPr>
          </a:lstStyle>
          <a:p>
            <a:r>
              <a:rPr lang="en-US" dirty="0"/>
              <a:t>Frame title</a:t>
            </a:r>
          </a:p>
        </p:txBody>
      </p:sp>
      <p:sp>
        <p:nvSpPr>
          <p:cNvPr id="4" name="Title 5"/>
          <p:cNvSpPr txBox="1">
            <a:spLocks/>
          </p:cNvSpPr>
          <p:nvPr userDrawn="1"/>
        </p:nvSpPr>
        <p:spPr>
          <a:xfrm>
            <a:off x="4216044" y="6360426"/>
            <a:ext cx="4927956" cy="497575"/>
          </a:xfrm>
          <a:prstGeom prst="rect">
            <a:avLst/>
          </a:prstGeom>
          <a:solidFill>
            <a:schemeClr val="bg1"/>
          </a:solidFill>
        </p:spPr>
        <p:txBody>
          <a:bodyPr vert="horz" lIns="91432" tIns="45716" rIns="91432" bIns="45716" anchor="t"/>
          <a:lstStyle/>
          <a:p>
            <a:pPr defTabSz="457159" eaLnBrk="1" fontAlgn="auto" hangingPunct="1">
              <a:spcAft>
                <a:spcPts val="0"/>
              </a:spcAft>
              <a:tabLst>
                <a:tab pos="0" algn="l"/>
                <a:tab pos="914317" algn="l"/>
                <a:tab pos="1828635" algn="l"/>
                <a:tab pos="2742952" algn="l"/>
                <a:tab pos="3657268" algn="l"/>
                <a:tab pos="4571586" algn="l"/>
                <a:tab pos="5485903" algn="l"/>
                <a:tab pos="6400220" algn="l"/>
                <a:tab pos="7314537" algn="l"/>
                <a:tab pos="8228855" algn="l"/>
                <a:tab pos="9143171" algn="l"/>
                <a:tab pos="10057488" algn="l"/>
              </a:tabLst>
              <a:defRPr/>
            </a:pPr>
            <a:r>
              <a:rPr lang="en-GB" sz="2400" dirty="0">
                <a:solidFill>
                  <a:srgbClr val="595959"/>
                </a:solidFill>
                <a:effectLst>
                  <a:outerShdw blurRad="63500" dist="25400" dir="2700000" algn="tl">
                    <a:srgbClr val="FF8700"/>
                  </a:outerShdw>
                </a:effectLst>
                <a:latin typeface="Chalkduster"/>
                <a:ea typeface="ＭＳ Ｐゴシック" charset="-128"/>
                <a:cs typeface="Chalkduster"/>
              </a:rPr>
              <a:t>Media Performance Group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2873737" y="6388186"/>
            <a:ext cx="1347064" cy="469815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>
              <a:solidFill>
                <a:srgbClr val="FFFFFF"/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0503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BFF65-36D4-6746-B9E2-C7E0BB946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732DF-2C6D-4B44-8A29-FB0999751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6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538356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03E0B098-AAA9-C24C-B3C5-1EC4A94D6A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0134" y="184107"/>
            <a:ext cx="8709377" cy="85447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3000" b="1"/>
            </a:lvl1pPr>
          </a:lstStyle>
          <a:p>
            <a:r>
              <a:rPr lang="sv-SE"/>
              <a:t>Redigera format för bakgrundstext
Nivå två
Nivå tre
Nivå fyra
Nivå fem</a:t>
            </a:r>
            <a:endParaRPr lang="sv-SE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EB6CCEC-3979-2D40-9EC4-C3BA2CCBAE3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20133" y="1274393"/>
            <a:ext cx="8709377" cy="4539385"/>
          </a:xfrm>
          <a:prstGeom prst="rect">
            <a:avLst/>
          </a:prstGeom>
        </p:spPr>
        <p:txBody>
          <a:bodyPr lIns="90000">
            <a:normAutofit/>
          </a:bodyPr>
          <a:lstStyle>
            <a:lvl1pPr>
              <a:spcBef>
                <a:spcPts val="126"/>
              </a:spcBef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126"/>
              </a:spcBef>
              <a:defRPr sz="21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spcBef>
                <a:spcPts val="126"/>
              </a:spcBef>
              <a:buFont typeface="Systemtypsnitt"/>
              <a:buChar char="○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200150" indent="-171450">
              <a:spcBef>
                <a:spcPts val="126"/>
              </a:spcBef>
              <a:buFont typeface="Systemtypsnitt"/>
              <a:buChar char="■"/>
              <a:defRPr sz="15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spcBef>
                <a:spcPts val="126"/>
              </a:spcBef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1885950" indent="-171450">
              <a:spcBef>
                <a:spcPts val="126"/>
              </a:spcBef>
              <a:buFont typeface="Systemtypsnitt"/>
              <a:buChar char="□"/>
              <a:defRPr sz="1050"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228850" indent="-171450">
              <a:spcBef>
                <a:spcPts val="126"/>
              </a:spcBef>
              <a:buFont typeface="Systemtypsnitt"/>
              <a:buChar char="→"/>
              <a:defRPr sz="975"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2571750" indent="-171450">
              <a:spcBef>
                <a:spcPts val="126"/>
              </a:spcBef>
              <a:buFont typeface=".Hiragino Kaku Gothic Interface W3"/>
              <a:buChar char="▷"/>
              <a:defRPr sz="900"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2914650" indent="-171450">
              <a:spcBef>
                <a:spcPts val="126"/>
              </a:spcBef>
              <a:buFont typeface=".PingFang SC Regular"/>
              <a:buChar char="◎"/>
              <a:defRPr sz="825"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 dirty="0"/>
          </a:p>
        </p:txBody>
      </p:sp>
      <p:sp>
        <p:nvSpPr>
          <p:cNvPr id="9" name="Platshållare för text 10">
            <a:extLst>
              <a:ext uri="{FF2B5EF4-FFF2-40B4-BE49-F238E27FC236}">
                <a16:creationId xmlns:a16="http://schemas.microsoft.com/office/drawing/2014/main" id="{1F3D9F3E-A64D-AB47-A30E-8D3361D307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1914" y="6292248"/>
            <a:ext cx="4932274" cy="307886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l" defTabSz="342900" rtl="0" eaLnBrk="1" latinLnBrk="0" hangingPunct="1">
              <a:spcBef>
                <a:spcPct val="0"/>
              </a:spcBef>
              <a:buNone/>
              <a:defRPr lang="sv-SE" sz="900" b="0" i="0" kern="1200" cap="none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sv-SE" dirty="0"/>
              <a:t>Muhammad </a:t>
            </a:r>
            <a:r>
              <a:rPr lang="sv-SE" dirty="0" err="1"/>
              <a:t>Tahir</a:t>
            </a:r>
            <a:r>
              <a:rPr lang="sv-SE" dirty="0"/>
              <a:t> Abbas, PHD Student</a:t>
            </a:r>
          </a:p>
        </p:txBody>
      </p:sp>
    </p:spTree>
    <p:extLst>
      <p:ext uri="{BB962C8B-B14F-4D97-AF65-F5344CB8AC3E}">
        <p14:creationId xmlns:p14="http://schemas.microsoft.com/office/powerpoint/2010/main" val="1328257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sz="900">
                <a:latin typeface="Arial" charset="0"/>
              </a:rPr>
              <a:t>IN5060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gray">
          <a:xfrm flipV="1">
            <a:off x="311150" y="65496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5E99B4-28B1-704F-91D9-A6BAD0ACB01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54550"/>
            <a:ext cx="2454441" cy="2958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26" r:id="rId2"/>
    <p:sldLayoutId id="2147483928" r:id="rId3"/>
    <p:sldLayoutId id="2147483930" r:id="rId4"/>
    <p:sldLayoutId id="2147483931" r:id="rId5"/>
    <p:sldLayoutId id="2147483939" r:id="rId6"/>
    <p:sldLayoutId id="2147483940" r:id="rId7"/>
    <p:sldLayoutId id="2147483941" r:id="rId8"/>
    <p:sldLayoutId id="2147483942" r:id="rId9"/>
  </p:sldLayoutIdLst>
  <p:hf sldNum="0"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f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tiff"/><Relationship Id="rId12" Type="http://schemas.openxmlformats.org/officeDocument/2006/relationships/image" Target="../media/image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11" Type="http://schemas.openxmlformats.org/officeDocument/2006/relationships/image" Target="../media/image1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6.tif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5.tif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mosaic-simulamet.com/nbiotcoverage/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D61B5-BA92-E04E-A24D-B25FB746D7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Mobile </a:t>
            </a:r>
            <a:r>
              <a:rPr lang="nb-NO" b="1" dirty="0" err="1"/>
              <a:t>Ecosystem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D1B206-A798-0642-9664-91384D973F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IN5060: Performance in distributed systems</a:t>
            </a:r>
          </a:p>
          <a:p>
            <a:endParaRPr lang="nb-NO" sz="2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77877B-0733-0543-9D84-F4487AECF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26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DBEF7-FE3B-7142-989F-9F7DECEEF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684" y="-63501"/>
            <a:ext cx="8404316" cy="800049"/>
          </a:xfrm>
        </p:spPr>
        <p:txBody>
          <a:bodyPr>
            <a:normAutofit/>
          </a:bodyPr>
          <a:lstStyle/>
          <a:p>
            <a:r>
              <a:rPr lang="nb-NO" dirty="0"/>
              <a:t>Growth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connected</a:t>
            </a:r>
            <a:r>
              <a:rPr lang="nb-NO" dirty="0"/>
              <a:t> </a:t>
            </a:r>
            <a:r>
              <a:rPr lang="nb-NO" dirty="0" err="1"/>
              <a:t>devices</a:t>
            </a:r>
            <a:endParaRPr lang="nb-NO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8C9EA27-A045-714E-B32F-E8C28EBA2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9369" y="1965170"/>
            <a:ext cx="5805163" cy="3781705"/>
          </a:xfrm>
        </p:spPr>
      </p:pic>
    </p:spTree>
    <p:extLst>
      <p:ext uri="{BB962C8B-B14F-4D97-AF65-F5344CB8AC3E}">
        <p14:creationId xmlns:p14="http://schemas.microsoft.com/office/powerpoint/2010/main" val="355619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902CA5-FF0E-D542-AA50-AAF0A5DED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800000" flipH="1">
            <a:off x="1000126" y="1628180"/>
            <a:ext cx="6961583" cy="36531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0DF844-7B8F-1349-B8C7-76850211E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Connected </a:t>
            </a:r>
            <a:r>
              <a:rPr lang="nb-NO" dirty="0" err="1"/>
              <a:t>devices</a:t>
            </a:r>
            <a:r>
              <a:rPr lang="nb-NO" dirty="0"/>
              <a:t> in 2010 </a:t>
            </a:r>
          </a:p>
        </p:txBody>
      </p:sp>
    </p:spTree>
    <p:extLst>
      <p:ext uri="{BB962C8B-B14F-4D97-AF65-F5344CB8AC3E}">
        <p14:creationId xmlns:p14="http://schemas.microsoft.com/office/powerpoint/2010/main" val="2242327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42F60-4D45-5648-B7FF-D0B70F353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Connected </a:t>
            </a:r>
            <a:r>
              <a:rPr lang="nb-NO" dirty="0" err="1"/>
              <a:t>devices</a:t>
            </a:r>
            <a:r>
              <a:rPr lang="nb-NO" dirty="0"/>
              <a:t> </a:t>
            </a:r>
            <a:r>
              <a:rPr lang="nb-NO" dirty="0" err="1"/>
              <a:t>today</a:t>
            </a:r>
            <a:endParaRPr lang="nb-NO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AA21D02-1069-B948-9264-5ECC05E093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flipV="1">
            <a:off x="469901" y="1135602"/>
            <a:ext cx="8140699" cy="435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23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802AF-1B49-1E41-A4D8-120C90268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How it all </a:t>
            </a:r>
            <a:r>
              <a:rPr lang="nb-NO" dirty="0" err="1"/>
              <a:t>fits</a:t>
            </a:r>
            <a:r>
              <a:rPr lang="nb-NO" dirty="0"/>
              <a:t> in 5G?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8F17B2A-353A-2147-B31C-14C3BB8ACC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8656" y="1491533"/>
            <a:ext cx="6311787" cy="330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62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2" y="2276872"/>
            <a:ext cx="7079842" cy="3692584"/>
          </a:xfrm>
          <a:prstGeom prst="rect">
            <a:avLst/>
          </a:prstGeom>
        </p:spPr>
      </p:pic>
      <p:sp>
        <p:nvSpPr>
          <p:cNvPr id="3" name="Freeform 3"/>
          <p:cNvSpPr>
            <a:spLocks noChangeAspect="1" noEditPoints="1"/>
          </p:cNvSpPr>
          <p:nvPr/>
        </p:nvSpPr>
        <p:spPr bwMode="auto">
          <a:xfrm>
            <a:off x="7935728" y="2038883"/>
            <a:ext cx="791350" cy="475979"/>
          </a:xfrm>
          <a:custGeom>
            <a:avLst/>
            <a:gdLst>
              <a:gd name="T0" fmla="*/ 2147483646 w 462"/>
              <a:gd name="T1" fmla="*/ 2147483646 h 293"/>
              <a:gd name="T2" fmla="*/ 2147483646 w 462"/>
              <a:gd name="T3" fmla="*/ 2147483646 h 293"/>
              <a:gd name="T4" fmla="*/ 2147483646 w 462"/>
              <a:gd name="T5" fmla="*/ 2147483646 h 293"/>
              <a:gd name="T6" fmla="*/ 2147483646 w 462"/>
              <a:gd name="T7" fmla="*/ 2147483646 h 293"/>
              <a:gd name="T8" fmla="*/ 2147483646 w 462"/>
              <a:gd name="T9" fmla="*/ 2147483646 h 293"/>
              <a:gd name="T10" fmla="*/ 2147483646 w 462"/>
              <a:gd name="T11" fmla="*/ 2147483646 h 293"/>
              <a:gd name="T12" fmla="*/ 2147483646 w 462"/>
              <a:gd name="T13" fmla="*/ 2147483646 h 293"/>
              <a:gd name="T14" fmla="*/ 2147483646 w 462"/>
              <a:gd name="T15" fmla="*/ 2147483646 h 293"/>
              <a:gd name="T16" fmla="*/ 2147483646 w 462"/>
              <a:gd name="T17" fmla="*/ 2147483646 h 293"/>
              <a:gd name="T18" fmla="*/ 2147483646 w 462"/>
              <a:gd name="T19" fmla="*/ 2147483646 h 293"/>
              <a:gd name="T20" fmla="*/ 2147483646 w 462"/>
              <a:gd name="T21" fmla="*/ 2147483646 h 293"/>
              <a:gd name="T22" fmla="*/ 2147483646 w 462"/>
              <a:gd name="T23" fmla="*/ 2147483646 h 293"/>
              <a:gd name="T24" fmla="*/ 2147483646 w 462"/>
              <a:gd name="T25" fmla="*/ 2147483646 h 293"/>
              <a:gd name="T26" fmla="*/ 2147483646 w 462"/>
              <a:gd name="T27" fmla="*/ 2147483646 h 293"/>
              <a:gd name="T28" fmla="*/ 2147483646 w 462"/>
              <a:gd name="T29" fmla="*/ 2147483646 h 293"/>
              <a:gd name="T30" fmla="*/ 2147483646 w 462"/>
              <a:gd name="T31" fmla="*/ 2147483646 h 293"/>
              <a:gd name="T32" fmla="*/ 2147483646 w 462"/>
              <a:gd name="T33" fmla="*/ 2147483646 h 293"/>
              <a:gd name="T34" fmla="*/ 2147483646 w 462"/>
              <a:gd name="T35" fmla="*/ 2147483646 h 293"/>
              <a:gd name="T36" fmla="*/ 2147483646 w 462"/>
              <a:gd name="T37" fmla="*/ 2147483646 h 293"/>
              <a:gd name="T38" fmla="*/ 2147483646 w 462"/>
              <a:gd name="T39" fmla="*/ 2147483646 h 293"/>
              <a:gd name="T40" fmla="*/ 2147483646 w 462"/>
              <a:gd name="T41" fmla="*/ 2147483646 h 293"/>
              <a:gd name="T42" fmla="*/ 2147483646 w 462"/>
              <a:gd name="T43" fmla="*/ 2147483646 h 293"/>
              <a:gd name="T44" fmla="*/ 2147483646 w 462"/>
              <a:gd name="T45" fmla="*/ 2147483646 h 293"/>
              <a:gd name="T46" fmla="*/ 2147483646 w 462"/>
              <a:gd name="T47" fmla="*/ 2147483646 h 293"/>
              <a:gd name="T48" fmla="*/ 2147483646 w 462"/>
              <a:gd name="T49" fmla="*/ 2147483646 h 293"/>
              <a:gd name="T50" fmla="*/ 2147483646 w 462"/>
              <a:gd name="T51" fmla="*/ 2147483646 h 293"/>
              <a:gd name="T52" fmla="*/ 2147483646 w 462"/>
              <a:gd name="T53" fmla="*/ 2147483646 h 293"/>
              <a:gd name="T54" fmla="*/ 2147483646 w 462"/>
              <a:gd name="T55" fmla="*/ 2147483646 h 293"/>
              <a:gd name="T56" fmla="*/ 2147483646 w 462"/>
              <a:gd name="T57" fmla="*/ 2147483646 h 293"/>
              <a:gd name="T58" fmla="*/ 2147483646 w 462"/>
              <a:gd name="T59" fmla="*/ 2147483646 h 293"/>
              <a:gd name="T60" fmla="*/ 2147483646 w 462"/>
              <a:gd name="T61" fmla="*/ 2147483646 h 293"/>
              <a:gd name="T62" fmla="*/ 2147483646 w 462"/>
              <a:gd name="T63" fmla="*/ 2147483646 h 293"/>
              <a:gd name="T64" fmla="*/ 2147483646 w 462"/>
              <a:gd name="T65" fmla="*/ 2147483646 h 293"/>
              <a:gd name="T66" fmla="*/ 2147483646 w 462"/>
              <a:gd name="T67" fmla="*/ 2147483646 h 293"/>
              <a:gd name="T68" fmla="*/ 2147483646 w 462"/>
              <a:gd name="T69" fmla="*/ 2147483646 h 293"/>
              <a:gd name="T70" fmla="*/ 2147483646 w 462"/>
              <a:gd name="T71" fmla="*/ 2147483646 h 293"/>
              <a:gd name="T72" fmla="*/ 2147483646 w 462"/>
              <a:gd name="T73" fmla="*/ 2147483646 h 293"/>
              <a:gd name="T74" fmla="*/ 2147483646 w 462"/>
              <a:gd name="T75" fmla="*/ 2147483646 h 293"/>
              <a:gd name="T76" fmla="*/ 2147483646 w 462"/>
              <a:gd name="T77" fmla="*/ 2147483646 h 293"/>
              <a:gd name="T78" fmla="*/ 2147483646 w 462"/>
              <a:gd name="T79" fmla="*/ 2147483646 h 293"/>
              <a:gd name="T80" fmla="*/ 2147483646 w 462"/>
              <a:gd name="T81" fmla="*/ 2147483646 h 293"/>
              <a:gd name="T82" fmla="*/ 2147483646 w 462"/>
              <a:gd name="T83" fmla="*/ 2147483646 h 293"/>
              <a:gd name="T84" fmla="*/ 2147483646 w 462"/>
              <a:gd name="T85" fmla="*/ 2147483646 h 293"/>
              <a:gd name="T86" fmla="*/ 2147483646 w 462"/>
              <a:gd name="T87" fmla="*/ 2147483646 h 293"/>
              <a:gd name="T88" fmla="*/ 2147483646 w 462"/>
              <a:gd name="T89" fmla="*/ 2147483646 h 293"/>
              <a:gd name="T90" fmla="*/ 2147483646 w 462"/>
              <a:gd name="T91" fmla="*/ 2147483646 h 293"/>
              <a:gd name="T92" fmla="*/ 2147483646 w 462"/>
              <a:gd name="T93" fmla="*/ 2147483646 h 293"/>
              <a:gd name="T94" fmla="*/ 2147483646 w 462"/>
              <a:gd name="T95" fmla="*/ 2147483646 h 293"/>
              <a:gd name="T96" fmla="*/ 2147483646 w 462"/>
              <a:gd name="T97" fmla="*/ 2147483646 h 293"/>
              <a:gd name="T98" fmla="*/ 2147483646 w 462"/>
              <a:gd name="T99" fmla="*/ 2147483646 h 29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462" h="293">
                <a:moveTo>
                  <a:pt x="348" y="111"/>
                </a:moveTo>
                <a:cubicBezTo>
                  <a:pt x="348" y="96"/>
                  <a:pt x="337" y="85"/>
                  <a:pt x="322" y="85"/>
                </a:cubicBezTo>
                <a:cubicBezTo>
                  <a:pt x="313" y="85"/>
                  <a:pt x="304" y="90"/>
                  <a:pt x="300" y="98"/>
                </a:cubicBezTo>
                <a:cubicBezTo>
                  <a:pt x="238" y="86"/>
                  <a:pt x="238" y="86"/>
                  <a:pt x="238" y="86"/>
                </a:cubicBezTo>
                <a:cubicBezTo>
                  <a:pt x="236" y="73"/>
                  <a:pt x="226" y="63"/>
                  <a:pt x="212" y="63"/>
                </a:cubicBezTo>
                <a:cubicBezTo>
                  <a:pt x="198" y="63"/>
                  <a:pt x="186" y="74"/>
                  <a:pt x="186" y="89"/>
                </a:cubicBezTo>
                <a:cubicBezTo>
                  <a:pt x="186" y="90"/>
                  <a:pt x="187" y="91"/>
                  <a:pt x="187" y="92"/>
                </a:cubicBezTo>
                <a:cubicBezTo>
                  <a:pt x="160" y="105"/>
                  <a:pt x="160" y="105"/>
                  <a:pt x="160" y="105"/>
                </a:cubicBezTo>
                <a:cubicBezTo>
                  <a:pt x="155" y="100"/>
                  <a:pt x="148" y="97"/>
                  <a:pt x="141" y="97"/>
                </a:cubicBezTo>
                <a:cubicBezTo>
                  <a:pt x="127" y="97"/>
                  <a:pt x="115" y="108"/>
                  <a:pt x="115" y="122"/>
                </a:cubicBezTo>
                <a:cubicBezTo>
                  <a:pt x="115" y="134"/>
                  <a:pt x="123" y="144"/>
                  <a:pt x="133" y="147"/>
                </a:cubicBezTo>
                <a:cubicBezTo>
                  <a:pt x="133" y="193"/>
                  <a:pt x="133" y="193"/>
                  <a:pt x="133" y="193"/>
                </a:cubicBezTo>
                <a:cubicBezTo>
                  <a:pt x="123" y="196"/>
                  <a:pt x="115" y="206"/>
                  <a:pt x="115" y="217"/>
                </a:cubicBezTo>
                <a:cubicBezTo>
                  <a:pt x="115" y="232"/>
                  <a:pt x="127" y="243"/>
                  <a:pt x="141" y="243"/>
                </a:cubicBezTo>
                <a:cubicBezTo>
                  <a:pt x="151" y="243"/>
                  <a:pt x="159" y="238"/>
                  <a:pt x="163" y="230"/>
                </a:cubicBezTo>
                <a:cubicBezTo>
                  <a:pt x="225" y="242"/>
                  <a:pt x="225" y="242"/>
                  <a:pt x="225" y="242"/>
                </a:cubicBezTo>
                <a:cubicBezTo>
                  <a:pt x="227" y="255"/>
                  <a:pt x="238" y="265"/>
                  <a:pt x="251" y="265"/>
                </a:cubicBezTo>
                <a:cubicBezTo>
                  <a:pt x="265" y="265"/>
                  <a:pt x="277" y="253"/>
                  <a:pt x="277" y="239"/>
                </a:cubicBezTo>
                <a:cubicBezTo>
                  <a:pt x="277" y="238"/>
                  <a:pt x="277" y="237"/>
                  <a:pt x="277" y="236"/>
                </a:cubicBezTo>
                <a:cubicBezTo>
                  <a:pt x="304" y="224"/>
                  <a:pt x="304" y="224"/>
                  <a:pt x="304" y="224"/>
                </a:cubicBezTo>
                <a:cubicBezTo>
                  <a:pt x="308" y="229"/>
                  <a:pt x="315" y="232"/>
                  <a:pt x="322" y="232"/>
                </a:cubicBezTo>
                <a:cubicBezTo>
                  <a:pt x="337" y="232"/>
                  <a:pt x="348" y="220"/>
                  <a:pt x="348" y="206"/>
                </a:cubicBezTo>
                <a:cubicBezTo>
                  <a:pt x="348" y="195"/>
                  <a:pt x="341" y="185"/>
                  <a:pt x="330" y="181"/>
                </a:cubicBezTo>
                <a:cubicBezTo>
                  <a:pt x="330" y="135"/>
                  <a:pt x="330" y="135"/>
                  <a:pt x="330" y="135"/>
                </a:cubicBezTo>
                <a:cubicBezTo>
                  <a:pt x="341" y="132"/>
                  <a:pt x="348" y="122"/>
                  <a:pt x="348" y="111"/>
                </a:cubicBezTo>
                <a:close/>
                <a:moveTo>
                  <a:pt x="235" y="101"/>
                </a:moveTo>
                <a:cubicBezTo>
                  <a:pt x="297" y="114"/>
                  <a:pt x="297" y="114"/>
                  <a:pt x="297" y="114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70" y="127"/>
                  <a:pt x="270" y="127"/>
                  <a:pt x="270" y="127"/>
                </a:cubicBezTo>
                <a:cubicBezTo>
                  <a:pt x="265" y="122"/>
                  <a:pt x="258" y="119"/>
                  <a:pt x="251" y="119"/>
                </a:cubicBezTo>
                <a:cubicBezTo>
                  <a:pt x="241" y="119"/>
                  <a:pt x="233" y="124"/>
                  <a:pt x="228" y="132"/>
                </a:cubicBezTo>
                <a:cubicBezTo>
                  <a:pt x="220" y="130"/>
                  <a:pt x="220" y="130"/>
                  <a:pt x="220" y="130"/>
                </a:cubicBezTo>
                <a:cubicBezTo>
                  <a:pt x="220" y="113"/>
                  <a:pt x="220" y="113"/>
                  <a:pt x="220" y="113"/>
                </a:cubicBezTo>
                <a:cubicBezTo>
                  <a:pt x="227" y="111"/>
                  <a:pt x="232" y="107"/>
                  <a:pt x="235" y="101"/>
                </a:cubicBezTo>
                <a:close/>
                <a:moveTo>
                  <a:pt x="220" y="160"/>
                </a:moveTo>
                <a:cubicBezTo>
                  <a:pt x="220" y="147"/>
                  <a:pt x="220" y="147"/>
                  <a:pt x="220" y="147"/>
                </a:cubicBezTo>
                <a:cubicBezTo>
                  <a:pt x="225" y="148"/>
                  <a:pt x="225" y="148"/>
                  <a:pt x="225" y="148"/>
                </a:cubicBezTo>
                <a:cubicBezTo>
                  <a:pt x="227" y="158"/>
                  <a:pt x="234" y="166"/>
                  <a:pt x="243" y="169"/>
                </a:cubicBezTo>
                <a:cubicBezTo>
                  <a:pt x="243" y="182"/>
                  <a:pt x="243" y="182"/>
                  <a:pt x="243" y="182"/>
                </a:cubicBezTo>
                <a:cubicBezTo>
                  <a:pt x="238" y="181"/>
                  <a:pt x="238" y="181"/>
                  <a:pt x="238" y="181"/>
                </a:cubicBezTo>
                <a:cubicBezTo>
                  <a:pt x="237" y="171"/>
                  <a:pt x="230" y="163"/>
                  <a:pt x="220" y="160"/>
                </a:cubicBezTo>
                <a:close/>
                <a:moveTo>
                  <a:pt x="222" y="184"/>
                </a:moveTo>
                <a:cubicBezTo>
                  <a:pt x="222" y="190"/>
                  <a:pt x="218" y="194"/>
                  <a:pt x="212" y="194"/>
                </a:cubicBezTo>
                <a:cubicBezTo>
                  <a:pt x="207" y="194"/>
                  <a:pt x="202" y="190"/>
                  <a:pt x="202" y="184"/>
                </a:cubicBezTo>
                <a:cubicBezTo>
                  <a:pt x="202" y="179"/>
                  <a:pt x="207" y="174"/>
                  <a:pt x="212" y="174"/>
                </a:cubicBezTo>
                <a:cubicBezTo>
                  <a:pt x="218" y="174"/>
                  <a:pt x="222" y="179"/>
                  <a:pt x="222" y="184"/>
                </a:cubicBezTo>
                <a:close/>
                <a:moveTo>
                  <a:pt x="241" y="144"/>
                </a:moveTo>
                <a:cubicBezTo>
                  <a:pt x="241" y="139"/>
                  <a:pt x="246" y="135"/>
                  <a:pt x="251" y="135"/>
                </a:cubicBezTo>
                <a:cubicBezTo>
                  <a:pt x="256" y="135"/>
                  <a:pt x="261" y="139"/>
                  <a:pt x="261" y="144"/>
                </a:cubicBezTo>
                <a:cubicBezTo>
                  <a:pt x="261" y="150"/>
                  <a:pt x="256" y="154"/>
                  <a:pt x="251" y="154"/>
                </a:cubicBezTo>
                <a:cubicBezTo>
                  <a:pt x="246" y="154"/>
                  <a:pt x="241" y="150"/>
                  <a:pt x="241" y="144"/>
                </a:cubicBezTo>
                <a:close/>
                <a:moveTo>
                  <a:pt x="212" y="79"/>
                </a:moveTo>
                <a:cubicBezTo>
                  <a:pt x="218" y="79"/>
                  <a:pt x="222" y="83"/>
                  <a:pt x="222" y="89"/>
                </a:cubicBezTo>
                <a:cubicBezTo>
                  <a:pt x="222" y="94"/>
                  <a:pt x="218" y="99"/>
                  <a:pt x="212" y="99"/>
                </a:cubicBezTo>
                <a:cubicBezTo>
                  <a:pt x="207" y="99"/>
                  <a:pt x="202" y="94"/>
                  <a:pt x="202" y="89"/>
                </a:cubicBezTo>
                <a:cubicBezTo>
                  <a:pt x="202" y="83"/>
                  <a:pt x="207" y="79"/>
                  <a:pt x="212" y="79"/>
                </a:cubicBezTo>
                <a:close/>
                <a:moveTo>
                  <a:pt x="194" y="106"/>
                </a:moveTo>
                <a:cubicBezTo>
                  <a:pt x="197" y="110"/>
                  <a:pt x="200" y="112"/>
                  <a:pt x="204" y="113"/>
                </a:cubicBezTo>
                <a:cubicBezTo>
                  <a:pt x="204" y="127"/>
                  <a:pt x="204" y="127"/>
                  <a:pt x="204" y="127"/>
                </a:cubicBezTo>
                <a:cubicBezTo>
                  <a:pt x="167" y="120"/>
                  <a:pt x="167" y="120"/>
                  <a:pt x="167" y="120"/>
                </a:cubicBezTo>
                <a:cubicBezTo>
                  <a:pt x="167" y="120"/>
                  <a:pt x="167" y="119"/>
                  <a:pt x="167" y="119"/>
                </a:cubicBezTo>
                <a:lnTo>
                  <a:pt x="194" y="106"/>
                </a:lnTo>
                <a:close/>
                <a:moveTo>
                  <a:pt x="131" y="122"/>
                </a:moveTo>
                <a:cubicBezTo>
                  <a:pt x="131" y="117"/>
                  <a:pt x="136" y="113"/>
                  <a:pt x="141" y="113"/>
                </a:cubicBezTo>
                <a:cubicBezTo>
                  <a:pt x="146" y="113"/>
                  <a:pt x="151" y="117"/>
                  <a:pt x="151" y="122"/>
                </a:cubicBezTo>
                <a:cubicBezTo>
                  <a:pt x="151" y="128"/>
                  <a:pt x="146" y="132"/>
                  <a:pt x="141" y="132"/>
                </a:cubicBezTo>
                <a:cubicBezTo>
                  <a:pt x="136" y="132"/>
                  <a:pt x="131" y="128"/>
                  <a:pt x="131" y="122"/>
                </a:cubicBezTo>
                <a:close/>
                <a:moveTo>
                  <a:pt x="141" y="227"/>
                </a:moveTo>
                <a:cubicBezTo>
                  <a:pt x="136" y="227"/>
                  <a:pt x="131" y="223"/>
                  <a:pt x="131" y="217"/>
                </a:cubicBezTo>
                <a:cubicBezTo>
                  <a:pt x="131" y="212"/>
                  <a:pt x="136" y="207"/>
                  <a:pt x="141" y="207"/>
                </a:cubicBezTo>
                <a:cubicBezTo>
                  <a:pt x="146" y="207"/>
                  <a:pt x="151" y="212"/>
                  <a:pt x="151" y="217"/>
                </a:cubicBezTo>
                <a:cubicBezTo>
                  <a:pt x="151" y="223"/>
                  <a:pt x="146" y="227"/>
                  <a:pt x="141" y="227"/>
                </a:cubicBezTo>
                <a:close/>
                <a:moveTo>
                  <a:pt x="160" y="200"/>
                </a:moveTo>
                <a:cubicBezTo>
                  <a:pt x="157" y="197"/>
                  <a:pt x="153" y="194"/>
                  <a:pt x="149" y="193"/>
                </a:cubicBezTo>
                <a:cubicBezTo>
                  <a:pt x="149" y="147"/>
                  <a:pt x="149" y="147"/>
                  <a:pt x="149" y="147"/>
                </a:cubicBezTo>
                <a:cubicBezTo>
                  <a:pt x="155" y="145"/>
                  <a:pt x="160" y="141"/>
                  <a:pt x="163" y="136"/>
                </a:cubicBezTo>
                <a:cubicBezTo>
                  <a:pt x="204" y="144"/>
                  <a:pt x="204" y="144"/>
                  <a:pt x="204" y="144"/>
                </a:cubicBezTo>
                <a:cubicBezTo>
                  <a:pt x="204" y="160"/>
                  <a:pt x="204" y="160"/>
                  <a:pt x="204" y="160"/>
                </a:cubicBezTo>
                <a:cubicBezTo>
                  <a:pt x="194" y="163"/>
                  <a:pt x="186" y="173"/>
                  <a:pt x="186" y="184"/>
                </a:cubicBezTo>
                <a:cubicBezTo>
                  <a:pt x="186" y="185"/>
                  <a:pt x="187" y="186"/>
                  <a:pt x="187" y="187"/>
                </a:cubicBezTo>
                <a:lnTo>
                  <a:pt x="160" y="200"/>
                </a:lnTo>
                <a:close/>
                <a:moveTo>
                  <a:pt x="228" y="227"/>
                </a:moveTo>
                <a:cubicBezTo>
                  <a:pt x="167" y="214"/>
                  <a:pt x="167" y="214"/>
                  <a:pt x="167" y="214"/>
                </a:cubicBezTo>
                <a:cubicBezTo>
                  <a:pt x="194" y="202"/>
                  <a:pt x="194" y="202"/>
                  <a:pt x="194" y="202"/>
                </a:cubicBezTo>
                <a:cubicBezTo>
                  <a:pt x="198" y="207"/>
                  <a:pt x="205" y="210"/>
                  <a:pt x="212" y="210"/>
                </a:cubicBezTo>
                <a:cubicBezTo>
                  <a:pt x="222" y="210"/>
                  <a:pt x="230" y="205"/>
                  <a:pt x="235" y="197"/>
                </a:cubicBezTo>
                <a:cubicBezTo>
                  <a:pt x="243" y="198"/>
                  <a:pt x="243" y="198"/>
                  <a:pt x="243" y="198"/>
                </a:cubicBezTo>
                <a:cubicBezTo>
                  <a:pt x="243" y="215"/>
                  <a:pt x="243" y="215"/>
                  <a:pt x="243" y="215"/>
                </a:cubicBezTo>
                <a:cubicBezTo>
                  <a:pt x="237" y="217"/>
                  <a:pt x="232" y="221"/>
                  <a:pt x="228" y="227"/>
                </a:cubicBezTo>
                <a:close/>
                <a:moveTo>
                  <a:pt x="251" y="249"/>
                </a:moveTo>
                <a:cubicBezTo>
                  <a:pt x="246" y="249"/>
                  <a:pt x="241" y="245"/>
                  <a:pt x="241" y="239"/>
                </a:cubicBezTo>
                <a:cubicBezTo>
                  <a:pt x="241" y="234"/>
                  <a:pt x="246" y="229"/>
                  <a:pt x="251" y="229"/>
                </a:cubicBezTo>
                <a:cubicBezTo>
                  <a:pt x="256" y="229"/>
                  <a:pt x="261" y="234"/>
                  <a:pt x="261" y="239"/>
                </a:cubicBezTo>
                <a:cubicBezTo>
                  <a:pt x="261" y="245"/>
                  <a:pt x="256" y="249"/>
                  <a:pt x="251" y="249"/>
                </a:cubicBezTo>
                <a:close/>
                <a:moveTo>
                  <a:pt x="270" y="222"/>
                </a:moveTo>
                <a:cubicBezTo>
                  <a:pt x="267" y="219"/>
                  <a:pt x="263" y="216"/>
                  <a:pt x="259" y="215"/>
                </a:cubicBezTo>
                <a:cubicBezTo>
                  <a:pt x="259" y="202"/>
                  <a:pt x="259" y="202"/>
                  <a:pt x="259" y="202"/>
                </a:cubicBezTo>
                <a:cubicBezTo>
                  <a:pt x="297" y="209"/>
                  <a:pt x="297" y="209"/>
                  <a:pt x="297" y="209"/>
                </a:cubicBezTo>
                <a:cubicBezTo>
                  <a:pt x="297" y="209"/>
                  <a:pt x="297" y="209"/>
                  <a:pt x="297" y="209"/>
                </a:cubicBezTo>
                <a:lnTo>
                  <a:pt x="270" y="222"/>
                </a:lnTo>
                <a:close/>
                <a:moveTo>
                  <a:pt x="300" y="193"/>
                </a:moveTo>
                <a:cubicBezTo>
                  <a:pt x="259" y="185"/>
                  <a:pt x="259" y="185"/>
                  <a:pt x="259" y="185"/>
                </a:cubicBezTo>
                <a:cubicBezTo>
                  <a:pt x="259" y="169"/>
                  <a:pt x="259" y="169"/>
                  <a:pt x="259" y="169"/>
                </a:cubicBezTo>
                <a:cubicBezTo>
                  <a:pt x="269" y="166"/>
                  <a:pt x="277" y="156"/>
                  <a:pt x="277" y="144"/>
                </a:cubicBezTo>
                <a:cubicBezTo>
                  <a:pt x="277" y="143"/>
                  <a:pt x="277" y="142"/>
                  <a:pt x="277" y="141"/>
                </a:cubicBezTo>
                <a:cubicBezTo>
                  <a:pt x="304" y="128"/>
                  <a:pt x="304" y="128"/>
                  <a:pt x="304" y="128"/>
                </a:cubicBezTo>
                <a:cubicBezTo>
                  <a:pt x="306" y="131"/>
                  <a:pt x="310" y="134"/>
                  <a:pt x="314" y="135"/>
                </a:cubicBezTo>
                <a:cubicBezTo>
                  <a:pt x="314" y="181"/>
                  <a:pt x="314" y="181"/>
                  <a:pt x="314" y="181"/>
                </a:cubicBezTo>
                <a:cubicBezTo>
                  <a:pt x="308" y="183"/>
                  <a:pt x="303" y="188"/>
                  <a:pt x="300" y="193"/>
                </a:cubicBezTo>
                <a:close/>
                <a:moveTo>
                  <a:pt x="332" y="206"/>
                </a:moveTo>
                <a:cubicBezTo>
                  <a:pt x="332" y="211"/>
                  <a:pt x="328" y="216"/>
                  <a:pt x="322" y="216"/>
                </a:cubicBezTo>
                <a:cubicBezTo>
                  <a:pt x="317" y="216"/>
                  <a:pt x="312" y="211"/>
                  <a:pt x="312" y="206"/>
                </a:cubicBezTo>
                <a:cubicBezTo>
                  <a:pt x="312" y="201"/>
                  <a:pt x="317" y="196"/>
                  <a:pt x="322" y="196"/>
                </a:cubicBezTo>
                <a:cubicBezTo>
                  <a:pt x="328" y="196"/>
                  <a:pt x="332" y="201"/>
                  <a:pt x="332" y="206"/>
                </a:cubicBezTo>
                <a:close/>
                <a:moveTo>
                  <a:pt x="322" y="120"/>
                </a:moveTo>
                <a:cubicBezTo>
                  <a:pt x="317" y="120"/>
                  <a:pt x="312" y="116"/>
                  <a:pt x="312" y="111"/>
                </a:cubicBezTo>
                <a:cubicBezTo>
                  <a:pt x="312" y="105"/>
                  <a:pt x="317" y="101"/>
                  <a:pt x="322" y="101"/>
                </a:cubicBezTo>
                <a:cubicBezTo>
                  <a:pt x="328" y="101"/>
                  <a:pt x="332" y="105"/>
                  <a:pt x="332" y="111"/>
                </a:cubicBezTo>
                <a:cubicBezTo>
                  <a:pt x="332" y="116"/>
                  <a:pt x="328" y="120"/>
                  <a:pt x="322" y="120"/>
                </a:cubicBezTo>
                <a:close/>
                <a:moveTo>
                  <a:pt x="435" y="148"/>
                </a:moveTo>
                <a:cubicBezTo>
                  <a:pt x="437" y="140"/>
                  <a:pt x="439" y="132"/>
                  <a:pt x="439" y="123"/>
                </a:cubicBezTo>
                <a:cubicBezTo>
                  <a:pt x="439" y="104"/>
                  <a:pt x="433" y="86"/>
                  <a:pt x="422" y="70"/>
                </a:cubicBezTo>
                <a:cubicBezTo>
                  <a:pt x="420" y="67"/>
                  <a:pt x="415" y="66"/>
                  <a:pt x="411" y="68"/>
                </a:cubicBezTo>
                <a:cubicBezTo>
                  <a:pt x="407" y="71"/>
                  <a:pt x="406" y="76"/>
                  <a:pt x="409" y="79"/>
                </a:cubicBezTo>
                <a:cubicBezTo>
                  <a:pt x="418" y="92"/>
                  <a:pt x="423" y="108"/>
                  <a:pt x="423" y="123"/>
                </a:cubicBezTo>
                <a:cubicBezTo>
                  <a:pt x="423" y="132"/>
                  <a:pt x="421" y="140"/>
                  <a:pt x="419" y="148"/>
                </a:cubicBezTo>
                <a:cubicBezTo>
                  <a:pt x="418" y="151"/>
                  <a:pt x="419" y="154"/>
                  <a:pt x="421" y="156"/>
                </a:cubicBezTo>
                <a:cubicBezTo>
                  <a:pt x="437" y="170"/>
                  <a:pt x="446" y="189"/>
                  <a:pt x="446" y="209"/>
                </a:cubicBezTo>
                <a:cubicBezTo>
                  <a:pt x="446" y="247"/>
                  <a:pt x="415" y="277"/>
                  <a:pt x="378" y="277"/>
                </a:cubicBezTo>
                <a:cubicBezTo>
                  <a:pt x="88" y="277"/>
                  <a:pt x="88" y="277"/>
                  <a:pt x="88" y="277"/>
                </a:cubicBezTo>
                <a:cubicBezTo>
                  <a:pt x="48" y="277"/>
                  <a:pt x="16" y="245"/>
                  <a:pt x="16" y="206"/>
                </a:cubicBezTo>
                <a:cubicBezTo>
                  <a:pt x="16" y="178"/>
                  <a:pt x="31" y="154"/>
                  <a:pt x="56" y="141"/>
                </a:cubicBezTo>
                <a:cubicBezTo>
                  <a:pt x="59" y="140"/>
                  <a:pt x="60" y="137"/>
                  <a:pt x="60" y="134"/>
                </a:cubicBezTo>
                <a:cubicBezTo>
                  <a:pt x="60" y="134"/>
                  <a:pt x="60" y="133"/>
                  <a:pt x="60" y="133"/>
                </a:cubicBezTo>
                <a:cubicBezTo>
                  <a:pt x="60" y="69"/>
                  <a:pt x="113" y="16"/>
                  <a:pt x="178" y="16"/>
                </a:cubicBezTo>
                <a:cubicBezTo>
                  <a:pt x="217" y="16"/>
                  <a:pt x="254" y="36"/>
                  <a:pt x="276" y="68"/>
                </a:cubicBezTo>
                <a:cubicBezTo>
                  <a:pt x="277" y="70"/>
                  <a:pt x="279" y="72"/>
                  <a:pt x="282" y="72"/>
                </a:cubicBezTo>
                <a:cubicBezTo>
                  <a:pt x="284" y="72"/>
                  <a:pt x="287" y="71"/>
                  <a:pt x="288" y="70"/>
                </a:cubicBezTo>
                <a:cubicBezTo>
                  <a:pt x="288" y="70"/>
                  <a:pt x="289" y="69"/>
                  <a:pt x="289" y="69"/>
                </a:cubicBezTo>
                <a:cubicBezTo>
                  <a:pt x="290" y="68"/>
                  <a:pt x="309" y="45"/>
                  <a:pt x="344" y="45"/>
                </a:cubicBezTo>
                <a:cubicBezTo>
                  <a:pt x="360" y="45"/>
                  <a:pt x="375" y="50"/>
                  <a:pt x="388" y="59"/>
                </a:cubicBezTo>
                <a:cubicBezTo>
                  <a:pt x="392" y="61"/>
                  <a:pt x="397" y="60"/>
                  <a:pt x="399" y="56"/>
                </a:cubicBezTo>
                <a:cubicBezTo>
                  <a:pt x="402" y="53"/>
                  <a:pt x="401" y="48"/>
                  <a:pt x="397" y="45"/>
                </a:cubicBezTo>
                <a:cubicBezTo>
                  <a:pt x="381" y="35"/>
                  <a:pt x="363" y="29"/>
                  <a:pt x="344" y="29"/>
                </a:cubicBezTo>
                <a:cubicBezTo>
                  <a:pt x="314" y="29"/>
                  <a:pt x="294" y="43"/>
                  <a:pt x="284" y="52"/>
                </a:cubicBezTo>
                <a:cubicBezTo>
                  <a:pt x="258" y="19"/>
                  <a:pt x="220" y="0"/>
                  <a:pt x="178" y="0"/>
                </a:cubicBezTo>
                <a:cubicBezTo>
                  <a:pt x="106" y="0"/>
                  <a:pt x="47" y="58"/>
                  <a:pt x="44" y="129"/>
                </a:cubicBezTo>
                <a:cubicBezTo>
                  <a:pt x="17" y="145"/>
                  <a:pt x="0" y="174"/>
                  <a:pt x="0" y="206"/>
                </a:cubicBezTo>
                <a:cubicBezTo>
                  <a:pt x="0" y="254"/>
                  <a:pt x="39" y="293"/>
                  <a:pt x="88" y="293"/>
                </a:cubicBezTo>
                <a:cubicBezTo>
                  <a:pt x="378" y="293"/>
                  <a:pt x="378" y="293"/>
                  <a:pt x="378" y="293"/>
                </a:cubicBezTo>
                <a:cubicBezTo>
                  <a:pt x="424" y="293"/>
                  <a:pt x="462" y="256"/>
                  <a:pt x="462" y="209"/>
                </a:cubicBezTo>
                <a:cubicBezTo>
                  <a:pt x="462" y="186"/>
                  <a:pt x="452" y="164"/>
                  <a:pt x="435" y="14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4" name="Rektangel 14"/>
          <p:cNvSpPr>
            <a:spLocks noChangeArrowheads="1"/>
          </p:cNvSpPr>
          <p:nvPr/>
        </p:nvSpPr>
        <p:spPr bwMode="auto">
          <a:xfrm>
            <a:off x="7372424" y="2514862"/>
            <a:ext cx="1465241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1000" dirty="0">
                <a:solidFill>
                  <a:schemeClr val="bg1"/>
                </a:solidFill>
                <a:latin typeface="+mj-lt"/>
              </a:rPr>
              <a:t>Multi domain </a:t>
            </a:r>
            <a:br>
              <a:rPr lang="en-US" sz="1000" dirty="0">
                <a:solidFill>
                  <a:schemeClr val="bg1"/>
                </a:solidFill>
                <a:latin typeface="+mj-lt"/>
              </a:rPr>
            </a:br>
            <a:r>
              <a:rPr lang="en-US" sz="1000" dirty="0">
                <a:solidFill>
                  <a:schemeClr val="bg1"/>
                </a:solidFill>
                <a:latin typeface="+mj-lt"/>
              </a:rPr>
              <a:t>performance </a:t>
            </a:r>
          </a:p>
        </p:txBody>
      </p:sp>
      <p:sp>
        <p:nvSpPr>
          <p:cNvPr id="5" name="Freeform 3"/>
          <p:cNvSpPr>
            <a:spLocks noChangeAspect="1" noEditPoints="1"/>
          </p:cNvSpPr>
          <p:nvPr/>
        </p:nvSpPr>
        <p:spPr bwMode="auto">
          <a:xfrm>
            <a:off x="8033254" y="2848458"/>
            <a:ext cx="596296" cy="691844"/>
          </a:xfrm>
          <a:custGeom>
            <a:avLst/>
            <a:gdLst>
              <a:gd name="T0" fmla="*/ 2147483646 w 355"/>
              <a:gd name="T1" fmla="*/ 2147483646 h 411"/>
              <a:gd name="T2" fmla="*/ 2147483646 w 355"/>
              <a:gd name="T3" fmla="*/ 2147483646 h 411"/>
              <a:gd name="T4" fmla="*/ 2147483646 w 355"/>
              <a:gd name="T5" fmla="*/ 2147483646 h 411"/>
              <a:gd name="T6" fmla="*/ 2147483646 w 355"/>
              <a:gd name="T7" fmla="*/ 2147483646 h 411"/>
              <a:gd name="T8" fmla="*/ 2147483646 w 355"/>
              <a:gd name="T9" fmla="*/ 2147483646 h 411"/>
              <a:gd name="T10" fmla="*/ 2147483646 w 355"/>
              <a:gd name="T11" fmla="*/ 2147483646 h 411"/>
              <a:gd name="T12" fmla="*/ 2147483646 w 355"/>
              <a:gd name="T13" fmla="*/ 2147483646 h 411"/>
              <a:gd name="T14" fmla="*/ 2147483646 w 355"/>
              <a:gd name="T15" fmla="*/ 2147483646 h 411"/>
              <a:gd name="T16" fmla="*/ 2147483646 w 355"/>
              <a:gd name="T17" fmla="*/ 2147483646 h 411"/>
              <a:gd name="T18" fmla="*/ 2147483646 w 355"/>
              <a:gd name="T19" fmla="*/ 2147483646 h 411"/>
              <a:gd name="T20" fmla="*/ 2147483646 w 355"/>
              <a:gd name="T21" fmla="*/ 2147483646 h 411"/>
              <a:gd name="T22" fmla="*/ 2147483646 w 355"/>
              <a:gd name="T23" fmla="*/ 2147483646 h 411"/>
              <a:gd name="T24" fmla="*/ 2147483646 w 355"/>
              <a:gd name="T25" fmla="*/ 2147483646 h 411"/>
              <a:gd name="T26" fmla="*/ 2147483646 w 355"/>
              <a:gd name="T27" fmla="*/ 2147483646 h 411"/>
              <a:gd name="T28" fmla="*/ 2147483646 w 355"/>
              <a:gd name="T29" fmla="*/ 2147483646 h 411"/>
              <a:gd name="T30" fmla="*/ 2147483646 w 355"/>
              <a:gd name="T31" fmla="*/ 2147483646 h 411"/>
              <a:gd name="T32" fmla="*/ 2147483646 w 355"/>
              <a:gd name="T33" fmla="*/ 2147483646 h 411"/>
              <a:gd name="T34" fmla="*/ 2147483646 w 355"/>
              <a:gd name="T35" fmla="*/ 2147483646 h 411"/>
              <a:gd name="T36" fmla="*/ 2147483646 w 355"/>
              <a:gd name="T37" fmla="*/ 2147483646 h 411"/>
              <a:gd name="T38" fmla="*/ 2147483646 w 355"/>
              <a:gd name="T39" fmla="*/ 2147483646 h 411"/>
              <a:gd name="T40" fmla="*/ 2147483646 w 355"/>
              <a:gd name="T41" fmla="*/ 2147483646 h 411"/>
              <a:gd name="T42" fmla="*/ 2147483646 w 355"/>
              <a:gd name="T43" fmla="*/ 2147483646 h 411"/>
              <a:gd name="T44" fmla="*/ 2147483646 w 355"/>
              <a:gd name="T45" fmla="*/ 2147483646 h 411"/>
              <a:gd name="T46" fmla="*/ 2147483646 w 355"/>
              <a:gd name="T47" fmla="*/ 2147483646 h 411"/>
              <a:gd name="T48" fmla="*/ 2147483646 w 355"/>
              <a:gd name="T49" fmla="*/ 2147483646 h 411"/>
              <a:gd name="T50" fmla="*/ 2147483646 w 355"/>
              <a:gd name="T51" fmla="*/ 2147483646 h 411"/>
              <a:gd name="T52" fmla="*/ 2147483646 w 355"/>
              <a:gd name="T53" fmla="*/ 2147483646 h 411"/>
              <a:gd name="T54" fmla="*/ 2147483646 w 355"/>
              <a:gd name="T55" fmla="*/ 2147483646 h 411"/>
              <a:gd name="T56" fmla="*/ 2147483646 w 355"/>
              <a:gd name="T57" fmla="*/ 2147483646 h 411"/>
              <a:gd name="T58" fmla="*/ 2147483646 w 355"/>
              <a:gd name="T59" fmla="*/ 2147483646 h 411"/>
              <a:gd name="T60" fmla="*/ 2147483646 w 355"/>
              <a:gd name="T61" fmla="*/ 2147483646 h 411"/>
              <a:gd name="T62" fmla="*/ 2147483646 w 355"/>
              <a:gd name="T63" fmla="*/ 2147483646 h 411"/>
              <a:gd name="T64" fmla="*/ 2147483646 w 355"/>
              <a:gd name="T65" fmla="*/ 2147483646 h 411"/>
              <a:gd name="T66" fmla="*/ 2147483646 w 355"/>
              <a:gd name="T67" fmla="*/ 2147483646 h 411"/>
              <a:gd name="T68" fmla="*/ 2147483646 w 355"/>
              <a:gd name="T69" fmla="*/ 2147483646 h 411"/>
              <a:gd name="T70" fmla="*/ 2147483646 w 355"/>
              <a:gd name="T71" fmla="*/ 2147483646 h 411"/>
              <a:gd name="T72" fmla="*/ 2147483646 w 355"/>
              <a:gd name="T73" fmla="*/ 2147483646 h 411"/>
              <a:gd name="T74" fmla="*/ 2147483646 w 355"/>
              <a:gd name="T75" fmla="*/ 2147483646 h 411"/>
              <a:gd name="T76" fmla="*/ 2147483646 w 355"/>
              <a:gd name="T77" fmla="*/ 2147483646 h 411"/>
              <a:gd name="T78" fmla="*/ 2147483646 w 355"/>
              <a:gd name="T79" fmla="*/ 2147483646 h 411"/>
              <a:gd name="T80" fmla="*/ 2147483646 w 355"/>
              <a:gd name="T81" fmla="*/ 2147483646 h 411"/>
              <a:gd name="T82" fmla="*/ 2147483646 w 355"/>
              <a:gd name="T83" fmla="*/ 2147483646 h 411"/>
              <a:gd name="T84" fmla="*/ 2147483646 w 355"/>
              <a:gd name="T85" fmla="*/ 2147483646 h 411"/>
              <a:gd name="T86" fmla="*/ 2147483646 w 355"/>
              <a:gd name="T87" fmla="*/ 2147483646 h 411"/>
              <a:gd name="T88" fmla="*/ 2147483646 w 355"/>
              <a:gd name="T89" fmla="*/ 2147483646 h 411"/>
              <a:gd name="T90" fmla="*/ 2147483646 w 355"/>
              <a:gd name="T91" fmla="*/ 2147483646 h 411"/>
              <a:gd name="T92" fmla="*/ 2147483646 w 355"/>
              <a:gd name="T93" fmla="*/ 2147483646 h 411"/>
              <a:gd name="T94" fmla="*/ 2147483646 w 355"/>
              <a:gd name="T95" fmla="*/ 2147483646 h 411"/>
              <a:gd name="T96" fmla="*/ 2147483646 w 355"/>
              <a:gd name="T97" fmla="*/ 2147483646 h 411"/>
              <a:gd name="T98" fmla="*/ 2147483646 w 355"/>
              <a:gd name="T99" fmla="*/ 2147483646 h 41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355" h="411">
                <a:moveTo>
                  <a:pt x="204" y="143"/>
                </a:moveTo>
                <a:cubicBezTo>
                  <a:pt x="204" y="144"/>
                  <a:pt x="206" y="146"/>
                  <a:pt x="208" y="146"/>
                </a:cubicBezTo>
                <a:cubicBezTo>
                  <a:pt x="215" y="146"/>
                  <a:pt x="229" y="145"/>
                  <a:pt x="243" y="136"/>
                </a:cubicBezTo>
                <a:cubicBezTo>
                  <a:pt x="264" y="121"/>
                  <a:pt x="268" y="97"/>
                  <a:pt x="269" y="98"/>
                </a:cubicBezTo>
                <a:cubicBezTo>
                  <a:pt x="271" y="99"/>
                  <a:pt x="268" y="126"/>
                  <a:pt x="248" y="143"/>
                </a:cubicBezTo>
                <a:cubicBezTo>
                  <a:pt x="237" y="153"/>
                  <a:pt x="223" y="154"/>
                  <a:pt x="215" y="155"/>
                </a:cubicBezTo>
                <a:cubicBezTo>
                  <a:pt x="212" y="156"/>
                  <a:pt x="215" y="159"/>
                  <a:pt x="216" y="160"/>
                </a:cubicBezTo>
                <a:cubicBezTo>
                  <a:pt x="229" y="168"/>
                  <a:pt x="257" y="170"/>
                  <a:pt x="275" y="145"/>
                </a:cubicBezTo>
                <a:cubicBezTo>
                  <a:pt x="291" y="123"/>
                  <a:pt x="290" y="99"/>
                  <a:pt x="284" y="71"/>
                </a:cubicBezTo>
                <a:cubicBezTo>
                  <a:pt x="283" y="69"/>
                  <a:pt x="282" y="68"/>
                  <a:pt x="280" y="70"/>
                </a:cubicBezTo>
                <a:cubicBezTo>
                  <a:pt x="254" y="98"/>
                  <a:pt x="231" y="89"/>
                  <a:pt x="213" y="103"/>
                </a:cubicBezTo>
                <a:cubicBezTo>
                  <a:pt x="200" y="115"/>
                  <a:pt x="199" y="131"/>
                  <a:pt x="204" y="143"/>
                </a:cubicBezTo>
                <a:close/>
                <a:moveTo>
                  <a:pt x="354" y="309"/>
                </a:moveTo>
                <a:cubicBezTo>
                  <a:pt x="353" y="304"/>
                  <a:pt x="349" y="301"/>
                  <a:pt x="344" y="302"/>
                </a:cubicBezTo>
                <a:cubicBezTo>
                  <a:pt x="340" y="303"/>
                  <a:pt x="337" y="307"/>
                  <a:pt x="338" y="311"/>
                </a:cubicBezTo>
                <a:cubicBezTo>
                  <a:pt x="338" y="315"/>
                  <a:pt x="339" y="316"/>
                  <a:pt x="339" y="319"/>
                </a:cubicBezTo>
                <a:cubicBezTo>
                  <a:pt x="338" y="333"/>
                  <a:pt x="334" y="344"/>
                  <a:pt x="325" y="354"/>
                </a:cubicBezTo>
                <a:cubicBezTo>
                  <a:pt x="317" y="364"/>
                  <a:pt x="305" y="372"/>
                  <a:pt x="292" y="378"/>
                </a:cubicBezTo>
                <a:cubicBezTo>
                  <a:pt x="272" y="388"/>
                  <a:pt x="227" y="395"/>
                  <a:pt x="192" y="395"/>
                </a:cubicBezTo>
                <a:cubicBezTo>
                  <a:pt x="180" y="395"/>
                  <a:pt x="169" y="394"/>
                  <a:pt x="161" y="393"/>
                </a:cubicBezTo>
                <a:cubicBezTo>
                  <a:pt x="132" y="387"/>
                  <a:pt x="77" y="350"/>
                  <a:pt x="56" y="328"/>
                </a:cubicBezTo>
                <a:cubicBezTo>
                  <a:pt x="47" y="319"/>
                  <a:pt x="36" y="298"/>
                  <a:pt x="29" y="277"/>
                </a:cubicBezTo>
                <a:cubicBezTo>
                  <a:pt x="21" y="257"/>
                  <a:pt x="16" y="235"/>
                  <a:pt x="16" y="227"/>
                </a:cubicBezTo>
                <a:cubicBezTo>
                  <a:pt x="16" y="227"/>
                  <a:pt x="16" y="226"/>
                  <a:pt x="16" y="226"/>
                </a:cubicBezTo>
                <a:cubicBezTo>
                  <a:pt x="16" y="226"/>
                  <a:pt x="16" y="226"/>
                  <a:pt x="16" y="226"/>
                </a:cubicBezTo>
                <a:cubicBezTo>
                  <a:pt x="17" y="220"/>
                  <a:pt x="27" y="213"/>
                  <a:pt x="34" y="213"/>
                </a:cubicBezTo>
                <a:cubicBezTo>
                  <a:pt x="37" y="213"/>
                  <a:pt x="40" y="214"/>
                  <a:pt x="43" y="217"/>
                </a:cubicBezTo>
                <a:cubicBezTo>
                  <a:pt x="55" y="229"/>
                  <a:pt x="60" y="240"/>
                  <a:pt x="67" y="257"/>
                </a:cubicBezTo>
                <a:cubicBezTo>
                  <a:pt x="68" y="258"/>
                  <a:pt x="68" y="258"/>
                  <a:pt x="68" y="259"/>
                </a:cubicBezTo>
                <a:cubicBezTo>
                  <a:pt x="63" y="261"/>
                  <a:pt x="59" y="264"/>
                  <a:pt x="56" y="267"/>
                </a:cubicBezTo>
                <a:cubicBezTo>
                  <a:pt x="51" y="272"/>
                  <a:pt x="48" y="278"/>
                  <a:pt x="47" y="285"/>
                </a:cubicBezTo>
                <a:cubicBezTo>
                  <a:pt x="46" y="287"/>
                  <a:pt x="46" y="289"/>
                  <a:pt x="46" y="291"/>
                </a:cubicBezTo>
                <a:cubicBezTo>
                  <a:pt x="46" y="292"/>
                  <a:pt x="46" y="293"/>
                  <a:pt x="46" y="294"/>
                </a:cubicBezTo>
                <a:cubicBezTo>
                  <a:pt x="47" y="303"/>
                  <a:pt x="53" y="311"/>
                  <a:pt x="60" y="317"/>
                </a:cubicBezTo>
                <a:cubicBezTo>
                  <a:pt x="63" y="320"/>
                  <a:pt x="66" y="323"/>
                  <a:pt x="70" y="326"/>
                </a:cubicBezTo>
                <a:cubicBezTo>
                  <a:pt x="72" y="327"/>
                  <a:pt x="73" y="329"/>
                  <a:pt x="75" y="330"/>
                </a:cubicBezTo>
                <a:cubicBezTo>
                  <a:pt x="79" y="333"/>
                  <a:pt x="83" y="336"/>
                  <a:pt x="88" y="339"/>
                </a:cubicBezTo>
                <a:cubicBezTo>
                  <a:pt x="100" y="347"/>
                  <a:pt x="119" y="352"/>
                  <a:pt x="138" y="356"/>
                </a:cubicBezTo>
                <a:cubicBezTo>
                  <a:pt x="146" y="358"/>
                  <a:pt x="154" y="359"/>
                  <a:pt x="162" y="360"/>
                </a:cubicBezTo>
                <a:cubicBezTo>
                  <a:pt x="170" y="361"/>
                  <a:pt x="177" y="362"/>
                  <a:pt x="184" y="362"/>
                </a:cubicBezTo>
                <a:cubicBezTo>
                  <a:pt x="185" y="362"/>
                  <a:pt x="187" y="362"/>
                  <a:pt x="188" y="362"/>
                </a:cubicBezTo>
                <a:cubicBezTo>
                  <a:pt x="190" y="362"/>
                  <a:pt x="191" y="362"/>
                  <a:pt x="192" y="362"/>
                </a:cubicBezTo>
                <a:cubicBezTo>
                  <a:pt x="196" y="362"/>
                  <a:pt x="200" y="358"/>
                  <a:pt x="200" y="354"/>
                </a:cubicBezTo>
                <a:cubicBezTo>
                  <a:pt x="199" y="352"/>
                  <a:pt x="199" y="350"/>
                  <a:pt x="198" y="349"/>
                </a:cubicBezTo>
                <a:cubicBezTo>
                  <a:pt x="197" y="348"/>
                  <a:pt x="196" y="347"/>
                  <a:pt x="194" y="346"/>
                </a:cubicBezTo>
                <a:cubicBezTo>
                  <a:pt x="193" y="346"/>
                  <a:pt x="192" y="346"/>
                  <a:pt x="191" y="346"/>
                </a:cubicBezTo>
                <a:cubicBezTo>
                  <a:pt x="190" y="346"/>
                  <a:pt x="189" y="346"/>
                  <a:pt x="188" y="346"/>
                </a:cubicBezTo>
                <a:cubicBezTo>
                  <a:pt x="186" y="346"/>
                  <a:pt x="183" y="346"/>
                  <a:pt x="180" y="346"/>
                </a:cubicBezTo>
                <a:cubicBezTo>
                  <a:pt x="170" y="345"/>
                  <a:pt x="156" y="344"/>
                  <a:pt x="143" y="341"/>
                </a:cubicBezTo>
                <a:cubicBezTo>
                  <a:pt x="142" y="341"/>
                  <a:pt x="142" y="341"/>
                  <a:pt x="141" y="340"/>
                </a:cubicBezTo>
                <a:cubicBezTo>
                  <a:pt x="123" y="337"/>
                  <a:pt x="106" y="331"/>
                  <a:pt x="97" y="325"/>
                </a:cubicBezTo>
                <a:cubicBezTo>
                  <a:pt x="92" y="322"/>
                  <a:pt x="88" y="320"/>
                  <a:pt x="84" y="317"/>
                </a:cubicBezTo>
                <a:cubicBezTo>
                  <a:pt x="82" y="315"/>
                  <a:pt x="79" y="313"/>
                  <a:pt x="77" y="311"/>
                </a:cubicBezTo>
                <a:cubicBezTo>
                  <a:pt x="75" y="309"/>
                  <a:pt x="73" y="308"/>
                  <a:pt x="71" y="306"/>
                </a:cubicBezTo>
                <a:cubicBezTo>
                  <a:pt x="70" y="305"/>
                  <a:pt x="69" y="304"/>
                  <a:pt x="68" y="303"/>
                </a:cubicBezTo>
                <a:cubicBezTo>
                  <a:pt x="64" y="298"/>
                  <a:pt x="62" y="295"/>
                  <a:pt x="62" y="292"/>
                </a:cubicBezTo>
                <a:cubicBezTo>
                  <a:pt x="62" y="291"/>
                  <a:pt x="62" y="291"/>
                  <a:pt x="62" y="291"/>
                </a:cubicBezTo>
                <a:cubicBezTo>
                  <a:pt x="62" y="290"/>
                  <a:pt x="62" y="289"/>
                  <a:pt x="62" y="288"/>
                </a:cubicBezTo>
                <a:cubicBezTo>
                  <a:pt x="62" y="287"/>
                  <a:pt x="63" y="286"/>
                  <a:pt x="63" y="284"/>
                </a:cubicBezTo>
                <a:cubicBezTo>
                  <a:pt x="65" y="280"/>
                  <a:pt x="68" y="278"/>
                  <a:pt x="71" y="276"/>
                </a:cubicBezTo>
                <a:cubicBezTo>
                  <a:pt x="74" y="273"/>
                  <a:pt x="78" y="272"/>
                  <a:pt x="83" y="272"/>
                </a:cubicBezTo>
                <a:cubicBezTo>
                  <a:pt x="83" y="272"/>
                  <a:pt x="83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6" y="272"/>
                  <a:pt x="88" y="272"/>
                  <a:pt x="89" y="273"/>
                </a:cubicBezTo>
                <a:cubicBezTo>
                  <a:pt x="90" y="273"/>
                  <a:pt x="91" y="273"/>
                  <a:pt x="93" y="274"/>
                </a:cubicBezTo>
                <a:cubicBezTo>
                  <a:pt x="97" y="275"/>
                  <a:pt x="105" y="278"/>
                  <a:pt x="113" y="282"/>
                </a:cubicBezTo>
                <a:cubicBezTo>
                  <a:pt x="116" y="282"/>
                  <a:pt x="118" y="283"/>
                  <a:pt x="121" y="284"/>
                </a:cubicBezTo>
                <a:cubicBezTo>
                  <a:pt x="132" y="288"/>
                  <a:pt x="145" y="293"/>
                  <a:pt x="161" y="296"/>
                </a:cubicBezTo>
                <a:cubicBezTo>
                  <a:pt x="165" y="297"/>
                  <a:pt x="169" y="297"/>
                  <a:pt x="173" y="297"/>
                </a:cubicBezTo>
                <a:cubicBezTo>
                  <a:pt x="183" y="297"/>
                  <a:pt x="193" y="296"/>
                  <a:pt x="203" y="293"/>
                </a:cubicBezTo>
                <a:cubicBezTo>
                  <a:pt x="215" y="291"/>
                  <a:pt x="226" y="287"/>
                  <a:pt x="238" y="284"/>
                </a:cubicBezTo>
                <a:cubicBezTo>
                  <a:pt x="248" y="281"/>
                  <a:pt x="257" y="279"/>
                  <a:pt x="266" y="276"/>
                </a:cubicBezTo>
                <a:cubicBezTo>
                  <a:pt x="278" y="273"/>
                  <a:pt x="289" y="271"/>
                  <a:pt x="299" y="271"/>
                </a:cubicBezTo>
                <a:cubicBezTo>
                  <a:pt x="302" y="271"/>
                  <a:pt x="306" y="272"/>
                  <a:pt x="309" y="272"/>
                </a:cubicBezTo>
                <a:cubicBezTo>
                  <a:pt x="317" y="274"/>
                  <a:pt x="319" y="276"/>
                  <a:pt x="327" y="286"/>
                </a:cubicBezTo>
                <a:cubicBezTo>
                  <a:pt x="330" y="290"/>
                  <a:pt x="335" y="290"/>
                  <a:pt x="338" y="288"/>
                </a:cubicBezTo>
                <a:cubicBezTo>
                  <a:pt x="342" y="285"/>
                  <a:pt x="343" y="280"/>
                  <a:pt x="340" y="276"/>
                </a:cubicBezTo>
                <a:cubicBezTo>
                  <a:pt x="340" y="276"/>
                  <a:pt x="340" y="276"/>
                  <a:pt x="340" y="276"/>
                </a:cubicBezTo>
                <a:cubicBezTo>
                  <a:pt x="332" y="266"/>
                  <a:pt x="324" y="259"/>
                  <a:pt x="312" y="257"/>
                </a:cubicBezTo>
                <a:cubicBezTo>
                  <a:pt x="308" y="256"/>
                  <a:pt x="303" y="255"/>
                  <a:pt x="299" y="255"/>
                </a:cubicBezTo>
                <a:cubicBezTo>
                  <a:pt x="286" y="255"/>
                  <a:pt x="272" y="258"/>
                  <a:pt x="258" y="262"/>
                </a:cubicBezTo>
                <a:cubicBezTo>
                  <a:pt x="256" y="258"/>
                  <a:pt x="254" y="255"/>
                  <a:pt x="249" y="251"/>
                </a:cubicBezTo>
                <a:cubicBezTo>
                  <a:pt x="237" y="243"/>
                  <a:pt x="230" y="249"/>
                  <a:pt x="221" y="243"/>
                </a:cubicBezTo>
                <a:cubicBezTo>
                  <a:pt x="216" y="240"/>
                  <a:pt x="211" y="236"/>
                  <a:pt x="204" y="233"/>
                </a:cubicBezTo>
                <a:cubicBezTo>
                  <a:pt x="205" y="216"/>
                  <a:pt x="205" y="180"/>
                  <a:pt x="196" y="153"/>
                </a:cubicBezTo>
                <a:cubicBezTo>
                  <a:pt x="192" y="139"/>
                  <a:pt x="183" y="125"/>
                  <a:pt x="176" y="115"/>
                </a:cubicBezTo>
                <a:cubicBezTo>
                  <a:pt x="174" y="112"/>
                  <a:pt x="173" y="112"/>
                  <a:pt x="175" y="117"/>
                </a:cubicBezTo>
                <a:cubicBezTo>
                  <a:pt x="179" y="128"/>
                  <a:pt x="186" y="143"/>
                  <a:pt x="187" y="158"/>
                </a:cubicBezTo>
                <a:cubicBezTo>
                  <a:pt x="188" y="187"/>
                  <a:pt x="182" y="216"/>
                  <a:pt x="178" y="232"/>
                </a:cubicBezTo>
                <a:cubicBezTo>
                  <a:pt x="169" y="234"/>
                  <a:pt x="167" y="240"/>
                  <a:pt x="158" y="243"/>
                </a:cubicBezTo>
                <a:cubicBezTo>
                  <a:pt x="151" y="246"/>
                  <a:pt x="144" y="244"/>
                  <a:pt x="138" y="244"/>
                </a:cubicBezTo>
                <a:cubicBezTo>
                  <a:pt x="134" y="235"/>
                  <a:pt x="126" y="221"/>
                  <a:pt x="123" y="216"/>
                </a:cubicBezTo>
                <a:cubicBezTo>
                  <a:pt x="119" y="210"/>
                  <a:pt x="113" y="208"/>
                  <a:pt x="108" y="208"/>
                </a:cubicBezTo>
                <a:cubicBezTo>
                  <a:pt x="101" y="208"/>
                  <a:pt x="95" y="211"/>
                  <a:pt x="93" y="213"/>
                </a:cubicBezTo>
                <a:cubicBezTo>
                  <a:pt x="92" y="212"/>
                  <a:pt x="92" y="212"/>
                  <a:pt x="91" y="211"/>
                </a:cubicBezTo>
                <a:cubicBezTo>
                  <a:pt x="87" y="206"/>
                  <a:pt x="81" y="204"/>
                  <a:pt x="76" y="204"/>
                </a:cubicBezTo>
                <a:cubicBezTo>
                  <a:pt x="68" y="205"/>
                  <a:pt x="61" y="208"/>
                  <a:pt x="58" y="210"/>
                </a:cubicBezTo>
                <a:cubicBezTo>
                  <a:pt x="57" y="208"/>
                  <a:pt x="56" y="207"/>
                  <a:pt x="54" y="206"/>
                </a:cubicBezTo>
                <a:cubicBezTo>
                  <a:pt x="48" y="200"/>
                  <a:pt x="41" y="197"/>
                  <a:pt x="34" y="197"/>
                </a:cubicBezTo>
                <a:cubicBezTo>
                  <a:pt x="18" y="198"/>
                  <a:pt x="5" y="208"/>
                  <a:pt x="1" y="221"/>
                </a:cubicBezTo>
                <a:cubicBezTo>
                  <a:pt x="0" y="223"/>
                  <a:pt x="0" y="225"/>
                  <a:pt x="0" y="227"/>
                </a:cubicBezTo>
                <a:cubicBezTo>
                  <a:pt x="0" y="240"/>
                  <a:pt x="6" y="261"/>
                  <a:pt x="14" y="283"/>
                </a:cubicBezTo>
                <a:cubicBezTo>
                  <a:pt x="22" y="304"/>
                  <a:pt x="32" y="326"/>
                  <a:pt x="44" y="339"/>
                </a:cubicBezTo>
                <a:cubicBezTo>
                  <a:pt x="68" y="364"/>
                  <a:pt x="122" y="400"/>
                  <a:pt x="158" y="408"/>
                </a:cubicBezTo>
                <a:cubicBezTo>
                  <a:pt x="167" y="410"/>
                  <a:pt x="179" y="411"/>
                  <a:pt x="192" y="411"/>
                </a:cubicBezTo>
                <a:cubicBezTo>
                  <a:pt x="229" y="411"/>
                  <a:pt x="275" y="404"/>
                  <a:pt x="299" y="392"/>
                </a:cubicBezTo>
                <a:cubicBezTo>
                  <a:pt x="314" y="385"/>
                  <a:pt x="327" y="376"/>
                  <a:pt x="338" y="364"/>
                </a:cubicBezTo>
                <a:cubicBezTo>
                  <a:pt x="348" y="352"/>
                  <a:pt x="355" y="337"/>
                  <a:pt x="355" y="319"/>
                </a:cubicBezTo>
                <a:cubicBezTo>
                  <a:pt x="355" y="316"/>
                  <a:pt x="354" y="313"/>
                  <a:pt x="354" y="309"/>
                </a:cubicBezTo>
                <a:close/>
                <a:moveTo>
                  <a:pt x="108" y="224"/>
                </a:moveTo>
                <a:cubicBezTo>
                  <a:pt x="109" y="224"/>
                  <a:pt x="109" y="224"/>
                  <a:pt x="110" y="225"/>
                </a:cubicBezTo>
                <a:cubicBezTo>
                  <a:pt x="112" y="228"/>
                  <a:pt x="120" y="243"/>
                  <a:pt x="124" y="251"/>
                </a:cubicBezTo>
                <a:cubicBezTo>
                  <a:pt x="121" y="254"/>
                  <a:pt x="118" y="258"/>
                  <a:pt x="117" y="261"/>
                </a:cubicBezTo>
                <a:cubicBezTo>
                  <a:pt x="114" y="251"/>
                  <a:pt x="107" y="237"/>
                  <a:pt x="101" y="226"/>
                </a:cubicBezTo>
                <a:cubicBezTo>
                  <a:pt x="103" y="225"/>
                  <a:pt x="106" y="224"/>
                  <a:pt x="108" y="224"/>
                </a:cubicBezTo>
                <a:close/>
                <a:moveTo>
                  <a:pt x="76" y="220"/>
                </a:moveTo>
                <a:cubicBezTo>
                  <a:pt x="78" y="221"/>
                  <a:pt x="78" y="221"/>
                  <a:pt x="79" y="222"/>
                </a:cubicBezTo>
                <a:cubicBezTo>
                  <a:pt x="84" y="227"/>
                  <a:pt x="94" y="245"/>
                  <a:pt x="99" y="259"/>
                </a:cubicBezTo>
                <a:cubicBezTo>
                  <a:pt x="97" y="258"/>
                  <a:pt x="94" y="257"/>
                  <a:pt x="92" y="257"/>
                </a:cubicBezTo>
                <a:cubicBezTo>
                  <a:pt x="89" y="256"/>
                  <a:pt x="87" y="256"/>
                  <a:pt x="84" y="256"/>
                </a:cubicBezTo>
                <a:cubicBezTo>
                  <a:pt x="84" y="254"/>
                  <a:pt x="83" y="253"/>
                  <a:pt x="82" y="250"/>
                </a:cubicBezTo>
                <a:cubicBezTo>
                  <a:pt x="78" y="240"/>
                  <a:pt x="74" y="231"/>
                  <a:pt x="68" y="223"/>
                </a:cubicBezTo>
                <a:cubicBezTo>
                  <a:pt x="71" y="222"/>
                  <a:pt x="74" y="220"/>
                  <a:pt x="76" y="220"/>
                </a:cubicBezTo>
                <a:close/>
                <a:moveTo>
                  <a:pt x="163" y="118"/>
                </a:moveTo>
                <a:cubicBezTo>
                  <a:pt x="166" y="118"/>
                  <a:pt x="166" y="115"/>
                  <a:pt x="165" y="114"/>
                </a:cubicBezTo>
                <a:cubicBezTo>
                  <a:pt x="161" y="108"/>
                  <a:pt x="157" y="102"/>
                  <a:pt x="153" y="89"/>
                </a:cubicBezTo>
                <a:cubicBezTo>
                  <a:pt x="150" y="76"/>
                  <a:pt x="153" y="56"/>
                  <a:pt x="154" y="49"/>
                </a:cubicBezTo>
                <a:cubicBezTo>
                  <a:pt x="154" y="47"/>
                  <a:pt x="155" y="47"/>
                  <a:pt x="155" y="49"/>
                </a:cubicBezTo>
                <a:cubicBezTo>
                  <a:pt x="157" y="56"/>
                  <a:pt x="161" y="74"/>
                  <a:pt x="166" y="84"/>
                </a:cubicBezTo>
                <a:cubicBezTo>
                  <a:pt x="172" y="96"/>
                  <a:pt x="179" y="106"/>
                  <a:pt x="185" y="112"/>
                </a:cubicBezTo>
                <a:cubicBezTo>
                  <a:pt x="186" y="113"/>
                  <a:pt x="189" y="114"/>
                  <a:pt x="189" y="113"/>
                </a:cubicBezTo>
                <a:cubicBezTo>
                  <a:pt x="201" y="107"/>
                  <a:pt x="207" y="93"/>
                  <a:pt x="200" y="70"/>
                </a:cubicBezTo>
                <a:cubicBezTo>
                  <a:pt x="195" y="53"/>
                  <a:pt x="182" y="47"/>
                  <a:pt x="170" y="29"/>
                </a:cubicBezTo>
                <a:cubicBezTo>
                  <a:pt x="164" y="20"/>
                  <a:pt x="164" y="20"/>
                  <a:pt x="164" y="20"/>
                </a:cubicBezTo>
                <a:cubicBezTo>
                  <a:pt x="162" y="17"/>
                  <a:pt x="159" y="6"/>
                  <a:pt x="157" y="2"/>
                </a:cubicBezTo>
                <a:cubicBezTo>
                  <a:pt x="157" y="0"/>
                  <a:pt x="154" y="0"/>
                  <a:pt x="153" y="1"/>
                </a:cubicBezTo>
                <a:cubicBezTo>
                  <a:pt x="140" y="25"/>
                  <a:pt x="124" y="60"/>
                  <a:pt x="134" y="89"/>
                </a:cubicBezTo>
                <a:cubicBezTo>
                  <a:pt x="141" y="111"/>
                  <a:pt x="151" y="117"/>
                  <a:pt x="163" y="118"/>
                </a:cubicBezTo>
                <a:close/>
                <a:moveTo>
                  <a:pt x="60" y="144"/>
                </a:moveTo>
                <a:cubicBezTo>
                  <a:pt x="66" y="147"/>
                  <a:pt x="71" y="149"/>
                  <a:pt x="76" y="152"/>
                </a:cubicBezTo>
                <a:cubicBezTo>
                  <a:pt x="84" y="159"/>
                  <a:pt x="84" y="159"/>
                  <a:pt x="84" y="159"/>
                </a:cubicBezTo>
                <a:cubicBezTo>
                  <a:pt x="100" y="171"/>
                  <a:pt x="109" y="184"/>
                  <a:pt x="125" y="189"/>
                </a:cubicBezTo>
                <a:cubicBezTo>
                  <a:pt x="146" y="196"/>
                  <a:pt x="160" y="189"/>
                  <a:pt x="167" y="182"/>
                </a:cubicBezTo>
                <a:cubicBezTo>
                  <a:pt x="168" y="180"/>
                  <a:pt x="169" y="176"/>
                  <a:pt x="168" y="174"/>
                </a:cubicBezTo>
                <a:cubicBezTo>
                  <a:pt x="163" y="167"/>
                  <a:pt x="151" y="155"/>
                  <a:pt x="136" y="147"/>
                </a:cubicBezTo>
                <a:cubicBezTo>
                  <a:pt x="114" y="136"/>
                  <a:pt x="91" y="142"/>
                  <a:pt x="92" y="140"/>
                </a:cubicBezTo>
                <a:cubicBezTo>
                  <a:pt x="92" y="139"/>
                  <a:pt x="116" y="130"/>
                  <a:pt x="139" y="138"/>
                </a:cubicBezTo>
                <a:cubicBezTo>
                  <a:pt x="154" y="143"/>
                  <a:pt x="165" y="157"/>
                  <a:pt x="171" y="163"/>
                </a:cubicBezTo>
                <a:cubicBezTo>
                  <a:pt x="172" y="164"/>
                  <a:pt x="174" y="163"/>
                  <a:pt x="174" y="162"/>
                </a:cubicBezTo>
                <a:cubicBezTo>
                  <a:pt x="174" y="148"/>
                  <a:pt x="169" y="133"/>
                  <a:pt x="147" y="125"/>
                </a:cubicBezTo>
                <a:cubicBezTo>
                  <a:pt x="119" y="114"/>
                  <a:pt x="83" y="128"/>
                  <a:pt x="59" y="140"/>
                </a:cubicBezTo>
                <a:cubicBezTo>
                  <a:pt x="58" y="140"/>
                  <a:pt x="58" y="143"/>
                  <a:pt x="60" y="14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6" name="Rektangel 16"/>
          <p:cNvSpPr>
            <a:spLocks noChangeArrowheads="1"/>
          </p:cNvSpPr>
          <p:nvPr/>
        </p:nvSpPr>
        <p:spPr bwMode="auto">
          <a:xfrm>
            <a:off x="7372424" y="3540302"/>
            <a:ext cx="1537411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Energy Performance</a:t>
            </a:r>
          </a:p>
        </p:txBody>
      </p:sp>
      <p:sp>
        <p:nvSpPr>
          <p:cNvPr id="7" name="Freeform 3"/>
          <p:cNvSpPr>
            <a:spLocks noChangeAspect="1" noEditPoints="1"/>
          </p:cNvSpPr>
          <p:nvPr/>
        </p:nvSpPr>
        <p:spPr bwMode="auto">
          <a:xfrm>
            <a:off x="8033254" y="3984626"/>
            <a:ext cx="457200" cy="477441"/>
          </a:xfrm>
          <a:custGeom>
            <a:avLst/>
            <a:gdLst>
              <a:gd name="T0" fmla="*/ 2147483646 w 378"/>
              <a:gd name="T1" fmla="*/ 2147483646 h 395"/>
              <a:gd name="T2" fmla="*/ 2147483646 w 378"/>
              <a:gd name="T3" fmla="*/ 2147483646 h 395"/>
              <a:gd name="T4" fmla="*/ 2147483646 w 378"/>
              <a:gd name="T5" fmla="*/ 2147483646 h 395"/>
              <a:gd name="T6" fmla="*/ 2147483646 w 378"/>
              <a:gd name="T7" fmla="*/ 2147483646 h 395"/>
              <a:gd name="T8" fmla="*/ 2147483646 w 378"/>
              <a:gd name="T9" fmla="*/ 2147483646 h 395"/>
              <a:gd name="T10" fmla="*/ 2147483646 w 378"/>
              <a:gd name="T11" fmla="*/ 2147483646 h 395"/>
              <a:gd name="T12" fmla="*/ 2147483646 w 378"/>
              <a:gd name="T13" fmla="*/ 2147483646 h 395"/>
              <a:gd name="T14" fmla="*/ 2147483646 w 378"/>
              <a:gd name="T15" fmla="*/ 2147483646 h 395"/>
              <a:gd name="T16" fmla="*/ 2147483646 w 378"/>
              <a:gd name="T17" fmla="*/ 2147483646 h 395"/>
              <a:gd name="T18" fmla="*/ 2147483646 w 378"/>
              <a:gd name="T19" fmla="*/ 2147483646 h 395"/>
              <a:gd name="T20" fmla="*/ 2147483646 w 378"/>
              <a:gd name="T21" fmla="*/ 2147483646 h 395"/>
              <a:gd name="T22" fmla="*/ 2147483646 w 378"/>
              <a:gd name="T23" fmla="*/ 2147483646 h 395"/>
              <a:gd name="T24" fmla="*/ 2147483646 w 378"/>
              <a:gd name="T25" fmla="*/ 2147483646 h 395"/>
              <a:gd name="T26" fmla="*/ 2147483646 w 378"/>
              <a:gd name="T27" fmla="*/ 2147483646 h 395"/>
              <a:gd name="T28" fmla="*/ 2147483646 w 378"/>
              <a:gd name="T29" fmla="*/ 2147483646 h 395"/>
              <a:gd name="T30" fmla="*/ 2147483646 w 378"/>
              <a:gd name="T31" fmla="*/ 2147483646 h 395"/>
              <a:gd name="T32" fmla="*/ 2147483646 w 378"/>
              <a:gd name="T33" fmla="*/ 2147483646 h 395"/>
              <a:gd name="T34" fmla="*/ 2147483646 w 378"/>
              <a:gd name="T35" fmla="*/ 2147483646 h 395"/>
              <a:gd name="T36" fmla="*/ 2147483646 w 378"/>
              <a:gd name="T37" fmla="*/ 2147483646 h 395"/>
              <a:gd name="T38" fmla="*/ 2147483646 w 378"/>
              <a:gd name="T39" fmla="*/ 2147483646 h 395"/>
              <a:gd name="T40" fmla="*/ 2147483646 w 378"/>
              <a:gd name="T41" fmla="*/ 2147483646 h 395"/>
              <a:gd name="T42" fmla="*/ 2147483646 w 378"/>
              <a:gd name="T43" fmla="*/ 2147483646 h 395"/>
              <a:gd name="T44" fmla="*/ 2147483646 w 378"/>
              <a:gd name="T45" fmla="*/ 2147483646 h 395"/>
              <a:gd name="T46" fmla="*/ 2147483646 w 378"/>
              <a:gd name="T47" fmla="*/ 2147483646 h 395"/>
              <a:gd name="T48" fmla="*/ 2147483646 w 378"/>
              <a:gd name="T49" fmla="*/ 2147483646 h 395"/>
              <a:gd name="T50" fmla="*/ 2147483646 w 378"/>
              <a:gd name="T51" fmla="*/ 2147483646 h 395"/>
              <a:gd name="T52" fmla="*/ 2147483646 w 378"/>
              <a:gd name="T53" fmla="*/ 2147483646 h 395"/>
              <a:gd name="T54" fmla="*/ 2147483646 w 378"/>
              <a:gd name="T55" fmla="*/ 2147483646 h 395"/>
              <a:gd name="T56" fmla="*/ 2147483646 w 378"/>
              <a:gd name="T57" fmla="*/ 2147483646 h 395"/>
              <a:gd name="T58" fmla="*/ 2147483646 w 378"/>
              <a:gd name="T59" fmla="*/ 2147483646 h 395"/>
              <a:gd name="T60" fmla="*/ 2147483646 w 378"/>
              <a:gd name="T61" fmla="*/ 2147483646 h 395"/>
              <a:gd name="T62" fmla="*/ 2147483646 w 378"/>
              <a:gd name="T63" fmla="*/ 2147483646 h 395"/>
              <a:gd name="T64" fmla="*/ 2147483646 w 378"/>
              <a:gd name="T65" fmla="*/ 2147483646 h 395"/>
              <a:gd name="T66" fmla="*/ 2147483646 w 378"/>
              <a:gd name="T67" fmla="*/ 2147483646 h 395"/>
              <a:gd name="T68" fmla="*/ 2147483646 w 378"/>
              <a:gd name="T69" fmla="*/ 2147483646 h 395"/>
              <a:gd name="T70" fmla="*/ 2147483646 w 378"/>
              <a:gd name="T71" fmla="*/ 2147483646 h 395"/>
              <a:gd name="T72" fmla="*/ 2147483646 w 378"/>
              <a:gd name="T73" fmla="*/ 2147483646 h 395"/>
              <a:gd name="T74" fmla="*/ 2147483646 w 378"/>
              <a:gd name="T75" fmla="*/ 2147483646 h 395"/>
              <a:gd name="T76" fmla="*/ 2147483646 w 378"/>
              <a:gd name="T77" fmla="*/ 2147483646 h 395"/>
              <a:gd name="T78" fmla="*/ 2147483646 w 378"/>
              <a:gd name="T79" fmla="*/ 2147483646 h 395"/>
              <a:gd name="T80" fmla="*/ 2147483646 w 378"/>
              <a:gd name="T81" fmla="*/ 2147483646 h 395"/>
              <a:gd name="T82" fmla="*/ 2147483646 w 378"/>
              <a:gd name="T83" fmla="*/ 2147483646 h 395"/>
              <a:gd name="T84" fmla="*/ 2147483646 w 378"/>
              <a:gd name="T85" fmla="*/ 2147483646 h 395"/>
              <a:gd name="T86" fmla="*/ 2147483646 w 378"/>
              <a:gd name="T87" fmla="*/ 2147483646 h 395"/>
              <a:gd name="T88" fmla="*/ 2147483646 w 378"/>
              <a:gd name="T89" fmla="*/ 2147483646 h 395"/>
              <a:gd name="T90" fmla="*/ 2147483646 w 378"/>
              <a:gd name="T91" fmla="*/ 2147483646 h 395"/>
              <a:gd name="T92" fmla="*/ 2147483646 w 378"/>
              <a:gd name="T93" fmla="*/ 2147483646 h 395"/>
              <a:gd name="T94" fmla="*/ 2147483646 w 378"/>
              <a:gd name="T95" fmla="*/ 2147483646 h 395"/>
              <a:gd name="T96" fmla="*/ 2147483646 w 378"/>
              <a:gd name="T97" fmla="*/ 2147483646 h 395"/>
              <a:gd name="T98" fmla="*/ 2147483646 w 378"/>
              <a:gd name="T99" fmla="*/ 2147483646 h 395"/>
              <a:gd name="T100" fmla="*/ 2147483646 w 378"/>
              <a:gd name="T101" fmla="*/ 2147483646 h 395"/>
              <a:gd name="T102" fmla="*/ 2147483646 w 378"/>
              <a:gd name="T103" fmla="*/ 2147483646 h 395"/>
              <a:gd name="T104" fmla="*/ 2147483646 w 378"/>
              <a:gd name="T105" fmla="*/ 2147483646 h 39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378" h="395">
                <a:moveTo>
                  <a:pt x="370" y="90"/>
                </a:moveTo>
                <a:cubicBezTo>
                  <a:pt x="368" y="86"/>
                  <a:pt x="363" y="84"/>
                  <a:pt x="359" y="86"/>
                </a:cubicBezTo>
                <a:cubicBezTo>
                  <a:pt x="355" y="88"/>
                  <a:pt x="354" y="93"/>
                  <a:pt x="356" y="97"/>
                </a:cubicBezTo>
                <a:cubicBezTo>
                  <a:pt x="360" y="105"/>
                  <a:pt x="361" y="114"/>
                  <a:pt x="359" y="123"/>
                </a:cubicBezTo>
                <a:cubicBezTo>
                  <a:pt x="354" y="145"/>
                  <a:pt x="332" y="159"/>
                  <a:pt x="310" y="154"/>
                </a:cubicBezTo>
                <a:cubicBezTo>
                  <a:pt x="299" y="152"/>
                  <a:pt x="289" y="146"/>
                  <a:pt x="283" y="137"/>
                </a:cubicBezTo>
                <a:cubicBezTo>
                  <a:pt x="277" y="128"/>
                  <a:pt x="275" y="117"/>
                  <a:pt x="278" y="107"/>
                </a:cubicBezTo>
                <a:cubicBezTo>
                  <a:pt x="282" y="85"/>
                  <a:pt x="304" y="71"/>
                  <a:pt x="327" y="76"/>
                </a:cubicBezTo>
                <a:cubicBezTo>
                  <a:pt x="330" y="76"/>
                  <a:pt x="333" y="77"/>
                  <a:pt x="336" y="79"/>
                </a:cubicBezTo>
                <a:cubicBezTo>
                  <a:pt x="340" y="80"/>
                  <a:pt x="345" y="79"/>
                  <a:pt x="347" y="75"/>
                </a:cubicBezTo>
                <a:cubicBezTo>
                  <a:pt x="349" y="71"/>
                  <a:pt x="347" y="66"/>
                  <a:pt x="343" y="64"/>
                </a:cubicBezTo>
                <a:cubicBezTo>
                  <a:pt x="339" y="62"/>
                  <a:pt x="335" y="61"/>
                  <a:pt x="330" y="60"/>
                </a:cubicBezTo>
                <a:cubicBezTo>
                  <a:pt x="314" y="57"/>
                  <a:pt x="299" y="60"/>
                  <a:pt x="286" y="68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9" y="35"/>
                  <a:pt x="195" y="28"/>
                  <a:pt x="190" y="22"/>
                </a:cubicBezTo>
                <a:cubicBezTo>
                  <a:pt x="181" y="10"/>
                  <a:pt x="167" y="3"/>
                  <a:pt x="151" y="2"/>
                </a:cubicBezTo>
                <a:cubicBezTo>
                  <a:pt x="136" y="0"/>
                  <a:pt x="122" y="5"/>
                  <a:pt x="111" y="13"/>
                </a:cubicBezTo>
                <a:cubicBezTo>
                  <a:pt x="103" y="9"/>
                  <a:pt x="91" y="5"/>
                  <a:pt x="70" y="4"/>
                </a:cubicBezTo>
                <a:cubicBezTo>
                  <a:pt x="21" y="3"/>
                  <a:pt x="3" y="40"/>
                  <a:pt x="2" y="42"/>
                </a:cubicBezTo>
                <a:cubicBezTo>
                  <a:pt x="0" y="45"/>
                  <a:pt x="1" y="48"/>
                  <a:pt x="3" y="51"/>
                </a:cubicBezTo>
                <a:cubicBezTo>
                  <a:pt x="16" y="64"/>
                  <a:pt x="16" y="64"/>
                  <a:pt x="16" y="64"/>
                </a:cubicBezTo>
                <a:cubicBezTo>
                  <a:pt x="19" y="67"/>
                  <a:pt x="24" y="67"/>
                  <a:pt x="27" y="64"/>
                </a:cubicBezTo>
                <a:cubicBezTo>
                  <a:pt x="27" y="64"/>
                  <a:pt x="47" y="47"/>
                  <a:pt x="69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7" y="47"/>
                  <a:pt x="84" y="49"/>
                  <a:pt x="90" y="53"/>
                </a:cubicBezTo>
                <a:cubicBezTo>
                  <a:pt x="89" y="63"/>
                  <a:pt x="91" y="74"/>
                  <a:pt x="96" y="83"/>
                </a:cubicBezTo>
                <a:cubicBezTo>
                  <a:pt x="92" y="88"/>
                  <a:pt x="86" y="93"/>
                  <a:pt x="79" y="96"/>
                </a:cubicBezTo>
                <a:cubicBezTo>
                  <a:pt x="74" y="98"/>
                  <a:pt x="67" y="99"/>
                  <a:pt x="60" y="99"/>
                </a:cubicBezTo>
                <a:cubicBezTo>
                  <a:pt x="46" y="99"/>
                  <a:pt x="33" y="95"/>
                  <a:pt x="33" y="95"/>
                </a:cubicBezTo>
                <a:cubicBezTo>
                  <a:pt x="29" y="93"/>
                  <a:pt x="25" y="95"/>
                  <a:pt x="23" y="99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5" y="119"/>
                  <a:pt x="15" y="123"/>
                  <a:pt x="18" y="125"/>
                </a:cubicBezTo>
                <a:cubicBezTo>
                  <a:pt x="19" y="126"/>
                  <a:pt x="36" y="142"/>
                  <a:pt x="65" y="142"/>
                </a:cubicBezTo>
                <a:cubicBezTo>
                  <a:pt x="75" y="142"/>
                  <a:pt x="85" y="140"/>
                  <a:pt x="95" y="136"/>
                </a:cubicBezTo>
                <a:cubicBezTo>
                  <a:pt x="116" y="127"/>
                  <a:pt x="127" y="118"/>
                  <a:pt x="132" y="111"/>
                </a:cubicBezTo>
                <a:cubicBezTo>
                  <a:pt x="135" y="111"/>
                  <a:pt x="138" y="112"/>
                  <a:pt x="141" y="112"/>
                </a:cubicBezTo>
                <a:cubicBezTo>
                  <a:pt x="143" y="112"/>
                  <a:pt x="144" y="113"/>
                  <a:pt x="146" y="113"/>
                </a:cubicBezTo>
                <a:cubicBezTo>
                  <a:pt x="146" y="113"/>
                  <a:pt x="146" y="113"/>
                  <a:pt x="146" y="113"/>
                </a:cubicBezTo>
                <a:cubicBezTo>
                  <a:pt x="157" y="113"/>
                  <a:pt x="167" y="110"/>
                  <a:pt x="176" y="104"/>
                </a:cubicBezTo>
                <a:cubicBezTo>
                  <a:pt x="264" y="132"/>
                  <a:pt x="264" y="132"/>
                  <a:pt x="264" y="132"/>
                </a:cubicBezTo>
                <a:cubicBezTo>
                  <a:pt x="264" y="134"/>
                  <a:pt x="264" y="135"/>
                  <a:pt x="265" y="136"/>
                </a:cubicBezTo>
                <a:cubicBezTo>
                  <a:pt x="213" y="207"/>
                  <a:pt x="213" y="207"/>
                  <a:pt x="213" y="207"/>
                </a:cubicBezTo>
                <a:cubicBezTo>
                  <a:pt x="182" y="208"/>
                  <a:pt x="157" y="233"/>
                  <a:pt x="157" y="263"/>
                </a:cubicBezTo>
                <a:cubicBezTo>
                  <a:pt x="157" y="270"/>
                  <a:pt x="158" y="276"/>
                  <a:pt x="161" y="282"/>
                </a:cubicBezTo>
                <a:cubicBezTo>
                  <a:pt x="95" y="364"/>
                  <a:pt x="95" y="364"/>
                  <a:pt x="95" y="364"/>
                </a:cubicBezTo>
                <a:cubicBezTo>
                  <a:pt x="90" y="370"/>
                  <a:pt x="89" y="379"/>
                  <a:pt x="92" y="386"/>
                </a:cubicBezTo>
                <a:cubicBezTo>
                  <a:pt x="94" y="391"/>
                  <a:pt x="100" y="395"/>
                  <a:pt x="106" y="395"/>
                </a:cubicBezTo>
                <a:cubicBezTo>
                  <a:pt x="324" y="395"/>
                  <a:pt x="324" y="395"/>
                  <a:pt x="324" y="395"/>
                </a:cubicBezTo>
                <a:cubicBezTo>
                  <a:pt x="330" y="395"/>
                  <a:pt x="335" y="391"/>
                  <a:pt x="338" y="386"/>
                </a:cubicBezTo>
                <a:cubicBezTo>
                  <a:pt x="341" y="379"/>
                  <a:pt x="340" y="370"/>
                  <a:pt x="335" y="364"/>
                </a:cubicBezTo>
                <a:cubicBezTo>
                  <a:pt x="269" y="282"/>
                  <a:pt x="269" y="282"/>
                  <a:pt x="269" y="282"/>
                </a:cubicBezTo>
                <a:cubicBezTo>
                  <a:pt x="271" y="276"/>
                  <a:pt x="273" y="270"/>
                  <a:pt x="273" y="263"/>
                </a:cubicBezTo>
                <a:cubicBezTo>
                  <a:pt x="273" y="257"/>
                  <a:pt x="272" y="251"/>
                  <a:pt x="270" y="246"/>
                </a:cubicBezTo>
                <a:cubicBezTo>
                  <a:pt x="324" y="171"/>
                  <a:pt x="324" y="171"/>
                  <a:pt x="324" y="171"/>
                </a:cubicBezTo>
                <a:cubicBezTo>
                  <a:pt x="348" y="169"/>
                  <a:pt x="369" y="151"/>
                  <a:pt x="375" y="127"/>
                </a:cubicBezTo>
                <a:cubicBezTo>
                  <a:pt x="378" y="114"/>
                  <a:pt x="376" y="101"/>
                  <a:pt x="370" y="90"/>
                </a:cubicBezTo>
                <a:close/>
                <a:moveTo>
                  <a:pt x="93" y="37"/>
                </a:moveTo>
                <a:cubicBezTo>
                  <a:pt x="87" y="33"/>
                  <a:pt x="79" y="31"/>
                  <a:pt x="70" y="31"/>
                </a:cubicBezTo>
                <a:cubicBezTo>
                  <a:pt x="69" y="31"/>
                  <a:pt x="69" y="31"/>
                  <a:pt x="69" y="31"/>
                </a:cubicBezTo>
                <a:cubicBezTo>
                  <a:pt x="49" y="31"/>
                  <a:pt x="31" y="41"/>
                  <a:pt x="23" y="47"/>
                </a:cubicBezTo>
                <a:cubicBezTo>
                  <a:pt x="19" y="44"/>
                  <a:pt x="19" y="44"/>
                  <a:pt x="19" y="44"/>
                </a:cubicBezTo>
                <a:cubicBezTo>
                  <a:pt x="25" y="36"/>
                  <a:pt x="40" y="20"/>
                  <a:pt x="70" y="20"/>
                </a:cubicBezTo>
                <a:cubicBezTo>
                  <a:pt x="84" y="21"/>
                  <a:pt x="93" y="23"/>
                  <a:pt x="100" y="25"/>
                </a:cubicBezTo>
                <a:cubicBezTo>
                  <a:pt x="97" y="29"/>
                  <a:pt x="95" y="32"/>
                  <a:pt x="93" y="37"/>
                </a:cubicBezTo>
                <a:close/>
                <a:moveTo>
                  <a:pt x="89" y="121"/>
                </a:moveTo>
                <a:cubicBezTo>
                  <a:pt x="81" y="124"/>
                  <a:pt x="73" y="126"/>
                  <a:pt x="65" y="126"/>
                </a:cubicBezTo>
                <a:cubicBezTo>
                  <a:pt x="50" y="126"/>
                  <a:pt x="39" y="120"/>
                  <a:pt x="33" y="116"/>
                </a:cubicBezTo>
                <a:cubicBezTo>
                  <a:pt x="35" y="112"/>
                  <a:pt x="35" y="112"/>
                  <a:pt x="35" y="112"/>
                </a:cubicBezTo>
                <a:cubicBezTo>
                  <a:pt x="41" y="114"/>
                  <a:pt x="50" y="115"/>
                  <a:pt x="60" y="115"/>
                </a:cubicBezTo>
                <a:cubicBezTo>
                  <a:pt x="69" y="115"/>
                  <a:pt x="78" y="114"/>
                  <a:pt x="85" y="111"/>
                </a:cubicBezTo>
                <a:cubicBezTo>
                  <a:pt x="94" y="107"/>
                  <a:pt x="101" y="102"/>
                  <a:pt x="106" y="96"/>
                </a:cubicBezTo>
                <a:cubicBezTo>
                  <a:pt x="109" y="99"/>
                  <a:pt x="113" y="102"/>
                  <a:pt x="117" y="104"/>
                </a:cubicBezTo>
                <a:cubicBezTo>
                  <a:pt x="112" y="109"/>
                  <a:pt x="104" y="115"/>
                  <a:pt x="89" y="121"/>
                </a:cubicBezTo>
                <a:close/>
                <a:moveTo>
                  <a:pt x="187" y="61"/>
                </a:moveTo>
                <a:cubicBezTo>
                  <a:pt x="185" y="82"/>
                  <a:pt x="165" y="98"/>
                  <a:pt x="142" y="96"/>
                </a:cubicBezTo>
                <a:cubicBezTo>
                  <a:pt x="131" y="95"/>
                  <a:pt x="121" y="90"/>
                  <a:pt x="114" y="82"/>
                </a:cubicBezTo>
                <a:cubicBezTo>
                  <a:pt x="108" y="74"/>
                  <a:pt x="105" y="64"/>
                  <a:pt x="106" y="53"/>
                </a:cubicBezTo>
                <a:cubicBezTo>
                  <a:pt x="107" y="33"/>
                  <a:pt x="125" y="18"/>
                  <a:pt x="146" y="18"/>
                </a:cubicBezTo>
                <a:cubicBezTo>
                  <a:pt x="147" y="18"/>
                  <a:pt x="149" y="18"/>
                  <a:pt x="150" y="18"/>
                </a:cubicBezTo>
                <a:cubicBezTo>
                  <a:pt x="161" y="19"/>
                  <a:pt x="171" y="24"/>
                  <a:pt x="178" y="32"/>
                </a:cubicBezTo>
                <a:cubicBezTo>
                  <a:pt x="185" y="40"/>
                  <a:pt x="188" y="50"/>
                  <a:pt x="187" y="61"/>
                </a:cubicBezTo>
                <a:close/>
                <a:moveTo>
                  <a:pt x="262" y="103"/>
                </a:moveTo>
                <a:cubicBezTo>
                  <a:pt x="261" y="107"/>
                  <a:pt x="261" y="111"/>
                  <a:pt x="261" y="115"/>
                </a:cubicBezTo>
                <a:cubicBezTo>
                  <a:pt x="190" y="92"/>
                  <a:pt x="190" y="92"/>
                  <a:pt x="190" y="92"/>
                </a:cubicBezTo>
                <a:cubicBezTo>
                  <a:pt x="197" y="84"/>
                  <a:pt x="202" y="74"/>
                  <a:pt x="203" y="62"/>
                </a:cubicBezTo>
                <a:cubicBezTo>
                  <a:pt x="203" y="61"/>
                  <a:pt x="203" y="60"/>
                  <a:pt x="203" y="59"/>
                </a:cubicBezTo>
                <a:cubicBezTo>
                  <a:pt x="273" y="81"/>
                  <a:pt x="273" y="81"/>
                  <a:pt x="273" y="81"/>
                </a:cubicBezTo>
                <a:cubicBezTo>
                  <a:pt x="268" y="87"/>
                  <a:pt x="264" y="95"/>
                  <a:pt x="262" y="103"/>
                </a:cubicBezTo>
                <a:close/>
                <a:moveTo>
                  <a:pt x="215" y="223"/>
                </a:moveTo>
                <a:cubicBezTo>
                  <a:pt x="238" y="223"/>
                  <a:pt x="257" y="241"/>
                  <a:pt x="257" y="263"/>
                </a:cubicBezTo>
                <a:cubicBezTo>
                  <a:pt x="257" y="286"/>
                  <a:pt x="238" y="304"/>
                  <a:pt x="215" y="304"/>
                </a:cubicBezTo>
                <a:cubicBezTo>
                  <a:pt x="192" y="304"/>
                  <a:pt x="173" y="286"/>
                  <a:pt x="173" y="263"/>
                </a:cubicBezTo>
                <a:cubicBezTo>
                  <a:pt x="173" y="241"/>
                  <a:pt x="192" y="223"/>
                  <a:pt x="215" y="223"/>
                </a:cubicBezTo>
                <a:close/>
                <a:moveTo>
                  <a:pt x="323" y="374"/>
                </a:moveTo>
                <a:cubicBezTo>
                  <a:pt x="324" y="376"/>
                  <a:pt x="324" y="378"/>
                  <a:pt x="324" y="379"/>
                </a:cubicBezTo>
                <a:cubicBezTo>
                  <a:pt x="106" y="379"/>
                  <a:pt x="106" y="379"/>
                  <a:pt x="106" y="379"/>
                </a:cubicBezTo>
                <a:cubicBezTo>
                  <a:pt x="106" y="378"/>
                  <a:pt x="106" y="376"/>
                  <a:pt x="107" y="374"/>
                </a:cubicBezTo>
                <a:cubicBezTo>
                  <a:pt x="169" y="297"/>
                  <a:pt x="169" y="297"/>
                  <a:pt x="169" y="297"/>
                </a:cubicBezTo>
                <a:cubicBezTo>
                  <a:pt x="179" y="311"/>
                  <a:pt x="196" y="320"/>
                  <a:pt x="215" y="320"/>
                </a:cubicBezTo>
                <a:cubicBezTo>
                  <a:pt x="234" y="320"/>
                  <a:pt x="250" y="311"/>
                  <a:pt x="261" y="297"/>
                </a:cubicBezTo>
                <a:lnTo>
                  <a:pt x="323" y="374"/>
                </a:lnTo>
                <a:close/>
                <a:moveTo>
                  <a:pt x="261" y="230"/>
                </a:moveTo>
                <a:cubicBezTo>
                  <a:pt x="254" y="220"/>
                  <a:pt x="244" y="213"/>
                  <a:pt x="232" y="210"/>
                </a:cubicBezTo>
                <a:cubicBezTo>
                  <a:pt x="274" y="151"/>
                  <a:pt x="274" y="151"/>
                  <a:pt x="274" y="151"/>
                </a:cubicBezTo>
                <a:cubicBezTo>
                  <a:pt x="282" y="160"/>
                  <a:pt x="293" y="167"/>
                  <a:pt x="305" y="170"/>
                </a:cubicBezTo>
                <a:lnTo>
                  <a:pt x="261" y="230"/>
                </a:lnTo>
                <a:close/>
              </a:path>
            </a:pathLst>
          </a:custGeom>
          <a:solidFill>
            <a:srgbClr val="433D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" name="Rektangel 16"/>
          <p:cNvSpPr>
            <a:spLocks noChangeArrowheads="1"/>
          </p:cNvSpPr>
          <p:nvPr/>
        </p:nvSpPr>
        <p:spPr bwMode="auto">
          <a:xfrm>
            <a:off x="7372424" y="4537060"/>
            <a:ext cx="1686566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Critical machine type </a:t>
            </a:r>
            <a:b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</a:b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of communications  </a:t>
            </a:r>
          </a:p>
        </p:txBody>
      </p:sp>
      <p:sp>
        <p:nvSpPr>
          <p:cNvPr id="9" name="Freeform 3"/>
          <p:cNvSpPr>
            <a:spLocks noChangeAspect="1" noEditPoints="1"/>
          </p:cNvSpPr>
          <p:nvPr/>
        </p:nvSpPr>
        <p:spPr bwMode="auto">
          <a:xfrm>
            <a:off x="8074227" y="4981385"/>
            <a:ext cx="514350" cy="514350"/>
          </a:xfrm>
          <a:custGeom>
            <a:avLst/>
            <a:gdLst>
              <a:gd name="T0" fmla="*/ 2147483646 w 385"/>
              <a:gd name="T1" fmla="*/ 2147483646 h 385"/>
              <a:gd name="T2" fmla="*/ 2147483646 w 385"/>
              <a:gd name="T3" fmla="*/ 2147483646 h 385"/>
              <a:gd name="T4" fmla="*/ 2147483646 w 385"/>
              <a:gd name="T5" fmla="*/ 2147483646 h 385"/>
              <a:gd name="T6" fmla="*/ 2147483646 w 385"/>
              <a:gd name="T7" fmla="*/ 2147483646 h 385"/>
              <a:gd name="T8" fmla="*/ 2147483646 w 385"/>
              <a:gd name="T9" fmla="*/ 2147483646 h 385"/>
              <a:gd name="T10" fmla="*/ 2147483646 w 385"/>
              <a:gd name="T11" fmla="*/ 2147483646 h 385"/>
              <a:gd name="T12" fmla="*/ 2147483646 w 385"/>
              <a:gd name="T13" fmla="*/ 2147483646 h 385"/>
              <a:gd name="T14" fmla="*/ 2147483646 w 385"/>
              <a:gd name="T15" fmla="*/ 2147483646 h 385"/>
              <a:gd name="T16" fmla="*/ 2147483646 w 385"/>
              <a:gd name="T17" fmla="*/ 2147483646 h 385"/>
              <a:gd name="T18" fmla="*/ 2147483646 w 385"/>
              <a:gd name="T19" fmla="*/ 2147483646 h 385"/>
              <a:gd name="T20" fmla="*/ 2147483646 w 385"/>
              <a:gd name="T21" fmla="*/ 2147483646 h 385"/>
              <a:gd name="T22" fmla="*/ 2147483646 w 385"/>
              <a:gd name="T23" fmla="*/ 2147483646 h 385"/>
              <a:gd name="T24" fmla="*/ 2147483646 w 385"/>
              <a:gd name="T25" fmla="*/ 2147483646 h 385"/>
              <a:gd name="T26" fmla="*/ 2147483646 w 385"/>
              <a:gd name="T27" fmla="*/ 2147483646 h 385"/>
              <a:gd name="T28" fmla="*/ 2147483646 w 385"/>
              <a:gd name="T29" fmla="*/ 2147483646 h 385"/>
              <a:gd name="T30" fmla="*/ 2147483646 w 385"/>
              <a:gd name="T31" fmla="*/ 2147483646 h 385"/>
              <a:gd name="T32" fmla="*/ 2147483646 w 385"/>
              <a:gd name="T33" fmla="*/ 2147483646 h 385"/>
              <a:gd name="T34" fmla="*/ 2147483646 w 385"/>
              <a:gd name="T35" fmla="*/ 2147483646 h 385"/>
              <a:gd name="T36" fmla="*/ 2147483646 w 385"/>
              <a:gd name="T37" fmla="*/ 2147483646 h 385"/>
              <a:gd name="T38" fmla="*/ 2147483646 w 385"/>
              <a:gd name="T39" fmla="*/ 2147483646 h 385"/>
              <a:gd name="T40" fmla="*/ 2147483646 w 385"/>
              <a:gd name="T41" fmla="*/ 2147483646 h 385"/>
              <a:gd name="T42" fmla="*/ 2147483646 w 385"/>
              <a:gd name="T43" fmla="*/ 2147483646 h 385"/>
              <a:gd name="T44" fmla="*/ 2147483646 w 385"/>
              <a:gd name="T45" fmla="*/ 2147483646 h 385"/>
              <a:gd name="T46" fmla="*/ 2147483646 w 385"/>
              <a:gd name="T47" fmla="*/ 2147483646 h 385"/>
              <a:gd name="T48" fmla="*/ 2147483646 w 385"/>
              <a:gd name="T49" fmla="*/ 2147483646 h 385"/>
              <a:gd name="T50" fmla="*/ 2147483646 w 385"/>
              <a:gd name="T51" fmla="*/ 2147483646 h 385"/>
              <a:gd name="T52" fmla="*/ 2147483646 w 385"/>
              <a:gd name="T53" fmla="*/ 2147483646 h 385"/>
              <a:gd name="T54" fmla="*/ 2147483646 w 385"/>
              <a:gd name="T55" fmla="*/ 2147483646 h 385"/>
              <a:gd name="T56" fmla="*/ 2147483646 w 385"/>
              <a:gd name="T57" fmla="*/ 2147483646 h 385"/>
              <a:gd name="T58" fmla="*/ 2147483646 w 385"/>
              <a:gd name="T59" fmla="*/ 2147483646 h 385"/>
              <a:gd name="T60" fmla="*/ 2147483646 w 385"/>
              <a:gd name="T61" fmla="*/ 2147483646 h 385"/>
              <a:gd name="T62" fmla="*/ 2147483646 w 385"/>
              <a:gd name="T63" fmla="*/ 2147483646 h 385"/>
              <a:gd name="T64" fmla="*/ 2147483646 w 385"/>
              <a:gd name="T65" fmla="*/ 2147483646 h 385"/>
              <a:gd name="T66" fmla="*/ 2147483646 w 385"/>
              <a:gd name="T67" fmla="*/ 2147483646 h 385"/>
              <a:gd name="T68" fmla="*/ 2147483646 w 385"/>
              <a:gd name="T69" fmla="*/ 2147483646 h 385"/>
              <a:gd name="T70" fmla="*/ 2147483646 w 385"/>
              <a:gd name="T71" fmla="*/ 2147483646 h 385"/>
              <a:gd name="T72" fmla="*/ 2147483646 w 385"/>
              <a:gd name="T73" fmla="*/ 2147483646 h 385"/>
              <a:gd name="T74" fmla="*/ 2147483646 w 385"/>
              <a:gd name="T75" fmla="*/ 2147483646 h 385"/>
              <a:gd name="T76" fmla="*/ 2147483646 w 385"/>
              <a:gd name="T77" fmla="*/ 2147483646 h 385"/>
              <a:gd name="T78" fmla="*/ 2147483646 w 385"/>
              <a:gd name="T79" fmla="*/ 2147483646 h 385"/>
              <a:gd name="T80" fmla="*/ 2147483646 w 385"/>
              <a:gd name="T81" fmla="*/ 2147483646 h 385"/>
              <a:gd name="T82" fmla="*/ 2147483646 w 385"/>
              <a:gd name="T83" fmla="*/ 2147483646 h 385"/>
              <a:gd name="T84" fmla="*/ 2147483646 w 385"/>
              <a:gd name="T85" fmla="*/ 2147483646 h 385"/>
              <a:gd name="T86" fmla="*/ 2147483646 w 385"/>
              <a:gd name="T87" fmla="*/ 2147483646 h 385"/>
              <a:gd name="T88" fmla="*/ 2147483646 w 385"/>
              <a:gd name="T89" fmla="*/ 2147483646 h 385"/>
              <a:gd name="T90" fmla="*/ 2147483646 w 385"/>
              <a:gd name="T91" fmla="*/ 2147483646 h 385"/>
              <a:gd name="T92" fmla="*/ 2147483646 w 385"/>
              <a:gd name="T93" fmla="*/ 2147483646 h 385"/>
              <a:gd name="T94" fmla="*/ 2147483646 w 385"/>
              <a:gd name="T95" fmla="*/ 2147483646 h 38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85" h="385">
                <a:moveTo>
                  <a:pt x="168" y="233"/>
                </a:moveTo>
                <a:cubicBezTo>
                  <a:pt x="168" y="233"/>
                  <a:pt x="168" y="233"/>
                  <a:pt x="168" y="234"/>
                </a:cubicBezTo>
                <a:cubicBezTo>
                  <a:pt x="168" y="234"/>
                  <a:pt x="168" y="234"/>
                  <a:pt x="168" y="234"/>
                </a:cubicBezTo>
                <a:lnTo>
                  <a:pt x="168" y="233"/>
                </a:lnTo>
                <a:close/>
                <a:moveTo>
                  <a:pt x="287" y="135"/>
                </a:moveTo>
                <a:cubicBezTo>
                  <a:pt x="285" y="137"/>
                  <a:pt x="286" y="139"/>
                  <a:pt x="285" y="141"/>
                </a:cubicBezTo>
                <a:cubicBezTo>
                  <a:pt x="284" y="145"/>
                  <a:pt x="280" y="142"/>
                  <a:pt x="278" y="145"/>
                </a:cubicBezTo>
                <a:cubicBezTo>
                  <a:pt x="274" y="149"/>
                  <a:pt x="279" y="152"/>
                  <a:pt x="283" y="153"/>
                </a:cubicBezTo>
                <a:cubicBezTo>
                  <a:pt x="288" y="154"/>
                  <a:pt x="290" y="150"/>
                  <a:pt x="293" y="147"/>
                </a:cubicBezTo>
                <a:cubicBezTo>
                  <a:pt x="295" y="146"/>
                  <a:pt x="296" y="144"/>
                  <a:pt x="298" y="144"/>
                </a:cubicBezTo>
                <a:cubicBezTo>
                  <a:pt x="300" y="144"/>
                  <a:pt x="302" y="146"/>
                  <a:pt x="303" y="146"/>
                </a:cubicBezTo>
                <a:cubicBezTo>
                  <a:pt x="308" y="146"/>
                  <a:pt x="308" y="141"/>
                  <a:pt x="307" y="138"/>
                </a:cubicBezTo>
                <a:cubicBezTo>
                  <a:pt x="305" y="135"/>
                  <a:pt x="302" y="133"/>
                  <a:pt x="299" y="130"/>
                </a:cubicBezTo>
                <a:cubicBezTo>
                  <a:pt x="298" y="129"/>
                  <a:pt x="298" y="127"/>
                  <a:pt x="297" y="126"/>
                </a:cubicBezTo>
                <a:cubicBezTo>
                  <a:pt x="296" y="124"/>
                  <a:pt x="293" y="124"/>
                  <a:pt x="292" y="125"/>
                </a:cubicBezTo>
                <a:cubicBezTo>
                  <a:pt x="290" y="127"/>
                  <a:pt x="292" y="129"/>
                  <a:pt x="291" y="131"/>
                </a:cubicBezTo>
                <a:cubicBezTo>
                  <a:pt x="291" y="133"/>
                  <a:pt x="288" y="133"/>
                  <a:pt x="287" y="135"/>
                </a:cubicBezTo>
                <a:close/>
                <a:moveTo>
                  <a:pt x="339" y="68"/>
                </a:moveTo>
                <a:cubicBezTo>
                  <a:pt x="336" y="64"/>
                  <a:pt x="331" y="64"/>
                  <a:pt x="327" y="67"/>
                </a:cubicBezTo>
                <a:cubicBezTo>
                  <a:pt x="324" y="70"/>
                  <a:pt x="324" y="75"/>
                  <a:pt x="327" y="78"/>
                </a:cubicBezTo>
                <a:cubicBezTo>
                  <a:pt x="328" y="79"/>
                  <a:pt x="329" y="81"/>
                  <a:pt x="330" y="82"/>
                </a:cubicBezTo>
                <a:cubicBezTo>
                  <a:pt x="320" y="87"/>
                  <a:pt x="315" y="97"/>
                  <a:pt x="314" y="98"/>
                </a:cubicBezTo>
                <a:cubicBezTo>
                  <a:pt x="311" y="103"/>
                  <a:pt x="311" y="111"/>
                  <a:pt x="311" y="117"/>
                </a:cubicBezTo>
                <a:cubicBezTo>
                  <a:pt x="312" y="122"/>
                  <a:pt x="313" y="129"/>
                  <a:pt x="317" y="133"/>
                </a:cubicBezTo>
                <a:cubicBezTo>
                  <a:pt x="322" y="139"/>
                  <a:pt x="326" y="151"/>
                  <a:pt x="318" y="157"/>
                </a:cubicBezTo>
                <a:cubicBezTo>
                  <a:pt x="309" y="162"/>
                  <a:pt x="306" y="147"/>
                  <a:pt x="298" y="153"/>
                </a:cubicBezTo>
                <a:cubicBezTo>
                  <a:pt x="295" y="156"/>
                  <a:pt x="292" y="159"/>
                  <a:pt x="289" y="163"/>
                </a:cubicBezTo>
                <a:cubicBezTo>
                  <a:pt x="286" y="167"/>
                  <a:pt x="286" y="168"/>
                  <a:pt x="291" y="171"/>
                </a:cubicBezTo>
                <a:cubicBezTo>
                  <a:pt x="302" y="177"/>
                  <a:pt x="284" y="180"/>
                  <a:pt x="283" y="186"/>
                </a:cubicBezTo>
                <a:cubicBezTo>
                  <a:pt x="282" y="196"/>
                  <a:pt x="299" y="185"/>
                  <a:pt x="301" y="184"/>
                </a:cubicBezTo>
                <a:cubicBezTo>
                  <a:pt x="311" y="177"/>
                  <a:pt x="325" y="178"/>
                  <a:pt x="335" y="184"/>
                </a:cubicBezTo>
                <a:cubicBezTo>
                  <a:pt x="338" y="186"/>
                  <a:pt x="341" y="188"/>
                  <a:pt x="344" y="190"/>
                </a:cubicBezTo>
                <a:cubicBezTo>
                  <a:pt x="347" y="191"/>
                  <a:pt x="349" y="193"/>
                  <a:pt x="352" y="194"/>
                </a:cubicBezTo>
                <a:cubicBezTo>
                  <a:pt x="355" y="197"/>
                  <a:pt x="357" y="202"/>
                  <a:pt x="360" y="205"/>
                </a:cubicBezTo>
                <a:cubicBezTo>
                  <a:pt x="363" y="209"/>
                  <a:pt x="364" y="226"/>
                  <a:pt x="359" y="222"/>
                </a:cubicBezTo>
                <a:cubicBezTo>
                  <a:pt x="357" y="219"/>
                  <a:pt x="354" y="216"/>
                  <a:pt x="352" y="212"/>
                </a:cubicBezTo>
                <a:cubicBezTo>
                  <a:pt x="347" y="207"/>
                  <a:pt x="345" y="213"/>
                  <a:pt x="340" y="213"/>
                </a:cubicBezTo>
                <a:cubicBezTo>
                  <a:pt x="337" y="213"/>
                  <a:pt x="338" y="212"/>
                  <a:pt x="337" y="210"/>
                </a:cubicBezTo>
                <a:cubicBezTo>
                  <a:pt x="336" y="205"/>
                  <a:pt x="333" y="202"/>
                  <a:pt x="329" y="199"/>
                </a:cubicBezTo>
                <a:cubicBezTo>
                  <a:pt x="325" y="196"/>
                  <a:pt x="319" y="194"/>
                  <a:pt x="314" y="194"/>
                </a:cubicBezTo>
                <a:cubicBezTo>
                  <a:pt x="309" y="194"/>
                  <a:pt x="305" y="195"/>
                  <a:pt x="301" y="196"/>
                </a:cubicBezTo>
                <a:cubicBezTo>
                  <a:pt x="291" y="198"/>
                  <a:pt x="283" y="198"/>
                  <a:pt x="277" y="207"/>
                </a:cubicBezTo>
                <a:cubicBezTo>
                  <a:pt x="273" y="214"/>
                  <a:pt x="267" y="222"/>
                  <a:pt x="268" y="230"/>
                </a:cubicBezTo>
                <a:cubicBezTo>
                  <a:pt x="268" y="233"/>
                  <a:pt x="270" y="235"/>
                  <a:pt x="270" y="238"/>
                </a:cubicBezTo>
                <a:cubicBezTo>
                  <a:pt x="271" y="242"/>
                  <a:pt x="271" y="246"/>
                  <a:pt x="273" y="250"/>
                </a:cubicBezTo>
                <a:cubicBezTo>
                  <a:pt x="275" y="256"/>
                  <a:pt x="281" y="262"/>
                  <a:pt x="287" y="262"/>
                </a:cubicBezTo>
                <a:cubicBezTo>
                  <a:pt x="290" y="262"/>
                  <a:pt x="291" y="262"/>
                  <a:pt x="293" y="261"/>
                </a:cubicBezTo>
                <a:cubicBezTo>
                  <a:pt x="295" y="260"/>
                  <a:pt x="296" y="257"/>
                  <a:pt x="298" y="257"/>
                </a:cubicBezTo>
                <a:cubicBezTo>
                  <a:pt x="303" y="257"/>
                  <a:pt x="305" y="264"/>
                  <a:pt x="307" y="267"/>
                </a:cubicBezTo>
                <a:cubicBezTo>
                  <a:pt x="311" y="271"/>
                  <a:pt x="316" y="269"/>
                  <a:pt x="319" y="273"/>
                </a:cubicBezTo>
                <a:cubicBezTo>
                  <a:pt x="322" y="277"/>
                  <a:pt x="326" y="284"/>
                  <a:pt x="325" y="289"/>
                </a:cubicBezTo>
                <a:cubicBezTo>
                  <a:pt x="323" y="294"/>
                  <a:pt x="315" y="295"/>
                  <a:pt x="313" y="300"/>
                </a:cubicBezTo>
                <a:cubicBezTo>
                  <a:pt x="308" y="308"/>
                  <a:pt x="320" y="305"/>
                  <a:pt x="323" y="312"/>
                </a:cubicBezTo>
                <a:cubicBezTo>
                  <a:pt x="321" y="314"/>
                  <a:pt x="319" y="316"/>
                  <a:pt x="317" y="317"/>
                </a:cubicBezTo>
                <a:cubicBezTo>
                  <a:pt x="285" y="349"/>
                  <a:pt x="241" y="369"/>
                  <a:pt x="192" y="369"/>
                </a:cubicBezTo>
                <a:cubicBezTo>
                  <a:pt x="185" y="369"/>
                  <a:pt x="178" y="369"/>
                  <a:pt x="170" y="368"/>
                </a:cubicBezTo>
                <a:cubicBezTo>
                  <a:pt x="171" y="366"/>
                  <a:pt x="171" y="365"/>
                  <a:pt x="171" y="364"/>
                </a:cubicBezTo>
                <a:cubicBezTo>
                  <a:pt x="174" y="359"/>
                  <a:pt x="176" y="355"/>
                  <a:pt x="181" y="351"/>
                </a:cubicBezTo>
                <a:cubicBezTo>
                  <a:pt x="192" y="341"/>
                  <a:pt x="201" y="330"/>
                  <a:pt x="209" y="319"/>
                </a:cubicBezTo>
                <a:cubicBezTo>
                  <a:pt x="213" y="313"/>
                  <a:pt x="220" y="312"/>
                  <a:pt x="224" y="306"/>
                </a:cubicBezTo>
                <a:cubicBezTo>
                  <a:pt x="226" y="303"/>
                  <a:pt x="226" y="298"/>
                  <a:pt x="227" y="294"/>
                </a:cubicBezTo>
                <a:cubicBezTo>
                  <a:pt x="227" y="290"/>
                  <a:pt x="228" y="288"/>
                  <a:pt x="230" y="285"/>
                </a:cubicBezTo>
                <a:cubicBezTo>
                  <a:pt x="232" y="282"/>
                  <a:pt x="237" y="279"/>
                  <a:pt x="238" y="276"/>
                </a:cubicBezTo>
                <a:cubicBezTo>
                  <a:pt x="240" y="269"/>
                  <a:pt x="230" y="261"/>
                  <a:pt x="224" y="259"/>
                </a:cubicBezTo>
                <a:cubicBezTo>
                  <a:pt x="220" y="257"/>
                  <a:pt x="215" y="258"/>
                  <a:pt x="211" y="255"/>
                </a:cubicBezTo>
                <a:cubicBezTo>
                  <a:pt x="207" y="254"/>
                  <a:pt x="206" y="251"/>
                  <a:pt x="203" y="248"/>
                </a:cubicBezTo>
                <a:cubicBezTo>
                  <a:pt x="200" y="246"/>
                  <a:pt x="196" y="244"/>
                  <a:pt x="192" y="242"/>
                </a:cubicBezTo>
                <a:cubicBezTo>
                  <a:pt x="188" y="240"/>
                  <a:pt x="184" y="241"/>
                  <a:pt x="180" y="240"/>
                </a:cubicBezTo>
                <a:cubicBezTo>
                  <a:pt x="178" y="239"/>
                  <a:pt x="176" y="237"/>
                  <a:pt x="174" y="236"/>
                </a:cubicBezTo>
                <a:cubicBezTo>
                  <a:pt x="172" y="235"/>
                  <a:pt x="170" y="235"/>
                  <a:pt x="168" y="234"/>
                </a:cubicBezTo>
                <a:cubicBezTo>
                  <a:pt x="166" y="233"/>
                  <a:pt x="163" y="235"/>
                  <a:pt x="162" y="237"/>
                </a:cubicBezTo>
                <a:cubicBezTo>
                  <a:pt x="160" y="240"/>
                  <a:pt x="160" y="243"/>
                  <a:pt x="160" y="246"/>
                </a:cubicBezTo>
                <a:cubicBezTo>
                  <a:pt x="160" y="247"/>
                  <a:pt x="160" y="247"/>
                  <a:pt x="160" y="247"/>
                </a:cubicBezTo>
                <a:cubicBezTo>
                  <a:pt x="160" y="247"/>
                  <a:pt x="160" y="247"/>
                  <a:pt x="160" y="247"/>
                </a:cubicBezTo>
                <a:cubicBezTo>
                  <a:pt x="155" y="246"/>
                  <a:pt x="153" y="243"/>
                  <a:pt x="151" y="240"/>
                </a:cubicBezTo>
                <a:cubicBezTo>
                  <a:pt x="149" y="237"/>
                  <a:pt x="149" y="235"/>
                  <a:pt x="146" y="234"/>
                </a:cubicBezTo>
                <a:cubicBezTo>
                  <a:pt x="144" y="233"/>
                  <a:pt x="143" y="234"/>
                  <a:pt x="141" y="232"/>
                </a:cubicBezTo>
                <a:cubicBezTo>
                  <a:pt x="137" y="229"/>
                  <a:pt x="136" y="224"/>
                  <a:pt x="131" y="221"/>
                </a:cubicBezTo>
                <a:cubicBezTo>
                  <a:pt x="129" y="219"/>
                  <a:pt x="125" y="221"/>
                  <a:pt x="122" y="220"/>
                </a:cubicBezTo>
                <a:cubicBezTo>
                  <a:pt x="117" y="217"/>
                  <a:pt x="122" y="208"/>
                  <a:pt x="125" y="205"/>
                </a:cubicBezTo>
                <a:cubicBezTo>
                  <a:pt x="127" y="204"/>
                  <a:pt x="128" y="204"/>
                  <a:pt x="130" y="204"/>
                </a:cubicBezTo>
                <a:cubicBezTo>
                  <a:pt x="132" y="203"/>
                  <a:pt x="134" y="201"/>
                  <a:pt x="137" y="201"/>
                </a:cubicBezTo>
                <a:cubicBezTo>
                  <a:pt x="140" y="200"/>
                  <a:pt x="143" y="202"/>
                  <a:pt x="145" y="204"/>
                </a:cubicBezTo>
                <a:cubicBezTo>
                  <a:pt x="149" y="207"/>
                  <a:pt x="152" y="212"/>
                  <a:pt x="156" y="214"/>
                </a:cubicBezTo>
                <a:cubicBezTo>
                  <a:pt x="159" y="216"/>
                  <a:pt x="164" y="216"/>
                  <a:pt x="164" y="212"/>
                </a:cubicBezTo>
                <a:cubicBezTo>
                  <a:pt x="163" y="207"/>
                  <a:pt x="154" y="207"/>
                  <a:pt x="153" y="202"/>
                </a:cubicBezTo>
                <a:cubicBezTo>
                  <a:pt x="153" y="200"/>
                  <a:pt x="157" y="193"/>
                  <a:pt x="158" y="191"/>
                </a:cubicBezTo>
                <a:cubicBezTo>
                  <a:pt x="161" y="185"/>
                  <a:pt x="168" y="185"/>
                  <a:pt x="171" y="180"/>
                </a:cubicBezTo>
                <a:cubicBezTo>
                  <a:pt x="174" y="177"/>
                  <a:pt x="173" y="172"/>
                  <a:pt x="176" y="169"/>
                </a:cubicBezTo>
                <a:cubicBezTo>
                  <a:pt x="179" y="167"/>
                  <a:pt x="185" y="167"/>
                  <a:pt x="189" y="165"/>
                </a:cubicBezTo>
                <a:cubicBezTo>
                  <a:pt x="193" y="162"/>
                  <a:pt x="197" y="156"/>
                  <a:pt x="199" y="151"/>
                </a:cubicBezTo>
                <a:cubicBezTo>
                  <a:pt x="200" y="144"/>
                  <a:pt x="199" y="141"/>
                  <a:pt x="193" y="138"/>
                </a:cubicBezTo>
                <a:cubicBezTo>
                  <a:pt x="189" y="136"/>
                  <a:pt x="185" y="134"/>
                  <a:pt x="181" y="132"/>
                </a:cubicBezTo>
                <a:cubicBezTo>
                  <a:pt x="178" y="131"/>
                  <a:pt x="176" y="130"/>
                  <a:pt x="174" y="127"/>
                </a:cubicBezTo>
                <a:cubicBezTo>
                  <a:pt x="172" y="126"/>
                  <a:pt x="171" y="124"/>
                  <a:pt x="169" y="123"/>
                </a:cubicBezTo>
                <a:cubicBezTo>
                  <a:pt x="167" y="121"/>
                  <a:pt x="166" y="122"/>
                  <a:pt x="164" y="122"/>
                </a:cubicBezTo>
                <a:cubicBezTo>
                  <a:pt x="161" y="122"/>
                  <a:pt x="162" y="123"/>
                  <a:pt x="160" y="121"/>
                </a:cubicBezTo>
                <a:cubicBezTo>
                  <a:pt x="159" y="121"/>
                  <a:pt x="159" y="118"/>
                  <a:pt x="158" y="117"/>
                </a:cubicBezTo>
                <a:cubicBezTo>
                  <a:pt x="155" y="113"/>
                  <a:pt x="147" y="113"/>
                  <a:pt x="145" y="117"/>
                </a:cubicBezTo>
                <a:cubicBezTo>
                  <a:pt x="142" y="121"/>
                  <a:pt x="147" y="130"/>
                  <a:pt x="140" y="133"/>
                </a:cubicBezTo>
                <a:cubicBezTo>
                  <a:pt x="137" y="134"/>
                  <a:pt x="130" y="131"/>
                  <a:pt x="127" y="129"/>
                </a:cubicBezTo>
                <a:cubicBezTo>
                  <a:pt x="120" y="126"/>
                  <a:pt x="118" y="118"/>
                  <a:pt x="123" y="113"/>
                </a:cubicBezTo>
                <a:cubicBezTo>
                  <a:pt x="130" y="106"/>
                  <a:pt x="141" y="105"/>
                  <a:pt x="147" y="98"/>
                </a:cubicBezTo>
                <a:cubicBezTo>
                  <a:pt x="148" y="96"/>
                  <a:pt x="150" y="94"/>
                  <a:pt x="149" y="91"/>
                </a:cubicBezTo>
                <a:cubicBezTo>
                  <a:pt x="149" y="89"/>
                  <a:pt x="146" y="83"/>
                  <a:pt x="145" y="82"/>
                </a:cubicBezTo>
                <a:cubicBezTo>
                  <a:pt x="140" y="77"/>
                  <a:pt x="131" y="83"/>
                  <a:pt x="127" y="75"/>
                </a:cubicBezTo>
                <a:cubicBezTo>
                  <a:pt x="126" y="73"/>
                  <a:pt x="126" y="72"/>
                  <a:pt x="126" y="70"/>
                </a:cubicBezTo>
                <a:cubicBezTo>
                  <a:pt x="125" y="66"/>
                  <a:pt x="125" y="67"/>
                  <a:pt x="121" y="66"/>
                </a:cubicBezTo>
                <a:cubicBezTo>
                  <a:pt x="115" y="63"/>
                  <a:pt x="103" y="62"/>
                  <a:pt x="97" y="66"/>
                </a:cubicBezTo>
                <a:cubicBezTo>
                  <a:pt x="93" y="68"/>
                  <a:pt x="88" y="74"/>
                  <a:pt x="87" y="78"/>
                </a:cubicBezTo>
                <a:cubicBezTo>
                  <a:pt x="86" y="83"/>
                  <a:pt x="89" y="84"/>
                  <a:pt x="93" y="86"/>
                </a:cubicBezTo>
                <a:cubicBezTo>
                  <a:pt x="99" y="90"/>
                  <a:pt x="94" y="93"/>
                  <a:pt x="90" y="95"/>
                </a:cubicBezTo>
                <a:cubicBezTo>
                  <a:pt x="82" y="99"/>
                  <a:pt x="83" y="95"/>
                  <a:pt x="78" y="90"/>
                </a:cubicBezTo>
                <a:cubicBezTo>
                  <a:pt x="76" y="87"/>
                  <a:pt x="73" y="86"/>
                  <a:pt x="70" y="83"/>
                </a:cubicBezTo>
                <a:cubicBezTo>
                  <a:pt x="69" y="81"/>
                  <a:pt x="68" y="79"/>
                  <a:pt x="66" y="78"/>
                </a:cubicBezTo>
                <a:cubicBezTo>
                  <a:pt x="67" y="77"/>
                  <a:pt x="67" y="71"/>
                  <a:pt x="67" y="68"/>
                </a:cubicBezTo>
                <a:cubicBezTo>
                  <a:pt x="67" y="68"/>
                  <a:pt x="67" y="68"/>
                  <a:pt x="67" y="68"/>
                </a:cubicBezTo>
                <a:cubicBezTo>
                  <a:pt x="81" y="54"/>
                  <a:pt x="98" y="42"/>
                  <a:pt x="116" y="33"/>
                </a:cubicBezTo>
                <a:cubicBezTo>
                  <a:pt x="123" y="37"/>
                  <a:pt x="131" y="41"/>
                  <a:pt x="134" y="43"/>
                </a:cubicBezTo>
                <a:cubicBezTo>
                  <a:pt x="137" y="45"/>
                  <a:pt x="134" y="48"/>
                  <a:pt x="136" y="51"/>
                </a:cubicBezTo>
                <a:cubicBezTo>
                  <a:pt x="138" y="53"/>
                  <a:pt x="143" y="53"/>
                  <a:pt x="145" y="54"/>
                </a:cubicBezTo>
                <a:cubicBezTo>
                  <a:pt x="151" y="56"/>
                  <a:pt x="157" y="62"/>
                  <a:pt x="161" y="67"/>
                </a:cubicBezTo>
                <a:cubicBezTo>
                  <a:pt x="163" y="68"/>
                  <a:pt x="163" y="66"/>
                  <a:pt x="163" y="69"/>
                </a:cubicBezTo>
                <a:cubicBezTo>
                  <a:pt x="163" y="71"/>
                  <a:pt x="160" y="74"/>
                  <a:pt x="159" y="76"/>
                </a:cubicBezTo>
                <a:cubicBezTo>
                  <a:pt x="157" y="81"/>
                  <a:pt x="160" y="86"/>
                  <a:pt x="164" y="90"/>
                </a:cubicBezTo>
                <a:cubicBezTo>
                  <a:pt x="169" y="94"/>
                  <a:pt x="173" y="99"/>
                  <a:pt x="179" y="101"/>
                </a:cubicBezTo>
                <a:cubicBezTo>
                  <a:pt x="185" y="102"/>
                  <a:pt x="188" y="98"/>
                  <a:pt x="191" y="93"/>
                </a:cubicBezTo>
                <a:cubicBezTo>
                  <a:pt x="196" y="82"/>
                  <a:pt x="181" y="75"/>
                  <a:pt x="174" y="70"/>
                </a:cubicBezTo>
                <a:cubicBezTo>
                  <a:pt x="169" y="68"/>
                  <a:pt x="170" y="65"/>
                  <a:pt x="171" y="60"/>
                </a:cubicBezTo>
                <a:cubicBezTo>
                  <a:pt x="172" y="55"/>
                  <a:pt x="175" y="51"/>
                  <a:pt x="180" y="50"/>
                </a:cubicBezTo>
                <a:cubicBezTo>
                  <a:pt x="185" y="48"/>
                  <a:pt x="190" y="50"/>
                  <a:pt x="186" y="55"/>
                </a:cubicBezTo>
                <a:cubicBezTo>
                  <a:pt x="184" y="59"/>
                  <a:pt x="178" y="60"/>
                  <a:pt x="179" y="66"/>
                </a:cubicBezTo>
                <a:cubicBezTo>
                  <a:pt x="180" y="70"/>
                  <a:pt x="185" y="71"/>
                  <a:pt x="189" y="71"/>
                </a:cubicBezTo>
                <a:cubicBezTo>
                  <a:pt x="192" y="70"/>
                  <a:pt x="194" y="68"/>
                  <a:pt x="197" y="73"/>
                </a:cubicBezTo>
                <a:cubicBezTo>
                  <a:pt x="199" y="77"/>
                  <a:pt x="197" y="81"/>
                  <a:pt x="201" y="86"/>
                </a:cubicBezTo>
                <a:cubicBezTo>
                  <a:pt x="204" y="89"/>
                  <a:pt x="207" y="91"/>
                  <a:pt x="209" y="96"/>
                </a:cubicBezTo>
                <a:cubicBezTo>
                  <a:pt x="209" y="97"/>
                  <a:pt x="209" y="99"/>
                  <a:pt x="210" y="101"/>
                </a:cubicBezTo>
                <a:cubicBezTo>
                  <a:pt x="211" y="104"/>
                  <a:pt x="214" y="107"/>
                  <a:pt x="216" y="110"/>
                </a:cubicBezTo>
                <a:cubicBezTo>
                  <a:pt x="218" y="113"/>
                  <a:pt x="219" y="116"/>
                  <a:pt x="221" y="118"/>
                </a:cubicBezTo>
                <a:cubicBezTo>
                  <a:pt x="224" y="122"/>
                  <a:pt x="229" y="120"/>
                  <a:pt x="232" y="117"/>
                </a:cubicBezTo>
                <a:cubicBezTo>
                  <a:pt x="237" y="112"/>
                  <a:pt x="234" y="103"/>
                  <a:pt x="240" y="99"/>
                </a:cubicBezTo>
                <a:cubicBezTo>
                  <a:pt x="241" y="97"/>
                  <a:pt x="244" y="97"/>
                  <a:pt x="246" y="98"/>
                </a:cubicBezTo>
                <a:cubicBezTo>
                  <a:pt x="248" y="98"/>
                  <a:pt x="249" y="100"/>
                  <a:pt x="251" y="101"/>
                </a:cubicBezTo>
                <a:cubicBezTo>
                  <a:pt x="252" y="101"/>
                  <a:pt x="254" y="101"/>
                  <a:pt x="255" y="102"/>
                </a:cubicBezTo>
                <a:cubicBezTo>
                  <a:pt x="258" y="105"/>
                  <a:pt x="257" y="107"/>
                  <a:pt x="259" y="109"/>
                </a:cubicBezTo>
                <a:cubicBezTo>
                  <a:pt x="261" y="113"/>
                  <a:pt x="265" y="113"/>
                  <a:pt x="268" y="113"/>
                </a:cubicBezTo>
                <a:cubicBezTo>
                  <a:pt x="279" y="113"/>
                  <a:pt x="287" y="105"/>
                  <a:pt x="282" y="95"/>
                </a:cubicBezTo>
                <a:cubicBezTo>
                  <a:pt x="281" y="91"/>
                  <a:pt x="278" y="88"/>
                  <a:pt x="276" y="86"/>
                </a:cubicBezTo>
                <a:cubicBezTo>
                  <a:pt x="273" y="85"/>
                  <a:pt x="270" y="85"/>
                  <a:pt x="269" y="82"/>
                </a:cubicBezTo>
                <a:cubicBezTo>
                  <a:pt x="266" y="77"/>
                  <a:pt x="269" y="66"/>
                  <a:pt x="271" y="61"/>
                </a:cubicBezTo>
                <a:cubicBezTo>
                  <a:pt x="272" y="58"/>
                  <a:pt x="274" y="51"/>
                  <a:pt x="273" y="47"/>
                </a:cubicBezTo>
                <a:cubicBezTo>
                  <a:pt x="273" y="45"/>
                  <a:pt x="270" y="43"/>
                  <a:pt x="268" y="41"/>
                </a:cubicBezTo>
                <a:cubicBezTo>
                  <a:pt x="267" y="39"/>
                  <a:pt x="263" y="34"/>
                  <a:pt x="260" y="29"/>
                </a:cubicBezTo>
                <a:cubicBezTo>
                  <a:pt x="276" y="36"/>
                  <a:pt x="291" y="45"/>
                  <a:pt x="304" y="56"/>
                </a:cubicBezTo>
                <a:cubicBezTo>
                  <a:pt x="307" y="59"/>
                  <a:pt x="312" y="58"/>
                  <a:pt x="315" y="55"/>
                </a:cubicBezTo>
                <a:cubicBezTo>
                  <a:pt x="318" y="51"/>
                  <a:pt x="317" y="46"/>
                  <a:pt x="314" y="44"/>
                </a:cubicBezTo>
                <a:cubicBezTo>
                  <a:pt x="314" y="44"/>
                  <a:pt x="314" y="44"/>
                  <a:pt x="314" y="44"/>
                </a:cubicBezTo>
                <a:cubicBezTo>
                  <a:pt x="281" y="16"/>
                  <a:pt x="238" y="0"/>
                  <a:pt x="192" y="0"/>
                </a:cubicBezTo>
                <a:cubicBezTo>
                  <a:pt x="86" y="0"/>
                  <a:pt x="0" y="86"/>
                  <a:pt x="0" y="193"/>
                </a:cubicBezTo>
                <a:cubicBezTo>
                  <a:pt x="0" y="299"/>
                  <a:pt x="86" y="385"/>
                  <a:pt x="192" y="385"/>
                </a:cubicBezTo>
                <a:cubicBezTo>
                  <a:pt x="299" y="385"/>
                  <a:pt x="385" y="299"/>
                  <a:pt x="385" y="193"/>
                </a:cubicBezTo>
                <a:cubicBezTo>
                  <a:pt x="385" y="145"/>
                  <a:pt x="367" y="101"/>
                  <a:pt x="339" y="68"/>
                </a:cubicBezTo>
                <a:close/>
                <a:moveTo>
                  <a:pt x="340" y="133"/>
                </a:moveTo>
                <a:cubicBezTo>
                  <a:pt x="338" y="133"/>
                  <a:pt x="331" y="130"/>
                  <a:pt x="331" y="128"/>
                </a:cubicBezTo>
                <a:cubicBezTo>
                  <a:pt x="331" y="125"/>
                  <a:pt x="337" y="121"/>
                  <a:pt x="338" y="118"/>
                </a:cubicBezTo>
                <a:cubicBezTo>
                  <a:pt x="339" y="117"/>
                  <a:pt x="338" y="115"/>
                  <a:pt x="339" y="114"/>
                </a:cubicBezTo>
                <a:cubicBezTo>
                  <a:pt x="340" y="113"/>
                  <a:pt x="342" y="113"/>
                  <a:pt x="343" y="112"/>
                </a:cubicBezTo>
                <a:cubicBezTo>
                  <a:pt x="344" y="110"/>
                  <a:pt x="344" y="106"/>
                  <a:pt x="344" y="103"/>
                </a:cubicBezTo>
                <a:cubicBezTo>
                  <a:pt x="348" y="109"/>
                  <a:pt x="351" y="115"/>
                  <a:pt x="354" y="121"/>
                </a:cubicBezTo>
                <a:cubicBezTo>
                  <a:pt x="350" y="127"/>
                  <a:pt x="345" y="133"/>
                  <a:pt x="340" y="133"/>
                </a:cubicBezTo>
                <a:close/>
                <a:moveTo>
                  <a:pt x="169" y="306"/>
                </a:moveTo>
                <a:cubicBezTo>
                  <a:pt x="168" y="315"/>
                  <a:pt x="163" y="323"/>
                  <a:pt x="161" y="331"/>
                </a:cubicBezTo>
                <a:cubicBezTo>
                  <a:pt x="159" y="337"/>
                  <a:pt x="158" y="340"/>
                  <a:pt x="161" y="345"/>
                </a:cubicBezTo>
                <a:cubicBezTo>
                  <a:pt x="165" y="352"/>
                  <a:pt x="164" y="354"/>
                  <a:pt x="163" y="361"/>
                </a:cubicBezTo>
                <a:cubicBezTo>
                  <a:pt x="162" y="362"/>
                  <a:pt x="162" y="364"/>
                  <a:pt x="162" y="367"/>
                </a:cubicBezTo>
                <a:cubicBezTo>
                  <a:pt x="125" y="360"/>
                  <a:pt x="93" y="343"/>
                  <a:pt x="67" y="317"/>
                </a:cubicBezTo>
                <a:cubicBezTo>
                  <a:pt x="35" y="285"/>
                  <a:pt x="16" y="241"/>
                  <a:pt x="16" y="193"/>
                </a:cubicBezTo>
                <a:cubicBezTo>
                  <a:pt x="16" y="165"/>
                  <a:pt x="22" y="138"/>
                  <a:pt x="34" y="115"/>
                </a:cubicBezTo>
                <a:cubicBezTo>
                  <a:pt x="37" y="120"/>
                  <a:pt x="41" y="126"/>
                  <a:pt x="42" y="128"/>
                </a:cubicBezTo>
                <a:cubicBezTo>
                  <a:pt x="44" y="135"/>
                  <a:pt x="49" y="140"/>
                  <a:pt x="53" y="145"/>
                </a:cubicBezTo>
                <a:cubicBezTo>
                  <a:pt x="59" y="150"/>
                  <a:pt x="70" y="156"/>
                  <a:pt x="72" y="163"/>
                </a:cubicBezTo>
                <a:cubicBezTo>
                  <a:pt x="73" y="166"/>
                  <a:pt x="72" y="168"/>
                  <a:pt x="72" y="171"/>
                </a:cubicBezTo>
                <a:cubicBezTo>
                  <a:pt x="71" y="174"/>
                  <a:pt x="72" y="178"/>
                  <a:pt x="72" y="182"/>
                </a:cubicBezTo>
                <a:cubicBezTo>
                  <a:pt x="73" y="187"/>
                  <a:pt x="74" y="192"/>
                  <a:pt x="75" y="197"/>
                </a:cubicBezTo>
                <a:cubicBezTo>
                  <a:pt x="78" y="214"/>
                  <a:pt x="99" y="220"/>
                  <a:pt x="111" y="229"/>
                </a:cubicBezTo>
                <a:cubicBezTo>
                  <a:pt x="115" y="231"/>
                  <a:pt x="119" y="233"/>
                  <a:pt x="123" y="235"/>
                </a:cubicBezTo>
                <a:cubicBezTo>
                  <a:pt x="127" y="238"/>
                  <a:pt x="130" y="241"/>
                  <a:pt x="135" y="243"/>
                </a:cubicBezTo>
                <a:cubicBezTo>
                  <a:pt x="141" y="245"/>
                  <a:pt x="145" y="246"/>
                  <a:pt x="150" y="250"/>
                </a:cubicBezTo>
                <a:cubicBezTo>
                  <a:pt x="151" y="251"/>
                  <a:pt x="154" y="253"/>
                  <a:pt x="156" y="255"/>
                </a:cubicBezTo>
                <a:cubicBezTo>
                  <a:pt x="155" y="256"/>
                  <a:pt x="154" y="257"/>
                  <a:pt x="153" y="259"/>
                </a:cubicBezTo>
                <a:cubicBezTo>
                  <a:pt x="151" y="261"/>
                  <a:pt x="151" y="263"/>
                  <a:pt x="151" y="267"/>
                </a:cubicBezTo>
                <a:cubicBezTo>
                  <a:pt x="151" y="268"/>
                  <a:pt x="151" y="269"/>
                  <a:pt x="151" y="270"/>
                </a:cubicBezTo>
                <a:cubicBezTo>
                  <a:pt x="151" y="271"/>
                  <a:pt x="149" y="272"/>
                  <a:pt x="149" y="273"/>
                </a:cubicBezTo>
                <a:cubicBezTo>
                  <a:pt x="148" y="280"/>
                  <a:pt x="158" y="285"/>
                  <a:pt x="162" y="289"/>
                </a:cubicBezTo>
                <a:cubicBezTo>
                  <a:pt x="168" y="293"/>
                  <a:pt x="170" y="299"/>
                  <a:pt x="169" y="30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10" name="Rektangel 16"/>
          <p:cNvSpPr>
            <a:spLocks noChangeArrowheads="1"/>
          </p:cNvSpPr>
          <p:nvPr/>
        </p:nvSpPr>
        <p:spPr bwMode="auto">
          <a:xfrm>
            <a:off x="7372424" y="5570728"/>
            <a:ext cx="1686566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Global </a:t>
            </a:r>
            <a:b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</a:b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standard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8272" y="908720"/>
            <a:ext cx="8542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5G Mobile Network Expected  Performance</a:t>
            </a:r>
          </a:p>
        </p:txBody>
      </p:sp>
    </p:spTree>
    <p:extLst>
      <p:ext uri="{BB962C8B-B14F-4D97-AF65-F5344CB8AC3E}">
        <p14:creationId xmlns:p14="http://schemas.microsoft.com/office/powerpoint/2010/main" val="55117980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5CDB6-BB0F-864E-B13D-B5386BF3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Back in the day…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49D1A0-0019-3D47-93D2-6209BAEFC5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4412" y="1981200"/>
            <a:ext cx="6266288" cy="4114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86EFE0-2819-A246-87DE-9AF3A9B46C7C}"/>
              </a:ext>
            </a:extLst>
          </p:cNvPr>
          <p:cNvSpPr/>
          <p:nvPr/>
        </p:nvSpPr>
        <p:spPr bwMode="auto">
          <a:xfrm>
            <a:off x="4499992" y="1835696"/>
            <a:ext cx="3744416" cy="46176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50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410FC-B432-2044-B889-12E32232E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Network Flexibility: Virtualization</a:t>
            </a:r>
          </a:p>
        </p:txBody>
      </p:sp>
      <p:pic>
        <p:nvPicPr>
          <p:cNvPr id="3074" name="Picture 2" descr="Network Functions Virtualization – A Shining Star for 5G">
            <a:extLst>
              <a:ext uri="{FF2B5EF4-FFF2-40B4-BE49-F238E27FC236}">
                <a16:creationId xmlns:a16="http://schemas.microsoft.com/office/drawing/2014/main" id="{73CBFF49-888C-BC40-BB94-0F7B68CC42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58886"/>
            <a:ext cx="8218487" cy="395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887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9E26CD-8DB1-3D48-8CFA-3B7D428592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530814"/>
            <a:ext cx="8424936" cy="499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89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7" y="2026449"/>
            <a:ext cx="8010659" cy="44425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B528CFC-F763-8A42-BE6E-D8CB38E3D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5G  Bands and its impact on Cell  size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2049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802AF-1B49-1E41-A4D8-120C90268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Technologies for 5G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8F17B2A-353A-2147-B31C-14C3BB8ACC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8656" y="1491533"/>
            <a:ext cx="6311787" cy="330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15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Connectivity for Massive IoT: Narrow Band IoT (NB-IoT)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63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472692-DFA4-4D46-A810-D108388B96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1920" y="113431"/>
            <a:ext cx="6532033" cy="640855"/>
          </a:xfrm>
        </p:spPr>
        <p:txBody>
          <a:bodyPr/>
          <a:lstStyle/>
          <a:p>
            <a:r>
              <a:rPr lang="en-US" dirty="0"/>
              <a:t>Key Challenges for </a:t>
            </a:r>
            <a:r>
              <a:rPr lang="en-GB" dirty="0"/>
              <a:t>NB-IoT 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628B0E75-6594-9D44-8AC2-E6261374B781}"/>
              </a:ext>
            </a:extLst>
          </p:cNvPr>
          <p:cNvGraphicFramePr>
            <a:graphicFrameLocks noGrp="1"/>
          </p:cNvGraphicFramePr>
          <p:nvPr>
            <p:ph sz="half" idx="13"/>
          </p:nvPr>
        </p:nvGraphicFramePr>
        <p:xfrm>
          <a:off x="1308498" y="1813322"/>
          <a:ext cx="6531769" cy="3403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D00F10D4-741A-C34D-A464-38A1A582CC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9106" y="2676384"/>
            <a:ext cx="371061" cy="4725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DB35016-9457-5A42-8DE2-EB10AC1093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1107" y="2676384"/>
            <a:ext cx="428625" cy="4286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E13B731-F707-F947-8CE1-E9E80B7308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1176" y="1995302"/>
            <a:ext cx="489999" cy="404999"/>
          </a:xfrm>
          <a:prstGeom prst="rect">
            <a:avLst/>
          </a:prstGeom>
          <a:noFill/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DAC28EE-06E6-7643-9FC5-2C9E84129A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11108" y="3907616"/>
            <a:ext cx="340702" cy="41718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0EB97B3-43F8-F546-B44A-C42E9CD6879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55227" y="4598652"/>
            <a:ext cx="455948" cy="455948"/>
          </a:xfrm>
          <a:prstGeom prst="rect">
            <a:avLst/>
          </a:prstGeom>
          <a:effectLst>
            <a:softEdge rad="0"/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02392D1-6D88-D64E-92F5-57EBE01327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01339" y="3907617"/>
            <a:ext cx="526598" cy="52659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250A49C-8D4E-3047-90CC-6C8D6298D19F}"/>
              </a:ext>
            </a:extLst>
          </p:cNvPr>
          <p:cNvSpPr txBox="1"/>
          <p:nvPr/>
        </p:nvSpPr>
        <p:spPr>
          <a:xfrm>
            <a:off x="1534494" y="2542604"/>
            <a:ext cx="1581150" cy="88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Extended long range coverage and </a:t>
            </a:r>
            <a:r>
              <a:rPr lang="en-GB" sz="1050" dirty="0">
                <a:solidFill>
                  <a:schemeClr val="accent1">
                    <a:lumMod val="75000"/>
                  </a:schemeClr>
                </a:solidFill>
              </a:rPr>
              <a:t>Deep penetration </a:t>
            </a:r>
            <a:r>
              <a:rPr lang="en-GB" sz="900" dirty="0"/>
              <a:t>indoor &amp; outdoor</a:t>
            </a:r>
          </a:p>
          <a:p>
            <a:endParaRPr lang="en-GB" sz="105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48CD4AE-93A4-8C4B-B0AA-D33160CAD52B}"/>
              </a:ext>
            </a:extLst>
          </p:cNvPr>
          <p:cNvSpPr txBox="1"/>
          <p:nvPr/>
        </p:nvSpPr>
        <p:spPr>
          <a:xfrm>
            <a:off x="6123409" y="3892504"/>
            <a:ext cx="1581150" cy="586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chemeClr val="accent1">
                    <a:lumMod val="75000"/>
                  </a:schemeClr>
                </a:solidFill>
              </a:rPr>
              <a:t>Secure and reliable </a:t>
            </a:r>
            <a:r>
              <a:rPr lang="en-GB" sz="900" dirty="0"/>
              <a:t>industry standards based</a:t>
            </a:r>
          </a:p>
          <a:p>
            <a:endParaRPr lang="en-GB" sz="105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834D10-59A1-7749-B565-35C1157CC002}"/>
              </a:ext>
            </a:extLst>
          </p:cNvPr>
          <p:cNvSpPr txBox="1"/>
          <p:nvPr/>
        </p:nvSpPr>
        <p:spPr>
          <a:xfrm>
            <a:off x="6099424" y="2531778"/>
            <a:ext cx="1581150" cy="614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chemeClr val="accent1">
                    <a:lumMod val="75000"/>
                  </a:schemeClr>
                </a:solidFill>
              </a:rPr>
              <a:t>Low cost </a:t>
            </a:r>
          </a:p>
          <a:p>
            <a:r>
              <a:rPr lang="en-GB" sz="900" dirty="0"/>
              <a:t>devices</a:t>
            </a:r>
          </a:p>
          <a:p>
            <a:endParaRPr lang="en-GB" sz="105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354B1A7-A51F-B947-8FBD-C18CFAEA56E1}"/>
              </a:ext>
            </a:extLst>
          </p:cNvPr>
          <p:cNvSpPr txBox="1"/>
          <p:nvPr/>
        </p:nvSpPr>
        <p:spPr>
          <a:xfrm>
            <a:off x="3985104" y="1250773"/>
            <a:ext cx="178368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Optimized for low power </a:t>
            </a:r>
          </a:p>
          <a:p>
            <a:r>
              <a:rPr lang="en-GB" sz="900" dirty="0"/>
              <a:t>Consumption </a:t>
            </a:r>
            <a:r>
              <a:rPr lang="en-GB" sz="1050" dirty="0">
                <a:solidFill>
                  <a:schemeClr val="accent1">
                    <a:lumMod val="75000"/>
                  </a:schemeClr>
                </a:solidFill>
              </a:rPr>
              <a:t>10+ years </a:t>
            </a:r>
          </a:p>
          <a:p>
            <a:r>
              <a:rPr lang="en-GB" sz="900" dirty="0"/>
              <a:t>battery consumption</a:t>
            </a:r>
          </a:p>
          <a:p>
            <a:endParaRPr lang="en-GB" sz="105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456B5D-33A2-1942-9F6C-1356E35192DC}"/>
              </a:ext>
            </a:extLst>
          </p:cNvPr>
          <p:cNvSpPr txBox="1"/>
          <p:nvPr/>
        </p:nvSpPr>
        <p:spPr>
          <a:xfrm>
            <a:off x="4934845" y="4826626"/>
            <a:ext cx="1669155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Integrates into cellular system </a:t>
            </a:r>
            <a:r>
              <a:rPr lang="en-GB" sz="1050" dirty="0">
                <a:solidFill>
                  <a:schemeClr val="accent1">
                    <a:lumMod val="75000"/>
                  </a:schemeClr>
                </a:solidFill>
              </a:rPr>
              <a:t>Easy deployment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ABA1182-ABF9-7E45-8BFF-96487843271B}"/>
              </a:ext>
            </a:extLst>
          </p:cNvPr>
          <p:cNvSpPr txBox="1"/>
          <p:nvPr/>
        </p:nvSpPr>
        <p:spPr>
          <a:xfrm>
            <a:off x="1883486" y="3963165"/>
            <a:ext cx="158115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Billions of connections </a:t>
            </a:r>
          </a:p>
          <a:p>
            <a:r>
              <a:rPr lang="en-GB" sz="1050" dirty="0">
                <a:solidFill>
                  <a:schemeClr val="accent1">
                    <a:lumMod val="75000"/>
                  </a:schemeClr>
                </a:solidFill>
              </a:rPr>
              <a:t>150K per cell</a:t>
            </a:r>
          </a:p>
        </p:txBody>
      </p:sp>
    </p:spTree>
    <p:extLst>
      <p:ext uri="{BB962C8B-B14F-4D97-AF65-F5344CB8AC3E}">
        <p14:creationId xmlns:p14="http://schemas.microsoft.com/office/powerpoint/2010/main" val="189966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479F6-EADC-594D-831A-952042845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NB-</a:t>
            </a:r>
            <a:r>
              <a:rPr lang="nb-NO" dirty="0" err="1"/>
              <a:t>IoT</a:t>
            </a:r>
            <a:r>
              <a:rPr lang="nb-NO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0D498-1021-CC47-8660-7A3FBF646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LPWAN radio technology standard </a:t>
            </a:r>
            <a:r>
              <a:rPr lang="nb-NO" sz="2400" dirty="0" err="1"/>
              <a:t>developed</a:t>
            </a:r>
            <a:r>
              <a:rPr lang="nb-NO" sz="2400" dirty="0"/>
              <a:t> by 3GPP to </a:t>
            </a:r>
            <a:r>
              <a:rPr lang="nb-NO" sz="2400" dirty="0" err="1"/>
              <a:t>meet</a:t>
            </a:r>
            <a:r>
              <a:rPr lang="nb-NO" sz="2400" dirty="0"/>
              <a:t> </a:t>
            </a:r>
            <a:r>
              <a:rPr lang="nb-NO" sz="2400" dirty="0" err="1"/>
              <a:t>IoT</a:t>
            </a:r>
            <a:r>
              <a:rPr lang="nb-NO" sz="2400" dirty="0"/>
              <a:t> </a:t>
            </a:r>
            <a:r>
              <a:rPr lang="nb-NO" sz="2400" dirty="0" err="1"/>
              <a:t>application</a:t>
            </a:r>
            <a:r>
              <a:rPr lang="nb-NO" sz="2400" dirty="0"/>
              <a:t> </a:t>
            </a:r>
            <a:r>
              <a:rPr lang="nb-NO" sz="2400" dirty="0" err="1"/>
              <a:t>requirements</a:t>
            </a:r>
            <a:endParaRPr lang="nb-NO" sz="2400" dirty="0"/>
          </a:p>
          <a:p>
            <a:r>
              <a:rPr lang="nb-NO" sz="2400" dirty="0" err="1"/>
              <a:t>Builds</a:t>
            </a:r>
            <a:r>
              <a:rPr lang="nb-NO" sz="2400" dirty="0"/>
              <a:t> </a:t>
            </a:r>
            <a:r>
              <a:rPr lang="nb-NO" sz="2400" dirty="0" err="1"/>
              <a:t>on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LTE </a:t>
            </a:r>
            <a:r>
              <a:rPr lang="nb-NO" sz="2400" dirty="0" err="1"/>
              <a:t>ecosystem</a:t>
            </a:r>
            <a:r>
              <a:rPr lang="nb-NO" sz="2400" dirty="0"/>
              <a:t>, and </a:t>
            </a:r>
            <a:r>
              <a:rPr lang="nb-NO" sz="2400" dirty="0" err="1"/>
              <a:t>can</a:t>
            </a:r>
            <a:r>
              <a:rPr lang="nb-NO" sz="2400" dirty="0"/>
              <a:t> be </a:t>
            </a:r>
            <a:r>
              <a:rPr lang="nb-NO" sz="2400" dirty="0" err="1"/>
              <a:t>deployed</a:t>
            </a:r>
            <a:r>
              <a:rPr lang="nb-NO" sz="2400" dirty="0"/>
              <a:t> as a simple </a:t>
            </a:r>
            <a:r>
              <a:rPr lang="nb-NO" sz="2400" dirty="0" err="1"/>
              <a:t>addition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new</a:t>
            </a:r>
            <a:r>
              <a:rPr lang="nb-NO" sz="2400" dirty="0"/>
              <a:t> </a:t>
            </a:r>
            <a:r>
              <a:rPr lang="nb-NO" sz="2400" dirty="0" err="1"/>
              <a:t>software</a:t>
            </a:r>
            <a:r>
              <a:rPr lang="nb-NO" sz="2400" dirty="0"/>
              <a:t> to </a:t>
            </a:r>
            <a:r>
              <a:rPr lang="nb-NO" sz="2400" dirty="0" err="1"/>
              <a:t>existing</a:t>
            </a:r>
            <a:r>
              <a:rPr lang="nb-NO" sz="2400" dirty="0"/>
              <a:t> LTE </a:t>
            </a:r>
            <a:r>
              <a:rPr lang="nb-NO" sz="2400" dirty="0" err="1"/>
              <a:t>infrastructure</a:t>
            </a:r>
            <a:r>
              <a:rPr lang="nb-NO" sz="2400" dirty="0"/>
              <a:t> </a:t>
            </a:r>
          </a:p>
          <a:p>
            <a:pPr lvl="1"/>
            <a:r>
              <a:rPr lang="nb-NO" sz="2000" dirty="0" err="1"/>
              <a:t>leading</a:t>
            </a:r>
            <a:r>
              <a:rPr lang="nb-NO" sz="2000" dirty="0"/>
              <a:t> to fast </a:t>
            </a:r>
            <a:r>
              <a:rPr lang="nb-NO" sz="2000" dirty="0" err="1"/>
              <a:t>development</a:t>
            </a:r>
            <a:r>
              <a:rPr lang="nb-NO" sz="2000" dirty="0"/>
              <a:t>, </a:t>
            </a:r>
            <a:r>
              <a:rPr lang="nb-NO" sz="2000" dirty="0" err="1"/>
              <a:t>scalibility</a:t>
            </a:r>
            <a:r>
              <a:rPr lang="nb-NO" sz="2000" dirty="0"/>
              <a:t>, and global </a:t>
            </a:r>
            <a:r>
              <a:rPr lang="nb-NO" sz="2000" dirty="0" err="1"/>
              <a:t>roaming</a:t>
            </a:r>
            <a:r>
              <a:rPr lang="nb-NO" sz="2000" dirty="0"/>
              <a:t> </a:t>
            </a:r>
          </a:p>
          <a:p>
            <a:r>
              <a:rPr lang="nb-NO" sz="2400" dirty="0" err="1"/>
              <a:t>Includes</a:t>
            </a:r>
            <a:r>
              <a:rPr lang="nb-NO" sz="2400" dirty="0"/>
              <a:t> state-</a:t>
            </a:r>
            <a:r>
              <a:rPr lang="nb-NO" sz="2400" dirty="0" err="1"/>
              <a:t>of</a:t>
            </a:r>
            <a:r>
              <a:rPr lang="nb-NO" sz="2400" dirty="0"/>
              <a:t>-</a:t>
            </a:r>
            <a:r>
              <a:rPr lang="nb-NO" sz="2400" dirty="0" err="1"/>
              <a:t>the</a:t>
            </a:r>
            <a:r>
              <a:rPr lang="nb-NO" sz="2400" dirty="0"/>
              <a:t>-art LTE </a:t>
            </a:r>
            <a:r>
              <a:rPr lang="nb-NO" sz="2400" dirty="0" err="1"/>
              <a:t>security</a:t>
            </a:r>
            <a:r>
              <a:rPr lang="nb-NO" sz="2400" dirty="0"/>
              <a:t> </a:t>
            </a:r>
          </a:p>
          <a:p>
            <a:pPr lvl="1"/>
            <a:r>
              <a:rPr lang="nb-NO" sz="2000" dirty="0"/>
              <a:t>Identity management</a:t>
            </a:r>
          </a:p>
          <a:p>
            <a:pPr lvl="1"/>
            <a:r>
              <a:rPr lang="nb-NO" sz="2000" dirty="0" err="1"/>
              <a:t>Authentication</a:t>
            </a:r>
            <a:r>
              <a:rPr lang="nb-NO" sz="2000" dirty="0"/>
              <a:t> and </a:t>
            </a:r>
            <a:r>
              <a:rPr lang="nb-NO" sz="2000" dirty="0" err="1"/>
              <a:t>authorization</a:t>
            </a:r>
            <a:r>
              <a:rPr lang="nb-NO" sz="2000" dirty="0"/>
              <a:t> (</a:t>
            </a:r>
            <a:r>
              <a:rPr lang="nb-NO" sz="2000" dirty="0" err="1"/>
              <a:t>embedded</a:t>
            </a:r>
            <a:r>
              <a:rPr lang="nb-NO" sz="2000" dirty="0"/>
              <a:t> SIM)</a:t>
            </a:r>
          </a:p>
          <a:p>
            <a:pPr lvl="1"/>
            <a:r>
              <a:rPr lang="nb-NO" sz="2000" dirty="0"/>
              <a:t>End to end </a:t>
            </a:r>
            <a:r>
              <a:rPr lang="nb-NO" sz="2000" dirty="0" err="1"/>
              <a:t>encription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device</a:t>
            </a:r>
            <a:r>
              <a:rPr lang="nb-NO" sz="2000" dirty="0"/>
              <a:t> data and </a:t>
            </a:r>
            <a:r>
              <a:rPr lang="nb-NO" sz="2000" dirty="0" err="1"/>
              <a:t>signalling</a:t>
            </a:r>
            <a:endParaRPr lang="nb-NO" sz="2000" dirty="0"/>
          </a:p>
          <a:p>
            <a:r>
              <a:rPr lang="nb-NO" sz="2400" dirty="0" err="1"/>
              <a:t>Future</a:t>
            </a:r>
            <a:r>
              <a:rPr lang="nb-NO" sz="2400" dirty="0"/>
              <a:t> </a:t>
            </a:r>
            <a:r>
              <a:rPr lang="nb-NO" sz="2400" dirty="0" err="1"/>
              <a:t>feature</a:t>
            </a:r>
            <a:r>
              <a:rPr lang="nb-NO" sz="2400" dirty="0"/>
              <a:t> </a:t>
            </a:r>
            <a:r>
              <a:rPr lang="nb-NO" sz="2400" dirty="0" err="1"/>
              <a:t>growth</a:t>
            </a:r>
            <a:r>
              <a:rPr lang="nb-NO" sz="2400" dirty="0"/>
              <a:t> for MBB and NB-</a:t>
            </a:r>
            <a:r>
              <a:rPr lang="nb-NO" sz="2400" dirty="0" err="1"/>
              <a:t>IoT</a:t>
            </a:r>
            <a:r>
              <a:rPr lang="nb-NO" sz="2400" dirty="0"/>
              <a:t> </a:t>
            </a:r>
            <a:r>
              <a:rPr lang="nb-NO" sz="2400" dirty="0" err="1"/>
              <a:t>use</a:t>
            </a:r>
            <a:r>
              <a:rPr lang="nb-NO" sz="2400" dirty="0"/>
              <a:t> cases 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4809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B-IoT"/>
          <p:cNvSpPr txBox="1">
            <a:spLocks noGrp="1"/>
          </p:cNvSpPr>
          <p:nvPr>
            <p:ph type="title"/>
          </p:nvPr>
        </p:nvSpPr>
        <p:spPr>
          <a:xfrm>
            <a:off x="413395" y="13885"/>
            <a:ext cx="6016152" cy="686312"/>
          </a:xfrm>
          <a:prstGeom prst="rect">
            <a:avLst/>
          </a:prstGeom>
        </p:spPr>
        <p:txBody>
          <a:bodyPr>
            <a:normAutofit/>
          </a:bodyPr>
          <a:lstStyle>
            <a:lvl1pPr defTabSz="578358">
              <a:defRPr sz="7919"/>
            </a:lvl1pPr>
          </a:lstStyle>
          <a:p>
            <a:r>
              <a:rPr sz="3600" dirty="0"/>
              <a:t>NB-IoT</a:t>
            </a:r>
            <a:r>
              <a:rPr lang="nb-NO" sz="3600" dirty="0"/>
              <a:t> </a:t>
            </a:r>
            <a:r>
              <a:rPr lang="nb-NO" sz="3600" dirty="0" err="1"/>
              <a:t>Specification</a:t>
            </a:r>
            <a:endParaRPr sz="3600" dirty="0"/>
          </a:p>
        </p:txBody>
      </p:sp>
      <p:graphicFrame>
        <p:nvGraphicFramePr>
          <p:cNvPr id="128" name="Table"/>
          <p:cNvGraphicFramePr/>
          <p:nvPr/>
        </p:nvGraphicFramePr>
        <p:xfrm>
          <a:off x="1362568" y="1961010"/>
          <a:ext cx="6781308" cy="3892505"/>
        </p:xfrm>
        <a:graphic>
          <a:graphicData uri="http://schemas.openxmlformats.org/drawingml/2006/table">
            <a:tbl>
              <a:tblPr firstCol="1" bandRow="1"/>
              <a:tblGrid>
                <a:gridCol w="186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4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6965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Spectrum Deployment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  <a:endParaRPr sz="1500" dirty="0"/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  <a:blipFill rotWithShape="1">
                      <a:blip r:embed="rId3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500" dirty="0" err="1">
                          <a:solidFill>
                            <a:srgbClr val="FFFFFF"/>
                          </a:solidFill>
                          <a:sym typeface="Helvetica Neue Medium"/>
                        </a:rPr>
                        <a:t>Modulation</a:t>
                      </a:r>
                      <a:r>
                        <a:rPr lang="nb-NO" sz="15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 and </a:t>
                      </a:r>
                      <a:r>
                        <a:rPr sz="15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Access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500" dirty="0" err="1">
                          <a:sym typeface="Helvetica Neue"/>
                        </a:rPr>
                        <a:t>Modulation</a:t>
                      </a:r>
                      <a:r>
                        <a:rPr lang="nb-NO" sz="1500" dirty="0">
                          <a:sym typeface="Helvetica Neue"/>
                        </a:rPr>
                        <a:t>: BPSK/QPSK</a:t>
                      </a:r>
                    </a:p>
                    <a:p>
                      <a:pPr defTabSz="914400">
                        <a:defRPr sz="1800"/>
                      </a:pPr>
                      <a:r>
                        <a:rPr lang="nb-NO" sz="1500" dirty="0">
                          <a:sym typeface="Helvetica Neue"/>
                        </a:rPr>
                        <a:t>MAC: </a:t>
                      </a:r>
                      <a:r>
                        <a:rPr sz="1500" dirty="0">
                          <a:sym typeface="Helvetica Neue"/>
                        </a:rPr>
                        <a:t>DL:  OFDMA</a:t>
                      </a:r>
                      <a:r>
                        <a:rPr lang="nb-NO" sz="1500" dirty="0">
                          <a:sym typeface="Helvetica Neue"/>
                        </a:rPr>
                        <a:t>, </a:t>
                      </a:r>
                      <a:r>
                        <a:rPr sz="1500" dirty="0">
                          <a:sym typeface="Helvetica Neue"/>
                        </a:rPr>
                        <a:t>UL: SC-FDMA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Peak data rate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500" dirty="0">
                          <a:sym typeface="Helvetica Neue"/>
                        </a:rPr>
                        <a:t>DL: 250 kbps
UL: 20 kbps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UE Max Tx Power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500">
                          <a:sym typeface="Helvetica Neue"/>
                        </a:rPr>
                        <a:t>23 dBm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5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Range</a:t>
                      </a:r>
                      <a:endParaRPr sz="1500" dirty="0">
                        <a:solidFill>
                          <a:srgbClr val="FFFFFF"/>
                        </a:solidFill>
                        <a:sym typeface="Helvetica Neue Medium"/>
                      </a:endParaRP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5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km (urban), 10 km (rural)</a:t>
                      </a:r>
                      <a:endParaRPr sz="1500" dirty="0">
                        <a:sym typeface="Helvetica Neue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17602109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Energy Efficiency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500" dirty="0">
                          <a:sym typeface="Helvetica Neue"/>
                        </a:rPr>
                        <a:t>Power Saving Mode (PSM)
extended Discontinuous Reception (</a:t>
                      </a:r>
                      <a:r>
                        <a:rPr sz="1500" dirty="0" err="1">
                          <a:sym typeface="Helvetica Neue"/>
                        </a:rPr>
                        <a:t>eDRx</a:t>
                      </a:r>
                      <a:r>
                        <a:rPr sz="1500" dirty="0">
                          <a:sym typeface="Helvetica Neue"/>
                        </a:rPr>
                        <a:t>) 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9" name="Rel-13"/>
          <p:cNvSpPr txBox="1"/>
          <p:nvPr/>
        </p:nvSpPr>
        <p:spPr>
          <a:xfrm rot="18482133">
            <a:off x="544612" y="3184130"/>
            <a:ext cx="729764" cy="284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r>
              <a:rPr sz="1500" b="1" dirty="0"/>
              <a:t>Rel-13</a:t>
            </a:r>
          </a:p>
        </p:txBody>
      </p:sp>
    </p:spTree>
    <p:extLst>
      <p:ext uri="{BB962C8B-B14F-4D97-AF65-F5344CB8AC3E}">
        <p14:creationId xmlns:p14="http://schemas.microsoft.com/office/powerpoint/2010/main" val="330928469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NB-IoT Coverage"/>
          <p:cNvSpPr txBox="1">
            <a:spLocks noGrp="1"/>
          </p:cNvSpPr>
          <p:nvPr>
            <p:ph type="title"/>
          </p:nvPr>
        </p:nvSpPr>
        <p:spPr>
          <a:xfrm>
            <a:off x="278586" y="32839"/>
            <a:ext cx="6016152" cy="686312"/>
          </a:xfrm>
          <a:prstGeom prst="rect">
            <a:avLst/>
          </a:prstGeom>
        </p:spPr>
        <p:txBody>
          <a:bodyPr>
            <a:normAutofit/>
          </a:bodyPr>
          <a:lstStyle>
            <a:lvl1pPr defTabSz="578358">
              <a:defRPr sz="7919"/>
            </a:lvl1pPr>
          </a:lstStyle>
          <a:p>
            <a:r>
              <a:rPr sz="3600" dirty="0"/>
              <a:t>NB-IoT Coverage</a:t>
            </a:r>
          </a:p>
        </p:txBody>
      </p:sp>
      <p:sp>
        <p:nvSpPr>
          <p:cNvPr id="132" name="Coverage Enhancement (CE) Techniques (w.r.t. LTE)…"/>
          <p:cNvSpPr txBox="1">
            <a:spLocks noGrp="1"/>
          </p:cNvSpPr>
          <p:nvPr>
            <p:ph type="body" idx="1"/>
          </p:nvPr>
        </p:nvSpPr>
        <p:spPr>
          <a:xfrm>
            <a:off x="390586" y="972638"/>
            <a:ext cx="7774426" cy="383322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527"/>
              </a:spcBef>
              <a:defRPr b="1"/>
            </a:pPr>
            <a:r>
              <a:rPr dirty="0"/>
              <a:t>Coverage Enhancement (CE) Techniques (</a:t>
            </a:r>
            <a:r>
              <a:rPr dirty="0" err="1"/>
              <a:t>w.r.t</a:t>
            </a:r>
            <a:r>
              <a:rPr dirty="0"/>
              <a:t>. LTE)</a:t>
            </a:r>
          </a:p>
          <a:p>
            <a:pPr lvl="1">
              <a:spcBef>
                <a:spcPts val="527"/>
              </a:spcBef>
            </a:pPr>
            <a:r>
              <a:rPr u="sng" dirty="0"/>
              <a:t>Power Spectral Density boost</a:t>
            </a:r>
            <a:r>
              <a:rPr dirty="0"/>
              <a:t>: Tx power focused on smaller bands </a:t>
            </a:r>
            <a:endParaRPr u="sng" dirty="0"/>
          </a:p>
          <a:p>
            <a:pPr lvl="1">
              <a:spcBef>
                <a:spcPts val="527"/>
              </a:spcBef>
            </a:pPr>
            <a:r>
              <a:rPr u="sng" dirty="0"/>
              <a:t>Repetitions</a:t>
            </a:r>
            <a:r>
              <a:rPr dirty="0"/>
              <a:t>: messages can be repeated up to 128 times</a:t>
            </a:r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endParaRPr dirty="0"/>
          </a:p>
        </p:txBody>
      </p:sp>
      <p:pic>
        <p:nvPicPr>
          <p:cNvPr id="13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278" y="3474733"/>
            <a:ext cx="4062094" cy="1523286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34" name="Table"/>
          <p:cNvGraphicFramePr/>
          <p:nvPr/>
        </p:nvGraphicFramePr>
        <p:xfrm>
          <a:off x="5267663" y="3398299"/>
          <a:ext cx="2054151" cy="1676156"/>
        </p:xfrm>
        <a:graphic>
          <a:graphicData uri="http://schemas.openxmlformats.org/drawingml/2006/table">
            <a:tbl>
              <a:tblPr firstRow="1" bandRow="1"/>
              <a:tblGrid>
                <a:gridCol w="1045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039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CE Level (CL)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# Repetitions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0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[0-2]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0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1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[4-16]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0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2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 dirty="0">
                          <a:sym typeface="Helvetica Neue"/>
                        </a:rPr>
                        <a:t>[32-128]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5" name="CL0 = LTE coverage"/>
          <p:cNvSpPr txBox="1"/>
          <p:nvPr/>
        </p:nvSpPr>
        <p:spPr>
          <a:xfrm>
            <a:off x="5772712" y="5148221"/>
            <a:ext cx="1144143" cy="200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6789" tIns="26789" rIns="26789" bIns="26789" anchor="ctr">
            <a:spAutoFit/>
          </a:bodyPr>
          <a:lstStyle/>
          <a:p>
            <a:r>
              <a:rPr sz="949" dirty="0"/>
              <a:t>CL0 = LTE coverage</a:t>
            </a:r>
          </a:p>
        </p:txBody>
      </p:sp>
    </p:spTree>
    <p:extLst>
      <p:ext uri="{BB962C8B-B14F-4D97-AF65-F5344CB8AC3E}">
        <p14:creationId xmlns:p14="http://schemas.microsoft.com/office/powerpoint/2010/main" val="310091303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761EB-CC51-EB44-8F34-6DC339C0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NB-</a:t>
            </a:r>
            <a:r>
              <a:rPr lang="nb-NO" dirty="0" err="1"/>
              <a:t>IoT</a:t>
            </a:r>
            <a:r>
              <a:rPr lang="nb-NO" dirty="0"/>
              <a:t> Power </a:t>
            </a:r>
            <a:r>
              <a:rPr lang="nb-NO" dirty="0" err="1"/>
              <a:t>Savings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82576-07CE-814F-A99E-AF7E5627F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147366"/>
            <a:ext cx="8258175" cy="3081916"/>
          </a:xfrm>
        </p:spPr>
        <p:txBody>
          <a:bodyPr>
            <a:normAutofit/>
          </a:bodyPr>
          <a:lstStyle/>
          <a:p>
            <a:r>
              <a:rPr lang="nb-NO" sz="2400" b="1" dirty="0"/>
              <a:t>Power </a:t>
            </a:r>
            <a:r>
              <a:rPr lang="nb-NO" sz="2400" b="1" dirty="0" err="1"/>
              <a:t>Saving</a:t>
            </a:r>
            <a:r>
              <a:rPr lang="nb-NO" sz="2400" b="1" dirty="0"/>
              <a:t> Mode (PSM)</a:t>
            </a:r>
            <a:r>
              <a:rPr lang="nb-NO" sz="2400" dirty="0"/>
              <a:t> is a power-</a:t>
            </a:r>
            <a:r>
              <a:rPr lang="nb-NO" sz="2400" dirty="0" err="1"/>
              <a:t>off</a:t>
            </a:r>
            <a:r>
              <a:rPr lang="nb-NO" sz="2400" dirty="0"/>
              <a:t> mode, in </a:t>
            </a:r>
            <a:r>
              <a:rPr lang="nb-NO" sz="2400" dirty="0" err="1"/>
              <a:t>which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device</a:t>
            </a:r>
            <a:r>
              <a:rPr lang="nb-NO" sz="2400" dirty="0"/>
              <a:t> </a:t>
            </a:r>
            <a:r>
              <a:rPr lang="nb-NO" sz="2400" dirty="0" err="1"/>
              <a:t>nevertheless</a:t>
            </a:r>
            <a:r>
              <a:rPr lang="nb-NO" sz="2400" dirty="0"/>
              <a:t> </a:t>
            </a:r>
            <a:r>
              <a:rPr lang="nb-NO" sz="2400" dirty="0" err="1"/>
              <a:t>remains</a:t>
            </a:r>
            <a:r>
              <a:rPr lang="nb-NO" sz="2400" dirty="0"/>
              <a:t> </a:t>
            </a:r>
            <a:r>
              <a:rPr lang="nb-NO" sz="2400" dirty="0" err="1"/>
              <a:t>registered</a:t>
            </a:r>
            <a:r>
              <a:rPr lang="nb-NO" sz="2400" dirty="0"/>
              <a:t> </a:t>
            </a:r>
            <a:r>
              <a:rPr lang="nb-NO" sz="2400" dirty="0" err="1"/>
              <a:t>on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network</a:t>
            </a:r>
            <a:r>
              <a:rPr lang="nb-NO" sz="2400" dirty="0"/>
              <a:t> </a:t>
            </a:r>
          </a:p>
          <a:p>
            <a:pPr marL="0" indent="0">
              <a:buNone/>
            </a:pPr>
            <a:endParaRPr lang="nb-NO" sz="2400" dirty="0">
              <a:sym typeface="Helvetica Neue"/>
            </a:endParaRPr>
          </a:p>
          <a:p>
            <a:pPr marL="0" indent="0">
              <a:buNone/>
            </a:pPr>
            <a:endParaRPr lang="nb-NO" sz="2400" dirty="0">
              <a:sym typeface="Helvetica Neue"/>
            </a:endParaRPr>
          </a:p>
          <a:p>
            <a:pPr marL="0" indent="0">
              <a:buNone/>
            </a:pPr>
            <a:endParaRPr lang="nb-NO" sz="2400" dirty="0">
              <a:sym typeface="Helvetica Neue"/>
            </a:endParaRPr>
          </a:p>
          <a:p>
            <a:endParaRPr lang="nb-NO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4A5D2-55A8-6948-87EC-8EB6B219D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53" y="2343550"/>
            <a:ext cx="7311427" cy="24076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23F9B3-0CA8-B94F-9C8B-335A9D4089A2}"/>
              </a:ext>
            </a:extLst>
          </p:cNvPr>
          <p:cNvSpPr txBox="1"/>
          <p:nvPr/>
        </p:nvSpPr>
        <p:spPr>
          <a:xfrm>
            <a:off x="571752" y="5104609"/>
            <a:ext cx="482574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TAU: </a:t>
            </a:r>
            <a:r>
              <a:rPr lang="nb-NO" sz="2000" dirty="0" err="1"/>
              <a:t>Tracking</a:t>
            </a:r>
            <a:r>
              <a:rPr lang="nb-NO" sz="2000" dirty="0"/>
              <a:t> Area Update</a:t>
            </a:r>
          </a:p>
          <a:p>
            <a:r>
              <a:rPr lang="nb-NO" sz="2000" dirty="0"/>
              <a:t>RRC: Radio Resource Control</a:t>
            </a:r>
          </a:p>
          <a:p>
            <a:r>
              <a:rPr lang="nb-NO" sz="2000" dirty="0"/>
              <a:t>DRX: </a:t>
            </a:r>
            <a:r>
              <a:rPr lang="nb-NO" sz="2000" dirty="0" err="1"/>
              <a:t>Discontinuous</a:t>
            </a:r>
            <a:r>
              <a:rPr lang="nb-NO" sz="2000" dirty="0"/>
              <a:t> </a:t>
            </a:r>
            <a:r>
              <a:rPr lang="nb-NO" sz="2000" dirty="0" err="1"/>
              <a:t>Reception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416892496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761EB-CC51-EB44-8F34-6DC339C0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NB-</a:t>
            </a:r>
            <a:r>
              <a:rPr lang="nb-NO" dirty="0" err="1"/>
              <a:t>IoT</a:t>
            </a:r>
            <a:r>
              <a:rPr lang="nb-NO" dirty="0"/>
              <a:t> Power </a:t>
            </a:r>
            <a:r>
              <a:rPr lang="nb-NO" dirty="0" err="1"/>
              <a:t>Savings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82576-07CE-814F-A99E-AF7E5627F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2612" y="1268016"/>
            <a:ext cx="8258175" cy="3713559"/>
          </a:xfrm>
        </p:spPr>
        <p:txBody>
          <a:bodyPr>
            <a:normAutofit/>
          </a:bodyPr>
          <a:lstStyle/>
          <a:p>
            <a:r>
              <a:rPr lang="nb-NO" sz="2400" b="1" dirty="0" err="1">
                <a:sym typeface="Helvetica Neue"/>
              </a:rPr>
              <a:t>extended</a:t>
            </a:r>
            <a:r>
              <a:rPr lang="nb-NO" sz="2400" b="1" dirty="0">
                <a:sym typeface="Helvetica Neue"/>
              </a:rPr>
              <a:t> </a:t>
            </a:r>
            <a:r>
              <a:rPr lang="nb-NO" sz="2400" b="1" dirty="0" err="1">
                <a:sym typeface="Helvetica Neue"/>
              </a:rPr>
              <a:t>Discontinuous</a:t>
            </a:r>
            <a:r>
              <a:rPr lang="nb-NO" sz="2400" b="1" dirty="0">
                <a:sym typeface="Helvetica Neue"/>
              </a:rPr>
              <a:t> </a:t>
            </a:r>
            <a:r>
              <a:rPr lang="nb-NO" sz="2400" b="1" dirty="0" err="1">
                <a:sym typeface="Helvetica Neue"/>
              </a:rPr>
              <a:t>Reception</a:t>
            </a:r>
            <a:r>
              <a:rPr lang="nb-NO" sz="2400" b="1" dirty="0">
                <a:sym typeface="Helvetica Neue"/>
              </a:rPr>
              <a:t> (</a:t>
            </a:r>
            <a:r>
              <a:rPr lang="nb-NO" sz="2400" b="1" dirty="0" err="1">
                <a:sym typeface="Helvetica Neue"/>
              </a:rPr>
              <a:t>eDRx</a:t>
            </a:r>
            <a:r>
              <a:rPr lang="nb-NO" sz="2400" b="1" dirty="0">
                <a:sym typeface="Helvetica Neue"/>
              </a:rPr>
              <a:t>) </a:t>
            </a:r>
            <a:r>
              <a:rPr lang="nb-NO" sz="2400" dirty="0"/>
              <a:t>mode </a:t>
            </a:r>
            <a:r>
              <a:rPr lang="nb-NO" sz="2400" dirty="0" err="1"/>
              <a:t>allows</a:t>
            </a:r>
            <a:r>
              <a:rPr lang="nb-NO" sz="2400" dirty="0"/>
              <a:t> </a:t>
            </a:r>
            <a:r>
              <a:rPr lang="nb-NO" sz="2400" dirty="0" err="1"/>
              <a:t>you</a:t>
            </a:r>
            <a:r>
              <a:rPr lang="nb-NO" sz="2400" dirty="0"/>
              <a:t> to </a:t>
            </a:r>
            <a:r>
              <a:rPr lang="nb-NO" sz="2400" dirty="0" err="1"/>
              <a:t>significantly</a:t>
            </a:r>
            <a:r>
              <a:rPr lang="nb-NO" sz="2400" dirty="0"/>
              <a:t> </a:t>
            </a:r>
            <a:r>
              <a:rPr lang="nb-NO" sz="2400" dirty="0" err="1"/>
              <a:t>increase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period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time </a:t>
            </a:r>
            <a:r>
              <a:rPr lang="nb-NO" sz="2400" dirty="0" err="1"/>
              <a:t>when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receiving</a:t>
            </a:r>
            <a:r>
              <a:rPr lang="nb-NO" sz="2400" dirty="0"/>
              <a:t> </a:t>
            </a:r>
            <a:r>
              <a:rPr lang="nb-NO" sz="2400" dirty="0" err="1"/>
              <a:t>path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device</a:t>
            </a:r>
            <a:r>
              <a:rPr lang="nb-NO" sz="2400" dirty="0"/>
              <a:t> is </a:t>
            </a:r>
            <a:r>
              <a:rPr lang="nb-NO" sz="2400" dirty="0" err="1"/>
              <a:t>turned</a:t>
            </a:r>
            <a:r>
              <a:rPr lang="nb-NO" sz="2400" dirty="0"/>
              <a:t> off.</a:t>
            </a:r>
            <a:endParaRPr lang="nb-NO" sz="2400" dirty="0">
              <a:sym typeface="Helvetica Neue"/>
            </a:endParaRPr>
          </a:p>
          <a:p>
            <a:endParaRPr lang="nb-NO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EF83E4-920D-834E-95F6-1FE2A4144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27" y="2743200"/>
            <a:ext cx="8156545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4732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C0720E1-2A94-8A44-B994-370A7BEEC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538" y="1352478"/>
            <a:ext cx="8729662" cy="46769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02BCE4-2DBF-2943-9951-D69482FCF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NB-</a:t>
            </a:r>
            <a:r>
              <a:rPr lang="nb-NO" dirty="0" err="1"/>
              <a:t>IoT</a:t>
            </a:r>
            <a:r>
              <a:rPr lang="nb-NO" dirty="0"/>
              <a:t> Deployment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EB503D-BCE2-5C43-9506-8AEE7DE7E22D}"/>
              </a:ext>
            </a:extLst>
          </p:cNvPr>
          <p:cNvSpPr/>
          <p:nvPr/>
        </p:nvSpPr>
        <p:spPr>
          <a:xfrm>
            <a:off x="7153275" y="4743450"/>
            <a:ext cx="1894902" cy="1114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DC76B1-179E-854F-B6AC-1722FF724B9C}"/>
              </a:ext>
            </a:extLst>
          </p:cNvPr>
          <p:cNvSpPr txBox="1"/>
          <p:nvPr/>
        </p:nvSpPr>
        <p:spPr>
          <a:xfrm>
            <a:off x="1271256" y="6121400"/>
            <a:ext cx="6601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800" dirty="0">
                <a:latin typeface="Eurostile" panose="020B0504020202050204" pitchFamily="34" charset="77"/>
              </a:rPr>
              <a:t>*Source: </a:t>
            </a:r>
            <a:r>
              <a:rPr lang="en-GB" sz="1800" dirty="0">
                <a:latin typeface="Eurostile" panose="020B0504020202050204" pitchFamily="34" charset="77"/>
              </a:rPr>
              <a:t>https://</a:t>
            </a:r>
            <a:r>
              <a:rPr lang="en-GB" sz="1800" dirty="0" err="1">
                <a:latin typeface="Eurostile" panose="020B0504020202050204" pitchFamily="34" charset="77"/>
              </a:rPr>
              <a:t>www.kotonlink.com</a:t>
            </a:r>
            <a:r>
              <a:rPr lang="en-GB" sz="1800" dirty="0">
                <a:latin typeface="Eurostile" panose="020B0504020202050204" pitchFamily="34" charset="77"/>
              </a:rPr>
              <a:t>/</a:t>
            </a:r>
            <a:r>
              <a:rPr lang="en-GB" sz="1800" dirty="0" err="1">
                <a:latin typeface="Eurostile" panose="020B0504020202050204" pitchFamily="34" charset="77"/>
              </a:rPr>
              <a:t>NewsDetail</a:t>
            </a:r>
            <a:r>
              <a:rPr lang="en-GB" sz="1800" dirty="0">
                <a:latin typeface="Eurostile" panose="020B0504020202050204" pitchFamily="34" charset="77"/>
              </a:rPr>
              <a:t>/2434022.html</a:t>
            </a:r>
            <a:endParaRPr lang="en-NO" sz="180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82527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84391-C578-5847-8F1A-E9F6AED0D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Coverage and Deployment Analysis of Narrowband Internet of Things in the Wild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332896-BE7D-5148-845C-5043C7DAB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7182" y="4665664"/>
            <a:ext cx="8520112" cy="1500187"/>
          </a:xfrm>
        </p:spPr>
        <p:txBody>
          <a:bodyPr/>
          <a:lstStyle/>
          <a:p>
            <a:r>
              <a:rPr lang="en-GB" dirty="0"/>
              <a:t>K. </a:t>
            </a:r>
            <a:r>
              <a:rPr lang="en-GB" dirty="0" err="1"/>
              <a:t>Kousias</a:t>
            </a:r>
            <a:r>
              <a:rPr lang="en-GB" dirty="0"/>
              <a:t>, G. Caso, O. Alay, A. </a:t>
            </a:r>
            <a:r>
              <a:rPr lang="en-GB" dirty="0" err="1"/>
              <a:t>Brunstrom</a:t>
            </a:r>
            <a:r>
              <a:rPr lang="en-GB" dirty="0"/>
              <a:t>, L. De Nardis, M-G. Di Benedetto and M. </a:t>
            </a:r>
            <a:r>
              <a:rPr lang="en-GB" dirty="0" err="1"/>
              <a:t>Neri</a:t>
            </a:r>
            <a:r>
              <a:rPr lang="en-GB" dirty="0"/>
              <a:t>,</a:t>
            </a:r>
          </a:p>
          <a:p>
            <a:r>
              <a:rPr lang="en-GB" dirty="0"/>
              <a:t>IEEE Communications Magazine, 2020 [</a:t>
            </a:r>
            <a:r>
              <a:rPr lang="en-GB" dirty="0">
                <a:hlinkClick r:id="rId2"/>
              </a:rPr>
              <a:t>Open Data</a:t>
            </a:r>
            <a:r>
              <a:rPr lang="en-GB" dirty="0"/>
              <a:t>]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11198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NB-IoT field trials and testing"/>
          <p:cNvSpPr txBox="1">
            <a:spLocks noGrp="1"/>
          </p:cNvSpPr>
          <p:nvPr>
            <p:ph type="title"/>
          </p:nvPr>
        </p:nvSpPr>
        <p:spPr>
          <a:xfrm>
            <a:off x="342901" y="41017"/>
            <a:ext cx="8801099" cy="686312"/>
          </a:xfrm>
          <a:prstGeom prst="rect">
            <a:avLst/>
          </a:prstGeom>
        </p:spPr>
        <p:txBody>
          <a:bodyPr>
            <a:normAutofit/>
          </a:bodyPr>
          <a:lstStyle>
            <a:lvl1pPr defTabSz="479044">
              <a:defRPr sz="6560"/>
            </a:lvl1pPr>
          </a:lstStyle>
          <a:p>
            <a:r>
              <a:rPr sz="3600" dirty="0"/>
              <a:t>NB-IoT field trials and testing</a:t>
            </a:r>
          </a:p>
        </p:txBody>
      </p:sp>
      <p:sp>
        <p:nvSpPr>
          <p:cNvPr id="155" name="NB-IoT entered the market and is being globally deployed…"/>
          <p:cNvSpPr txBox="1">
            <a:spLocks noGrp="1"/>
          </p:cNvSpPr>
          <p:nvPr>
            <p:ph type="body" idx="1"/>
          </p:nvPr>
        </p:nvSpPr>
        <p:spPr>
          <a:xfrm>
            <a:off x="342900" y="894117"/>
            <a:ext cx="8432799" cy="4080854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527"/>
              </a:spcBef>
            </a:pPr>
            <a:r>
              <a:rPr dirty="0"/>
              <a:t>NB-IoT entered the market and is being globally deployed</a:t>
            </a:r>
          </a:p>
          <a:p>
            <a:pPr>
              <a:spcBef>
                <a:spcPts val="527"/>
              </a:spcBef>
            </a:pPr>
            <a:r>
              <a:rPr b="1" dirty="0"/>
              <a:t>Field trials and testing</a:t>
            </a:r>
            <a:r>
              <a:rPr dirty="0"/>
              <a:t>: deployment validation, issues pinpoint, optimization towards</a:t>
            </a:r>
            <a:r>
              <a:rPr lang="nb-NO" dirty="0"/>
              <a:t> Beyond</a:t>
            </a:r>
            <a:r>
              <a:rPr dirty="0"/>
              <a:t> 5G</a:t>
            </a:r>
          </a:p>
          <a:p>
            <a:pPr>
              <a:spcBef>
                <a:spcPts val="527"/>
              </a:spcBef>
            </a:pPr>
            <a:r>
              <a:rPr dirty="0"/>
              <a:t>A complete field trial: </a:t>
            </a:r>
            <a:r>
              <a:rPr b="1" dirty="0"/>
              <a:t>Passive + Active</a:t>
            </a:r>
            <a:r>
              <a:rPr dirty="0"/>
              <a:t> measurements</a:t>
            </a:r>
          </a:p>
          <a:p>
            <a:pPr lvl="1">
              <a:spcBef>
                <a:spcPts val="527"/>
              </a:spcBef>
            </a:pPr>
            <a:endParaRPr dirty="0"/>
          </a:p>
          <a:p>
            <a:pPr marL="0" indent="0">
              <a:spcBef>
                <a:spcPts val="527"/>
              </a:spcBef>
              <a:buNone/>
            </a:pPr>
            <a:endParaRPr dirty="0"/>
          </a:p>
          <a:p>
            <a:pPr>
              <a:defRPr b="1"/>
            </a:pPr>
            <a:endParaRPr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endParaRPr dirty="0"/>
          </a:p>
        </p:txBody>
      </p:sp>
      <p:graphicFrame>
        <p:nvGraphicFramePr>
          <p:cNvPr id="156" name="Table"/>
          <p:cNvGraphicFramePr/>
          <p:nvPr>
            <p:extLst>
              <p:ext uri="{D42A27DB-BD31-4B8C-83A1-F6EECF244321}">
                <p14:modId xmlns:p14="http://schemas.microsoft.com/office/powerpoint/2010/main" val="3328656099"/>
              </p:ext>
            </p:extLst>
          </p:nvPr>
        </p:nvGraphicFramePr>
        <p:xfrm>
          <a:off x="876142" y="4110151"/>
          <a:ext cx="6543832" cy="2063215"/>
        </p:xfrm>
        <a:graphic>
          <a:graphicData uri="http://schemas.openxmlformats.org/drawingml/2006/table">
            <a:tbl>
              <a:tblPr firstRow="1" bandRow="1"/>
              <a:tblGrid>
                <a:gridCol w="3271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1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741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Passive Measurements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Active Measurements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58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 dirty="0">
                          <a:sym typeface="Helvetica Neue"/>
                        </a:rPr>
                        <a:t>Scanner-based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>
                          <a:sym typeface="Helvetica Neue"/>
                        </a:rPr>
                        <a:t>UE (prototype)-based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92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>
                          <a:sym typeface="Helvetica Neue"/>
                        </a:rPr>
                        <a:t>Non-intrusive experiments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>
                          <a:sym typeface="Helvetica Neue"/>
                        </a:rPr>
                        <a:t>On-purpose experiments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05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 dirty="0">
                          <a:sym typeface="Helvetica Neue"/>
                        </a:rPr>
                        <a:t>DL coverage and RF conditions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 dirty="0">
                          <a:sym typeface="Helvetica Neue"/>
                        </a:rPr>
                        <a:t>Connectivity (RACH) and DL/UL performance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85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>
                          <a:sym typeface="Helvetica Neue"/>
                        </a:rPr>
                        <a:t>Technology + Network-wide overview:  
Multiple BSs, operators, and technologies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 dirty="0">
                          <a:sym typeface="Helvetica Neue"/>
                        </a:rPr>
                        <a:t>Focus on the “serving” technology, operator and BS 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8274339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NB-IoT testing in Oslo"/>
          <p:cNvSpPr txBox="1">
            <a:spLocks noGrp="1"/>
          </p:cNvSpPr>
          <p:nvPr>
            <p:ph type="title"/>
          </p:nvPr>
        </p:nvSpPr>
        <p:spPr>
          <a:xfrm>
            <a:off x="301261" y="0"/>
            <a:ext cx="6016152" cy="686312"/>
          </a:xfrm>
          <a:prstGeom prst="rect">
            <a:avLst/>
          </a:prstGeom>
        </p:spPr>
        <p:txBody>
          <a:bodyPr>
            <a:normAutofit/>
          </a:bodyPr>
          <a:lstStyle>
            <a:lvl1pPr defTabSz="578358">
              <a:defRPr sz="7919"/>
            </a:lvl1pPr>
          </a:lstStyle>
          <a:p>
            <a:r>
              <a:rPr sz="3600" dirty="0"/>
              <a:t>NB-IoT testing in Oslo</a:t>
            </a:r>
          </a:p>
        </p:txBody>
      </p:sp>
      <p:sp>
        <p:nvSpPr>
          <p:cNvPr id="159" name="Summer 2019: Extensive testing of NB-IoT deployment in Oslo…"/>
          <p:cNvSpPr txBox="1">
            <a:spLocks noGrp="1"/>
          </p:cNvSpPr>
          <p:nvPr>
            <p:ph type="body" idx="1"/>
          </p:nvPr>
        </p:nvSpPr>
        <p:spPr>
          <a:xfrm>
            <a:off x="142875" y="1119796"/>
            <a:ext cx="4813664" cy="4080854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217988" indent="-217988" defTabSz="286499">
              <a:spcBef>
                <a:spcPts val="475"/>
              </a:spcBef>
              <a:defRPr sz="2976"/>
            </a:pPr>
            <a:r>
              <a:rPr dirty="0"/>
              <a:t>Extensive testing of NB-IoT deployment in Oslo</a:t>
            </a:r>
            <a:endParaRPr lang="nb-NO" dirty="0"/>
          </a:p>
          <a:p>
            <a:pPr marL="217988" indent="-217988" defTabSz="286499">
              <a:spcBef>
                <a:spcPts val="475"/>
              </a:spcBef>
              <a:defRPr sz="2976"/>
            </a:pPr>
            <a:r>
              <a:rPr lang="en-GB" dirty="0"/>
              <a:t>Passive + Active measurements under several conditions and scenarios, including:</a:t>
            </a:r>
          </a:p>
          <a:p>
            <a:pPr marL="435976" lvl="1" indent="-217988" defTabSz="286499">
              <a:spcBef>
                <a:spcPts val="475"/>
              </a:spcBef>
              <a:defRPr sz="2976"/>
            </a:pPr>
            <a:r>
              <a:rPr lang="nb-NO" sz="1950" dirty="0"/>
              <a:t>2</a:t>
            </a:r>
            <a:r>
              <a:rPr sz="1950" dirty="0"/>
              <a:t> mobile network operators</a:t>
            </a:r>
          </a:p>
          <a:p>
            <a:pPr marL="435976" lvl="1" indent="-217988" defTabSz="286499">
              <a:spcBef>
                <a:spcPts val="475"/>
              </a:spcBef>
              <a:defRPr sz="2976"/>
            </a:pPr>
            <a:r>
              <a:rPr sz="1950" dirty="0"/>
              <a:t>Indoor vs. Deep indoor</a:t>
            </a:r>
          </a:p>
          <a:p>
            <a:pPr marL="435976" lvl="1" indent="-217988" defTabSz="286499">
              <a:spcBef>
                <a:spcPts val="475"/>
              </a:spcBef>
              <a:defRPr sz="2976"/>
            </a:pPr>
            <a:r>
              <a:rPr lang="nb-NO" sz="1950" dirty="0" err="1"/>
              <a:t>Outdoor</a:t>
            </a:r>
            <a:r>
              <a:rPr lang="nb-NO" sz="1950" dirty="0"/>
              <a:t>: </a:t>
            </a:r>
            <a:r>
              <a:rPr lang="nb-NO" sz="1950" dirty="0" err="1"/>
              <a:t>Walking</a:t>
            </a:r>
            <a:r>
              <a:rPr lang="nb-NO" sz="1950" dirty="0"/>
              <a:t> </a:t>
            </a:r>
            <a:r>
              <a:rPr lang="nb-NO" sz="1950" dirty="0" err="1"/>
              <a:t>vs</a:t>
            </a:r>
            <a:r>
              <a:rPr lang="nb-NO" sz="1950" dirty="0"/>
              <a:t> Driving </a:t>
            </a:r>
          </a:p>
          <a:p>
            <a:pPr marL="93076" indent="-217988" defTabSz="286499">
              <a:spcBef>
                <a:spcPts val="475"/>
              </a:spcBef>
              <a:defRPr sz="2976"/>
            </a:pPr>
            <a:r>
              <a:rPr lang="nb-NO" dirty="0"/>
              <a:t>Analysis Focus</a:t>
            </a:r>
          </a:p>
          <a:p>
            <a:pPr lvl="1" fontAlgn="ctr"/>
            <a:r>
              <a:rPr lang="nb-NO" sz="1950" dirty="0"/>
              <a:t>NB-</a:t>
            </a:r>
            <a:r>
              <a:rPr lang="nb-NO" sz="1950" dirty="0" err="1"/>
              <a:t>IoT</a:t>
            </a:r>
            <a:r>
              <a:rPr lang="nb-NO" sz="1950" dirty="0"/>
              <a:t> and LTE </a:t>
            </a:r>
            <a:r>
              <a:rPr lang="nb-NO" sz="1950" dirty="0" err="1"/>
              <a:t>coverage</a:t>
            </a:r>
            <a:r>
              <a:rPr lang="nb-NO" sz="1950" dirty="0"/>
              <a:t> </a:t>
            </a:r>
          </a:p>
          <a:p>
            <a:pPr lvl="1" fontAlgn="ctr"/>
            <a:r>
              <a:rPr lang="nb-NO" sz="1950" dirty="0"/>
              <a:t>NB-</a:t>
            </a:r>
            <a:r>
              <a:rPr lang="nb-NO" sz="1950" dirty="0" err="1"/>
              <a:t>IoT</a:t>
            </a:r>
            <a:r>
              <a:rPr lang="nb-NO" sz="1950" dirty="0"/>
              <a:t> and LTE </a:t>
            </a:r>
            <a:r>
              <a:rPr lang="nb-NO" sz="1950" dirty="0" err="1"/>
              <a:t>deployment</a:t>
            </a:r>
            <a:r>
              <a:rPr lang="nb-NO" sz="1950" dirty="0"/>
              <a:t> </a:t>
            </a:r>
          </a:p>
          <a:p>
            <a:pPr marL="217988" lvl="1" indent="0" defTabSz="286499">
              <a:spcBef>
                <a:spcPts val="475"/>
              </a:spcBef>
              <a:buNone/>
              <a:defRPr sz="2976"/>
            </a:pPr>
            <a:endParaRPr dirty="0"/>
          </a:p>
          <a:p>
            <a:pPr marL="0" indent="0" defTabSz="286499">
              <a:spcBef>
                <a:spcPts val="2057"/>
              </a:spcBef>
              <a:buNone/>
              <a:defRPr sz="2976"/>
            </a:pPr>
            <a:endParaRPr dirty="0"/>
          </a:p>
          <a:p>
            <a:pPr marL="0" indent="0" defTabSz="286499">
              <a:spcBef>
                <a:spcPts val="2057"/>
              </a:spcBef>
              <a:buNone/>
              <a:defRPr sz="2976"/>
            </a:pPr>
            <a:endParaRPr dirty="0"/>
          </a:p>
          <a:p>
            <a:pPr marL="0" indent="0" defTabSz="286499">
              <a:spcBef>
                <a:spcPts val="2057"/>
              </a:spcBef>
              <a:buNone/>
              <a:defRPr sz="2976"/>
            </a:pPr>
            <a:endParaRPr dirty="0"/>
          </a:p>
        </p:txBody>
      </p:sp>
      <p:graphicFrame>
        <p:nvGraphicFramePr>
          <p:cNvPr id="160" name="Table"/>
          <p:cNvGraphicFramePr/>
          <p:nvPr>
            <p:extLst>
              <p:ext uri="{D42A27DB-BD31-4B8C-83A1-F6EECF244321}">
                <p14:modId xmlns:p14="http://schemas.microsoft.com/office/powerpoint/2010/main" val="3073077217"/>
              </p:ext>
            </p:extLst>
          </p:nvPr>
        </p:nvGraphicFramePr>
        <p:xfrm>
          <a:off x="5238750" y="1119796"/>
          <a:ext cx="3609975" cy="4191844"/>
        </p:xfrm>
        <a:graphic>
          <a:graphicData uri="http://schemas.openxmlformats.org/drawingml/2006/table">
            <a:tbl>
              <a:tblPr firstRow="1" bandRow="1"/>
              <a:tblGrid>
                <a:gridCol w="1508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1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871">
                <a:tc gridSpan="2"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2200">
                          <a:sym typeface="Helvetica Neue Medium"/>
                        </a:defRPr>
                      </a:pPr>
                      <a:endParaRPr sz="1400" dirty="0"/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R w="12700">
                      <a:solidFill>
                        <a:srgbClr val="606060"/>
                      </a:solidFill>
                      <a:miter lim="400000"/>
                    </a:lnR>
                    <a:blipFill rotWithShape="1">
                      <a:blip r:embed="rId2"/>
                      <a:srcRect/>
                      <a:stretch>
                        <a:fillRect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8031"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  <a:endParaRPr sz="1400" dirty="0"/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blipFill rotWithShape="1">
                      <a:blip r:embed="rId3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4700"/>
                        </a:lnSpc>
                        <a:spcBef>
                          <a:spcPts val="1200"/>
                        </a:spcBef>
                        <a:defRPr sz="2000" b="1">
                          <a:solidFill>
                            <a:srgbClr val="009DE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400" dirty="0"/>
                        <a:t>Scanner: R&amp;S®TSMA6 </a:t>
                      </a:r>
                      <a:endParaRPr sz="1400" b="0" dirty="0">
                        <a:solidFill>
                          <a:srgbClr val="000000"/>
                        </a:solidFill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  <a:p>
                      <a:pPr algn="l" defTabSz="457200">
                        <a:lnSpc>
                          <a:spcPts val="4400"/>
                        </a:lnSpc>
                        <a:spcBef>
                          <a:spcPts val="1200"/>
                        </a:spcBef>
                        <a:defRPr sz="1866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400" dirty="0"/>
                        <a:t>System-in-a-box: PC and Scanner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7515"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  <a:endParaRPr sz="1400" dirty="0"/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4700"/>
                        </a:lnSpc>
                        <a:spcBef>
                          <a:spcPts val="1200"/>
                        </a:spcBef>
                        <a:defRPr sz="2000" b="1">
                          <a:solidFill>
                            <a:srgbClr val="009DE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400" dirty="0"/>
                        <a:t>UE: </a:t>
                      </a:r>
                      <a:r>
                        <a:rPr sz="1400" dirty="0" err="1"/>
                        <a:t>Exelonix</a:t>
                      </a:r>
                      <a:r>
                        <a:rPr sz="1400" dirty="0"/>
                        <a:t> NB-R410M </a:t>
                      </a:r>
                      <a:endParaRPr sz="1400" dirty="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  <a:p>
                      <a:pPr algn="l" defTabSz="457200">
                        <a:lnSpc>
                          <a:spcPts val="4700"/>
                        </a:lnSpc>
                        <a:spcBef>
                          <a:spcPts val="120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400" dirty="0"/>
                        <a:t>Based on Qualcomm MDM9206 chipset </a:t>
                      </a:r>
                      <a:endParaRPr sz="1400" dirty="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546923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6B569-C80E-E54C-9A32-B3D0D4477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O" dirty="0"/>
              <a:t>Coverage Maps and Data Visualization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B5E35E-AC3D-404A-8AF8-EBC529496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190641"/>
            <a:ext cx="4333875" cy="2800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5CE636-B17E-374F-96EB-AAF29482F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2243029"/>
            <a:ext cx="425767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76059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7462D-2DFE-1F45-8F14-6AADE94BF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Network Deployment Strategy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D9586-8635-494A-AB20-4456510E5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3154" y="5313091"/>
            <a:ext cx="6383969" cy="1166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500" dirty="0"/>
              <a:t>Network deployment statistics with regard to number of </a:t>
            </a:r>
            <a:r>
              <a:rPr lang="en-GB" sz="1500" dirty="0" err="1"/>
              <a:t>eNBs</a:t>
            </a:r>
            <a:r>
              <a:rPr lang="en-GB" sz="1500" dirty="0"/>
              <a:t> per technology. </a:t>
            </a:r>
            <a:r>
              <a:rPr lang="en-GB" sz="1500" dirty="0" err="1"/>
              <a:t>eNBs</a:t>
            </a:r>
            <a:r>
              <a:rPr lang="en-GB" sz="1500" dirty="0"/>
              <a:t>% is defined as the ratio between the number of LTE/NB-IoT </a:t>
            </a:r>
            <a:r>
              <a:rPr lang="en-GB" sz="1500" dirty="0" err="1"/>
              <a:t>eNBs</a:t>
            </a:r>
            <a:r>
              <a:rPr lang="en-GB" sz="1500" dirty="0"/>
              <a:t> and the total number of </a:t>
            </a:r>
            <a:r>
              <a:rPr lang="en-GB" sz="1500" dirty="0" err="1"/>
              <a:t>eNBs</a:t>
            </a:r>
            <a:r>
              <a:rPr lang="en-GB" sz="1500" dirty="0"/>
              <a:t>. Absolute numbers are provided in parenthesis. </a:t>
            </a:r>
          </a:p>
          <a:p>
            <a:endParaRPr lang="en-NO" sz="15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059882-31F9-A14B-8444-C48C3522C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15" y="3193708"/>
            <a:ext cx="6343604" cy="2080837"/>
          </a:xfrm>
          <a:prstGeom prst="rect">
            <a:avLst/>
          </a:prstGeom>
        </p:spPr>
      </p:pic>
      <p:sp>
        <p:nvSpPr>
          <p:cNvPr id="7" name="LTE Band 7…">
            <a:extLst>
              <a:ext uri="{FF2B5EF4-FFF2-40B4-BE49-F238E27FC236}">
                <a16:creationId xmlns:a16="http://schemas.microsoft.com/office/drawing/2014/main" id="{2F6DB405-D716-9F42-8527-E9787933159D}"/>
              </a:ext>
            </a:extLst>
          </p:cNvPr>
          <p:cNvSpPr txBox="1"/>
          <p:nvPr/>
        </p:nvSpPr>
        <p:spPr>
          <a:xfrm>
            <a:off x="823855" y="1205144"/>
            <a:ext cx="2005893" cy="1993094"/>
          </a:xfrm>
          <a:prstGeom prst="rect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r>
              <a:rPr lang="en-GB" sz="1800" dirty="0"/>
              <a:t>Operators leverage the already existing LTE infrastructure for deploying NB-IoT, with no additional </a:t>
            </a:r>
            <a:r>
              <a:rPr lang="en-GB" sz="1800" dirty="0" err="1"/>
              <a:t>eNBs</a:t>
            </a:r>
            <a:r>
              <a:rPr lang="en-GB" sz="1800" dirty="0"/>
              <a:t> installed.</a:t>
            </a:r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BF7F9588-66E6-A84E-BEB9-0081DCF93821}"/>
              </a:ext>
            </a:extLst>
          </p:cNvPr>
          <p:cNvSpPr/>
          <p:nvPr/>
        </p:nvSpPr>
        <p:spPr>
          <a:xfrm>
            <a:off x="1381397" y="3899710"/>
            <a:ext cx="1606731" cy="995696"/>
          </a:xfrm>
          <a:prstGeom prst="ellipse">
            <a:avLst/>
          </a:prstGeom>
          <a:solidFill>
            <a:schemeClr val="accent6">
              <a:lumMod val="20000"/>
              <a:lumOff val="80000"/>
              <a:alpha val="41000"/>
            </a:schemeClr>
          </a:solidFill>
          <a:ln w="25400">
            <a:solidFill>
              <a:srgbClr val="000000"/>
            </a:solidFill>
            <a:miter lim="400000"/>
          </a:ln>
        </p:spPr>
        <p:txBody>
          <a:bodyPr lIns="26789" tIns="26789" rIns="26789" bIns="2678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160"/>
          </a:p>
        </p:txBody>
      </p:sp>
      <p:sp>
        <p:nvSpPr>
          <p:cNvPr id="9" name="LTE Band 7…">
            <a:extLst>
              <a:ext uri="{FF2B5EF4-FFF2-40B4-BE49-F238E27FC236}">
                <a16:creationId xmlns:a16="http://schemas.microsoft.com/office/drawing/2014/main" id="{E6E6DC8B-689C-A643-A0A1-59212E084DCF}"/>
              </a:ext>
            </a:extLst>
          </p:cNvPr>
          <p:cNvSpPr txBox="1"/>
          <p:nvPr/>
        </p:nvSpPr>
        <p:spPr>
          <a:xfrm>
            <a:off x="3116460" y="1200614"/>
            <a:ext cx="1501967" cy="1993094"/>
          </a:xfrm>
          <a:prstGeom prst="rect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r>
              <a:rPr lang="en-GB" sz="1800" dirty="0"/>
              <a:t>Nearly 86% of the detected LTE </a:t>
            </a:r>
            <a:r>
              <a:rPr lang="en-GB" sz="1800" dirty="0" err="1"/>
              <a:t>eNBs</a:t>
            </a:r>
            <a:r>
              <a:rPr lang="en-GB" sz="1800" dirty="0"/>
              <a:t> have been reconfigured for NB-IoT </a:t>
            </a:r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502D1CC6-A2A0-0044-8E09-9CD976549D65}"/>
              </a:ext>
            </a:extLst>
          </p:cNvPr>
          <p:cNvSpPr/>
          <p:nvPr/>
        </p:nvSpPr>
        <p:spPr>
          <a:xfrm>
            <a:off x="3017651" y="3899710"/>
            <a:ext cx="1606731" cy="995696"/>
          </a:xfrm>
          <a:prstGeom prst="ellipse">
            <a:avLst/>
          </a:prstGeom>
          <a:solidFill>
            <a:schemeClr val="accent6">
              <a:lumMod val="20000"/>
              <a:lumOff val="80000"/>
              <a:alpha val="41000"/>
            </a:schemeClr>
          </a:solidFill>
          <a:ln w="25400">
            <a:solidFill>
              <a:srgbClr val="000000"/>
            </a:solidFill>
            <a:miter lim="400000"/>
          </a:ln>
        </p:spPr>
        <p:txBody>
          <a:bodyPr lIns="26789" tIns="26789" rIns="26789" bIns="2678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160"/>
          </a:p>
        </p:txBody>
      </p:sp>
    </p:spTree>
    <p:extLst>
      <p:ext uri="{BB962C8B-B14F-4D97-AF65-F5344CB8AC3E}">
        <p14:creationId xmlns:p14="http://schemas.microsoft.com/office/powerpoint/2010/main" val="16303492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dvAuto="0"/>
      <p:bldP spid="7" grpId="1" animBg="1"/>
      <p:bldP spid="8" grpId="0" animBg="1"/>
      <p:bldP spid="8" grpId="1" animBg="1"/>
      <p:bldP spid="9" grpId="0" animBg="1" advAuto="0"/>
      <p:bldP spid="9" grpId="1" animBg="1"/>
      <p:bldP spid="10" grpId="0" animBg="1"/>
      <p:bldP spid="10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7695764344_0_25"/>
          <p:cNvSpPr txBox="1">
            <a:spLocks noGrp="1"/>
          </p:cNvSpPr>
          <p:nvPr>
            <p:ph type="title"/>
          </p:nvPr>
        </p:nvSpPr>
        <p:spPr>
          <a:xfrm>
            <a:off x="333683" y="-9598"/>
            <a:ext cx="7886700" cy="994275"/>
          </a:xfrm>
          <a:prstGeom prst="rect">
            <a:avLst/>
          </a:prstGeom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b-NO" sz="3300" dirty="0"/>
              <a:t>Radio </a:t>
            </a:r>
            <a:r>
              <a:rPr lang="nb-NO" sz="3300" dirty="0" err="1"/>
              <a:t>Coverage</a:t>
            </a:r>
            <a:endParaRPr sz="33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FE9BB4-E8E1-304B-840A-A329DBB912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69" y="1856181"/>
            <a:ext cx="6197120" cy="3654712"/>
          </a:xfrm>
          <a:prstGeom prst="rect">
            <a:avLst/>
          </a:prstGeom>
        </p:spPr>
      </p:pic>
      <p:sp>
        <p:nvSpPr>
          <p:cNvPr id="14" name="LTE Band 7…">
            <a:extLst>
              <a:ext uri="{FF2B5EF4-FFF2-40B4-BE49-F238E27FC236}">
                <a16:creationId xmlns:a16="http://schemas.microsoft.com/office/drawing/2014/main" id="{DA86DB8C-4396-8342-96F9-A723118278F2}"/>
              </a:ext>
            </a:extLst>
          </p:cNvPr>
          <p:cNvSpPr txBox="1"/>
          <p:nvPr/>
        </p:nvSpPr>
        <p:spPr>
          <a:xfrm>
            <a:off x="6422588" y="1796710"/>
            <a:ext cx="2600580" cy="1716095"/>
          </a:xfrm>
          <a:prstGeom prst="rect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r>
              <a:rPr lang="en-GB" sz="1800" dirty="0"/>
              <a:t>NB-IoT provides statistically significant RSRP boosts in line with the power boosting expected by 3GPP TS 36.104.</a:t>
            </a:r>
            <a:endParaRPr lang="en-NO" sz="1800" dirty="0"/>
          </a:p>
        </p:txBody>
      </p:sp>
      <p:sp>
        <p:nvSpPr>
          <p:cNvPr id="5" name="LTE Band 7…">
            <a:extLst>
              <a:ext uri="{FF2B5EF4-FFF2-40B4-BE49-F238E27FC236}">
                <a16:creationId xmlns:a16="http://schemas.microsoft.com/office/drawing/2014/main" id="{8FDBAB51-1413-9B44-8119-E7FBABEE6A4C}"/>
              </a:ext>
            </a:extLst>
          </p:cNvPr>
          <p:cNvSpPr txBox="1"/>
          <p:nvPr/>
        </p:nvSpPr>
        <p:spPr>
          <a:xfrm>
            <a:off x="6317951" y="3683537"/>
            <a:ext cx="2600580" cy="885098"/>
          </a:xfrm>
          <a:prstGeom prst="rect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r>
              <a:rPr lang="en-GB" sz="1800" dirty="0"/>
              <a:t>Op2,N has slightly lower RSRP compared to Op1,N.</a:t>
            </a:r>
            <a:endParaRPr lang="en-NO" sz="1800" dirty="0"/>
          </a:p>
        </p:txBody>
      </p:sp>
    </p:spTree>
    <p:extLst>
      <p:ext uri="{BB962C8B-B14F-4D97-AF65-F5344CB8AC3E}">
        <p14:creationId xmlns:p14="http://schemas.microsoft.com/office/powerpoint/2010/main" val="60686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 advAuto="0"/>
      <p:bldP spid="5" grpId="0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33FA79-7A3A-0F42-ACB6-C3A25E094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Statistical Significance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91D4F-3E4D-6D45-81D3-129AE0B01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b="1" dirty="0"/>
              <a:t>Dunn’s test</a:t>
            </a:r>
            <a:r>
              <a:rPr lang="en-GB" sz="2400" dirty="0"/>
              <a:t> is used to identify significant difference between the means of two distributions for a given confidence interval</a:t>
            </a:r>
            <a:endParaRPr lang="en-GB" sz="2400" b="1" i="1" dirty="0"/>
          </a:p>
          <a:p>
            <a:endParaRPr lang="en-GB" sz="2400" b="1" i="1" dirty="0"/>
          </a:p>
          <a:p>
            <a:r>
              <a:rPr lang="en-GB" sz="2400" b="1" i="1" dirty="0"/>
              <a:t>Null Hypothesis:</a:t>
            </a:r>
            <a:r>
              <a:rPr lang="en-GB" sz="2400" dirty="0"/>
              <a:t> There is no significant difference between the two distributions</a:t>
            </a:r>
          </a:p>
          <a:p>
            <a:r>
              <a:rPr lang="en-GB" sz="2400" b="1" i="1" dirty="0"/>
              <a:t>Alternative Hypothesis:</a:t>
            </a:r>
            <a:r>
              <a:rPr lang="en-GB" sz="2400" dirty="0"/>
              <a:t> There is significant difference between the two distributions.</a:t>
            </a:r>
          </a:p>
          <a:p>
            <a:endParaRPr lang="en-GB" sz="2400" dirty="0"/>
          </a:p>
          <a:p>
            <a:r>
              <a:rPr lang="en-GB" sz="2400" dirty="0"/>
              <a:t>We report the p-values below — </a:t>
            </a:r>
            <a:r>
              <a:rPr lang="en-GB" sz="2400" i="1" dirty="0"/>
              <a:t>Significant codes:</a:t>
            </a:r>
            <a:r>
              <a:rPr lang="en-GB" sz="2400" dirty="0"/>
              <a:t> ‘*’ </a:t>
            </a:r>
            <a:r>
              <a:rPr lang="en-GB" sz="2400" b="1" dirty="0"/>
              <a:t>0.05</a:t>
            </a:r>
            <a:r>
              <a:rPr lang="en-GB" sz="2400" dirty="0"/>
              <a:t> , ‘**’ </a:t>
            </a:r>
            <a:r>
              <a:rPr lang="en-GB" sz="2400" b="1" dirty="0"/>
              <a:t>0.01</a:t>
            </a:r>
            <a:r>
              <a:rPr lang="en-GB" sz="2400" dirty="0"/>
              <a:t>, ‘***’ </a:t>
            </a:r>
            <a:r>
              <a:rPr lang="en-GB" sz="2400" b="1" dirty="0"/>
              <a:t>0.001</a:t>
            </a:r>
          </a:p>
          <a:p>
            <a:endParaRPr lang="en-GB" sz="2400" b="1" dirty="0"/>
          </a:p>
          <a:p>
            <a:r>
              <a:rPr lang="en-GB" sz="2400" dirty="0"/>
              <a:t>The lower the p-value, the more significant the difference is!</a:t>
            </a:r>
          </a:p>
          <a:p>
            <a:endParaRPr lang="en-NO" sz="2400" dirty="0"/>
          </a:p>
        </p:txBody>
      </p:sp>
    </p:spTree>
    <p:extLst>
      <p:ext uri="{BB962C8B-B14F-4D97-AF65-F5344CB8AC3E}">
        <p14:creationId xmlns:p14="http://schemas.microsoft.com/office/powerpoint/2010/main" val="17019917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0899B3-D574-9143-A5DB-3374F441E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Operator and Technology comparison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15872322-7943-0E4F-A8A2-8AAAFEFFE5A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0499558"/>
              </p:ext>
            </p:extLst>
          </p:nvPr>
        </p:nvGraphicFramePr>
        <p:xfrm>
          <a:off x="312737" y="1280160"/>
          <a:ext cx="7813625" cy="141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725">
                  <a:extLst>
                    <a:ext uri="{9D8B030D-6E8A-4147-A177-3AD203B41FA5}">
                      <a16:colId xmlns:a16="http://schemas.microsoft.com/office/drawing/2014/main" val="916009983"/>
                    </a:ext>
                  </a:extLst>
                </a:gridCol>
                <a:gridCol w="1562725">
                  <a:extLst>
                    <a:ext uri="{9D8B030D-6E8A-4147-A177-3AD203B41FA5}">
                      <a16:colId xmlns:a16="http://schemas.microsoft.com/office/drawing/2014/main" val="4170023880"/>
                    </a:ext>
                  </a:extLst>
                </a:gridCol>
                <a:gridCol w="1562725">
                  <a:extLst>
                    <a:ext uri="{9D8B030D-6E8A-4147-A177-3AD203B41FA5}">
                      <a16:colId xmlns:a16="http://schemas.microsoft.com/office/drawing/2014/main" val="2642520894"/>
                    </a:ext>
                  </a:extLst>
                </a:gridCol>
                <a:gridCol w="1562725">
                  <a:extLst>
                    <a:ext uri="{9D8B030D-6E8A-4147-A177-3AD203B41FA5}">
                      <a16:colId xmlns:a16="http://schemas.microsoft.com/office/drawing/2014/main" val="3348815595"/>
                    </a:ext>
                  </a:extLst>
                </a:gridCol>
                <a:gridCol w="1562725">
                  <a:extLst>
                    <a:ext uri="{9D8B030D-6E8A-4147-A177-3AD203B41FA5}">
                      <a16:colId xmlns:a16="http://schemas.microsoft.com/office/drawing/2014/main" val="2045289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Technology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DI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effectLst/>
                        </a:rPr>
                        <a:t>I</a:t>
                      </a:r>
                      <a:endParaRPr lang="en-GB" sz="1600" dirty="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OW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OD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extLst>
                  <a:ext uri="{0D108BD9-81ED-4DB2-BD59-A6C34878D82A}">
                    <a16:rowId xmlns:a16="http://schemas.microsoft.com/office/drawing/2014/main" val="276998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LTE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0.2906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0.0274 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0.2480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0.3581</a:t>
                      </a:r>
                    </a:p>
                  </a:txBody>
                  <a:tcPr marL="57150" marR="57150" marT="114300" marB="114300" anchor="ctr"/>
                </a:tc>
                <a:extLst>
                  <a:ext uri="{0D108BD9-81ED-4DB2-BD59-A6C34878D82A}">
                    <a16:rowId xmlns:a16="http://schemas.microsoft.com/office/drawing/2014/main" val="4106831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NB-IoT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0.1594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0.00033 ***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0.1152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 dirty="0">
                          <a:effectLst/>
                        </a:rPr>
                        <a:t>0.1439</a:t>
                      </a:r>
                    </a:p>
                  </a:txBody>
                  <a:tcPr marL="57150" marR="57150" marT="114300" marB="114300" anchor="ctr"/>
                </a:tc>
                <a:extLst>
                  <a:ext uri="{0D108BD9-81ED-4DB2-BD59-A6C34878D82A}">
                    <a16:rowId xmlns:a16="http://schemas.microsoft.com/office/drawing/2014/main" val="3379759681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C39C840-0641-6243-88CB-50AE7D842A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7043500"/>
              </p:ext>
            </p:extLst>
          </p:nvPr>
        </p:nvGraphicFramePr>
        <p:xfrm>
          <a:off x="358285" y="4008555"/>
          <a:ext cx="7813625" cy="141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725">
                  <a:extLst>
                    <a:ext uri="{9D8B030D-6E8A-4147-A177-3AD203B41FA5}">
                      <a16:colId xmlns:a16="http://schemas.microsoft.com/office/drawing/2014/main" val="916009983"/>
                    </a:ext>
                  </a:extLst>
                </a:gridCol>
                <a:gridCol w="1562725">
                  <a:extLst>
                    <a:ext uri="{9D8B030D-6E8A-4147-A177-3AD203B41FA5}">
                      <a16:colId xmlns:a16="http://schemas.microsoft.com/office/drawing/2014/main" val="4170023880"/>
                    </a:ext>
                  </a:extLst>
                </a:gridCol>
                <a:gridCol w="1562725">
                  <a:extLst>
                    <a:ext uri="{9D8B030D-6E8A-4147-A177-3AD203B41FA5}">
                      <a16:colId xmlns:a16="http://schemas.microsoft.com/office/drawing/2014/main" val="2642520894"/>
                    </a:ext>
                  </a:extLst>
                </a:gridCol>
                <a:gridCol w="1562725">
                  <a:extLst>
                    <a:ext uri="{9D8B030D-6E8A-4147-A177-3AD203B41FA5}">
                      <a16:colId xmlns:a16="http://schemas.microsoft.com/office/drawing/2014/main" val="3348815595"/>
                    </a:ext>
                  </a:extLst>
                </a:gridCol>
                <a:gridCol w="1562725">
                  <a:extLst>
                    <a:ext uri="{9D8B030D-6E8A-4147-A177-3AD203B41FA5}">
                      <a16:colId xmlns:a16="http://schemas.microsoft.com/office/drawing/2014/main" val="20452895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sz="1600">
                          <a:effectLst/>
                        </a:rPr>
                        <a:t>Operator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DI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I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OW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OD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extLst>
                  <a:ext uri="{0D108BD9-81ED-4DB2-BD59-A6C34878D82A}">
                    <a16:rowId xmlns:a16="http://schemas.microsoft.com/office/drawing/2014/main" val="276998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O" sz="1600" b="1">
                          <a:effectLst/>
                        </a:rPr>
                        <a:t>1</a:t>
                      </a:r>
                      <a:endParaRPr lang="en-NO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0.0021 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effectLst/>
                        </a:rPr>
                        <a:t>2.3e-09 ***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0.0117 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effectLst/>
                        </a:rPr>
                        <a:t>1e-05 ***</a:t>
                      </a:r>
                    </a:p>
                  </a:txBody>
                  <a:tcPr marL="57150" marR="57150" marT="114300" marB="114300" anchor="ctr"/>
                </a:tc>
                <a:extLst>
                  <a:ext uri="{0D108BD9-81ED-4DB2-BD59-A6C34878D82A}">
                    <a16:rowId xmlns:a16="http://schemas.microsoft.com/office/drawing/2014/main" val="4106831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O" sz="1600" b="1">
                          <a:effectLst/>
                        </a:rPr>
                        <a:t>2</a:t>
                      </a:r>
                      <a:endParaRPr lang="en-NO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0.0133 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effectLst/>
                        </a:rPr>
                        <a:t>1e-06 ***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0.00078 ***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1e-05 ***</a:t>
                      </a:r>
                    </a:p>
                  </a:txBody>
                  <a:tcPr marL="57150" marR="57150" marT="114300" marB="114300" anchor="ctr"/>
                </a:tc>
                <a:extLst>
                  <a:ext uri="{0D108BD9-81ED-4DB2-BD59-A6C34878D82A}">
                    <a16:rowId xmlns:a16="http://schemas.microsoft.com/office/drawing/2014/main" val="337975968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66CA485-105C-3C42-BF59-7FCE73588107}"/>
              </a:ext>
            </a:extLst>
          </p:cNvPr>
          <p:cNvSpPr txBox="1"/>
          <p:nvPr/>
        </p:nvSpPr>
        <p:spPr>
          <a:xfrm>
            <a:off x="3101009" y="2915478"/>
            <a:ext cx="2480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2000" dirty="0">
                <a:latin typeface="Eurostile" panose="020B0504020202050204" pitchFamily="34" charset="77"/>
              </a:rPr>
              <a:t>Operator comparison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8BBDC9-4DDD-D149-B94B-5D00269B136E}"/>
              </a:ext>
            </a:extLst>
          </p:cNvPr>
          <p:cNvSpPr txBox="1"/>
          <p:nvPr/>
        </p:nvSpPr>
        <p:spPr>
          <a:xfrm>
            <a:off x="2882348" y="5850745"/>
            <a:ext cx="2765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2000" dirty="0">
                <a:latin typeface="Eurostile" panose="020B0504020202050204" pitchFamily="34" charset="77"/>
              </a:rPr>
              <a:t>Technology comparison</a:t>
            </a:r>
          </a:p>
        </p:txBody>
      </p:sp>
      <p:sp>
        <p:nvSpPr>
          <p:cNvPr id="12" name="LTE Band 7…">
            <a:extLst>
              <a:ext uri="{FF2B5EF4-FFF2-40B4-BE49-F238E27FC236}">
                <a16:creationId xmlns:a16="http://schemas.microsoft.com/office/drawing/2014/main" id="{E1AE593C-DAAF-9A4F-984C-9CE2AB831D67}"/>
              </a:ext>
            </a:extLst>
          </p:cNvPr>
          <p:cNvSpPr txBox="1"/>
          <p:nvPr/>
        </p:nvSpPr>
        <p:spPr>
          <a:xfrm>
            <a:off x="5874737" y="2771969"/>
            <a:ext cx="2600580" cy="1162097"/>
          </a:xfrm>
          <a:prstGeom prst="rect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r>
              <a:rPr lang="en-GB" sz="1800" dirty="0"/>
              <a:t>Operators have significant differences especially for Indoor scenarios. </a:t>
            </a:r>
          </a:p>
        </p:txBody>
      </p:sp>
      <p:sp>
        <p:nvSpPr>
          <p:cNvPr id="13" name="LTE Band 7…">
            <a:extLst>
              <a:ext uri="{FF2B5EF4-FFF2-40B4-BE49-F238E27FC236}">
                <a16:creationId xmlns:a16="http://schemas.microsoft.com/office/drawing/2014/main" id="{C4C439FB-D4C9-744B-9F15-2017115ED6FC}"/>
              </a:ext>
            </a:extLst>
          </p:cNvPr>
          <p:cNvSpPr txBox="1"/>
          <p:nvPr/>
        </p:nvSpPr>
        <p:spPr>
          <a:xfrm>
            <a:off x="6186164" y="5537793"/>
            <a:ext cx="2600580" cy="1162097"/>
          </a:xfrm>
          <a:prstGeom prst="rect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r>
              <a:rPr lang="en-GB" sz="1800" dirty="0"/>
              <a:t>Different technologies have significant differences for both operators.</a:t>
            </a:r>
          </a:p>
        </p:txBody>
      </p:sp>
    </p:spTree>
    <p:extLst>
      <p:ext uri="{BB962C8B-B14F-4D97-AF65-F5344CB8AC3E}">
        <p14:creationId xmlns:p14="http://schemas.microsoft.com/office/powerpoint/2010/main" val="53109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 advAuto="0"/>
      <p:bldP spid="13" grpId="0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E2C2EF0-C828-AB40-8CDD-8C5CB73A9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Scenario Comparison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AB8EC30-938E-F741-B87A-06372401A3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8357252"/>
              </p:ext>
            </p:extLst>
          </p:nvPr>
        </p:nvGraphicFramePr>
        <p:xfrm>
          <a:off x="312738" y="2076143"/>
          <a:ext cx="8729658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7094">
                  <a:extLst>
                    <a:ext uri="{9D8B030D-6E8A-4147-A177-3AD203B41FA5}">
                      <a16:colId xmlns:a16="http://schemas.microsoft.com/office/drawing/2014/main" val="2168598921"/>
                    </a:ext>
                  </a:extLst>
                </a:gridCol>
                <a:gridCol w="1247094">
                  <a:extLst>
                    <a:ext uri="{9D8B030D-6E8A-4147-A177-3AD203B41FA5}">
                      <a16:colId xmlns:a16="http://schemas.microsoft.com/office/drawing/2014/main" val="3225668800"/>
                    </a:ext>
                  </a:extLst>
                </a:gridCol>
                <a:gridCol w="1247094">
                  <a:extLst>
                    <a:ext uri="{9D8B030D-6E8A-4147-A177-3AD203B41FA5}">
                      <a16:colId xmlns:a16="http://schemas.microsoft.com/office/drawing/2014/main" val="2490539505"/>
                    </a:ext>
                  </a:extLst>
                </a:gridCol>
                <a:gridCol w="1247094">
                  <a:extLst>
                    <a:ext uri="{9D8B030D-6E8A-4147-A177-3AD203B41FA5}">
                      <a16:colId xmlns:a16="http://schemas.microsoft.com/office/drawing/2014/main" val="2158366561"/>
                    </a:ext>
                  </a:extLst>
                </a:gridCol>
                <a:gridCol w="1247094">
                  <a:extLst>
                    <a:ext uri="{9D8B030D-6E8A-4147-A177-3AD203B41FA5}">
                      <a16:colId xmlns:a16="http://schemas.microsoft.com/office/drawing/2014/main" val="2932681729"/>
                    </a:ext>
                  </a:extLst>
                </a:gridCol>
                <a:gridCol w="1247094">
                  <a:extLst>
                    <a:ext uri="{9D8B030D-6E8A-4147-A177-3AD203B41FA5}">
                      <a16:colId xmlns:a16="http://schemas.microsoft.com/office/drawing/2014/main" val="3171070614"/>
                    </a:ext>
                  </a:extLst>
                </a:gridCol>
                <a:gridCol w="1247094">
                  <a:extLst>
                    <a:ext uri="{9D8B030D-6E8A-4147-A177-3AD203B41FA5}">
                      <a16:colId xmlns:a16="http://schemas.microsoft.com/office/drawing/2014/main" val="86601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>
                          <a:effectLst/>
                        </a:rPr>
                        <a:t>Tech/</a:t>
                      </a:r>
                    </a:p>
                    <a:p>
                      <a:r>
                        <a:rPr lang="en-GB" sz="1600" dirty="0">
                          <a:effectLst/>
                        </a:rPr>
                        <a:t>Operator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DI-I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DI-OW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DI-OD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I-OW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I-OD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OW-OD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extLst>
                  <a:ext uri="{0D108BD9-81ED-4DB2-BD59-A6C34878D82A}">
                    <a16:rowId xmlns:a16="http://schemas.microsoft.com/office/drawing/2014/main" val="2878846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LTE/1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effectLst/>
                        </a:rPr>
                        <a:t>4.8e-08 ***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effectLst/>
                        </a:rPr>
                        <a:t>6.4e-06 ***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0.00041 ***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0.36033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0.30055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0.17261</a:t>
                      </a:r>
                    </a:p>
                  </a:txBody>
                  <a:tcPr marL="57150" marR="57150" marT="114300" marB="114300" anchor="ctr"/>
                </a:tc>
                <a:extLst>
                  <a:ext uri="{0D108BD9-81ED-4DB2-BD59-A6C34878D82A}">
                    <a16:rowId xmlns:a16="http://schemas.microsoft.com/office/drawing/2014/main" val="1615236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LTE/2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effectLst/>
                        </a:rPr>
                        <a:t>5.7e-07 ***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effectLst/>
                        </a:rPr>
                        <a:t>6.4e-06 ***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effectLst/>
                        </a:rPr>
                        <a:t>3.6e-06 ***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0.3686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0.5752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0.6063</a:t>
                      </a:r>
                    </a:p>
                  </a:txBody>
                  <a:tcPr marL="57150" marR="57150" marT="114300" marB="114300" anchor="ctr"/>
                </a:tc>
                <a:extLst>
                  <a:ext uri="{0D108BD9-81ED-4DB2-BD59-A6C34878D82A}">
                    <a16:rowId xmlns:a16="http://schemas.microsoft.com/office/drawing/2014/main" val="30751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NB-IoT/1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effectLst/>
                        </a:rPr>
                        <a:t>5.7e-07 ***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effectLst/>
                        </a:rPr>
                        <a:t>3.1e-05 ***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effectLst/>
                        </a:rPr>
                        <a:t>3.1e-06 ***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0.5299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0.5299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0.9434</a:t>
                      </a:r>
                    </a:p>
                  </a:txBody>
                  <a:tcPr marL="57150" marR="57150" marT="114300" marB="114300" anchor="ctr"/>
                </a:tc>
                <a:extLst>
                  <a:ext uri="{0D108BD9-81ED-4DB2-BD59-A6C34878D82A}">
                    <a16:rowId xmlns:a16="http://schemas.microsoft.com/office/drawing/2014/main" val="267679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>
                          <a:effectLst/>
                        </a:rPr>
                        <a:t>NB-IoT/2</a:t>
                      </a:r>
                      <a:endParaRPr lang="en-GB" sz="1600">
                        <a:effectLst/>
                      </a:endParaRP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effectLst/>
                        </a:rPr>
                        <a:t>3.1e-06 ***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effectLst/>
                        </a:rPr>
                        <a:t>1.1e-06 ***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effectLst/>
                        </a:rPr>
                        <a:t>1.6e-07 ***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0.0492 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>
                          <a:effectLst/>
                        </a:rPr>
                        <a:t>0.0442 *</a:t>
                      </a:r>
                    </a:p>
                  </a:txBody>
                  <a:tcPr marL="57150" marR="57150" marT="114300" marB="114300" anchor="ctr"/>
                </a:tc>
                <a:tc>
                  <a:txBody>
                    <a:bodyPr/>
                    <a:lstStyle/>
                    <a:p>
                      <a:r>
                        <a:rPr lang="en-NO" sz="1600" dirty="0">
                          <a:effectLst/>
                        </a:rPr>
                        <a:t>0.8244</a:t>
                      </a:r>
                    </a:p>
                  </a:txBody>
                  <a:tcPr marL="57150" marR="57150" marT="114300" marB="114300" anchor="ctr"/>
                </a:tc>
                <a:extLst>
                  <a:ext uri="{0D108BD9-81ED-4DB2-BD59-A6C34878D82A}">
                    <a16:rowId xmlns:a16="http://schemas.microsoft.com/office/drawing/2014/main" val="1139625241"/>
                  </a:ext>
                </a:extLst>
              </a:tr>
            </a:tbl>
          </a:graphicData>
        </a:graphic>
      </p:graphicFrame>
      <p:sp>
        <p:nvSpPr>
          <p:cNvPr id="8" name="LTE Band 7…">
            <a:extLst>
              <a:ext uri="{FF2B5EF4-FFF2-40B4-BE49-F238E27FC236}">
                <a16:creationId xmlns:a16="http://schemas.microsoft.com/office/drawing/2014/main" id="{D731176F-04DD-A444-8730-607D30057B9E}"/>
              </a:ext>
            </a:extLst>
          </p:cNvPr>
          <p:cNvSpPr txBox="1"/>
          <p:nvPr/>
        </p:nvSpPr>
        <p:spPr>
          <a:xfrm>
            <a:off x="2111120" y="4907255"/>
            <a:ext cx="2600580" cy="1162097"/>
          </a:xfrm>
          <a:prstGeom prst="rect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r>
              <a:rPr lang="en-GB" sz="1800" dirty="0"/>
              <a:t>Deep indoor has significant differences compared to other scenarios.</a:t>
            </a:r>
          </a:p>
        </p:txBody>
      </p:sp>
    </p:spTree>
    <p:extLst>
      <p:ext uri="{BB962C8B-B14F-4D97-AF65-F5344CB8AC3E}">
        <p14:creationId xmlns:p14="http://schemas.microsoft.com/office/powerpoint/2010/main" val="21826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32A935-CE35-4643-AA8D-40B05F356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NB-IoT Coverage Modelling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01BFDF8-E17E-D343-991A-813597E54F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1473335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Future analysis and work"/>
          <p:cNvSpPr txBox="1">
            <a:spLocks noGrp="1"/>
          </p:cNvSpPr>
          <p:nvPr>
            <p:ph type="title"/>
          </p:nvPr>
        </p:nvSpPr>
        <p:spPr>
          <a:xfrm>
            <a:off x="348277" y="0"/>
            <a:ext cx="7724774" cy="68631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560831">
              <a:defRPr sz="7679"/>
            </a:lvl1pPr>
          </a:lstStyle>
          <a:p>
            <a:r>
              <a:rPr lang="en-US" sz="3600" dirty="0"/>
              <a:t>Coverage data ➜ Propagation modeling</a:t>
            </a:r>
            <a:endParaRPr sz="3600" dirty="0"/>
          </a:p>
        </p:txBody>
      </p:sp>
      <p:sp>
        <p:nvSpPr>
          <p:cNvPr id="332" name="Extend the analysis to other scenarios (indoor, deep indoor, mobility vs. static)…"/>
          <p:cNvSpPr txBox="1">
            <a:spLocks noGrp="1"/>
          </p:cNvSpPr>
          <p:nvPr>
            <p:ph type="body" idx="1"/>
          </p:nvPr>
        </p:nvSpPr>
        <p:spPr>
          <a:xfrm>
            <a:off x="261015" y="963791"/>
            <a:ext cx="8510588" cy="3583833"/>
          </a:xfrm>
          <a:prstGeom prst="rect">
            <a:avLst/>
          </a:prstGeom>
        </p:spPr>
        <p:txBody>
          <a:bodyPr>
            <a:noAutofit/>
          </a:bodyPr>
          <a:lstStyle/>
          <a:p>
            <a:pPr marL="189861" indent="-189861" defTabSz="249531">
              <a:spcBef>
                <a:spcPts val="1793"/>
              </a:spcBef>
              <a:defRPr sz="2592"/>
            </a:pPr>
            <a:r>
              <a:rPr lang="en-US" sz="2400" dirty="0"/>
              <a:t>Coverage </a:t>
            </a:r>
            <a:r>
              <a:rPr sz="2400" dirty="0"/>
              <a:t>data</a:t>
            </a:r>
            <a:r>
              <a:rPr lang="en-US" sz="2400" dirty="0"/>
              <a:t> can be used to derive an empirical model of signal propagation, e.g., in terms of </a:t>
            </a:r>
            <a:r>
              <a:rPr lang="en-US" sz="2400" b="1" dirty="0"/>
              <a:t>path loss (PL)</a:t>
            </a:r>
          </a:p>
          <a:p>
            <a:pPr marL="189861" indent="-189861" defTabSz="249531">
              <a:spcBef>
                <a:spcPts val="1793"/>
              </a:spcBef>
              <a:defRPr sz="2592"/>
            </a:pPr>
            <a:r>
              <a:rPr lang="en-US" sz="2400" dirty="0"/>
              <a:t>In short:</a:t>
            </a:r>
          </a:p>
          <a:p>
            <a:pPr marL="532761" lvl="1" indent="-189861" defTabSz="249531">
              <a:spcBef>
                <a:spcPts val="1793"/>
              </a:spcBef>
              <a:defRPr sz="2592"/>
            </a:pPr>
            <a:r>
              <a:rPr lang="en-US" dirty="0"/>
              <a:t>PL tells how the signal power decreases on the cell (Tx) ➜ device (Rx) path  </a:t>
            </a:r>
            <a:endParaRPr dirty="0"/>
          </a:p>
          <a:p>
            <a:pPr marL="189861" indent="-189861" defTabSz="249531">
              <a:spcBef>
                <a:spcPts val="1793"/>
              </a:spcBef>
              <a:defRPr sz="2592"/>
            </a:pPr>
            <a:r>
              <a:rPr lang="en-US" sz="2400" u="sng" dirty="0"/>
              <a:t>Realistic PL models are important</a:t>
            </a:r>
            <a:r>
              <a:rPr lang="en-US" sz="2400" dirty="0"/>
              <a:t>: they are used in simulation-based studies (data are not always available and experiments are not always feasible…)</a:t>
            </a:r>
            <a:endParaRPr sz="2400" dirty="0"/>
          </a:p>
          <a:p>
            <a:pPr marL="0" indent="0" defTabSz="249531">
              <a:spcBef>
                <a:spcPts val="1793"/>
              </a:spcBef>
              <a:buNone/>
              <a:defRPr sz="2592"/>
            </a:pPr>
            <a:endParaRPr sz="2400" dirty="0"/>
          </a:p>
          <a:p>
            <a:pPr marL="0" indent="0" defTabSz="249531">
              <a:spcBef>
                <a:spcPts val="1793"/>
              </a:spcBef>
              <a:buNone/>
              <a:defRPr sz="2592"/>
            </a:pPr>
            <a:endParaRPr sz="2400" dirty="0"/>
          </a:p>
        </p:txBody>
      </p:sp>
      <p:sp>
        <p:nvSpPr>
          <p:cNvPr id="2" name="Extend the analysis to other scenarios (indoor, deep indoor, mobility vs. static)…">
            <a:extLst>
              <a:ext uri="{FF2B5EF4-FFF2-40B4-BE49-F238E27FC236}">
                <a16:creationId xmlns:a16="http://schemas.microsoft.com/office/drawing/2014/main" id="{417B18E5-1EC2-8BC9-5856-98853BF115DB}"/>
              </a:ext>
            </a:extLst>
          </p:cNvPr>
          <p:cNvSpPr txBox="1">
            <a:spLocks/>
          </p:cNvSpPr>
          <p:nvPr/>
        </p:nvSpPr>
        <p:spPr bwMode="auto">
          <a:xfrm>
            <a:off x="261015" y="4730915"/>
            <a:ext cx="8772527" cy="203338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89861" indent="-189861" defTabSz="249531">
              <a:spcBef>
                <a:spcPts val="1793"/>
              </a:spcBef>
              <a:defRPr sz="2592"/>
            </a:pPr>
            <a:r>
              <a:rPr lang="en-US" sz="2400" kern="0" dirty="0"/>
              <a:t>PL is usually modeled as: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965B682-689D-8D61-3AB0-AA677A14D2C6}"/>
              </a:ext>
            </a:extLst>
          </p:cNvPr>
          <p:cNvGrpSpPr/>
          <p:nvPr/>
        </p:nvGrpSpPr>
        <p:grpSpPr>
          <a:xfrm>
            <a:off x="2845796" y="5322769"/>
            <a:ext cx="3562351" cy="1166550"/>
            <a:chOff x="2895600" y="1878837"/>
            <a:chExt cx="3562351" cy="1166550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F4623C79-335C-D8B7-9528-7A5D0A79A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5600" y="1878837"/>
              <a:ext cx="2724150" cy="506348"/>
            </a:xfrm>
            <a:prstGeom prst="rect">
              <a:avLst/>
            </a:prstGeom>
          </p:spPr>
        </p:pic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8A4923C1-EE10-B117-9A80-12E70B8C7BE2}"/>
                </a:ext>
              </a:extLst>
            </p:cNvPr>
            <p:cNvSpPr txBox="1"/>
            <p:nvPr/>
          </p:nvSpPr>
          <p:spPr>
            <a:xfrm>
              <a:off x="3071804" y="2440863"/>
              <a:ext cx="86664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500" i="1" u="sng" dirty="0" err="1"/>
                <a:t>Average</a:t>
              </a:r>
              <a:endParaRPr lang="it-IT" sz="1500" i="1" u="sng" dirty="0"/>
            </a:p>
          </p:txBody>
        </p:sp>
        <p:sp>
          <p:nvSpPr>
            <p:cNvPr id="6" name="CasellaDiTesto 7">
              <a:extLst>
                <a:ext uri="{FF2B5EF4-FFF2-40B4-BE49-F238E27FC236}">
                  <a16:creationId xmlns:a16="http://schemas.microsoft.com/office/drawing/2014/main" id="{3C1E3BBC-CF42-BD24-A625-A82986A2D253}"/>
                </a:ext>
              </a:extLst>
            </p:cNvPr>
            <p:cNvSpPr txBox="1"/>
            <p:nvPr/>
          </p:nvSpPr>
          <p:spPr>
            <a:xfrm>
              <a:off x="4095744" y="2491389"/>
              <a:ext cx="236220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500" i="1" u="sng" dirty="0" err="1"/>
                <a:t>Deviation</a:t>
              </a:r>
              <a:r>
                <a:rPr lang="it-IT" sz="1500" i="1" u="sng" dirty="0"/>
                <a:t> (random </a:t>
              </a:r>
              <a:r>
                <a:rPr lang="it-IT" sz="1500" i="1" u="sng" dirty="0" err="1"/>
                <a:t>variable</a:t>
              </a:r>
              <a:r>
                <a:rPr lang="it-IT" sz="1500" i="1" u="sng" dirty="0"/>
                <a:t>) </a:t>
              </a:r>
            </a:p>
          </p:txBody>
        </p:sp>
        <p:cxnSp>
          <p:nvCxnSpPr>
            <p:cNvPr id="7" name="Connettore 2 6">
              <a:extLst>
                <a:ext uri="{FF2B5EF4-FFF2-40B4-BE49-F238E27FC236}">
                  <a16:creationId xmlns:a16="http://schemas.microsoft.com/office/drawing/2014/main" id="{4042F1E8-23FA-276E-2CAA-E96CEC6936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55221" y="2259397"/>
              <a:ext cx="259555" cy="26577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ttore 2 13">
              <a:extLst>
                <a:ext uri="{FF2B5EF4-FFF2-40B4-BE49-F238E27FC236}">
                  <a16:creationId xmlns:a16="http://schemas.microsoft.com/office/drawing/2014/main" id="{92BBA399-E32D-CFEC-8315-7790E3367C5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70822" y="2279943"/>
              <a:ext cx="192881" cy="28164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03854304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Future analysis and work"/>
          <p:cNvSpPr txBox="1">
            <a:spLocks noGrp="1"/>
          </p:cNvSpPr>
          <p:nvPr>
            <p:ph type="title"/>
          </p:nvPr>
        </p:nvSpPr>
        <p:spPr>
          <a:xfrm>
            <a:off x="372533" y="10903"/>
            <a:ext cx="7951240" cy="686312"/>
          </a:xfrm>
          <a:prstGeom prst="rect">
            <a:avLst/>
          </a:prstGeom>
        </p:spPr>
        <p:txBody>
          <a:bodyPr>
            <a:normAutofit/>
          </a:bodyPr>
          <a:lstStyle>
            <a:lvl1pPr defTabSz="560831">
              <a:defRPr sz="7679"/>
            </a:lvl1pPr>
          </a:lstStyle>
          <a:p>
            <a:r>
              <a:rPr lang="en-US" sz="3600" dirty="0"/>
              <a:t>Fitting a model for NB-IoT</a:t>
            </a:r>
            <a:endParaRPr sz="3600" i="1" dirty="0"/>
          </a:p>
        </p:txBody>
      </p:sp>
      <p:sp>
        <p:nvSpPr>
          <p:cNvPr id="332" name="Extend the analysis to other scenarios (indoor, deep indoor, mobility vs. static)…"/>
          <p:cNvSpPr txBox="1">
            <a:spLocks noGrp="1"/>
          </p:cNvSpPr>
          <p:nvPr>
            <p:ph type="body" idx="1"/>
          </p:nvPr>
        </p:nvSpPr>
        <p:spPr>
          <a:xfrm>
            <a:off x="187425" y="905809"/>
            <a:ext cx="8572502" cy="41636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9861" indent="-189861" defTabSz="249531">
              <a:spcBef>
                <a:spcPts val="1793"/>
              </a:spcBef>
              <a:defRPr sz="2592"/>
            </a:pPr>
            <a:r>
              <a:rPr lang="en-US" dirty="0"/>
              <a:t>Let’s derive the PL model using the measurements from a </a:t>
            </a:r>
            <a:r>
              <a:rPr lang="en-US" b="1" dirty="0"/>
              <a:t>single</a:t>
            </a:r>
            <a:r>
              <a:rPr lang="en-US" dirty="0"/>
              <a:t> NB-IoT cell in our dataset (from an </a:t>
            </a:r>
            <a:r>
              <a:rPr lang="en-US" b="1" dirty="0"/>
              <a:t>outdoor</a:t>
            </a:r>
            <a:r>
              <a:rPr lang="en-US" dirty="0"/>
              <a:t> campaign)</a:t>
            </a:r>
          </a:p>
          <a:p>
            <a:pPr marL="189861" indent="-189861" defTabSz="249531">
              <a:spcBef>
                <a:spcPts val="1793"/>
              </a:spcBef>
              <a:defRPr sz="2592"/>
            </a:pPr>
            <a:r>
              <a:rPr lang="en-US" dirty="0"/>
              <a:t>Data, </a:t>
            </a:r>
            <a:r>
              <a:rPr lang="en-US" b="1" dirty="0"/>
              <a:t>as always</a:t>
            </a:r>
            <a:r>
              <a:rPr lang="en-US" dirty="0"/>
              <a:t>, need preprocessing:</a:t>
            </a:r>
          </a:p>
          <a:p>
            <a:pPr marL="342900" lvl="1" indent="0" defTabSz="249531">
              <a:spcBef>
                <a:spcPts val="1793"/>
              </a:spcBef>
              <a:buNone/>
              <a:defRPr sz="2592"/>
            </a:pPr>
            <a:endParaRPr lang="en-US" dirty="0"/>
          </a:p>
          <a:p>
            <a:pPr marL="342900" lvl="1" indent="0" defTabSz="249531">
              <a:spcBef>
                <a:spcPts val="1793"/>
              </a:spcBef>
              <a:buNone/>
              <a:defRPr sz="2592"/>
            </a:pPr>
            <a:endParaRPr lang="en-US" sz="2592" dirty="0"/>
          </a:p>
          <a:p>
            <a:pPr marL="342900" lvl="1" indent="0" defTabSz="249531">
              <a:spcBef>
                <a:spcPts val="1793"/>
              </a:spcBef>
              <a:buNone/>
              <a:defRPr sz="2592"/>
            </a:pPr>
            <a:endParaRPr lang="en-US" sz="1350" dirty="0"/>
          </a:p>
          <a:p>
            <a:pPr marL="189861" indent="-189861" defTabSz="249531">
              <a:spcBef>
                <a:spcPts val="1793"/>
              </a:spcBef>
              <a:defRPr sz="2592"/>
            </a:pPr>
            <a:endParaRPr lang="ar-AE" dirty="0"/>
          </a:p>
          <a:p>
            <a:pPr marL="189861" indent="-189861" defTabSz="249531">
              <a:spcBef>
                <a:spcPts val="1793"/>
              </a:spcBef>
              <a:defRPr sz="2592"/>
            </a:pPr>
            <a:endParaRPr lang="ar-AE" dirty="0"/>
          </a:p>
          <a:p>
            <a:pPr marL="0" indent="0" defTabSz="249531">
              <a:spcBef>
                <a:spcPts val="1793"/>
              </a:spcBef>
              <a:buNone/>
              <a:defRPr sz="2592"/>
            </a:pPr>
            <a:endParaRPr lang="en-US" b="1" dirty="0"/>
          </a:p>
          <a:p>
            <a:pPr marL="189861" indent="-189861" defTabSz="249531">
              <a:spcBef>
                <a:spcPts val="1793"/>
              </a:spcBef>
              <a:defRPr sz="2592"/>
            </a:pPr>
            <a:endParaRPr lang="en-US" dirty="0"/>
          </a:p>
          <a:p>
            <a:pPr marL="0" indent="0" defTabSz="249531">
              <a:spcBef>
                <a:spcPts val="1793"/>
              </a:spcBef>
              <a:buNone/>
              <a:defRPr sz="2592"/>
            </a:pPr>
            <a:endParaRPr lang="en-US" dirty="0"/>
          </a:p>
          <a:p>
            <a:pPr marL="0" indent="0" defTabSz="249531">
              <a:spcBef>
                <a:spcPts val="1793"/>
              </a:spcBef>
              <a:buNone/>
              <a:defRPr sz="2592"/>
            </a:pPr>
            <a:endParaRPr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800908C-0B56-884E-B87E-95014C561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862" y="2816605"/>
            <a:ext cx="3795713" cy="2535476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31441946-1A01-8D4B-A0C1-2A9ED11184FF}"/>
              </a:ext>
            </a:extLst>
          </p:cNvPr>
          <p:cNvSpPr/>
          <p:nvPr/>
        </p:nvSpPr>
        <p:spPr>
          <a:xfrm>
            <a:off x="240506" y="2808138"/>
            <a:ext cx="4847688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457200" defTabSz="249531">
              <a:spcBef>
                <a:spcPts val="1793"/>
              </a:spcBef>
              <a:buFont typeface="+mj-lt"/>
              <a:buAutoNum type="arabicPeriod"/>
              <a:defRPr sz="2592"/>
            </a:pPr>
            <a:r>
              <a:rPr lang="en-US" sz="2500" dirty="0"/>
              <a:t>We need to average out signal deviation due to further factors (e.g., small-scale fading)</a:t>
            </a:r>
          </a:p>
          <a:p>
            <a:pPr marL="800100" lvl="1" indent="-457200" defTabSz="249531">
              <a:spcBef>
                <a:spcPts val="1793"/>
              </a:spcBef>
              <a:buFont typeface="+mj-lt"/>
              <a:buAutoNum type="arabicPeriod"/>
              <a:defRPr sz="2592"/>
            </a:pPr>
            <a:r>
              <a:rPr lang="en-US" sz="2400" dirty="0"/>
              <a:t>Position of cells and measurements points are estimated (GPS) ➜ we need to limit the cell/device distance range under study</a:t>
            </a:r>
          </a:p>
          <a:p>
            <a:pPr marL="800100" lvl="1" indent="-457200" defTabSz="249531">
              <a:spcBef>
                <a:spcPts val="1793"/>
              </a:spcBef>
              <a:buFont typeface="+mj-lt"/>
              <a:buAutoNum type="arabicPeriod"/>
              <a:defRPr sz="2592"/>
            </a:pPr>
            <a:endParaRPr lang="en-US" sz="2500" dirty="0"/>
          </a:p>
          <a:p>
            <a:pPr marL="800100" lvl="1" indent="-457200" defTabSz="249531">
              <a:spcBef>
                <a:spcPts val="1793"/>
              </a:spcBef>
              <a:buFont typeface="+mj-lt"/>
              <a:buAutoNum type="arabicPeriod"/>
              <a:defRPr sz="2592"/>
            </a:pPr>
            <a:endParaRPr lang="en-US" sz="2500" dirty="0"/>
          </a:p>
        </p:txBody>
      </p:sp>
      <p:sp>
        <p:nvSpPr>
          <p:cNvPr id="7" name="Per 6">
            <a:extLst>
              <a:ext uri="{FF2B5EF4-FFF2-40B4-BE49-F238E27FC236}">
                <a16:creationId xmlns:a16="http://schemas.microsoft.com/office/drawing/2014/main" id="{10FE92B8-73C5-914B-AC71-276081F1A4B8}"/>
              </a:ext>
            </a:extLst>
          </p:cNvPr>
          <p:cNvSpPr/>
          <p:nvPr/>
        </p:nvSpPr>
        <p:spPr>
          <a:xfrm>
            <a:off x="7741444" y="3390900"/>
            <a:ext cx="862010" cy="744244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50"/>
          </a:p>
        </p:txBody>
      </p:sp>
    </p:spTree>
    <p:extLst>
      <p:ext uri="{BB962C8B-B14F-4D97-AF65-F5344CB8AC3E}">
        <p14:creationId xmlns:p14="http://schemas.microsoft.com/office/powerpoint/2010/main" val="33458512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Future analysis and work"/>
          <p:cNvSpPr txBox="1">
            <a:spLocks noGrp="1"/>
          </p:cNvSpPr>
          <p:nvPr>
            <p:ph type="title"/>
          </p:nvPr>
        </p:nvSpPr>
        <p:spPr>
          <a:xfrm>
            <a:off x="383822" y="0"/>
            <a:ext cx="7910454" cy="686312"/>
          </a:xfrm>
          <a:prstGeom prst="rect">
            <a:avLst/>
          </a:prstGeom>
        </p:spPr>
        <p:txBody>
          <a:bodyPr>
            <a:normAutofit/>
          </a:bodyPr>
          <a:lstStyle>
            <a:lvl1pPr defTabSz="560831">
              <a:defRPr sz="7679"/>
            </a:lvl1pPr>
          </a:lstStyle>
          <a:p>
            <a:r>
              <a:rPr lang="en-US" sz="3600" dirty="0"/>
              <a:t>Fitting a model for NB-IoT</a:t>
            </a:r>
            <a:endParaRPr sz="3600" i="1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02524B3-1451-814E-9920-6CDB9E6E4E5A}"/>
              </a:ext>
            </a:extLst>
          </p:cNvPr>
          <p:cNvSpPr/>
          <p:nvPr/>
        </p:nvSpPr>
        <p:spPr>
          <a:xfrm>
            <a:off x="145834" y="6011723"/>
            <a:ext cx="8454077" cy="612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* W. C. Y. Lee, “</a:t>
            </a:r>
            <a:r>
              <a:rPr lang="en-US" sz="1050" i="1" dirty="0"/>
              <a:t>Estimate of Local Average Power of a Mobile Radio Signal</a:t>
            </a:r>
            <a:r>
              <a:rPr lang="en-US" sz="1050" dirty="0"/>
              <a:t>”, IEEE Trans. on </a:t>
            </a:r>
            <a:r>
              <a:rPr lang="en-US" sz="1050" dirty="0" err="1"/>
              <a:t>Veh</a:t>
            </a:r>
            <a:r>
              <a:rPr lang="en-US" sz="1050" dirty="0"/>
              <a:t>. Technol., Vol. 34, no. 1, 1985. </a:t>
            </a:r>
            <a:endParaRPr lang="it-IT" sz="1050" dirty="0"/>
          </a:p>
          <a:p>
            <a:endParaRPr lang="it-IT" sz="1944" dirty="0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56009F5D-CD06-C149-A4B8-5A5296440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226" y="866775"/>
            <a:ext cx="5752217" cy="430751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3AF85E-19CA-D252-8B64-FC0781B5D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866775"/>
            <a:ext cx="8681156" cy="5648325"/>
          </a:xfrm>
        </p:spPr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422652264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Future analysis and work"/>
          <p:cNvSpPr txBox="1">
            <a:spLocks noGrp="1"/>
          </p:cNvSpPr>
          <p:nvPr>
            <p:ph type="title"/>
          </p:nvPr>
        </p:nvSpPr>
        <p:spPr>
          <a:xfrm>
            <a:off x="383822" y="22506"/>
            <a:ext cx="7904996" cy="686312"/>
          </a:xfrm>
          <a:prstGeom prst="rect">
            <a:avLst/>
          </a:prstGeom>
        </p:spPr>
        <p:txBody>
          <a:bodyPr>
            <a:normAutofit/>
          </a:bodyPr>
          <a:lstStyle>
            <a:lvl1pPr defTabSz="560831">
              <a:defRPr sz="7679"/>
            </a:lvl1pPr>
          </a:lstStyle>
          <a:p>
            <a:r>
              <a:rPr lang="en-US" sz="3600" dirty="0"/>
              <a:t>Fitting a model for NB-IoT</a:t>
            </a:r>
            <a:endParaRPr sz="3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2" name="Extend the analysis to other scenarios (indoor, deep indoor, mobility vs. static)…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268769" y="1662803"/>
                <a:ext cx="3930990" cy="3143632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 marL="385763" indent="-385763" defTabSz="249531">
                  <a:spcBef>
                    <a:spcPts val="1793"/>
                  </a:spcBef>
                  <a:buFont typeface="+mj-lt"/>
                  <a:buAutoNum type="arabicPeriod"/>
                  <a:defRPr sz="2592"/>
                </a:pP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≈2.56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≈2.97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85763" indent="-385763" defTabSz="249531">
                  <a:spcBef>
                    <a:spcPts val="1793"/>
                  </a:spcBef>
                  <a:buFont typeface="+mj-lt"/>
                  <a:buAutoNum type="arabicPeriod"/>
                  <a:defRPr sz="2592"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385763" indent="-385763" defTabSz="249531">
                  <a:spcBef>
                    <a:spcPts val="1793"/>
                  </a:spcBef>
                  <a:buFont typeface="+mj-lt"/>
                  <a:buAutoNum type="arabicPeriod"/>
                  <a:defRPr sz="2592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32.27</m:t>
                    </m:r>
                  </m:oMath>
                </a14:m>
                <a:r>
                  <a:rPr lang="en-US" dirty="0"/>
                  <a:t> dB</a:t>
                </a:r>
              </a:p>
              <a:p>
                <a:pPr marL="385763" indent="-385763" defTabSz="249531">
                  <a:spcBef>
                    <a:spcPts val="1793"/>
                  </a:spcBef>
                  <a:buFont typeface="+mj-lt"/>
                  <a:buAutoNum type="arabicPeriod"/>
                  <a:defRPr sz="2592"/>
                </a:pPr>
                <a:endParaRPr lang="en-US" sz="1050" dirty="0"/>
              </a:p>
              <a:p>
                <a:pPr marL="385763" indent="-385763" defTabSz="249531">
                  <a:spcBef>
                    <a:spcPts val="1793"/>
                  </a:spcBef>
                  <a:buFont typeface="+mj-lt"/>
                  <a:buAutoNum type="arabicPeriod"/>
                  <a:defRPr sz="2592"/>
                </a:pPr>
                <a:r>
                  <a:rPr lang="en-US" dirty="0"/>
                  <a:t>X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≈0,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≈4)</m:t>
                    </m:r>
                  </m:oMath>
                </a14:m>
                <a:endParaRPr lang="en-US" dirty="0"/>
              </a:p>
              <a:p>
                <a:pPr marL="385763" indent="-385763" defTabSz="249531">
                  <a:spcBef>
                    <a:spcPts val="1793"/>
                  </a:spcBef>
                  <a:buFont typeface="+mj-lt"/>
                  <a:buAutoNum type="arabicPeriod"/>
                  <a:defRPr sz="2592"/>
                </a:pPr>
                <a:endParaRPr lang="en-US" dirty="0"/>
              </a:p>
              <a:p>
                <a:pPr marL="0" indent="0" defTabSz="249531">
                  <a:spcBef>
                    <a:spcPts val="1793"/>
                  </a:spcBef>
                  <a:buNone/>
                  <a:defRPr sz="2592"/>
                </a:pPr>
                <a:endParaRPr lang="en-US" dirty="0"/>
              </a:p>
              <a:p>
                <a:pPr marL="385763" indent="-385763" defTabSz="249531">
                  <a:spcBef>
                    <a:spcPts val="1793"/>
                  </a:spcBef>
                  <a:buFont typeface="+mj-lt"/>
                  <a:buAutoNum type="arabicPeriod"/>
                  <a:defRPr sz="2592"/>
                </a:pPr>
                <a:endParaRPr lang="ar-AE" dirty="0"/>
              </a:p>
              <a:p>
                <a:pPr marL="189861" indent="-189861" defTabSz="249531">
                  <a:spcBef>
                    <a:spcPts val="1793"/>
                  </a:spcBef>
                  <a:defRPr sz="2592"/>
                </a:pPr>
                <a:endParaRPr lang="ar-AE" dirty="0"/>
              </a:p>
              <a:p>
                <a:pPr marL="0" indent="0" defTabSz="249531">
                  <a:spcBef>
                    <a:spcPts val="1793"/>
                  </a:spcBef>
                  <a:buNone/>
                  <a:defRPr sz="2592"/>
                </a:pPr>
                <a:endParaRPr lang="en-US" b="1" dirty="0"/>
              </a:p>
              <a:p>
                <a:pPr marL="189861" indent="-189861" defTabSz="249531">
                  <a:spcBef>
                    <a:spcPts val="1793"/>
                  </a:spcBef>
                  <a:defRPr sz="2592"/>
                </a:pPr>
                <a:endParaRPr lang="en-US" dirty="0"/>
              </a:p>
              <a:p>
                <a:pPr marL="0" indent="0" defTabSz="249531">
                  <a:spcBef>
                    <a:spcPts val="1793"/>
                  </a:spcBef>
                  <a:buNone/>
                  <a:defRPr sz="2592"/>
                </a:pPr>
                <a:endParaRPr lang="en-US" dirty="0"/>
              </a:p>
              <a:p>
                <a:pPr marL="0" indent="0" defTabSz="249531">
                  <a:spcBef>
                    <a:spcPts val="1793"/>
                  </a:spcBef>
                  <a:buNone/>
                  <a:defRPr sz="2592"/>
                </a:pPr>
                <a:endParaRPr dirty="0"/>
              </a:p>
            </p:txBody>
          </p:sp>
        </mc:Choice>
        <mc:Fallback xmlns="">
          <p:sp>
            <p:nvSpPr>
              <p:cNvPr id="332" name="Extend the analysis to other scenarios (indoor, deep indoor, mobility vs. static)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68769" y="1662803"/>
                <a:ext cx="3930990" cy="3143632"/>
              </a:xfrm>
              <a:prstGeom prst="rect">
                <a:avLst/>
              </a:prstGeom>
              <a:blipFill>
                <a:blip r:embed="rId2"/>
                <a:stretch>
                  <a:fillRect l="-3236" t="-3644" b="-71660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sellaDiTesto 8">
            <a:extLst>
              <a:ext uri="{FF2B5EF4-FFF2-40B4-BE49-F238E27FC236}">
                <a16:creationId xmlns:a16="http://schemas.microsoft.com/office/drawing/2014/main" id="{D48846FB-2DAB-1443-A4BF-F3A3595CE82B}"/>
              </a:ext>
            </a:extLst>
          </p:cNvPr>
          <p:cNvSpPr txBox="1"/>
          <p:nvPr/>
        </p:nvSpPr>
        <p:spPr>
          <a:xfrm>
            <a:off x="271444" y="2184978"/>
            <a:ext cx="288607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500" i="1" u="sng" dirty="0" err="1"/>
              <a:t>Higher</a:t>
            </a:r>
            <a:r>
              <a:rPr lang="it-IT" sz="1500" i="1" u="sng" dirty="0"/>
              <a:t> </a:t>
            </a:r>
            <a:r>
              <a:rPr lang="it-IT" sz="1500" i="1" u="sng" dirty="0" err="1"/>
              <a:t>than</a:t>
            </a:r>
            <a:r>
              <a:rPr lang="it-IT" sz="1500" i="1" u="sng" dirty="0"/>
              <a:t> FS (</a:t>
            </a:r>
            <a:r>
              <a:rPr lang="it-IT" sz="1500" i="1" u="sng" dirty="0" err="1"/>
              <a:t>indeed</a:t>
            </a:r>
            <a:r>
              <a:rPr lang="it-IT" sz="1500" i="1" u="sng" dirty="0"/>
              <a:t>, the </a:t>
            </a:r>
            <a:r>
              <a:rPr lang="it-IT" sz="1500" i="1" u="sng" dirty="0" err="1"/>
              <a:t>propagation</a:t>
            </a:r>
            <a:r>
              <a:rPr lang="it-IT" sz="1500" i="1" u="sng" dirty="0"/>
              <a:t> </a:t>
            </a:r>
            <a:r>
              <a:rPr lang="it-IT" sz="1500" i="1" u="sng" dirty="0" err="1"/>
              <a:t>is</a:t>
            </a:r>
            <a:r>
              <a:rPr lang="it-IT" sz="1500" i="1" u="sng" dirty="0"/>
              <a:t> </a:t>
            </a:r>
            <a:r>
              <a:rPr lang="it-IT" sz="1500" i="1" u="sng" dirty="0" err="1"/>
              <a:t>also</a:t>
            </a:r>
            <a:r>
              <a:rPr lang="it-IT" sz="1500" i="1" u="sng" dirty="0"/>
              <a:t> non </a:t>
            </a:r>
            <a:r>
              <a:rPr lang="it-IT" sz="1500" i="1" u="sng" dirty="0" err="1"/>
              <a:t>LoS</a:t>
            </a:r>
            <a:r>
              <a:rPr lang="it-IT" sz="1500" i="1" u="sng" dirty="0"/>
              <a:t> (</a:t>
            </a:r>
            <a:r>
              <a:rPr lang="it-IT" sz="1500" i="1" u="sng" dirty="0" err="1"/>
              <a:t>NLoS</a:t>
            </a:r>
            <a:r>
              <a:rPr lang="it-IT" sz="1500" i="1" u="sng" dirty="0"/>
              <a:t>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494335D-40C1-1C4E-B990-B4651580DDC2}"/>
              </a:ext>
            </a:extLst>
          </p:cNvPr>
          <p:cNvSpPr txBox="1"/>
          <p:nvPr/>
        </p:nvSpPr>
        <p:spPr>
          <a:xfrm>
            <a:off x="233362" y="3534756"/>
            <a:ext cx="14430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500" i="1" u="sng" dirty="0" err="1"/>
              <a:t>Similar</a:t>
            </a:r>
            <a:r>
              <a:rPr lang="it-IT" sz="1500" i="1" u="sng" dirty="0"/>
              <a:t> to FS!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5858E48-C980-B845-A962-73B43AEC7E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253" y="2053553"/>
            <a:ext cx="4904644" cy="3647784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58872DE-9745-FA4D-874D-E51FACD29FDA}"/>
              </a:ext>
            </a:extLst>
          </p:cNvPr>
          <p:cNvSpPr txBox="1"/>
          <p:nvPr/>
        </p:nvSpPr>
        <p:spPr>
          <a:xfrm>
            <a:off x="6999349" y="2966578"/>
            <a:ext cx="1423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u="sng" dirty="0" err="1"/>
              <a:t>Fitted</a:t>
            </a:r>
            <a:r>
              <a:rPr lang="it-IT" sz="1200" i="1" u="sng" dirty="0"/>
              <a:t> FS </a:t>
            </a:r>
            <a:r>
              <a:rPr lang="it-IT" sz="1200" i="1" u="sng" dirty="0" err="1"/>
              <a:t>follows</a:t>
            </a:r>
            <a:r>
              <a:rPr lang="it-IT" sz="1200" i="1" u="sng" dirty="0"/>
              <a:t> the </a:t>
            </a:r>
            <a:r>
              <a:rPr lang="it-IT" sz="1200" i="1" u="sng" dirty="0" err="1"/>
              <a:t>measurements</a:t>
            </a:r>
            <a:endParaRPr lang="it-IT" sz="1200" i="1" u="sng" dirty="0"/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23936042-6EA8-524D-864C-67A3AA974FD2}"/>
              </a:ext>
            </a:extLst>
          </p:cNvPr>
          <p:cNvCxnSpPr>
            <a:cxnSpLocks/>
          </p:cNvCxnSpPr>
          <p:nvPr/>
        </p:nvCxnSpPr>
        <p:spPr>
          <a:xfrm flipV="1">
            <a:off x="7581078" y="2671544"/>
            <a:ext cx="259555" cy="2657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51319F22-1E86-954C-A74E-BCA67B928229}"/>
              </a:ext>
            </a:extLst>
          </p:cNvPr>
          <p:cNvSpPr txBox="1"/>
          <p:nvPr/>
        </p:nvSpPr>
        <p:spPr>
          <a:xfrm>
            <a:off x="5429251" y="4609203"/>
            <a:ext cx="1690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u="sng" dirty="0"/>
              <a:t>FS </a:t>
            </a:r>
            <a:r>
              <a:rPr lang="it-IT" sz="1200" i="1" u="sng" dirty="0" err="1"/>
              <a:t>underestimates</a:t>
            </a:r>
            <a:r>
              <a:rPr lang="it-IT" sz="1200" i="1" u="sng" dirty="0"/>
              <a:t> PL</a:t>
            </a:r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08B4B961-94FD-BE4B-9CF4-BE3EA981C31F}"/>
              </a:ext>
            </a:extLst>
          </p:cNvPr>
          <p:cNvCxnSpPr>
            <a:cxnSpLocks/>
          </p:cNvCxnSpPr>
          <p:nvPr/>
        </p:nvCxnSpPr>
        <p:spPr>
          <a:xfrm flipV="1">
            <a:off x="6274595" y="4341300"/>
            <a:ext cx="259555" cy="2657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tangolo 6">
            <a:extLst>
              <a:ext uri="{FF2B5EF4-FFF2-40B4-BE49-F238E27FC236}">
                <a16:creationId xmlns:a16="http://schemas.microsoft.com/office/drawing/2014/main" id="{900025A7-35B6-764E-B792-329A9853237A}"/>
              </a:ext>
            </a:extLst>
          </p:cNvPr>
          <p:cNvSpPr/>
          <p:nvPr/>
        </p:nvSpPr>
        <p:spPr>
          <a:xfrm>
            <a:off x="192567" y="1032340"/>
            <a:ext cx="8172452" cy="391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9861" indent="-189861" defTabSz="249531">
              <a:spcBef>
                <a:spcPts val="1793"/>
              </a:spcBef>
              <a:defRPr sz="2592"/>
            </a:pPr>
            <a:r>
              <a:rPr lang="en-US" sz="1944" dirty="0"/>
              <a:t>Now, we can fit via Least Squares the </a:t>
            </a:r>
            <a:r>
              <a:rPr lang="en-US" sz="1944" i="1" dirty="0"/>
              <a:t>generalized</a:t>
            </a:r>
            <a:r>
              <a:rPr lang="en-US" sz="1944" dirty="0"/>
              <a:t> FS on the cell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95FF2776-2651-BC47-BC5B-5AA3E78C2BDC}"/>
              </a:ext>
            </a:extLst>
          </p:cNvPr>
          <p:cNvSpPr/>
          <p:nvPr/>
        </p:nvSpPr>
        <p:spPr>
          <a:xfrm>
            <a:off x="233362" y="4440398"/>
            <a:ext cx="30718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49531">
              <a:spcBef>
                <a:spcPts val="1793"/>
              </a:spcBef>
              <a:defRPr sz="2592"/>
            </a:pPr>
            <a:r>
              <a:rPr lang="it-IT" sz="1500" i="1" u="sng" dirty="0" err="1"/>
              <a:t>Normal</a:t>
            </a:r>
            <a:r>
              <a:rPr lang="it-IT" sz="1500" i="1" u="sng" dirty="0"/>
              <a:t> </a:t>
            </a:r>
            <a:r>
              <a:rPr lang="it-IT" sz="1500" i="1" u="sng" dirty="0" err="1"/>
              <a:t>distribution</a:t>
            </a:r>
            <a:r>
              <a:rPr lang="it-IT" sz="1500" i="1" u="sng" dirty="0"/>
              <a:t> </a:t>
            </a:r>
            <a:r>
              <a:rPr lang="it-IT" sz="1500" i="1" u="sng" dirty="0" err="1"/>
              <a:t>approximates</a:t>
            </a:r>
            <a:r>
              <a:rPr lang="it-IT" sz="1500" i="1" u="sng" dirty="0"/>
              <a:t> </a:t>
            </a:r>
            <a:r>
              <a:rPr lang="it-IT" sz="1500" i="1" u="sng" dirty="0" err="1"/>
              <a:t>well</a:t>
            </a:r>
            <a:r>
              <a:rPr lang="it-IT" sz="1500" i="1" u="sng" dirty="0"/>
              <a:t> the </a:t>
            </a:r>
            <a:r>
              <a:rPr lang="it-IT" sz="1500" i="1" u="sng" dirty="0" err="1"/>
              <a:t>deviations</a:t>
            </a:r>
            <a:r>
              <a:rPr lang="it-IT" sz="1500" i="1" u="sng" dirty="0"/>
              <a:t> from </a:t>
            </a:r>
            <a:r>
              <a:rPr lang="it-IT" sz="1500" i="1" u="sng" dirty="0" err="1"/>
              <a:t>average</a:t>
            </a:r>
            <a:r>
              <a:rPr lang="it-IT" sz="1500" i="1" u="sng" dirty="0"/>
              <a:t> PL, </a:t>
            </a:r>
            <a:r>
              <a:rPr lang="en-US" sz="1500" i="1" u="sng" dirty="0"/>
              <a:t>but is clearly not zero-mean for unfitted FS</a:t>
            </a:r>
          </a:p>
        </p:txBody>
      </p:sp>
    </p:spTree>
    <p:extLst>
      <p:ext uri="{BB962C8B-B14F-4D97-AF65-F5344CB8AC3E}">
        <p14:creationId xmlns:p14="http://schemas.microsoft.com/office/powerpoint/2010/main" val="55002709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32A935-CE35-4643-AA8D-40B05F356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5G Coverage and Performance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01BFDF8-E17E-D343-991A-813597E54F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1934127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375424" y="994856"/>
            <a:ext cx="8219256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From 4G to 5G Transition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884" y="2279197"/>
            <a:ext cx="637701" cy="5936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884" y="4878603"/>
            <a:ext cx="637701" cy="5936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0233" y="2878251"/>
            <a:ext cx="535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4G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09820" y="5478627"/>
            <a:ext cx="535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5G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1" y="3644445"/>
            <a:ext cx="293727" cy="437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n 9"/>
          <p:cNvSpPr/>
          <p:nvPr/>
        </p:nvSpPr>
        <p:spPr>
          <a:xfrm>
            <a:off x="5155569" y="2334108"/>
            <a:ext cx="611179" cy="54513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1" name="TextBox 10"/>
          <p:cNvSpPr txBox="1"/>
          <p:nvPr/>
        </p:nvSpPr>
        <p:spPr>
          <a:xfrm>
            <a:off x="5137307" y="2508240"/>
            <a:ext cx="647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EPC</a:t>
            </a:r>
          </a:p>
        </p:txBody>
      </p:sp>
      <p:sp>
        <p:nvSpPr>
          <p:cNvPr id="12" name="Can 11"/>
          <p:cNvSpPr/>
          <p:nvPr/>
        </p:nvSpPr>
        <p:spPr>
          <a:xfrm>
            <a:off x="5155570" y="4927077"/>
            <a:ext cx="611179" cy="54513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3" name="TextBox 12"/>
          <p:cNvSpPr txBox="1"/>
          <p:nvPr/>
        </p:nvSpPr>
        <p:spPr>
          <a:xfrm>
            <a:off x="5067057" y="5098174"/>
            <a:ext cx="774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5G-CN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1694844" y="3128689"/>
            <a:ext cx="17472" cy="14560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106600" y="3128689"/>
            <a:ext cx="605717" cy="57077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694844" y="2755941"/>
            <a:ext cx="530002" cy="51835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 rot="21000000">
            <a:off x="1191656" y="4000507"/>
            <a:ext cx="943521" cy="1118247"/>
            <a:chOff x="822481" y="2927632"/>
            <a:chExt cx="943521" cy="1118247"/>
          </a:xfrm>
        </p:grpSpPr>
        <p:cxnSp>
          <p:nvCxnSpPr>
            <p:cNvPr id="25" name="Straight Connector 24"/>
            <p:cNvCxnSpPr/>
            <p:nvPr/>
          </p:nvCxnSpPr>
          <p:spPr>
            <a:xfrm rot="5400000" flipV="1">
              <a:off x="1177757" y="3457635"/>
              <a:ext cx="605717" cy="570772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5400000" flipH="1">
              <a:off x="1259296" y="3376095"/>
              <a:ext cx="17472" cy="145606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5400000" flipV="1">
              <a:off x="816657" y="2933456"/>
              <a:ext cx="530002" cy="518354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/>
          <p:cNvCxnSpPr>
            <a:stCxn id="6" idx="0"/>
            <a:endCxn id="7" idx="2"/>
          </p:cNvCxnSpPr>
          <p:nvPr/>
        </p:nvCxnSpPr>
        <p:spPr>
          <a:xfrm flipV="1">
            <a:off x="2777734" y="3278361"/>
            <a:ext cx="412" cy="1600242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5" idx="3"/>
          </p:cNvCxnSpPr>
          <p:nvPr/>
        </p:nvCxnSpPr>
        <p:spPr>
          <a:xfrm>
            <a:off x="3096584" y="2576003"/>
            <a:ext cx="197047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045646" y="2962497"/>
            <a:ext cx="2109922" cy="196458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088174" y="5180980"/>
            <a:ext cx="1970472" cy="0"/>
          </a:xfrm>
          <a:prstGeom prst="line">
            <a:avLst/>
          </a:prstGeom>
          <a:ln>
            <a:solidFill>
              <a:srgbClr val="125ACB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096584" y="2508062"/>
            <a:ext cx="1970472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873519" y="1735631"/>
            <a:ext cx="302947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 hangingPunct="0"/>
            <a:r>
              <a:rPr lang="en-GB" sz="1800" u="sng" dirty="0">
                <a:solidFill>
                  <a:schemeClr val="accent5">
                    <a:lumMod val="50000"/>
                  </a:schemeClr>
                </a:solidFill>
              </a:rPr>
              <a:t>Today – 4G Access</a:t>
            </a:r>
          </a:p>
          <a:p>
            <a:pPr eaLnBrk="0" latinLnBrk="0" hangingPunct="0"/>
            <a:r>
              <a:rPr lang="en-GB" sz="1800" dirty="0">
                <a:solidFill>
                  <a:schemeClr val="accent5">
                    <a:lumMod val="50000"/>
                  </a:schemeClr>
                </a:solidFill>
              </a:rPr>
              <a:t>Device attaches to LTE/4G radio and Evolved Packet Core (EPC)</a:t>
            </a:r>
          </a:p>
          <a:p>
            <a:pPr eaLnBrk="0" latinLnBrk="0" hangingPunct="0"/>
            <a:endParaRPr lang="en-GB" sz="1800" dirty="0"/>
          </a:p>
          <a:p>
            <a:pPr eaLnBrk="0" latinLnBrk="0" hangingPunct="0"/>
            <a:r>
              <a:rPr lang="en-GB" sz="1800" u="sng" dirty="0"/>
              <a:t>Early 5G – Non-Standalone </a:t>
            </a:r>
            <a:endParaRPr lang="en-GB" sz="1800" dirty="0"/>
          </a:p>
          <a:p>
            <a:pPr eaLnBrk="0" latinLnBrk="0" hangingPunct="0"/>
            <a:r>
              <a:rPr lang="en-GB" sz="1800" dirty="0"/>
              <a:t>Device attaches to 5G-NR, which routes either via 4G Base Station to EPC, or direct to EPC</a:t>
            </a:r>
          </a:p>
          <a:p>
            <a:pPr eaLnBrk="0" latinLnBrk="0" hangingPunct="0"/>
            <a:r>
              <a:rPr lang="en-GB" sz="1800" dirty="0"/>
              <a:t>4G acts as control plane</a:t>
            </a:r>
          </a:p>
          <a:p>
            <a:pPr eaLnBrk="0" latinLnBrk="0" hangingPunct="0"/>
            <a:endParaRPr lang="en-GB" sz="1800" dirty="0"/>
          </a:p>
          <a:p>
            <a:pPr eaLnBrk="0" latinLnBrk="0" hangingPunct="0"/>
            <a:r>
              <a:rPr lang="en-GB" sz="1800" u="sng" dirty="0">
                <a:solidFill>
                  <a:srgbClr val="125ACB"/>
                </a:solidFill>
              </a:rPr>
              <a:t>5G Standalone</a:t>
            </a:r>
          </a:p>
          <a:p>
            <a:pPr eaLnBrk="0" latinLnBrk="0" hangingPunct="0"/>
            <a:r>
              <a:rPr lang="en-GB" sz="1800" dirty="0">
                <a:solidFill>
                  <a:srgbClr val="125ACB"/>
                </a:solidFill>
              </a:rPr>
              <a:t>Device attaches to 5G-NR and 5G Core Network.</a:t>
            </a:r>
          </a:p>
        </p:txBody>
      </p:sp>
    </p:spTree>
    <p:extLst>
      <p:ext uri="{BB962C8B-B14F-4D97-AF65-F5344CB8AC3E}">
        <p14:creationId xmlns:p14="http://schemas.microsoft.com/office/powerpoint/2010/main" val="1396316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45f54a530a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9050" tIns="19050" rIns="19050" bIns="1905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5G NSA field trials and testing</a:t>
            </a:r>
            <a:endParaRPr dirty="0"/>
          </a:p>
        </p:txBody>
      </p:sp>
      <p:sp>
        <p:nvSpPr>
          <p:cNvPr id="83" name="Google Shape;83;g145f54a530a_0_0"/>
          <p:cNvSpPr txBox="1">
            <a:spLocks noGrp="1"/>
          </p:cNvSpPr>
          <p:nvPr>
            <p:ph type="body" idx="4294967295"/>
          </p:nvPr>
        </p:nvSpPr>
        <p:spPr>
          <a:xfrm>
            <a:off x="191910" y="1227006"/>
            <a:ext cx="8466667" cy="3371255"/>
          </a:xfrm>
          <a:prstGeom prst="rect">
            <a:avLst/>
          </a:prstGeom>
        </p:spPr>
        <p:txBody>
          <a:bodyPr spcFirstLastPara="1" vert="horz" wrap="square" lIns="19050" tIns="19050" rIns="19050" bIns="19050" numCol="1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>
              <a:spcBef>
                <a:spcPts val="1688"/>
              </a:spcBef>
              <a:spcAft>
                <a:spcPts val="0"/>
              </a:spcAft>
              <a:buSzPct val="80000"/>
              <a:buFont typeface="Wingdings" pitchFamily="2" charset="2"/>
              <a:buChar char="Ø"/>
            </a:pPr>
            <a:r>
              <a:rPr lang="en-US" dirty="0"/>
              <a:t>5G Non-Standalone (NSA) is being largely adopted for the rollout of 5G networks</a:t>
            </a:r>
            <a:br>
              <a:rPr lang="en-US" dirty="0"/>
            </a:b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Char char="Ø"/>
            </a:pPr>
            <a:r>
              <a:rPr lang="en-US" dirty="0"/>
              <a:t>It is key to investigate how 5G NSA performs in the wild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Char char="Ø"/>
            </a:pPr>
            <a:endParaRPr lang="en-US" dirty="0"/>
          </a:p>
          <a:p>
            <a:pPr>
              <a:spcBef>
                <a:spcPts val="1688"/>
              </a:spcBef>
              <a:spcAft>
                <a:spcPts val="0"/>
              </a:spcAft>
              <a:buSzPct val="80000"/>
              <a:buFont typeface="Wingdings" pitchFamily="2" charset="2"/>
              <a:buChar char="Ø"/>
            </a:pPr>
            <a:r>
              <a:rPr lang="en-US" dirty="0"/>
              <a:t>Large-scale measurement campaign on 5G NSA deployments for two Mobile Network Operators (MNOs) in Rome, Italy</a:t>
            </a:r>
            <a:br>
              <a:rPr lang="en-US" dirty="0"/>
            </a:b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Char char="Ø"/>
            </a:pPr>
            <a:r>
              <a:rPr lang="en-US" dirty="0"/>
              <a:t>Empirical analysis of the 5G coverage and application performance</a:t>
            </a:r>
          </a:p>
          <a:p>
            <a:pPr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Char char="Ø"/>
            </a:pPr>
            <a:endParaRPr dirty="0"/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45f54a530a_0_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9050" tIns="19050" rIns="19050" bIns="1905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Measurement Setup and Campaign</a:t>
            </a:r>
            <a:endParaRPr dirty="0"/>
          </a:p>
        </p:txBody>
      </p:sp>
      <p:sp>
        <p:nvSpPr>
          <p:cNvPr id="105" name="Google Shape;105;g145f54a530a_0_11"/>
          <p:cNvSpPr txBox="1">
            <a:spLocks noGrp="1"/>
          </p:cNvSpPr>
          <p:nvPr>
            <p:ph type="body" idx="1"/>
          </p:nvPr>
        </p:nvSpPr>
        <p:spPr>
          <a:xfrm>
            <a:off x="240384" y="1799475"/>
            <a:ext cx="4708463" cy="3680231"/>
          </a:xfrm>
          <a:prstGeom prst="rect">
            <a:avLst/>
          </a:prstGeom>
        </p:spPr>
        <p:txBody>
          <a:bodyPr spcFirstLastPara="1" vert="horz" wrap="square" lIns="19050" tIns="19050" rIns="19050" bIns="19050" numCol="1" anchor="t" anchorCtr="0" compatLnSpc="1">
            <a:prstTxWarp prst="textNoShape">
              <a:avLst/>
            </a:prstTxWarp>
            <a:normAutofit fontScale="62500" lnSpcReduction="20000"/>
          </a:bodyPr>
          <a:lstStyle/>
          <a:p>
            <a:pPr marL="298088" indent="-257175">
              <a:spcBef>
                <a:spcPts val="1688"/>
              </a:spcBef>
              <a:spcAft>
                <a:spcPts val="0"/>
              </a:spcAft>
              <a:buSzPct val="80000"/>
              <a:buFont typeface="Wingdings" pitchFamily="2" charset="2"/>
              <a:buChar char="Ø"/>
            </a:pPr>
            <a:r>
              <a:rPr lang="en-US" dirty="0"/>
              <a:t>Two MNOs (Op1 and Op2) offering 4G and 5G NSA connectivity in Rome, Italy</a:t>
            </a:r>
            <a:br>
              <a:rPr lang="en-US" dirty="0"/>
            </a:br>
            <a:endParaRPr dirty="0"/>
          </a:p>
          <a:p>
            <a:pPr marL="298088" indent="-257175"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Char char="Ø"/>
            </a:pPr>
            <a:r>
              <a:rPr lang="en-US" dirty="0"/>
              <a:t>Measurements period: 7 weeks (12/2020-01/2021)</a:t>
            </a:r>
            <a:br>
              <a:rPr lang="en-US" dirty="0"/>
            </a:br>
            <a:endParaRPr dirty="0"/>
          </a:p>
          <a:p>
            <a:pPr marL="298088" indent="-257175"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Char char="Ø"/>
            </a:pPr>
            <a:r>
              <a:rPr lang="en-US" dirty="0"/>
              <a:t>Campaign organized in “sub-campaigns”</a:t>
            </a:r>
            <a:r>
              <a:rPr lang="nb-NO" dirty="0"/>
              <a:t>: different </a:t>
            </a:r>
            <a:r>
              <a:rPr lang="nb-NO" dirty="0" err="1"/>
              <a:t>days</a:t>
            </a:r>
            <a:r>
              <a:rPr lang="nb-NO" dirty="0"/>
              <a:t>, different times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day</a:t>
            </a:r>
            <a:r>
              <a:rPr lang="nb-NO" dirty="0"/>
              <a:t> and di</a:t>
            </a:r>
            <a:r>
              <a:rPr lang="en-US" dirty="0" err="1"/>
              <a:t>ifferent</a:t>
            </a:r>
            <a:r>
              <a:rPr lang="en-US" dirty="0"/>
              <a:t> city areas and scenarios </a:t>
            </a:r>
            <a:br>
              <a:rPr lang="en-US" dirty="0"/>
            </a:br>
            <a:endParaRPr dirty="0"/>
          </a:p>
          <a:p>
            <a:pPr marL="298088" indent="-257175"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Char char="Ø"/>
            </a:pPr>
            <a:r>
              <a:rPr lang="en-US" dirty="0"/>
              <a:t>Two scenarios under mobility:</a:t>
            </a:r>
            <a:endParaRPr dirty="0"/>
          </a:p>
          <a:p>
            <a:pPr marL="469538" lvl="1" indent="-257175"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Char char="Ø"/>
            </a:pPr>
            <a:r>
              <a:rPr lang="en-US" dirty="0"/>
              <a:t>Outdoor Walking (OW): measurements while walking </a:t>
            </a:r>
          </a:p>
          <a:p>
            <a:pPr marL="469538" lvl="1" indent="-257175"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Char char="Ø"/>
            </a:pPr>
            <a:r>
              <a:rPr lang="en-US" dirty="0"/>
              <a:t>Outdoor Driving (OD): measurements performed while driving a car</a:t>
            </a:r>
            <a:endParaRPr dirty="0"/>
          </a:p>
        </p:txBody>
      </p:sp>
      <p:pic>
        <p:nvPicPr>
          <p:cNvPr id="106" name="Google Shape;106;g145f54a530a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2265" y="1725530"/>
            <a:ext cx="3625453" cy="274677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145f54a530a_0_11"/>
          <p:cNvSpPr txBox="1"/>
          <p:nvPr/>
        </p:nvSpPr>
        <p:spPr>
          <a:xfrm>
            <a:off x="5120322" y="4619063"/>
            <a:ext cx="3990341" cy="99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spAutoFit/>
          </a:bodyPr>
          <a:lstStyle/>
          <a:p>
            <a:pPr marL="171450" indent="-157163">
              <a:spcBef>
                <a:spcPts val="0"/>
              </a:spcBef>
              <a:spcAft>
                <a:spcPts val="0"/>
              </a:spcAft>
              <a:buSzPts val="3000"/>
              <a:buAutoNum type="alphaLcParenBoth"/>
            </a:pPr>
            <a:r>
              <a:rPr lang="en-US" sz="1200" b="1" dirty="0"/>
              <a:t>R&amp;S TSMA6 scanner</a:t>
            </a:r>
            <a:endParaRPr sz="1200" b="1" dirty="0"/>
          </a:p>
          <a:p>
            <a:pPr marL="171450" indent="-157163">
              <a:spcBef>
                <a:spcPts val="0"/>
              </a:spcBef>
              <a:spcAft>
                <a:spcPts val="0"/>
              </a:spcAft>
              <a:buSzPts val="3000"/>
              <a:buAutoNum type="alphaLcParenBoth"/>
            </a:pPr>
            <a:r>
              <a:rPr lang="en-US" sz="1200" b="1" dirty="0"/>
              <a:t>GPS antenna </a:t>
            </a:r>
            <a:endParaRPr sz="1200" b="1" dirty="0"/>
          </a:p>
          <a:p>
            <a:pPr marL="171450" indent="-157163">
              <a:spcBef>
                <a:spcPts val="0"/>
              </a:spcBef>
              <a:spcAft>
                <a:spcPts val="0"/>
              </a:spcAft>
              <a:buSzPts val="3000"/>
              <a:buAutoNum type="alphaLcParenBoth"/>
            </a:pPr>
            <a:r>
              <a:rPr lang="en-US" sz="1200" b="1" dirty="0"/>
              <a:t>Commercial 5G UE with R&amp;S </a:t>
            </a:r>
            <a:r>
              <a:rPr lang="en-US" sz="1200" b="1" dirty="0" err="1"/>
              <a:t>Qualipoc</a:t>
            </a:r>
            <a:r>
              <a:rPr lang="en-US" sz="1200" b="1" dirty="0"/>
              <a:t> SW</a:t>
            </a:r>
            <a:endParaRPr sz="1200" b="1" dirty="0"/>
          </a:p>
          <a:p>
            <a:pPr marL="171450" indent="-157163">
              <a:spcBef>
                <a:spcPts val="0"/>
              </a:spcBef>
              <a:spcAft>
                <a:spcPts val="0"/>
              </a:spcAft>
              <a:buSzPts val="3000"/>
              <a:buAutoNum type="alphaLcParenBoth"/>
            </a:pPr>
            <a:r>
              <a:rPr lang="en-US" sz="1200" b="1" dirty="0"/>
              <a:t>RF antenna </a:t>
            </a:r>
            <a:endParaRPr sz="1200" b="1" dirty="0"/>
          </a:p>
          <a:p>
            <a:pPr marL="171450" indent="-157163">
              <a:spcBef>
                <a:spcPts val="0"/>
              </a:spcBef>
              <a:spcAft>
                <a:spcPts val="0"/>
              </a:spcAft>
              <a:buSzPts val="3000"/>
              <a:buAutoNum type="alphaLcParenBoth"/>
            </a:pPr>
            <a:r>
              <a:rPr lang="en-US" sz="1200" b="1" dirty="0"/>
              <a:t>R&amp;S ROMES SW</a:t>
            </a:r>
            <a:endParaRPr sz="1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19050" tIns="19050" rIns="19050" bIns="1905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</a:pPr>
            <a:r>
              <a:rPr lang="en-US" sz="3188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Passive Measurements</a:t>
            </a:r>
            <a:endParaRPr dirty="0"/>
          </a:p>
        </p:txBody>
      </p:sp>
      <p:sp>
        <p:nvSpPr>
          <p:cNvPr id="113" name="Google Shape;113;p3"/>
          <p:cNvSpPr txBox="1">
            <a:spLocks noGrp="1"/>
          </p:cNvSpPr>
          <p:nvPr>
            <p:ph type="body" idx="1"/>
          </p:nvPr>
        </p:nvSpPr>
        <p:spPr>
          <a:xfrm>
            <a:off x="312738" y="937792"/>
            <a:ext cx="8120062" cy="221663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9050" tIns="19050" rIns="19050" bIns="1905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spcBef>
                <a:spcPts val="135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sz="2400" dirty="0"/>
              <a:t>TSMA6 detects and decodes downlink control information</a:t>
            </a:r>
            <a:endParaRPr sz="2400" dirty="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sz="2400" dirty="0"/>
              <a:t>Measurements at PCI level (4G) </a:t>
            </a:r>
            <a:r>
              <a:rPr lang="nb-NO" sz="2400" dirty="0"/>
              <a:t>and </a:t>
            </a:r>
            <a:r>
              <a:rPr lang="en-US" sz="2400" dirty="0"/>
              <a:t>PCI/SSB level (5G) at each location</a:t>
            </a:r>
            <a:endParaRPr sz="2400" dirty="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sz="2400" dirty="0"/>
              <a:t>Dataset features:</a:t>
            </a:r>
            <a:endParaRPr sz="2400" dirty="0"/>
          </a:p>
          <a:p>
            <a:pPr marL="507492" lvl="1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0000"/>
              <a:buFont typeface="Wingdings" pitchFamily="2" charset="2"/>
              <a:buChar char="Ø"/>
            </a:pPr>
            <a:r>
              <a:rPr lang="en-US" dirty="0"/>
              <a:t>Spatial (Latitude and Longitude) and temporal (Time) information</a:t>
            </a:r>
            <a:endParaRPr dirty="0"/>
          </a:p>
          <a:p>
            <a:pPr marL="507492" lvl="1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0000"/>
              <a:buFont typeface="Wingdings" pitchFamily="2" charset="2"/>
              <a:buChar char="Ø"/>
            </a:pPr>
            <a:r>
              <a:rPr lang="en-US" dirty="0"/>
              <a:t>Carrier frequency identifiers</a:t>
            </a:r>
            <a:endParaRPr dirty="0"/>
          </a:p>
          <a:p>
            <a:pPr marL="507492" lvl="1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0000"/>
              <a:buFont typeface="Wingdings" pitchFamily="2" charset="2"/>
              <a:buChar char="Ø"/>
            </a:pPr>
            <a:r>
              <a:rPr lang="en-US" dirty="0"/>
              <a:t>Signal strength/quality indicators:</a:t>
            </a:r>
            <a:endParaRPr dirty="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sz="2400" dirty="0"/>
              <a:t>More features in the open-sourced dataset! </a:t>
            </a:r>
            <a:endParaRPr sz="2400" dirty="0"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7E639-A882-E8B6-D818-A064C79D9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5G Deployment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338BF6-76DC-F719-0A35-BA50516DE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384300"/>
            <a:ext cx="5181600" cy="4089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776F02-7A78-D6F0-6F17-1818ACE58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5700889"/>
            <a:ext cx="9144000" cy="814211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effectLst/>
                <a:latin typeface="LinLibertineTB"/>
              </a:rPr>
              <a:t>Spatial representation of the RAN deployment for </a:t>
            </a:r>
            <a:r>
              <a:rPr lang="en-GB" sz="1800" dirty="0">
                <a:effectLst/>
                <a:latin typeface="LibertineMathMI"/>
              </a:rPr>
              <a:t>𝑂𝑝</a:t>
            </a:r>
            <a:r>
              <a:rPr lang="en-GB" sz="1800" dirty="0">
                <a:effectLst/>
                <a:latin typeface="LinLibertineT"/>
              </a:rPr>
              <a:t>1</a:t>
            </a:r>
            <a:r>
              <a:rPr lang="en-GB" sz="1800" dirty="0">
                <a:effectLst/>
                <a:latin typeface="LinLibertineTB"/>
              </a:rPr>
              <a:t>. The blue and red markers indicate the estimated positions of 4G </a:t>
            </a:r>
            <a:r>
              <a:rPr lang="en-GB" sz="1800" dirty="0" err="1">
                <a:effectLst/>
                <a:latin typeface="LinLibertineTB"/>
              </a:rPr>
              <a:t>eNBs</a:t>
            </a:r>
            <a:r>
              <a:rPr lang="en-GB" sz="1800" dirty="0">
                <a:effectLst/>
                <a:latin typeface="LinLibertineTB"/>
              </a:rPr>
              <a:t> and 5G </a:t>
            </a:r>
            <a:r>
              <a:rPr lang="en-GB" sz="1800" dirty="0" err="1">
                <a:effectLst/>
                <a:latin typeface="LinLibertineTB"/>
              </a:rPr>
              <a:t>gNBs</a:t>
            </a:r>
            <a:r>
              <a:rPr lang="en-GB" sz="1800" dirty="0">
                <a:effectLst/>
                <a:latin typeface="LinLibertineTB"/>
              </a:rPr>
              <a:t>, respectively. The black line in the background indicates the UE routes during the entire measurement campaign. </a:t>
            </a:r>
            <a:endParaRPr lang="en-GB" dirty="0"/>
          </a:p>
          <a:p>
            <a:pPr marL="0" indent="0">
              <a:buNone/>
            </a:pP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49934630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69028-C713-7FC3-199C-74D76285E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4G Coverage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77B7DA-8E44-636D-AA18-FF306E9ED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0" y="1695450"/>
            <a:ext cx="5892800" cy="34671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CEFD0A-EBEC-CB4A-03EA-9C600E633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5339644"/>
            <a:ext cx="9144000" cy="1175456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effectLst/>
                <a:latin typeface="LinLibertineTB"/>
              </a:rPr>
              <a:t>Distribution of 4G RSRP [dBm] across carrier frequencies (in a letter-value plot format and order by highest to lowest frequency) </a:t>
            </a:r>
            <a:endParaRPr lang="en-GB" dirty="0"/>
          </a:p>
          <a:p>
            <a:pPr marL="0" indent="0">
              <a:buNone/>
            </a:pP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507967478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75019-7053-E98E-D8F1-634C493AE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5G Coverage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F6AFE1-A724-A938-47D6-AFECAAC2F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0" y="1975203"/>
            <a:ext cx="5969000" cy="32512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F44174-9500-D381-8188-9ED9A2F01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5734756"/>
            <a:ext cx="9144000" cy="780344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effectLst/>
                <a:latin typeface="LinLibertineTB"/>
              </a:rPr>
              <a:t>Distribution of 5G SS-RSRP [dBm] (in an </a:t>
            </a:r>
            <a:r>
              <a:rPr lang="en-GB" sz="1800" dirty="0" err="1">
                <a:effectLst/>
                <a:latin typeface="LinLibertineTB"/>
              </a:rPr>
              <a:t>ecdf</a:t>
            </a:r>
            <a:r>
              <a:rPr lang="en-GB" sz="1800" dirty="0">
                <a:effectLst/>
                <a:latin typeface="LinLibertineTB"/>
              </a:rPr>
              <a:t> format), for </a:t>
            </a:r>
            <a:r>
              <a:rPr lang="en-GB" sz="1800" dirty="0">
                <a:effectLst/>
                <a:latin typeface="LibertineMathMI"/>
              </a:rPr>
              <a:t>𝑂𝑝</a:t>
            </a:r>
            <a:r>
              <a:rPr lang="en-GB" sz="1800" dirty="0">
                <a:effectLst/>
                <a:latin typeface="LinLibertineT"/>
              </a:rPr>
              <a:t>1 </a:t>
            </a:r>
            <a:r>
              <a:rPr lang="en-GB" sz="1800" dirty="0">
                <a:effectLst/>
                <a:latin typeface="LinLibertineTB"/>
              </a:rPr>
              <a:t>and </a:t>
            </a:r>
            <a:r>
              <a:rPr lang="en-GB" sz="1800" dirty="0">
                <a:effectLst/>
                <a:latin typeface="LibertineMathMI"/>
              </a:rPr>
              <a:t>𝑂𝑝</a:t>
            </a:r>
            <a:r>
              <a:rPr lang="en-GB" sz="1800" dirty="0">
                <a:effectLst/>
                <a:latin typeface="LinLibertineT"/>
              </a:rPr>
              <a:t>2 </a:t>
            </a:r>
            <a:r>
              <a:rPr lang="en-GB" sz="1800" dirty="0">
                <a:effectLst/>
                <a:latin typeface="LinLibertineTB"/>
              </a:rPr>
              <a:t>and grouped by scenario. </a:t>
            </a:r>
            <a:endParaRPr lang="en-GB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832235600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A95E3-D5CF-834D-B05B-2F4FE5AC3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Behind the Doors: </a:t>
            </a:r>
            <a:br>
              <a:rPr lang="en-NO" dirty="0"/>
            </a:br>
            <a:r>
              <a:rPr lang="en-NO" dirty="0"/>
              <a:t>NB-IoT and 5G Datasets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A10861-C37E-264E-8736-A288BFDA2C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090921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Future analysis and work"/>
          <p:cNvSpPr txBox="1">
            <a:spLocks noGrp="1"/>
          </p:cNvSpPr>
          <p:nvPr>
            <p:ph type="title"/>
          </p:nvPr>
        </p:nvSpPr>
        <p:spPr>
          <a:xfrm>
            <a:off x="290512" y="0"/>
            <a:ext cx="7724774" cy="686312"/>
          </a:xfrm>
          <a:prstGeom prst="rect">
            <a:avLst/>
          </a:prstGeom>
        </p:spPr>
        <p:txBody>
          <a:bodyPr>
            <a:normAutofit/>
          </a:bodyPr>
          <a:lstStyle>
            <a:lvl1pPr defTabSz="560831">
              <a:defRPr sz="7679"/>
            </a:lvl1pPr>
          </a:lstStyle>
          <a:p>
            <a:r>
              <a:rPr lang="en-US" sz="3600" dirty="0"/>
              <a:t>Data Sources</a:t>
            </a:r>
            <a:endParaRPr sz="3600" dirty="0"/>
          </a:p>
        </p:txBody>
      </p:sp>
      <p:sp>
        <p:nvSpPr>
          <p:cNvPr id="332" name="Extend the analysis to other scenarios (indoor, deep indoor, mobility vs. static)…"/>
          <p:cNvSpPr txBox="1">
            <a:spLocks noGrp="1"/>
          </p:cNvSpPr>
          <p:nvPr>
            <p:ph type="body" idx="1"/>
          </p:nvPr>
        </p:nvSpPr>
        <p:spPr>
          <a:xfrm>
            <a:off x="290512" y="926921"/>
            <a:ext cx="8510588" cy="3583833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189861" indent="-189861" defTabSz="249531">
              <a:spcBef>
                <a:spcPts val="1793"/>
              </a:spcBef>
              <a:defRPr sz="2592"/>
            </a:pPr>
            <a:r>
              <a:rPr lang="en-US" b="1" u="sng" dirty="0"/>
              <a:t>Coverage data: </a:t>
            </a:r>
          </a:p>
          <a:p>
            <a:pPr lvl="1" defTabSz="249531">
              <a:spcBef>
                <a:spcPts val="1793"/>
              </a:spcBef>
              <a:defRPr sz="2592"/>
            </a:pPr>
            <a:r>
              <a:rPr lang="en-US" dirty="0"/>
              <a:t>Each batch of samples sharing the same timestamp represents a single measurement point (in space). </a:t>
            </a:r>
          </a:p>
          <a:p>
            <a:pPr lvl="1" defTabSz="249531">
              <a:spcBef>
                <a:spcPts val="1793"/>
              </a:spcBef>
              <a:defRPr sz="2592"/>
            </a:pPr>
            <a:r>
              <a:rPr lang="en-US" dirty="0"/>
              <a:t>Each sample holds information for the UE - cell connection (e.g., GPS UE location, RSRP, RSRQ, SINR, cell identifiers, etc.)</a:t>
            </a:r>
          </a:p>
          <a:p>
            <a:pPr marL="189861" indent="-189861" defTabSz="249531">
              <a:spcBef>
                <a:spcPts val="1793"/>
              </a:spcBef>
              <a:defRPr sz="2592"/>
            </a:pPr>
            <a:r>
              <a:rPr lang="en-US" b="1" u="sng" dirty="0"/>
              <a:t>Cell data:</a:t>
            </a:r>
          </a:p>
          <a:p>
            <a:pPr marL="532761" lvl="1" indent="-189861" defTabSz="249531">
              <a:spcBef>
                <a:spcPts val="1793"/>
              </a:spcBef>
              <a:defRPr sz="2592"/>
            </a:pPr>
            <a:r>
              <a:rPr lang="en-US" dirty="0"/>
              <a:t>A separate set of data with additional information for each cell (e.g., GPS cell location, power, cell identifiers, etc.)</a:t>
            </a:r>
          </a:p>
        </p:txBody>
      </p:sp>
    </p:spTree>
    <p:extLst>
      <p:ext uri="{BB962C8B-B14F-4D97-AF65-F5344CB8AC3E}">
        <p14:creationId xmlns:p14="http://schemas.microsoft.com/office/powerpoint/2010/main" val="155780743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Future analysis and work"/>
          <p:cNvSpPr txBox="1">
            <a:spLocks noGrp="1"/>
          </p:cNvSpPr>
          <p:nvPr>
            <p:ph type="title"/>
          </p:nvPr>
        </p:nvSpPr>
        <p:spPr>
          <a:xfrm>
            <a:off x="355652" y="0"/>
            <a:ext cx="7724774" cy="686312"/>
          </a:xfrm>
          <a:prstGeom prst="rect">
            <a:avLst/>
          </a:prstGeom>
        </p:spPr>
        <p:txBody>
          <a:bodyPr>
            <a:normAutofit/>
          </a:bodyPr>
          <a:lstStyle>
            <a:lvl1pPr defTabSz="560831">
              <a:defRPr sz="7679"/>
            </a:lvl1pPr>
          </a:lstStyle>
          <a:p>
            <a:r>
              <a:rPr lang="en-US" sz="3600" dirty="0"/>
              <a:t>Preprocessing (1)</a:t>
            </a:r>
            <a:endParaRPr sz="3600" dirty="0"/>
          </a:p>
        </p:txBody>
      </p:sp>
      <p:sp>
        <p:nvSpPr>
          <p:cNvPr id="332" name="Extend the analysis to other scenarios (indoor, deep indoor, mobility vs. static)…"/>
          <p:cNvSpPr txBox="1">
            <a:spLocks noGrp="1"/>
          </p:cNvSpPr>
          <p:nvPr>
            <p:ph type="body" idx="1"/>
          </p:nvPr>
        </p:nvSpPr>
        <p:spPr>
          <a:xfrm>
            <a:off x="209396" y="1000662"/>
            <a:ext cx="8510588" cy="358383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189861" indent="-189861" defTabSz="249531">
              <a:spcBef>
                <a:spcPts val="1793"/>
              </a:spcBef>
              <a:defRPr sz="2592"/>
            </a:pPr>
            <a:r>
              <a:rPr lang="en-US" b="1" u="sng" dirty="0"/>
              <a:t>Missing Data</a:t>
            </a:r>
            <a:r>
              <a:rPr lang="en-US" u="sng" dirty="0"/>
              <a:t>: </a:t>
            </a:r>
          </a:p>
          <a:p>
            <a:pPr marL="532761" lvl="1" indent="-189861" defTabSz="249531">
              <a:spcBef>
                <a:spcPts val="1793"/>
              </a:spcBef>
              <a:defRPr sz="2592"/>
            </a:pPr>
            <a:r>
              <a:rPr lang="en-US" dirty="0"/>
              <a:t>Handle missing data (if possible)</a:t>
            </a:r>
          </a:p>
          <a:p>
            <a:pPr marL="875661" lvl="2" indent="-189861" defTabSz="249531">
              <a:spcBef>
                <a:spcPts val="1793"/>
              </a:spcBef>
              <a:defRPr sz="2592"/>
            </a:pPr>
            <a:r>
              <a:rPr lang="en-US" dirty="0"/>
              <a:t>Find and retrieve missing values using both data sources</a:t>
            </a:r>
          </a:p>
          <a:p>
            <a:pPr marL="189861" indent="-189861" defTabSz="249531">
              <a:spcBef>
                <a:spcPts val="1793"/>
              </a:spcBef>
              <a:defRPr sz="2592"/>
            </a:pPr>
            <a:r>
              <a:rPr lang="en-US" b="1" u="sng" dirty="0"/>
              <a:t>Invalid Data</a:t>
            </a:r>
            <a:r>
              <a:rPr lang="en-US" b="1" dirty="0"/>
              <a:t> </a:t>
            </a:r>
            <a:r>
              <a:rPr lang="en-US" dirty="0"/>
              <a:t>(Requires domain knowledge):</a:t>
            </a:r>
          </a:p>
          <a:p>
            <a:pPr marL="532761" lvl="1" indent="-189861" defTabSz="249531">
              <a:spcBef>
                <a:spcPts val="1793"/>
              </a:spcBef>
              <a:defRPr sz="2592"/>
            </a:pPr>
            <a:r>
              <a:rPr lang="en-US" dirty="0"/>
              <a:t>Look for outliers and extreme values</a:t>
            </a:r>
          </a:p>
          <a:p>
            <a:pPr marL="875661" lvl="2" indent="-189861" defTabSz="249531">
              <a:spcBef>
                <a:spcPts val="1793"/>
              </a:spcBef>
              <a:defRPr sz="2592"/>
            </a:pPr>
            <a:r>
              <a:rPr lang="en-US" dirty="0"/>
              <a:t>Determine either extreme (of interest) behavior or measurement error</a:t>
            </a:r>
          </a:p>
        </p:txBody>
      </p:sp>
    </p:spTree>
    <p:extLst>
      <p:ext uri="{BB962C8B-B14F-4D97-AF65-F5344CB8AC3E}">
        <p14:creationId xmlns:p14="http://schemas.microsoft.com/office/powerpoint/2010/main" val="1431544332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Future analysis and work"/>
          <p:cNvSpPr txBox="1">
            <a:spLocks noGrp="1"/>
          </p:cNvSpPr>
          <p:nvPr>
            <p:ph type="title"/>
          </p:nvPr>
        </p:nvSpPr>
        <p:spPr>
          <a:xfrm>
            <a:off x="355652" y="0"/>
            <a:ext cx="7724774" cy="686312"/>
          </a:xfrm>
          <a:prstGeom prst="rect">
            <a:avLst/>
          </a:prstGeom>
        </p:spPr>
        <p:txBody>
          <a:bodyPr>
            <a:normAutofit/>
          </a:bodyPr>
          <a:lstStyle>
            <a:lvl1pPr defTabSz="560831">
              <a:defRPr sz="7679"/>
            </a:lvl1pPr>
          </a:lstStyle>
          <a:p>
            <a:r>
              <a:rPr lang="en-US" sz="3600" dirty="0"/>
              <a:t>Preprocessing (2)</a:t>
            </a:r>
            <a:endParaRPr sz="3600" dirty="0"/>
          </a:p>
        </p:txBody>
      </p:sp>
      <p:sp>
        <p:nvSpPr>
          <p:cNvPr id="332" name="Extend the analysis to other scenarios (indoor, deep indoor, mobility vs. static)…"/>
          <p:cNvSpPr txBox="1">
            <a:spLocks noGrp="1"/>
          </p:cNvSpPr>
          <p:nvPr>
            <p:ph type="body" idx="1"/>
          </p:nvPr>
        </p:nvSpPr>
        <p:spPr>
          <a:xfrm>
            <a:off x="216769" y="919546"/>
            <a:ext cx="8701943" cy="532222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189861" indent="-189861" defTabSz="249531">
              <a:spcBef>
                <a:spcPts val="1793"/>
              </a:spcBef>
              <a:defRPr sz="2592"/>
            </a:pPr>
            <a:r>
              <a:rPr lang="en-US" b="1" u="sng" dirty="0"/>
              <a:t>Merging Data</a:t>
            </a:r>
            <a:r>
              <a:rPr lang="en-US" u="sng" dirty="0"/>
              <a:t>: </a:t>
            </a:r>
          </a:p>
          <a:p>
            <a:pPr marL="532761" lvl="1" indent="-189861" defTabSz="249531">
              <a:spcBef>
                <a:spcPts val="1793"/>
              </a:spcBef>
              <a:defRPr sz="2592"/>
            </a:pPr>
            <a:r>
              <a:rPr lang="en-US" dirty="0"/>
              <a:t>Merge the two data sources into a single cleaned </a:t>
            </a:r>
            <a:r>
              <a:rPr lang="en-US" dirty="0" err="1"/>
              <a:t>dataframe</a:t>
            </a:r>
            <a:r>
              <a:rPr lang="en-US" dirty="0"/>
              <a:t> </a:t>
            </a:r>
          </a:p>
          <a:p>
            <a:pPr lvl="2" defTabSz="249531">
              <a:spcBef>
                <a:spcPts val="1793"/>
              </a:spcBef>
              <a:defRPr sz="2592"/>
            </a:pPr>
            <a:r>
              <a:rPr lang="en-US" dirty="0"/>
              <a:t> </a:t>
            </a:r>
            <a:r>
              <a:rPr lang="en-US" u="sng" dirty="0"/>
              <a:t>Challenge:</a:t>
            </a:r>
            <a:r>
              <a:rPr lang="en-US" dirty="0"/>
              <a:t> Define primary keys and secondary rules to  break ambiguity </a:t>
            </a:r>
          </a:p>
          <a:p>
            <a:pPr lvl="3" defTabSz="249531">
              <a:spcBef>
                <a:spcPts val="1793"/>
              </a:spcBef>
              <a:defRPr sz="2592"/>
            </a:pPr>
            <a:r>
              <a:rPr lang="en-US" dirty="0"/>
              <a:t>For </a:t>
            </a:r>
            <a:r>
              <a:rPr lang="en-US" b="1" dirty="0"/>
              <a:t>example</a:t>
            </a:r>
            <a:r>
              <a:rPr lang="en-US" dirty="0"/>
              <a:t>, determine cell location using multiple GPS measurements. Due to measurement error, GPS values slightly differ.</a:t>
            </a:r>
          </a:p>
          <a:p>
            <a:pPr lvl="4" defTabSz="249531">
              <a:spcBef>
                <a:spcPts val="1793"/>
              </a:spcBef>
              <a:defRPr sz="2592"/>
            </a:pPr>
            <a:r>
              <a:rPr lang="en-US" b="1" dirty="0"/>
              <a:t>Solution: </a:t>
            </a:r>
            <a:r>
              <a:rPr lang="en-US" dirty="0"/>
              <a:t>Mean/Median values, use additional information (e.g., vertical/horizontal estimation error)</a:t>
            </a:r>
            <a:endParaRPr lang="en-US" b="1" dirty="0"/>
          </a:p>
          <a:p>
            <a:pPr marL="189861" indent="-189861" defTabSz="249531">
              <a:spcBef>
                <a:spcPts val="1793"/>
              </a:spcBef>
              <a:defRPr sz="2592"/>
            </a:pPr>
            <a:r>
              <a:rPr lang="en-US" b="1" u="sng" dirty="0"/>
              <a:t>Reshape/Summarize Data:</a:t>
            </a:r>
            <a:endParaRPr lang="en-US" dirty="0"/>
          </a:p>
          <a:p>
            <a:pPr marL="532761" lvl="1" indent="-189861" defTabSz="249531">
              <a:spcBef>
                <a:spcPts val="1793"/>
              </a:spcBef>
              <a:defRPr sz="2592"/>
            </a:pPr>
            <a:r>
              <a:rPr lang="en-US" dirty="0"/>
              <a:t>Compute mean/</a:t>
            </a:r>
            <a:r>
              <a:rPr lang="en-US" dirty="0" err="1"/>
              <a:t>std</a:t>
            </a:r>
            <a:r>
              <a:rPr lang="en-US" dirty="0"/>
              <a:t> values for the metrics of interest (e.g., RSRP, RSRQ, SINR)</a:t>
            </a:r>
          </a:p>
          <a:p>
            <a:pPr marL="532761" lvl="1" indent="-189861" defTabSz="249531">
              <a:spcBef>
                <a:spcPts val="1793"/>
              </a:spcBef>
              <a:defRPr sz="2592"/>
            </a:pPr>
            <a:r>
              <a:rPr lang="en-US" dirty="0"/>
              <a:t>Add external features to group the data (e.g., DI, I, OW, OD)</a:t>
            </a:r>
          </a:p>
          <a:p>
            <a:pPr marL="532761" lvl="1" indent="-189861" defTabSz="249531">
              <a:spcBef>
                <a:spcPts val="1793"/>
              </a:spcBef>
              <a:defRPr sz="2592"/>
            </a:pPr>
            <a:r>
              <a:rPr lang="en-US" dirty="0"/>
              <a:t>Engineer new features to understand the data (e.g., distance to the cell)</a:t>
            </a:r>
          </a:p>
        </p:txBody>
      </p:sp>
    </p:spTree>
    <p:extLst>
      <p:ext uri="{BB962C8B-B14F-4D97-AF65-F5344CB8AC3E}">
        <p14:creationId xmlns:p14="http://schemas.microsoft.com/office/powerpoint/2010/main" val="2657039986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Future analysis and work"/>
          <p:cNvSpPr txBox="1">
            <a:spLocks noGrp="1"/>
          </p:cNvSpPr>
          <p:nvPr>
            <p:ph type="title"/>
          </p:nvPr>
        </p:nvSpPr>
        <p:spPr>
          <a:xfrm>
            <a:off x="427391" y="28829"/>
            <a:ext cx="7724774" cy="686312"/>
          </a:xfrm>
          <a:prstGeom prst="rect">
            <a:avLst/>
          </a:prstGeom>
        </p:spPr>
        <p:txBody>
          <a:bodyPr>
            <a:normAutofit/>
          </a:bodyPr>
          <a:lstStyle>
            <a:lvl1pPr defTabSz="560831">
              <a:defRPr sz="7679"/>
            </a:lvl1pPr>
          </a:lstStyle>
          <a:p>
            <a:r>
              <a:rPr lang="en-US" sz="3600" dirty="0"/>
              <a:t>Visualization</a:t>
            </a:r>
            <a:endParaRPr sz="3600" dirty="0"/>
          </a:p>
        </p:txBody>
      </p:sp>
      <p:sp>
        <p:nvSpPr>
          <p:cNvPr id="332" name="Extend the analysis to other scenarios (indoor, deep indoor, mobility vs. static)…"/>
          <p:cNvSpPr txBox="1">
            <a:spLocks noGrp="1"/>
          </p:cNvSpPr>
          <p:nvPr>
            <p:ph type="body" idx="1"/>
          </p:nvPr>
        </p:nvSpPr>
        <p:spPr>
          <a:xfrm>
            <a:off x="316706" y="834390"/>
            <a:ext cx="8510588" cy="26809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9861" indent="-189861" defTabSz="249531">
              <a:spcBef>
                <a:spcPts val="1793"/>
              </a:spcBef>
              <a:defRPr sz="2592"/>
            </a:pPr>
            <a:r>
              <a:rPr lang="en-US" dirty="0">
                <a:latin typeface="Eurostile" panose="020B0504020202050204" pitchFamily="34" charset="77"/>
              </a:rPr>
              <a:t>Data illustration with map visualization tools</a:t>
            </a:r>
          </a:p>
          <a:p>
            <a:pPr marL="532761" lvl="1" indent="-189861" defTabSz="249531">
              <a:spcBef>
                <a:spcPts val="1793"/>
              </a:spcBef>
              <a:defRPr sz="2592"/>
            </a:pPr>
            <a:r>
              <a:rPr lang="en-US" sz="2200" dirty="0">
                <a:latin typeface="Eurostile" panose="020B0504020202050204" pitchFamily="34" charset="77"/>
              </a:rPr>
              <a:t>Pinpoint areas with low coverage at glance and view cell spatial distribution</a:t>
            </a:r>
          </a:p>
          <a:p>
            <a:pPr marL="532761" lvl="1" indent="-189861" defTabSz="249531">
              <a:spcBef>
                <a:spcPts val="1793"/>
              </a:spcBef>
              <a:defRPr sz="2592"/>
            </a:pPr>
            <a:r>
              <a:rPr lang="en-US" sz="2200" dirty="0"/>
              <a:t>Can be generalized or expanded with new data</a:t>
            </a:r>
          </a:p>
          <a:p>
            <a:pPr marL="342900" lvl="1" indent="0" defTabSz="249531">
              <a:spcBef>
                <a:spcPts val="1793"/>
              </a:spcBef>
              <a:buNone/>
              <a:defRPr sz="2592"/>
            </a:pPr>
            <a:endParaRPr lang="en-US" dirty="0">
              <a:latin typeface="Eurostile" panose="020B0504020202050204" pitchFamily="34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1B603A-E4D3-9E42-84C6-FABED4F79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32" y="3776707"/>
            <a:ext cx="3429000" cy="2571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0EA70B-8CA7-E147-A18D-9D017BAF42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890" y="3776707"/>
            <a:ext cx="3429000" cy="25717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804DE4A-0019-F749-B5BD-4D6BB50CC51C}"/>
              </a:ext>
            </a:extLst>
          </p:cNvPr>
          <p:cNvSpPr/>
          <p:nvPr/>
        </p:nvSpPr>
        <p:spPr>
          <a:xfrm>
            <a:off x="517232" y="3776707"/>
            <a:ext cx="3429000" cy="25717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0AF2CF-8E0B-7B48-9DE3-6E6FE339D777}"/>
              </a:ext>
            </a:extLst>
          </p:cNvPr>
          <p:cNvSpPr/>
          <p:nvPr/>
        </p:nvSpPr>
        <p:spPr>
          <a:xfrm>
            <a:off x="4046890" y="3776707"/>
            <a:ext cx="3429000" cy="25717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F68DF0-D279-FB46-8B97-9DC2AFD81EA7}"/>
              </a:ext>
            </a:extLst>
          </p:cNvPr>
          <p:cNvSpPr txBox="1"/>
          <p:nvPr/>
        </p:nvSpPr>
        <p:spPr>
          <a:xfrm>
            <a:off x="1872138" y="6332828"/>
            <a:ext cx="8034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 panose="020B0504020202050204" pitchFamily="34" charset="77"/>
              </a:rPr>
              <a:t>806 MHz</a:t>
            </a:r>
            <a:endParaRPr lang="en-US" sz="900" dirty="0">
              <a:latin typeface="Eurostile" panose="020B050402020205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A18C17-57F1-414E-93A7-AA4BAC946CBF}"/>
              </a:ext>
            </a:extLst>
          </p:cNvPr>
          <p:cNvSpPr txBox="1"/>
          <p:nvPr/>
        </p:nvSpPr>
        <p:spPr>
          <a:xfrm>
            <a:off x="5368237" y="6332828"/>
            <a:ext cx="8980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Eurostile" panose="020B0504020202050204" pitchFamily="34" charset="77"/>
              </a:rPr>
              <a:t>2662 MHz</a:t>
            </a:r>
            <a:endParaRPr lang="en-US" sz="90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28139840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4ECB3-E468-BB4A-8BDB-472E4F562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Assignment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51C38-3A6B-9840-BC44-D05643984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2545156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Future analysis and work"/>
          <p:cNvSpPr txBox="1">
            <a:spLocks noGrp="1"/>
          </p:cNvSpPr>
          <p:nvPr>
            <p:ph type="title"/>
          </p:nvPr>
        </p:nvSpPr>
        <p:spPr>
          <a:xfrm>
            <a:off x="709613" y="1073892"/>
            <a:ext cx="7724774" cy="686312"/>
          </a:xfrm>
          <a:prstGeom prst="rect">
            <a:avLst/>
          </a:prstGeom>
        </p:spPr>
        <p:txBody>
          <a:bodyPr>
            <a:normAutofit/>
          </a:bodyPr>
          <a:lstStyle>
            <a:lvl1pPr defTabSz="560831">
              <a:defRPr sz="7679"/>
            </a:lvl1pPr>
          </a:lstStyle>
          <a:p>
            <a:r>
              <a:rPr lang="en-US" sz="3600" dirty="0"/>
              <a:t>Dataset Statistics</a:t>
            </a:r>
            <a:endParaRPr sz="3600" dirty="0"/>
          </a:p>
        </p:txBody>
      </p:sp>
      <p:sp>
        <p:nvSpPr>
          <p:cNvPr id="332" name="Extend the analysis to other scenarios (indoor, deep indoor, mobility vs. static)…"/>
          <p:cNvSpPr txBox="1">
            <a:spLocks noGrp="1"/>
          </p:cNvSpPr>
          <p:nvPr>
            <p:ph type="body" idx="1"/>
          </p:nvPr>
        </p:nvSpPr>
        <p:spPr>
          <a:xfrm>
            <a:off x="290512" y="1760204"/>
            <a:ext cx="8510588" cy="473090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9861" indent="-189861" defTabSz="249531">
              <a:spcBef>
                <a:spcPts val="1793"/>
              </a:spcBef>
              <a:defRPr sz="2592"/>
            </a:pPr>
            <a:r>
              <a:rPr lang="en-US" dirty="0">
                <a:latin typeface="Eurostile" panose="020B0504020202050204" pitchFamily="34" charset="77"/>
              </a:rPr>
              <a:t>Data is provided in a .csv file format</a:t>
            </a:r>
          </a:p>
          <a:p>
            <a:pPr marL="532761" lvl="1" indent="-189861" defTabSz="249531">
              <a:spcBef>
                <a:spcPts val="1793"/>
              </a:spcBef>
              <a:defRPr sz="2592"/>
            </a:pPr>
            <a:r>
              <a:rPr lang="en-US" sz="2000" dirty="0">
                <a:latin typeface="Eurostile" panose="020B0504020202050204" pitchFamily="34" charset="77"/>
              </a:rPr>
              <a:t>Each sample represents a passive scan (i.e., given a location, a unique </a:t>
            </a:r>
            <a:r>
              <a:rPr lang="en-US" sz="2000" dirty="0" err="1">
                <a:latin typeface="Eurostile" panose="020B0504020202050204" pitchFamily="34" charset="77"/>
              </a:rPr>
              <a:t>CellIdentity</a:t>
            </a:r>
            <a:r>
              <a:rPr lang="en-US" sz="2000" dirty="0">
                <a:latin typeface="Eurostile" panose="020B0504020202050204" pitchFamily="34" charset="77"/>
              </a:rPr>
              <a:t> is reported alongside signal related information – </a:t>
            </a:r>
            <a:r>
              <a:rPr lang="en-US" sz="2000" b="1" dirty="0">
                <a:latin typeface="Eurostile" panose="020B0504020202050204" pitchFamily="34" charset="77"/>
              </a:rPr>
              <a:t>next slide for a complete set of features</a:t>
            </a:r>
            <a:r>
              <a:rPr lang="en-US" sz="2000" dirty="0">
                <a:latin typeface="Eurostile" panose="020B0504020202050204" pitchFamily="34" charset="77"/>
              </a:rPr>
              <a:t>): </a:t>
            </a:r>
          </a:p>
          <a:p>
            <a:pPr marL="532761" lvl="1" indent="-189861" defTabSz="249531">
              <a:spcBef>
                <a:spcPts val="1793"/>
              </a:spcBef>
              <a:defRPr sz="2592"/>
            </a:pPr>
            <a:endParaRPr lang="en-US" sz="2000" dirty="0">
              <a:latin typeface="Eurostile" panose="020B0504020202050204" pitchFamily="34" charset="77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LTE and 5G:</a:t>
            </a:r>
            <a:endParaRPr lang="en-GB" sz="2000" b="0" dirty="0">
              <a:effectLst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Indoor (106 sub-campaigns), for houses and multi-floor buildings</a:t>
            </a:r>
            <a:endParaRPr lang="en-GB" sz="1800" b="0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Outdoor Walking (47 sub-campaigns), for outdoor while walking</a:t>
            </a:r>
            <a:endParaRPr lang="en-GB" sz="1800" b="0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Outdoor Driving (37 sub-campaigns), for outdoor while on public transport</a:t>
            </a:r>
            <a:endParaRPr lang="en-GB" sz="1800" b="0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NB-IoT:</a:t>
            </a:r>
            <a:endParaRPr lang="en-GB" sz="2000" b="0" dirty="0">
              <a:effectLst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Indoor (21 sub-campaigns), for houses and multi-floor buildings</a:t>
            </a:r>
            <a:endParaRPr lang="en-GB" sz="1800" b="0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Outdoor Walking (25 sub-campaigns), for outdoor while walking</a:t>
            </a:r>
            <a:endParaRPr lang="en-GB" sz="1800" b="0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Outdoor Driving (34 sub-campaigns), for outdoor while on public transport</a:t>
            </a:r>
            <a:endParaRPr lang="en-GB" sz="1800" b="0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88BA39-2DED-2046-B636-24F59BEEC8B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nb-NO" smtClean="0"/>
              <a:t>48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0397842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6FC55-0E57-254E-97E3-B7E1C7E73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Features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4D6BD49-3B29-754B-A455-E46550FD7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240549"/>
              </p:ext>
            </p:extLst>
          </p:nvPr>
        </p:nvGraphicFramePr>
        <p:xfrm>
          <a:off x="312738" y="968108"/>
          <a:ext cx="732198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9833">
                  <a:extLst>
                    <a:ext uri="{9D8B030D-6E8A-4147-A177-3AD203B41FA5}">
                      <a16:colId xmlns:a16="http://schemas.microsoft.com/office/drawing/2014/main" val="172649693"/>
                    </a:ext>
                  </a:extLst>
                </a:gridCol>
                <a:gridCol w="1978989">
                  <a:extLst>
                    <a:ext uri="{9D8B030D-6E8A-4147-A177-3AD203B41FA5}">
                      <a16:colId xmlns:a16="http://schemas.microsoft.com/office/drawing/2014/main" val="314371789"/>
                    </a:ext>
                  </a:extLst>
                </a:gridCol>
                <a:gridCol w="1142870">
                  <a:extLst>
                    <a:ext uri="{9D8B030D-6E8A-4147-A177-3AD203B41FA5}">
                      <a16:colId xmlns:a16="http://schemas.microsoft.com/office/drawing/2014/main" val="3694069617"/>
                    </a:ext>
                  </a:extLst>
                </a:gridCol>
                <a:gridCol w="3080288">
                  <a:extLst>
                    <a:ext uri="{9D8B030D-6E8A-4147-A177-3AD203B41FA5}">
                      <a16:colId xmlns:a16="http://schemas.microsoft.com/office/drawing/2014/main" val="221365337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Feature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Brief Description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Feature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Brief Description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2214725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Date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Measurement Date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>
                          <a:latin typeface="Eurostile" panose="020B0504020202050204" pitchFamily="34" charset="77"/>
                        </a:rPr>
                        <a:t>eNodeB.ID</a:t>
                      </a:r>
                      <a:endParaRPr lang="en-US" sz="1100" b="1" dirty="0">
                        <a:latin typeface="Eurostile" panose="020B0504020202050204" pitchFamily="34" charset="77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Unique </a:t>
                      </a:r>
                      <a:r>
                        <a:rPr lang="en-US" sz="1100" dirty="0" err="1">
                          <a:latin typeface="Eurostile" panose="020B0504020202050204" pitchFamily="34" charset="77"/>
                        </a:rPr>
                        <a:t>eNodeB</a:t>
                      </a:r>
                      <a:r>
                        <a:rPr lang="en-US" sz="1100" dirty="0">
                          <a:latin typeface="Eurostile" panose="020B0504020202050204" pitchFamily="34" charset="77"/>
                        </a:rPr>
                        <a:t> Identifier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221898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Time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Measurement Time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Power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Power Received on the Entire Bandwidth [dBm]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0122121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Latitude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UE Latitude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SINR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dk1"/>
                          </a:solidFill>
                          <a:effectLst/>
                          <a:latin typeface="Eurostile" panose="020B0504020202050204" pitchFamily="34" charset="77"/>
                        </a:rPr>
                        <a:t>Signal-to-Interference-plus-Noise Ratio [dB]</a:t>
                      </a:r>
                      <a:endParaRPr lang="en-US" sz="1100" dirty="0">
                        <a:latin typeface="Eurostile" panose="020B0504020202050204" pitchFamily="34" charset="77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1511449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Longitude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UE Longitude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RSRP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dk1"/>
                          </a:solidFill>
                          <a:effectLst/>
                          <a:latin typeface="Eurostile" panose="020B0504020202050204" pitchFamily="34" charset="77"/>
                        </a:rPr>
                        <a:t>Reference Signal Receive Power  [dBm]</a:t>
                      </a:r>
                      <a:endParaRPr lang="en-US" sz="1100" dirty="0">
                        <a:latin typeface="Eurostile" panose="020B0504020202050204" pitchFamily="34" charset="77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2580503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Speed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Moving Speed [Km/h]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RSRQ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dk1"/>
                          </a:solidFill>
                          <a:effectLst/>
                          <a:latin typeface="Eurostile" panose="020B0504020202050204" pitchFamily="34" charset="77"/>
                        </a:rPr>
                        <a:t>Reference Signal Received Quality [dB]</a:t>
                      </a:r>
                      <a:endParaRPr lang="en-US" sz="1100" dirty="0">
                        <a:latin typeface="Eurostile" panose="020B0504020202050204" pitchFamily="34" charset="77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9539404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EARFCN*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Band-Carrier Frequency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campaign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Eurostile" panose="020B0504020202050204" pitchFamily="34" charset="77"/>
                        </a:rPr>
                        <a:t>Name of the measurement campaign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1261181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Frequency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Carrier Frequency [MHz]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scenario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Scenario (DI/I/OS/OW/OD)**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2748237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PCI (NPCI)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Physical Cell Identifier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="1" dirty="0" err="1">
                          <a:latin typeface="Eurostile" panose="020B0504020202050204" pitchFamily="34" charset="77"/>
                        </a:rPr>
                        <a:t>cellLongitude</a:t>
                      </a:r>
                      <a:endParaRPr lang="en-US" sz="1100" b="1" dirty="0">
                        <a:latin typeface="Eurostile" panose="020B0504020202050204" pitchFamily="34" charset="77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Cell Longitude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5672545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MCC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Mobile Country Code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>
                          <a:latin typeface="Eurostile" panose="020B0504020202050204" pitchFamily="34" charset="77"/>
                        </a:rPr>
                        <a:t>cellLatitude</a:t>
                      </a:r>
                      <a:endParaRPr lang="en-US" sz="1100" b="1" dirty="0">
                        <a:latin typeface="Eurostile" panose="020B0504020202050204" pitchFamily="34" charset="77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Cell Latitude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0247844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MNC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Mobile Network Code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>
                          <a:latin typeface="Eurostile" panose="020B0504020202050204" pitchFamily="34" charset="77"/>
                        </a:rPr>
                        <a:t>n_CellIdentities</a:t>
                      </a:r>
                      <a:endParaRPr lang="en-US" sz="1100" b="1" dirty="0">
                        <a:latin typeface="Eurostile" panose="020B0504020202050204" pitchFamily="34" charset="77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# </a:t>
                      </a:r>
                      <a:r>
                        <a:rPr lang="en-US" sz="1100" dirty="0" err="1">
                          <a:latin typeface="Eurostile" panose="020B0504020202050204" pitchFamily="34" charset="77"/>
                        </a:rPr>
                        <a:t>CellIDs</a:t>
                      </a:r>
                      <a:r>
                        <a:rPr lang="en-US" sz="1100" dirty="0">
                          <a:latin typeface="Eurostile" panose="020B0504020202050204" pitchFamily="34" charset="77"/>
                        </a:rPr>
                        <a:t> per </a:t>
                      </a:r>
                      <a:r>
                        <a:rPr lang="en-US" sz="1100" dirty="0" err="1">
                          <a:latin typeface="Eurostile" panose="020B0504020202050204" pitchFamily="34" charset="77"/>
                        </a:rPr>
                        <a:t>eNodeB</a:t>
                      </a:r>
                      <a:endParaRPr lang="en-US" sz="1100" dirty="0">
                        <a:latin typeface="Eurostile" panose="020B0504020202050204" pitchFamily="34" charset="77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08209108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b="1" dirty="0" err="1">
                          <a:latin typeface="Eurostile" panose="020B0504020202050204" pitchFamily="34" charset="77"/>
                        </a:rPr>
                        <a:t>CellIdentity</a:t>
                      </a:r>
                      <a:endParaRPr lang="en-US" sz="1100" b="1" dirty="0">
                        <a:latin typeface="Eurostile" panose="020B0504020202050204" pitchFamily="34" charset="77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Eurostile" panose="020B0504020202050204" pitchFamily="34" charset="77"/>
                        </a:rPr>
                        <a:t>Unique </a:t>
                      </a:r>
                      <a:r>
                        <a:rPr lang="en-US" sz="1100" dirty="0" err="1">
                          <a:latin typeface="Eurostile" panose="020B0504020202050204" pitchFamily="34" charset="77"/>
                        </a:rPr>
                        <a:t>CellID</a:t>
                      </a:r>
                      <a:r>
                        <a:rPr lang="en-US" sz="1100" dirty="0">
                          <a:latin typeface="Eurostile" panose="020B0504020202050204" pitchFamily="34" charset="77"/>
                        </a:rPr>
                        <a:t> Identifier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Eurostile" panose="020B0504020202050204" pitchFamily="34" charset="77"/>
                        </a:rPr>
                        <a:t>distance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Eurostile" panose="020B0504020202050204" pitchFamily="34" charset="77"/>
                        </a:rPr>
                        <a:t>Distance from the cell [m]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2660877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BF5E505-DE08-2748-8ED9-C93C4643B741}"/>
              </a:ext>
            </a:extLst>
          </p:cNvPr>
          <p:cNvSpPr txBox="1"/>
          <p:nvPr/>
        </p:nvSpPr>
        <p:spPr>
          <a:xfrm>
            <a:off x="81365" y="5060258"/>
            <a:ext cx="320953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Eurostile" panose="020B0504020202050204" pitchFamily="34" charset="77"/>
              </a:rPr>
              <a:t>* EARFCN uniquely identify the LTE band and carrier frequency.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87D2A5-D950-0A40-B3CA-50F5494A75DD}"/>
              </a:ext>
            </a:extLst>
          </p:cNvPr>
          <p:cNvSpPr txBox="1"/>
          <p:nvPr/>
        </p:nvSpPr>
        <p:spPr>
          <a:xfrm>
            <a:off x="81365" y="5185503"/>
            <a:ext cx="13837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Eurostile" panose="020B0504020202050204" pitchFamily="34" charset="77"/>
              </a:rPr>
              <a:t>** Deep Indoor (DI)</a:t>
            </a:r>
            <a:br>
              <a:rPr lang="en-US" sz="900" dirty="0">
                <a:latin typeface="Eurostile" panose="020B0504020202050204" pitchFamily="34" charset="77"/>
              </a:rPr>
            </a:br>
            <a:r>
              <a:rPr lang="en-US" sz="900" dirty="0">
                <a:latin typeface="Eurostile" panose="020B0504020202050204" pitchFamily="34" charset="77"/>
              </a:rPr>
              <a:t>    Indoor (I)</a:t>
            </a:r>
            <a:br>
              <a:rPr lang="en-US" sz="900" dirty="0">
                <a:latin typeface="Eurostile" panose="020B0504020202050204" pitchFamily="34" charset="77"/>
              </a:rPr>
            </a:br>
            <a:r>
              <a:rPr lang="en-US" sz="900" dirty="0">
                <a:latin typeface="Eurostile" panose="020B0504020202050204" pitchFamily="34" charset="77"/>
              </a:rPr>
              <a:t>    Outdoor Static (OS)</a:t>
            </a:r>
            <a:br>
              <a:rPr lang="en-US" sz="900" dirty="0">
                <a:latin typeface="Eurostile" panose="020B0504020202050204" pitchFamily="34" charset="77"/>
              </a:rPr>
            </a:br>
            <a:r>
              <a:rPr lang="en-US" sz="900" dirty="0">
                <a:latin typeface="Eurostile" panose="020B0504020202050204" pitchFamily="34" charset="77"/>
              </a:rPr>
              <a:t>    Outdoor Walking (OW)</a:t>
            </a:r>
            <a:br>
              <a:rPr lang="en-US" sz="900" dirty="0">
                <a:latin typeface="Eurostile" panose="020B0504020202050204" pitchFamily="34" charset="77"/>
              </a:rPr>
            </a:br>
            <a:r>
              <a:rPr lang="en-US" sz="900" dirty="0">
                <a:latin typeface="Eurostile" panose="020B0504020202050204" pitchFamily="34" charset="77"/>
              </a:rPr>
              <a:t>    Outdoor Driving (OD)</a:t>
            </a:r>
          </a:p>
        </p:txBody>
      </p:sp>
    </p:spTree>
    <p:extLst>
      <p:ext uri="{BB962C8B-B14F-4D97-AF65-F5344CB8AC3E}">
        <p14:creationId xmlns:p14="http://schemas.microsoft.com/office/powerpoint/2010/main" val="303887846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4E91A-B830-5148-8FA6-15BE993AC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What to evaluate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3F112-40CC-9347-9F1C-A2088C4CF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Coverage performance comparison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Given a selected number of different campaigns, compare the coverage performance for different operators and different technologies (5G, NB-IoT and LTE).</a:t>
            </a:r>
            <a:endParaRPr lang="en-GB" sz="2000" b="0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Given a selected number of different campaigns, compare the deployment strategies for different operators and different technologies (5G, NB-IoT and LTE). </a:t>
            </a:r>
            <a:endParaRPr lang="en-GB" sz="2000" b="0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Given two or more campaigns at the same location (e.g., repetitions of indoor campaigns), show how the coverage changes over time. Is this change significant? (Do this for a given operator and for a given radio technology)</a:t>
            </a:r>
            <a:endParaRPr lang="en-GB" sz="2000" b="0" i="0" u="none" strike="noStrike" dirty="0">
              <a:solidFill>
                <a:srgbClr val="000000"/>
              </a:solidFill>
              <a:effectLst/>
              <a:latin typeface="Noto Sans Symbols"/>
            </a:endParaRPr>
          </a:p>
          <a:p>
            <a:pPr marL="457200" lvl="1" indent="0">
              <a:buNone/>
            </a:pPr>
            <a:endParaRPr lang="en-US" sz="2200" dirty="0"/>
          </a:p>
          <a:p>
            <a:pPr lvl="1"/>
            <a:endParaRPr lang="en-NO" dirty="0"/>
          </a:p>
          <a:p>
            <a:pPr marL="0" indent="0">
              <a:buNone/>
            </a:pPr>
            <a:endParaRPr lang="en-NO" sz="2400" dirty="0"/>
          </a:p>
        </p:txBody>
      </p:sp>
    </p:spTree>
    <p:extLst>
      <p:ext uri="{BB962C8B-B14F-4D97-AF65-F5344CB8AC3E}">
        <p14:creationId xmlns:p14="http://schemas.microsoft.com/office/powerpoint/2010/main" val="4286799013"/>
      </p:ext>
    </p:extLst>
  </p:cSld>
  <p:clrMapOvr>
    <a:masterClrMapping/>
  </p:clrMapOvr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sz="1800" dirty="0" smtClean="0">
            <a:latin typeface="Eurostile" panose="020B0504020202050204" pitchFamily="34" charset="77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55660</TotalTime>
  <Words>2457</Words>
  <Application>Microsoft Macintosh PowerPoint</Application>
  <PresentationFormat>On-screen Show (4:3)</PresentationFormat>
  <Paragraphs>406</Paragraphs>
  <Slides>50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9" baseType="lpstr">
      <vt:lpstr>.Hiragino Kaku Gothic Interface W3</vt:lpstr>
      <vt:lpstr>.PingFang SC Regular</vt:lpstr>
      <vt:lpstr>Arial</vt:lpstr>
      <vt:lpstr>Calibri</vt:lpstr>
      <vt:lpstr>Cambria Math</vt:lpstr>
      <vt:lpstr>Chalkduster</vt:lpstr>
      <vt:lpstr>Eurostile</vt:lpstr>
      <vt:lpstr>Helvetica</vt:lpstr>
      <vt:lpstr>Helvetica Neue</vt:lpstr>
      <vt:lpstr>Helvetica Neue Medium</vt:lpstr>
      <vt:lpstr>LibertineMathMI</vt:lpstr>
      <vt:lpstr>LinLibertineT</vt:lpstr>
      <vt:lpstr>LinLibertineTB</vt:lpstr>
      <vt:lpstr>Noto Sans Symbols</vt:lpstr>
      <vt:lpstr>Systemtypsnitt</vt:lpstr>
      <vt:lpstr>Tahoma</vt:lpstr>
      <vt:lpstr>Times</vt:lpstr>
      <vt:lpstr>Wingdings</vt:lpstr>
      <vt:lpstr>OS-intro</vt:lpstr>
      <vt:lpstr>Mobile Ecosystem</vt:lpstr>
      <vt:lpstr>Growth in the number of connected devices</vt:lpstr>
      <vt:lpstr>Connected devices in 2010 </vt:lpstr>
      <vt:lpstr>Connected devices today</vt:lpstr>
      <vt:lpstr>How it all fits in 5G?</vt:lpstr>
      <vt:lpstr>PowerPoint Presentation</vt:lpstr>
      <vt:lpstr>Back in the day…</vt:lpstr>
      <vt:lpstr>Network Flexibility: Virtualization</vt:lpstr>
      <vt:lpstr>PowerPoint Presentation</vt:lpstr>
      <vt:lpstr>5G  Bands and its impact on Cell  size</vt:lpstr>
      <vt:lpstr>Technologies for 5G</vt:lpstr>
      <vt:lpstr>Connectivity for Massive IoT: Narrow Band IoT (NB-IoT)</vt:lpstr>
      <vt:lpstr>PowerPoint Presentation</vt:lpstr>
      <vt:lpstr>What is NB-IoT?</vt:lpstr>
      <vt:lpstr>NB-IoT Specification</vt:lpstr>
      <vt:lpstr>NB-IoT Coverage</vt:lpstr>
      <vt:lpstr>NB-IoT Power Savings</vt:lpstr>
      <vt:lpstr>NB-IoT Power Savings</vt:lpstr>
      <vt:lpstr>NB-IoT Deployment</vt:lpstr>
      <vt:lpstr>Coverage and Deployment Analysis of Narrowband Internet of Things in the Wild</vt:lpstr>
      <vt:lpstr>NB-IoT field trials and testing</vt:lpstr>
      <vt:lpstr>NB-IoT testing in Oslo</vt:lpstr>
      <vt:lpstr>Coverage Maps and Data Visualization</vt:lpstr>
      <vt:lpstr>Network Deployment Strategy</vt:lpstr>
      <vt:lpstr>Radio Coverage</vt:lpstr>
      <vt:lpstr>Statistical Significance</vt:lpstr>
      <vt:lpstr>Operator and Technology comparison</vt:lpstr>
      <vt:lpstr>Scenario Comparison</vt:lpstr>
      <vt:lpstr>NB-IoT Coverage Modelling</vt:lpstr>
      <vt:lpstr>Coverage data ➜ Propagation modeling</vt:lpstr>
      <vt:lpstr>Fitting a model for NB-IoT</vt:lpstr>
      <vt:lpstr>Fitting a model for NB-IoT</vt:lpstr>
      <vt:lpstr>Fitting a model for NB-IoT</vt:lpstr>
      <vt:lpstr>5G Coverage and Performance</vt:lpstr>
      <vt:lpstr>PowerPoint Presentation</vt:lpstr>
      <vt:lpstr>5G NSA field trials and testing</vt:lpstr>
      <vt:lpstr>Measurement Setup and Campaign</vt:lpstr>
      <vt:lpstr>Passive Measurements</vt:lpstr>
      <vt:lpstr>5G Deployment</vt:lpstr>
      <vt:lpstr>4G Coverage</vt:lpstr>
      <vt:lpstr>5G Coverage</vt:lpstr>
      <vt:lpstr>Behind the Doors:  NB-IoT and 5G Datasets</vt:lpstr>
      <vt:lpstr>Data Sources</vt:lpstr>
      <vt:lpstr>Preprocessing (1)</vt:lpstr>
      <vt:lpstr>Preprocessing (2)</vt:lpstr>
      <vt:lpstr>Visualization</vt:lpstr>
      <vt:lpstr>Assignment</vt:lpstr>
      <vt:lpstr>Dataset Statistics</vt:lpstr>
      <vt:lpstr>Features</vt:lpstr>
      <vt:lpstr>What to evaluate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Özgü Alay Erduran</cp:lastModifiedBy>
  <cp:revision>2179</cp:revision>
  <cp:lastPrinted>2019-08-20T13:06:12Z</cp:lastPrinted>
  <dcterms:created xsi:type="dcterms:W3CDTF">2010-09-03T09:30:25Z</dcterms:created>
  <dcterms:modified xsi:type="dcterms:W3CDTF">2022-10-02T12:25:30Z</dcterms:modified>
</cp:coreProperties>
</file>