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5728"/>
  </p:normalViewPr>
  <p:slideViewPr>
    <p:cSldViewPr snapToGrid="0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7656A-DF4F-3C4C-8AFC-4710BA3B8869}" type="datetimeFigureOut">
              <a:rPr lang="en-NO" smtClean="0"/>
              <a:t>9/1/25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8E9FC-2244-EF42-9A15-DB716311777D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88171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1C4CE-2630-5055-9B34-D7D70D45B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02855D-3DF1-1888-AF88-1578E8B82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6E91-3C08-1283-CDA6-78AD6B0D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37538-F8E6-4E4E-8147-C9D48682C808}" type="datetime1">
              <a:rPr lang="nb-NO" smtClean="0"/>
              <a:t>01.09.2025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E87C6-B6E8-8E58-6AEF-5267034C7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8AA61-DE2E-2664-1DF3-353CF9A6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1805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2C0A-93B3-6DB4-E0C1-1FBBB268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999B3-E0A0-8BC6-6C91-9EDF8BB12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B2678-710F-5597-AFE0-8463844A0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16FCF-561A-EC4E-9FA1-F16567B06244}" type="datetime1">
              <a:rPr lang="nb-NO" smtClean="0"/>
              <a:t>01.09.2025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4D68C-357E-02CC-7726-8AC8FAB3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B0077-153F-32EE-E1D2-3F26F2728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7583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86323-3287-FA39-1190-B4D0C4F9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586B3-F2E1-86CE-C641-EA9F19C02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46366-493B-A004-4DBE-9A66E441E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50127-78E9-524C-B7C6-7FC7C22AD70F}" type="datetime1">
              <a:rPr lang="nb-NO" smtClean="0"/>
              <a:t>01.09.2025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49F49-0AF0-1703-5B42-C2BE7E895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F39CA-6A82-8BE4-BC32-571096480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5080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CF57-2943-1EB4-26D2-36312E37E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91545-F1E1-B0A4-CF9A-32CDE916F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C60C7-DAE6-06D7-F02F-4B0CFF9DA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BCDB3-FD32-AB9E-2CE1-3781399A5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50B2-511A-D94F-B7C7-6761486C88AA}" type="datetime1">
              <a:rPr lang="nb-NO" smtClean="0"/>
              <a:t>01.09.2025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92BDD-FC88-33FA-56B7-ED166911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6FE40-D4C8-A713-630D-4C6DDA43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3323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490E-9A6F-DA8E-3B92-5D3D8B3A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6E12B-253D-0E32-B14F-3049D8040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F7ECDF-E5FC-C3FA-6B62-80B027AB6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3DF969-F0D7-53B6-4220-766B77CD39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F21185-6900-A30B-2858-459036C802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F59B4-8DD6-74F5-4E2D-1C24F117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5267-E07A-1946-8ADE-F34536BDC1C2}" type="datetime1">
              <a:rPr lang="nb-NO" smtClean="0"/>
              <a:t>01.09.2025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F1AEEA-720A-7DC5-857B-C47E60D1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20DE14-7D63-7445-1BC7-28A6E9446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66288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CB8DC-69B4-A580-7B8E-0792BCF47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D2E12-B53D-4AB9-0550-8B28BEA47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F35BD-8C47-3E4B-9554-9C02076EAFCB}" type="datetime1">
              <a:rPr lang="nb-NO" smtClean="0"/>
              <a:t>01.09.2025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97BA36-937D-6CD9-7A72-8014E2909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5B8122-DCDD-FD20-E5D4-359BE1CB8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1347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20E0C8-CD04-AE6C-5A89-444914AA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5C6F7-60FB-3B43-8077-E8F49FA60E61}" type="datetime1">
              <a:rPr lang="nb-NO" smtClean="0"/>
              <a:t>01.09.2025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B72035-D497-FE14-CDB8-0732731B0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5F6D6-B090-0713-75BC-E28B1B26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3412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386F3-03AB-65B8-3CAD-D23EA728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756C7-2C39-8514-FBB9-F120A69BC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B494D-6A2C-2D57-255A-6C141120D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BDD51-8003-A7CA-27A2-E2BCAC9BB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5796A-3A74-4349-8B45-71A186CF2725}" type="datetime1">
              <a:rPr lang="nb-NO" smtClean="0"/>
              <a:t>01.09.2025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ACA79-DFEF-3704-5B04-65B7E412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85F15-3AFA-9555-973F-7EF57593D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5404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09438-3938-E5DA-80F7-D1390435C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A2D8D-DEB7-A1B4-F6E5-E2F9B9B45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B2060-C8D6-7F85-60E4-6CD392257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66170-610E-C500-13B5-AA85EE01F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2FC3-A29D-B844-8909-E9434B2FD575}" type="datetime1">
              <a:rPr lang="nb-NO" smtClean="0"/>
              <a:t>01.09.2025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02CE8-4144-9329-F855-6A7DB6CC6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F3051-3622-C712-32CE-55245328E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8719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CC453-80C4-3F5F-9DD4-A9693B4B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5410A-27DF-CB7E-A0DC-2CE39EC25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21FF8-87D8-DA9E-0845-9DCA6639F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D4A30-B7A4-D24A-898B-A858943006E1}" type="datetime1">
              <a:rPr lang="nb-NO" smtClean="0"/>
              <a:t>01.09.2025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D3B73-B3FD-AFEA-EF35-412925630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1A41F-1AF7-A183-923E-EB2A86EF2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3081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E4F61-59F9-2E57-4BF8-83DC406EF7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34349-DA29-360B-1558-84A8A5116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2755A-7182-3DC3-AEFE-C24848C2D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7C445-144B-C440-AC74-AA2F65C13357}" type="datetime1">
              <a:rPr lang="nb-NO" smtClean="0"/>
              <a:t>01.09.2025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5D92F-C70A-E977-00C4-FAF0270F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21495-B45A-36A4-A6D5-4F15B89CA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55950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3F367C-9DE3-44E8-4813-0D515BF5B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24F2F-2F4D-1A66-33F5-F7231D7F2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D344-5216-6E89-0F65-AC25C5192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C9359-C3A7-FA4D-90BA-CA3823B06E14}" type="datetime1">
              <a:rPr lang="nb-NO" smtClean="0"/>
              <a:t>01.09.2025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01C3E-DC55-A0D9-D99D-E5946D9DA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D1D7D-3730-E1E4-E24D-B0438C9072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7CC2F-F8D8-A74E-82A6-3D1F65100A18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896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i-winter/matlab_motion_planning/blob/master/README.m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266A0-8371-D34F-7563-51ACEA628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Motion Planning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9B9673-FBD5-DA2A-F003-0A428515EF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O" dirty="0"/>
              <a:t>IN5060 -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6799D-2AC4-36A4-0B56-A023EB7E5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605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11164-3D12-DA4D-F822-9B178C91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4FA23-1EEA-443B-4138-7C369929A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GB" b="1" dirty="0">
                <a:latin typeface="Eurostile" panose="020B0504020202050204" pitchFamily="34" charset="77"/>
              </a:rPr>
              <a:t>Motion planning </a:t>
            </a:r>
            <a:r>
              <a:rPr lang="en-GB" dirty="0">
                <a:latin typeface="Eurostile" panose="020B0504020202050204" pitchFamily="34" charset="77"/>
              </a:rPr>
              <a:t>plans the state sequence of the robot without conflict between the start and goal.</a:t>
            </a:r>
            <a:endParaRPr lang="en-GB" b="0" i="0" dirty="0">
              <a:effectLst/>
              <a:latin typeface="Eurostile" panose="020B0504020202050204" pitchFamily="34" charset="77"/>
            </a:endParaRPr>
          </a:p>
          <a:p>
            <a:pPr algn="l"/>
            <a:r>
              <a:rPr lang="en-GB" b="0" i="0" dirty="0">
                <a:effectLst/>
                <a:latin typeface="Eurostile" panose="020B0504020202050204" pitchFamily="34" charset="77"/>
              </a:rPr>
              <a:t>It includes Path planning and Trajectory planning.</a:t>
            </a:r>
          </a:p>
          <a:p>
            <a:pPr lvl="1"/>
            <a:r>
              <a:rPr lang="en-GB" b="1" dirty="0">
                <a:latin typeface="Eurostile" panose="020B0504020202050204" pitchFamily="34" charset="77"/>
              </a:rPr>
              <a:t>Path planning:</a:t>
            </a:r>
            <a:r>
              <a:rPr lang="en-GB" dirty="0">
                <a:latin typeface="Eurostile" panose="020B0504020202050204" pitchFamily="34" charset="77"/>
              </a:rPr>
              <a:t> based on path constraints (such as obstacles)</a:t>
            </a:r>
          </a:p>
          <a:p>
            <a:pPr lvl="1"/>
            <a:r>
              <a:rPr lang="en-GB" b="1" dirty="0">
                <a:latin typeface="Eurostile" panose="020B0504020202050204" pitchFamily="34" charset="77"/>
              </a:rPr>
              <a:t>Trajectory planning: </a:t>
            </a:r>
            <a:r>
              <a:rPr lang="en-GB" dirty="0">
                <a:latin typeface="Eurostile" panose="020B0504020202050204" pitchFamily="34" charset="77"/>
              </a:rPr>
              <a:t>based on kinematics, dynamics constraints and path sequence.</a:t>
            </a:r>
          </a:p>
          <a:p>
            <a:r>
              <a:rPr lang="en-GB" dirty="0">
                <a:latin typeface="Eurostile" panose="020B0504020202050204" pitchFamily="34" charset="77"/>
              </a:rPr>
              <a:t>More information in the following repository:</a:t>
            </a:r>
            <a:endParaRPr lang="en-GB" dirty="0">
              <a:latin typeface="Eurostile" panose="020B0504020202050204" pitchFamily="34" charset="77"/>
              <a:hlinkClick r:id="rId2"/>
            </a:endParaRPr>
          </a:p>
          <a:p>
            <a:pPr lvl="1"/>
            <a:r>
              <a:rPr lang="en-GB" b="0" i="0" dirty="0">
                <a:effectLst/>
                <a:latin typeface="Eurostile" panose="020B0504020202050204" pitchFamily="34" charset="77"/>
                <a:hlinkClick r:id="rId2"/>
              </a:rPr>
              <a:t>https://github.com/ai-winter/matlab_motion_planning/blob/master/README.md</a:t>
            </a:r>
            <a:r>
              <a:rPr lang="en-GB" dirty="0">
                <a:latin typeface="Eurostile" panose="020B0504020202050204" pitchFamily="34" charset="77"/>
              </a:rPr>
              <a:t> </a:t>
            </a:r>
            <a:endParaRPr lang="en-GB" b="0" i="0" dirty="0">
              <a:effectLst/>
              <a:latin typeface="Eurostile" panose="020B0504020202050204" pitchFamily="34" charset="77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F012A-DE25-5788-3426-59C2387B5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1842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Search-based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A Formal Basis for the heuristic Determination of Minimum Cost Paths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JPS: </a:t>
            </a:r>
            <a:r>
              <a:rPr lang="en-GB" i="0" dirty="0">
                <a:effectLst/>
                <a:latin typeface="Eurostile" panose="020B0504020202050204" pitchFamily="34" charset="77"/>
              </a:rPr>
              <a:t>Online Graph Pruning for Pathfinding On Grid Maps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Lifelong Planning 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Lifelong Planning A*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D*: </a:t>
            </a:r>
            <a:r>
              <a:rPr lang="en-GB" i="0" dirty="0">
                <a:effectLst/>
                <a:latin typeface="Eurostile" panose="020B0504020202050204" pitchFamily="34" charset="77"/>
              </a:rPr>
              <a:t>Optimal and Efficient Path Planning for Partially-Known Environments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D* Lite: </a:t>
            </a:r>
            <a:r>
              <a:rPr lang="en-GB" i="0" dirty="0">
                <a:effectLst/>
                <a:latin typeface="Eurostile" panose="020B0504020202050204" pitchFamily="34" charset="77"/>
              </a:rPr>
              <a:t>D* Lite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Theta*: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Theta*: Any-Angle Path Planning on Grids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Lazy Theta*: </a:t>
            </a:r>
            <a:r>
              <a:rPr lang="en-GB" i="0" dirty="0">
                <a:effectLst/>
                <a:latin typeface="Eurostile" panose="020B0504020202050204" pitchFamily="34" charset="77"/>
              </a:rPr>
              <a:t>Lazy Theta*: Any-Angle Path Planning and Path Length Analysis in 3D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AC2D1-7F9B-B8F3-3C10-5C9005D0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3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78834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Sample-based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RRT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: </a:t>
            </a:r>
            <a:r>
              <a:rPr lang="en-GB" b="0" i="0" dirty="0">
                <a:effectLst/>
                <a:latin typeface="Eurostile" panose="020B0504020202050204" pitchFamily="34" charset="77"/>
              </a:rPr>
              <a:t>Rapidly-Exploring Random Trees: A New Tool for Path Planning</a:t>
            </a:r>
            <a:endParaRPr lang="en-GB" i="0" dirty="0">
              <a:effectLst/>
              <a:latin typeface="Eurostile" panose="020B0504020202050204" pitchFamily="34" charset="77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RRT-Connect: </a:t>
            </a:r>
            <a:r>
              <a:rPr lang="en-GB" b="0" i="0" dirty="0">
                <a:solidFill>
                  <a:srgbClr val="E6EDF3"/>
                </a:solidFill>
                <a:effectLst/>
                <a:latin typeface="-apple-system"/>
              </a:rPr>
              <a:t> </a:t>
            </a:r>
            <a:r>
              <a:rPr lang="en-GB" dirty="0">
                <a:latin typeface="Eurostile" panose="020B0504020202050204" pitchFamily="34" charset="77"/>
              </a:rPr>
              <a:t>RRT-Connect: An Efficient Approach to Single-Query Path Planning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effectLst/>
                <a:latin typeface="Eurostile" panose="020B0504020202050204" pitchFamily="34" charset="77"/>
              </a:rPr>
              <a:t>RRT* Planning A*: </a:t>
            </a:r>
            <a:r>
              <a:rPr lang="en-GB" dirty="0">
                <a:latin typeface="Eurostile" panose="020B0504020202050204" pitchFamily="34" charset="77"/>
              </a:rPr>
              <a:t>Sampling-based algorithms for optimal motion planning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Informed RRT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*: </a:t>
            </a:r>
            <a:r>
              <a:rPr lang="en-GB" dirty="0">
                <a:latin typeface="Eurostile" panose="020B0504020202050204" pitchFamily="34" charset="77"/>
              </a:rPr>
              <a:t>Optimal Sampling-based Path Planning Focused via Direct Sampling of an Admissible Ellipsoidal heuristic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DF6C6-F8C5-8871-A966-0B2F15111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3816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More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3600" dirty="0">
                <a:latin typeface="Eurostile" panose="020B0504020202050204" pitchFamily="34" charset="77"/>
              </a:rPr>
              <a:t>Evolutionary-based planning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dirty="0">
                <a:latin typeface="Eurostile" panose="020B0504020202050204" pitchFamily="34" charset="77"/>
              </a:rPr>
              <a:t>ACO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: </a:t>
            </a:r>
            <a:r>
              <a:rPr lang="en-GB" b="0" i="0" dirty="0">
                <a:effectLst/>
                <a:latin typeface="Eurostile" panose="020B0504020202050204" pitchFamily="34" charset="77"/>
              </a:rPr>
              <a:t>Ant Colony Optimization: A new Meta-Heuristic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GB" dirty="0">
              <a:latin typeface="Eurostile" panose="020B0504020202050204" pitchFamily="34" charset="77"/>
            </a:endParaRPr>
          </a:p>
          <a:p>
            <a:pPr marL="0" indent="0" algn="l">
              <a:buNone/>
            </a:pPr>
            <a:r>
              <a:rPr lang="en-NO" sz="3600" dirty="0">
                <a:latin typeface="Eurostile" panose="020B0504020202050204" pitchFamily="34" charset="77"/>
              </a:rPr>
              <a:t>Local Planning</a:t>
            </a:r>
          </a:p>
          <a:p>
            <a:r>
              <a:rPr lang="en-GB" b="1" dirty="0">
                <a:latin typeface="Eurostile" panose="020B0504020202050204" pitchFamily="34" charset="77"/>
              </a:rPr>
              <a:t>DWA</a:t>
            </a:r>
            <a:r>
              <a:rPr lang="en-GB" b="1" i="0" dirty="0">
                <a:effectLst/>
                <a:latin typeface="Eurostile" panose="020B0504020202050204" pitchFamily="34" charset="77"/>
              </a:rPr>
              <a:t>: </a:t>
            </a:r>
            <a:r>
              <a:rPr lang="en-GB" b="0" i="0" dirty="0">
                <a:effectLst/>
                <a:latin typeface="Eurostile" panose="020B0504020202050204" pitchFamily="34" charset="77"/>
              </a:rPr>
              <a:t>The Dynamic Window Approach to Collision Avoidance</a:t>
            </a:r>
            <a:endParaRPr lang="en-GB" dirty="0">
              <a:latin typeface="Eurostile" panose="020B0504020202050204" pitchFamily="34" charset="77"/>
            </a:endParaRPr>
          </a:p>
          <a:p>
            <a:pPr marL="0" indent="0" algn="l">
              <a:buNone/>
            </a:pPr>
            <a:endParaRPr lang="en-GB" sz="3600" dirty="0">
              <a:latin typeface="Eurostile" panose="020B0504020202050204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0A35D-6CB8-4030-041F-FE8E73D28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5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5364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4D552-7B7B-CD00-F26D-41D0CBF2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Q</a:t>
            </a:r>
            <a:r>
              <a:rPr lang="en-GB" dirty="0">
                <a:latin typeface="Eurostile" panose="020B0504020202050204" pitchFamily="34" charset="77"/>
              </a:rPr>
              <a:t>u</a:t>
            </a:r>
            <a:r>
              <a:rPr lang="en-NO" dirty="0">
                <a:latin typeface="Eurostile" panose="020B0504020202050204" pitchFamily="34" charset="77"/>
              </a:rPr>
              <a:t>ick Start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A55FC-1787-0387-51D5-650E396E9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GB" dirty="0">
                <a:latin typeface="Eurostile" panose="020B0504020202050204" pitchFamily="34" charset="77"/>
              </a:rPr>
              <a:t>To start simulation, open </a:t>
            </a:r>
            <a:r>
              <a:rPr lang="en-GB" b="1" dirty="0">
                <a:latin typeface="Eurostile" panose="020B0504020202050204" pitchFamily="34" charset="77"/>
              </a:rPr>
              <a:t>./</a:t>
            </a:r>
            <a:r>
              <a:rPr lang="en-GB" b="1" dirty="0" err="1">
                <a:latin typeface="Eurostile" panose="020B0504020202050204" pitchFamily="34" charset="77"/>
              </a:rPr>
              <a:t>simulation_global.mlx</a:t>
            </a:r>
            <a:r>
              <a:rPr lang="en-GB" b="1" dirty="0">
                <a:latin typeface="Eurostile" panose="020B0504020202050204" pitchFamily="34" charset="77"/>
              </a:rPr>
              <a:t> </a:t>
            </a:r>
            <a:r>
              <a:rPr lang="en-GB" dirty="0">
                <a:latin typeface="Eurostile" panose="020B0504020202050204" pitchFamily="34" charset="77"/>
              </a:rPr>
              <a:t>or </a:t>
            </a:r>
            <a:r>
              <a:rPr lang="en-GB" b="1" dirty="0">
                <a:latin typeface="Eurostile" panose="020B0504020202050204" pitchFamily="34" charset="77"/>
              </a:rPr>
              <a:t>./</a:t>
            </a:r>
            <a:r>
              <a:rPr lang="en-GB" b="1" dirty="0" err="1">
                <a:latin typeface="Eurostile" panose="020B0504020202050204" pitchFamily="34" charset="77"/>
              </a:rPr>
              <a:t>simulation_local.mlx</a:t>
            </a:r>
            <a:r>
              <a:rPr lang="en-GB" b="1" dirty="0">
                <a:latin typeface="Eurostile" panose="020B0504020202050204" pitchFamily="34" charset="77"/>
              </a:rPr>
              <a:t> </a:t>
            </a:r>
            <a:r>
              <a:rPr lang="en-GB" dirty="0">
                <a:latin typeface="Eurostile" panose="020B0504020202050204" pitchFamily="34" charset="77"/>
              </a:rPr>
              <a:t>and select the algorithm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For a complete view on the file structure, check the repository</a:t>
            </a:r>
          </a:p>
          <a:p>
            <a:pPr algn="l"/>
            <a:r>
              <a:rPr lang="en-GB" dirty="0">
                <a:latin typeface="Eurostile" panose="020B0504020202050204" pitchFamily="34" charset="77"/>
              </a:rPr>
              <a:t>Configure the </a:t>
            </a:r>
            <a:r>
              <a:rPr lang="en-GB" b="1" dirty="0">
                <a:latin typeface="Eurostile" panose="020B0504020202050204" pitchFamily="34" charset="77"/>
              </a:rPr>
              <a:t>Start</a:t>
            </a:r>
            <a:r>
              <a:rPr lang="en-GB" dirty="0">
                <a:latin typeface="Eurostile" panose="020B0504020202050204" pitchFamily="34" charset="77"/>
              </a:rPr>
              <a:t> and </a:t>
            </a:r>
            <a:r>
              <a:rPr lang="en-GB" b="1" dirty="0">
                <a:latin typeface="Eurostile" panose="020B0504020202050204" pitchFamily="34" charset="77"/>
              </a:rPr>
              <a:t>Finish</a:t>
            </a:r>
            <a:r>
              <a:rPr lang="en-GB" dirty="0">
                <a:latin typeface="Eurostile" panose="020B0504020202050204" pitchFamily="34" charset="77"/>
              </a:rPr>
              <a:t> point on the map.</a:t>
            </a:r>
          </a:p>
          <a:p>
            <a:pPr algn="l"/>
            <a:r>
              <a:rPr lang="en-GB" dirty="0">
                <a:latin typeface="Eurostile" panose="020B0504020202050204" pitchFamily="34" charset="77"/>
              </a:rPr>
              <a:t>Select an algorithm among the pool of available ones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See earlier slides</a:t>
            </a:r>
          </a:p>
          <a:p>
            <a:pPr marL="0" indent="0" algn="l">
              <a:buNone/>
            </a:pPr>
            <a:endParaRPr lang="en-GB" b="0" i="0" dirty="0">
              <a:solidFill>
                <a:srgbClr val="E6EDF3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D9622-D127-3B25-2F78-FD90352B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6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3040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64B0-05BD-CEEE-BB8F-32FBB95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 (A*)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268E60A-551D-CFFA-71A0-0DB750FC54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/>
        </p:blipFill>
        <p:spPr bwMode="auto">
          <a:xfrm>
            <a:off x="2607013" y="1262315"/>
            <a:ext cx="7080854" cy="534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C5D6E-3BAC-EFE1-9C62-707FBD47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6179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64B0-05BD-CEEE-BB8F-32FBB95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 (DWA) - Interactive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7D8EE2D-7F9E-2ECE-B5FB-4A0A33CBE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895475"/>
            <a:ext cx="6908800" cy="459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5B550-2A77-8742-CCBB-0A4CF3083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436647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C64B0-05BD-CEEE-BB8F-32FBB95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55904-8096-B298-1F22-15C313814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dirty="0">
                <a:latin typeface="Eurostile" panose="020B0504020202050204" pitchFamily="34" charset="77"/>
              </a:rPr>
              <a:t>Available variables</a:t>
            </a:r>
          </a:p>
          <a:p>
            <a:pPr lvl="1"/>
            <a:r>
              <a:rPr lang="en-GB" b="1" i="1" dirty="0">
                <a:latin typeface="Century Gothic" panose="020B0502020202020204" pitchFamily="34" charset="0"/>
              </a:rPr>
              <a:t>path</a:t>
            </a:r>
            <a:r>
              <a:rPr lang="en-GB" b="1" i="1" dirty="0">
                <a:latin typeface="Eurostile" panose="020B0504020202050204" pitchFamily="34" charset="77"/>
              </a:rPr>
              <a:t>: </a:t>
            </a:r>
            <a:r>
              <a:rPr lang="en-GB" sz="2800" dirty="0">
                <a:latin typeface="Eurostile" panose="020B0504020202050204" pitchFamily="34" charset="77"/>
              </a:rPr>
              <a:t>path coordinates from the starting to the finish point</a:t>
            </a:r>
          </a:p>
          <a:p>
            <a:pPr lvl="1"/>
            <a:r>
              <a:rPr lang="en-GB" b="1" i="1" dirty="0">
                <a:latin typeface="Century Gothic" panose="020B0502020202020204" pitchFamily="34" charset="0"/>
              </a:rPr>
              <a:t>cost: </a:t>
            </a:r>
            <a:r>
              <a:rPr lang="en-GB" dirty="0">
                <a:latin typeface="Eurostile" panose="020B0504020202050204" pitchFamily="34" charset="77"/>
              </a:rPr>
              <a:t>associated cost value – can </a:t>
            </a:r>
            <a:r>
              <a:rPr lang="en-GB">
                <a:latin typeface="Eurostile" panose="020B0504020202050204" pitchFamily="34" charset="77"/>
              </a:rPr>
              <a:t>be modified (source code)</a:t>
            </a:r>
            <a:endParaRPr lang="en-GB" dirty="0">
              <a:latin typeface="Eurostile" panose="020B0504020202050204" pitchFamily="34" charset="77"/>
            </a:endParaRPr>
          </a:p>
          <a:p>
            <a:r>
              <a:rPr lang="en-GB" dirty="0">
                <a:latin typeface="Eurostile" panose="020B0504020202050204" pitchFamily="34" charset="77"/>
              </a:rPr>
              <a:t>Cost functions 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Distance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Time</a:t>
            </a:r>
          </a:p>
          <a:p>
            <a:pPr lvl="1"/>
            <a:r>
              <a:rPr lang="en-GB" dirty="0">
                <a:latin typeface="Eurostile" panose="020B0504020202050204" pitchFamily="34" charset="77"/>
              </a:rPr>
              <a:t>…</a:t>
            </a:r>
          </a:p>
          <a:p>
            <a:pPr marL="457200" lvl="1" indent="0">
              <a:buNone/>
            </a:pPr>
            <a:endParaRPr lang="en-GB" dirty="0">
              <a:latin typeface="Eurostile" panose="020B0504020202050204" pitchFamily="34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9C249-5EF1-7EC7-58F4-A4169A864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61522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7B0A7-F388-0112-D6F0-108ACF891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Your </a:t>
            </a:r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B0F4B-DD5A-7CAE-6E4C-0417D4FDC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4270"/>
            <a:ext cx="10515600" cy="520860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dirty="0"/>
              <a:t>Just like C or Java, </a:t>
            </a:r>
            <a:r>
              <a:rPr lang="nb-NO" dirty="0" err="1"/>
              <a:t>Matlab</a:t>
            </a:r>
            <a:r>
              <a:rPr lang="nb-NO" dirty="0"/>
              <a:t> is not </a:t>
            </a:r>
            <a:r>
              <a:rPr lang="nb-NO" dirty="0" err="1"/>
              <a:t>inherently</a:t>
            </a:r>
            <a:r>
              <a:rPr lang="nb-NO" dirty="0"/>
              <a:t> a simulator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kind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The Motion Planning </a:t>
            </a:r>
            <a:r>
              <a:rPr lang="nb-NO" dirty="0" err="1"/>
              <a:t>examples</a:t>
            </a:r>
            <a:r>
              <a:rPr lang="nb-NO" dirty="0"/>
              <a:t> </a:t>
            </a:r>
            <a:r>
              <a:rPr lang="nb-NO" dirty="0" err="1"/>
              <a:t>comprise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kind</a:t>
            </a:r>
            <a:r>
              <a:rPr lang="nb-NO" dirty="0"/>
              <a:t>, and 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these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iterative in nature. Most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them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design to </a:t>
            </a:r>
            <a:r>
              <a:rPr lang="nb-NO" dirty="0" err="1"/>
              <a:t>operate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graphs</a:t>
            </a:r>
            <a:r>
              <a:rPr lang="nb-NO" dirty="0"/>
              <a:t>. </a:t>
            </a:r>
            <a:r>
              <a:rPr lang="nb-NO" dirty="0" err="1"/>
              <a:t>Since</a:t>
            </a:r>
            <a:r>
              <a:rPr lang="nb-NO" dirty="0"/>
              <a:t> </a:t>
            </a:r>
            <a:r>
              <a:rPr lang="nb-NO" dirty="0" err="1"/>
              <a:t>squared</a:t>
            </a:r>
            <a:r>
              <a:rPr lang="nb-NO" dirty="0"/>
              <a:t> </a:t>
            </a:r>
            <a:r>
              <a:rPr lang="nb-NO" dirty="0" err="1"/>
              <a:t>fields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represented</a:t>
            </a:r>
            <a:r>
              <a:rPr lang="nb-NO" dirty="0"/>
              <a:t> as </a:t>
            </a:r>
            <a:r>
              <a:rPr lang="nb-NO" dirty="0" err="1"/>
              <a:t>graphs</a:t>
            </a:r>
            <a:r>
              <a:rPr lang="nb-NO" dirty="0"/>
              <a:t>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solve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given problem, </a:t>
            </a:r>
            <a:r>
              <a:rPr lang="nb-NO" dirty="0" err="1"/>
              <a:t>but</a:t>
            </a:r>
            <a:r>
              <a:rPr lang="nb-NO" dirty="0"/>
              <a:t> it </a:t>
            </a:r>
            <a:r>
              <a:rPr lang="nb-NO" dirty="0" err="1"/>
              <a:t>may</a:t>
            </a:r>
            <a:r>
              <a:rPr lang="nb-NO" dirty="0"/>
              <a:t> not be </a:t>
            </a:r>
            <a:r>
              <a:rPr lang="nb-NO" dirty="0" err="1"/>
              <a:t>optimally</a:t>
            </a:r>
            <a:r>
              <a:rPr lang="nb-NO" dirty="0"/>
              <a:t> </a:t>
            </a:r>
            <a:r>
              <a:rPr lang="nb-NO" dirty="0" err="1"/>
              <a:t>suited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Your </a:t>
            </a:r>
            <a:r>
              <a:rPr lang="nb-NO" dirty="0" err="1"/>
              <a:t>task</a:t>
            </a:r>
            <a:r>
              <a:rPr lang="nb-NO" dirty="0"/>
              <a:t> is to</a:t>
            </a:r>
          </a:p>
          <a:p>
            <a:r>
              <a:rPr lang="nb-NO" b="1" dirty="0"/>
              <a:t>Make </a:t>
            </a:r>
            <a:r>
              <a:rPr lang="nb-NO" b="1" dirty="0" err="1"/>
              <a:t>the</a:t>
            </a:r>
            <a:r>
              <a:rPr lang="nb-NO" b="1" dirty="0"/>
              <a:t> motion planning </a:t>
            </a:r>
            <a:r>
              <a:rPr lang="nb-NO" b="1" dirty="0" err="1"/>
              <a:t>examples</a:t>
            </a:r>
            <a:r>
              <a:rPr lang="nb-NO" b="1" dirty="0"/>
              <a:t> </a:t>
            </a:r>
            <a:r>
              <a:rPr lang="nb-NO" b="1" dirty="0" err="1"/>
              <a:t>work</a:t>
            </a:r>
            <a:r>
              <a:rPr lang="nb-NO" b="1" dirty="0"/>
              <a:t> in 3D</a:t>
            </a:r>
          </a:p>
          <a:p>
            <a:r>
              <a:rPr lang="nb-NO" dirty="0" err="1"/>
              <a:t>Define</a:t>
            </a:r>
            <a:r>
              <a:rPr lang="nb-NO" dirty="0"/>
              <a:t> a scenario </a:t>
            </a:r>
            <a:r>
              <a:rPr lang="nb-NO" dirty="0" err="1"/>
              <a:t>inspired</a:t>
            </a:r>
            <a:r>
              <a:rPr lang="nb-NO" dirty="0"/>
              <a:t> by real </a:t>
            </a:r>
            <a:r>
              <a:rPr lang="nb-NO" dirty="0" err="1"/>
              <a:t>life</a:t>
            </a:r>
            <a:endParaRPr lang="nb-NO" dirty="0"/>
          </a:p>
          <a:p>
            <a:r>
              <a:rPr lang="nb-NO" dirty="0"/>
              <a:t>Make </a:t>
            </a:r>
            <a:r>
              <a:rPr lang="nb-NO" dirty="0" err="1"/>
              <a:t>interesting</a:t>
            </a:r>
            <a:r>
              <a:rPr lang="nb-NO" dirty="0"/>
              <a:t> </a:t>
            </a:r>
            <a:r>
              <a:rPr lang="nb-NO" dirty="0" err="1"/>
              <a:t>observation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arise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algorithms</a:t>
            </a:r>
            <a:r>
              <a:rPr lang="nb-NO" dirty="0"/>
              <a:t> under different </a:t>
            </a:r>
            <a:r>
              <a:rPr lang="nb-NO" dirty="0" err="1"/>
              <a:t>conditions</a:t>
            </a:r>
            <a:r>
              <a:rPr lang="nb-NO" dirty="0"/>
              <a:t>.</a:t>
            </a:r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basic</a:t>
            </a:r>
            <a:r>
              <a:rPr lang="nb-NO" dirty="0"/>
              <a:t> </a:t>
            </a:r>
            <a:r>
              <a:rPr lang="nb-NO" dirty="0" err="1"/>
              <a:t>statistics</a:t>
            </a:r>
            <a:r>
              <a:rPr lang="nb-NO" dirty="0"/>
              <a:t> to </a:t>
            </a:r>
            <a:r>
              <a:rPr lang="nb-NO" dirty="0" err="1"/>
              <a:t>compare</a:t>
            </a:r>
            <a:r>
              <a:rPr lang="nb-NO" dirty="0"/>
              <a:t> different </a:t>
            </a:r>
            <a:r>
              <a:rPr lang="nb-NO" dirty="0" err="1"/>
              <a:t>situations</a:t>
            </a:r>
            <a:r>
              <a:rPr lang="nb-NO" dirty="0"/>
              <a:t> and </a:t>
            </a:r>
            <a:r>
              <a:rPr lang="nb-NO" dirty="0" err="1"/>
              <a:t>summarize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performance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algorithms</a:t>
            </a:r>
            <a:endParaRPr lang="nb-NO" dirty="0"/>
          </a:p>
          <a:p>
            <a:r>
              <a:rPr lang="nb-NO" dirty="0"/>
              <a:t>Must </a:t>
            </a:r>
            <a:r>
              <a:rPr lang="nb-NO" dirty="0" err="1"/>
              <a:t>include</a:t>
            </a:r>
            <a:r>
              <a:rPr lang="nb-NO" dirty="0"/>
              <a:t> </a:t>
            </a:r>
            <a:r>
              <a:rPr lang="nb-NO" dirty="0" err="1"/>
              <a:t>Dijkstra</a:t>
            </a:r>
            <a:r>
              <a:rPr lang="nb-NO" dirty="0"/>
              <a:t> and A*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b="1" dirty="0"/>
              <a:t>3D </a:t>
            </a:r>
            <a:r>
              <a:rPr lang="nb-NO" b="1" dirty="0" err="1"/>
              <a:t>maps</a:t>
            </a:r>
            <a:r>
              <a:rPr lang="nb-NO" dirty="0"/>
              <a:t>, </a:t>
            </a:r>
            <a:r>
              <a:rPr lang="nb-NO" dirty="0" err="1"/>
              <a:t>compare</a:t>
            </a:r>
            <a:r>
              <a:rPr lang="nb-NO" dirty="0"/>
              <a:t> different start and end </a:t>
            </a:r>
            <a:r>
              <a:rPr lang="nb-NO" dirty="0" err="1"/>
              <a:t>position</a:t>
            </a:r>
            <a:r>
              <a:rPr lang="nb-NO" dirty="0"/>
              <a:t>, or </a:t>
            </a:r>
            <a:r>
              <a:rPr lang="nb-NO" dirty="0" err="1"/>
              <a:t>compare</a:t>
            </a:r>
            <a:r>
              <a:rPr lang="nb-NO" dirty="0"/>
              <a:t> a </a:t>
            </a:r>
            <a:r>
              <a:rPr lang="nb-NO" dirty="0" err="1"/>
              <a:t>map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changes</a:t>
            </a:r>
            <a:r>
              <a:rPr lang="nb-NO" dirty="0"/>
              <a:t> </a:t>
            </a:r>
            <a:r>
              <a:rPr lang="nb-NO" dirty="0" err="1"/>
              <a:t>while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path</a:t>
            </a:r>
            <a:r>
              <a:rPr lang="nb-NO" dirty="0"/>
              <a:t> is </a:t>
            </a:r>
            <a:r>
              <a:rPr lang="nb-NO" dirty="0" err="1"/>
              <a:t>being</a:t>
            </a:r>
            <a:r>
              <a:rPr lang="nb-NO" dirty="0"/>
              <a:t> </a:t>
            </a:r>
            <a:r>
              <a:rPr lang="nb-NO" dirty="0" err="1"/>
              <a:t>walked</a:t>
            </a:r>
            <a:r>
              <a:rPr lang="nb-NO" dirty="0"/>
              <a:t> (</a:t>
            </a:r>
            <a:r>
              <a:rPr lang="nb-NO" dirty="0" err="1"/>
              <a:t>requiring</a:t>
            </a:r>
            <a:r>
              <a:rPr lang="nb-NO" dirty="0"/>
              <a:t> </a:t>
            </a:r>
            <a:r>
              <a:rPr lang="nb-NO" dirty="0" err="1"/>
              <a:t>recomputation</a:t>
            </a:r>
            <a:r>
              <a:rPr lang="nb-NO" dirty="0"/>
              <a:t>).</a:t>
            </a:r>
          </a:p>
          <a:p>
            <a:pPr marL="0" indent="0">
              <a:buNone/>
            </a:pPr>
            <a:r>
              <a:rPr lang="nb-NO" dirty="0"/>
              <a:t>The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metric</a:t>
            </a:r>
            <a:r>
              <a:rPr lang="nb-NO" dirty="0"/>
              <a:t> to </a:t>
            </a:r>
            <a:r>
              <a:rPr lang="nb-NO" dirty="0" err="1"/>
              <a:t>compare</a:t>
            </a:r>
            <a:r>
              <a:rPr lang="nb-NO" dirty="0"/>
              <a:t> is </a:t>
            </a:r>
            <a:r>
              <a:rPr lang="nb-NO" b="1" dirty="0"/>
              <a:t>«</a:t>
            </a:r>
            <a:r>
              <a:rPr lang="nb-NO" b="1" dirty="0" err="1"/>
              <a:t>cost</a:t>
            </a:r>
            <a:r>
              <a:rPr lang="nb-NO" b="1" dirty="0"/>
              <a:t>».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look</a:t>
            </a:r>
            <a:r>
              <a:rPr lang="nb-NO" dirty="0"/>
              <a:t> at</a:t>
            </a:r>
          </a:p>
          <a:p>
            <a:pPr lvl="1"/>
            <a:r>
              <a:rPr lang="nb-NO" dirty="0" err="1"/>
              <a:t>path</a:t>
            </a:r>
            <a:r>
              <a:rPr lang="nb-NO" dirty="0"/>
              <a:t> </a:t>
            </a:r>
            <a:r>
              <a:rPr lang="nb-NO" dirty="0" err="1"/>
              <a:t>length</a:t>
            </a:r>
            <a:r>
              <a:rPr lang="nb-NO" dirty="0"/>
              <a:t> in </a:t>
            </a:r>
            <a:r>
              <a:rPr lang="nb-NO" dirty="0" err="1"/>
              <a:t>squares</a:t>
            </a:r>
            <a:r>
              <a:rPr lang="nb-NO" dirty="0"/>
              <a:t> </a:t>
            </a:r>
            <a:r>
              <a:rPr lang="nb-NO" dirty="0" err="1"/>
              <a:t>traveled</a:t>
            </a:r>
            <a:endParaRPr lang="nb-NO" dirty="0"/>
          </a:p>
          <a:p>
            <a:pPr lvl="1"/>
            <a:r>
              <a:rPr lang="nb-NO" dirty="0" err="1"/>
              <a:t>required</a:t>
            </a:r>
            <a:r>
              <a:rPr lang="nb-NO" dirty="0"/>
              <a:t> </a:t>
            </a:r>
            <a:r>
              <a:rPr lang="nb-NO" dirty="0" err="1"/>
              <a:t>recomputations</a:t>
            </a:r>
            <a:r>
              <a:rPr lang="nb-NO" dirty="0"/>
              <a:t> (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paths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while</a:t>
            </a:r>
            <a:r>
              <a:rPr lang="nb-NO" dirty="0"/>
              <a:t> </a:t>
            </a:r>
            <a:r>
              <a:rPr lang="nb-NO" dirty="0" err="1"/>
              <a:t>moving</a:t>
            </a:r>
            <a:r>
              <a:rPr lang="nb-NO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9D699-1394-1A3F-05C4-846E2A06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7CC2F-F8D8-A74E-82A6-3D1F65100A18}" type="slidenum">
              <a:rPr lang="en-NO" smtClean="0"/>
              <a:t>10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8389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1917</TotalTime>
  <Words>534</Words>
  <Application>Microsoft Macintosh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-apple-system</vt:lpstr>
      <vt:lpstr>Arial</vt:lpstr>
      <vt:lpstr>Calibri</vt:lpstr>
      <vt:lpstr>Calibri Light</vt:lpstr>
      <vt:lpstr>Century Gothic</vt:lpstr>
      <vt:lpstr>Eurostile</vt:lpstr>
      <vt:lpstr>Office Theme</vt:lpstr>
      <vt:lpstr>Motion Planning</vt:lpstr>
      <vt:lpstr>Introduction</vt:lpstr>
      <vt:lpstr>Search-based Planning</vt:lpstr>
      <vt:lpstr>Sample-based Planning</vt:lpstr>
      <vt:lpstr>More algorithms</vt:lpstr>
      <vt:lpstr>Quick Start Up</vt:lpstr>
      <vt:lpstr>Example (A*)</vt:lpstr>
      <vt:lpstr>Example (DWA) - Interactive</vt:lpstr>
      <vt:lpstr>Evaluation</vt:lpstr>
      <vt:lpstr>Your 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Motion Planning</dc:title>
  <dc:creator>Konstantinos Kousias</dc:creator>
  <cp:lastModifiedBy>Özgü Alay Erduran</cp:lastModifiedBy>
  <cp:revision>21</cp:revision>
  <dcterms:created xsi:type="dcterms:W3CDTF">2023-09-04T09:25:01Z</dcterms:created>
  <dcterms:modified xsi:type="dcterms:W3CDTF">2025-09-01T14:10:05Z</dcterms:modified>
</cp:coreProperties>
</file>