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554" r:id="rId4"/>
    <p:sldId id="563" r:id="rId5"/>
    <p:sldId id="331" r:id="rId6"/>
    <p:sldId id="696" r:id="rId7"/>
    <p:sldId id="697" r:id="rId8"/>
    <p:sldId id="699" r:id="rId9"/>
    <p:sldId id="339" r:id="rId10"/>
    <p:sldId id="701" r:id="rId11"/>
    <p:sldId id="613" r:id="rId12"/>
    <p:sldId id="304" r:id="rId13"/>
    <p:sldId id="702" r:id="rId14"/>
    <p:sldId id="601" r:id="rId15"/>
    <p:sldId id="602" r:id="rId16"/>
    <p:sldId id="301" r:id="rId17"/>
    <p:sldId id="305" r:id="rId18"/>
    <p:sldId id="332" r:id="rId19"/>
    <p:sldId id="598" r:id="rId20"/>
    <p:sldId id="629" r:id="rId21"/>
    <p:sldId id="632" r:id="rId22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257"/>
            <p14:sldId id="258"/>
            <p14:sldId id="554"/>
            <p14:sldId id="563"/>
            <p14:sldId id="331"/>
            <p14:sldId id="696"/>
            <p14:sldId id="697"/>
            <p14:sldId id="699"/>
            <p14:sldId id="339"/>
            <p14:sldId id="701"/>
            <p14:sldId id="613"/>
            <p14:sldId id="304"/>
            <p14:sldId id="702"/>
            <p14:sldId id="601"/>
            <p14:sldId id="602"/>
            <p14:sldId id="301"/>
            <p14:sldId id="305"/>
            <p14:sldId id="332"/>
            <p14:sldId id="598"/>
            <p14:sldId id="629"/>
            <p14:sldId id="63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4"/>
    <p:restoredTop sz="86989"/>
  </p:normalViewPr>
  <p:slideViewPr>
    <p:cSldViewPr snapToGrid="0">
      <p:cViewPr varScale="1">
        <p:scale>
          <a:sx n="99" d="100"/>
          <a:sy n="99" d="100"/>
        </p:scale>
        <p:origin x="205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9f91e0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f9f91e067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98" name="Google Shape;98;g5f9f91e06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784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6032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C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4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71E3E-6E1A-4A9C-B81E-D9616D5272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7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drop-shape-drawing-1_nevit_104.sv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ommons.wikimedia.org/wiki/file:drop-shape-drawing-1_nevit_104.svg" TargetMode="Externa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61B5-BA92-E04E-A24D-B25FB746D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Crash</a:t>
            </a:r>
            <a:r>
              <a:rPr lang="nb-NO" b="1" dirty="0"/>
              <a:t> Course </a:t>
            </a:r>
            <a:r>
              <a:rPr lang="nb-NO" b="1" dirty="0" err="1"/>
              <a:t>on</a:t>
            </a:r>
            <a:r>
              <a:rPr lang="nb-NO" b="1" dirty="0"/>
              <a:t> 5G Networks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1B206-A798-0642-9664-91384D973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27448" cy="1752600"/>
          </a:xfrm>
        </p:spPr>
        <p:txBody>
          <a:bodyPr>
            <a:noAutofit/>
          </a:bodyPr>
          <a:lstStyle/>
          <a:p>
            <a:pPr algn="l" fontAlgn="base"/>
            <a:r>
              <a:rPr lang="en-US" sz="2400" b="1" dirty="0">
                <a:latin typeface="+mn-lt"/>
              </a:rPr>
              <a:t>IN5060: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+mn-lt"/>
              </a:rPr>
              <a:t>Quantitative Performance Analysis</a:t>
            </a:r>
          </a:p>
          <a:p>
            <a:endParaRPr lang="nb-NO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7877B-0733-0543-9D84-F4487AEC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684" y="-63501"/>
            <a:ext cx="8404316" cy="800049"/>
          </a:xfrm>
        </p:spPr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8" name="Content Placeholder 7" descr="A graph of a number of cell phones&#10;&#10;Description automatically generated">
            <a:extLst>
              <a:ext uri="{FF2B5EF4-FFF2-40B4-BE49-F238E27FC236}">
                <a16:creationId xmlns:a16="http://schemas.microsoft.com/office/drawing/2014/main" id="{F4F61C64-618C-C385-9F6F-2B134D35A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5" y="988502"/>
            <a:ext cx="7826796" cy="488099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3344AC-BFDC-966E-203F-9BD77B30157C}"/>
              </a:ext>
            </a:extLst>
          </p:cNvPr>
          <p:cNvSpPr txBox="1"/>
          <p:nvPr/>
        </p:nvSpPr>
        <p:spPr>
          <a:xfrm>
            <a:off x="2338086" y="3266431"/>
            <a:ext cx="4676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b="0" dirty="0">
                <a:effectLst/>
              </a:rPr>
              <a:t> </a:t>
            </a:r>
            <a:endParaRPr lang="en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62579-4841-A9DC-C628-6DAA37D4AE6F}"/>
              </a:ext>
            </a:extLst>
          </p:cNvPr>
          <p:cNvSpPr txBox="1"/>
          <p:nvPr/>
        </p:nvSpPr>
        <p:spPr>
          <a:xfrm>
            <a:off x="613458" y="6053559"/>
            <a:ext cx="6704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https://</a:t>
            </a:r>
            <a:r>
              <a:rPr lang="en-GB" dirty="0" err="1">
                <a:latin typeface="Eurostile" panose="020B0504020202050204" pitchFamily="34" charset="77"/>
              </a:rPr>
              <a:t>www.statista.com</a:t>
            </a:r>
            <a:r>
              <a:rPr lang="en-GB" dirty="0">
                <a:latin typeface="Eurostile" panose="020B0504020202050204" pitchFamily="34" charset="77"/>
              </a:rPr>
              <a:t>/statistics/512650/worldwide-connected-devices-amount/</a:t>
            </a:r>
            <a:endParaRPr lang="en-NO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5619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42F60-4D45-5648-B7FF-D0B70F35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Connected </a:t>
            </a:r>
            <a:r>
              <a:rPr lang="nb-NO" dirty="0" err="1"/>
              <a:t>devices</a:t>
            </a:r>
            <a:r>
              <a:rPr lang="nb-NO" dirty="0"/>
              <a:t> </a:t>
            </a:r>
            <a:r>
              <a:rPr lang="nb-NO" dirty="0" err="1"/>
              <a:t>today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A21D02-1069-B948-9264-5ECC05E09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V="1">
            <a:off x="469901" y="1135602"/>
            <a:ext cx="8140699" cy="435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2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802AF-1B49-1E41-A4D8-120C9026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it all </a:t>
            </a:r>
            <a:r>
              <a:rPr lang="nb-NO" dirty="0" err="1"/>
              <a:t>fits</a:t>
            </a:r>
            <a:r>
              <a:rPr lang="nb-NO" dirty="0"/>
              <a:t> in 5G?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F17B2A-353A-2147-B31C-14C3BB8AC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656" y="1491533"/>
            <a:ext cx="6311787" cy="330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6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9f91e067_0_7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769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CA" dirty="0"/>
              <a:t>What is </a:t>
            </a:r>
            <a:r>
              <a:rPr lang="en-CA" dirty="0" err="1"/>
              <a:t>mmWave</a:t>
            </a:r>
            <a:r>
              <a:rPr lang="en-CA" dirty="0"/>
              <a:t>?</a:t>
            </a:r>
            <a:endParaRPr dirty="0"/>
          </a:p>
        </p:txBody>
      </p:sp>
      <p:cxnSp>
        <p:nvCxnSpPr>
          <p:cNvPr id="101" name="Google Shape;101;g5f9f91e067_0_7"/>
          <p:cNvCxnSpPr/>
          <p:nvPr/>
        </p:nvCxnSpPr>
        <p:spPr>
          <a:xfrm>
            <a:off x="3275524" y="3750112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02" name="Google Shape;102;g5f9f91e067_0_7"/>
          <p:cNvSpPr txBox="1"/>
          <p:nvPr/>
        </p:nvSpPr>
        <p:spPr>
          <a:xfrm>
            <a:off x="3865520" y="3430617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f9f91e067_0_7"/>
          <p:cNvSpPr txBox="1"/>
          <p:nvPr/>
        </p:nvSpPr>
        <p:spPr>
          <a:xfrm>
            <a:off x="1043608" y="3148857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04" name="Google Shape;104;g5f9f91e067_0_7"/>
          <p:cNvSpPr/>
          <p:nvPr/>
        </p:nvSpPr>
        <p:spPr>
          <a:xfrm>
            <a:off x="2244840" y="3691706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g5f9f91e067_0_7"/>
          <p:cNvCxnSpPr/>
          <p:nvPr/>
        </p:nvCxnSpPr>
        <p:spPr>
          <a:xfrm>
            <a:off x="1986932" y="3599734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106" name="Google Shape;106;g5f9f91e067_0_7"/>
          <p:cNvGrpSpPr/>
          <p:nvPr/>
        </p:nvGrpSpPr>
        <p:grpSpPr>
          <a:xfrm>
            <a:off x="2172855" y="3938687"/>
            <a:ext cx="5119019" cy="1362521"/>
            <a:chOff x="-4947512" y="4295289"/>
            <a:chExt cx="5789109" cy="1231407"/>
          </a:xfrm>
        </p:grpSpPr>
        <p:sp>
          <p:nvSpPr>
            <p:cNvPr id="107" name="Google Shape;107;g5f9f91e067_0_7"/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5f9f91e067_0_7"/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5f9f91e067_0_7"/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5f9f91e067_0_7"/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5f9f91e067_0_7"/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5f9f91e067_0_7"/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f9f91e067_0_7"/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5f9f91e067_0_7"/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g5f9f91e067_0_7"/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g5f9f91e067_0_7"/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17" name="Google Shape;117;g5f9f91e067_0_7"/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118" name="Google Shape;118;g5f9f91e067_0_7"/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119" name="Google Shape;119;g5f9f91e067_0_7"/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120" name="Google Shape;120;g5f9f91e067_0_7"/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121" name="Google Shape;121;g5f9f91e067_0_7"/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122" name="Google Shape;122;g5f9f91e067_0_7"/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123" name="Google Shape;123;g5f9f91e067_0_7"/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124" name="Google Shape;124;g5f9f91e067_0_7"/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125" name="Google Shape;125;g5f9f91e067_0_7"/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126" name="Google Shape;126;g5f9f91e067_0_7"/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127" name="Google Shape;127;g5f9f91e067_0_7"/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128" name="Google Shape;128;g5f9f91e067_0_7"/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129" name="Google Shape;129;g5f9f91e067_0_7"/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g5f9f91e067_0_7"/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g5f9f91e067_0_7"/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g5f9f91e067_0_7"/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g5f9f91e067_0_7"/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g5f9f91e067_0_7"/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g5f9f91e067_0_7"/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g5f9f91e067_0_7"/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g5f9f91e067_0_7"/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g5f9f91e067_0_7"/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g5f9f91e067_0_7"/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g5f9f91e067_0_7"/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41" name="Google Shape;141;g5f9f91e067_0_7"/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4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7526764-8E81-3E4B-A2A7-CE57091678C3}"/>
              </a:ext>
            </a:extLst>
          </p:cNvPr>
          <p:cNvSpPr/>
          <p:nvPr/>
        </p:nvSpPr>
        <p:spPr bwMode="auto">
          <a:xfrm>
            <a:off x="5220072" y="1691810"/>
            <a:ext cx="3024336" cy="1593173"/>
          </a:xfrm>
          <a:prstGeom prst="wedgeRoundRectCallout">
            <a:avLst>
              <a:gd name="adj1" fmla="val -47137"/>
              <a:gd name="adj2" fmla="val 8144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B029-35DB-5F42-850F-58F441EA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mmWave</a:t>
            </a:r>
            <a:r>
              <a:rPr lang="nb-NO" dirty="0"/>
              <a:t>?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75520-693C-F24E-8FF1-DE4A3545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Shannon-Hartley Theorem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1600" dirty="0"/>
              <a:t>C—channel capacity (bps),</a:t>
            </a:r>
          </a:p>
          <a:p>
            <a:r>
              <a:rPr lang="en-GB" sz="1600" dirty="0"/>
              <a:t>B—channel bandwidth (Hz),</a:t>
            </a:r>
          </a:p>
          <a:p>
            <a:r>
              <a:rPr lang="en-GB" sz="1600" dirty="0"/>
              <a:t>S—average signal power, and</a:t>
            </a:r>
          </a:p>
          <a:p>
            <a:r>
              <a:rPr lang="en-GB" sz="1600" dirty="0"/>
              <a:t>N— average noise and interference power.</a:t>
            </a:r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E4B0-9033-CE4F-81C6-88E16D8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3" y="2564904"/>
            <a:ext cx="3232150" cy="83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A6EAA-31BE-484C-9CFA-88C3C3B40705}"/>
              </a:ext>
            </a:extLst>
          </p:cNvPr>
          <p:cNvSpPr txBox="1"/>
          <p:nvPr/>
        </p:nvSpPr>
        <p:spPr>
          <a:xfrm>
            <a:off x="5512632" y="1879275"/>
            <a:ext cx="1987763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At higher carrier rates, larger B -&gt; higher</a:t>
            </a:r>
          </a:p>
          <a:p>
            <a:r>
              <a:rPr lang="en" dirty="0"/>
              <a:t>rates.</a:t>
            </a:r>
          </a:p>
          <a:p>
            <a:endParaRPr lang="nb-NO" dirty="0"/>
          </a:p>
        </p:txBody>
      </p:sp>
      <p:sp>
        <p:nvSpPr>
          <p:cNvPr id="8" name="Google Shape;143;g5f9f91e067_0_7">
            <a:extLst>
              <a:ext uri="{FF2B5EF4-FFF2-40B4-BE49-F238E27FC236}">
                <a16:creationId xmlns:a16="http://schemas.microsoft.com/office/drawing/2014/main" id="{5FD8B677-DF0F-264D-8180-31EDA84695E6}"/>
              </a:ext>
            </a:extLst>
          </p:cNvPr>
          <p:cNvSpPr txBox="1"/>
          <p:nvPr/>
        </p:nvSpPr>
        <p:spPr>
          <a:xfrm>
            <a:off x="628650" y="5301208"/>
            <a:ext cx="788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2700" b="1" dirty="0">
                <a:latin typeface="Calibri"/>
                <a:ea typeface="Calibri"/>
                <a:cs typeface="Calibri"/>
                <a:sym typeface="Calibri"/>
              </a:rPr>
              <a:t>100-1000 times faster</a:t>
            </a:r>
            <a:r>
              <a:rPr lang="en-CA" sz="2700" dirty="0">
                <a:latin typeface="Calibri"/>
                <a:ea typeface="Calibri"/>
                <a:cs typeface="Calibri"/>
                <a:sym typeface="Calibri"/>
              </a:rPr>
              <a:t> than existing wireless networks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541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err="1"/>
              <a:t>mmWave</a:t>
            </a:r>
            <a:r>
              <a:rPr lang="en-CA" sz="2400" dirty="0"/>
              <a:t>: High attenuation at high frequencies -&gt; very short range</a:t>
            </a:r>
            <a:endParaRPr lang="en-CA" sz="2400" dirty="0">
              <a:sym typeface="Wingdings" panose="05000000000000000000" pitchFamily="2" charset="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827A3-8F6C-4826-9AB9-3F0CBF3D8567}"/>
              </a:ext>
            </a:extLst>
          </p:cNvPr>
          <p:cNvSpPr/>
          <p:nvPr/>
        </p:nvSpPr>
        <p:spPr>
          <a:xfrm>
            <a:off x="1736523" y="3640363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F679D6-7724-4BB5-A75F-C6590553D769}"/>
              </a:ext>
            </a:extLst>
          </p:cNvPr>
          <p:cNvSpPr/>
          <p:nvPr/>
        </p:nvSpPr>
        <p:spPr>
          <a:xfrm>
            <a:off x="1736523" y="3640362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5DD8C-5635-414B-9D9B-CD7213F15382}"/>
              </a:ext>
            </a:extLst>
          </p:cNvPr>
          <p:cNvSpPr/>
          <p:nvPr/>
        </p:nvSpPr>
        <p:spPr>
          <a:xfrm>
            <a:off x="1736523" y="3634941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4" grpId="1" animBg="1"/>
      <p:bldP spid="15" grpId="0" animBg="1" autoUpdateAnimBg="0"/>
      <p:bldP spid="15" grpId="1" animBg="1"/>
      <p:bldP spid="18" grpId="0" animBg="1" autoUpdateAnimBg="0"/>
      <p:bldP spid="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504" y="24656"/>
            <a:ext cx="8585496" cy="1143000"/>
          </a:xfrm>
        </p:spPr>
        <p:txBody>
          <a:bodyPr/>
          <a:lstStyle/>
          <a:p>
            <a:r>
              <a:rPr lang="en-CA" sz="2800" b="1" dirty="0"/>
              <a:t>To address high attenuation:</a:t>
            </a:r>
            <a:r>
              <a:rPr lang="en-CA" sz="2800" b="1" dirty="0">
                <a:sym typeface="Wingdings" panose="05000000000000000000" pitchFamily="2" charset="2"/>
              </a:rPr>
              <a:t> </a:t>
            </a:r>
            <a:r>
              <a:rPr lang="nb-NO" sz="2800" b="1" dirty="0"/>
              <a:t>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700" y="3327720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160408" y="1305342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56674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8C6D-DA53-634C-90B7-583A7012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/>
          <a:lstStyle/>
          <a:p>
            <a:r>
              <a:rPr lang="en-GB" dirty="0"/>
              <a:t>An antenna radiates energy like....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43210-B4CC-9842-B732-110D40D67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60925"/>
            <a:ext cx="7315200" cy="41148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BDE9B-A31E-D447-B271-99434375B113}"/>
              </a:ext>
            </a:extLst>
          </p:cNvPr>
          <p:cNvSpPr/>
          <p:nvPr/>
        </p:nvSpPr>
        <p:spPr>
          <a:xfrm>
            <a:off x="971600" y="630932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from Mark </a:t>
            </a:r>
            <a:r>
              <a:rPr lang="en-GB" sz="1600" dirty="0" err="1">
                <a:latin typeface="Helvetica" pitchFamily="2" charset="0"/>
              </a:rPr>
              <a:t>Hickle</a:t>
            </a:r>
            <a:r>
              <a:rPr lang="en-GB" sz="1600" dirty="0">
                <a:latin typeface="Helvetica" pitchFamily="2" charset="0"/>
              </a:rPr>
              <a:t> https://</a:t>
            </a:r>
            <a:r>
              <a:rPr lang="en-GB" sz="1600" dirty="0" err="1">
                <a:latin typeface="Helvetica" pitchFamily="2" charset="0"/>
              </a:rPr>
              <a:t>youtu.be</a:t>
            </a:r>
            <a:r>
              <a:rPr lang="en-GB" sz="1600" dirty="0">
                <a:latin typeface="Helvetica" pitchFamily="2" charset="0"/>
              </a:rPr>
              <a:t>/vtPPAnvJS6c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63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66D-2255-9F47-A80C-4B25C71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 beam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72073-3C31-C448-9D91-504DAF4E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956" y="1981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1415620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To address high attenuation, </a:t>
            </a:r>
            <a:r>
              <a:rPr lang="en-CA" sz="2400" dirty="0">
                <a:sym typeface="Wingdings" panose="05000000000000000000" pitchFamily="2" charset="2"/>
              </a:rPr>
              <a:t>beamforming is used!</a:t>
            </a:r>
          </a:p>
          <a:p>
            <a:pPr marL="0" indent="0">
              <a:buNone/>
            </a:pPr>
            <a:r>
              <a:rPr lang="en-CA" sz="24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3660730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Line of sight exists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stCxn id="9" idx="2"/>
            <a:endCxn id="13" idx="4"/>
          </p:cNvCxnSpPr>
          <p:nvPr/>
        </p:nvCxnSpPr>
        <p:spPr>
          <a:xfrm>
            <a:off x="2171736" y="3937789"/>
            <a:ext cx="4587898" cy="1084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0237A16-8274-4586-B587-56C7801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466749" y="3322855"/>
            <a:ext cx="544334" cy="12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2964C-B548-924A-BE7D-B06529A0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26" y="3367359"/>
            <a:ext cx="3319016" cy="33190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4770435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4759591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4781280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4770436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cxnSpLocks/>
            <a:stCxn id="9" idx="2"/>
          </p:cNvCxnSpPr>
          <p:nvPr/>
        </p:nvCxnSpPr>
        <p:spPr>
          <a:xfrm flipV="1">
            <a:off x="2171736" y="3134048"/>
            <a:ext cx="2114515" cy="1625543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5D7493D-134B-4D95-87D1-E2C0C84EF648}"/>
              </a:ext>
            </a:extLst>
          </p:cNvPr>
          <p:cNvSpPr/>
          <p:nvPr/>
        </p:nvSpPr>
        <p:spPr>
          <a:xfrm>
            <a:off x="1131744" y="2969690"/>
            <a:ext cx="6807344" cy="1643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EF56C3-4863-4EAF-9138-E5AE1DDF6D51}"/>
              </a:ext>
            </a:extLst>
          </p:cNvPr>
          <p:cNvCxnSpPr>
            <a:cxnSpLocks/>
            <a:endCxn id="13" idx="4"/>
          </p:cNvCxnSpPr>
          <p:nvPr/>
        </p:nvCxnSpPr>
        <p:spPr>
          <a:xfrm>
            <a:off x="4286250" y="3134047"/>
            <a:ext cx="2473383" cy="163638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8103D8C-8D87-4B71-BE46-4F9123FF21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04752">
            <a:off x="2346117" y="3802168"/>
            <a:ext cx="544334" cy="12200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919197-E5E9-A249-A26D-3AC095DBA896}"/>
              </a:ext>
            </a:extLst>
          </p:cNvPr>
          <p:cNvSpPr/>
          <p:nvPr/>
        </p:nvSpPr>
        <p:spPr>
          <a:xfrm>
            <a:off x="523685" y="1716832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CA" sz="2400" dirty="0"/>
              <a:t>Line of sight blocked</a:t>
            </a:r>
          </a:p>
        </p:txBody>
      </p:sp>
    </p:spTree>
    <p:extLst>
      <p:ext uri="{BB962C8B-B14F-4D97-AF65-F5344CB8AC3E}">
        <p14:creationId xmlns:p14="http://schemas.microsoft.com/office/powerpoint/2010/main" val="2347361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Beamforming Training</a:t>
            </a:r>
          </a:p>
        </p:txBody>
      </p:sp>
      <p:pic>
        <p:nvPicPr>
          <p:cNvPr id="1028" name="Picture 4" descr="MAC and Physical Layer Enhancements">
            <a:extLst>
              <a:ext uri="{FF2B5EF4-FFF2-40B4-BE49-F238E27FC236}">
                <a16:creationId xmlns:a16="http://schemas.microsoft.com/office/drawing/2014/main" id="{8329E384-9C59-D343-825D-C7270FE00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2132856"/>
            <a:ext cx="7416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8645CC-1D02-184E-967B-58D11CD3933B}"/>
              </a:ext>
            </a:extLst>
          </p:cNvPr>
          <p:cNvSpPr/>
          <p:nvPr/>
        </p:nvSpPr>
        <p:spPr>
          <a:xfrm>
            <a:off x="683568" y="5516116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400" dirty="0"/>
              <a:t>Still quite a challenging problem especially under mobility scenarios!</a:t>
            </a:r>
          </a:p>
        </p:txBody>
      </p:sp>
    </p:spTree>
    <p:extLst>
      <p:ext uri="{BB962C8B-B14F-4D97-AF65-F5344CB8AC3E}">
        <p14:creationId xmlns:p14="http://schemas.microsoft.com/office/powerpoint/2010/main" val="1292846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4EB7-EC2E-3D43-BB43-195FA516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  <p:pic>
        <p:nvPicPr>
          <p:cNvPr id="4098" name="Picture 2" descr="Applied Sciences | Free Full-Text | Comparative Analysis of 5G Mobile  Communication Network Architectures | HTML">
            <a:extLst>
              <a:ext uri="{FF2B5EF4-FFF2-40B4-BE49-F238E27FC236}">
                <a16:creationId xmlns:a16="http://schemas.microsoft.com/office/drawing/2014/main" id="{482BB2DA-5B44-F54B-A3BF-8A78A70F4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5696"/>
            <a:ext cx="7373912" cy="4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555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4A592-3CB9-2347-9E4F-7F51B113B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Summary and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FC213-CA61-8349-AABA-2D2A62ED0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114800"/>
          </a:xfrm>
        </p:spPr>
        <p:txBody>
          <a:bodyPr/>
          <a:lstStyle/>
          <a:p>
            <a:r>
              <a:rPr lang="en-NO" dirty="0"/>
              <a:t>5G is a paradigm shift in the networking ecosystem: Network as a Programmable Platform</a:t>
            </a:r>
          </a:p>
          <a:p>
            <a:r>
              <a:rPr lang="en-NO" dirty="0"/>
              <a:t>Flexible software based architecture to support many different applications with diverse requirements</a:t>
            </a:r>
          </a:p>
          <a:p>
            <a:r>
              <a:rPr lang="en-NO" dirty="0"/>
              <a:t>Several techologies are proposed: network function virtualization, network slicing, edge computing, mmwave, etc…</a:t>
            </a:r>
          </a:p>
          <a:p>
            <a:r>
              <a:rPr lang="en-NO" dirty="0"/>
              <a:t>Does this flexibility and virtualization comes at a cost?</a:t>
            </a:r>
          </a:p>
        </p:txBody>
      </p:sp>
    </p:spTree>
    <p:extLst>
      <p:ext uri="{BB962C8B-B14F-4D97-AF65-F5344CB8AC3E}">
        <p14:creationId xmlns:p14="http://schemas.microsoft.com/office/powerpoint/2010/main" val="1682680329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63084</TotalTime>
  <Words>361</Words>
  <Application>Microsoft Macintosh PowerPoint</Application>
  <PresentationFormat>On-screen Show (4:3)</PresentationFormat>
  <Paragraphs>75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Chalkduster</vt:lpstr>
      <vt:lpstr>Eurostile</vt:lpstr>
      <vt:lpstr>Helvetica</vt:lpstr>
      <vt:lpstr>Tahoma</vt:lpstr>
      <vt:lpstr>Wingdings</vt:lpstr>
      <vt:lpstr>OS-intro</vt:lpstr>
      <vt:lpstr>Crash Course on 5G Networks</vt:lpstr>
      <vt:lpstr>Growth in the number of connected devices</vt:lpstr>
      <vt:lpstr>Connected devices today</vt:lpstr>
      <vt:lpstr>How it all fits in 5G?</vt:lpstr>
      <vt:lpstr>PowerPoint Presentation</vt:lpstr>
      <vt:lpstr>Back in the day…</vt:lpstr>
      <vt:lpstr>Network Flexibility: Virtualization</vt:lpstr>
      <vt:lpstr>PowerPoint Presentation</vt:lpstr>
      <vt:lpstr>5G  Bands and its impact on Cell  size</vt:lpstr>
      <vt:lpstr>What is mmWave?</vt:lpstr>
      <vt:lpstr>Why mmWave?</vt:lpstr>
      <vt:lpstr>How does mmWave work?</vt:lpstr>
      <vt:lpstr>To address high attenuation: Beamforming</vt:lpstr>
      <vt:lpstr>An antenna radiates energy like....</vt:lpstr>
      <vt:lpstr>Forming a beam</vt:lpstr>
      <vt:lpstr>How does mmWave work?</vt:lpstr>
      <vt:lpstr>How does mmWave work?</vt:lpstr>
      <vt:lpstr>How does mmWave work?</vt:lpstr>
      <vt:lpstr>Beamforming Training</vt:lpstr>
      <vt:lpstr>Ultra high reliability and Low Latency</vt:lpstr>
      <vt:lpstr>Summary and Conclusion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2185</cp:revision>
  <cp:lastPrinted>2019-08-20T13:06:12Z</cp:lastPrinted>
  <dcterms:created xsi:type="dcterms:W3CDTF">2010-09-03T09:30:25Z</dcterms:created>
  <dcterms:modified xsi:type="dcterms:W3CDTF">2024-10-02T13:30:02Z</dcterms:modified>
</cp:coreProperties>
</file>