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1059" r:id="rId2"/>
    <p:sldId id="1047" r:id="rId3"/>
    <p:sldId id="975" r:id="rId4"/>
    <p:sldId id="1056" r:id="rId5"/>
    <p:sldId id="1054" r:id="rId6"/>
    <p:sldId id="1093" r:id="rId7"/>
    <p:sldId id="1094" r:id="rId8"/>
    <p:sldId id="1048" r:id="rId9"/>
    <p:sldId id="1050" r:id="rId10"/>
    <p:sldId id="1046" r:id="rId11"/>
    <p:sldId id="653" r:id="rId12"/>
    <p:sldId id="1051" r:id="rId13"/>
    <p:sldId id="909" r:id="rId14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Artful examples" id="{5B50AED2-6488-8F47-B571-9A3512AC2FB9}">
          <p14:sldIdLst>
            <p14:sldId id="1059"/>
            <p14:sldId id="1047"/>
            <p14:sldId id="975"/>
            <p14:sldId id="1056"/>
            <p14:sldId id="1054"/>
            <p14:sldId id="1093"/>
            <p14:sldId id="1094"/>
            <p14:sldId id="1048"/>
            <p14:sldId id="1050"/>
            <p14:sldId id="1046"/>
            <p14:sldId id="653"/>
            <p14:sldId id="1051"/>
            <p14:sldId id="909"/>
          </p14:sldIdLst>
        </p14:section>
        <p14:section name="Measurement examples" id="{8E5B85F4-012A-9C4F-ADB8-B0D6C5BC5BC6}">
          <p14:sldIdLst/>
        </p14:section>
        <p14:section name="ser study examples" id="{A9499BFE-61DA-B44D-B6FA-64CB406359B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047"/>
    <p:restoredTop sz="86871"/>
  </p:normalViewPr>
  <p:slideViewPr>
    <p:cSldViewPr snapToGrid="0">
      <p:cViewPr varScale="1">
        <p:scale>
          <a:sx n="110" d="100"/>
          <a:sy n="110" d="100"/>
        </p:scale>
        <p:origin x="161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41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dirty="0">
                <a:solidFill>
                  <a:srgbClr val="595959"/>
                </a:solidFill>
              </a:rPr>
              <a:t>Used in:</a:t>
            </a:r>
          </a:p>
          <a:p>
            <a:r>
              <a:rPr lang="en-US" sz="1200" b="0" dirty="0">
                <a:solidFill>
                  <a:srgbClr val="595959"/>
                </a:solidFill>
              </a:rPr>
              <a:t>“Implementation and user-centric comparison of a novel adaptation logic for DASH with SVC”,</a:t>
            </a:r>
          </a:p>
          <a:p>
            <a:r>
              <a:rPr lang="en-US" sz="1200" b="0" dirty="0" err="1">
                <a:solidFill>
                  <a:srgbClr val="595959"/>
                </a:solidFill>
              </a:rPr>
              <a:t>Sieber</a:t>
            </a:r>
            <a:r>
              <a:rPr lang="en-US" sz="1200" b="0" dirty="0">
                <a:solidFill>
                  <a:srgbClr val="595959"/>
                </a:solidFill>
              </a:rPr>
              <a:t>, C., </a:t>
            </a:r>
            <a:r>
              <a:rPr lang="en-US" sz="1200" b="0" dirty="0" err="1">
                <a:solidFill>
                  <a:srgbClr val="595959"/>
                </a:solidFill>
              </a:rPr>
              <a:t>Hossfeld</a:t>
            </a:r>
            <a:r>
              <a:rPr lang="en-US" sz="1200" b="0" dirty="0">
                <a:solidFill>
                  <a:srgbClr val="595959"/>
                </a:solidFill>
              </a:rPr>
              <a:t>, T., </a:t>
            </a:r>
            <a:r>
              <a:rPr lang="en-US" sz="1200" b="0" dirty="0" err="1">
                <a:solidFill>
                  <a:srgbClr val="595959"/>
                </a:solidFill>
              </a:rPr>
              <a:t>Zinner</a:t>
            </a:r>
            <a:r>
              <a:rPr lang="en-US" sz="1200" b="0" dirty="0">
                <a:solidFill>
                  <a:srgbClr val="595959"/>
                </a:solidFill>
              </a:rPr>
              <a:t>, T., Tran-Gia, P., &amp; </a:t>
            </a:r>
            <a:r>
              <a:rPr lang="en-US" sz="1200" b="0" dirty="0" err="1">
                <a:solidFill>
                  <a:srgbClr val="595959"/>
                </a:solidFill>
              </a:rPr>
              <a:t>Timmerer</a:t>
            </a:r>
            <a:r>
              <a:rPr lang="en-US" sz="1200" b="0" dirty="0">
                <a:solidFill>
                  <a:srgbClr val="595959"/>
                </a:solidFill>
              </a:rPr>
              <a:t>, C, </a:t>
            </a:r>
            <a:r>
              <a:rPr lang="en-US" sz="1200" b="0" i="1" dirty="0">
                <a:solidFill>
                  <a:srgbClr val="595959"/>
                </a:solidFill>
              </a:rPr>
              <a:t>Workshops of IFIP Symposium on Integrated Network Management (IM 2013), pp. 1318-1323,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C51EF-EA0D-E044-916E-09386CD9D83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70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dirty="0">
                <a:solidFill>
                  <a:srgbClr val="595959"/>
                </a:solidFill>
              </a:rPr>
              <a:t>Used in:</a:t>
            </a:r>
          </a:p>
          <a:p>
            <a:r>
              <a:rPr lang="en-US" sz="1200" b="0" dirty="0">
                <a:solidFill>
                  <a:srgbClr val="595959"/>
                </a:solidFill>
              </a:rPr>
              <a:t>“Measuring the quality of experience of HTTP video streaming”,</a:t>
            </a:r>
          </a:p>
          <a:p>
            <a:r>
              <a:rPr lang="da-DK" sz="1200" b="0" dirty="0">
                <a:solidFill>
                  <a:srgbClr val="595959"/>
                </a:solidFill>
              </a:rPr>
              <a:t>Mok, R. K. P., Chan, E. W. W., &amp; Chang, R. K. C.</a:t>
            </a:r>
            <a:r>
              <a:rPr lang="en-US" sz="1200" b="0" dirty="0">
                <a:solidFill>
                  <a:srgbClr val="595959"/>
                </a:solidFill>
              </a:rPr>
              <a:t>, </a:t>
            </a:r>
            <a:r>
              <a:rPr lang="en-US" sz="1200" b="0" i="1" dirty="0">
                <a:solidFill>
                  <a:srgbClr val="595959"/>
                </a:solidFill>
              </a:rPr>
              <a:t>Workshops of IFIP Symposium on Integrated Network Management (IM 2011), pp. 485-492, 2011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C51EF-EA0D-E044-916E-09386CD9D83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8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dirty="0">
                <a:solidFill>
                  <a:srgbClr val="595959"/>
                </a:solidFill>
              </a:rPr>
              <a:t>Used in:</a:t>
            </a:r>
          </a:p>
          <a:p>
            <a:r>
              <a:rPr lang="en-US" sz="1200" b="0" dirty="0">
                <a:solidFill>
                  <a:srgbClr val="595959"/>
                </a:solidFill>
              </a:rPr>
              <a:t>“Measuring the quality of experience of HTTP video streaming”,</a:t>
            </a:r>
          </a:p>
          <a:p>
            <a:r>
              <a:rPr lang="da-DK" sz="1200" b="0" dirty="0">
                <a:solidFill>
                  <a:srgbClr val="595959"/>
                </a:solidFill>
              </a:rPr>
              <a:t>Mok, R. K. P., Chan, E. W. W., &amp; Chang, R. K. C.</a:t>
            </a:r>
            <a:r>
              <a:rPr lang="en-US" sz="1200" b="0" dirty="0">
                <a:solidFill>
                  <a:srgbClr val="595959"/>
                </a:solidFill>
              </a:rPr>
              <a:t>, </a:t>
            </a:r>
            <a:r>
              <a:rPr lang="en-US" sz="1200" b="0" i="1" dirty="0">
                <a:solidFill>
                  <a:srgbClr val="595959"/>
                </a:solidFill>
              </a:rPr>
              <a:t>Workshops of IFIP Symposium on Integrated Network Management (IM 2011), pp. 485-492, 2011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C51EF-EA0D-E044-916E-09386CD9D83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27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Shape 2386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84213"/>
            <a:ext cx="4565650" cy="34242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7" name="Shape 2387"/>
          <p:cNvSpPr txBox="1">
            <a:spLocks noGrp="1"/>
          </p:cNvSpPr>
          <p:nvPr>
            <p:ph type="body" idx="1"/>
          </p:nvPr>
        </p:nvSpPr>
        <p:spPr>
          <a:xfrm>
            <a:off x="684530" y="4337368"/>
            <a:ext cx="5476240" cy="4109085"/>
          </a:xfrm>
          <a:prstGeom prst="rect">
            <a:avLst/>
          </a:prstGeom>
        </p:spPr>
        <p:txBody>
          <a:bodyPr lIns="91279" tIns="91279" rIns="91279" bIns="91279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7190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Performance in</a:t>
            </a:r>
            <a:br>
              <a:rPr lang="en-US" sz="4800" dirty="0"/>
            </a:br>
            <a:r>
              <a:rPr lang="en-US" sz="4800" dirty="0"/>
              <a:t>distributed systems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Real-world examples</a:t>
            </a:r>
            <a:endParaRPr lang="en-US" dirty="0">
              <a:latin typeface="Eurostile" panose="020B0504020202050204" pitchFamily="34" charset="77"/>
            </a:endParaRPr>
          </a:p>
          <a:p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48600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Emulation study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56992C-61DF-8448-863F-2C759572FA3F}"/>
              </a:ext>
            </a:extLst>
          </p:cNvPr>
          <p:cNvGrpSpPr/>
          <p:nvPr/>
        </p:nvGrpSpPr>
        <p:grpSpPr>
          <a:xfrm>
            <a:off x="3024804" y="878774"/>
            <a:ext cx="6119196" cy="1508167"/>
            <a:chOff x="243333" y="2838202"/>
            <a:chExt cx="6119196" cy="1508167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34666" r="66325" b="21480"/>
            <a:stretch/>
          </p:blipFill>
          <p:spPr bwMode="auto">
            <a:xfrm>
              <a:off x="243333" y="2838202"/>
              <a:ext cx="3038791" cy="1436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415F62EE-5C4A-AD46-9E78-256A085BF1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71868" t="32190" b="21781"/>
            <a:stretch/>
          </p:blipFill>
          <p:spPr bwMode="auto">
            <a:xfrm>
              <a:off x="3823854" y="2838202"/>
              <a:ext cx="2538675" cy="1508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1C1A2248-93BC-CB49-9ED0-E70FD627F98D}"/>
                </a:ext>
              </a:extLst>
            </p:cNvPr>
            <p:cNvSpPr/>
            <p:nvPr/>
          </p:nvSpPr>
          <p:spPr>
            <a:xfrm>
              <a:off x="3232356" y="3313216"/>
              <a:ext cx="819396" cy="32063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4F8B878-5410-5143-954B-1F1E1C359642}"/>
              </a:ext>
            </a:extLst>
          </p:cNvPr>
          <p:cNvSpPr txBox="1"/>
          <p:nvPr/>
        </p:nvSpPr>
        <p:spPr>
          <a:xfrm>
            <a:off x="232418" y="1442116"/>
            <a:ext cx="3532059" cy="12469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router queue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length development in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DASH streaming for different 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TCP Congestion Control algorithms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C8EA99-630F-9B4B-A7A3-0A097F972B8C}"/>
              </a:ext>
            </a:extLst>
          </p:cNvPr>
          <p:cNvGrpSpPr/>
          <p:nvPr/>
        </p:nvGrpSpPr>
        <p:grpSpPr>
          <a:xfrm>
            <a:off x="3966433" y="2484910"/>
            <a:ext cx="5052529" cy="2648979"/>
            <a:chOff x="3859558" y="2318658"/>
            <a:chExt cx="5052529" cy="2648979"/>
          </a:xfrm>
        </p:grpSpPr>
        <p:pic>
          <p:nvPicPr>
            <p:cNvPr id="10" name="Picture 9" descr="server_queue_2s_cubic_1375.png">
              <a:extLst>
                <a:ext uri="{FF2B5EF4-FFF2-40B4-BE49-F238E27FC236}">
                  <a16:creationId xmlns:a16="http://schemas.microsoft.com/office/drawing/2014/main" id="{3C0DFE55-7742-9644-A400-B8F371285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9558" y="2382842"/>
              <a:ext cx="2557291" cy="2557291"/>
            </a:xfrm>
            <a:prstGeom prst="rect">
              <a:avLst/>
            </a:prstGeom>
          </p:spPr>
        </p:pic>
        <p:pic>
          <p:nvPicPr>
            <p:cNvPr id="11" name="Picture 10" descr="server_queue_2s_vegas_1375.png">
              <a:extLst>
                <a:ext uri="{FF2B5EF4-FFF2-40B4-BE49-F238E27FC236}">
                  <a16:creationId xmlns:a16="http://schemas.microsoft.com/office/drawing/2014/main" id="{08E2C0D2-082E-9447-B106-CD3508E29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7292" y="2382842"/>
              <a:ext cx="2584795" cy="258479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06AAB0-9B5A-FD43-A41E-9D8ACFC8E659}"/>
                </a:ext>
              </a:extLst>
            </p:cNvPr>
            <p:cNvSpPr txBox="1"/>
            <p:nvPr/>
          </p:nvSpPr>
          <p:spPr>
            <a:xfrm>
              <a:off x="4641844" y="2318658"/>
              <a:ext cx="992718" cy="3344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CUBIC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BB0E47C-D34F-FC40-BA86-93EDCD38CB03}"/>
                </a:ext>
              </a:extLst>
            </p:cNvPr>
            <p:cNvSpPr txBox="1"/>
            <p:nvPr/>
          </p:nvSpPr>
          <p:spPr>
            <a:xfrm>
              <a:off x="7123330" y="2318658"/>
              <a:ext cx="992718" cy="3344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Vegas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5CACB13-8BF6-B940-B2E2-8455F51C74C8}"/>
              </a:ext>
            </a:extLst>
          </p:cNvPr>
          <p:cNvSpPr txBox="1"/>
          <p:nvPr/>
        </p:nvSpPr>
        <p:spPr>
          <a:xfrm>
            <a:off x="313565" y="3004457"/>
            <a:ext cx="8117916" cy="31707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Simple 2D graph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showing an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independent</a:t>
            </a:r>
            <a:b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</a:b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parameter </a:t>
            </a:r>
            <a:r>
              <a:rPr lang="en-US" sz="2400" b="0" dirty="0">
                <a:latin typeface="Eurostile" panose="020B0504020202050204" pitchFamily="34" charset="77"/>
              </a:rPr>
              <a:t>X (time) and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 </a:t>
            </a: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dependent parameter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Y (queue length)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does illustrate the unstable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queue length for CUBIC, but no actual distribution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 a quantifiable result, but anecdotal</a:t>
            </a:r>
          </a:p>
        </p:txBody>
      </p:sp>
    </p:spTree>
    <p:extLst>
      <p:ext uri="{BB962C8B-B14F-4D97-AF65-F5344CB8AC3E}">
        <p14:creationId xmlns:p14="http://schemas.microsoft.com/office/powerpoint/2010/main" val="2892435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performance study</a:t>
            </a:r>
          </a:p>
        </p:txBody>
      </p:sp>
      <p:pic>
        <p:nvPicPr>
          <p:cNvPr id="12" name="Picture 11" descr="Wang08-throughput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286" t="13847" r="13533" b="64517"/>
          <a:stretch>
            <a:fillRect/>
          </a:stretch>
        </p:blipFill>
        <p:spPr>
          <a:xfrm>
            <a:off x="4588845" y="1820657"/>
            <a:ext cx="4252831" cy="3202605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B87514B-5076-0244-8B32-FD395D489C1C}"/>
              </a:ext>
            </a:extLst>
          </p:cNvPr>
          <p:cNvSpPr txBox="1"/>
          <p:nvPr/>
        </p:nvSpPr>
        <p:spPr>
          <a:xfrm>
            <a:off x="232418" y="969510"/>
            <a:ext cx="4137701" cy="9856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Analytical performance study to discover a relation between streaming (video) over TCP and the likelihood of stalling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38E563-9D8A-D54E-87A2-EE0473E62465}"/>
              </a:ext>
            </a:extLst>
          </p:cNvPr>
          <p:cNvSpPr txBox="1"/>
          <p:nvPr/>
        </p:nvSpPr>
        <p:spPr>
          <a:xfrm>
            <a:off x="313565" y="2489551"/>
            <a:ext cx="7203516" cy="3408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dirty="0">
                <a:latin typeface="Eurostile" panose="020B0504020202050204" pitchFamily="34" charset="77"/>
              </a:rPr>
              <a:t>Analytical graph provides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deterministic, repeatable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symbols distinguish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Y-axis is logarithmic to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expose differences at when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very few packets are late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note that each point is a computation with different parameters</a:t>
            </a:r>
          </a:p>
        </p:txBody>
      </p:sp>
    </p:spTree>
    <p:extLst>
      <p:ext uri="{BB962C8B-B14F-4D97-AF65-F5344CB8AC3E}">
        <p14:creationId xmlns:p14="http://schemas.microsoft.com/office/powerpoint/2010/main" val="697014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study</a:t>
            </a:r>
          </a:p>
        </p:txBody>
      </p:sp>
      <p:pic>
        <p:nvPicPr>
          <p:cNvPr id="3" name="Picture 2" descr="hossfel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24" y="1120656"/>
            <a:ext cx="3951381" cy="1658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B6F886-DD82-D64A-8405-61624DDAAF7D}"/>
              </a:ext>
            </a:extLst>
          </p:cNvPr>
          <p:cNvSpPr txBox="1"/>
          <p:nvPr/>
        </p:nvSpPr>
        <p:spPr>
          <a:xfrm>
            <a:off x="232418" y="959238"/>
            <a:ext cx="3532059" cy="973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memory requirements for several DASH streaming algorithms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649F5-B5F4-3646-A5B0-979AF200D899}"/>
              </a:ext>
            </a:extLst>
          </p:cNvPr>
          <p:cNvSpPr txBox="1"/>
          <p:nvPr/>
        </p:nvSpPr>
        <p:spPr>
          <a:xfrm>
            <a:off x="313565" y="2126887"/>
            <a:ext cx="8117916" cy="39759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Block diagram </a:t>
            </a:r>
            <a:r>
              <a:rPr lang="en-US" sz="2400" b="0" dirty="0">
                <a:latin typeface="Eurostile" panose="020B0504020202050204" pitchFamily="34" charset="77"/>
              </a:rPr>
              <a:t>is suitable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when X-axis values have no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metric relation (no measure of any distance between them)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block diagram is also better if X-values have an order but no metric relation!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2D graph merges 2 questions into 1 graph: average memory use and average peak memory use (average of peaks of several simulation runs) – this does not scale to many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standard deviation is added for each of the averages</a:t>
            </a:r>
          </a:p>
        </p:txBody>
      </p:sp>
    </p:spTree>
    <p:extLst>
      <p:ext uri="{BB962C8B-B14F-4D97-AF65-F5344CB8AC3E}">
        <p14:creationId xmlns:p14="http://schemas.microsoft.com/office/powerpoint/2010/main" val="164039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pic>
        <p:nvPicPr>
          <p:cNvPr id="4" name="Picture 3" descr="mo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87" y="851300"/>
            <a:ext cx="3799753" cy="2533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2FD68F-9EB5-CB42-B6F3-57EB4946DC82}"/>
              </a:ext>
            </a:extLst>
          </p:cNvPr>
          <p:cNvSpPr txBox="1"/>
          <p:nvPr/>
        </p:nvSpPr>
        <p:spPr>
          <a:xfrm>
            <a:off x="285007" y="2576946"/>
            <a:ext cx="8348354" cy="37526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3D block diagram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3 independent variables shown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4D information (X, Y, Z, color)</a:t>
            </a:r>
            <a:endParaRPr lang="en-US" sz="200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3 independent variables (loss rate, delay, network capacity)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1 dependent variable (rebuffering time)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visually attractive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tolerances (confidence intervals etc.) cannot be expressed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absolute height cannot be ascertained by reader for all 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does not scale to many network capacities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2BC1A-645F-C84C-9EA7-E6A6F54581D5}"/>
              </a:ext>
            </a:extLst>
          </p:cNvPr>
          <p:cNvSpPr txBox="1"/>
          <p:nvPr/>
        </p:nvSpPr>
        <p:spPr>
          <a:xfrm>
            <a:off x="249565" y="938151"/>
            <a:ext cx="4524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Some HTTP adaptive video streaming strategies can fails when packet loss is high and network delay is high as well. How long are the cumulative waiting times?</a:t>
            </a:r>
          </a:p>
        </p:txBody>
      </p:sp>
    </p:spTree>
    <p:extLst>
      <p:ext uri="{BB962C8B-B14F-4D97-AF65-F5344CB8AC3E}">
        <p14:creationId xmlns:p14="http://schemas.microsoft.com/office/powerpoint/2010/main" val="1019203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2FD68F-9EB5-CB42-B6F3-57EB4946DC82}"/>
              </a:ext>
            </a:extLst>
          </p:cNvPr>
          <p:cNvSpPr txBox="1"/>
          <p:nvPr/>
        </p:nvSpPr>
        <p:spPr>
          <a:xfrm>
            <a:off x="285007" y="3408352"/>
            <a:ext cx="8348354" cy="29211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Boxplots and CDFs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Boxplots provide the statistical information both on the lower and upper percentiles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CDF of the gain illustrates the distribution of the gain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</a:rPr>
              <a:t>Quantifies both the basic characteristics of schedulers as well as the how well the proposed scheduler performs compared to others</a:t>
            </a: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2BC1A-645F-C84C-9EA7-E6A6F54581D5}"/>
              </a:ext>
            </a:extLst>
          </p:cNvPr>
          <p:cNvSpPr txBox="1"/>
          <p:nvPr/>
        </p:nvSpPr>
        <p:spPr>
          <a:xfrm>
            <a:off x="249566" y="938151"/>
            <a:ext cx="26676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How will a learning-based multipath scheduler (Peekaboo) improve the completion time over heterogenous networks?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E36A33-8267-7C49-B88C-B2302D22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251" y="868608"/>
            <a:ext cx="6193412" cy="253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3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D060D4-32DD-8443-AE3D-2D2FF2AE4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467" y="688975"/>
            <a:ext cx="6131533" cy="28881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F41219-65C9-C146-849F-65F21CEA487A}"/>
              </a:ext>
            </a:extLst>
          </p:cNvPr>
          <p:cNvSpPr txBox="1"/>
          <p:nvPr/>
        </p:nvSpPr>
        <p:spPr>
          <a:xfrm>
            <a:off x="285007" y="3647872"/>
            <a:ext cx="8348354" cy="26816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1" dirty="0">
                <a:solidFill>
                  <a:srgbClr val="FF0000"/>
                </a:solidFill>
                <a:latin typeface="Eurostile" panose="020B0504020202050204" pitchFamily="34" charset="77"/>
              </a:rPr>
              <a:t>Design space exploration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Emulations are often done over a design space of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Eurostile" panose="020B0504020202050204" pitchFamily="34" charset="77"/>
              </a:rPr>
              <a:t>CDF of the gain illustrates the distribution of the gain but it does not tell where the gain comes from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</a:rPr>
              <a:t>A heatmap over a design space can show where the gains come from</a:t>
            </a: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</a:rPr>
              <a:t>Quantifies both the basic characteristics of gains as well as the where the gains (if any) coming from</a:t>
            </a:r>
            <a:endParaRPr lang="en-US" sz="20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>
              <a:latin typeface="Eurostile" panose="020B050402020205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9CA45F-E2FF-414B-9654-CE4302C434DE}"/>
              </a:ext>
            </a:extLst>
          </p:cNvPr>
          <p:cNvSpPr txBox="1"/>
          <p:nvPr/>
        </p:nvSpPr>
        <p:spPr>
          <a:xfrm>
            <a:off x="249566" y="938151"/>
            <a:ext cx="26676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How will a learning-based multipath scheduler (Peekaboo) improve the completion time over heterogenous networks?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834050-0648-0641-B5D9-1092FB46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D9BB1C-427A-51FC-1C89-F0F1359D4501}"/>
              </a:ext>
            </a:extLst>
          </p:cNvPr>
          <p:cNvSpPr txBox="1"/>
          <p:nvPr/>
        </p:nvSpPr>
        <p:spPr>
          <a:xfrm>
            <a:off x="6955974" y="2738544"/>
            <a:ext cx="137890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NO" dirty="0">
                <a:latin typeface="Arial" panose="020B0604020202020204" pitchFamily="34" charset="0"/>
                <a:cs typeface="Arial" panose="020B0604020202020204" pitchFamily="34" charset="0"/>
              </a:rPr>
              <a:t>ne-way delay</a:t>
            </a:r>
          </a:p>
        </p:txBody>
      </p:sp>
    </p:spTree>
    <p:extLst>
      <p:ext uri="{BB962C8B-B14F-4D97-AF65-F5344CB8AC3E}">
        <p14:creationId xmlns:p14="http://schemas.microsoft.com/office/powerpoint/2010/main" val="2543342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Emulation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F8B878-5410-5143-954B-1F1E1C359642}"/>
              </a:ext>
            </a:extLst>
          </p:cNvPr>
          <p:cNvSpPr txBox="1"/>
          <p:nvPr/>
        </p:nvSpPr>
        <p:spPr>
          <a:xfrm>
            <a:off x="232419" y="973776"/>
            <a:ext cx="5527114" cy="15912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sender’s congestion window size in the same study.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Video segments have a duration of 2 seconds (top) and 10 seconds (bottom), the algorithm attempts to choose a quality that can be downloaded in 1 second.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CACB13-8BF6-B940-B2E2-8455F51C74C8}"/>
              </a:ext>
            </a:extLst>
          </p:cNvPr>
          <p:cNvSpPr txBox="1"/>
          <p:nvPr/>
        </p:nvSpPr>
        <p:spPr>
          <a:xfrm>
            <a:off x="313565" y="2945082"/>
            <a:ext cx="5600347" cy="32300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Simple 2D graph showing an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independent parameter X (time) and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 dependent Y (congestion window size)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serves to illustrate that CUBIC is incapable of maintaining its congestion window between 2-second DASH segments, but enters TCP slow start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 a quantifiable result, but anecdotal</a:t>
            </a:r>
          </a:p>
        </p:txBody>
      </p:sp>
      <p:pic>
        <p:nvPicPr>
          <p:cNvPr id="18" name="Picture 17" descr="cwnd_1375_cubic_10s_2447.png">
            <a:extLst>
              <a:ext uri="{FF2B5EF4-FFF2-40B4-BE49-F238E27FC236}">
                <a16:creationId xmlns:a16="http://schemas.microsoft.com/office/drawing/2014/main" id="{DB2804C9-2975-8341-B563-609376683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5066" y="3419787"/>
            <a:ext cx="2952511" cy="295251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E286699-5DA4-1E45-9FCE-115CF5B62F0D}"/>
              </a:ext>
            </a:extLst>
          </p:cNvPr>
          <p:cNvGrpSpPr/>
          <p:nvPr/>
        </p:nvGrpSpPr>
        <p:grpSpPr>
          <a:xfrm>
            <a:off x="5939374" y="429293"/>
            <a:ext cx="2943370" cy="3220587"/>
            <a:chOff x="5476235" y="3622962"/>
            <a:chExt cx="2480232" cy="2602081"/>
          </a:xfrm>
        </p:grpSpPr>
        <p:pic>
          <p:nvPicPr>
            <p:cNvPr id="16" name="Picture 15" descr="cwnd_1375_cubic_2s_1532.png">
              <a:extLst>
                <a:ext uri="{FF2B5EF4-FFF2-40B4-BE49-F238E27FC236}">
                  <a16:creationId xmlns:a16="http://schemas.microsoft.com/office/drawing/2014/main" id="{D8A7A727-3F5B-4F47-AF80-7F05AC2A4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6235" y="3744811"/>
              <a:ext cx="2480232" cy="248023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2A7470-1EAA-ED4F-BD81-F2F52A106A2B}"/>
                </a:ext>
              </a:extLst>
            </p:cNvPr>
            <p:cNvSpPr txBox="1"/>
            <p:nvPr/>
          </p:nvSpPr>
          <p:spPr>
            <a:xfrm>
              <a:off x="6219992" y="3622962"/>
              <a:ext cx="992718" cy="3344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800" b="0" dirty="0">
                  <a:solidFill>
                    <a:srgbClr val="002060"/>
                  </a:solidFill>
                  <a:latin typeface="Eurostile" panose="020B0504020202050204" pitchFamily="34" charset="77"/>
                </a:rPr>
                <a:t>CUBIC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243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Emulation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F8B878-5410-5143-954B-1F1E1C359642}"/>
              </a:ext>
            </a:extLst>
          </p:cNvPr>
          <p:cNvSpPr txBox="1"/>
          <p:nvPr/>
        </p:nvSpPr>
        <p:spPr>
          <a:xfrm>
            <a:off x="232419" y="973776"/>
            <a:ext cx="5527114" cy="159129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Investigation of the distribution of video quality in the same study.</a:t>
            </a:r>
            <a:b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</a:br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Segments 2-sec. (left in each column) and 10-sec. (right). Patterns indicate qualities (0 stall, 5 best).</a:t>
            </a:r>
          </a:p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Shows the shares of qualities for entire film.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CACB13-8BF6-B940-B2E2-8455F51C74C8}"/>
              </a:ext>
            </a:extLst>
          </p:cNvPr>
          <p:cNvSpPr txBox="1"/>
          <p:nvPr/>
        </p:nvSpPr>
        <p:spPr>
          <a:xfrm>
            <a:off x="313565" y="2945081"/>
            <a:ext cx="8248544" cy="3396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Graph with 3 dimensions (X and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segment duration independent,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Y dependent)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quite problematic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hard to distinguish qualities, patterns are not easily enough recognized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quality 1 is dominant, no visual comparison of the others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change of order between left and right remains hidden</a:t>
            </a:r>
          </a:p>
          <a:p>
            <a:pPr marL="800059" lvl="1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F50273-72D9-8546-83E8-460C3FA9E0DD}"/>
              </a:ext>
            </a:extLst>
          </p:cNvPr>
          <p:cNvGrpSpPr/>
          <p:nvPr/>
        </p:nvGrpSpPr>
        <p:grpSpPr>
          <a:xfrm>
            <a:off x="5902036" y="1405100"/>
            <a:ext cx="3241964" cy="3179294"/>
            <a:chOff x="5902036" y="2403797"/>
            <a:chExt cx="3241964" cy="3179294"/>
          </a:xfrm>
        </p:grpSpPr>
        <p:pic>
          <p:nvPicPr>
            <p:cNvPr id="9" name="Picture 8" descr="qualGraphData2763_2764_2765_2766_2767_2768_2769_2770_2771_2772_2843_2844_2845_2846_2847_2848_2849_2850_2851_2852.png">
              <a:extLst>
                <a:ext uri="{FF2B5EF4-FFF2-40B4-BE49-F238E27FC236}">
                  <a16:creationId xmlns:a16="http://schemas.microsoft.com/office/drawing/2014/main" id="{3F2318C8-EE6D-B644-80CA-1EED88803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2036" y="2418656"/>
              <a:ext cx="3241964" cy="3164435"/>
            </a:xfrm>
            <a:prstGeom prst="rect">
              <a:avLst/>
            </a:prstGeom>
          </p:spPr>
        </p:pic>
        <p:pic>
          <p:nvPicPr>
            <p:cNvPr id="10" name="Picture 9" descr="quality_legend.pdf">
              <a:extLst>
                <a:ext uri="{FF2B5EF4-FFF2-40B4-BE49-F238E27FC236}">
                  <a16:creationId xmlns:a16="http://schemas.microsoft.com/office/drawing/2014/main" id="{946E0D3D-581F-2A4A-B939-A66778573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27" t="25186" r="10544" b="-416"/>
            <a:stretch/>
          </p:blipFill>
          <p:spPr>
            <a:xfrm>
              <a:off x="5909050" y="2403797"/>
              <a:ext cx="2890566" cy="177825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3898470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study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87514B-5076-0244-8B32-FD395D489C1C}"/>
              </a:ext>
            </a:extLst>
          </p:cNvPr>
          <p:cNvSpPr txBox="1"/>
          <p:nvPr/>
        </p:nvSpPr>
        <p:spPr>
          <a:xfrm>
            <a:off x="232418" y="928413"/>
            <a:ext cx="4137701" cy="12231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Performance study to discover a relation between streaming (video) over TCP and the likelihood of stalling – model validated by ns-2 simulation (“experiment”)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38E563-9D8A-D54E-87A2-EE0473E62465}"/>
              </a:ext>
            </a:extLst>
          </p:cNvPr>
          <p:cNvSpPr txBox="1"/>
          <p:nvPr/>
        </p:nvSpPr>
        <p:spPr>
          <a:xfrm>
            <a:off x="324451" y="2448454"/>
            <a:ext cx="8106040" cy="3408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0" dirty="0">
                <a:latin typeface="Eurostile" panose="020B0504020202050204" pitchFamily="34" charset="77"/>
              </a:rPr>
              <a:t>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symbols distinguish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model and 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Y-axis is logarithmic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simulation is not deterministic,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and error bars show the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95% confidence interval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for the simulation, each point with error bars is derived from the results of 1000 simulation runs</a:t>
            </a:r>
          </a:p>
        </p:txBody>
      </p:sp>
      <p:pic>
        <p:nvPicPr>
          <p:cNvPr id="6" name="Picture 5" descr="Wang08-lateness.pdf">
            <a:extLst>
              <a:ext uri="{FF2B5EF4-FFF2-40B4-BE49-F238E27FC236}">
                <a16:creationId xmlns:a16="http://schemas.microsoft.com/office/drawing/2014/main" id="{551AA151-D09A-7A46-9CE8-7A524A883D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16" t="14193" r="18685" b="66248"/>
          <a:stretch>
            <a:fillRect/>
          </a:stretch>
        </p:blipFill>
        <p:spPr>
          <a:xfrm>
            <a:off x="4717811" y="1312836"/>
            <a:ext cx="4426189" cy="390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3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Shape 23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>
                <a:latin typeface="Eurostile"/>
                <a:cs typeface="Eurostile"/>
              </a:rPr>
              <a:t>Emulation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DE4B27-4C00-B647-81F5-0BF4AFDFE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159" y="350338"/>
            <a:ext cx="2971859" cy="1989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92" name="Shape 2392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2759" y="2193908"/>
            <a:ext cx="1713075" cy="159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2400">
            <a:extLst>
              <a:ext uri="{FF2B5EF4-FFF2-40B4-BE49-F238E27FC236}">
                <a16:creationId xmlns:a16="http://schemas.microsoft.com/office/drawing/2014/main" id="{D92B63F6-C48F-774A-81AF-D68B2598371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7657" y="3610099"/>
            <a:ext cx="2968831" cy="282065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FAA3E0-F7CB-3649-AE03-4B203BF3C544}"/>
              </a:ext>
            </a:extLst>
          </p:cNvPr>
          <p:cNvSpPr txBox="1"/>
          <p:nvPr/>
        </p:nvSpPr>
        <p:spPr>
          <a:xfrm>
            <a:off x="249566" y="938151"/>
            <a:ext cx="5367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Comparing the performance of the 3 implementations of the algorithm “Scale-Invariant Feature Transform” (SIFT)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8BCEB-0A26-B24A-9598-8279CA1849C0}"/>
              </a:ext>
            </a:extLst>
          </p:cNvPr>
          <p:cNvSpPr txBox="1"/>
          <p:nvPr/>
        </p:nvSpPr>
        <p:spPr>
          <a:xfrm>
            <a:off x="285007" y="2280196"/>
            <a:ext cx="5106390" cy="3576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Very simple 2D plot, relating only to a set of very specific image pairs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100% deterministic and repeatable, no point in expressing errors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definition ahead of time: </a:t>
            </a:r>
            <a:r>
              <a:rPr lang="en-US" sz="2400" b="0" dirty="0" err="1">
                <a:latin typeface="Eurostile" panose="020B0504020202050204" pitchFamily="34" charset="77"/>
              </a:rPr>
              <a:t>boolean</a:t>
            </a:r>
            <a:r>
              <a:rPr lang="en-US" sz="2400" b="0" dirty="0">
                <a:latin typeface="Eurostile" panose="020B0504020202050204" pitchFamily="34" charset="77"/>
              </a:rPr>
              <a:t> condition that defines “match” (adopted from an independent study that developed a good comparison method)</a:t>
            </a:r>
          </a:p>
        </p:txBody>
      </p:sp>
    </p:spTree>
    <p:extLst>
      <p:ext uri="{BB962C8B-B14F-4D97-AF65-F5344CB8AC3E}">
        <p14:creationId xmlns:p14="http://schemas.microsoft.com/office/powerpoint/2010/main" val="223151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pic>
        <p:nvPicPr>
          <p:cNvPr id="18" name="Picture 17" descr="tbane-kalbakken-osl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713" y="3314023"/>
            <a:ext cx="1871999" cy="2368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EC641F-FE61-1940-BA5B-F33153C443F0}"/>
              </a:ext>
            </a:extLst>
          </p:cNvPr>
          <p:cNvSpPr txBox="1"/>
          <p:nvPr/>
        </p:nvSpPr>
        <p:spPr>
          <a:xfrm>
            <a:off x="285007" y="2137558"/>
            <a:ext cx="6317674" cy="4098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Map shows the subway route from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 err="1">
                <a:latin typeface="Eurostile" panose="020B0504020202050204" pitchFamily="34" charset="77"/>
              </a:rPr>
              <a:t>Stovner</a:t>
            </a:r>
            <a:r>
              <a:rPr lang="en-US" sz="2400" b="0" dirty="0">
                <a:latin typeface="Eurostile" panose="020B0504020202050204" pitchFamily="34" charset="77"/>
              </a:rPr>
              <a:t> to Oslo 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graph shows the measured bandwidth by distance from </a:t>
            </a:r>
            <a:r>
              <a:rPr lang="en-US" sz="2400" b="0" dirty="0" err="1">
                <a:latin typeface="Eurostile" panose="020B0504020202050204" pitchFamily="34" charset="77"/>
              </a:rPr>
              <a:t>Stovner</a:t>
            </a: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figure does not represent any specific measurement run, the measurements have been collected, and the graph shows both the average bandwidth and 1 standard deviation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not only anecdotal but valid for predictions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B8BF2-4ABA-6441-875F-1A61D7D9667A}"/>
              </a:ext>
            </a:extLst>
          </p:cNvPr>
          <p:cNvSpPr txBox="1"/>
          <p:nvPr/>
        </p:nvSpPr>
        <p:spPr>
          <a:xfrm>
            <a:off x="249566" y="938151"/>
            <a:ext cx="478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Documenting the repeatability of bandwidth measurement on a typical commuter path</a:t>
            </a:r>
          </a:p>
        </p:txBody>
      </p:sp>
      <p:pic>
        <p:nvPicPr>
          <p:cNvPr id="8" name="Content Placeholder 3" descr="metro.pdf">
            <a:extLst>
              <a:ext uri="{FF2B5EF4-FFF2-40B4-BE49-F238E27FC236}">
                <a16:creationId xmlns:a16="http://schemas.microsoft.com/office/drawing/2014/main" id="{6D4D98C6-CC59-CD4E-8CC7-50621AB949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7" r="-1894"/>
          <a:stretch/>
        </p:blipFill>
        <p:spPr>
          <a:xfrm>
            <a:off x="5602529" y="822167"/>
            <a:ext cx="3280214" cy="236058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9504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example</a:t>
            </a:r>
          </a:p>
        </p:txBody>
      </p:sp>
      <p:pic>
        <p:nvPicPr>
          <p:cNvPr id="3" name="Picture 2" descr="qcm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162" y="1492310"/>
            <a:ext cx="2655798" cy="2307796"/>
          </a:xfrm>
          <a:prstGeom prst="rect">
            <a:avLst/>
          </a:prstGeom>
        </p:spPr>
      </p:pic>
      <p:pic>
        <p:nvPicPr>
          <p:cNvPr id="6" name="Picture 5" descr="stabilit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5567" y="3961919"/>
            <a:ext cx="2880000" cy="2071011"/>
          </a:xfrm>
          <a:prstGeom prst="rect">
            <a:avLst/>
          </a:prstGeom>
        </p:spPr>
      </p:pic>
      <p:pic>
        <p:nvPicPr>
          <p:cNvPr id="18" name="Picture 17" descr="tbane-kalbakken-oslo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588" y="404406"/>
            <a:ext cx="1871999" cy="2368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EC641F-FE61-1940-BA5B-F33153C443F0}"/>
              </a:ext>
            </a:extLst>
          </p:cNvPr>
          <p:cNvSpPr txBox="1"/>
          <p:nvPr/>
        </p:nvSpPr>
        <p:spPr>
          <a:xfrm>
            <a:off x="285007" y="1983179"/>
            <a:ext cx="5450775" cy="41801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Upper graph shows quality 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development over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by itself, it has only</a:t>
            </a:r>
            <a:br>
              <a:rPr lang="en-US" sz="2400" b="0" dirty="0">
                <a:latin typeface="Eurostile" panose="020B0504020202050204" pitchFamily="34" charset="77"/>
              </a:rPr>
            </a:br>
            <a:r>
              <a:rPr lang="en-US" sz="2400" b="0" dirty="0">
                <a:latin typeface="Eurostile" panose="020B0504020202050204" pitchFamily="34" charset="77"/>
              </a:rPr>
              <a:t>anecdotal value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latin typeface="Eurostile" panose="020B0504020202050204" pitchFamily="34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Lower graph shows CDF of quality 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Apple HLS is most stable (a desirable property)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Eurostile" panose="020B0504020202050204" pitchFamily="34" charset="77"/>
              </a:rPr>
              <a:t>but upper graph exposes that the price for this is very low quality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B8BF2-4ABA-6441-875F-1A61D7D9667A}"/>
              </a:ext>
            </a:extLst>
          </p:cNvPr>
          <p:cNvSpPr txBox="1"/>
          <p:nvPr/>
        </p:nvSpPr>
        <p:spPr>
          <a:xfrm>
            <a:off x="249566" y="938151"/>
            <a:ext cx="3740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2060"/>
                </a:solidFill>
                <a:latin typeface="Eurostile" panose="020B0504020202050204" pitchFamily="34" charset="77"/>
              </a:rPr>
              <a:t>Comparing the bandwidth efficiency and stability of several HTTP Adaptive Streaming methods</a:t>
            </a:r>
          </a:p>
        </p:txBody>
      </p:sp>
    </p:spTree>
    <p:extLst>
      <p:ext uri="{BB962C8B-B14F-4D97-AF65-F5344CB8AC3E}">
        <p14:creationId xmlns:p14="http://schemas.microsoft.com/office/powerpoint/2010/main" val="4200854674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60055</TotalTime>
  <Words>1114</Words>
  <Application>Microsoft Macintosh PowerPoint</Application>
  <PresentationFormat>On-screen Show (4:3)</PresentationFormat>
  <Paragraphs>103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Chalkduster</vt:lpstr>
      <vt:lpstr>Eurostile</vt:lpstr>
      <vt:lpstr>Helvetica</vt:lpstr>
      <vt:lpstr>Tahoma</vt:lpstr>
      <vt:lpstr>Wingdings</vt:lpstr>
      <vt:lpstr>OS-intro</vt:lpstr>
      <vt:lpstr>Performance in distributed systems</vt:lpstr>
      <vt:lpstr>Emulation study</vt:lpstr>
      <vt:lpstr>Analytical performance study</vt:lpstr>
      <vt:lpstr>Simulation study</vt:lpstr>
      <vt:lpstr>Emulation example</vt:lpstr>
      <vt:lpstr>Emulation example</vt:lpstr>
      <vt:lpstr>Emulation example</vt:lpstr>
      <vt:lpstr>Emulation study</vt:lpstr>
      <vt:lpstr>Emulation study</vt:lpstr>
      <vt:lpstr>Combined study</vt:lpstr>
      <vt:lpstr>Emulation example</vt:lpstr>
      <vt:lpstr>Emulation example</vt:lpstr>
      <vt:lpstr>Emulation example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Özgü Alay Erduran</cp:lastModifiedBy>
  <cp:revision>2173</cp:revision>
  <cp:lastPrinted>2021-08-26T10:03:04Z</cp:lastPrinted>
  <dcterms:created xsi:type="dcterms:W3CDTF">2010-09-03T09:30:25Z</dcterms:created>
  <dcterms:modified xsi:type="dcterms:W3CDTF">2025-09-01T14:11:02Z</dcterms:modified>
</cp:coreProperties>
</file>