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82" r:id="rId3"/>
    <p:sldId id="283" r:id="rId4"/>
    <p:sldId id="284" r:id="rId5"/>
    <p:sldId id="285" r:id="rId6"/>
    <p:sldId id="286" r:id="rId7"/>
    <p:sldId id="287" r:id="rId8"/>
    <p:sldId id="293" r:id="rId9"/>
    <p:sldId id="292" r:id="rId10"/>
    <p:sldId id="294" r:id="rId11"/>
    <p:sldId id="297" r:id="rId12"/>
    <p:sldId id="298" r:id="rId13"/>
    <p:sldId id="299" r:id="rId14"/>
    <p:sldId id="296" r:id="rId15"/>
    <p:sldId id="300" r:id="rId16"/>
    <p:sldId id="301" r:id="rId17"/>
    <p:sldId id="302" r:id="rId18"/>
    <p:sldId id="303" r:id="rId19"/>
    <p:sldId id="304" r:id="rId20"/>
  </p:sldIdLst>
  <p:sldSz cx="9144000" cy="6858000" type="screen4x3"/>
  <p:notesSz cx="6794500" cy="9931400"/>
  <p:defaultTextStyle>
    <a:defPPr>
      <a:defRPr lang="nb-N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60"/>
  </p:normalViewPr>
  <p:slideViewPr>
    <p:cSldViewPr>
      <p:cViewPr varScale="1">
        <p:scale>
          <a:sx n="88" d="100"/>
          <a:sy n="88" d="100"/>
        </p:scale>
        <p:origin x="115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C7C5F6D7-3A7F-47B5-8182-C74868B543D8}" type="datetimeFigureOut">
              <a:rPr lang="nb-NO" smtClean="0"/>
              <a:t>09.09.2020</a:t>
            </a:fld>
            <a:endParaRPr lang="nb-NO"/>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D9B102EA-A322-4A69-8419-0485C479A077}" type="slidenum">
              <a:rPr lang="nb-NO" smtClean="0"/>
              <a:t>‹#›</a:t>
            </a:fld>
            <a:endParaRPr lang="nb-NO"/>
          </a:p>
        </p:txBody>
      </p:sp>
    </p:spTree>
    <p:extLst>
      <p:ext uri="{BB962C8B-B14F-4D97-AF65-F5344CB8AC3E}">
        <p14:creationId xmlns:p14="http://schemas.microsoft.com/office/powerpoint/2010/main" val="29392999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lvl1pPr>
              <a:defRPr/>
            </a:lvl1pPr>
          </a:lstStyle>
          <a:p>
            <a:pPr>
              <a:defRPr/>
            </a:pPr>
            <a:fld id="{AE7E91EF-159B-4ADC-A8FA-7737C31C2FA2}" type="datetimeFigureOut">
              <a:rPr lang="nb-NO"/>
              <a:pPr>
                <a:defRPr/>
              </a:pPr>
              <a:t>09.09.2020</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fld id="{49935446-04F3-4F84-9F0D-9CE2D404868E}" type="slidenum">
              <a:rPr lang="nb-NO" altLang="nb-NO"/>
              <a:pPr/>
              <a:t>‹#›</a:t>
            </a:fld>
            <a:endParaRPr lang="nb-NO" altLang="nb-NO"/>
          </a:p>
        </p:txBody>
      </p:sp>
    </p:spTree>
    <p:extLst>
      <p:ext uri="{BB962C8B-B14F-4D97-AF65-F5344CB8AC3E}">
        <p14:creationId xmlns:p14="http://schemas.microsoft.com/office/powerpoint/2010/main" val="1555044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fld id="{457F6B67-0121-4926-A153-70C98C512705}" type="datetimeFigureOut">
              <a:rPr lang="nb-NO"/>
              <a:pPr>
                <a:defRPr/>
              </a:pPr>
              <a:t>09.09.2020</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fld id="{2487C55C-A540-4AF6-9DDE-4B4EF7276CE8}" type="slidenum">
              <a:rPr lang="nb-NO" altLang="nb-NO"/>
              <a:pPr/>
              <a:t>‹#›</a:t>
            </a:fld>
            <a:endParaRPr lang="nb-NO" altLang="nb-NO"/>
          </a:p>
        </p:txBody>
      </p:sp>
    </p:spTree>
    <p:extLst>
      <p:ext uri="{BB962C8B-B14F-4D97-AF65-F5344CB8AC3E}">
        <p14:creationId xmlns:p14="http://schemas.microsoft.com/office/powerpoint/2010/main" val="340085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fld id="{A8405052-43EF-4B6E-8619-458B4F1D8426}" type="datetimeFigureOut">
              <a:rPr lang="nb-NO"/>
              <a:pPr>
                <a:defRPr/>
              </a:pPr>
              <a:t>09.09.2020</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fld id="{7C11A9FC-A610-4320-8AFF-C1F945BACC34}" type="slidenum">
              <a:rPr lang="nb-NO" altLang="nb-NO"/>
              <a:pPr/>
              <a:t>‹#›</a:t>
            </a:fld>
            <a:endParaRPr lang="nb-NO" altLang="nb-NO"/>
          </a:p>
        </p:txBody>
      </p:sp>
    </p:spTree>
    <p:extLst>
      <p:ext uri="{BB962C8B-B14F-4D97-AF65-F5344CB8AC3E}">
        <p14:creationId xmlns:p14="http://schemas.microsoft.com/office/powerpoint/2010/main" val="72358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fld id="{965FF729-9672-4AFE-A2E1-1D42E97B3C05}" type="datetimeFigureOut">
              <a:rPr lang="nb-NO"/>
              <a:pPr>
                <a:defRPr/>
              </a:pPr>
              <a:t>09.09.2020</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fld id="{CCF4A1E1-8407-4616-A0E7-A616B6E63063}" type="slidenum">
              <a:rPr lang="nb-NO" altLang="nb-NO"/>
              <a:pPr/>
              <a:t>‹#›</a:t>
            </a:fld>
            <a:endParaRPr lang="nb-NO" altLang="nb-NO"/>
          </a:p>
        </p:txBody>
      </p:sp>
    </p:spTree>
    <p:extLst>
      <p:ext uri="{BB962C8B-B14F-4D97-AF65-F5344CB8AC3E}">
        <p14:creationId xmlns:p14="http://schemas.microsoft.com/office/powerpoint/2010/main" val="286823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01885A9-F941-447C-880F-6F5A78ADC2C3}" type="datetimeFigureOut">
              <a:rPr lang="nb-NO"/>
              <a:pPr>
                <a:defRPr/>
              </a:pPr>
              <a:t>09.09.2020</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fld id="{93F48CE0-69F6-479C-B8B7-3AD368118C9B}" type="slidenum">
              <a:rPr lang="nb-NO" altLang="nb-NO"/>
              <a:pPr/>
              <a:t>‹#›</a:t>
            </a:fld>
            <a:endParaRPr lang="nb-NO" altLang="nb-NO"/>
          </a:p>
        </p:txBody>
      </p:sp>
    </p:spTree>
    <p:extLst>
      <p:ext uri="{BB962C8B-B14F-4D97-AF65-F5344CB8AC3E}">
        <p14:creationId xmlns:p14="http://schemas.microsoft.com/office/powerpoint/2010/main" val="113350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3"/>
          <p:cNvSpPr>
            <a:spLocks noGrp="1"/>
          </p:cNvSpPr>
          <p:nvPr>
            <p:ph type="dt" sz="half" idx="10"/>
          </p:nvPr>
        </p:nvSpPr>
        <p:spPr/>
        <p:txBody>
          <a:bodyPr/>
          <a:lstStyle>
            <a:lvl1pPr>
              <a:defRPr/>
            </a:lvl1pPr>
          </a:lstStyle>
          <a:p>
            <a:pPr>
              <a:defRPr/>
            </a:pPr>
            <a:fld id="{3AF147AD-178E-48AB-8010-543D1B6B6CAA}" type="datetimeFigureOut">
              <a:rPr lang="nb-NO"/>
              <a:pPr>
                <a:defRPr/>
              </a:pPr>
              <a:t>09.09.2020</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fld id="{F2F20544-39A2-4529-9049-650F543046A3}" type="slidenum">
              <a:rPr lang="nb-NO" altLang="nb-NO"/>
              <a:pPr/>
              <a:t>‹#›</a:t>
            </a:fld>
            <a:endParaRPr lang="nb-NO" altLang="nb-NO"/>
          </a:p>
        </p:txBody>
      </p:sp>
    </p:spTree>
    <p:extLst>
      <p:ext uri="{BB962C8B-B14F-4D97-AF65-F5344CB8AC3E}">
        <p14:creationId xmlns:p14="http://schemas.microsoft.com/office/powerpoint/2010/main" val="332080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3"/>
          <p:cNvSpPr>
            <a:spLocks noGrp="1"/>
          </p:cNvSpPr>
          <p:nvPr>
            <p:ph type="dt" sz="half" idx="10"/>
          </p:nvPr>
        </p:nvSpPr>
        <p:spPr/>
        <p:txBody>
          <a:bodyPr/>
          <a:lstStyle>
            <a:lvl1pPr>
              <a:defRPr/>
            </a:lvl1pPr>
          </a:lstStyle>
          <a:p>
            <a:pPr>
              <a:defRPr/>
            </a:pPr>
            <a:fld id="{666D9BA2-D092-46A0-AB5A-B4FF0AD5FB4E}" type="datetimeFigureOut">
              <a:rPr lang="nb-NO"/>
              <a:pPr>
                <a:defRPr/>
              </a:pPr>
              <a:t>09.09.2020</a:t>
            </a:fld>
            <a:endParaRPr lang="nb-NO"/>
          </a:p>
        </p:txBody>
      </p:sp>
      <p:sp>
        <p:nvSpPr>
          <p:cNvPr id="8" name="Footer Placeholder 4"/>
          <p:cNvSpPr>
            <a:spLocks noGrp="1"/>
          </p:cNvSpPr>
          <p:nvPr>
            <p:ph type="ftr" sz="quarter" idx="11"/>
          </p:nvPr>
        </p:nvSpPr>
        <p:spPr/>
        <p:txBody>
          <a:bodyPr/>
          <a:lstStyle>
            <a:lvl1pPr>
              <a:defRPr/>
            </a:lvl1pPr>
          </a:lstStyle>
          <a:p>
            <a:pPr>
              <a:defRPr/>
            </a:pPr>
            <a:endParaRPr lang="nb-NO"/>
          </a:p>
        </p:txBody>
      </p:sp>
      <p:sp>
        <p:nvSpPr>
          <p:cNvPr id="9" name="Slide Number Placeholder 5"/>
          <p:cNvSpPr>
            <a:spLocks noGrp="1"/>
          </p:cNvSpPr>
          <p:nvPr>
            <p:ph type="sldNum" sz="quarter" idx="12"/>
          </p:nvPr>
        </p:nvSpPr>
        <p:spPr/>
        <p:txBody>
          <a:bodyPr/>
          <a:lstStyle>
            <a:lvl1pPr>
              <a:defRPr/>
            </a:lvl1pPr>
          </a:lstStyle>
          <a:p>
            <a:fld id="{E486519F-4A91-478C-AC4F-D0DB9C519952}" type="slidenum">
              <a:rPr lang="nb-NO" altLang="nb-NO"/>
              <a:pPr/>
              <a:t>‹#›</a:t>
            </a:fld>
            <a:endParaRPr lang="nb-NO" altLang="nb-NO"/>
          </a:p>
        </p:txBody>
      </p:sp>
    </p:spTree>
    <p:extLst>
      <p:ext uri="{BB962C8B-B14F-4D97-AF65-F5344CB8AC3E}">
        <p14:creationId xmlns:p14="http://schemas.microsoft.com/office/powerpoint/2010/main" val="11367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3"/>
          <p:cNvSpPr>
            <a:spLocks noGrp="1"/>
          </p:cNvSpPr>
          <p:nvPr>
            <p:ph type="dt" sz="half" idx="10"/>
          </p:nvPr>
        </p:nvSpPr>
        <p:spPr/>
        <p:txBody>
          <a:bodyPr/>
          <a:lstStyle>
            <a:lvl1pPr>
              <a:defRPr/>
            </a:lvl1pPr>
          </a:lstStyle>
          <a:p>
            <a:pPr>
              <a:defRPr/>
            </a:pPr>
            <a:fld id="{45140F1F-F430-42EC-8041-B8A57EC9870B}" type="datetimeFigureOut">
              <a:rPr lang="nb-NO"/>
              <a:pPr>
                <a:defRPr/>
              </a:pPr>
              <a:t>09.09.2020</a:t>
            </a:fld>
            <a:endParaRPr lang="nb-NO"/>
          </a:p>
        </p:txBody>
      </p:sp>
      <p:sp>
        <p:nvSpPr>
          <p:cNvPr id="4" name="Footer Placeholder 4"/>
          <p:cNvSpPr>
            <a:spLocks noGrp="1"/>
          </p:cNvSpPr>
          <p:nvPr>
            <p:ph type="ftr" sz="quarter" idx="11"/>
          </p:nvPr>
        </p:nvSpPr>
        <p:spPr/>
        <p:txBody>
          <a:bodyPr/>
          <a:lstStyle>
            <a:lvl1pPr>
              <a:defRPr/>
            </a:lvl1pPr>
          </a:lstStyle>
          <a:p>
            <a:pPr>
              <a:defRPr/>
            </a:pPr>
            <a:endParaRPr lang="nb-NO"/>
          </a:p>
        </p:txBody>
      </p:sp>
      <p:sp>
        <p:nvSpPr>
          <p:cNvPr id="5" name="Slide Number Placeholder 5"/>
          <p:cNvSpPr>
            <a:spLocks noGrp="1"/>
          </p:cNvSpPr>
          <p:nvPr>
            <p:ph type="sldNum" sz="quarter" idx="12"/>
          </p:nvPr>
        </p:nvSpPr>
        <p:spPr/>
        <p:txBody>
          <a:bodyPr/>
          <a:lstStyle>
            <a:lvl1pPr>
              <a:defRPr/>
            </a:lvl1pPr>
          </a:lstStyle>
          <a:p>
            <a:fld id="{340664D9-F706-4642-8435-CC1E263F4141}" type="slidenum">
              <a:rPr lang="nb-NO" altLang="nb-NO"/>
              <a:pPr/>
              <a:t>‹#›</a:t>
            </a:fld>
            <a:endParaRPr lang="nb-NO" altLang="nb-NO"/>
          </a:p>
        </p:txBody>
      </p:sp>
    </p:spTree>
    <p:extLst>
      <p:ext uri="{BB962C8B-B14F-4D97-AF65-F5344CB8AC3E}">
        <p14:creationId xmlns:p14="http://schemas.microsoft.com/office/powerpoint/2010/main" val="3555987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5FE28E-A97F-4F92-9680-74F35F1B01E2}" type="datetimeFigureOut">
              <a:rPr lang="nb-NO"/>
              <a:pPr>
                <a:defRPr/>
              </a:pPr>
              <a:t>09.09.2020</a:t>
            </a:fld>
            <a:endParaRPr lang="nb-NO"/>
          </a:p>
        </p:txBody>
      </p:sp>
      <p:sp>
        <p:nvSpPr>
          <p:cNvPr id="3" name="Footer Placeholder 4"/>
          <p:cNvSpPr>
            <a:spLocks noGrp="1"/>
          </p:cNvSpPr>
          <p:nvPr>
            <p:ph type="ftr" sz="quarter" idx="11"/>
          </p:nvPr>
        </p:nvSpPr>
        <p:spPr/>
        <p:txBody>
          <a:bodyPr/>
          <a:lstStyle>
            <a:lvl1pPr>
              <a:defRPr/>
            </a:lvl1pPr>
          </a:lstStyle>
          <a:p>
            <a:pPr>
              <a:defRPr/>
            </a:pPr>
            <a:endParaRPr lang="nb-NO"/>
          </a:p>
        </p:txBody>
      </p:sp>
      <p:sp>
        <p:nvSpPr>
          <p:cNvPr id="4" name="Slide Number Placeholder 5"/>
          <p:cNvSpPr>
            <a:spLocks noGrp="1"/>
          </p:cNvSpPr>
          <p:nvPr>
            <p:ph type="sldNum" sz="quarter" idx="12"/>
          </p:nvPr>
        </p:nvSpPr>
        <p:spPr/>
        <p:txBody>
          <a:bodyPr/>
          <a:lstStyle>
            <a:lvl1pPr>
              <a:defRPr/>
            </a:lvl1pPr>
          </a:lstStyle>
          <a:p>
            <a:fld id="{447F0F03-46C6-4770-B11F-5ABCA195DE98}" type="slidenum">
              <a:rPr lang="nb-NO" altLang="nb-NO"/>
              <a:pPr/>
              <a:t>‹#›</a:t>
            </a:fld>
            <a:endParaRPr lang="nb-NO" altLang="nb-NO"/>
          </a:p>
        </p:txBody>
      </p:sp>
    </p:spTree>
    <p:extLst>
      <p:ext uri="{BB962C8B-B14F-4D97-AF65-F5344CB8AC3E}">
        <p14:creationId xmlns:p14="http://schemas.microsoft.com/office/powerpoint/2010/main" val="413496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7F1F06-612F-4FF5-9548-E5C2E997C687}" type="datetimeFigureOut">
              <a:rPr lang="nb-NO"/>
              <a:pPr>
                <a:defRPr/>
              </a:pPr>
              <a:t>09.09.2020</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fld id="{C4A332FD-5D69-4A1B-84DE-56E217928A09}" type="slidenum">
              <a:rPr lang="nb-NO" altLang="nb-NO"/>
              <a:pPr/>
              <a:t>‹#›</a:t>
            </a:fld>
            <a:endParaRPr lang="nb-NO" altLang="nb-NO"/>
          </a:p>
        </p:txBody>
      </p:sp>
    </p:spTree>
    <p:extLst>
      <p:ext uri="{BB962C8B-B14F-4D97-AF65-F5344CB8AC3E}">
        <p14:creationId xmlns:p14="http://schemas.microsoft.com/office/powerpoint/2010/main" val="1123556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9EA090-F68C-44AA-BAAA-75C3332CE1D1}" type="datetimeFigureOut">
              <a:rPr lang="nb-NO"/>
              <a:pPr>
                <a:defRPr/>
              </a:pPr>
              <a:t>09.09.2020</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fld id="{37DBAD86-475D-4E00-A72D-859F3A60D2C7}" type="slidenum">
              <a:rPr lang="nb-NO" altLang="nb-NO"/>
              <a:pPr/>
              <a:t>‹#›</a:t>
            </a:fld>
            <a:endParaRPr lang="nb-NO" altLang="nb-NO"/>
          </a:p>
        </p:txBody>
      </p:sp>
    </p:spTree>
    <p:extLst>
      <p:ext uri="{BB962C8B-B14F-4D97-AF65-F5344CB8AC3E}">
        <p14:creationId xmlns:p14="http://schemas.microsoft.com/office/powerpoint/2010/main" val="649358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b-NO" smtClean="0"/>
              <a:t>Click to edit Master title style</a:t>
            </a:r>
            <a:endParaRPr lang="nb-NO" altLang="nb-NO"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endParaRPr lang="nb-NO" altLang="nb-NO"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A624F5E-FADF-497C-9160-7009845BD918}" type="datetimeFigureOut">
              <a:rPr lang="nb-NO"/>
              <a:pPr>
                <a:defRPr/>
              </a:pPr>
              <a:t>09.09.2020</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AEB668C-84AF-4BC2-AE2C-302113C95EBC}" type="slidenum">
              <a:rPr lang="nb-NO" altLang="nb-NO"/>
              <a:pPr/>
              <a:t>‹#›</a:t>
            </a:fld>
            <a:endParaRPr lang="nb-NO" alt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his2.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nb-NO" altLang="nb-NO" dirty="0" smtClean="0"/>
              <a:t>Institutional </a:t>
            </a:r>
            <a:r>
              <a:rPr lang="nb-NO" altLang="nb-NO" dirty="0" err="1" smtClean="0"/>
              <a:t>theory</a:t>
            </a:r>
            <a:r>
              <a:rPr lang="nb-NO" altLang="nb-NO" dirty="0" smtClean="0"/>
              <a:t/>
            </a:r>
            <a:br>
              <a:rPr lang="nb-NO" altLang="nb-NO" dirty="0" smtClean="0"/>
            </a:br>
            <a:r>
              <a:rPr lang="nb-NO" altLang="nb-NO" dirty="0" smtClean="0"/>
              <a:t>- </a:t>
            </a:r>
            <a:r>
              <a:rPr lang="nb-NO" altLang="nb-NO" dirty="0" smtClean="0"/>
              <a:t>case</a:t>
            </a:r>
            <a:endParaRPr lang="nb-NO" altLang="nb-NO"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r>
              <a:rPr lang="nb-NO" dirty="0" smtClean="0"/>
              <a:t>IN5210 </a:t>
            </a:r>
            <a:r>
              <a:rPr lang="nb-NO" dirty="0" smtClean="0"/>
              <a:t>Information systems</a:t>
            </a:r>
            <a:endParaRPr lang="nb-NO" dirty="0" smtClean="0"/>
          </a:p>
          <a:p>
            <a:pPr eaLnBrk="1" fontAlgn="auto" hangingPunct="1">
              <a:spcAft>
                <a:spcPts val="0"/>
              </a:spcAft>
              <a:defRPr/>
            </a:pPr>
            <a:endParaRPr lang="nb-NO" dirty="0"/>
          </a:p>
          <a:p>
            <a:pPr eaLnBrk="1" fontAlgn="auto" hangingPunct="1">
              <a:spcAft>
                <a:spcPts val="0"/>
              </a:spcAft>
              <a:defRPr/>
            </a:pPr>
            <a:r>
              <a:rPr lang="nb-NO" sz="1600" dirty="0">
                <a:solidFill>
                  <a:schemeClr val="tx1"/>
                </a:solidFill>
                <a:latin typeface="+mj-lt"/>
                <a:ea typeface="+mj-ea"/>
                <a:cs typeface="+mj-cs"/>
              </a:rPr>
              <a:t>Johan Ivar </a:t>
            </a:r>
            <a:r>
              <a:rPr lang="nb-NO" sz="1600" dirty="0" smtClean="0">
                <a:solidFill>
                  <a:schemeClr val="tx1"/>
                </a:solidFill>
                <a:latin typeface="+mj-lt"/>
                <a:ea typeface="+mj-ea"/>
                <a:cs typeface="+mj-cs"/>
              </a:rPr>
              <a:t>Sæbø</a:t>
            </a:r>
            <a:endParaRPr lang="nb-NO" sz="1600" dirty="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nb-NO" altLang="nb-NO" dirty="0" err="1" smtClean="0"/>
              <a:t>Choose</a:t>
            </a:r>
            <a:r>
              <a:rPr lang="nb-NO" altLang="nb-NO" dirty="0" smtClean="0"/>
              <a:t> an </a:t>
            </a:r>
            <a:r>
              <a:rPr lang="nb-NO" altLang="nb-NO" dirty="0" err="1" smtClean="0"/>
              <a:t>institutional</a:t>
            </a:r>
            <a:r>
              <a:rPr lang="nb-NO" altLang="nb-NO" dirty="0" smtClean="0"/>
              <a:t> </a:t>
            </a:r>
            <a:r>
              <a:rPr lang="nb-NO" altLang="nb-NO" dirty="0" err="1" smtClean="0"/>
              <a:t>perspective</a:t>
            </a:r>
            <a:endParaRPr lang="nb-NO" altLang="nb-NO" dirty="0" smtClean="0"/>
          </a:p>
        </p:txBody>
      </p:sp>
      <p:sp>
        <p:nvSpPr>
          <p:cNvPr id="39939" name="Content Placeholder 2"/>
          <p:cNvSpPr>
            <a:spLocks noGrp="1"/>
          </p:cNvSpPr>
          <p:nvPr>
            <p:ph idx="1"/>
          </p:nvPr>
        </p:nvSpPr>
        <p:spPr/>
        <p:txBody>
          <a:bodyPr/>
          <a:lstStyle/>
          <a:p>
            <a:pPr eaLnBrk="1" hangingPunct="1"/>
            <a:r>
              <a:rPr lang="nb-NO" altLang="nb-NO" sz="2000" dirty="0" err="1" smtClean="0"/>
              <a:t>While</a:t>
            </a:r>
            <a:r>
              <a:rPr lang="nb-NO" altLang="nb-NO" sz="2000" dirty="0" smtClean="0"/>
              <a:t> </a:t>
            </a:r>
            <a:r>
              <a:rPr lang="nb-NO" altLang="nb-NO" sz="2000" dirty="0" err="1" smtClean="0"/>
              <a:t>institutions</a:t>
            </a:r>
            <a:r>
              <a:rPr lang="nb-NO" altLang="nb-NO" sz="2000" dirty="0" smtClean="0"/>
              <a:t> </a:t>
            </a:r>
            <a:r>
              <a:rPr lang="nb-NO" altLang="nb-NO" sz="2000" dirty="0" err="1" smtClean="0"/>
              <a:t>are</a:t>
            </a:r>
            <a:r>
              <a:rPr lang="nb-NO" altLang="nb-NO" sz="2000" dirty="0" smtClean="0"/>
              <a:t> </a:t>
            </a:r>
            <a:r>
              <a:rPr lang="nb-NO" altLang="nb-NO" sz="2000" dirty="0" err="1" smtClean="0"/>
              <a:t>the</a:t>
            </a:r>
            <a:r>
              <a:rPr lang="nb-NO" altLang="nb-NO" sz="2000" dirty="0" smtClean="0"/>
              <a:t> </a:t>
            </a:r>
            <a:r>
              <a:rPr lang="nb-NO" altLang="nb-NO" sz="2000" dirty="0" err="1" smtClean="0"/>
              <a:t>result</a:t>
            </a:r>
            <a:r>
              <a:rPr lang="nb-NO" altLang="nb-NO" sz="2000" dirty="0" smtClean="0"/>
              <a:t> </a:t>
            </a:r>
            <a:r>
              <a:rPr lang="nb-NO" altLang="nb-NO" sz="2000" dirty="0" err="1" smtClean="0"/>
              <a:t>of</a:t>
            </a:r>
            <a:r>
              <a:rPr lang="nb-NO" altLang="nb-NO" sz="2000" dirty="0" smtClean="0"/>
              <a:t> human </a:t>
            </a:r>
            <a:r>
              <a:rPr lang="nb-NO" altLang="nb-NO" sz="2000" dirty="0" err="1" smtClean="0"/>
              <a:t>activity</a:t>
            </a:r>
            <a:r>
              <a:rPr lang="nb-NO" altLang="nb-NO" sz="2000" dirty="0" smtClean="0"/>
              <a:t>, </a:t>
            </a:r>
            <a:r>
              <a:rPr lang="nb-NO" altLang="nb-NO" sz="2000" dirty="0" err="1" smtClean="0"/>
              <a:t>they</a:t>
            </a:r>
            <a:r>
              <a:rPr lang="nb-NO" altLang="nb-NO" sz="2000" dirty="0" smtClean="0"/>
              <a:t> </a:t>
            </a:r>
            <a:r>
              <a:rPr lang="nb-NO" altLang="nb-NO" sz="2000" dirty="0" err="1" smtClean="0"/>
              <a:t>are</a:t>
            </a:r>
            <a:r>
              <a:rPr lang="nb-NO" altLang="nb-NO" sz="2000" dirty="0" smtClean="0"/>
              <a:t> not </a:t>
            </a:r>
            <a:r>
              <a:rPr lang="nb-NO" altLang="nb-NO" sz="2000" dirty="0" err="1" smtClean="0"/>
              <a:t>necessarily</a:t>
            </a:r>
            <a:r>
              <a:rPr lang="nb-NO" altLang="nb-NO" sz="2000" dirty="0" smtClean="0"/>
              <a:t> </a:t>
            </a:r>
            <a:r>
              <a:rPr lang="nb-NO" altLang="nb-NO" sz="2000" dirty="0" err="1" smtClean="0"/>
              <a:t>the</a:t>
            </a:r>
            <a:r>
              <a:rPr lang="nb-NO" altLang="nb-NO" sz="2000" dirty="0" smtClean="0"/>
              <a:t> </a:t>
            </a:r>
            <a:r>
              <a:rPr lang="nb-NO" altLang="nb-NO" sz="2000" dirty="0" err="1" smtClean="0"/>
              <a:t>products</a:t>
            </a:r>
            <a:r>
              <a:rPr lang="nb-NO" altLang="nb-NO" sz="2000" dirty="0" smtClean="0"/>
              <a:t> </a:t>
            </a:r>
            <a:r>
              <a:rPr lang="nb-NO" altLang="nb-NO" sz="2000" dirty="0" err="1" smtClean="0"/>
              <a:t>of</a:t>
            </a:r>
            <a:r>
              <a:rPr lang="nb-NO" altLang="nb-NO" sz="2000" dirty="0" smtClean="0"/>
              <a:t> </a:t>
            </a:r>
            <a:r>
              <a:rPr lang="nb-NO" altLang="nb-NO" sz="2000" dirty="0" err="1" smtClean="0"/>
              <a:t>conscious</a:t>
            </a:r>
            <a:r>
              <a:rPr lang="nb-NO" altLang="nb-NO" sz="2000" dirty="0" smtClean="0"/>
              <a:t> design (DiMaggio and Powell)</a:t>
            </a:r>
          </a:p>
          <a:p>
            <a:pPr eaLnBrk="1" hangingPunct="1"/>
            <a:r>
              <a:rPr lang="nb-NO" altLang="nb-NO" sz="2000" dirty="0" err="1" smtClean="0"/>
              <a:t>Institutions</a:t>
            </a:r>
            <a:r>
              <a:rPr lang="nb-NO" altLang="nb-NO" sz="2000" dirty="0" smtClean="0"/>
              <a:t> </a:t>
            </a:r>
            <a:r>
              <a:rPr lang="nb-NO" altLang="nb-NO" sz="2000" dirty="0" err="1" smtClean="0"/>
              <a:t>are</a:t>
            </a:r>
            <a:r>
              <a:rPr lang="nb-NO" altLang="nb-NO" sz="2000" dirty="0" smtClean="0"/>
              <a:t> </a:t>
            </a:r>
            <a:r>
              <a:rPr lang="nb-NO" altLang="nb-NO" sz="2000" dirty="0" err="1" smtClean="0"/>
              <a:t>resistant</a:t>
            </a:r>
            <a:r>
              <a:rPr lang="nb-NO" altLang="nb-NO" sz="2000" dirty="0" smtClean="0"/>
              <a:t> to </a:t>
            </a:r>
            <a:r>
              <a:rPr lang="nb-NO" altLang="nb-NO" sz="2000" dirty="0" err="1" smtClean="0"/>
              <a:t>change</a:t>
            </a:r>
            <a:r>
              <a:rPr lang="nb-NO" altLang="nb-NO" sz="2000" dirty="0" smtClean="0"/>
              <a:t> and </a:t>
            </a:r>
            <a:r>
              <a:rPr lang="nb-NO" altLang="nb-NO" sz="2000" dirty="0" err="1" smtClean="0"/>
              <a:t>tend</a:t>
            </a:r>
            <a:r>
              <a:rPr lang="nb-NO" altLang="nb-NO" sz="2000" dirty="0" smtClean="0"/>
              <a:t> to be </a:t>
            </a:r>
            <a:r>
              <a:rPr lang="nb-NO" altLang="nb-NO" sz="2000" dirty="0" err="1" smtClean="0"/>
              <a:t>transmitted</a:t>
            </a:r>
            <a:r>
              <a:rPr lang="nb-NO" altLang="nb-NO" sz="2000" dirty="0" smtClean="0"/>
              <a:t> </a:t>
            </a:r>
            <a:r>
              <a:rPr lang="nb-NO" altLang="nb-NO" sz="2000" dirty="0" err="1" smtClean="0"/>
              <a:t>across</a:t>
            </a:r>
            <a:r>
              <a:rPr lang="nb-NO" altLang="nb-NO" sz="2000" dirty="0" smtClean="0"/>
              <a:t> </a:t>
            </a:r>
            <a:r>
              <a:rPr lang="nb-NO" altLang="nb-NO" sz="2000" dirty="0" err="1" smtClean="0"/>
              <a:t>generations</a:t>
            </a:r>
            <a:r>
              <a:rPr lang="nb-NO" altLang="nb-NO" sz="2000" dirty="0" smtClean="0"/>
              <a:t> (Scott)</a:t>
            </a:r>
          </a:p>
          <a:p>
            <a:pPr eaLnBrk="1" hangingPunct="1"/>
            <a:r>
              <a:rPr lang="nb-NO" altLang="nb-NO" sz="2000" dirty="0" err="1" smtClean="0"/>
              <a:t>Ceremonial</a:t>
            </a:r>
            <a:r>
              <a:rPr lang="nb-NO" altLang="nb-NO" sz="2000" dirty="0" smtClean="0"/>
              <a:t> </a:t>
            </a:r>
            <a:r>
              <a:rPr lang="nb-NO" altLang="nb-NO" sz="2000" dirty="0" err="1" smtClean="0"/>
              <a:t>role</a:t>
            </a:r>
            <a:r>
              <a:rPr lang="nb-NO" altLang="nb-NO" sz="2000" dirty="0" smtClean="0"/>
              <a:t> </a:t>
            </a:r>
            <a:r>
              <a:rPr lang="nb-NO" altLang="nb-NO" sz="2000" dirty="0" err="1" smtClean="0"/>
              <a:t>of</a:t>
            </a:r>
            <a:r>
              <a:rPr lang="nb-NO" altLang="nb-NO" sz="2000" dirty="0" smtClean="0"/>
              <a:t> ”ICT for </a:t>
            </a:r>
            <a:r>
              <a:rPr lang="nb-NO" altLang="nb-NO" sz="2000" dirty="0" err="1" smtClean="0"/>
              <a:t>development</a:t>
            </a:r>
            <a:r>
              <a:rPr lang="nb-NO" altLang="nb-NO" sz="2000" dirty="0" smtClean="0"/>
              <a:t>” (</a:t>
            </a:r>
            <a:r>
              <a:rPr lang="nb-NO" altLang="nb-NO" sz="2000" dirty="0" err="1" smtClean="0"/>
              <a:t>Noir</a:t>
            </a:r>
            <a:r>
              <a:rPr lang="nb-NO" altLang="nb-NO" sz="2000" dirty="0" smtClean="0"/>
              <a:t> and </a:t>
            </a:r>
            <a:r>
              <a:rPr lang="nb-NO" altLang="nb-NO" sz="2000" dirty="0" err="1" smtClean="0"/>
              <a:t>Walsham</a:t>
            </a:r>
            <a:r>
              <a:rPr lang="nb-NO" altLang="nb-NO" sz="2000" dirty="0" smtClean="0"/>
              <a:t>)</a:t>
            </a:r>
          </a:p>
          <a:p>
            <a:pPr eaLnBrk="1" hangingPunct="1"/>
            <a:r>
              <a:rPr lang="nb-NO" altLang="nb-NO" sz="2000" dirty="0" smtClean="0"/>
              <a:t>Institutional </a:t>
            </a:r>
            <a:r>
              <a:rPr lang="nb-NO" altLang="nb-NO" sz="2000" dirty="0" err="1" smtClean="0"/>
              <a:t>logics</a:t>
            </a:r>
            <a:r>
              <a:rPr lang="nb-NO" altLang="nb-NO" sz="2000" dirty="0" smtClean="0"/>
              <a:t> as ”</a:t>
            </a:r>
            <a:r>
              <a:rPr lang="nb-NO" altLang="nb-NO" sz="2000" dirty="0" err="1" smtClean="0"/>
              <a:t>the</a:t>
            </a:r>
            <a:r>
              <a:rPr lang="nb-NO" altLang="nb-NO" sz="2000" dirty="0" smtClean="0"/>
              <a:t> </a:t>
            </a:r>
            <a:r>
              <a:rPr lang="nb-NO" altLang="nb-NO" sz="2000" dirty="0" err="1" smtClean="0"/>
              <a:t>socially</a:t>
            </a:r>
            <a:r>
              <a:rPr lang="nb-NO" altLang="nb-NO" sz="2000" dirty="0" smtClean="0"/>
              <a:t> </a:t>
            </a:r>
            <a:r>
              <a:rPr lang="nb-NO" altLang="nb-NO" sz="2000" dirty="0" err="1" smtClean="0"/>
              <a:t>constructed</a:t>
            </a:r>
            <a:r>
              <a:rPr lang="nb-NO" altLang="nb-NO" sz="2000" dirty="0" smtClean="0"/>
              <a:t>, </a:t>
            </a:r>
            <a:r>
              <a:rPr lang="nb-NO" altLang="nb-NO" sz="2000" dirty="0" err="1" smtClean="0"/>
              <a:t>historical</a:t>
            </a:r>
            <a:r>
              <a:rPr lang="nb-NO" altLang="nb-NO" sz="2000" dirty="0" smtClean="0"/>
              <a:t> </a:t>
            </a:r>
            <a:r>
              <a:rPr lang="nb-NO" altLang="nb-NO" sz="2000" dirty="0" err="1" smtClean="0"/>
              <a:t>patterns</a:t>
            </a:r>
            <a:r>
              <a:rPr lang="nb-NO" altLang="nb-NO" sz="2000" dirty="0" smtClean="0"/>
              <a:t> </a:t>
            </a:r>
            <a:r>
              <a:rPr lang="nb-NO" altLang="nb-NO" sz="2000" dirty="0" err="1" smtClean="0"/>
              <a:t>of</a:t>
            </a:r>
            <a:r>
              <a:rPr lang="nb-NO" altLang="nb-NO" sz="2000" dirty="0" smtClean="0"/>
              <a:t> material </a:t>
            </a:r>
            <a:r>
              <a:rPr lang="nb-NO" altLang="nb-NO" sz="2000" dirty="0" err="1" smtClean="0"/>
              <a:t>practices</a:t>
            </a:r>
            <a:r>
              <a:rPr lang="nb-NO" altLang="nb-NO" sz="2000" dirty="0" smtClean="0"/>
              <a:t>, </a:t>
            </a:r>
            <a:r>
              <a:rPr lang="nb-NO" altLang="nb-NO" sz="2000" dirty="0" err="1" smtClean="0"/>
              <a:t>values</a:t>
            </a:r>
            <a:r>
              <a:rPr lang="nb-NO" altLang="nb-NO" sz="2000" dirty="0" smtClean="0"/>
              <a:t>, </a:t>
            </a:r>
            <a:r>
              <a:rPr lang="nb-NO" altLang="nb-NO" sz="2000" dirty="0" err="1" smtClean="0"/>
              <a:t>beliefs</a:t>
            </a:r>
            <a:r>
              <a:rPr lang="nb-NO" altLang="nb-NO" sz="2000" dirty="0" smtClean="0"/>
              <a:t>, and </a:t>
            </a:r>
            <a:r>
              <a:rPr lang="nb-NO" altLang="nb-NO" sz="2000" dirty="0" err="1" smtClean="0"/>
              <a:t>rules</a:t>
            </a:r>
            <a:r>
              <a:rPr lang="nb-NO" altLang="nb-NO" sz="2000" dirty="0" smtClean="0"/>
              <a:t> by </a:t>
            </a:r>
            <a:r>
              <a:rPr lang="nb-NO" altLang="nb-NO" sz="2000" dirty="0" err="1" smtClean="0"/>
              <a:t>which</a:t>
            </a:r>
            <a:r>
              <a:rPr lang="nb-NO" altLang="nb-NO" sz="2000" dirty="0" smtClean="0"/>
              <a:t> </a:t>
            </a:r>
            <a:r>
              <a:rPr lang="nb-NO" altLang="nb-NO" sz="2000" dirty="0" err="1" smtClean="0"/>
              <a:t>individuals</a:t>
            </a:r>
            <a:r>
              <a:rPr lang="nb-NO" altLang="nb-NO" sz="2000" dirty="0" smtClean="0"/>
              <a:t> </a:t>
            </a:r>
            <a:r>
              <a:rPr lang="nb-NO" altLang="nb-NO" sz="2000" dirty="0" err="1" smtClean="0"/>
              <a:t>produce</a:t>
            </a:r>
            <a:r>
              <a:rPr lang="nb-NO" altLang="nb-NO" sz="2000" dirty="0" smtClean="0"/>
              <a:t> and reproduce </a:t>
            </a:r>
            <a:r>
              <a:rPr lang="nb-NO" altLang="nb-NO" sz="2000" dirty="0" err="1" smtClean="0"/>
              <a:t>their</a:t>
            </a:r>
            <a:r>
              <a:rPr lang="nb-NO" altLang="nb-NO" sz="2000" dirty="0" smtClean="0"/>
              <a:t> material </a:t>
            </a:r>
            <a:r>
              <a:rPr lang="nb-NO" altLang="nb-NO" sz="2000" dirty="0" err="1" smtClean="0"/>
              <a:t>subsistence</a:t>
            </a:r>
            <a:r>
              <a:rPr lang="nb-NO" altLang="nb-NO" sz="2000" dirty="0" smtClean="0"/>
              <a:t>, </a:t>
            </a:r>
            <a:r>
              <a:rPr lang="nb-NO" altLang="nb-NO" sz="2000" dirty="0" err="1" smtClean="0"/>
              <a:t>organize</a:t>
            </a:r>
            <a:r>
              <a:rPr lang="nb-NO" altLang="nb-NO" sz="2000" dirty="0" smtClean="0"/>
              <a:t> time and </a:t>
            </a:r>
            <a:r>
              <a:rPr lang="nb-NO" altLang="nb-NO" sz="2000" dirty="0" err="1" smtClean="0"/>
              <a:t>space</a:t>
            </a:r>
            <a:r>
              <a:rPr lang="nb-NO" altLang="nb-NO" sz="2000" dirty="0" smtClean="0"/>
              <a:t>, and </a:t>
            </a:r>
            <a:r>
              <a:rPr lang="nb-NO" altLang="nb-NO" sz="2000" dirty="0" err="1" smtClean="0"/>
              <a:t>provide</a:t>
            </a:r>
            <a:r>
              <a:rPr lang="nb-NO" altLang="nb-NO" sz="2000" dirty="0" smtClean="0"/>
              <a:t> </a:t>
            </a:r>
            <a:r>
              <a:rPr lang="nb-NO" altLang="nb-NO" sz="2000" dirty="0" err="1" smtClean="0"/>
              <a:t>meaning</a:t>
            </a:r>
            <a:r>
              <a:rPr lang="nb-NO" altLang="nb-NO" sz="2000" dirty="0" smtClean="0"/>
              <a:t> to </a:t>
            </a:r>
            <a:r>
              <a:rPr lang="nb-NO" altLang="nb-NO" sz="2000" dirty="0" err="1" smtClean="0"/>
              <a:t>their</a:t>
            </a:r>
            <a:r>
              <a:rPr lang="nb-NO" altLang="nb-NO" sz="2000" dirty="0" smtClean="0"/>
              <a:t> </a:t>
            </a:r>
            <a:r>
              <a:rPr lang="nb-NO" altLang="nb-NO" sz="2000" dirty="0" err="1" smtClean="0"/>
              <a:t>social</a:t>
            </a:r>
            <a:r>
              <a:rPr lang="nb-NO" altLang="nb-NO" sz="2000" dirty="0" smtClean="0"/>
              <a:t> </a:t>
            </a:r>
            <a:r>
              <a:rPr lang="nb-NO" altLang="nb-NO" sz="2000" dirty="0" err="1" smtClean="0"/>
              <a:t>reality</a:t>
            </a:r>
            <a:r>
              <a:rPr lang="nb-NO" altLang="nb-NO" sz="2000" dirty="0" smtClean="0"/>
              <a:t>” (Thornton and </a:t>
            </a:r>
            <a:r>
              <a:rPr lang="nb-NO" altLang="nb-NO" sz="2000" dirty="0" err="1" smtClean="0"/>
              <a:t>Ocasio</a:t>
            </a:r>
            <a:r>
              <a:rPr lang="nb-NO" altLang="nb-NO" sz="2000" dirty="0" smtClean="0"/>
              <a:t>) </a:t>
            </a:r>
          </a:p>
          <a:p>
            <a:pPr eaLnBrk="1" hangingPunct="1"/>
            <a:r>
              <a:rPr lang="nb-NO" altLang="nb-NO" sz="2000" dirty="0" err="1" smtClean="0"/>
              <a:t>They</a:t>
            </a:r>
            <a:r>
              <a:rPr lang="nb-NO" altLang="nb-NO" sz="2000" dirty="0" smtClean="0"/>
              <a:t> </a:t>
            </a:r>
            <a:r>
              <a:rPr lang="nb-NO" altLang="nb-NO" sz="2000" dirty="0" err="1" smtClean="0"/>
              <a:t>work</a:t>
            </a:r>
            <a:r>
              <a:rPr lang="nb-NO" altLang="nb-NO" sz="2000" dirty="0" smtClean="0"/>
              <a:t> at different </a:t>
            </a:r>
            <a:r>
              <a:rPr lang="nb-NO" altLang="nb-NO" sz="2000" dirty="0" err="1" smtClean="0"/>
              <a:t>levels</a:t>
            </a:r>
            <a:r>
              <a:rPr lang="nb-NO" altLang="nb-NO" sz="2000" dirty="0" smtClean="0"/>
              <a:t>, and multiple </a:t>
            </a:r>
            <a:r>
              <a:rPr lang="nb-NO" altLang="nb-NO" sz="2000" dirty="0" err="1" smtClean="0"/>
              <a:t>logics</a:t>
            </a:r>
            <a:r>
              <a:rPr lang="nb-NO" altLang="nb-NO" sz="2000" dirty="0" smtClean="0"/>
              <a:t> </a:t>
            </a:r>
            <a:r>
              <a:rPr lang="nb-NO" altLang="nb-NO" sz="2000" dirty="0" err="1" smtClean="0"/>
              <a:t>may</a:t>
            </a:r>
            <a:r>
              <a:rPr lang="nb-NO" altLang="nb-NO" sz="2000" dirty="0" smtClean="0"/>
              <a:t> be </a:t>
            </a:r>
            <a:r>
              <a:rPr lang="nb-NO" altLang="nb-NO" sz="2000" dirty="0" err="1" smtClean="0"/>
              <a:t>simultaneously</a:t>
            </a:r>
            <a:r>
              <a:rPr lang="nb-NO" altLang="nb-NO" sz="2000" dirty="0" smtClean="0"/>
              <a:t> at play, </a:t>
            </a:r>
            <a:r>
              <a:rPr lang="nb-NO" altLang="nb-NO" sz="2000" dirty="0" err="1" smtClean="0"/>
              <a:t>contributing</a:t>
            </a:r>
            <a:r>
              <a:rPr lang="nb-NO" altLang="nb-NO" sz="2000" dirty="0" smtClean="0"/>
              <a:t> to </a:t>
            </a:r>
            <a:r>
              <a:rPr lang="nb-NO" altLang="nb-NO" sz="2000" dirty="0" err="1" smtClean="0"/>
              <a:t>institutional</a:t>
            </a:r>
            <a:r>
              <a:rPr lang="nb-NO" altLang="nb-NO" sz="2000" dirty="0" smtClean="0"/>
              <a:t> </a:t>
            </a:r>
            <a:r>
              <a:rPr lang="nb-NO" altLang="nb-NO" sz="2000" dirty="0" err="1" smtClean="0"/>
              <a:t>contradictions</a:t>
            </a:r>
            <a:r>
              <a:rPr lang="nb-NO" altLang="nb-NO" sz="2000" dirty="0" smtClean="0"/>
              <a:t> (</a:t>
            </a:r>
            <a:r>
              <a:rPr lang="nb-NO" altLang="nb-NO" sz="2000" dirty="0" err="1" smtClean="0"/>
              <a:t>Friedland</a:t>
            </a:r>
            <a:r>
              <a:rPr lang="nb-NO" altLang="nb-NO" sz="2000" dirty="0" smtClean="0"/>
              <a:t> and </a:t>
            </a:r>
            <a:r>
              <a:rPr lang="nb-NO" altLang="nb-NO" sz="2000" dirty="0" err="1" smtClean="0"/>
              <a:t>Alford</a:t>
            </a:r>
            <a:r>
              <a:rPr lang="nb-NO" altLang="nb-NO" sz="2000" dirty="0" smtClean="0"/>
              <a:t>)</a:t>
            </a:r>
          </a:p>
          <a:p>
            <a:pPr eaLnBrk="1" hangingPunct="1"/>
            <a:r>
              <a:rPr lang="nb-NO" altLang="nb-NO" sz="2000" dirty="0" smtClean="0"/>
              <a:t>Institutional </a:t>
            </a:r>
            <a:r>
              <a:rPr lang="nb-NO" altLang="nb-NO" sz="2000" dirty="0" err="1" smtClean="0"/>
              <a:t>entrepreneurs</a:t>
            </a:r>
            <a:r>
              <a:rPr lang="nb-NO" altLang="nb-NO" sz="2000" dirty="0" smtClean="0"/>
              <a:t> </a:t>
            </a:r>
            <a:r>
              <a:rPr lang="nb-NO" altLang="nb-NO" sz="2000" dirty="0" err="1" smtClean="0"/>
              <a:t>are</a:t>
            </a:r>
            <a:r>
              <a:rPr lang="nb-NO" altLang="nb-NO" sz="2000" dirty="0" smtClean="0"/>
              <a:t> agents </a:t>
            </a:r>
            <a:r>
              <a:rPr lang="nb-NO" altLang="nb-NO" sz="2000" dirty="0" err="1" smtClean="0"/>
              <a:t>of</a:t>
            </a:r>
            <a:r>
              <a:rPr lang="nb-NO" altLang="nb-NO" sz="2000" dirty="0" smtClean="0"/>
              <a:t> </a:t>
            </a:r>
            <a:r>
              <a:rPr lang="nb-NO" altLang="nb-NO" sz="2000" dirty="0" err="1" smtClean="0"/>
              <a:t>change</a:t>
            </a:r>
            <a:r>
              <a:rPr lang="nb-NO" altLang="nb-NO" sz="2000" dirty="0" smtClean="0"/>
              <a:t> (Thornton and </a:t>
            </a:r>
            <a:r>
              <a:rPr lang="nb-NO" altLang="nb-NO" sz="2000" dirty="0" err="1" smtClean="0"/>
              <a:t>Ocasio</a:t>
            </a:r>
            <a:r>
              <a:rPr lang="nb-NO" altLang="nb-NO" sz="2000" dirty="0" smtClean="0"/>
              <a:t>)</a:t>
            </a:r>
          </a:p>
          <a:p>
            <a:pPr eaLnBrk="1" hangingPunct="1"/>
            <a:r>
              <a:rPr lang="nb-NO" altLang="nb-NO" sz="2000" dirty="0" smtClean="0"/>
              <a:t>Three </a:t>
            </a:r>
            <a:r>
              <a:rPr lang="nb-NO" altLang="nb-NO" sz="2000" dirty="0" err="1" smtClean="0"/>
              <a:t>key</a:t>
            </a:r>
            <a:r>
              <a:rPr lang="nb-NO" altLang="nb-NO" sz="2000" dirty="0" smtClean="0"/>
              <a:t> </a:t>
            </a:r>
            <a:r>
              <a:rPr lang="nb-NO" altLang="nb-NO" sz="2000" dirty="0" err="1" smtClean="0"/>
              <a:t>factors</a:t>
            </a:r>
            <a:r>
              <a:rPr lang="nb-NO" altLang="nb-NO" sz="2000" dirty="0" smtClean="0"/>
              <a:t> </a:t>
            </a:r>
            <a:r>
              <a:rPr lang="nb-NO" altLang="nb-NO" sz="2000" dirty="0" err="1" smtClean="0"/>
              <a:t>contribute</a:t>
            </a:r>
            <a:r>
              <a:rPr lang="nb-NO" altLang="nb-NO" sz="2000" dirty="0" smtClean="0"/>
              <a:t> to </a:t>
            </a:r>
            <a:r>
              <a:rPr lang="nb-NO" altLang="nb-NO" sz="2000" dirty="0" err="1" smtClean="0"/>
              <a:t>deinstitutionalization</a:t>
            </a:r>
            <a:r>
              <a:rPr lang="nb-NO" altLang="nb-NO" sz="2000" dirty="0" smtClean="0"/>
              <a:t>: </a:t>
            </a:r>
            <a:r>
              <a:rPr lang="nb-NO" altLang="nb-NO" sz="2000" dirty="0" err="1" smtClean="0"/>
              <a:t>political</a:t>
            </a:r>
            <a:r>
              <a:rPr lang="nb-NO" altLang="nb-NO" sz="2000" dirty="0" smtClean="0"/>
              <a:t>, </a:t>
            </a:r>
            <a:r>
              <a:rPr lang="nb-NO" altLang="nb-NO" sz="2000" dirty="0" err="1" smtClean="0"/>
              <a:t>functional</a:t>
            </a:r>
            <a:r>
              <a:rPr lang="nb-NO" altLang="nb-NO" sz="2000" dirty="0" smtClean="0"/>
              <a:t>, and </a:t>
            </a:r>
            <a:r>
              <a:rPr lang="nb-NO" altLang="nb-NO" sz="2000" dirty="0" err="1" smtClean="0"/>
              <a:t>social</a:t>
            </a:r>
            <a:r>
              <a:rPr lang="nb-NO" altLang="nb-NO" sz="2000" dirty="0" smtClean="0"/>
              <a:t> (Oliver)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nb-NO" altLang="nb-NO" smtClean="0"/>
              <a:t>Existing logics at play</a:t>
            </a:r>
          </a:p>
        </p:txBody>
      </p:sp>
      <p:sp>
        <p:nvSpPr>
          <p:cNvPr id="40963" name="Content Placeholder 2"/>
          <p:cNvSpPr>
            <a:spLocks noGrp="1"/>
          </p:cNvSpPr>
          <p:nvPr>
            <p:ph idx="1"/>
          </p:nvPr>
        </p:nvSpPr>
        <p:spPr/>
        <p:txBody>
          <a:bodyPr/>
          <a:lstStyle/>
          <a:p>
            <a:pPr eaLnBrk="1" hangingPunct="1"/>
            <a:r>
              <a:rPr lang="nb-NO" altLang="nb-NO" smtClean="0"/>
              <a:t>Two dominant logics had implications for what we tried to do:</a:t>
            </a:r>
          </a:p>
          <a:p>
            <a:pPr lvl="1" eaLnBrk="1" hangingPunct="1"/>
            <a:r>
              <a:rPr lang="nb-NO" altLang="nb-NO" smtClean="0"/>
              <a:t>Central planning logic</a:t>
            </a:r>
          </a:p>
          <a:p>
            <a:pPr lvl="1" eaLnBrk="1" hangingPunct="1"/>
            <a:r>
              <a:rPr lang="nb-NO" altLang="nb-NO" smtClean="0"/>
              <a:t>Logic of technology (paper-oriented)</a:t>
            </a:r>
          </a:p>
          <a:p>
            <a:pPr lvl="1" eaLnBrk="1" hangingPunct="1"/>
            <a:endParaRPr lang="nb-NO" altLang="nb-NO" smtClean="0"/>
          </a:p>
          <a:p>
            <a:pPr eaLnBrk="1" hangingPunct="1"/>
            <a:r>
              <a:rPr lang="nb-NO" altLang="nb-NO" smtClean="0"/>
              <a:t>These ”logics” are the products of our analysis, an example of IS researchers using institutional concepts perhaps with too shallow an understanding. But, they had analytic value for us.</a:t>
            </a:r>
          </a:p>
          <a:p>
            <a:pPr lvl="1" eaLnBrk="1" hangingPunct="1"/>
            <a:endParaRPr lang="nb-NO" altLang="nb-NO" smtClean="0"/>
          </a:p>
          <a:p>
            <a:pPr lvl="1" eaLnBrk="1" hangingPunct="1"/>
            <a:endParaRPr lang="nb-NO" altLang="nb-NO"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nb-NO" altLang="nb-NO" smtClean="0"/>
              <a:t>Central planning (set of) logic(s)</a:t>
            </a:r>
          </a:p>
        </p:txBody>
      </p:sp>
      <p:sp>
        <p:nvSpPr>
          <p:cNvPr id="41987" name="Content Placeholder 2"/>
          <p:cNvSpPr>
            <a:spLocks noGrp="1"/>
          </p:cNvSpPr>
          <p:nvPr>
            <p:ph idx="1"/>
          </p:nvPr>
        </p:nvSpPr>
        <p:spPr/>
        <p:txBody>
          <a:bodyPr/>
          <a:lstStyle/>
          <a:p>
            <a:pPr eaLnBrk="1" hangingPunct="1"/>
            <a:r>
              <a:rPr lang="nb-NO" altLang="nb-NO" sz="2400" smtClean="0"/>
              <a:t>A strong Soviet legacy: Central planning meant systems had been designed to feed the top level with data, who would scientifically examine it and make appropriate action</a:t>
            </a:r>
          </a:p>
          <a:p>
            <a:pPr eaLnBrk="1" hangingPunct="1"/>
            <a:r>
              <a:rPr lang="nb-NO" altLang="nb-NO" sz="2400" smtClean="0"/>
              <a:t>Curative rather than preventive approach to health. Preventive health need decision to be made closer to the problem, to stop them from emerging in the first place</a:t>
            </a:r>
          </a:p>
          <a:p>
            <a:pPr eaLnBrk="1" hangingPunct="1"/>
            <a:r>
              <a:rPr lang="nb-NO" altLang="nb-NO" sz="2400" smtClean="0"/>
              <a:t>Gigantomania: collecting data on all kinds of events and factors were seen as scientific rigour</a:t>
            </a:r>
          </a:p>
          <a:p>
            <a:pPr eaLnBrk="1" hangingPunct="1"/>
            <a:endParaRPr lang="nb-NO" altLang="nb-NO" sz="2400" smtClean="0"/>
          </a:p>
          <a:p>
            <a:pPr eaLnBrk="1" hangingPunct="1"/>
            <a:r>
              <a:rPr lang="nb-NO" altLang="nb-NO" sz="2400" smtClean="0"/>
              <a:t>However, while this may have made (more) sense in the Soviet era, the top level specialists were not there any longer, and the resources locally to collect this data was also not present. Data quality was poor.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nb-NO" altLang="nb-NO" smtClean="0"/>
              <a:t>Technology logic of paper</a:t>
            </a:r>
          </a:p>
        </p:txBody>
      </p:sp>
      <p:sp>
        <p:nvSpPr>
          <p:cNvPr id="43011" name="Content Placeholder 2"/>
          <p:cNvSpPr>
            <a:spLocks noGrp="1"/>
          </p:cNvSpPr>
          <p:nvPr>
            <p:ph idx="1"/>
          </p:nvPr>
        </p:nvSpPr>
        <p:spPr>
          <a:xfrm>
            <a:off x="457200" y="1600200"/>
            <a:ext cx="4475163" cy="4525963"/>
          </a:xfrm>
        </p:spPr>
        <p:txBody>
          <a:bodyPr/>
          <a:lstStyle/>
          <a:p>
            <a:pPr eaLnBrk="1" hangingPunct="1"/>
            <a:r>
              <a:rPr lang="nb-NO" altLang="nb-NO" smtClean="0"/>
              <a:t>Soviet-style 5 year planning cycle.</a:t>
            </a:r>
          </a:p>
          <a:p>
            <a:pPr eaLnBrk="1" hangingPunct="1"/>
            <a:r>
              <a:rPr lang="nb-NO" altLang="nb-NO" smtClean="0"/>
              <a:t>Can not make changes between the 5 years</a:t>
            </a:r>
          </a:p>
          <a:p>
            <a:pPr eaLnBrk="1" hangingPunct="1"/>
            <a:r>
              <a:rPr lang="nb-NO" altLang="nb-NO" smtClean="0"/>
              <a:t>Also huge cost of making changes if everything is on paper</a:t>
            </a:r>
          </a:p>
          <a:p>
            <a:pPr eaLnBrk="1" hangingPunct="1"/>
            <a:r>
              <a:rPr lang="nb-NO" altLang="nb-NO" smtClean="0"/>
              <a:t>Double entry as data quality measure</a:t>
            </a:r>
          </a:p>
        </p:txBody>
      </p:sp>
      <p:pic>
        <p:nvPicPr>
          <p:cNvPr id="43012" name="Picture 2" descr="Image result for 5 year plan propaga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341438"/>
            <a:ext cx="3384550" cy="505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nb-NO" altLang="nb-NO" smtClean="0"/>
              <a:t>Why was this bad? Conflicting logics</a:t>
            </a:r>
          </a:p>
        </p:txBody>
      </p:sp>
      <p:sp>
        <p:nvSpPr>
          <p:cNvPr id="44035" name="Content Placeholder 2"/>
          <p:cNvSpPr>
            <a:spLocks noGrp="1"/>
          </p:cNvSpPr>
          <p:nvPr>
            <p:ph idx="1"/>
          </p:nvPr>
        </p:nvSpPr>
        <p:spPr/>
        <p:txBody>
          <a:bodyPr/>
          <a:lstStyle/>
          <a:p>
            <a:pPr eaLnBrk="1" hangingPunct="1"/>
            <a:r>
              <a:rPr lang="nb-NO" altLang="nb-NO" sz="2400" smtClean="0"/>
              <a:t>We came with different ideas, or institutional logics</a:t>
            </a:r>
          </a:p>
          <a:p>
            <a:pPr eaLnBrk="1" hangingPunct="1"/>
            <a:r>
              <a:rPr lang="nb-NO" altLang="nb-NO" sz="2400" smtClean="0"/>
              <a:t>Decentralized decision-making (as opposed to central planning)</a:t>
            </a:r>
          </a:p>
          <a:p>
            <a:pPr eaLnBrk="1" hangingPunct="1"/>
            <a:r>
              <a:rPr lang="nb-NO" altLang="nb-NO" sz="2400" smtClean="0"/>
              <a:t>HMIS is indicator and action-led (as opposed to gigantomania of data collection)</a:t>
            </a:r>
          </a:p>
          <a:p>
            <a:pPr eaLnBrk="1" hangingPunct="1"/>
            <a:r>
              <a:rPr lang="nb-NO" altLang="nb-NO" sz="2400" smtClean="0"/>
              <a:t>Computer systems should be employed to internalize routine aggregation, increase flexibility, and decrease response time to changes in epidemiological information needs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nb-NO" altLang="nb-NO" smtClean="0"/>
              <a:t>Two sets of conflicting logics</a:t>
            </a:r>
          </a:p>
        </p:txBody>
      </p:sp>
      <p:sp>
        <p:nvSpPr>
          <p:cNvPr id="45059" name="Content Placeholder 2"/>
          <p:cNvSpPr>
            <a:spLocks noGrp="1"/>
          </p:cNvSpPr>
          <p:nvPr>
            <p:ph idx="1"/>
          </p:nvPr>
        </p:nvSpPr>
        <p:spPr/>
        <p:txBody>
          <a:bodyPr/>
          <a:lstStyle/>
          <a:p>
            <a:pPr eaLnBrk="1" hangingPunct="1"/>
            <a:r>
              <a:rPr lang="nb-NO" altLang="nb-NO" smtClean="0"/>
              <a:t>Statistics for central planning and control versus using information for decentralized action</a:t>
            </a:r>
          </a:p>
          <a:p>
            <a:pPr eaLnBrk="1" hangingPunct="1"/>
            <a:endParaRPr lang="nb-NO" altLang="nb-NO" smtClean="0"/>
          </a:p>
          <a:p>
            <a:pPr eaLnBrk="1" hangingPunct="1"/>
            <a:r>
              <a:rPr lang="nb-NO" altLang="nb-NO" smtClean="0"/>
              <a:t>Rigidity of paper-based reporting formats versus the flexibility of customizable electronic forms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nb-NO" altLang="nb-NO" smtClean="0"/>
              <a:t>Central planning vs. decentralized action</a:t>
            </a:r>
          </a:p>
        </p:txBody>
      </p:sp>
      <p:sp>
        <p:nvSpPr>
          <p:cNvPr id="46083" name="Content Placeholder 2"/>
          <p:cNvSpPr>
            <a:spLocks noGrp="1"/>
          </p:cNvSpPr>
          <p:nvPr>
            <p:ph idx="1"/>
          </p:nvPr>
        </p:nvSpPr>
        <p:spPr/>
        <p:txBody>
          <a:bodyPr/>
          <a:lstStyle/>
          <a:p>
            <a:pPr eaLnBrk="1" hangingPunct="1"/>
            <a:r>
              <a:rPr lang="nb-NO" altLang="nb-NO" sz="2800" smtClean="0"/>
              <a:t>The Asian Development Bank gave us some legitimacy, but the ministry prevailed</a:t>
            </a:r>
          </a:p>
          <a:p>
            <a:pPr eaLnBrk="1" hangingPunct="1"/>
            <a:r>
              <a:rPr lang="nb-NO" altLang="nb-NO" sz="2800" smtClean="0"/>
              <a:t>We instead implemented their requirements in the hope of highlighting the shortcomings of such a solution</a:t>
            </a:r>
          </a:p>
          <a:p>
            <a:pPr eaLnBrk="1" hangingPunct="1"/>
            <a:r>
              <a:rPr lang="nb-NO" altLang="nb-NO" sz="2800" smtClean="0"/>
              <a:t>Led to development of new functionality in DHIS2, which made it easier to accommodate the requirements of Tajikistan</a:t>
            </a:r>
          </a:p>
          <a:p>
            <a:pPr eaLnBrk="1" hangingPunct="1"/>
            <a:r>
              <a:rPr lang="nb-NO" altLang="nb-NO" sz="2800" smtClean="0"/>
              <a:t>We believed this could make a stronger case for change in the future (which I think it did, eventually)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nb-NO" altLang="nb-NO" smtClean="0"/>
              <a:t>Rigidity of paper-based vs flexibility of electronic forms</a:t>
            </a:r>
          </a:p>
        </p:txBody>
      </p:sp>
      <p:sp>
        <p:nvSpPr>
          <p:cNvPr id="47107" name="Content Placeholder 2"/>
          <p:cNvSpPr>
            <a:spLocks noGrp="1"/>
          </p:cNvSpPr>
          <p:nvPr>
            <p:ph idx="1"/>
          </p:nvPr>
        </p:nvSpPr>
        <p:spPr/>
        <p:txBody>
          <a:bodyPr/>
          <a:lstStyle/>
          <a:p>
            <a:pPr eaLnBrk="1" hangingPunct="1"/>
            <a:r>
              <a:rPr lang="nb-NO" altLang="nb-NO" sz="2800" smtClean="0"/>
              <a:t>Not able to utilize any of the flexibility in the technology. Forms, design, logic remained the same</a:t>
            </a:r>
          </a:p>
          <a:p>
            <a:pPr eaLnBrk="1" hangingPunct="1"/>
            <a:r>
              <a:rPr lang="nb-NO" altLang="nb-NO" sz="2800" smtClean="0"/>
              <a:t>However, we found at lower levels some alternative logics that were more in line with our thinking</a:t>
            </a:r>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582988"/>
            <a:ext cx="5280025"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nb-NO" altLang="nb-NO" smtClean="0"/>
              <a:t>Interplay of logics and implications for deinstitutionalization</a:t>
            </a:r>
          </a:p>
        </p:txBody>
      </p:sp>
      <p:sp>
        <p:nvSpPr>
          <p:cNvPr id="48131" name="Content Placeholder 2"/>
          <p:cNvSpPr>
            <a:spLocks noGrp="1"/>
          </p:cNvSpPr>
          <p:nvPr>
            <p:ph idx="1"/>
          </p:nvPr>
        </p:nvSpPr>
        <p:spPr/>
        <p:txBody>
          <a:bodyPr/>
          <a:lstStyle/>
          <a:p>
            <a:pPr eaLnBrk="1" hangingPunct="1"/>
            <a:r>
              <a:rPr lang="nb-NO" altLang="nb-NO" sz="2800" smtClean="0"/>
              <a:t>A degree of </a:t>
            </a:r>
            <a:r>
              <a:rPr lang="nb-NO" altLang="nb-NO" sz="2800" b="1" smtClean="0"/>
              <a:t>social</a:t>
            </a:r>
            <a:r>
              <a:rPr lang="nb-NO" altLang="nb-NO" sz="2800" smtClean="0"/>
              <a:t> pressure had been placed on MoH to reform their HMIS through efforts of World Bank and ADB. However, the recommendations were not binding for the ministry, and we failed to create adequate momentum for change at the </a:t>
            </a:r>
            <a:r>
              <a:rPr lang="nb-NO" altLang="nb-NO" sz="2800" b="1" smtClean="0"/>
              <a:t>political</a:t>
            </a:r>
            <a:r>
              <a:rPr lang="nb-NO" altLang="nb-NO" sz="2800" smtClean="0"/>
              <a:t> level</a:t>
            </a:r>
          </a:p>
          <a:p>
            <a:pPr eaLnBrk="1" hangingPunct="1"/>
            <a:r>
              <a:rPr lang="nb-NO" altLang="nb-NO" sz="2800" smtClean="0"/>
              <a:t>The interplay of logics primarily occured on the </a:t>
            </a:r>
            <a:r>
              <a:rPr lang="nb-NO" altLang="nb-NO" sz="2800" b="1" smtClean="0"/>
              <a:t>functional</a:t>
            </a:r>
            <a:r>
              <a:rPr lang="nb-NO" altLang="nb-NO" sz="2800" smtClean="0"/>
              <a:t> domain. While we failed to create any change, we influenced the discourse and left a technology with flexibility for future change</a:t>
            </a:r>
          </a:p>
          <a:p>
            <a:pPr eaLnBrk="1" hangingPunct="1"/>
            <a:r>
              <a:rPr lang="nb-NO" altLang="nb-NO" sz="2800" smtClean="0"/>
              <a:t>There were some domestic seeds for change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nb-NO" altLang="nb-NO" smtClean="0"/>
              <a:t>Conclusions</a:t>
            </a:r>
          </a:p>
        </p:txBody>
      </p:sp>
      <p:sp>
        <p:nvSpPr>
          <p:cNvPr id="49155" name="Content Placeholder 2"/>
          <p:cNvSpPr>
            <a:spLocks noGrp="1"/>
          </p:cNvSpPr>
          <p:nvPr>
            <p:ph idx="1"/>
          </p:nvPr>
        </p:nvSpPr>
        <p:spPr/>
        <p:txBody>
          <a:bodyPr/>
          <a:lstStyle/>
          <a:p>
            <a:pPr eaLnBrk="1" hangingPunct="1"/>
            <a:r>
              <a:rPr lang="nb-NO" altLang="nb-NO" smtClean="0"/>
              <a:t>The study attempted to use institutional theory, especially the concept of institutional logics, to analyse the failure of IS change</a:t>
            </a:r>
          </a:p>
          <a:p>
            <a:pPr eaLnBrk="1" hangingPunct="1"/>
            <a:r>
              <a:rPr lang="nb-NO" altLang="nb-NO" smtClean="0"/>
              <a:t>While maybe not completely faithful to the complexities of institutional theory, it was a useful exercise that shed light on the ”why” of this failure.</a:t>
            </a:r>
          </a:p>
          <a:p>
            <a:pPr eaLnBrk="1" hangingPunct="1"/>
            <a:r>
              <a:rPr lang="nb-NO" altLang="nb-NO" smtClean="0"/>
              <a:t>By using concepts from institutional theory, we came to better understand the dynamics of IS implementation</a:t>
            </a:r>
          </a:p>
          <a:p>
            <a:pPr eaLnBrk="1" hangingPunct="1"/>
            <a:endParaRPr lang="nb-NO" altLang="nb-NO"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8313" y="1484313"/>
            <a:ext cx="8229600" cy="4162425"/>
          </a:xfrm>
        </p:spPr>
        <p:txBody>
          <a:bodyPr/>
          <a:lstStyle/>
          <a:p>
            <a:pPr eaLnBrk="1" hangingPunct="1"/>
            <a:r>
              <a:rPr lang="nb-NO" altLang="nb-NO" smtClean="0"/>
              <a:t>Part 2</a:t>
            </a:r>
            <a:br>
              <a:rPr lang="nb-NO" altLang="nb-NO" smtClean="0"/>
            </a:br>
            <a:r>
              <a:rPr lang="nb-NO" altLang="nb-NO" smtClean="0"/>
              <a:t/>
            </a:r>
            <a:br>
              <a:rPr lang="nb-NO" altLang="nb-NO" smtClean="0"/>
            </a:br>
            <a:r>
              <a:rPr lang="nb-NO" altLang="nb-NO" smtClean="0"/>
              <a:t>Example of (in-house) use of institutional theory in information systems research</a:t>
            </a:r>
            <a:br>
              <a:rPr lang="nb-NO" altLang="nb-NO" smtClean="0"/>
            </a:br>
            <a:endParaRPr lang="nb-NO" altLang="nb-NO"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l" eaLnBrk="1" hangingPunct="1"/>
            <a:r>
              <a:rPr lang="nb-NO" altLang="nb-NO" sz="3200" smtClean="0"/>
              <a:t>Interplay of Institutional logics and implications for deinstitutionalization: Case study of HMIS implementation in Tajikistan</a:t>
            </a:r>
          </a:p>
        </p:txBody>
      </p:sp>
      <p:sp>
        <p:nvSpPr>
          <p:cNvPr id="31747" name="Content Placeholder 2"/>
          <p:cNvSpPr>
            <a:spLocks noGrp="1"/>
          </p:cNvSpPr>
          <p:nvPr>
            <p:ph idx="1"/>
          </p:nvPr>
        </p:nvSpPr>
        <p:spPr>
          <a:xfrm>
            <a:off x="468313" y="2060575"/>
            <a:ext cx="8229600" cy="4060825"/>
          </a:xfrm>
        </p:spPr>
        <p:txBody>
          <a:bodyPr/>
          <a:lstStyle/>
          <a:p>
            <a:pPr eaLnBrk="1" hangingPunct="1"/>
            <a:r>
              <a:rPr lang="nb-NO" altLang="nb-NO" sz="2800" dirty="0" smtClean="0"/>
              <a:t>Health Information Systems </a:t>
            </a:r>
            <a:r>
              <a:rPr lang="nb-NO" altLang="nb-NO" sz="2800" dirty="0" err="1" smtClean="0"/>
              <a:t>Programme</a:t>
            </a:r>
            <a:r>
              <a:rPr lang="nb-NO" altLang="nb-NO" sz="2800" dirty="0" smtClean="0"/>
              <a:t> (HISP) at UiO (6th </a:t>
            </a:r>
            <a:r>
              <a:rPr lang="nb-NO" altLang="nb-NO" sz="2800" dirty="0" err="1" smtClean="0"/>
              <a:t>floor</a:t>
            </a:r>
            <a:r>
              <a:rPr lang="nb-NO" altLang="nb-NO" sz="2800" dirty="0" smtClean="0"/>
              <a:t>): have </a:t>
            </a:r>
            <a:r>
              <a:rPr lang="nb-NO" altLang="nb-NO" sz="2800" dirty="0" err="1" smtClean="0"/>
              <a:t>certain</a:t>
            </a:r>
            <a:r>
              <a:rPr lang="nb-NO" altLang="nb-NO" sz="2800" dirty="0" smtClean="0"/>
              <a:t> </a:t>
            </a:r>
            <a:r>
              <a:rPr lang="nb-NO" altLang="nb-NO" sz="2800" dirty="0" err="1" smtClean="0"/>
              <a:t>values</a:t>
            </a:r>
            <a:r>
              <a:rPr lang="nb-NO" altLang="nb-NO" sz="2800" dirty="0" smtClean="0"/>
              <a:t>, </a:t>
            </a:r>
            <a:r>
              <a:rPr lang="nb-NO" altLang="nb-NO" sz="2800" dirty="0" err="1" smtClean="0"/>
              <a:t>belief</a:t>
            </a:r>
            <a:r>
              <a:rPr lang="nb-NO" altLang="nb-NO" sz="2800" dirty="0" smtClean="0"/>
              <a:t> systems, </a:t>
            </a:r>
            <a:r>
              <a:rPr lang="nb-NO" altLang="nb-NO" sz="2800" dirty="0" err="1" smtClean="0"/>
              <a:t>something</a:t>
            </a:r>
            <a:r>
              <a:rPr lang="nb-NO" altLang="nb-NO" sz="2800" dirty="0" smtClean="0"/>
              <a:t> </a:t>
            </a:r>
            <a:r>
              <a:rPr lang="nb-NO" altLang="nb-NO" sz="2800" dirty="0" err="1" smtClean="0"/>
              <a:t>we</a:t>
            </a:r>
            <a:r>
              <a:rPr lang="nb-NO" altLang="nb-NO" sz="2800" dirty="0" smtClean="0"/>
              <a:t> </a:t>
            </a:r>
            <a:r>
              <a:rPr lang="nb-NO" altLang="nb-NO" sz="2800" dirty="0" err="1" smtClean="0"/>
              <a:t>take</a:t>
            </a:r>
            <a:r>
              <a:rPr lang="nb-NO" altLang="nb-NO" sz="2800" dirty="0" smtClean="0"/>
              <a:t> for </a:t>
            </a:r>
            <a:r>
              <a:rPr lang="nb-NO" altLang="nb-NO" sz="2800" dirty="0" err="1" smtClean="0"/>
              <a:t>granted</a:t>
            </a:r>
            <a:r>
              <a:rPr lang="nb-NO" altLang="nb-NO" sz="2800" dirty="0" smtClean="0"/>
              <a:t>, </a:t>
            </a:r>
            <a:r>
              <a:rPr lang="nb-NO" altLang="nb-NO" sz="2800" dirty="0" err="1" smtClean="0"/>
              <a:t>shaped</a:t>
            </a:r>
            <a:r>
              <a:rPr lang="nb-NO" altLang="nb-NO" sz="2800" dirty="0" smtClean="0"/>
              <a:t> by </a:t>
            </a:r>
            <a:r>
              <a:rPr lang="nb-NO" altLang="nb-NO" sz="2800" dirty="0" err="1" smtClean="0"/>
              <a:t>the</a:t>
            </a:r>
            <a:r>
              <a:rPr lang="nb-NO" altLang="nb-NO" sz="2800" dirty="0" smtClean="0"/>
              <a:t> </a:t>
            </a:r>
            <a:r>
              <a:rPr lang="nb-NO" altLang="nb-NO" sz="2800" dirty="0" err="1" smtClean="0"/>
              <a:t>institutions</a:t>
            </a:r>
            <a:r>
              <a:rPr lang="nb-NO" altLang="nb-NO" sz="2800" dirty="0" smtClean="0"/>
              <a:t> </a:t>
            </a:r>
            <a:r>
              <a:rPr lang="nb-NO" altLang="nb-NO" sz="2800" dirty="0" err="1" smtClean="0"/>
              <a:t>we</a:t>
            </a:r>
            <a:r>
              <a:rPr lang="nb-NO" altLang="nb-NO" sz="2800" dirty="0" smtClean="0"/>
              <a:t> </a:t>
            </a:r>
            <a:r>
              <a:rPr lang="nb-NO" altLang="nb-NO" sz="2800" dirty="0" err="1" smtClean="0"/>
              <a:t>are</a:t>
            </a:r>
            <a:r>
              <a:rPr lang="nb-NO" altLang="nb-NO" sz="2800" dirty="0" smtClean="0"/>
              <a:t> part </a:t>
            </a:r>
            <a:r>
              <a:rPr lang="nb-NO" altLang="nb-NO" sz="2800" dirty="0" err="1" smtClean="0"/>
              <a:t>of</a:t>
            </a:r>
            <a:endParaRPr lang="nb-NO" altLang="nb-NO" sz="2800" dirty="0" smtClean="0"/>
          </a:p>
          <a:p>
            <a:pPr eaLnBrk="1" hangingPunct="1"/>
            <a:endParaRPr lang="nb-NO" altLang="nb-NO" sz="2800" dirty="0" smtClean="0"/>
          </a:p>
          <a:p>
            <a:pPr eaLnBrk="1" hangingPunct="1"/>
            <a:r>
              <a:rPr lang="nb-NO" altLang="nb-NO" sz="2800" dirty="0" err="1" smtClean="0"/>
              <a:t>Tajikistan</a:t>
            </a:r>
            <a:r>
              <a:rPr lang="nb-NO" altLang="nb-NO" sz="2800" dirty="0" smtClean="0"/>
              <a:t> </a:t>
            </a:r>
            <a:r>
              <a:rPr lang="nb-NO" altLang="nb-NO" sz="2800" dirty="0" err="1" smtClean="0"/>
              <a:t>Ministry</a:t>
            </a:r>
            <a:r>
              <a:rPr lang="nb-NO" altLang="nb-NO" sz="2800" dirty="0" smtClean="0"/>
              <a:t> </a:t>
            </a:r>
            <a:r>
              <a:rPr lang="nb-NO" altLang="nb-NO" sz="2800" dirty="0" err="1" smtClean="0"/>
              <a:t>of</a:t>
            </a:r>
            <a:r>
              <a:rPr lang="nb-NO" altLang="nb-NO" sz="2800" dirty="0" smtClean="0"/>
              <a:t> Health </a:t>
            </a:r>
            <a:r>
              <a:rPr lang="nb-NO" altLang="nb-NO" sz="2800" dirty="0" err="1" smtClean="0"/>
              <a:t>had</a:t>
            </a:r>
            <a:r>
              <a:rPr lang="nb-NO" altLang="nb-NO" sz="2800" dirty="0" smtClean="0"/>
              <a:t> different </a:t>
            </a:r>
            <a:r>
              <a:rPr lang="nb-NO" altLang="nb-NO" sz="2800" dirty="0" err="1" smtClean="0"/>
              <a:t>values</a:t>
            </a:r>
            <a:r>
              <a:rPr lang="nb-NO" altLang="nb-NO" sz="2800" dirty="0" smtClean="0"/>
              <a:t> and </a:t>
            </a:r>
            <a:r>
              <a:rPr lang="nb-NO" altLang="nb-NO" sz="2800" dirty="0" err="1" smtClean="0"/>
              <a:t>belief</a:t>
            </a:r>
            <a:r>
              <a:rPr lang="nb-NO" altLang="nb-NO" sz="2800" dirty="0" smtClean="0"/>
              <a:t> systems, </a:t>
            </a:r>
            <a:r>
              <a:rPr lang="nb-NO" altLang="nb-NO" sz="2800" b="1" dirty="0" err="1" smtClean="0"/>
              <a:t>concerning</a:t>
            </a:r>
            <a:r>
              <a:rPr lang="nb-NO" altLang="nb-NO" sz="2800" b="1" dirty="0" smtClean="0"/>
              <a:t> </a:t>
            </a:r>
            <a:r>
              <a:rPr lang="nb-NO" altLang="nb-NO" sz="2800" b="1" dirty="0" err="1" smtClean="0"/>
              <a:t>the</a:t>
            </a:r>
            <a:r>
              <a:rPr lang="nb-NO" altLang="nb-NO" sz="2800" b="1" dirty="0" smtClean="0"/>
              <a:t> same </a:t>
            </a:r>
            <a:r>
              <a:rPr lang="nb-NO" altLang="nb-NO" sz="2800" b="1" dirty="0" err="1" smtClean="0"/>
              <a:t>things</a:t>
            </a:r>
            <a:r>
              <a:rPr lang="nb-NO" altLang="nb-NO" sz="2800" b="1" dirty="0" smtClean="0"/>
              <a:t>!</a:t>
            </a:r>
          </a:p>
          <a:p>
            <a:pPr eaLnBrk="1" hangingPunct="1"/>
            <a:endParaRPr lang="nb-NO" altLang="nb-NO" sz="2800" b="1" dirty="0" smtClean="0"/>
          </a:p>
          <a:p>
            <a:pPr eaLnBrk="1" hangingPunct="1"/>
            <a:r>
              <a:rPr lang="nb-NO" altLang="nb-NO" sz="2800" dirty="0" smtClean="0"/>
              <a:t>How </a:t>
            </a:r>
            <a:r>
              <a:rPr lang="nb-NO" altLang="nb-NO" sz="2800" dirty="0" err="1" smtClean="0"/>
              <a:t>come</a:t>
            </a:r>
            <a:r>
              <a:rPr lang="nb-NO" altLang="nb-NO" sz="2800" dirty="0" smtClean="0"/>
              <a:t>? </a:t>
            </a:r>
            <a:r>
              <a:rPr lang="nb-NO" altLang="nb-NO" sz="2800" dirty="0" err="1" smtClean="0"/>
              <a:t>What</a:t>
            </a:r>
            <a:r>
              <a:rPr lang="nb-NO" altLang="nb-NO" sz="2800" dirty="0" smtClean="0"/>
              <a:t> </a:t>
            </a:r>
            <a:r>
              <a:rPr lang="nb-NO" altLang="nb-NO" sz="2800" dirty="0" err="1" smtClean="0"/>
              <a:t>were</a:t>
            </a:r>
            <a:r>
              <a:rPr lang="nb-NO" altLang="nb-NO" sz="2800" dirty="0" smtClean="0"/>
              <a:t> </a:t>
            </a:r>
            <a:r>
              <a:rPr lang="nb-NO" altLang="nb-NO" sz="2800" dirty="0" err="1" smtClean="0"/>
              <a:t>the</a:t>
            </a:r>
            <a:r>
              <a:rPr lang="nb-NO" altLang="nb-NO" sz="2800" dirty="0" smtClean="0"/>
              <a:t> </a:t>
            </a:r>
            <a:r>
              <a:rPr lang="nb-NO" altLang="nb-NO" sz="2800" dirty="0" err="1" smtClean="0"/>
              <a:t>implications</a:t>
            </a:r>
            <a:r>
              <a:rPr lang="nb-NO" altLang="nb-NO" sz="2800" dirty="0" smtClean="0"/>
              <a:t>?</a:t>
            </a:r>
          </a:p>
          <a:p>
            <a:pPr eaLnBrk="1" hangingPunct="1"/>
            <a:endParaRPr lang="nb-NO" altLang="nb-NO"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nb-NO" altLang="nb-NO" dirty="0" err="1" smtClean="0"/>
              <a:t>What</a:t>
            </a:r>
            <a:r>
              <a:rPr lang="nb-NO" altLang="nb-NO" dirty="0" smtClean="0"/>
              <a:t> is HISP; </a:t>
            </a:r>
            <a:r>
              <a:rPr lang="nb-NO" altLang="nb-NO" dirty="0" err="1" smtClean="0"/>
              <a:t>short</a:t>
            </a:r>
            <a:r>
              <a:rPr lang="nb-NO" altLang="nb-NO" dirty="0" smtClean="0"/>
              <a:t> </a:t>
            </a:r>
            <a:r>
              <a:rPr lang="nb-NO" altLang="nb-NO" dirty="0" err="1" smtClean="0"/>
              <a:t>recap</a:t>
            </a:r>
            <a:endParaRPr lang="nb-NO" altLang="nb-NO" dirty="0" smtClean="0"/>
          </a:p>
        </p:txBody>
      </p:sp>
      <p:sp>
        <p:nvSpPr>
          <p:cNvPr id="32771" name="Content Placeholder 2"/>
          <p:cNvSpPr>
            <a:spLocks noGrp="1"/>
          </p:cNvSpPr>
          <p:nvPr>
            <p:ph idx="1"/>
          </p:nvPr>
        </p:nvSpPr>
        <p:spPr/>
        <p:txBody>
          <a:bodyPr/>
          <a:lstStyle/>
          <a:p>
            <a:pPr eaLnBrk="1" hangingPunct="1"/>
            <a:r>
              <a:rPr lang="nb-NO" altLang="nb-NO" dirty="0" smtClean="0"/>
              <a:t>Network </a:t>
            </a:r>
            <a:r>
              <a:rPr lang="nb-NO" altLang="nb-NO" dirty="0" err="1" smtClean="0"/>
              <a:t>of</a:t>
            </a:r>
            <a:r>
              <a:rPr lang="nb-NO" altLang="nb-NO" dirty="0" smtClean="0"/>
              <a:t> </a:t>
            </a:r>
            <a:r>
              <a:rPr lang="nb-NO" altLang="nb-NO" dirty="0" err="1" smtClean="0"/>
              <a:t>researchers</a:t>
            </a:r>
            <a:r>
              <a:rPr lang="nb-NO" altLang="nb-NO" dirty="0" smtClean="0"/>
              <a:t>, </a:t>
            </a:r>
            <a:r>
              <a:rPr lang="nb-NO" altLang="nb-NO" dirty="0" err="1" smtClean="0"/>
              <a:t>practictioners</a:t>
            </a:r>
            <a:r>
              <a:rPr lang="nb-NO" altLang="nb-NO" dirty="0" smtClean="0"/>
              <a:t>, </a:t>
            </a:r>
            <a:r>
              <a:rPr lang="nb-NO" altLang="nb-NO" dirty="0" err="1" smtClean="0"/>
              <a:t>developers</a:t>
            </a:r>
            <a:r>
              <a:rPr lang="nb-NO" altLang="nb-NO" dirty="0" smtClean="0"/>
              <a:t>, </a:t>
            </a:r>
            <a:r>
              <a:rPr lang="nb-NO" altLang="nb-NO" dirty="0" err="1" smtClean="0"/>
              <a:t>working</a:t>
            </a:r>
            <a:r>
              <a:rPr lang="nb-NO" altLang="nb-NO" dirty="0" smtClean="0"/>
              <a:t> </a:t>
            </a:r>
            <a:r>
              <a:rPr lang="nb-NO" altLang="nb-NO" dirty="0" err="1" smtClean="0"/>
              <a:t>on</a:t>
            </a:r>
            <a:r>
              <a:rPr lang="nb-NO" altLang="nb-NO" dirty="0" smtClean="0"/>
              <a:t> Health Information Systems</a:t>
            </a:r>
          </a:p>
          <a:p>
            <a:pPr eaLnBrk="1" hangingPunct="1"/>
            <a:r>
              <a:rPr lang="nb-NO" altLang="nb-NO" dirty="0" err="1" smtClean="0"/>
              <a:t>University</a:t>
            </a:r>
            <a:r>
              <a:rPr lang="nb-NO" altLang="nb-NO" dirty="0" smtClean="0"/>
              <a:t> </a:t>
            </a:r>
            <a:r>
              <a:rPr lang="nb-NO" altLang="nb-NO" dirty="0" err="1" smtClean="0"/>
              <a:t>of</a:t>
            </a:r>
            <a:r>
              <a:rPr lang="nb-NO" altLang="nb-NO" dirty="0" smtClean="0"/>
              <a:t> Oslo, </a:t>
            </a:r>
            <a:r>
              <a:rPr lang="nb-NO" altLang="nb-NO" dirty="0" err="1" smtClean="0"/>
              <a:t>colleagues</a:t>
            </a:r>
            <a:r>
              <a:rPr lang="nb-NO" altLang="nb-NO" dirty="0" smtClean="0"/>
              <a:t> </a:t>
            </a:r>
            <a:r>
              <a:rPr lang="nb-NO" altLang="nb-NO" dirty="0" err="1" smtClean="0"/>
              <a:t>across</a:t>
            </a:r>
            <a:r>
              <a:rPr lang="nb-NO" altLang="nb-NO" dirty="0" smtClean="0"/>
              <a:t> </a:t>
            </a:r>
            <a:r>
              <a:rPr lang="nb-NO" altLang="nb-NO" dirty="0" err="1" smtClean="0"/>
              <a:t>the</a:t>
            </a:r>
            <a:r>
              <a:rPr lang="nb-NO" altLang="nb-NO" dirty="0" smtClean="0"/>
              <a:t> </a:t>
            </a:r>
            <a:r>
              <a:rPr lang="nb-NO" altLang="nb-NO" dirty="0" err="1" smtClean="0"/>
              <a:t>world</a:t>
            </a:r>
            <a:endParaRPr lang="nb-NO" altLang="nb-NO" dirty="0" smtClean="0"/>
          </a:p>
          <a:p>
            <a:pPr eaLnBrk="1" hangingPunct="1"/>
            <a:r>
              <a:rPr lang="nb-NO" altLang="nb-NO" dirty="0" err="1" smtClean="0"/>
              <a:t>Develops</a:t>
            </a:r>
            <a:r>
              <a:rPr lang="nb-NO" altLang="nb-NO" dirty="0" smtClean="0"/>
              <a:t> </a:t>
            </a:r>
            <a:r>
              <a:rPr lang="nb-NO" altLang="nb-NO" dirty="0" err="1" smtClean="0"/>
              <a:t>the</a:t>
            </a:r>
            <a:r>
              <a:rPr lang="nb-NO" altLang="nb-NO" dirty="0" smtClean="0"/>
              <a:t> </a:t>
            </a:r>
            <a:r>
              <a:rPr lang="nb-NO" altLang="nb-NO" dirty="0" err="1" smtClean="0"/>
              <a:t>open</a:t>
            </a:r>
            <a:r>
              <a:rPr lang="nb-NO" altLang="nb-NO" dirty="0" smtClean="0"/>
              <a:t> </a:t>
            </a:r>
            <a:r>
              <a:rPr lang="nb-NO" altLang="nb-NO" dirty="0" err="1" smtClean="0"/>
              <a:t>source</a:t>
            </a:r>
            <a:r>
              <a:rPr lang="nb-NO" altLang="nb-NO" dirty="0" smtClean="0"/>
              <a:t> DHIS2 </a:t>
            </a:r>
            <a:r>
              <a:rPr lang="nb-NO" altLang="nb-NO" dirty="0" err="1" smtClean="0"/>
              <a:t>platform</a:t>
            </a:r>
            <a:r>
              <a:rPr lang="nb-NO" altLang="nb-NO" dirty="0" smtClean="0"/>
              <a:t>, </a:t>
            </a:r>
            <a:r>
              <a:rPr lang="nb-NO" altLang="nb-NO" dirty="0" err="1" smtClean="0"/>
              <a:t>engaged</a:t>
            </a:r>
            <a:r>
              <a:rPr lang="nb-NO" altLang="nb-NO" dirty="0" smtClean="0"/>
              <a:t> in </a:t>
            </a:r>
            <a:r>
              <a:rPr lang="nb-NO" altLang="nb-NO" dirty="0" err="1" smtClean="0"/>
              <a:t>implementing</a:t>
            </a:r>
            <a:r>
              <a:rPr lang="nb-NO" altLang="nb-NO" dirty="0" smtClean="0"/>
              <a:t> it in </a:t>
            </a:r>
            <a:r>
              <a:rPr lang="nb-NO" altLang="nb-NO" dirty="0" err="1" smtClean="0"/>
              <a:t>many</a:t>
            </a:r>
            <a:r>
              <a:rPr lang="nb-NO" altLang="nb-NO" dirty="0" smtClean="0"/>
              <a:t> </a:t>
            </a:r>
            <a:r>
              <a:rPr lang="nb-NO" altLang="nb-NO" dirty="0" err="1" smtClean="0"/>
              <a:t>countries</a:t>
            </a:r>
            <a:r>
              <a:rPr lang="nb-NO" altLang="nb-NO" dirty="0" smtClean="0"/>
              <a:t> and for </a:t>
            </a:r>
            <a:r>
              <a:rPr lang="nb-NO" altLang="nb-NO" dirty="0" err="1" smtClean="0"/>
              <a:t>many</a:t>
            </a:r>
            <a:r>
              <a:rPr lang="nb-NO" altLang="nb-NO" dirty="0" smtClean="0"/>
              <a:t> </a:t>
            </a:r>
            <a:r>
              <a:rPr lang="nb-NO" altLang="nb-NO" dirty="0" err="1" smtClean="0"/>
              <a:t>organizations</a:t>
            </a:r>
            <a:endParaRPr lang="nb-NO" altLang="nb-NO"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nb-NO" altLang="nb-NO" smtClean="0"/>
              <a:t>What is DHIS2; short story</a:t>
            </a:r>
          </a:p>
        </p:txBody>
      </p:sp>
      <p:sp>
        <p:nvSpPr>
          <p:cNvPr id="33795" name="Content Placeholder 2"/>
          <p:cNvSpPr>
            <a:spLocks noGrp="1"/>
          </p:cNvSpPr>
          <p:nvPr>
            <p:ph idx="1"/>
          </p:nvPr>
        </p:nvSpPr>
        <p:spPr/>
        <p:txBody>
          <a:bodyPr/>
          <a:lstStyle/>
          <a:p>
            <a:pPr eaLnBrk="1" hangingPunct="1"/>
            <a:r>
              <a:rPr lang="nb-NO" altLang="nb-NO" smtClean="0">
                <a:hlinkClick r:id="rId2"/>
              </a:rPr>
              <a:t>www.dhis2.org</a:t>
            </a:r>
            <a:endParaRPr lang="nb-NO" altLang="nb-NO" smtClean="0"/>
          </a:p>
          <a:p>
            <a:pPr eaLnBrk="1" hangingPunct="1"/>
            <a:r>
              <a:rPr lang="nb-NO" altLang="nb-NO" smtClean="0"/>
              <a:t>Open source software/platform, primarly designed to support decisions in the health sector</a:t>
            </a:r>
          </a:p>
          <a:p>
            <a:pPr eaLnBrk="1" hangingPunct="1"/>
            <a:r>
              <a:rPr lang="nb-NO" altLang="nb-NO" smtClean="0"/>
              <a:t>Developed over two decades, it has become generic to cater the many different needs around the world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nb-NO" altLang="nb-NO" smtClean="0"/>
              <a:t>What do HISP try to do with DHIS2; short story</a:t>
            </a:r>
          </a:p>
        </p:txBody>
      </p:sp>
      <p:sp>
        <p:nvSpPr>
          <p:cNvPr id="34819" name="Content Placeholder 2"/>
          <p:cNvSpPr>
            <a:spLocks noGrp="1"/>
          </p:cNvSpPr>
          <p:nvPr>
            <p:ph idx="1"/>
          </p:nvPr>
        </p:nvSpPr>
        <p:spPr/>
        <p:txBody>
          <a:bodyPr/>
          <a:lstStyle/>
          <a:p>
            <a:pPr eaLnBrk="1" hangingPunct="1"/>
            <a:r>
              <a:rPr lang="nb-NO" altLang="nb-NO" smtClean="0"/>
              <a:t>Help (primarily) Ministries of Health to better monitor, evaluate, and plan health interventions</a:t>
            </a:r>
          </a:p>
          <a:p>
            <a:pPr eaLnBrk="1" hangingPunct="1"/>
            <a:r>
              <a:rPr lang="nb-NO" altLang="nb-NO" smtClean="0"/>
              <a:t>In addition to DHIS2, we have certain ideas of how this should be done, and work with users to implement it in a way that we see as beneficial to</a:t>
            </a:r>
          </a:p>
          <a:p>
            <a:pPr lvl="1" eaLnBrk="1" hangingPunct="1"/>
            <a:r>
              <a:rPr lang="nb-NO" altLang="nb-NO" smtClean="0"/>
              <a:t>Decentralized evidence-based decision-making</a:t>
            </a:r>
          </a:p>
          <a:p>
            <a:pPr lvl="1" eaLnBrk="1" hangingPunct="1"/>
            <a:r>
              <a:rPr lang="nb-NO" altLang="nb-NO" smtClean="0"/>
              <a:t>Sustainability in terms of dealing with change and limited resources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nb-NO" altLang="nb-NO" smtClean="0"/>
              <a:t>The Tajikistan story</a:t>
            </a:r>
          </a:p>
        </p:txBody>
      </p:sp>
      <p:pic>
        <p:nvPicPr>
          <p:cNvPr id="35843" name="Picture 3" descr="IMG_073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96975"/>
            <a:ext cx="7380288"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nb-NO" altLang="nb-NO" smtClean="0"/>
              <a:t>The project</a:t>
            </a:r>
          </a:p>
        </p:txBody>
      </p:sp>
      <p:sp>
        <p:nvSpPr>
          <p:cNvPr id="36867" name="Content Placeholder 6"/>
          <p:cNvSpPr>
            <a:spLocks noGrp="1"/>
          </p:cNvSpPr>
          <p:nvPr>
            <p:ph idx="1"/>
          </p:nvPr>
        </p:nvSpPr>
        <p:spPr>
          <a:xfrm>
            <a:off x="5364163" y="1557338"/>
            <a:ext cx="3467100" cy="4525962"/>
          </a:xfrm>
        </p:spPr>
        <p:txBody>
          <a:bodyPr/>
          <a:lstStyle/>
          <a:p>
            <a:pPr eaLnBrk="1" hangingPunct="1"/>
            <a:r>
              <a:rPr lang="nb-NO" altLang="nb-NO" smtClean="0"/>
              <a:t>HISP team from UiO responsible for a donor-led project to design, develop, and pilot a new HMIS, using DHIS2</a:t>
            </a:r>
          </a:p>
          <a:p>
            <a:pPr eaLnBrk="1" hangingPunct="1"/>
            <a:endParaRPr lang="nb-NO" altLang="nb-NO" smtClean="0"/>
          </a:p>
        </p:txBody>
      </p:sp>
      <p:pic>
        <p:nvPicPr>
          <p:cNvPr id="36868" name="Picture 7" descr="IMGP005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28775"/>
            <a:ext cx="5053013"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nb-NO" altLang="nb-NO" dirty="0" smtClean="0"/>
              <a:t>Project a </a:t>
            </a:r>
            <a:r>
              <a:rPr lang="nb-NO" altLang="nb-NO" dirty="0" err="1" smtClean="0"/>
              <a:t>partial</a:t>
            </a:r>
            <a:r>
              <a:rPr lang="nb-NO" altLang="nb-NO" dirty="0" smtClean="0"/>
              <a:t> </a:t>
            </a:r>
            <a:r>
              <a:rPr lang="nb-NO" altLang="nb-NO" dirty="0" err="1" smtClean="0"/>
              <a:t>failure</a:t>
            </a:r>
            <a:r>
              <a:rPr lang="nb-NO" altLang="nb-NO" dirty="0" smtClean="0"/>
              <a:t>. </a:t>
            </a:r>
            <a:r>
              <a:rPr lang="nb-NO" altLang="nb-NO" dirty="0" err="1" smtClean="0"/>
              <a:t>Why</a:t>
            </a:r>
            <a:r>
              <a:rPr lang="nb-NO" altLang="nb-NO" dirty="0" smtClean="0"/>
              <a:t>?</a:t>
            </a:r>
          </a:p>
        </p:txBody>
      </p:sp>
      <p:sp>
        <p:nvSpPr>
          <p:cNvPr id="38915" name="Content Placeholder 2"/>
          <p:cNvSpPr>
            <a:spLocks noGrp="1"/>
          </p:cNvSpPr>
          <p:nvPr>
            <p:ph idx="1"/>
          </p:nvPr>
        </p:nvSpPr>
        <p:spPr/>
        <p:txBody>
          <a:bodyPr/>
          <a:lstStyle/>
          <a:p>
            <a:pPr eaLnBrk="1" hangingPunct="1"/>
            <a:r>
              <a:rPr lang="nb-NO" altLang="nb-NO" smtClean="0"/>
              <a:t>What are the key institutions that challenge the introduction of ICT-based HMIS reforms in the context of a post-Soviet economy?</a:t>
            </a:r>
          </a:p>
          <a:p>
            <a:pPr eaLnBrk="1" hangingPunct="1"/>
            <a:endParaRPr lang="nb-NO" altLang="nb-NO" smtClean="0"/>
          </a:p>
          <a:p>
            <a:pPr eaLnBrk="1" hangingPunct="1"/>
            <a:r>
              <a:rPr lang="nb-NO" altLang="nb-NO" smtClean="0"/>
              <a:t>What theoretical concepts inspired by institutional theory could help us to understand deeply the nature of these challenges, and how these may be addressed?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2736</TotalTime>
  <Words>1089</Words>
  <Application>Microsoft Office PowerPoint</Application>
  <PresentationFormat>On-screen Show (4:3)</PresentationFormat>
  <Paragraphs>81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Institutional theory - case</vt:lpstr>
      <vt:lpstr>Part 2  Example of (in-house) use of institutional theory in information systems research </vt:lpstr>
      <vt:lpstr>Interplay of Institutional logics and implications for deinstitutionalization: Case study of HMIS implementation in Tajikistan</vt:lpstr>
      <vt:lpstr>What is HISP; short recap</vt:lpstr>
      <vt:lpstr>What is DHIS2; short story</vt:lpstr>
      <vt:lpstr>What do HISP try to do with DHIS2; short story</vt:lpstr>
      <vt:lpstr>The Tajikistan story</vt:lpstr>
      <vt:lpstr>The project</vt:lpstr>
      <vt:lpstr>Project a partial failure. Why?</vt:lpstr>
      <vt:lpstr>Choose an institutional perspective</vt:lpstr>
      <vt:lpstr>Existing logics at play</vt:lpstr>
      <vt:lpstr>Central planning (set of) logic(s)</vt:lpstr>
      <vt:lpstr>Technology logic of paper</vt:lpstr>
      <vt:lpstr>Why was this bad? Conflicting logics</vt:lpstr>
      <vt:lpstr>Two sets of conflicting logics</vt:lpstr>
      <vt:lpstr>Central planning vs. decentralized action</vt:lpstr>
      <vt:lpstr>Rigidity of paper-based vs flexibility of electronic forms</vt:lpstr>
      <vt:lpstr>Interplay of logics and implications for deinstitutionalization</vt:lpstr>
      <vt:lpstr>Conclusions</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johansa</dc:creator>
  <cp:lastModifiedBy>Johan Ivar Sæbø</cp:lastModifiedBy>
  <cp:revision>69</cp:revision>
  <cp:lastPrinted>2018-10-11T13:50:23Z</cp:lastPrinted>
  <dcterms:created xsi:type="dcterms:W3CDTF">2017-09-03T10:33:21Z</dcterms:created>
  <dcterms:modified xsi:type="dcterms:W3CDTF">2020-09-09T11:08:07Z</dcterms:modified>
</cp:coreProperties>
</file>