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howSpecialPlsOnTitleSld="0" strictFirstAndLastChars="0" saveSubsetFonts="1" autoCompressPictures="0">
  <p:sldMasterIdLst>
    <p:sldMasterId id="2147483648" r:id="rId1"/>
    <p:sldMasterId id="2147483832" r:id="rId2"/>
  </p:sldMasterIdLst>
  <p:notesMasterIdLst>
    <p:notesMasterId r:id="rId23"/>
  </p:notesMasterIdLst>
  <p:handoutMasterIdLst>
    <p:handoutMasterId r:id="rId24"/>
  </p:handoutMasterIdLst>
  <p:sldIdLst>
    <p:sldId id="351" r:id="rId3"/>
    <p:sldId id="483" r:id="rId4"/>
    <p:sldId id="477" r:id="rId5"/>
    <p:sldId id="479" r:id="rId6"/>
    <p:sldId id="480" r:id="rId7"/>
    <p:sldId id="470" r:id="rId8"/>
    <p:sldId id="455" r:id="rId9"/>
    <p:sldId id="454" r:id="rId10"/>
    <p:sldId id="469" r:id="rId11"/>
    <p:sldId id="474" r:id="rId12"/>
    <p:sldId id="473" r:id="rId13"/>
    <p:sldId id="481" r:id="rId14"/>
    <p:sldId id="482" r:id="rId15"/>
    <p:sldId id="467" r:id="rId16"/>
    <p:sldId id="468" r:id="rId17"/>
    <p:sldId id="462" r:id="rId18"/>
    <p:sldId id="463" r:id="rId19"/>
    <p:sldId id="465" r:id="rId20"/>
    <p:sldId id="471" r:id="rId21"/>
    <p:sldId id="466" r:id="rId22"/>
  </p:sldIdLst>
  <p:sldSz cx="9144000" cy="6858000" type="screen4x3"/>
  <p:notesSz cx="9144000" cy="6858000"/>
  <p:defaultTextStyle>
    <a:defPPr>
      <a:defRPr lang="en-US"/>
    </a:defPPr>
    <a:lvl1pPr algn="l" rtl="0" fontAlgn="base">
      <a:spcBef>
        <a:spcPct val="0"/>
      </a:spcBef>
      <a:spcAft>
        <a:spcPct val="0"/>
      </a:spcAft>
      <a:defRPr sz="2000" kern="1200">
        <a:solidFill>
          <a:schemeClr val="tx1"/>
        </a:solidFill>
        <a:latin typeface="Arial" pitchFamily="34" charset="0"/>
        <a:ea typeface="ヒラギノ角ゴ Pro W3"/>
        <a:cs typeface="ヒラギノ角ゴ Pro W3"/>
      </a:defRPr>
    </a:lvl1pPr>
    <a:lvl2pPr marL="457200" algn="l" rtl="0" fontAlgn="base">
      <a:spcBef>
        <a:spcPct val="0"/>
      </a:spcBef>
      <a:spcAft>
        <a:spcPct val="0"/>
      </a:spcAft>
      <a:defRPr sz="2000" kern="1200">
        <a:solidFill>
          <a:schemeClr val="tx1"/>
        </a:solidFill>
        <a:latin typeface="Arial" pitchFamily="34" charset="0"/>
        <a:ea typeface="ヒラギノ角ゴ Pro W3"/>
        <a:cs typeface="ヒラギノ角ゴ Pro W3"/>
      </a:defRPr>
    </a:lvl2pPr>
    <a:lvl3pPr marL="914400" algn="l" rtl="0" fontAlgn="base">
      <a:spcBef>
        <a:spcPct val="0"/>
      </a:spcBef>
      <a:spcAft>
        <a:spcPct val="0"/>
      </a:spcAft>
      <a:defRPr sz="2000" kern="1200">
        <a:solidFill>
          <a:schemeClr val="tx1"/>
        </a:solidFill>
        <a:latin typeface="Arial" pitchFamily="34" charset="0"/>
        <a:ea typeface="ヒラギノ角ゴ Pro W3"/>
        <a:cs typeface="ヒラギノ角ゴ Pro W3"/>
      </a:defRPr>
    </a:lvl3pPr>
    <a:lvl4pPr marL="1371600" algn="l" rtl="0" fontAlgn="base">
      <a:spcBef>
        <a:spcPct val="0"/>
      </a:spcBef>
      <a:spcAft>
        <a:spcPct val="0"/>
      </a:spcAft>
      <a:defRPr sz="2000" kern="1200">
        <a:solidFill>
          <a:schemeClr val="tx1"/>
        </a:solidFill>
        <a:latin typeface="Arial" pitchFamily="34" charset="0"/>
        <a:ea typeface="ヒラギノ角ゴ Pro W3"/>
        <a:cs typeface="ヒラギノ角ゴ Pro W3"/>
      </a:defRPr>
    </a:lvl4pPr>
    <a:lvl5pPr marL="1828800" algn="l" rtl="0" fontAlgn="base">
      <a:spcBef>
        <a:spcPct val="0"/>
      </a:spcBef>
      <a:spcAft>
        <a:spcPct val="0"/>
      </a:spcAft>
      <a:defRPr sz="2000" kern="1200">
        <a:solidFill>
          <a:schemeClr val="tx1"/>
        </a:solidFill>
        <a:latin typeface="Arial" pitchFamily="34" charset="0"/>
        <a:ea typeface="ヒラギノ角ゴ Pro W3"/>
        <a:cs typeface="ヒラギノ角ゴ Pro W3"/>
      </a:defRPr>
    </a:lvl5pPr>
    <a:lvl6pPr marL="2286000" algn="l" defTabSz="914400" rtl="0" eaLnBrk="1" latinLnBrk="0" hangingPunct="1">
      <a:defRPr sz="2000" kern="1200">
        <a:solidFill>
          <a:schemeClr val="tx1"/>
        </a:solidFill>
        <a:latin typeface="Arial" pitchFamily="34" charset="0"/>
        <a:ea typeface="ヒラギノ角ゴ Pro W3"/>
        <a:cs typeface="ヒラギノ角ゴ Pro W3"/>
      </a:defRPr>
    </a:lvl6pPr>
    <a:lvl7pPr marL="2743200" algn="l" defTabSz="914400" rtl="0" eaLnBrk="1" latinLnBrk="0" hangingPunct="1">
      <a:defRPr sz="2000" kern="1200">
        <a:solidFill>
          <a:schemeClr val="tx1"/>
        </a:solidFill>
        <a:latin typeface="Arial" pitchFamily="34" charset="0"/>
        <a:ea typeface="ヒラギノ角ゴ Pro W3"/>
        <a:cs typeface="ヒラギノ角ゴ Pro W3"/>
      </a:defRPr>
    </a:lvl7pPr>
    <a:lvl8pPr marL="3200400" algn="l" defTabSz="914400" rtl="0" eaLnBrk="1" latinLnBrk="0" hangingPunct="1">
      <a:defRPr sz="2000" kern="1200">
        <a:solidFill>
          <a:schemeClr val="tx1"/>
        </a:solidFill>
        <a:latin typeface="Arial" pitchFamily="34" charset="0"/>
        <a:ea typeface="ヒラギノ角ゴ Pro W3"/>
        <a:cs typeface="ヒラギノ角ゴ Pro W3"/>
      </a:defRPr>
    </a:lvl8pPr>
    <a:lvl9pPr marL="3657600" algn="l" defTabSz="914400" rtl="0" eaLnBrk="1" latinLnBrk="0" hangingPunct="1">
      <a:defRPr sz="2000" kern="1200">
        <a:solidFill>
          <a:schemeClr val="tx1"/>
        </a:solidFill>
        <a:latin typeface="Arial" pitchFamily="34" charset="0"/>
        <a:ea typeface="ヒラギノ角ゴ Pro W3"/>
        <a:cs typeface="ヒラギノ角ゴ Pro W3"/>
      </a:defRPr>
    </a:lvl9pPr>
  </p:defaultTextStyle>
  <p:extLst>
    <p:ext uri="{EFAFB233-063F-42B5-8137-9DF3F51BA10A}">
      <p15:sldGuideLst xmlns:p15="http://schemas.microsoft.com/office/powerpoint/2012/main">
        <p15:guide id="1" orient="horz" pos="1253">
          <p15:clr>
            <a:srgbClr val="A4A3A4"/>
          </p15:clr>
        </p15:guide>
        <p15:guide id="2" pos="612">
          <p15:clr>
            <a:srgbClr val="A4A3A4"/>
          </p15:clr>
        </p15:guide>
        <p15:guide id="3" pos="5472">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emork" initials="bem" lastIdx="2"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843" autoAdjust="0"/>
    <p:restoredTop sz="96012" autoAdjust="0"/>
  </p:normalViewPr>
  <p:slideViewPr>
    <p:cSldViewPr showGuides="1">
      <p:cViewPr varScale="1">
        <p:scale>
          <a:sx n="112" d="100"/>
          <a:sy n="112" d="100"/>
        </p:scale>
        <p:origin x="1112" y="192"/>
      </p:cViewPr>
      <p:guideLst>
        <p:guide orient="horz" pos="1253"/>
        <p:guide pos="612"/>
        <p:guide pos="5472"/>
      </p:guideLst>
    </p:cSldViewPr>
  </p:slideViewPr>
  <p:outlineViewPr>
    <p:cViewPr>
      <p:scale>
        <a:sx n="33" d="100"/>
        <a:sy n="33" d="100"/>
      </p:scale>
      <p:origin x="0" y="-15976"/>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18" d="100"/>
          <a:sy n="118" d="100"/>
        </p:scale>
        <p:origin x="2400" y="2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wrap="square" lIns="91440" tIns="45720" rIns="91440" bIns="45720" numCol="1" anchor="t" anchorCtr="0" compatLnSpc="1">
            <a:prstTxWarp prst="textNoShape">
              <a:avLst/>
            </a:prstTxWarp>
          </a:bodyPr>
          <a:lstStyle>
            <a:lvl1pPr eaLnBrk="0" hangingPunct="0">
              <a:defRPr sz="1200"/>
            </a:lvl1pPr>
          </a:lstStyle>
          <a:p>
            <a:endParaRPr lang="nb-NO" altLang="nb-NO"/>
          </a:p>
        </p:txBody>
      </p:sp>
      <p:sp>
        <p:nvSpPr>
          <p:cNvPr id="3" name="Date Placeholder 2"/>
          <p:cNvSpPr>
            <a:spLocks noGrp="1"/>
          </p:cNvSpPr>
          <p:nvPr>
            <p:ph type="dt" sz="quarter" idx="1"/>
          </p:nvPr>
        </p:nvSpPr>
        <p:spPr>
          <a:xfrm>
            <a:off x="5179484" y="0"/>
            <a:ext cx="3962400" cy="342900"/>
          </a:xfrm>
          <a:prstGeom prst="rect">
            <a:avLst/>
          </a:prstGeom>
        </p:spPr>
        <p:txBody>
          <a:bodyPr vert="horz" wrap="square" lIns="91440" tIns="45720" rIns="91440" bIns="45720" numCol="1" anchor="t" anchorCtr="0" compatLnSpc="1">
            <a:prstTxWarp prst="textNoShape">
              <a:avLst/>
            </a:prstTxWarp>
          </a:bodyPr>
          <a:lstStyle>
            <a:lvl1pPr algn="r" eaLnBrk="0" hangingPunct="0">
              <a:defRPr sz="1200"/>
            </a:lvl1pPr>
          </a:lstStyle>
          <a:p>
            <a:fld id="{50CA51A8-0A10-4620-941E-0E09F975432C}" type="datetime1">
              <a:rPr lang="nb-NO" altLang="nb-NO"/>
              <a:pPr/>
              <a:t>12.10.2021</a:t>
            </a:fld>
            <a:endParaRPr lang="nb-NO" altLang="nb-NO"/>
          </a:p>
        </p:txBody>
      </p:sp>
      <p:sp>
        <p:nvSpPr>
          <p:cNvPr id="4" name="Footer Placeholder 3"/>
          <p:cNvSpPr>
            <a:spLocks noGrp="1"/>
          </p:cNvSpPr>
          <p:nvPr>
            <p:ph type="ftr" sz="quarter" idx="2"/>
          </p:nvPr>
        </p:nvSpPr>
        <p:spPr>
          <a:xfrm>
            <a:off x="0" y="6513910"/>
            <a:ext cx="3962400" cy="342900"/>
          </a:xfrm>
          <a:prstGeom prst="rect">
            <a:avLst/>
          </a:prstGeom>
        </p:spPr>
        <p:txBody>
          <a:bodyPr vert="horz" wrap="square" lIns="91440" tIns="45720" rIns="91440" bIns="45720" numCol="1" anchor="b" anchorCtr="0" compatLnSpc="1">
            <a:prstTxWarp prst="textNoShape">
              <a:avLst/>
            </a:prstTxWarp>
          </a:bodyPr>
          <a:lstStyle>
            <a:lvl1pPr eaLnBrk="0" hangingPunct="0">
              <a:defRPr sz="1200"/>
            </a:lvl1pPr>
          </a:lstStyle>
          <a:p>
            <a:endParaRPr lang="nb-NO" altLang="nb-NO"/>
          </a:p>
        </p:txBody>
      </p:sp>
      <p:sp>
        <p:nvSpPr>
          <p:cNvPr id="5" name="Slide Number Placeholder 4"/>
          <p:cNvSpPr>
            <a:spLocks noGrp="1"/>
          </p:cNvSpPr>
          <p:nvPr>
            <p:ph type="sldNum" sz="quarter" idx="3"/>
          </p:nvPr>
        </p:nvSpPr>
        <p:spPr>
          <a:xfrm>
            <a:off x="5179484" y="6513910"/>
            <a:ext cx="3962400" cy="342900"/>
          </a:xfrm>
          <a:prstGeom prst="rect">
            <a:avLst/>
          </a:prstGeom>
        </p:spPr>
        <p:txBody>
          <a:bodyPr vert="horz" wrap="square" lIns="91440" tIns="45720" rIns="91440" bIns="45720" numCol="1" anchor="b" anchorCtr="0" compatLnSpc="1">
            <a:prstTxWarp prst="textNoShape">
              <a:avLst/>
            </a:prstTxWarp>
          </a:bodyPr>
          <a:lstStyle>
            <a:lvl1pPr algn="r" eaLnBrk="0" hangingPunct="0">
              <a:defRPr sz="1200"/>
            </a:lvl1pPr>
          </a:lstStyle>
          <a:p>
            <a:fld id="{DCC8C466-9735-4E7D-936D-6C7D79844519}" type="slidenum">
              <a:rPr lang="nb-NO" altLang="nb-NO"/>
              <a:pPr/>
              <a:t>‹#›</a:t>
            </a:fld>
            <a:endParaRPr lang="nb-NO" altLang="nb-NO"/>
          </a:p>
        </p:txBody>
      </p:sp>
    </p:spTree>
    <p:extLst>
      <p:ext uri="{BB962C8B-B14F-4D97-AF65-F5344CB8AC3E}">
        <p14:creationId xmlns:p14="http://schemas.microsoft.com/office/powerpoint/2010/main" val="246640965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962400" cy="342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200"/>
            </a:lvl1pPr>
          </a:lstStyle>
          <a:p>
            <a:endParaRPr lang="nb-NO" altLang="nb-NO"/>
          </a:p>
        </p:txBody>
      </p:sp>
      <p:sp>
        <p:nvSpPr>
          <p:cNvPr id="5123" name="Rectangle 3"/>
          <p:cNvSpPr>
            <a:spLocks noGrp="1" noChangeArrowheads="1"/>
          </p:cNvSpPr>
          <p:nvPr>
            <p:ph type="dt" idx="1"/>
          </p:nvPr>
        </p:nvSpPr>
        <p:spPr bwMode="auto">
          <a:xfrm>
            <a:off x="5181600" y="0"/>
            <a:ext cx="3962400" cy="342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200"/>
            </a:lvl1pPr>
          </a:lstStyle>
          <a:p>
            <a:endParaRPr lang="nb-NO" altLang="nb-NO"/>
          </a:p>
        </p:txBody>
      </p:sp>
      <p:sp>
        <p:nvSpPr>
          <p:cNvPr id="22532" name="Rectangle 4"/>
          <p:cNvSpPr>
            <a:spLocks noGrp="1" noRot="1" noChangeAspect="1" noChangeArrowheads="1" noTextEdit="1"/>
          </p:cNvSpPr>
          <p:nvPr>
            <p:ph type="sldImg" idx="2"/>
          </p:nvPr>
        </p:nvSpPr>
        <p:spPr bwMode="auto">
          <a:xfrm>
            <a:off x="2857500" y="514350"/>
            <a:ext cx="3429000" cy="257175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125" name="Rectangle 5"/>
          <p:cNvSpPr>
            <a:spLocks noGrp="1" noChangeArrowheads="1"/>
          </p:cNvSpPr>
          <p:nvPr>
            <p:ph type="body" sz="quarter" idx="3"/>
          </p:nvPr>
        </p:nvSpPr>
        <p:spPr bwMode="auto">
          <a:xfrm>
            <a:off x="1219200" y="3257550"/>
            <a:ext cx="6705600" cy="3086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6515100"/>
            <a:ext cx="3962400" cy="3429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eaLnBrk="0" hangingPunct="0">
              <a:defRPr sz="1200"/>
            </a:lvl1pPr>
          </a:lstStyle>
          <a:p>
            <a:endParaRPr lang="nb-NO" altLang="nb-NO"/>
          </a:p>
        </p:txBody>
      </p:sp>
      <p:sp>
        <p:nvSpPr>
          <p:cNvPr id="5127" name="Rectangle 7"/>
          <p:cNvSpPr>
            <a:spLocks noGrp="1" noChangeArrowheads="1"/>
          </p:cNvSpPr>
          <p:nvPr>
            <p:ph type="sldNum" sz="quarter" idx="5"/>
          </p:nvPr>
        </p:nvSpPr>
        <p:spPr bwMode="auto">
          <a:xfrm>
            <a:off x="5181600" y="6515100"/>
            <a:ext cx="3962400" cy="3429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lvl1pPr>
          </a:lstStyle>
          <a:p>
            <a:fld id="{851BCB8E-481B-4E31-AADE-38356D390B9A}" type="slidenum">
              <a:rPr lang="en-US" altLang="nb-NO"/>
              <a:pPr/>
              <a:t>‹#›</a:t>
            </a:fld>
            <a:endParaRPr lang="en-US" altLang="nb-NO"/>
          </a:p>
        </p:txBody>
      </p:sp>
    </p:spTree>
    <p:extLst>
      <p:ext uri="{BB962C8B-B14F-4D97-AF65-F5344CB8AC3E}">
        <p14:creationId xmlns:p14="http://schemas.microsoft.com/office/powerpoint/2010/main" val="2341405903"/>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en.wikipedia.org/wiki/Human_sternum"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en.wikipedia.org/wiki/Pericardium"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851BCB8E-481B-4E31-AADE-38356D390B9A}" type="slidenum">
              <a:rPr lang="en-US" altLang="nb-NO" smtClean="0"/>
              <a:pPr/>
              <a:t>2</a:t>
            </a:fld>
            <a:endParaRPr lang="en-US" altLang="nb-NO"/>
          </a:p>
        </p:txBody>
      </p:sp>
    </p:spTree>
    <p:extLst>
      <p:ext uri="{BB962C8B-B14F-4D97-AF65-F5344CB8AC3E}">
        <p14:creationId xmlns:p14="http://schemas.microsoft.com/office/powerpoint/2010/main" val="1311823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851BCB8E-481B-4E31-AADE-38356D390B9A}" type="slidenum">
              <a:rPr lang="en-US" altLang="nb-NO" smtClean="0"/>
              <a:pPr/>
              <a:t>4</a:t>
            </a:fld>
            <a:endParaRPr lang="en-US" altLang="nb-NO"/>
          </a:p>
        </p:txBody>
      </p:sp>
    </p:spTree>
    <p:extLst>
      <p:ext uri="{BB962C8B-B14F-4D97-AF65-F5344CB8AC3E}">
        <p14:creationId xmlns:p14="http://schemas.microsoft.com/office/powerpoint/2010/main" val="3088763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851BCB8E-481B-4E31-AADE-38356D390B9A}" type="slidenum">
              <a:rPr lang="en-US" altLang="nb-NO" smtClean="0"/>
              <a:pPr/>
              <a:t>5</a:t>
            </a:fld>
            <a:endParaRPr lang="en-US" altLang="nb-NO"/>
          </a:p>
        </p:txBody>
      </p:sp>
    </p:spTree>
    <p:extLst>
      <p:ext uri="{BB962C8B-B14F-4D97-AF65-F5344CB8AC3E}">
        <p14:creationId xmlns:p14="http://schemas.microsoft.com/office/powerpoint/2010/main" val="12182782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851BCB8E-481B-4E31-AADE-38356D390B9A}" type="slidenum">
              <a:rPr lang="en-US" altLang="nb-NO" smtClean="0"/>
              <a:pPr/>
              <a:t>6</a:t>
            </a:fld>
            <a:endParaRPr lang="en-US" altLang="nb-NO"/>
          </a:p>
        </p:txBody>
      </p:sp>
    </p:spTree>
    <p:extLst>
      <p:ext uri="{BB962C8B-B14F-4D97-AF65-F5344CB8AC3E}">
        <p14:creationId xmlns:p14="http://schemas.microsoft.com/office/powerpoint/2010/main" val="21697139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Surgical aortic valve replacement is safe and improves symptoms along with survival. However, up to 1/3 of patients with aortic valve stenosis cannot complete the procedure due to frailty</a:t>
            </a:r>
          </a:p>
          <a:p>
            <a:endParaRPr lang="en-US"/>
          </a:p>
          <a:p>
            <a:pPr rtl="0"/>
            <a:r>
              <a:rPr lang="en-US"/>
              <a:t>Aortic valve replacement is most frequently done through an incision made by cutting through the </a:t>
            </a:r>
            <a:r>
              <a:rPr lang="en-US">
                <a:hlinkClick r:id="rId3" tooltip="Human sternum"/>
              </a:rPr>
              <a:t>sternum</a:t>
            </a:r>
            <a:r>
              <a:rPr lang="en-US"/>
              <a:t>. Once the </a:t>
            </a:r>
            <a:r>
              <a:rPr lang="en-US">
                <a:hlinkClick r:id="rId4" tooltip="Pericardium"/>
              </a:rPr>
              <a:t>pericardium</a:t>
            </a:r>
            <a:r>
              <a:rPr lang="en-US"/>
              <a:t> has been opened, the patient is put on the heart-lung machine. This machine takes over the task of breathing for the patient and pumping their blood around while the surgeon replaces the heart valve. Once the patient is on bypass, a cut is made in the aorta and a </a:t>
            </a:r>
            <a:r>
              <a:rPr lang="en-US" err="1"/>
              <a:t>crossclamp</a:t>
            </a:r>
            <a:r>
              <a:rPr lang="en-US"/>
              <a:t> applied. The surgeon then removes the patient's diseased aortic valve and a mechanical or tissue valve is put in its place. Once the valve is in place and the aorta has been closed, the patient is taken off the heart-lung machine. </a:t>
            </a:r>
          </a:p>
        </p:txBody>
      </p:sp>
      <p:sp>
        <p:nvSpPr>
          <p:cNvPr id="4" name="Slide Number Placeholder 3"/>
          <p:cNvSpPr>
            <a:spLocks noGrp="1"/>
          </p:cNvSpPr>
          <p:nvPr>
            <p:ph type="sldNum" sz="quarter" idx="10"/>
          </p:nvPr>
        </p:nvSpPr>
        <p:spPr/>
        <p:txBody>
          <a:bodyPr/>
          <a:lstStyle/>
          <a:p>
            <a:fld id="{851BCB8E-481B-4E31-AADE-38356D390B9A}" type="slidenum">
              <a:rPr lang="en-US" altLang="nb-NO" smtClean="0"/>
              <a:pPr/>
              <a:t>7</a:t>
            </a:fld>
            <a:endParaRPr lang="en-US" altLang="nb-NO"/>
          </a:p>
        </p:txBody>
      </p:sp>
    </p:spTree>
    <p:extLst>
      <p:ext uri="{BB962C8B-B14F-4D97-AF65-F5344CB8AC3E}">
        <p14:creationId xmlns:p14="http://schemas.microsoft.com/office/powerpoint/2010/main" val="31462296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a:solidFill>
                  <a:schemeClr val="tx1"/>
                </a:solidFill>
                <a:effectLst/>
                <a:latin typeface="Arial" charset="0"/>
                <a:ea typeface="ヒラギノ角ゴ Pro W3" charset="-128"/>
                <a:cs typeface="ヒラギノ角ゴ Pro W3" charset="-128"/>
              </a:rPr>
              <a:t>Performing TAVI requires a close collaboration between the cardiologist and cardiac surgeons, and prior to any procedure the TAVI team evaluates what sort of procedure is most appropriate for the patient. Depending on the physical conditions of the patient the valves may be inserted through four access points. The </a:t>
            </a:r>
            <a:r>
              <a:rPr lang="en-GB" sz="1200" kern="1200" err="1">
                <a:solidFill>
                  <a:schemeClr val="tx1"/>
                </a:solidFill>
                <a:effectLst/>
                <a:latin typeface="Arial" charset="0"/>
                <a:ea typeface="ヒラギノ角ゴ Pro W3" charset="-128"/>
                <a:cs typeface="ヒラギノ角ゴ Pro W3" charset="-128"/>
              </a:rPr>
              <a:t>transfemoral</a:t>
            </a:r>
            <a:r>
              <a:rPr lang="en-GB" sz="1200" kern="1200">
                <a:solidFill>
                  <a:schemeClr val="tx1"/>
                </a:solidFill>
                <a:effectLst/>
                <a:latin typeface="Arial" charset="0"/>
                <a:ea typeface="ヒラギノ角ゴ Pro W3" charset="-128"/>
                <a:cs typeface="ヒラギノ角ゴ Pro W3" charset="-128"/>
              </a:rPr>
              <a:t> is the least invasive (termed peripheral), whereas the three others (termed central) are performed by the surgeons in close collaboration with the cardiologists. </a:t>
            </a:r>
            <a:endParaRPr lang="nb-NO" sz="1200" kern="1200">
              <a:solidFill>
                <a:schemeClr val="tx1"/>
              </a:solidFill>
              <a:effectLst/>
              <a:latin typeface="Arial" charset="0"/>
              <a:ea typeface="ヒラギノ角ゴ Pro W3" charset="-128"/>
              <a:cs typeface="ヒラギノ角ゴ Pro W3" charset="-128"/>
            </a:endParaRPr>
          </a:p>
          <a:p>
            <a:r>
              <a:rPr lang="en-GB" sz="1200" kern="1200">
                <a:solidFill>
                  <a:schemeClr val="tx1"/>
                </a:solidFill>
                <a:effectLst/>
                <a:latin typeface="Arial" charset="0"/>
                <a:ea typeface="ヒラギノ角ゴ Pro W3" charset="-128"/>
                <a:cs typeface="ヒラギノ角ゴ Pro W3" charset="-128"/>
              </a:rPr>
              <a:t>  </a:t>
            </a:r>
          </a:p>
          <a:p>
            <a:r>
              <a:rPr lang="en-GB" sz="1200" kern="1200">
                <a:solidFill>
                  <a:schemeClr val="tx1"/>
                </a:solidFill>
                <a:effectLst/>
                <a:latin typeface="Arial" charset="0"/>
                <a:ea typeface="ヒラギノ角ゴ Pro W3" charset="-128"/>
                <a:cs typeface="ヒラギノ角ゴ Pro W3" charset="-128"/>
              </a:rPr>
              <a:t>Image 2: Access points</a:t>
            </a:r>
            <a:endParaRPr lang="nb-NO" sz="1200" kern="1200">
              <a:solidFill>
                <a:schemeClr val="tx1"/>
              </a:solidFill>
              <a:effectLst/>
              <a:latin typeface="Arial" charset="0"/>
              <a:ea typeface="ヒラギノ角ゴ Pro W3" charset="-128"/>
              <a:cs typeface="ヒラギノ角ゴ Pro W3" charset="-128"/>
            </a:endParaRPr>
          </a:p>
          <a:p>
            <a:r>
              <a:rPr lang="en-GB" sz="1200" kern="1200">
                <a:solidFill>
                  <a:schemeClr val="tx1"/>
                </a:solidFill>
                <a:effectLst/>
                <a:latin typeface="Arial" charset="0"/>
                <a:ea typeface="ヒラギノ角ゴ Pro W3" charset="-128"/>
                <a:cs typeface="ヒラギノ角ゴ Pro W3" charset="-128"/>
              </a:rPr>
              <a:t> </a:t>
            </a:r>
            <a:endParaRPr lang="nb-NO" sz="1200" kern="1200">
              <a:solidFill>
                <a:schemeClr val="tx1"/>
              </a:solidFill>
              <a:effectLst/>
              <a:latin typeface="Arial" charset="0"/>
              <a:ea typeface="ヒラギノ角ゴ Pro W3" charset="-128"/>
              <a:cs typeface="ヒラギノ角ゴ Pro W3" charset="-128"/>
            </a:endParaRPr>
          </a:p>
          <a:p>
            <a:r>
              <a:rPr lang="en-GB" sz="1200" kern="1200">
                <a:solidFill>
                  <a:schemeClr val="tx1"/>
                </a:solidFill>
                <a:effectLst/>
                <a:latin typeface="Arial" charset="0"/>
                <a:ea typeface="ヒラギノ角ゴ Pro W3" charset="-128"/>
                <a:cs typeface="ヒラギノ角ゴ Pro W3" charset="-128"/>
              </a:rPr>
              <a:t>In the example of a central access procedure we can observe the relevance of spaces and objects in signifying authority of either of the groups. The cardiac surgeons would stand by the patient’s upper part of the body and the cardiologists at the lower. But they do not remain there as they move in and out of the activity spaces, with or without words, asking for confirmation or giving it, indicating that another group is responsible for the patient during certain tasks. The practitioner ‘in charge’ is the one holding the delivery catheter closest to the patients’ body, and this legitimates their right to make the expert decision.</a:t>
            </a:r>
            <a:endParaRPr lang="nb-NO" sz="1200" kern="1200">
              <a:solidFill>
                <a:schemeClr val="tx1"/>
              </a:solidFill>
              <a:effectLst/>
              <a:latin typeface="Arial" charset="0"/>
              <a:ea typeface="ヒラギノ角ゴ Pro W3" charset="-128"/>
              <a:cs typeface="ヒラギノ角ゴ Pro W3" charset="-128"/>
            </a:endParaRPr>
          </a:p>
          <a:p>
            <a:r>
              <a:rPr lang="en-GB" sz="1200" kern="1200">
                <a:solidFill>
                  <a:schemeClr val="tx1"/>
                </a:solidFill>
                <a:effectLst/>
                <a:latin typeface="Arial" charset="0"/>
                <a:ea typeface="ヒラギノ角ゴ Pro W3" charset="-128"/>
                <a:cs typeface="ヒラギノ角ゴ Pro W3" charset="-128"/>
              </a:rPr>
              <a:t> </a:t>
            </a:r>
            <a:endParaRPr lang="nb-NO" sz="1200" kern="1200">
              <a:solidFill>
                <a:schemeClr val="tx1"/>
              </a:solidFill>
              <a:effectLst/>
              <a:latin typeface="Arial" charset="0"/>
              <a:ea typeface="ヒラギノ角ゴ Pro W3" charset="-128"/>
              <a:cs typeface="ヒラギノ角ゴ Pro W3" charset="-128"/>
            </a:endParaRPr>
          </a:p>
          <a:p>
            <a:r>
              <a:rPr lang="en-GB" sz="1200" kern="1200">
                <a:solidFill>
                  <a:schemeClr val="tx1"/>
                </a:solidFill>
                <a:effectLst/>
                <a:latin typeface="Arial" charset="0"/>
                <a:ea typeface="ヒラギノ角ゴ Pro W3" charset="-128"/>
                <a:cs typeface="ヒラギノ角ゴ Pro W3" charset="-128"/>
              </a:rPr>
              <a:t>Knowing what type of TAVI procedure it is, the cardiologists and surgeons know approximately when to arrive at the site, when to get dressed, where to stand, when to start doing their part of the procedure and so on. Naturally, there are smaller details as requests from one practitioner to another to change some detail of a piece of equipment, hand more tissues or check something in the patient’s data, which are communicated clearly and directed at specific persons. There are also discussions between the cardiologists and cardiac surgeons about for example the rate of heart fibrillation, positioning of the valve or its navigation through the body. </a:t>
            </a:r>
            <a:endParaRPr lang="nb-NO" sz="1200" kern="1200">
              <a:solidFill>
                <a:schemeClr val="tx1"/>
              </a:solidFill>
              <a:effectLst/>
              <a:latin typeface="Arial" charset="0"/>
              <a:ea typeface="ヒラギノ角ゴ Pro W3" charset="-128"/>
              <a:cs typeface="ヒラギノ角ゴ Pro W3" charset="-128"/>
            </a:endParaRPr>
          </a:p>
          <a:p>
            <a:r>
              <a:rPr lang="en-GB" sz="1200" kern="1200">
                <a:solidFill>
                  <a:schemeClr val="tx1"/>
                </a:solidFill>
                <a:effectLst/>
                <a:latin typeface="Arial" charset="0"/>
                <a:ea typeface="ヒラギノ角ゴ Pro W3" charset="-128"/>
                <a:cs typeface="ヒラギノ角ゴ Pro W3" charset="-128"/>
              </a:rPr>
              <a:t>Image 3: A fluoroscopy x-ray machine during a TAVI procedure.</a:t>
            </a:r>
            <a:endParaRPr lang="nb-NO" sz="1200" kern="1200">
              <a:solidFill>
                <a:schemeClr val="tx1"/>
              </a:solidFill>
              <a:effectLst/>
              <a:latin typeface="Arial" charset="0"/>
              <a:ea typeface="ヒラギノ角ゴ Pro W3" charset="-128"/>
              <a:cs typeface="ヒラギノ角ゴ Pro W3" charset="-128"/>
            </a:endParaRPr>
          </a:p>
          <a:p>
            <a:r>
              <a:rPr lang="en-GB" sz="1200" kern="1200">
                <a:solidFill>
                  <a:schemeClr val="tx1"/>
                </a:solidFill>
                <a:effectLst/>
                <a:latin typeface="Arial" charset="0"/>
                <a:ea typeface="ヒラギノ角ゴ Pro W3" charset="-128"/>
                <a:cs typeface="ヒラギノ角ゴ Pro W3" charset="-128"/>
              </a:rPr>
              <a:t> </a:t>
            </a:r>
            <a:endParaRPr lang="nb-NO" sz="1200" kern="1200">
              <a:solidFill>
                <a:schemeClr val="tx1"/>
              </a:solidFill>
              <a:effectLst/>
              <a:latin typeface="Arial" charset="0"/>
              <a:ea typeface="ヒラギノ角ゴ Pro W3" charset="-128"/>
              <a:cs typeface="ヒラギノ角ゴ Pro W3" charset="-128"/>
            </a:endParaRPr>
          </a:p>
          <a:p>
            <a:r>
              <a:rPr lang="en-GB" sz="1200" kern="1200">
                <a:solidFill>
                  <a:schemeClr val="tx1"/>
                </a:solidFill>
                <a:effectLst/>
                <a:latin typeface="Arial" charset="0"/>
                <a:ea typeface="ヒラギノ角ゴ Pro W3" charset="-128"/>
                <a:cs typeface="ヒラギノ角ゴ Pro W3" charset="-128"/>
              </a:rPr>
              <a:t>However, because in every procedure the moments and activities of the practitioners are clear although not always explicated, breaches of these, whether vocalized or performed, are very noticeable. In a </a:t>
            </a:r>
            <a:r>
              <a:rPr lang="en-GB" sz="1200" kern="1200" err="1">
                <a:solidFill>
                  <a:schemeClr val="tx1"/>
                </a:solidFill>
                <a:effectLst/>
                <a:latin typeface="Arial" charset="0"/>
                <a:ea typeface="ヒラギノ角ゴ Pro W3" charset="-128"/>
                <a:cs typeface="ヒラギノ角ゴ Pro W3" charset="-128"/>
              </a:rPr>
              <a:t>transapical</a:t>
            </a:r>
            <a:r>
              <a:rPr lang="en-GB" sz="1200" kern="1200">
                <a:solidFill>
                  <a:schemeClr val="tx1"/>
                </a:solidFill>
                <a:effectLst/>
                <a:latin typeface="Arial" charset="0"/>
                <a:ea typeface="ヒラギノ角ゴ Pro W3" charset="-128"/>
                <a:cs typeface="ヒラギノ角ゴ Pro W3" charset="-128"/>
              </a:rPr>
              <a:t> (central access) procedure the surgeons are handling the catheters to the heart via the incisions at the chest, often with the aid of a fluoroscopy x-ray machine. Cardiologists usually stand beside and observe or help with handing the equipment to the surgeons. However, in a few instances, the insertion of the catheter or the placing of a wire into its right position in the heart was particularly challenging. A cardiologist then stepped in with just a short sentence, took the catheter out of the hands of the surgeon and completed the activity. It was obvious by this unspoken prospect, that this cardiologist was considered the master in handling catheters, and therefore had the authority to interfere. However most of these challenges have been anticipated; that a part of the specific procedure is less difficult to one group, or that in order to solve an expected issue another group will be stepping in. These decisions were instantiated in the physical layout of the room, but also reflect historical continuation of which community is experts in handling a particular technology. There is an additional expectation that there is a jurisdictional balance between the groups, because they are working at the IVC. When the cardiologists have performed TAVIs in their department, the surgeons were not present at all, apart from in the planning phase of the procedures. In this simple sense, the physical location of the procedure defines who the expert department is. To solidify this distribution even more, in this arrangement the organization of procedures outside of the operation room changes. Although the collective TAVI meetings are still held, the patients would no longer be chosen from the same pool, but the department takes responsibility for a patient before, during and after the TAVI procedure. </a:t>
            </a:r>
            <a:endParaRPr lang="nb-NO" sz="1200" kern="1200">
              <a:solidFill>
                <a:schemeClr val="tx1"/>
              </a:solidFill>
              <a:effectLst/>
              <a:latin typeface="Arial" charset="0"/>
              <a:ea typeface="ヒラギノ角ゴ Pro W3" charset="-128"/>
              <a:cs typeface="ヒラギノ角ゴ Pro W3" charset="-128"/>
            </a:endParaRPr>
          </a:p>
          <a:p>
            <a:r>
              <a:rPr lang="en-US" sz="1200" i="1" kern="1200">
                <a:solidFill>
                  <a:schemeClr val="tx1"/>
                </a:solidFill>
                <a:effectLst/>
                <a:latin typeface="Arial" charset="0"/>
                <a:ea typeface="ヒラギノ角ゴ Pro W3" charset="-128"/>
                <a:cs typeface="ヒラギノ角ゴ Pro W3" charset="-128"/>
              </a:rPr>
              <a:t> </a:t>
            </a:r>
            <a:endParaRPr lang="nb-NO" sz="1200" kern="1200">
              <a:solidFill>
                <a:schemeClr val="tx1"/>
              </a:solidFill>
              <a:effectLst/>
              <a:latin typeface="Arial" charset="0"/>
              <a:ea typeface="ヒラギノ角ゴ Pro W3" charset="-128"/>
              <a:cs typeface="ヒラギノ角ゴ Pro W3" charset="-128"/>
            </a:endParaRPr>
          </a:p>
          <a:p>
            <a:r>
              <a:rPr lang="en-US" sz="1200" kern="1200">
                <a:solidFill>
                  <a:schemeClr val="tx1"/>
                </a:solidFill>
                <a:effectLst/>
                <a:latin typeface="Arial" charset="0"/>
                <a:ea typeface="ヒラギノ角ゴ Pro W3" charset="-128"/>
                <a:cs typeface="ヒラギノ角ゴ Pro W3" charset="-128"/>
              </a:rPr>
              <a:t>To sum up, t</a:t>
            </a:r>
            <a:r>
              <a:rPr lang="en-GB" sz="1200" kern="1200">
                <a:solidFill>
                  <a:schemeClr val="tx1"/>
                </a:solidFill>
                <a:effectLst/>
                <a:latin typeface="Arial" charset="0"/>
                <a:ea typeface="ヒラギノ角ゴ Pro W3" charset="-128"/>
                <a:cs typeface="ヒラギノ角ゴ Pro W3" charset="-128"/>
              </a:rPr>
              <a:t>he practitioners at our main site have now been doing TAVI procedures for five years and operated hundreds of patients. To understand expertise in relation to doing TAVI we cannot reduce it to an individual endeavour, but also need to consider </a:t>
            </a:r>
            <a:r>
              <a:rPr lang="en-US" sz="1200" kern="1200">
                <a:solidFill>
                  <a:schemeClr val="tx1"/>
                </a:solidFill>
                <a:effectLst/>
                <a:latin typeface="Arial" charset="0"/>
                <a:ea typeface="ヒラギノ角ゴ Pro W3" charset="-128"/>
                <a:cs typeface="ヒラギノ角ゴ Pro W3" charset="-128"/>
              </a:rPr>
              <a:t>how matters such as the valves, the catheters and the room are parts of different heterogeneous arrangements, are historically conditioned and represent partly competing regimes of expertise.</a:t>
            </a:r>
            <a:endParaRPr lang="nb-NO" sz="1200" kern="1200">
              <a:solidFill>
                <a:schemeClr val="tx1"/>
              </a:solidFill>
              <a:effectLst/>
              <a:latin typeface="Arial" charset="0"/>
              <a:ea typeface="ヒラギノ角ゴ Pro W3" charset="-128"/>
              <a:cs typeface="ヒラギノ角ゴ Pro W3" charset="-128"/>
            </a:endParaRPr>
          </a:p>
          <a:p>
            <a:endParaRPr lang="nb-NO"/>
          </a:p>
          <a:p>
            <a:endParaRPr lang="en-US"/>
          </a:p>
          <a:p>
            <a:endParaRPr lang="en-US"/>
          </a:p>
          <a:p>
            <a:r>
              <a:rPr lang="en-US"/>
              <a:t>The TAVI segment of the market is estimated to reach $2 billion by 2015. (source: </a:t>
            </a:r>
            <a:r>
              <a:rPr lang="en-US" err="1"/>
              <a:t>symmetis</a:t>
            </a:r>
            <a:r>
              <a:rPr lang="en-US"/>
              <a:t>..com)</a:t>
            </a:r>
          </a:p>
          <a:p>
            <a:endParaRPr lang="en-US"/>
          </a:p>
          <a:p>
            <a:r>
              <a:rPr lang="en-US"/>
              <a:t>Vise </a:t>
            </a:r>
            <a:r>
              <a:rPr lang="en-US" err="1"/>
              <a:t>til</a:t>
            </a:r>
            <a:r>
              <a:rPr lang="en-US"/>
              <a:t> settlement</a:t>
            </a:r>
            <a:r>
              <a:rPr lang="en-US" baseline="0"/>
              <a:t> Medtronic </a:t>
            </a:r>
            <a:r>
              <a:rPr lang="en-US" baseline="0" err="1"/>
              <a:t>og</a:t>
            </a:r>
            <a:r>
              <a:rPr lang="en-US" baseline="0"/>
              <a:t> Edwards</a:t>
            </a:r>
          </a:p>
          <a:p>
            <a:endParaRPr lang="en-US" baseline="0"/>
          </a:p>
          <a:p>
            <a:r>
              <a:rPr lang="en-GB" noProof="0"/>
              <a:t>Individual tasks/skills</a:t>
            </a:r>
          </a:p>
          <a:p>
            <a:pPr lvl="1"/>
            <a:r>
              <a:rPr lang="en-GB" noProof="0"/>
              <a:t>Crimping the valve, preparing the intro system</a:t>
            </a:r>
          </a:p>
          <a:p>
            <a:pPr lvl="1"/>
            <a:r>
              <a:rPr lang="en-GB" noProof="0"/>
              <a:t>Operating the introduction system</a:t>
            </a:r>
          </a:p>
          <a:p>
            <a:pPr lvl="1"/>
            <a:r>
              <a:rPr lang="en-GB" noProof="0"/>
              <a:t>Positioning the valve</a:t>
            </a:r>
          </a:p>
          <a:p>
            <a:pPr lvl="1"/>
            <a:r>
              <a:rPr lang="en-GB" noProof="0"/>
              <a:t>Checking that everything is OK (e.g. leakages)</a:t>
            </a:r>
          </a:p>
          <a:p>
            <a:endParaRPr lang="en-GB" u="sng"/>
          </a:p>
          <a:p>
            <a:r>
              <a:rPr lang="en-GB" u="sng"/>
              <a:t>But also </a:t>
            </a:r>
            <a:r>
              <a:rPr lang="en-GB"/>
              <a:t>team collaboration and coordination</a:t>
            </a:r>
          </a:p>
          <a:p>
            <a:pPr lvl="1"/>
            <a:r>
              <a:rPr lang="en-GB"/>
              <a:t> Simpler, safer, more efficient procedures (for instance, coordination of valve crimping and preparing the patient)</a:t>
            </a:r>
            <a:endParaRPr lang="en-GB" noProof="0"/>
          </a:p>
          <a:p>
            <a:endParaRPr lang="en-US"/>
          </a:p>
        </p:txBody>
      </p:sp>
      <p:sp>
        <p:nvSpPr>
          <p:cNvPr id="4" name="Slide Number Placeholder 3"/>
          <p:cNvSpPr>
            <a:spLocks noGrp="1"/>
          </p:cNvSpPr>
          <p:nvPr>
            <p:ph type="sldNum" sz="quarter" idx="10"/>
          </p:nvPr>
        </p:nvSpPr>
        <p:spPr/>
        <p:txBody>
          <a:bodyPr/>
          <a:lstStyle/>
          <a:p>
            <a:fld id="{851BCB8E-481B-4E31-AADE-38356D390B9A}" type="slidenum">
              <a:rPr lang="en-US" altLang="nb-NO" smtClean="0"/>
              <a:pPr/>
              <a:t>8</a:t>
            </a:fld>
            <a:endParaRPr lang="en-US" altLang="nb-NO"/>
          </a:p>
        </p:txBody>
      </p:sp>
    </p:spTree>
    <p:extLst>
      <p:ext uri="{BB962C8B-B14F-4D97-AF65-F5344CB8AC3E}">
        <p14:creationId xmlns:p14="http://schemas.microsoft.com/office/powerpoint/2010/main" val="25594118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2400"/>
              <a:t>TAVI is about recombining knowing in practice from many different fields</a:t>
            </a:r>
          </a:p>
          <a:p>
            <a:pPr lvl="1"/>
            <a:r>
              <a:rPr lang="en-GB" sz="1800"/>
              <a:t>Cardiologists (handling catheters)</a:t>
            </a:r>
          </a:p>
          <a:p>
            <a:pPr lvl="1"/>
            <a:r>
              <a:rPr lang="en-GB" sz="1800"/>
              <a:t>Cardiac surgeons (operating on heart valves), and no experience with using catheters </a:t>
            </a:r>
          </a:p>
          <a:p>
            <a:pPr lvl="1"/>
            <a:r>
              <a:rPr lang="en-GB" sz="1800"/>
              <a:t>Anaesthesiologists (providing anaesthetics)</a:t>
            </a:r>
          </a:p>
          <a:p>
            <a:pPr lvl="1"/>
            <a:r>
              <a:rPr lang="en-GB" sz="1800"/>
              <a:t>Anaesthesia and operation nurses </a:t>
            </a:r>
          </a:p>
          <a:p>
            <a:pPr lvl="1"/>
            <a:r>
              <a:rPr lang="en-GB" sz="1800"/>
              <a:t>Radiographers (imaging), “crimping nurses” preparing the valve</a:t>
            </a:r>
          </a:p>
          <a:p>
            <a:pPr lvl="1"/>
            <a:endParaRPr lang="en-GB" sz="1800"/>
          </a:p>
          <a:p>
            <a:r>
              <a:rPr lang="en-GB" sz="2200"/>
              <a:t>TAVI means that they become novices again by operating in a new environment (new procedure and in some cases a new type of OR), and that they need to learn new skills to accomplish their tasks</a:t>
            </a:r>
          </a:p>
          <a:p>
            <a:endParaRPr lang="nb-NO"/>
          </a:p>
        </p:txBody>
      </p:sp>
      <p:sp>
        <p:nvSpPr>
          <p:cNvPr id="4" name="Slide Number Placeholder 3"/>
          <p:cNvSpPr>
            <a:spLocks noGrp="1"/>
          </p:cNvSpPr>
          <p:nvPr>
            <p:ph type="sldNum" sz="quarter" idx="10"/>
          </p:nvPr>
        </p:nvSpPr>
        <p:spPr/>
        <p:txBody>
          <a:bodyPr/>
          <a:lstStyle/>
          <a:p>
            <a:fld id="{851BCB8E-481B-4E31-AADE-38356D390B9A}" type="slidenum">
              <a:rPr lang="en-US" altLang="nb-NO" smtClean="0"/>
              <a:pPr/>
              <a:t>9</a:t>
            </a:fld>
            <a:endParaRPr lang="en-US" altLang="nb-NO"/>
          </a:p>
        </p:txBody>
      </p:sp>
    </p:spTree>
    <p:extLst>
      <p:ext uri="{BB962C8B-B14F-4D97-AF65-F5344CB8AC3E}">
        <p14:creationId xmlns:p14="http://schemas.microsoft.com/office/powerpoint/2010/main" val="41505162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The </a:t>
            </a:r>
            <a:r>
              <a:rPr lang="nb-NO" err="1"/>
              <a:t>valve</a:t>
            </a:r>
            <a:r>
              <a:rPr lang="nb-NO" baseline="0"/>
              <a:t> </a:t>
            </a:r>
            <a:r>
              <a:rPr lang="nb-NO" baseline="0" err="1"/>
              <a:t>can</a:t>
            </a:r>
            <a:r>
              <a:rPr lang="nb-NO" baseline="0"/>
              <a:t> be </a:t>
            </a:r>
            <a:r>
              <a:rPr lang="nb-NO" baseline="0" err="1"/>
              <a:t>inserted</a:t>
            </a:r>
            <a:r>
              <a:rPr lang="nb-NO" baseline="0"/>
              <a:t> </a:t>
            </a:r>
            <a:r>
              <a:rPr lang="nb-NO" baseline="0" err="1"/>
              <a:t>through</a:t>
            </a:r>
            <a:r>
              <a:rPr lang="nb-NO" baseline="0"/>
              <a:t> </a:t>
            </a:r>
            <a:r>
              <a:rPr lang="nb-NO" baseline="0" err="1"/>
              <a:t>four</a:t>
            </a:r>
            <a:r>
              <a:rPr lang="nb-NO" baseline="0"/>
              <a:t> different </a:t>
            </a:r>
            <a:r>
              <a:rPr lang="nb-NO" baseline="0" err="1"/>
              <a:t>access</a:t>
            </a:r>
            <a:r>
              <a:rPr lang="nb-NO" baseline="0"/>
              <a:t> </a:t>
            </a:r>
            <a:r>
              <a:rPr lang="nb-NO" baseline="0" err="1"/>
              <a:t>points</a:t>
            </a:r>
            <a:r>
              <a:rPr lang="nb-NO" baseline="0"/>
              <a:t>. </a:t>
            </a:r>
            <a:r>
              <a:rPr lang="en-US" sz="1200" kern="1200">
                <a:solidFill>
                  <a:schemeClr val="tx1"/>
                </a:solidFill>
                <a:effectLst/>
                <a:latin typeface="Arial" charset="0"/>
                <a:ea typeface="ヒラギノ角ゴ Pro W3" charset="-128"/>
                <a:cs typeface="ヒラギノ角ゴ Pro W3" charset="-128"/>
              </a:rPr>
              <a:t>The </a:t>
            </a:r>
            <a:r>
              <a:rPr lang="en-US" sz="1200" kern="1200" err="1">
                <a:solidFill>
                  <a:schemeClr val="tx1"/>
                </a:solidFill>
                <a:effectLst/>
                <a:latin typeface="Arial" charset="0"/>
                <a:ea typeface="ヒラギノ角ゴ Pro W3" charset="-128"/>
                <a:cs typeface="ヒラギノ角ゴ Pro W3" charset="-128"/>
              </a:rPr>
              <a:t>transfemoral</a:t>
            </a:r>
            <a:r>
              <a:rPr lang="en-US" sz="1200" kern="1200">
                <a:solidFill>
                  <a:schemeClr val="tx1"/>
                </a:solidFill>
                <a:effectLst/>
                <a:latin typeface="Arial" charset="0"/>
                <a:ea typeface="ヒラギノ角ゴ Pro W3" charset="-128"/>
                <a:cs typeface="ヒラギノ角ゴ Pro W3" charset="-128"/>
              </a:rPr>
              <a:t> access point is at the patient’s leg and the remaining three are at the patient’s chest; the </a:t>
            </a:r>
            <a:r>
              <a:rPr lang="en-US" sz="1200" kern="1200" err="1">
                <a:solidFill>
                  <a:schemeClr val="tx1"/>
                </a:solidFill>
                <a:effectLst/>
                <a:latin typeface="Arial" charset="0"/>
                <a:ea typeface="ヒラギノ角ゴ Pro W3" charset="-128"/>
                <a:cs typeface="ヒラギノ角ゴ Pro W3" charset="-128"/>
              </a:rPr>
              <a:t>transfemoral</a:t>
            </a:r>
            <a:r>
              <a:rPr lang="en-US" sz="1200" kern="1200">
                <a:solidFill>
                  <a:schemeClr val="tx1"/>
                </a:solidFill>
                <a:effectLst/>
                <a:latin typeface="Arial" charset="0"/>
                <a:ea typeface="ヒラギノ角ゴ Pro W3" charset="-128"/>
                <a:cs typeface="ヒラギノ角ゴ Pro W3" charset="-128"/>
              </a:rPr>
              <a:t> access point procedures are carried out by cardiologists and the remaining three by cardiac surgeons. These are termed the ‘peripheral </a:t>
            </a:r>
            <a:r>
              <a:rPr lang="en-US" sz="1200" kern="1200" err="1">
                <a:solidFill>
                  <a:schemeClr val="tx1"/>
                </a:solidFill>
                <a:effectLst/>
                <a:latin typeface="Arial" charset="0"/>
                <a:ea typeface="ヒラギノ角ゴ Pro W3" charset="-128"/>
                <a:cs typeface="ヒラギノ角ゴ Pro W3" charset="-128"/>
              </a:rPr>
              <a:t>access’</a:t>
            </a:r>
            <a:r>
              <a:rPr lang="en-US" sz="1200" kern="1200">
                <a:solidFill>
                  <a:schemeClr val="tx1"/>
                </a:solidFill>
                <a:effectLst/>
                <a:latin typeface="Arial" charset="0"/>
                <a:ea typeface="ヒラギノ角ゴ Pro W3" charset="-128"/>
                <a:cs typeface="ヒラギノ角ゴ Pro W3" charset="-128"/>
              </a:rPr>
              <a:t> and ‘central </a:t>
            </a:r>
            <a:r>
              <a:rPr lang="en-US" sz="1200" kern="1200" err="1">
                <a:solidFill>
                  <a:schemeClr val="tx1"/>
                </a:solidFill>
                <a:effectLst/>
                <a:latin typeface="Arial" charset="0"/>
                <a:ea typeface="ヒラギノ角ゴ Pro W3" charset="-128"/>
                <a:cs typeface="ヒラギノ角ゴ Pro W3" charset="-128"/>
              </a:rPr>
              <a:t>access’</a:t>
            </a:r>
            <a:r>
              <a:rPr lang="en-US" sz="1200" kern="1200">
                <a:solidFill>
                  <a:schemeClr val="tx1"/>
                </a:solidFill>
                <a:effectLst/>
                <a:latin typeface="Arial" charset="0"/>
                <a:ea typeface="ヒラギノ角ゴ Pro W3" charset="-128"/>
                <a:cs typeface="ヒラギノ角ゴ Pro W3" charset="-128"/>
              </a:rPr>
              <a:t> points, respectively. </a:t>
            </a:r>
            <a:endParaRPr lang="nb-NO"/>
          </a:p>
        </p:txBody>
      </p:sp>
      <p:sp>
        <p:nvSpPr>
          <p:cNvPr id="4" name="Slide Number Placeholder 3"/>
          <p:cNvSpPr>
            <a:spLocks noGrp="1"/>
          </p:cNvSpPr>
          <p:nvPr>
            <p:ph type="sldNum" sz="quarter" idx="10"/>
          </p:nvPr>
        </p:nvSpPr>
        <p:spPr/>
        <p:txBody>
          <a:bodyPr/>
          <a:lstStyle/>
          <a:p>
            <a:fld id="{851BCB8E-481B-4E31-AADE-38356D390B9A}" type="slidenum">
              <a:rPr lang="en-US" altLang="nb-NO" smtClean="0"/>
              <a:pPr/>
              <a:t>10</a:t>
            </a:fld>
            <a:endParaRPr lang="en-US" altLang="nb-NO"/>
          </a:p>
        </p:txBody>
      </p:sp>
    </p:spTree>
    <p:extLst>
      <p:ext uri="{BB962C8B-B14F-4D97-AF65-F5344CB8AC3E}">
        <p14:creationId xmlns:p14="http://schemas.microsoft.com/office/powerpoint/2010/main" val="6434627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851BCB8E-481B-4E31-AADE-38356D390B9A}" type="slidenum">
              <a:rPr lang="en-US" altLang="nb-NO" smtClean="0"/>
              <a:pPr/>
              <a:t>11</a:t>
            </a:fld>
            <a:endParaRPr lang="en-US" altLang="nb-NO"/>
          </a:p>
        </p:txBody>
      </p:sp>
    </p:spTree>
    <p:extLst>
      <p:ext uri="{BB962C8B-B14F-4D97-AF65-F5344CB8AC3E}">
        <p14:creationId xmlns:p14="http://schemas.microsoft.com/office/powerpoint/2010/main" val="42649731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851BCB8E-481B-4E31-AADE-38356D390B9A}" type="slidenum">
              <a:rPr lang="en-US" altLang="nb-NO" smtClean="0"/>
              <a:pPr/>
              <a:t>12</a:t>
            </a:fld>
            <a:endParaRPr lang="en-US" altLang="nb-NO"/>
          </a:p>
        </p:txBody>
      </p:sp>
    </p:spTree>
    <p:extLst>
      <p:ext uri="{BB962C8B-B14F-4D97-AF65-F5344CB8AC3E}">
        <p14:creationId xmlns:p14="http://schemas.microsoft.com/office/powerpoint/2010/main" val="26005392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851BCB8E-481B-4E31-AADE-38356D390B9A}" type="slidenum">
              <a:rPr lang="en-US" altLang="nb-NO" smtClean="0"/>
              <a:pPr/>
              <a:t>13</a:t>
            </a:fld>
            <a:endParaRPr lang="en-US" altLang="nb-NO"/>
          </a:p>
        </p:txBody>
      </p:sp>
    </p:spTree>
    <p:extLst>
      <p:ext uri="{BB962C8B-B14F-4D97-AF65-F5344CB8AC3E}">
        <p14:creationId xmlns:p14="http://schemas.microsoft.com/office/powerpoint/2010/main" val="19469918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851BCB8E-481B-4E31-AADE-38356D390B9A}" type="slidenum">
              <a:rPr lang="en-US" altLang="nb-NO" smtClean="0"/>
              <a:pPr/>
              <a:t>14</a:t>
            </a:fld>
            <a:endParaRPr lang="en-US" altLang="nb-NO"/>
          </a:p>
        </p:txBody>
      </p:sp>
    </p:spTree>
    <p:extLst>
      <p:ext uri="{BB962C8B-B14F-4D97-AF65-F5344CB8AC3E}">
        <p14:creationId xmlns:p14="http://schemas.microsoft.com/office/powerpoint/2010/main" val="14778515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851BCB8E-481B-4E31-AADE-38356D390B9A}" type="slidenum">
              <a:rPr lang="en-US" altLang="nb-NO" smtClean="0"/>
              <a:pPr/>
              <a:t>15</a:t>
            </a:fld>
            <a:endParaRPr lang="en-US" altLang="nb-NO"/>
          </a:p>
        </p:txBody>
      </p:sp>
    </p:spTree>
    <p:extLst>
      <p:ext uri="{BB962C8B-B14F-4D97-AF65-F5344CB8AC3E}">
        <p14:creationId xmlns:p14="http://schemas.microsoft.com/office/powerpoint/2010/main" val="19953121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851BCB8E-481B-4E31-AADE-38356D390B9A}" type="slidenum">
              <a:rPr lang="en-US" altLang="nb-NO" smtClean="0"/>
              <a:pPr/>
              <a:t>16</a:t>
            </a:fld>
            <a:endParaRPr lang="en-US" altLang="nb-NO"/>
          </a:p>
        </p:txBody>
      </p:sp>
    </p:spTree>
    <p:extLst>
      <p:ext uri="{BB962C8B-B14F-4D97-AF65-F5344CB8AC3E}">
        <p14:creationId xmlns:p14="http://schemas.microsoft.com/office/powerpoint/2010/main" val="38444164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851BCB8E-481B-4E31-AADE-38356D390B9A}" type="slidenum">
              <a:rPr lang="en-US" altLang="nb-NO" smtClean="0"/>
              <a:pPr/>
              <a:t>17</a:t>
            </a:fld>
            <a:endParaRPr lang="en-US" altLang="nb-NO"/>
          </a:p>
        </p:txBody>
      </p:sp>
    </p:spTree>
    <p:extLst>
      <p:ext uri="{BB962C8B-B14F-4D97-AF65-F5344CB8AC3E}">
        <p14:creationId xmlns:p14="http://schemas.microsoft.com/office/powerpoint/2010/main" val="31549731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851BCB8E-481B-4E31-AADE-38356D390B9A}" type="slidenum">
              <a:rPr lang="en-US" altLang="nb-NO" smtClean="0"/>
              <a:pPr/>
              <a:t>18</a:t>
            </a:fld>
            <a:endParaRPr lang="en-US" altLang="nb-NO"/>
          </a:p>
        </p:txBody>
      </p:sp>
    </p:spTree>
    <p:extLst>
      <p:ext uri="{BB962C8B-B14F-4D97-AF65-F5344CB8AC3E}">
        <p14:creationId xmlns:p14="http://schemas.microsoft.com/office/powerpoint/2010/main" val="41227555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851BCB8E-481B-4E31-AADE-38356D390B9A}" type="slidenum">
              <a:rPr lang="en-US" altLang="nb-NO" smtClean="0"/>
              <a:pPr/>
              <a:t>19</a:t>
            </a:fld>
            <a:endParaRPr lang="en-US" altLang="nb-NO"/>
          </a:p>
        </p:txBody>
      </p:sp>
    </p:spTree>
    <p:extLst>
      <p:ext uri="{BB962C8B-B14F-4D97-AF65-F5344CB8AC3E}">
        <p14:creationId xmlns:p14="http://schemas.microsoft.com/office/powerpoint/2010/main" val="34537336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851BCB8E-481B-4E31-AADE-38356D390B9A}" type="slidenum">
              <a:rPr lang="en-US" altLang="nb-NO" smtClean="0"/>
              <a:pPr/>
              <a:t>20</a:t>
            </a:fld>
            <a:endParaRPr lang="en-US" altLang="nb-NO"/>
          </a:p>
        </p:txBody>
      </p:sp>
    </p:spTree>
    <p:extLst>
      <p:ext uri="{BB962C8B-B14F-4D97-AF65-F5344CB8AC3E}">
        <p14:creationId xmlns:p14="http://schemas.microsoft.com/office/powerpoint/2010/main" val="27205300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851BCB8E-481B-4E31-AADE-38356D390B9A}" type="slidenum">
              <a:rPr lang="en-US" altLang="nb-NO" smtClean="0"/>
              <a:pPr/>
              <a:t>21</a:t>
            </a:fld>
            <a:endParaRPr lang="en-US" altLang="nb-NO"/>
          </a:p>
        </p:txBody>
      </p:sp>
    </p:spTree>
    <p:extLst>
      <p:ext uri="{BB962C8B-B14F-4D97-AF65-F5344CB8AC3E}">
        <p14:creationId xmlns:p14="http://schemas.microsoft.com/office/powerpoint/2010/main" val="11725385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1143000" y="2286000"/>
            <a:ext cx="7543800" cy="1143000"/>
          </a:xfrm>
        </p:spPr>
        <p:txBody>
          <a:bodyPr anchor="b"/>
          <a:lstStyle>
            <a:lvl1pPr>
              <a:defRPr sz="2000"/>
            </a:lvl1pPr>
          </a:lstStyle>
          <a:p>
            <a:r>
              <a:rPr lang="en-US"/>
              <a:t>Click to edit Master title style</a:t>
            </a:r>
          </a:p>
        </p:txBody>
      </p:sp>
      <p:sp>
        <p:nvSpPr>
          <p:cNvPr id="3075" name="Rectangle 3"/>
          <p:cNvSpPr>
            <a:spLocks noGrp="1" noChangeArrowheads="1"/>
          </p:cNvSpPr>
          <p:nvPr>
            <p:ph type="subTitle" sz="quarter" idx="1"/>
          </p:nvPr>
        </p:nvSpPr>
        <p:spPr>
          <a:xfrm>
            <a:off x="1143000" y="3429000"/>
            <a:ext cx="7543800" cy="1752600"/>
          </a:xfrm>
        </p:spPr>
        <p:txBody>
          <a:bodyPr/>
          <a:lstStyle>
            <a:lvl1pPr marL="0" indent="0">
              <a:buFontTx/>
              <a:buNone/>
              <a:defRPr/>
            </a:lvl1pPr>
          </a:lstStyle>
          <a:p>
            <a:r>
              <a:rPr lang="en-US"/>
              <a:t>Click to edit Master subtitle style</a:t>
            </a:r>
          </a:p>
        </p:txBody>
      </p:sp>
    </p:spTree>
    <p:extLst>
      <p:ext uri="{BB962C8B-B14F-4D97-AF65-F5344CB8AC3E}">
        <p14:creationId xmlns:p14="http://schemas.microsoft.com/office/powerpoint/2010/main" val="2870308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r>
              <a:rPr lang="nb-NO"/>
              <a:t>11. april 2011</a:t>
            </a:r>
          </a:p>
        </p:txBody>
      </p:sp>
      <p:sp>
        <p:nvSpPr>
          <p:cNvPr id="5"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6" name="Rectangle 12"/>
          <p:cNvSpPr>
            <a:spLocks noGrp="1" noChangeArrowheads="1"/>
          </p:cNvSpPr>
          <p:nvPr>
            <p:ph type="sldNum" sz="quarter" idx="12"/>
          </p:nvPr>
        </p:nvSpPr>
        <p:spPr/>
        <p:txBody>
          <a:bodyPr/>
          <a:lstStyle>
            <a:lvl1pPr>
              <a:defRPr/>
            </a:lvl1pPr>
          </a:lstStyle>
          <a:p>
            <a:fld id="{2C87A9CD-AC12-49C9-B5DD-1B3F04E43AA8}" type="slidenum">
              <a:rPr lang="en-US" altLang="nb-NO"/>
              <a:pPr/>
              <a:t>‹#›</a:t>
            </a:fld>
            <a:endParaRPr lang="en-US" altLang="nb-NO"/>
          </a:p>
        </p:txBody>
      </p:sp>
    </p:spTree>
    <p:extLst>
      <p:ext uri="{BB962C8B-B14F-4D97-AF65-F5344CB8AC3E}">
        <p14:creationId xmlns:p14="http://schemas.microsoft.com/office/powerpoint/2010/main" val="20015550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
          <p:cNvSpPr>
            <a:spLocks noGrp="1" noChangeArrowheads="1"/>
          </p:cNvSpPr>
          <p:nvPr>
            <p:ph type="dt" sz="half" idx="10"/>
          </p:nvPr>
        </p:nvSpPr>
        <p:spPr/>
        <p:txBody>
          <a:bodyPr/>
          <a:lstStyle>
            <a:lvl1pPr>
              <a:defRPr/>
            </a:lvl1pPr>
          </a:lstStyle>
          <a:p>
            <a:pPr>
              <a:defRPr/>
            </a:pPr>
            <a:r>
              <a:rPr lang="nb-NO"/>
              <a:t>11. april 2011</a:t>
            </a:r>
          </a:p>
        </p:txBody>
      </p:sp>
      <p:sp>
        <p:nvSpPr>
          <p:cNvPr id="5"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6" name="Rectangle 12"/>
          <p:cNvSpPr>
            <a:spLocks noGrp="1" noChangeArrowheads="1"/>
          </p:cNvSpPr>
          <p:nvPr>
            <p:ph type="sldNum" sz="quarter" idx="12"/>
          </p:nvPr>
        </p:nvSpPr>
        <p:spPr/>
        <p:txBody>
          <a:bodyPr/>
          <a:lstStyle>
            <a:lvl1pPr>
              <a:defRPr/>
            </a:lvl1pPr>
          </a:lstStyle>
          <a:p>
            <a:fld id="{ABD0DBAF-F2BE-4D9F-B060-F237F91BC054}" type="slidenum">
              <a:rPr lang="en-US" altLang="nb-NO"/>
              <a:pPr/>
              <a:t>‹#›</a:t>
            </a:fld>
            <a:endParaRPr lang="en-US" altLang="nb-NO"/>
          </a:p>
        </p:txBody>
      </p:sp>
    </p:spTree>
    <p:extLst>
      <p:ext uri="{BB962C8B-B14F-4D97-AF65-F5344CB8AC3E}">
        <p14:creationId xmlns:p14="http://schemas.microsoft.com/office/powerpoint/2010/main" val="2982345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Rectangle 10"/>
          <p:cNvSpPr>
            <a:spLocks noGrp="1" noChangeArrowheads="1"/>
          </p:cNvSpPr>
          <p:nvPr>
            <p:ph type="dt" sz="half" idx="10"/>
          </p:nvPr>
        </p:nvSpPr>
        <p:spPr/>
        <p:txBody>
          <a:bodyPr/>
          <a:lstStyle>
            <a:lvl1pPr>
              <a:defRPr/>
            </a:lvl1pPr>
          </a:lstStyle>
          <a:p>
            <a:pPr>
              <a:defRPr/>
            </a:pPr>
            <a:r>
              <a:rPr lang="nb-NO"/>
              <a:t>11. april 2011</a:t>
            </a:r>
          </a:p>
        </p:txBody>
      </p:sp>
      <p:sp>
        <p:nvSpPr>
          <p:cNvPr id="6"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7" name="Rectangle 12"/>
          <p:cNvSpPr>
            <a:spLocks noGrp="1" noChangeArrowheads="1"/>
          </p:cNvSpPr>
          <p:nvPr>
            <p:ph type="sldNum" sz="quarter" idx="12"/>
          </p:nvPr>
        </p:nvSpPr>
        <p:spPr/>
        <p:txBody>
          <a:bodyPr/>
          <a:lstStyle>
            <a:lvl1pPr>
              <a:defRPr/>
            </a:lvl1pPr>
          </a:lstStyle>
          <a:p>
            <a:fld id="{89088A7A-560A-4C05-BB21-C29B7E66CB62}" type="slidenum">
              <a:rPr lang="en-US" altLang="nb-NO"/>
              <a:pPr/>
              <a:t>‹#›</a:t>
            </a:fld>
            <a:endParaRPr lang="en-US" altLang="nb-NO"/>
          </a:p>
        </p:txBody>
      </p:sp>
    </p:spTree>
    <p:extLst>
      <p:ext uri="{BB962C8B-B14F-4D97-AF65-F5344CB8AC3E}">
        <p14:creationId xmlns:p14="http://schemas.microsoft.com/office/powerpoint/2010/main" val="511528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Rectangle 10"/>
          <p:cNvSpPr>
            <a:spLocks noGrp="1" noChangeArrowheads="1"/>
          </p:cNvSpPr>
          <p:nvPr>
            <p:ph type="dt" sz="half" idx="10"/>
          </p:nvPr>
        </p:nvSpPr>
        <p:spPr/>
        <p:txBody>
          <a:bodyPr/>
          <a:lstStyle>
            <a:lvl1pPr>
              <a:defRPr/>
            </a:lvl1pPr>
          </a:lstStyle>
          <a:p>
            <a:pPr>
              <a:defRPr/>
            </a:pPr>
            <a:r>
              <a:rPr lang="nb-NO"/>
              <a:t>11. april 2011</a:t>
            </a:r>
          </a:p>
        </p:txBody>
      </p:sp>
      <p:sp>
        <p:nvSpPr>
          <p:cNvPr id="8"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9" name="Rectangle 12"/>
          <p:cNvSpPr>
            <a:spLocks noGrp="1" noChangeArrowheads="1"/>
          </p:cNvSpPr>
          <p:nvPr>
            <p:ph type="sldNum" sz="quarter" idx="12"/>
          </p:nvPr>
        </p:nvSpPr>
        <p:spPr/>
        <p:txBody>
          <a:bodyPr/>
          <a:lstStyle>
            <a:lvl1pPr>
              <a:defRPr/>
            </a:lvl1pPr>
          </a:lstStyle>
          <a:p>
            <a:fld id="{26BA6690-F347-4F62-85FC-7396A45BF0B3}" type="slidenum">
              <a:rPr lang="en-US" altLang="nb-NO"/>
              <a:pPr/>
              <a:t>‹#›</a:t>
            </a:fld>
            <a:endParaRPr lang="en-US" altLang="nb-NO"/>
          </a:p>
        </p:txBody>
      </p:sp>
    </p:spTree>
    <p:extLst>
      <p:ext uri="{BB962C8B-B14F-4D97-AF65-F5344CB8AC3E}">
        <p14:creationId xmlns:p14="http://schemas.microsoft.com/office/powerpoint/2010/main" val="4275197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Rectangle 10"/>
          <p:cNvSpPr>
            <a:spLocks noGrp="1" noChangeArrowheads="1"/>
          </p:cNvSpPr>
          <p:nvPr>
            <p:ph type="dt" sz="half" idx="10"/>
          </p:nvPr>
        </p:nvSpPr>
        <p:spPr/>
        <p:txBody>
          <a:bodyPr/>
          <a:lstStyle>
            <a:lvl1pPr>
              <a:defRPr/>
            </a:lvl1pPr>
          </a:lstStyle>
          <a:p>
            <a:pPr>
              <a:defRPr/>
            </a:pPr>
            <a:r>
              <a:rPr lang="nb-NO"/>
              <a:t>11. april 2011</a:t>
            </a:r>
          </a:p>
        </p:txBody>
      </p:sp>
      <p:sp>
        <p:nvSpPr>
          <p:cNvPr id="4"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5" name="Rectangle 12"/>
          <p:cNvSpPr>
            <a:spLocks noGrp="1" noChangeArrowheads="1"/>
          </p:cNvSpPr>
          <p:nvPr>
            <p:ph type="sldNum" sz="quarter" idx="12"/>
          </p:nvPr>
        </p:nvSpPr>
        <p:spPr/>
        <p:txBody>
          <a:bodyPr/>
          <a:lstStyle>
            <a:lvl1pPr>
              <a:defRPr/>
            </a:lvl1pPr>
          </a:lstStyle>
          <a:p>
            <a:fld id="{81BE2136-C121-4E1D-9B17-3A5C1966B8EA}" type="slidenum">
              <a:rPr lang="en-US" altLang="nb-NO"/>
              <a:pPr/>
              <a:t>‹#›</a:t>
            </a:fld>
            <a:endParaRPr lang="en-US" altLang="nb-NO"/>
          </a:p>
        </p:txBody>
      </p:sp>
    </p:spTree>
    <p:extLst>
      <p:ext uri="{BB962C8B-B14F-4D97-AF65-F5344CB8AC3E}">
        <p14:creationId xmlns:p14="http://schemas.microsoft.com/office/powerpoint/2010/main" val="3199221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p:txBody>
          <a:bodyPr/>
          <a:lstStyle>
            <a:lvl1pPr>
              <a:defRPr/>
            </a:lvl1pPr>
          </a:lstStyle>
          <a:p>
            <a:pPr>
              <a:defRPr/>
            </a:pPr>
            <a:r>
              <a:rPr lang="nb-NO"/>
              <a:t>11. april 2011</a:t>
            </a:r>
          </a:p>
        </p:txBody>
      </p:sp>
      <p:sp>
        <p:nvSpPr>
          <p:cNvPr id="3"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4" name="Rectangle 12"/>
          <p:cNvSpPr>
            <a:spLocks noGrp="1" noChangeArrowheads="1"/>
          </p:cNvSpPr>
          <p:nvPr>
            <p:ph type="sldNum" sz="quarter" idx="12"/>
          </p:nvPr>
        </p:nvSpPr>
        <p:spPr/>
        <p:txBody>
          <a:bodyPr/>
          <a:lstStyle>
            <a:lvl1pPr>
              <a:defRPr/>
            </a:lvl1pPr>
          </a:lstStyle>
          <a:p>
            <a:fld id="{8ABB1F99-451E-4366-8578-7FF053348166}" type="slidenum">
              <a:rPr lang="en-US" altLang="nb-NO"/>
              <a:pPr/>
              <a:t>‹#›</a:t>
            </a:fld>
            <a:endParaRPr lang="en-US" altLang="nb-NO"/>
          </a:p>
        </p:txBody>
      </p:sp>
    </p:spTree>
    <p:extLst>
      <p:ext uri="{BB962C8B-B14F-4D97-AF65-F5344CB8AC3E}">
        <p14:creationId xmlns:p14="http://schemas.microsoft.com/office/powerpoint/2010/main" val="3021238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
          <p:cNvSpPr>
            <a:spLocks noGrp="1" noChangeArrowheads="1"/>
          </p:cNvSpPr>
          <p:nvPr>
            <p:ph type="dt" sz="half" idx="10"/>
          </p:nvPr>
        </p:nvSpPr>
        <p:spPr/>
        <p:txBody>
          <a:bodyPr/>
          <a:lstStyle>
            <a:lvl1pPr>
              <a:defRPr/>
            </a:lvl1pPr>
          </a:lstStyle>
          <a:p>
            <a:pPr>
              <a:defRPr/>
            </a:pPr>
            <a:r>
              <a:rPr lang="nb-NO"/>
              <a:t>11. april 2011</a:t>
            </a:r>
          </a:p>
        </p:txBody>
      </p:sp>
      <p:sp>
        <p:nvSpPr>
          <p:cNvPr id="6"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7" name="Rectangle 12"/>
          <p:cNvSpPr>
            <a:spLocks noGrp="1" noChangeArrowheads="1"/>
          </p:cNvSpPr>
          <p:nvPr>
            <p:ph type="sldNum" sz="quarter" idx="12"/>
          </p:nvPr>
        </p:nvSpPr>
        <p:spPr/>
        <p:txBody>
          <a:bodyPr/>
          <a:lstStyle>
            <a:lvl1pPr>
              <a:defRPr/>
            </a:lvl1pPr>
          </a:lstStyle>
          <a:p>
            <a:fld id="{0216DCD8-4659-461F-BF5E-34CE0747A21E}" type="slidenum">
              <a:rPr lang="en-US" altLang="nb-NO"/>
              <a:pPr/>
              <a:t>‹#›</a:t>
            </a:fld>
            <a:endParaRPr lang="en-US" altLang="nb-NO"/>
          </a:p>
        </p:txBody>
      </p:sp>
    </p:spTree>
    <p:extLst>
      <p:ext uri="{BB962C8B-B14F-4D97-AF65-F5344CB8AC3E}">
        <p14:creationId xmlns:p14="http://schemas.microsoft.com/office/powerpoint/2010/main" val="33436905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nb-NO"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
          <p:cNvSpPr>
            <a:spLocks noGrp="1" noChangeArrowheads="1"/>
          </p:cNvSpPr>
          <p:nvPr>
            <p:ph type="dt" sz="half" idx="10"/>
          </p:nvPr>
        </p:nvSpPr>
        <p:spPr/>
        <p:txBody>
          <a:bodyPr/>
          <a:lstStyle>
            <a:lvl1pPr>
              <a:defRPr/>
            </a:lvl1pPr>
          </a:lstStyle>
          <a:p>
            <a:pPr>
              <a:defRPr/>
            </a:pPr>
            <a:r>
              <a:rPr lang="nb-NO"/>
              <a:t>11. april 2011</a:t>
            </a:r>
          </a:p>
        </p:txBody>
      </p:sp>
      <p:sp>
        <p:nvSpPr>
          <p:cNvPr id="6"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7" name="Rectangle 12"/>
          <p:cNvSpPr>
            <a:spLocks noGrp="1" noChangeArrowheads="1"/>
          </p:cNvSpPr>
          <p:nvPr>
            <p:ph type="sldNum" sz="quarter" idx="12"/>
          </p:nvPr>
        </p:nvSpPr>
        <p:spPr/>
        <p:txBody>
          <a:bodyPr/>
          <a:lstStyle>
            <a:lvl1pPr>
              <a:defRPr/>
            </a:lvl1pPr>
          </a:lstStyle>
          <a:p>
            <a:fld id="{D168D33C-131A-4EC7-9CA0-75079C1072AF}" type="slidenum">
              <a:rPr lang="en-US" altLang="nb-NO"/>
              <a:pPr/>
              <a:t>‹#›</a:t>
            </a:fld>
            <a:endParaRPr lang="en-US" altLang="nb-NO"/>
          </a:p>
        </p:txBody>
      </p:sp>
    </p:spTree>
    <p:extLst>
      <p:ext uri="{BB962C8B-B14F-4D97-AF65-F5344CB8AC3E}">
        <p14:creationId xmlns:p14="http://schemas.microsoft.com/office/powerpoint/2010/main" val="706108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r>
              <a:rPr lang="nb-NO"/>
              <a:t>11. april 2011</a:t>
            </a:r>
          </a:p>
        </p:txBody>
      </p:sp>
      <p:sp>
        <p:nvSpPr>
          <p:cNvPr id="5"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6" name="Rectangle 12"/>
          <p:cNvSpPr>
            <a:spLocks noGrp="1" noChangeArrowheads="1"/>
          </p:cNvSpPr>
          <p:nvPr>
            <p:ph type="sldNum" sz="quarter" idx="12"/>
          </p:nvPr>
        </p:nvSpPr>
        <p:spPr/>
        <p:txBody>
          <a:bodyPr/>
          <a:lstStyle>
            <a:lvl1pPr>
              <a:defRPr/>
            </a:lvl1pPr>
          </a:lstStyle>
          <a:p>
            <a:fld id="{DE7E7E89-30E3-471D-A51A-A8D5F1B951A3}" type="slidenum">
              <a:rPr lang="en-US" altLang="nb-NO"/>
              <a:pPr/>
              <a:t>‹#›</a:t>
            </a:fld>
            <a:endParaRPr lang="en-US" altLang="nb-NO"/>
          </a:p>
        </p:txBody>
      </p:sp>
    </p:spTree>
    <p:extLst>
      <p:ext uri="{BB962C8B-B14F-4D97-AF65-F5344CB8AC3E}">
        <p14:creationId xmlns:p14="http://schemas.microsoft.com/office/powerpoint/2010/main" val="19675208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en-US"/>
              <a:t>Click to edit Master title style</a:t>
            </a:r>
            <a:endParaRPr lang="nb-NO"/>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r>
              <a:rPr lang="nb-NO"/>
              <a:t>11. april 2011</a:t>
            </a:r>
          </a:p>
        </p:txBody>
      </p:sp>
      <p:sp>
        <p:nvSpPr>
          <p:cNvPr id="5"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6" name="Rectangle 12"/>
          <p:cNvSpPr>
            <a:spLocks noGrp="1" noChangeArrowheads="1"/>
          </p:cNvSpPr>
          <p:nvPr>
            <p:ph type="sldNum" sz="quarter" idx="12"/>
          </p:nvPr>
        </p:nvSpPr>
        <p:spPr/>
        <p:txBody>
          <a:bodyPr/>
          <a:lstStyle>
            <a:lvl1pPr>
              <a:defRPr/>
            </a:lvl1pPr>
          </a:lstStyle>
          <a:p>
            <a:fld id="{C18092CF-E80E-441C-81F0-6946C7659E91}" type="slidenum">
              <a:rPr lang="en-US" altLang="nb-NO"/>
              <a:pPr/>
              <a:t>‹#›</a:t>
            </a:fld>
            <a:endParaRPr lang="en-US" altLang="nb-NO"/>
          </a:p>
        </p:txBody>
      </p:sp>
    </p:spTree>
    <p:extLst>
      <p:ext uri="{BB962C8B-B14F-4D97-AF65-F5344CB8AC3E}">
        <p14:creationId xmlns:p14="http://schemas.microsoft.com/office/powerpoint/2010/main" val="19656291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1143000" y="2286000"/>
            <a:ext cx="7543800" cy="1143000"/>
          </a:xfrm>
        </p:spPr>
        <p:txBody>
          <a:bodyPr anchor="b"/>
          <a:lstStyle>
            <a:lvl1pPr>
              <a:defRPr sz="2000"/>
            </a:lvl1pPr>
          </a:lstStyle>
          <a:p>
            <a:r>
              <a:rPr lang="en-US" dirty="0"/>
              <a:t>Click to edit Master title style</a:t>
            </a:r>
          </a:p>
        </p:txBody>
      </p:sp>
      <p:sp>
        <p:nvSpPr>
          <p:cNvPr id="3075" name="Rectangle 3"/>
          <p:cNvSpPr>
            <a:spLocks noGrp="1" noChangeArrowheads="1"/>
          </p:cNvSpPr>
          <p:nvPr>
            <p:ph type="subTitle" sz="quarter" idx="1"/>
          </p:nvPr>
        </p:nvSpPr>
        <p:spPr>
          <a:xfrm>
            <a:off x="1143000" y="3429000"/>
            <a:ext cx="7543800" cy="1752600"/>
          </a:xfrm>
        </p:spPr>
        <p:txBody>
          <a:bodyPr/>
          <a:lstStyle>
            <a:lvl1pPr marL="0" indent="0">
              <a:buFontTx/>
              <a:buNone/>
              <a:defRPr/>
            </a:lvl1pPr>
          </a:lstStyle>
          <a:p>
            <a:r>
              <a:rPr lang="en-US"/>
              <a:t>Click to edit Master subtitle style</a:t>
            </a:r>
          </a:p>
        </p:txBody>
      </p:sp>
      <p:sp>
        <p:nvSpPr>
          <p:cNvPr id="2" name="Rectangle 1"/>
          <p:cNvSpPr/>
          <p:nvPr userDrawn="1"/>
        </p:nvSpPr>
        <p:spPr bwMode="auto">
          <a:xfrm>
            <a:off x="7164288" y="5589240"/>
            <a:ext cx="1800200" cy="936104"/>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19405989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r>
              <a:rPr lang="nb-NO">
                <a:solidFill>
                  <a:srgbClr val="000000"/>
                </a:solidFill>
              </a:rPr>
              <a:t>11. april 2011</a:t>
            </a:r>
          </a:p>
        </p:txBody>
      </p:sp>
      <p:sp>
        <p:nvSpPr>
          <p:cNvPr id="5" name="Rectangle 11"/>
          <p:cNvSpPr>
            <a:spLocks noGrp="1" noChangeArrowheads="1"/>
          </p:cNvSpPr>
          <p:nvPr>
            <p:ph type="ftr" sz="quarter" idx="11"/>
          </p:nvPr>
        </p:nvSpPr>
        <p:spPr/>
        <p:txBody>
          <a:bodyPr/>
          <a:lstStyle>
            <a:lvl1pPr>
              <a:defRPr/>
            </a:lvl1pPr>
          </a:lstStyle>
          <a:p>
            <a:pPr>
              <a:defRPr/>
            </a:pPr>
            <a:r>
              <a:rPr lang="en-US">
                <a:solidFill>
                  <a:srgbClr val="000000"/>
                </a:solidFill>
              </a:rPr>
              <a:t>Ny Powerpoint mal 2011</a:t>
            </a:r>
          </a:p>
        </p:txBody>
      </p:sp>
      <p:sp>
        <p:nvSpPr>
          <p:cNvPr id="6" name="Rectangle 12"/>
          <p:cNvSpPr>
            <a:spLocks noGrp="1" noChangeArrowheads="1"/>
          </p:cNvSpPr>
          <p:nvPr>
            <p:ph type="sldNum" sz="quarter" idx="12"/>
          </p:nvPr>
        </p:nvSpPr>
        <p:spPr/>
        <p:txBody>
          <a:bodyPr/>
          <a:lstStyle>
            <a:lvl1pPr>
              <a:defRPr/>
            </a:lvl1pPr>
          </a:lstStyle>
          <a:p>
            <a:pPr>
              <a:defRPr/>
            </a:pPr>
            <a:fld id="{C7C305EA-59A6-7140-95FF-E1B500F1B4C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32803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
          <p:cNvSpPr>
            <a:spLocks noGrp="1" noChangeArrowheads="1"/>
          </p:cNvSpPr>
          <p:nvPr>
            <p:ph type="dt" sz="half" idx="10"/>
          </p:nvPr>
        </p:nvSpPr>
        <p:spPr/>
        <p:txBody>
          <a:bodyPr/>
          <a:lstStyle>
            <a:lvl1pPr>
              <a:defRPr/>
            </a:lvl1pPr>
          </a:lstStyle>
          <a:p>
            <a:pPr>
              <a:defRPr/>
            </a:pPr>
            <a:r>
              <a:rPr lang="nb-NO">
                <a:solidFill>
                  <a:srgbClr val="000000"/>
                </a:solidFill>
              </a:rPr>
              <a:t>11. april 2011</a:t>
            </a:r>
          </a:p>
        </p:txBody>
      </p:sp>
      <p:sp>
        <p:nvSpPr>
          <p:cNvPr id="5" name="Rectangle 11"/>
          <p:cNvSpPr>
            <a:spLocks noGrp="1" noChangeArrowheads="1"/>
          </p:cNvSpPr>
          <p:nvPr>
            <p:ph type="ftr" sz="quarter" idx="11"/>
          </p:nvPr>
        </p:nvSpPr>
        <p:spPr/>
        <p:txBody>
          <a:bodyPr/>
          <a:lstStyle>
            <a:lvl1pPr>
              <a:defRPr/>
            </a:lvl1pPr>
          </a:lstStyle>
          <a:p>
            <a:pPr>
              <a:defRPr/>
            </a:pPr>
            <a:r>
              <a:rPr lang="en-US">
                <a:solidFill>
                  <a:srgbClr val="000000"/>
                </a:solidFill>
              </a:rPr>
              <a:t>Ny Powerpoint mal 2011</a:t>
            </a:r>
          </a:p>
        </p:txBody>
      </p:sp>
      <p:sp>
        <p:nvSpPr>
          <p:cNvPr id="6" name="Rectangle 12"/>
          <p:cNvSpPr>
            <a:spLocks noGrp="1" noChangeArrowheads="1"/>
          </p:cNvSpPr>
          <p:nvPr>
            <p:ph type="sldNum" sz="quarter" idx="12"/>
          </p:nvPr>
        </p:nvSpPr>
        <p:spPr/>
        <p:txBody>
          <a:bodyPr/>
          <a:lstStyle>
            <a:lvl1pPr>
              <a:defRPr/>
            </a:lvl1pPr>
          </a:lstStyle>
          <a:p>
            <a:pPr>
              <a:defRPr/>
            </a:pPr>
            <a:fld id="{EDD3C82E-6957-154C-A3A6-BD3BD6E9768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449024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Rectangle 10"/>
          <p:cNvSpPr>
            <a:spLocks noGrp="1" noChangeArrowheads="1"/>
          </p:cNvSpPr>
          <p:nvPr>
            <p:ph type="dt" sz="half" idx="10"/>
          </p:nvPr>
        </p:nvSpPr>
        <p:spPr/>
        <p:txBody>
          <a:bodyPr/>
          <a:lstStyle>
            <a:lvl1pPr>
              <a:defRPr/>
            </a:lvl1pPr>
          </a:lstStyle>
          <a:p>
            <a:pPr>
              <a:defRPr/>
            </a:pPr>
            <a:r>
              <a:rPr lang="nb-NO">
                <a:solidFill>
                  <a:srgbClr val="000000"/>
                </a:solidFill>
              </a:rPr>
              <a:t>11. april 2011</a:t>
            </a:r>
          </a:p>
        </p:txBody>
      </p:sp>
      <p:sp>
        <p:nvSpPr>
          <p:cNvPr id="6" name="Rectangle 11"/>
          <p:cNvSpPr>
            <a:spLocks noGrp="1" noChangeArrowheads="1"/>
          </p:cNvSpPr>
          <p:nvPr>
            <p:ph type="ftr" sz="quarter" idx="11"/>
          </p:nvPr>
        </p:nvSpPr>
        <p:spPr/>
        <p:txBody>
          <a:bodyPr/>
          <a:lstStyle>
            <a:lvl1pPr>
              <a:defRPr/>
            </a:lvl1pPr>
          </a:lstStyle>
          <a:p>
            <a:pPr>
              <a:defRPr/>
            </a:pPr>
            <a:r>
              <a:rPr lang="en-US">
                <a:solidFill>
                  <a:srgbClr val="000000"/>
                </a:solidFill>
              </a:rPr>
              <a:t>Ny Powerpoint mal 2011</a:t>
            </a:r>
          </a:p>
        </p:txBody>
      </p:sp>
      <p:sp>
        <p:nvSpPr>
          <p:cNvPr id="7" name="Rectangle 12"/>
          <p:cNvSpPr>
            <a:spLocks noGrp="1" noChangeArrowheads="1"/>
          </p:cNvSpPr>
          <p:nvPr>
            <p:ph type="sldNum" sz="quarter" idx="12"/>
          </p:nvPr>
        </p:nvSpPr>
        <p:spPr/>
        <p:txBody>
          <a:bodyPr/>
          <a:lstStyle>
            <a:lvl1pPr>
              <a:defRPr/>
            </a:lvl1pPr>
          </a:lstStyle>
          <a:p>
            <a:pPr>
              <a:defRPr/>
            </a:pPr>
            <a:fld id="{7749E5B3-F030-5149-9D15-FCF868BEE2A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93286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Rectangle 10"/>
          <p:cNvSpPr>
            <a:spLocks noGrp="1" noChangeArrowheads="1"/>
          </p:cNvSpPr>
          <p:nvPr>
            <p:ph type="dt" sz="half" idx="10"/>
          </p:nvPr>
        </p:nvSpPr>
        <p:spPr/>
        <p:txBody>
          <a:bodyPr/>
          <a:lstStyle>
            <a:lvl1pPr>
              <a:defRPr/>
            </a:lvl1pPr>
          </a:lstStyle>
          <a:p>
            <a:pPr>
              <a:defRPr/>
            </a:pPr>
            <a:r>
              <a:rPr lang="nb-NO">
                <a:solidFill>
                  <a:srgbClr val="000000"/>
                </a:solidFill>
              </a:rPr>
              <a:t>11. april 2011</a:t>
            </a:r>
          </a:p>
        </p:txBody>
      </p:sp>
      <p:sp>
        <p:nvSpPr>
          <p:cNvPr id="8" name="Rectangle 11"/>
          <p:cNvSpPr>
            <a:spLocks noGrp="1" noChangeArrowheads="1"/>
          </p:cNvSpPr>
          <p:nvPr>
            <p:ph type="ftr" sz="quarter" idx="11"/>
          </p:nvPr>
        </p:nvSpPr>
        <p:spPr/>
        <p:txBody>
          <a:bodyPr/>
          <a:lstStyle>
            <a:lvl1pPr>
              <a:defRPr/>
            </a:lvl1pPr>
          </a:lstStyle>
          <a:p>
            <a:pPr>
              <a:defRPr/>
            </a:pPr>
            <a:r>
              <a:rPr lang="en-US">
                <a:solidFill>
                  <a:srgbClr val="000000"/>
                </a:solidFill>
              </a:rPr>
              <a:t>Ny Powerpoint mal 2011</a:t>
            </a:r>
          </a:p>
        </p:txBody>
      </p:sp>
      <p:sp>
        <p:nvSpPr>
          <p:cNvPr id="9" name="Rectangle 12"/>
          <p:cNvSpPr>
            <a:spLocks noGrp="1" noChangeArrowheads="1"/>
          </p:cNvSpPr>
          <p:nvPr>
            <p:ph type="sldNum" sz="quarter" idx="12"/>
          </p:nvPr>
        </p:nvSpPr>
        <p:spPr/>
        <p:txBody>
          <a:bodyPr/>
          <a:lstStyle>
            <a:lvl1pPr>
              <a:defRPr/>
            </a:lvl1pPr>
          </a:lstStyle>
          <a:p>
            <a:pPr>
              <a:defRPr/>
            </a:pPr>
            <a:fld id="{ED384E29-2E0F-7F47-BFEA-A86513DCC46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74576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Rectangle 10"/>
          <p:cNvSpPr>
            <a:spLocks noGrp="1" noChangeArrowheads="1"/>
          </p:cNvSpPr>
          <p:nvPr>
            <p:ph type="dt" sz="half" idx="10"/>
          </p:nvPr>
        </p:nvSpPr>
        <p:spPr/>
        <p:txBody>
          <a:bodyPr/>
          <a:lstStyle>
            <a:lvl1pPr>
              <a:defRPr/>
            </a:lvl1pPr>
          </a:lstStyle>
          <a:p>
            <a:pPr>
              <a:defRPr/>
            </a:pPr>
            <a:r>
              <a:rPr lang="nb-NO">
                <a:solidFill>
                  <a:srgbClr val="000000"/>
                </a:solidFill>
              </a:rPr>
              <a:t>11. april 2011</a:t>
            </a:r>
          </a:p>
        </p:txBody>
      </p:sp>
      <p:sp>
        <p:nvSpPr>
          <p:cNvPr id="4" name="Rectangle 11"/>
          <p:cNvSpPr>
            <a:spLocks noGrp="1" noChangeArrowheads="1"/>
          </p:cNvSpPr>
          <p:nvPr>
            <p:ph type="ftr" sz="quarter" idx="11"/>
          </p:nvPr>
        </p:nvSpPr>
        <p:spPr/>
        <p:txBody>
          <a:bodyPr/>
          <a:lstStyle>
            <a:lvl1pPr>
              <a:defRPr/>
            </a:lvl1pPr>
          </a:lstStyle>
          <a:p>
            <a:pPr>
              <a:defRPr/>
            </a:pPr>
            <a:r>
              <a:rPr lang="en-US">
                <a:solidFill>
                  <a:srgbClr val="000000"/>
                </a:solidFill>
              </a:rPr>
              <a:t>Ny Powerpoint mal 2011</a:t>
            </a:r>
          </a:p>
        </p:txBody>
      </p:sp>
      <p:sp>
        <p:nvSpPr>
          <p:cNvPr id="5" name="Rectangle 12"/>
          <p:cNvSpPr>
            <a:spLocks noGrp="1" noChangeArrowheads="1"/>
          </p:cNvSpPr>
          <p:nvPr>
            <p:ph type="sldNum" sz="quarter" idx="12"/>
          </p:nvPr>
        </p:nvSpPr>
        <p:spPr/>
        <p:txBody>
          <a:bodyPr/>
          <a:lstStyle>
            <a:lvl1pPr>
              <a:defRPr/>
            </a:lvl1pPr>
          </a:lstStyle>
          <a:p>
            <a:pPr>
              <a:defRPr/>
            </a:pPr>
            <a:fld id="{E4FB4EC9-94C3-A841-AFA4-55D6E98A989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517173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p:txBody>
          <a:bodyPr/>
          <a:lstStyle>
            <a:lvl1pPr>
              <a:defRPr/>
            </a:lvl1pPr>
          </a:lstStyle>
          <a:p>
            <a:pPr>
              <a:defRPr/>
            </a:pPr>
            <a:r>
              <a:rPr lang="nb-NO">
                <a:solidFill>
                  <a:srgbClr val="000000"/>
                </a:solidFill>
              </a:rPr>
              <a:t>11. april 2011</a:t>
            </a:r>
          </a:p>
        </p:txBody>
      </p:sp>
      <p:sp>
        <p:nvSpPr>
          <p:cNvPr id="3" name="Rectangle 11"/>
          <p:cNvSpPr>
            <a:spLocks noGrp="1" noChangeArrowheads="1"/>
          </p:cNvSpPr>
          <p:nvPr>
            <p:ph type="ftr" sz="quarter" idx="11"/>
          </p:nvPr>
        </p:nvSpPr>
        <p:spPr/>
        <p:txBody>
          <a:bodyPr/>
          <a:lstStyle>
            <a:lvl1pPr>
              <a:defRPr/>
            </a:lvl1pPr>
          </a:lstStyle>
          <a:p>
            <a:pPr>
              <a:defRPr/>
            </a:pPr>
            <a:r>
              <a:rPr lang="en-US">
                <a:solidFill>
                  <a:srgbClr val="000000"/>
                </a:solidFill>
              </a:rPr>
              <a:t>Ny Powerpoint mal 2011</a:t>
            </a:r>
          </a:p>
        </p:txBody>
      </p:sp>
      <p:sp>
        <p:nvSpPr>
          <p:cNvPr id="4" name="Rectangle 12"/>
          <p:cNvSpPr>
            <a:spLocks noGrp="1" noChangeArrowheads="1"/>
          </p:cNvSpPr>
          <p:nvPr>
            <p:ph type="sldNum" sz="quarter" idx="12"/>
          </p:nvPr>
        </p:nvSpPr>
        <p:spPr/>
        <p:txBody>
          <a:bodyPr/>
          <a:lstStyle>
            <a:lvl1pPr>
              <a:defRPr/>
            </a:lvl1pPr>
          </a:lstStyle>
          <a:p>
            <a:pPr>
              <a:defRPr/>
            </a:pPr>
            <a:fld id="{BEF5594B-E748-8240-ADF2-2639D805EAA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537152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
          <p:cNvSpPr>
            <a:spLocks noGrp="1" noChangeArrowheads="1"/>
          </p:cNvSpPr>
          <p:nvPr>
            <p:ph type="dt" sz="half" idx="10"/>
          </p:nvPr>
        </p:nvSpPr>
        <p:spPr/>
        <p:txBody>
          <a:bodyPr/>
          <a:lstStyle>
            <a:lvl1pPr>
              <a:defRPr/>
            </a:lvl1pPr>
          </a:lstStyle>
          <a:p>
            <a:pPr>
              <a:defRPr/>
            </a:pPr>
            <a:r>
              <a:rPr lang="nb-NO">
                <a:solidFill>
                  <a:srgbClr val="000000"/>
                </a:solidFill>
              </a:rPr>
              <a:t>11. april 2011</a:t>
            </a:r>
          </a:p>
        </p:txBody>
      </p:sp>
      <p:sp>
        <p:nvSpPr>
          <p:cNvPr id="6" name="Rectangle 11"/>
          <p:cNvSpPr>
            <a:spLocks noGrp="1" noChangeArrowheads="1"/>
          </p:cNvSpPr>
          <p:nvPr>
            <p:ph type="ftr" sz="quarter" idx="11"/>
          </p:nvPr>
        </p:nvSpPr>
        <p:spPr/>
        <p:txBody>
          <a:bodyPr/>
          <a:lstStyle>
            <a:lvl1pPr>
              <a:defRPr/>
            </a:lvl1pPr>
          </a:lstStyle>
          <a:p>
            <a:pPr>
              <a:defRPr/>
            </a:pPr>
            <a:r>
              <a:rPr lang="en-US">
                <a:solidFill>
                  <a:srgbClr val="000000"/>
                </a:solidFill>
              </a:rPr>
              <a:t>Ny Powerpoint mal 2011</a:t>
            </a:r>
          </a:p>
        </p:txBody>
      </p:sp>
      <p:sp>
        <p:nvSpPr>
          <p:cNvPr id="7" name="Rectangle 12"/>
          <p:cNvSpPr>
            <a:spLocks noGrp="1" noChangeArrowheads="1"/>
          </p:cNvSpPr>
          <p:nvPr>
            <p:ph type="sldNum" sz="quarter" idx="12"/>
          </p:nvPr>
        </p:nvSpPr>
        <p:spPr/>
        <p:txBody>
          <a:bodyPr/>
          <a:lstStyle>
            <a:lvl1pPr>
              <a:defRPr/>
            </a:lvl1pPr>
          </a:lstStyle>
          <a:p>
            <a:pPr>
              <a:defRPr/>
            </a:pPr>
            <a:fld id="{3EA0D909-D38D-C04C-8016-194A51E9713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470381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nb-NO"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
          <p:cNvSpPr>
            <a:spLocks noGrp="1" noChangeArrowheads="1"/>
          </p:cNvSpPr>
          <p:nvPr>
            <p:ph type="dt" sz="half" idx="10"/>
          </p:nvPr>
        </p:nvSpPr>
        <p:spPr/>
        <p:txBody>
          <a:bodyPr/>
          <a:lstStyle>
            <a:lvl1pPr>
              <a:defRPr/>
            </a:lvl1pPr>
          </a:lstStyle>
          <a:p>
            <a:pPr>
              <a:defRPr/>
            </a:pPr>
            <a:r>
              <a:rPr lang="nb-NO">
                <a:solidFill>
                  <a:srgbClr val="000000"/>
                </a:solidFill>
              </a:rPr>
              <a:t>11. april 2011</a:t>
            </a:r>
          </a:p>
        </p:txBody>
      </p:sp>
      <p:sp>
        <p:nvSpPr>
          <p:cNvPr id="6" name="Rectangle 11"/>
          <p:cNvSpPr>
            <a:spLocks noGrp="1" noChangeArrowheads="1"/>
          </p:cNvSpPr>
          <p:nvPr>
            <p:ph type="ftr" sz="quarter" idx="11"/>
          </p:nvPr>
        </p:nvSpPr>
        <p:spPr/>
        <p:txBody>
          <a:bodyPr/>
          <a:lstStyle>
            <a:lvl1pPr>
              <a:defRPr/>
            </a:lvl1pPr>
          </a:lstStyle>
          <a:p>
            <a:pPr>
              <a:defRPr/>
            </a:pPr>
            <a:r>
              <a:rPr lang="en-US">
                <a:solidFill>
                  <a:srgbClr val="000000"/>
                </a:solidFill>
              </a:rPr>
              <a:t>Ny Powerpoint mal 2011</a:t>
            </a:r>
          </a:p>
        </p:txBody>
      </p:sp>
      <p:sp>
        <p:nvSpPr>
          <p:cNvPr id="7" name="Rectangle 12"/>
          <p:cNvSpPr>
            <a:spLocks noGrp="1" noChangeArrowheads="1"/>
          </p:cNvSpPr>
          <p:nvPr>
            <p:ph type="sldNum" sz="quarter" idx="12"/>
          </p:nvPr>
        </p:nvSpPr>
        <p:spPr/>
        <p:txBody>
          <a:bodyPr/>
          <a:lstStyle>
            <a:lvl1pPr>
              <a:defRPr/>
            </a:lvl1pPr>
          </a:lstStyle>
          <a:p>
            <a:pPr>
              <a:defRPr/>
            </a:pPr>
            <a:fld id="{CE750556-91E3-494F-A8C3-CBBFE7A3B15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82874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r>
              <a:rPr lang="nb-NO">
                <a:solidFill>
                  <a:srgbClr val="000000"/>
                </a:solidFill>
              </a:rPr>
              <a:t>11. april 2011</a:t>
            </a:r>
          </a:p>
        </p:txBody>
      </p:sp>
      <p:sp>
        <p:nvSpPr>
          <p:cNvPr id="5" name="Rectangle 11"/>
          <p:cNvSpPr>
            <a:spLocks noGrp="1" noChangeArrowheads="1"/>
          </p:cNvSpPr>
          <p:nvPr>
            <p:ph type="ftr" sz="quarter" idx="11"/>
          </p:nvPr>
        </p:nvSpPr>
        <p:spPr/>
        <p:txBody>
          <a:bodyPr/>
          <a:lstStyle>
            <a:lvl1pPr>
              <a:defRPr/>
            </a:lvl1pPr>
          </a:lstStyle>
          <a:p>
            <a:pPr>
              <a:defRPr/>
            </a:pPr>
            <a:r>
              <a:rPr lang="en-US">
                <a:solidFill>
                  <a:srgbClr val="000000"/>
                </a:solidFill>
              </a:rPr>
              <a:t>Ny Powerpoint mal 2011</a:t>
            </a:r>
          </a:p>
        </p:txBody>
      </p:sp>
      <p:sp>
        <p:nvSpPr>
          <p:cNvPr id="6" name="Rectangle 12"/>
          <p:cNvSpPr>
            <a:spLocks noGrp="1" noChangeArrowheads="1"/>
          </p:cNvSpPr>
          <p:nvPr>
            <p:ph type="sldNum" sz="quarter" idx="12"/>
          </p:nvPr>
        </p:nvSpPr>
        <p:spPr/>
        <p:txBody>
          <a:bodyPr/>
          <a:lstStyle>
            <a:lvl1pPr>
              <a:defRPr/>
            </a:lvl1pPr>
          </a:lstStyle>
          <a:p>
            <a:pPr>
              <a:defRPr/>
            </a:pPr>
            <a:fld id="{6599D102-E8BA-A648-A6A2-B42490AA324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75450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en-US"/>
              <a:t>Click to edit Master title style</a:t>
            </a:r>
            <a:endParaRPr lang="nb-NO"/>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r>
              <a:rPr lang="nb-NO">
                <a:solidFill>
                  <a:srgbClr val="000000"/>
                </a:solidFill>
              </a:rPr>
              <a:t>11. april 2011</a:t>
            </a:r>
          </a:p>
        </p:txBody>
      </p:sp>
      <p:sp>
        <p:nvSpPr>
          <p:cNvPr id="5" name="Rectangle 11"/>
          <p:cNvSpPr>
            <a:spLocks noGrp="1" noChangeArrowheads="1"/>
          </p:cNvSpPr>
          <p:nvPr>
            <p:ph type="ftr" sz="quarter" idx="11"/>
          </p:nvPr>
        </p:nvSpPr>
        <p:spPr/>
        <p:txBody>
          <a:bodyPr/>
          <a:lstStyle>
            <a:lvl1pPr>
              <a:defRPr/>
            </a:lvl1pPr>
          </a:lstStyle>
          <a:p>
            <a:pPr>
              <a:defRPr/>
            </a:pPr>
            <a:r>
              <a:rPr lang="en-US">
                <a:solidFill>
                  <a:srgbClr val="000000"/>
                </a:solidFill>
              </a:rPr>
              <a:t>Ny Powerpoint mal 2011</a:t>
            </a:r>
          </a:p>
        </p:txBody>
      </p:sp>
      <p:sp>
        <p:nvSpPr>
          <p:cNvPr id="6" name="Rectangle 12"/>
          <p:cNvSpPr>
            <a:spLocks noGrp="1" noChangeArrowheads="1"/>
          </p:cNvSpPr>
          <p:nvPr>
            <p:ph type="sldNum" sz="quarter" idx="12"/>
          </p:nvPr>
        </p:nvSpPr>
        <p:spPr/>
        <p:txBody>
          <a:bodyPr/>
          <a:lstStyle>
            <a:lvl1pPr>
              <a:defRPr/>
            </a:lvl1pPr>
          </a:lstStyle>
          <a:p>
            <a:pPr>
              <a:defRPr/>
            </a:pPr>
            <a:fld id="{50222B15-60D5-084C-BB9C-A0EB8F12BBD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655023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Rectangle 7"/>
          <p:cNvSpPr>
            <a:spLocks noGrp="1" noChangeArrowheads="1"/>
          </p:cNvSpPr>
          <p:nvPr>
            <p:ph type="title"/>
          </p:nvPr>
        </p:nvSpPr>
        <p:spPr bwMode="auto">
          <a:xfrm>
            <a:off x="990600" y="838200"/>
            <a:ext cx="76962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nb-NO"/>
              <a:t>Click to edit Master title style</a:t>
            </a:r>
          </a:p>
        </p:txBody>
      </p:sp>
      <p:sp>
        <p:nvSpPr>
          <p:cNvPr id="2051" name="Rectangle 8"/>
          <p:cNvSpPr>
            <a:spLocks noGrp="1" noChangeArrowheads="1"/>
          </p:cNvSpPr>
          <p:nvPr>
            <p:ph type="body" idx="1"/>
          </p:nvPr>
        </p:nvSpPr>
        <p:spPr bwMode="auto">
          <a:xfrm>
            <a:off x="990600" y="1981200"/>
            <a:ext cx="7696200" cy="411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nb-NO"/>
              <a:t>Click to edit Master text styles</a:t>
            </a:r>
          </a:p>
          <a:p>
            <a:pPr lvl="1"/>
            <a:r>
              <a:rPr lang="en-US" altLang="nb-NO"/>
              <a:t>Second level</a:t>
            </a:r>
          </a:p>
          <a:p>
            <a:pPr lvl="2"/>
            <a:r>
              <a:rPr lang="en-US" altLang="nb-NO"/>
              <a:t>Third level</a:t>
            </a:r>
          </a:p>
          <a:p>
            <a:pPr lvl="3"/>
            <a:r>
              <a:rPr lang="en-US" altLang="nb-NO"/>
              <a:t>Fourth level</a:t>
            </a:r>
          </a:p>
          <a:p>
            <a:pPr lvl="4"/>
            <a:r>
              <a:rPr lang="en-US" altLang="nb-NO"/>
              <a:t>Fifth level</a:t>
            </a:r>
          </a:p>
        </p:txBody>
      </p:sp>
      <p:sp>
        <p:nvSpPr>
          <p:cNvPr id="1034" name="Rectangle 10"/>
          <p:cNvSpPr>
            <a:spLocks noGrp="1" noChangeArrowheads="1"/>
          </p:cNvSpPr>
          <p:nvPr>
            <p:ph type="dt" sz="half" idx="2"/>
          </p:nvPr>
        </p:nvSpPr>
        <p:spPr bwMode="auto">
          <a:xfrm>
            <a:off x="9906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900">
                <a:latin typeface="Arial" charset="0"/>
                <a:ea typeface="ヒラギノ角ゴ Pro W3" charset="-128"/>
                <a:cs typeface="ヒラギノ角ゴ Pro W3" charset="-128"/>
              </a:defRPr>
            </a:lvl1pPr>
          </a:lstStyle>
          <a:p>
            <a:pPr>
              <a:defRPr/>
            </a:pPr>
            <a:r>
              <a:rPr lang="nb-NO"/>
              <a:t>11. april 2011</a:t>
            </a:r>
          </a:p>
        </p:txBody>
      </p:sp>
      <p:sp>
        <p:nvSpPr>
          <p:cNvPr id="1035" name="Rectangle 11"/>
          <p:cNvSpPr>
            <a:spLocks noGrp="1" noChangeArrowheads="1"/>
          </p:cNvSpPr>
          <p:nvPr>
            <p:ph type="ftr" sz="quarter" idx="3"/>
          </p:nvPr>
        </p:nvSpPr>
        <p:spPr bwMode="auto">
          <a:xfrm>
            <a:off x="3048000" y="6248400"/>
            <a:ext cx="4800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900">
                <a:latin typeface="Arial" charset="0"/>
                <a:ea typeface="ヒラギノ角ゴ Pro W3" charset="-128"/>
                <a:cs typeface="ヒラギノ角ゴ Pro W3" charset="-128"/>
              </a:defRPr>
            </a:lvl1pPr>
          </a:lstStyle>
          <a:p>
            <a:pPr>
              <a:defRPr/>
            </a:pPr>
            <a:r>
              <a:rPr lang="en-US"/>
              <a:t>Tema Powerpoint</a:t>
            </a:r>
          </a:p>
        </p:txBody>
      </p:sp>
      <p:sp>
        <p:nvSpPr>
          <p:cNvPr id="1036" name="Rectangle 12"/>
          <p:cNvSpPr>
            <a:spLocks noGrp="1" noChangeArrowheads="1"/>
          </p:cNvSpPr>
          <p:nvPr>
            <p:ph type="sldNum" sz="quarter" idx="4"/>
          </p:nvPr>
        </p:nvSpPr>
        <p:spPr bwMode="auto">
          <a:xfrm>
            <a:off x="8001000" y="6248400"/>
            <a:ext cx="685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900"/>
            </a:lvl1pPr>
          </a:lstStyle>
          <a:p>
            <a:fld id="{C122BABB-30E9-4AA3-9BB2-F838601CF401}" type="slidenum">
              <a:rPr lang="en-US" altLang="nb-NO"/>
              <a:pPr/>
              <a:t>‹#›</a:t>
            </a:fld>
            <a:endParaRPr lang="en-US" altLang="nb-NO"/>
          </a:p>
        </p:txBody>
      </p:sp>
      <p:pic>
        <p:nvPicPr>
          <p:cNvPr id="2055" name="Picture 7" descr="UiO_A_ENG.pn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304800" y="228600"/>
            <a:ext cx="2197100" cy="188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Lst>
  <p:hf hdr="0"/>
  <p:txStyles>
    <p:titleStyle>
      <a:lvl1pPr algn="l" rtl="0" eaLnBrk="0" fontAlgn="base" hangingPunct="0">
        <a:spcBef>
          <a:spcPct val="0"/>
        </a:spcBef>
        <a:spcAft>
          <a:spcPct val="0"/>
        </a:spcAft>
        <a:defRPr sz="3200" b="1">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a:solidFill>
            <a:schemeClr val="tx1"/>
          </a:solidFill>
          <a:latin typeface="+mn-lt"/>
          <a:ea typeface="+mn-ea"/>
          <a:cs typeface="+mn-cs"/>
        </a:defRPr>
      </a:lvl3pPr>
      <a:lvl4pPr marL="1600200" indent="-228600" algn="l" rtl="0" eaLnBrk="0" fontAlgn="base" hangingPunct="0">
        <a:spcBef>
          <a:spcPct val="20000"/>
        </a:spcBef>
        <a:spcAft>
          <a:spcPct val="0"/>
        </a:spcAft>
        <a:buChar char="–"/>
        <a:defRPr>
          <a:solidFill>
            <a:schemeClr val="tx1"/>
          </a:solidFill>
          <a:latin typeface="+mn-lt"/>
          <a:ea typeface="+mn-ea"/>
          <a:cs typeface="+mn-cs"/>
        </a:defRPr>
      </a:lvl4pPr>
      <a:lvl5pPr marL="2057400" indent="-228600" algn="l" rtl="0" eaLnBrk="0" fontAlgn="base" hangingPunct="0">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838200"/>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8"/>
          <p:cNvSpPr>
            <a:spLocks noGrp="1" noChangeArrowheads="1"/>
          </p:cNvSpPr>
          <p:nvPr>
            <p:ph type="body" idx="1"/>
          </p:nvPr>
        </p:nvSpPr>
        <p:spPr bwMode="auto">
          <a:xfrm>
            <a:off x="990600" y="1981200"/>
            <a:ext cx="7696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4" name="Rectangle 10"/>
          <p:cNvSpPr>
            <a:spLocks noGrp="1" noChangeArrowheads="1"/>
          </p:cNvSpPr>
          <p:nvPr>
            <p:ph type="dt" sz="half" idx="2"/>
          </p:nvPr>
        </p:nvSpPr>
        <p:spPr bwMode="auto">
          <a:xfrm>
            <a:off x="9906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eaLnBrk="0" hangingPunct="0">
              <a:defRPr/>
            </a:pPr>
            <a:r>
              <a:rPr lang="nb-NO">
                <a:solidFill>
                  <a:srgbClr val="000000"/>
                </a:solidFill>
                <a:latin typeface="Arial" charset="0"/>
                <a:ea typeface="ヒラギノ角ゴ Pro W3" charset="-128"/>
              </a:rPr>
              <a:t>11. april 2011</a:t>
            </a:r>
          </a:p>
        </p:txBody>
      </p:sp>
      <p:sp>
        <p:nvSpPr>
          <p:cNvPr id="1035" name="Rectangle 11"/>
          <p:cNvSpPr>
            <a:spLocks noGrp="1" noChangeArrowheads="1"/>
          </p:cNvSpPr>
          <p:nvPr>
            <p:ph type="ftr" sz="quarter" idx="3"/>
          </p:nvPr>
        </p:nvSpPr>
        <p:spPr bwMode="auto">
          <a:xfrm>
            <a:off x="3048000" y="6248400"/>
            <a:ext cx="4800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eaLnBrk="0" hangingPunct="0">
              <a:defRPr/>
            </a:pPr>
            <a:r>
              <a:rPr lang="en-US">
                <a:solidFill>
                  <a:srgbClr val="000000"/>
                </a:solidFill>
                <a:latin typeface="Arial" charset="0"/>
                <a:ea typeface="ヒラギノ角ゴ Pro W3" charset="-128"/>
              </a:rPr>
              <a:t>Tema Powerpoint</a:t>
            </a:r>
          </a:p>
        </p:txBody>
      </p:sp>
      <p:sp>
        <p:nvSpPr>
          <p:cNvPr id="1036" name="Rectangle 12"/>
          <p:cNvSpPr>
            <a:spLocks noGrp="1" noChangeArrowheads="1"/>
          </p:cNvSpPr>
          <p:nvPr>
            <p:ph type="sldNum" sz="quarter" idx="4"/>
          </p:nvPr>
        </p:nvSpPr>
        <p:spPr bwMode="auto">
          <a:xfrm>
            <a:off x="8001000" y="6248400"/>
            <a:ext cx="685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900"/>
            </a:lvl1pPr>
          </a:lstStyle>
          <a:p>
            <a:pPr eaLnBrk="0" hangingPunct="0">
              <a:defRPr/>
            </a:pPr>
            <a:fld id="{F1FFC0CC-0FD3-3243-BD7A-655E39B7B0EB}" type="slidenum">
              <a:rPr lang="en-US">
                <a:solidFill>
                  <a:srgbClr val="000000"/>
                </a:solidFill>
                <a:latin typeface="Arial" charset="0"/>
                <a:ea typeface="ヒラギノ角ゴ Pro W3" charset="-128"/>
              </a:rPr>
              <a:pPr eaLnBrk="0" hangingPunct="0">
                <a:defRPr/>
              </a:pPr>
              <a:t>‹#›</a:t>
            </a:fld>
            <a:endParaRPr lang="en-US">
              <a:solidFill>
                <a:srgbClr val="000000"/>
              </a:solidFill>
              <a:latin typeface="Arial" charset="0"/>
              <a:ea typeface="ヒラギノ角ゴ Pro W3" charset="-128"/>
            </a:endParaRPr>
          </a:p>
        </p:txBody>
      </p:sp>
      <p:pic>
        <p:nvPicPr>
          <p:cNvPr id="1031" name="Picture 8" descr="MN_IFI_A_ENG.png"/>
          <p:cNvPicPr>
            <a:picLocks noChangeAspect="1"/>
          </p:cNvPicPr>
          <p:nvPr/>
        </p:nvPicPr>
        <p:blipFill>
          <a:blip r:embed="rId13"/>
          <a:srcRect/>
          <a:stretch>
            <a:fillRect/>
          </a:stretch>
        </p:blipFill>
        <p:spPr bwMode="auto">
          <a:xfrm>
            <a:off x="304800" y="228600"/>
            <a:ext cx="2949575" cy="360363"/>
          </a:xfrm>
          <a:prstGeom prst="rect">
            <a:avLst/>
          </a:prstGeom>
          <a:noFill/>
          <a:ln w="9525">
            <a:noFill/>
            <a:miter lim="800000"/>
            <a:headEnd/>
            <a:tailEnd/>
          </a:ln>
        </p:spPr>
      </p:pic>
    </p:spTree>
    <p:extLst>
      <p:ext uri="{BB962C8B-B14F-4D97-AF65-F5344CB8AC3E}">
        <p14:creationId xmlns:p14="http://schemas.microsoft.com/office/powerpoint/2010/main" val="4265951677"/>
      </p:ext>
    </p:extLst>
  </p:cSld>
  <p:clrMap bg1="lt1" tx1="dk1" bg2="lt2" tx2="dk2" accent1="accent1" accent2="accent2" accent3="accent3" accent4="accent4" accent5="accent5" accent6="accent6" hlink="hlink" folHlink="folHlink"/>
  <p:sldLayoutIdLst>
    <p:sldLayoutId id="2147483833" r:id="rId1"/>
    <p:sldLayoutId id="2147483834" r:id="rId2"/>
    <p:sldLayoutId id="2147483835" r:id="rId3"/>
    <p:sldLayoutId id="2147483836" r:id="rId4"/>
    <p:sldLayoutId id="2147483837" r:id="rId5"/>
    <p:sldLayoutId id="2147483838" r:id="rId6"/>
    <p:sldLayoutId id="2147483839" r:id="rId7"/>
    <p:sldLayoutId id="2147483840" r:id="rId8"/>
    <p:sldLayoutId id="2147483841" r:id="rId9"/>
    <p:sldLayoutId id="2147483842" r:id="rId10"/>
    <p:sldLayoutId id="2147483843" r:id="rId11"/>
  </p:sldLayoutIdLst>
  <p:hf hdr="0"/>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4"/>
          <a:srcRect/>
          <a:stretch>
            <a:fillRect/>
          </a:stretch>
        </p:blipFill>
        <p:spPr bwMode="auto">
          <a:xfrm>
            <a:off x="452438" y="1588"/>
            <a:ext cx="8234362" cy="1555750"/>
          </a:xfrm>
          <a:prstGeom prst="rect">
            <a:avLst/>
          </a:prstGeom>
          <a:noFill/>
          <a:ln w="9525">
            <a:noFill/>
            <a:miter lim="800000"/>
            <a:headEnd/>
            <a:tailEnd/>
          </a:ln>
        </p:spPr>
      </p:pic>
      <p:sp>
        <p:nvSpPr>
          <p:cNvPr id="4" name="Title 1"/>
          <p:cNvSpPr>
            <a:spLocks noGrp="1"/>
          </p:cNvSpPr>
          <p:nvPr>
            <p:ph type="ctrTitle" sz="quarter"/>
          </p:nvPr>
        </p:nvSpPr>
        <p:spPr>
          <a:xfrm>
            <a:off x="1" y="2420888"/>
            <a:ext cx="9147778" cy="2232248"/>
          </a:xfrm>
        </p:spPr>
        <p:txBody>
          <a:bodyPr anchor="t">
            <a:noAutofit/>
          </a:bodyPr>
          <a:lstStyle/>
          <a:p>
            <a:pPr algn="ctr"/>
            <a:br>
              <a:rPr lang="en-GB" sz="2800" noProof="0" dirty="0"/>
            </a:br>
            <a:r>
              <a:rPr lang="en-GB" sz="2800" dirty="0"/>
              <a:t>Socio-technical perspectives:</a:t>
            </a:r>
            <a:br>
              <a:rPr lang="en-GB" sz="2800" dirty="0"/>
            </a:br>
            <a:br>
              <a:rPr lang="en-GB" sz="2800" dirty="0"/>
            </a:br>
            <a:r>
              <a:rPr lang="en-GB" sz="2800" dirty="0"/>
              <a:t>Assemblage Theory</a:t>
            </a:r>
            <a:br>
              <a:rPr lang="en-GB" sz="4400" noProof="0" dirty="0"/>
            </a:br>
            <a:br>
              <a:rPr lang="en-GB" sz="3600" noProof="0" dirty="0"/>
            </a:br>
            <a:r>
              <a:rPr lang="en-GB" sz="1600" b="0" noProof="0" dirty="0"/>
              <a:t>Ole </a:t>
            </a:r>
            <a:r>
              <a:rPr lang="en-GB" sz="1600" b="0" noProof="0" dirty="0" err="1"/>
              <a:t>Hanseth</a:t>
            </a:r>
            <a:br>
              <a:rPr lang="en-GB" noProof="0" dirty="0"/>
            </a:br>
            <a:endParaRPr lang="en-GB" b="0" i="1" noProof="0" dirty="0">
              <a:solidFill>
                <a:schemeClr val="tx1"/>
              </a:solidFill>
            </a:endParaRPr>
          </a:p>
        </p:txBody>
      </p:sp>
      <p:sp>
        <p:nvSpPr>
          <p:cNvPr id="3" name="AutoShape 2" descr="Bilderesultat for wbs log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5" name="AutoShape 4" descr="Bilderesultat for wbs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Tree>
    <p:extLst>
      <p:ext uri="{BB962C8B-B14F-4D97-AF65-F5344CB8AC3E}">
        <p14:creationId xmlns:p14="http://schemas.microsoft.com/office/powerpoint/2010/main" val="25717106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tel 6">
            <a:extLst>
              <a:ext uri="{FF2B5EF4-FFF2-40B4-BE49-F238E27FC236}">
                <a16:creationId xmlns:a16="http://schemas.microsoft.com/office/drawing/2014/main" id="{15855055-0E1A-A346-A8B9-0D47D141FA10}"/>
              </a:ext>
            </a:extLst>
          </p:cNvPr>
          <p:cNvSpPr>
            <a:spLocks noGrp="1"/>
          </p:cNvSpPr>
          <p:nvPr>
            <p:ph type="title"/>
          </p:nvPr>
        </p:nvSpPr>
        <p:spPr/>
        <p:txBody>
          <a:bodyPr/>
          <a:lstStyle/>
          <a:p>
            <a:r>
              <a:rPr lang="nb-NO" dirty="0"/>
              <a:t>Alternative </a:t>
            </a:r>
            <a:r>
              <a:rPr lang="nb-NO" dirty="0" err="1"/>
              <a:t>perspectives</a:t>
            </a:r>
            <a:r>
              <a:rPr lang="nb-NO" dirty="0"/>
              <a:t>/</a:t>
            </a:r>
            <a:r>
              <a:rPr lang="nb-NO" dirty="0" err="1"/>
              <a:t>theories</a:t>
            </a:r>
            <a:endParaRPr lang="nb-NO" dirty="0"/>
          </a:p>
        </p:txBody>
      </p:sp>
      <p:sp>
        <p:nvSpPr>
          <p:cNvPr id="8" name="Plassholder for innhold 7">
            <a:extLst>
              <a:ext uri="{FF2B5EF4-FFF2-40B4-BE49-F238E27FC236}">
                <a16:creationId xmlns:a16="http://schemas.microsoft.com/office/drawing/2014/main" id="{763D9D2C-361B-EC4E-82E5-87D81C41E82C}"/>
              </a:ext>
            </a:extLst>
          </p:cNvPr>
          <p:cNvSpPr>
            <a:spLocks noGrp="1"/>
          </p:cNvSpPr>
          <p:nvPr>
            <p:ph idx="1"/>
          </p:nvPr>
        </p:nvSpPr>
        <p:spPr/>
        <p:txBody>
          <a:bodyPr/>
          <a:lstStyle/>
          <a:p>
            <a:r>
              <a:rPr lang="nb-NO" dirty="0" err="1"/>
              <a:t>Actor</a:t>
            </a:r>
            <a:r>
              <a:rPr lang="nb-NO" dirty="0"/>
              <a:t>-Network </a:t>
            </a:r>
            <a:r>
              <a:rPr lang="nb-NO" dirty="0" err="1"/>
              <a:t>Theory</a:t>
            </a:r>
            <a:r>
              <a:rPr lang="nb-NO" dirty="0"/>
              <a:t> (ANT)</a:t>
            </a:r>
          </a:p>
          <a:p>
            <a:pPr lvl="1"/>
            <a:r>
              <a:rPr lang="nb-NO" dirty="0" err="1"/>
              <a:t>Actants</a:t>
            </a:r>
            <a:r>
              <a:rPr lang="nb-NO" dirty="0"/>
              <a:t>, </a:t>
            </a:r>
            <a:r>
              <a:rPr lang="nb-NO" dirty="0" err="1"/>
              <a:t>translation</a:t>
            </a:r>
            <a:r>
              <a:rPr lang="nb-NO" dirty="0"/>
              <a:t>, </a:t>
            </a:r>
            <a:r>
              <a:rPr lang="nb-NO" dirty="0" err="1"/>
              <a:t>alignement</a:t>
            </a:r>
            <a:endParaRPr lang="nb-NO" dirty="0"/>
          </a:p>
          <a:p>
            <a:r>
              <a:rPr lang="nb-NO" dirty="0" err="1"/>
              <a:t>Agential</a:t>
            </a:r>
            <a:r>
              <a:rPr lang="nb-NO" dirty="0"/>
              <a:t> </a:t>
            </a:r>
            <a:r>
              <a:rPr lang="nb-NO" dirty="0" err="1"/>
              <a:t>Realism</a:t>
            </a:r>
            <a:r>
              <a:rPr lang="nb-NO" dirty="0"/>
              <a:t> (</a:t>
            </a:r>
            <a:r>
              <a:rPr lang="nb-NO" dirty="0" err="1"/>
              <a:t>Sociomateriality</a:t>
            </a:r>
            <a:r>
              <a:rPr lang="nb-NO" dirty="0"/>
              <a:t>)</a:t>
            </a:r>
          </a:p>
          <a:p>
            <a:pPr lvl="1"/>
            <a:r>
              <a:rPr lang="nb-NO" dirty="0"/>
              <a:t>Inseparable </a:t>
            </a:r>
            <a:r>
              <a:rPr lang="nb-NO" dirty="0" err="1"/>
              <a:t>entanglement</a:t>
            </a:r>
            <a:r>
              <a:rPr lang="nb-NO" dirty="0"/>
              <a:t>, </a:t>
            </a:r>
            <a:r>
              <a:rPr lang="nb-NO" dirty="0" err="1"/>
              <a:t>agential</a:t>
            </a:r>
            <a:r>
              <a:rPr lang="nb-NO" dirty="0"/>
              <a:t> </a:t>
            </a:r>
            <a:r>
              <a:rPr lang="nb-NO" dirty="0" err="1"/>
              <a:t>cut</a:t>
            </a:r>
            <a:r>
              <a:rPr lang="nb-NO" dirty="0"/>
              <a:t>, </a:t>
            </a:r>
            <a:r>
              <a:rPr lang="nb-NO" dirty="0" err="1"/>
              <a:t>performativity</a:t>
            </a:r>
            <a:r>
              <a:rPr lang="nb-NO" dirty="0"/>
              <a:t> («</a:t>
            </a:r>
            <a:r>
              <a:rPr lang="nb-NO" dirty="0" err="1"/>
              <a:t>becoming</a:t>
            </a:r>
            <a:r>
              <a:rPr lang="nb-NO" dirty="0"/>
              <a:t>,»)</a:t>
            </a:r>
          </a:p>
          <a:p>
            <a:r>
              <a:rPr lang="nb-NO" dirty="0"/>
              <a:t>Critical </a:t>
            </a:r>
            <a:r>
              <a:rPr lang="nb-NO" dirty="0" err="1"/>
              <a:t>Realism</a:t>
            </a:r>
            <a:endParaRPr lang="nb-NO" dirty="0"/>
          </a:p>
          <a:p>
            <a:pPr lvl="1"/>
            <a:r>
              <a:rPr lang="nb-NO" dirty="0" err="1"/>
              <a:t>Emergence</a:t>
            </a:r>
            <a:r>
              <a:rPr lang="nb-NO" dirty="0"/>
              <a:t>, </a:t>
            </a:r>
            <a:r>
              <a:rPr lang="nb-NO" dirty="0" err="1"/>
              <a:t>mechanisms</a:t>
            </a:r>
            <a:r>
              <a:rPr lang="nb-NO" dirty="0"/>
              <a:t>, triggers</a:t>
            </a:r>
          </a:p>
          <a:p>
            <a:r>
              <a:rPr lang="nb-NO" dirty="0" err="1"/>
              <a:t>Assembalge</a:t>
            </a:r>
            <a:r>
              <a:rPr lang="nb-NO" dirty="0"/>
              <a:t> </a:t>
            </a:r>
            <a:r>
              <a:rPr lang="nb-NO" dirty="0" err="1"/>
              <a:t>Theory</a:t>
            </a:r>
            <a:endParaRPr lang="nb-NO" dirty="0"/>
          </a:p>
        </p:txBody>
      </p:sp>
      <p:sp>
        <p:nvSpPr>
          <p:cNvPr id="4" name="Plassholder for dato 3">
            <a:extLst>
              <a:ext uri="{FF2B5EF4-FFF2-40B4-BE49-F238E27FC236}">
                <a16:creationId xmlns:a16="http://schemas.microsoft.com/office/drawing/2014/main" id="{C753997D-FDB9-9248-BB86-90FD46196BA9}"/>
              </a:ext>
            </a:extLst>
          </p:cNvPr>
          <p:cNvSpPr>
            <a:spLocks noGrp="1"/>
          </p:cNvSpPr>
          <p:nvPr>
            <p:ph type="dt" sz="half" idx="10"/>
          </p:nvPr>
        </p:nvSpPr>
        <p:spPr/>
        <p:txBody>
          <a:bodyPr/>
          <a:lstStyle/>
          <a:p>
            <a:pPr>
              <a:defRPr/>
            </a:pPr>
            <a:r>
              <a:rPr lang="nb-NO"/>
              <a:t>11. april 2011</a:t>
            </a:r>
          </a:p>
        </p:txBody>
      </p:sp>
      <p:sp>
        <p:nvSpPr>
          <p:cNvPr id="5" name="Plassholder for bunntekst 4">
            <a:extLst>
              <a:ext uri="{FF2B5EF4-FFF2-40B4-BE49-F238E27FC236}">
                <a16:creationId xmlns:a16="http://schemas.microsoft.com/office/drawing/2014/main" id="{59F74B02-E2E4-7F44-AC94-7ED7D44F7B55}"/>
              </a:ext>
            </a:extLst>
          </p:cNvPr>
          <p:cNvSpPr>
            <a:spLocks noGrp="1"/>
          </p:cNvSpPr>
          <p:nvPr>
            <p:ph type="ftr" sz="quarter" idx="11"/>
          </p:nvPr>
        </p:nvSpPr>
        <p:spPr/>
        <p:txBody>
          <a:bodyPr/>
          <a:lstStyle/>
          <a:p>
            <a:pPr>
              <a:defRPr/>
            </a:pPr>
            <a:r>
              <a:rPr lang="en-US"/>
              <a:t>Ny Powerpoint mal 2011</a:t>
            </a:r>
          </a:p>
        </p:txBody>
      </p:sp>
      <p:sp>
        <p:nvSpPr>
          <p:cNvPr id="6" name="Plassholder for lysbildenummer 5">
            <a:extLst>
              <a:ext uri="{FF2B5EF4-FFF2-40B4-BE49-F238E27FC236}">
                <a16:creationId xmlns:a16="http://schemas.microsoft.com/office/drawing/2014/main" id="{0BDE962B-AE87-DB43-8F92-42CAAEEE84EA}"/>
              </a:ext>
            </a:extLst>
          </p:cNvPr>
          <p:cNvSpPr>
            <a:spLocks noGrp="1"/>
          </p:cNvSpPr>
          <p:nvPr>
            <p:ph type="sldNum" sz="quarter" idx="12"/>
          </p:nvPr>
        </p:nvSpPr>
        <p:spPr/>
        <p:txBody>
          <a:bodyPr/>
          <a:lstStyle/>
          <a:p>
            <a:fld id="{2C87A9CD-AC12-49C9-B5DD-1B3F04E43AA8}" type="slidenum">
              <a:rPr lang="en-US" altLang="nb-NO" smtClean="0"/>
              <a:pPr/>
              <a:t>3</a:t>
            </a:fld>
            <a:endParaRPr lang="en-US" altLang="nb-NO"/>
          </a:p>
        </p:txBody>
      </p:sp>
    </p:spTree>
    <p:extLst>
      <p:ext uri="{BB962C8B-B14F-4D97-AF65-F5344CB8AC3E}">
        <p14:creationId xmlns:p14="http://schemas.microsoft.com/office/powerpoint/2010/main" val="23382288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2940BC2-4613-274B-91AE-F741936662FC}"/>
              </a:ext>
            </a:extLst>
          </p:cNvPr>
          <p:cNvSpPr>
            <a:spLocks noGrp="1"/>
          </p:cNvSpPr>
          <p:nvPr>
            <p:ph type="title"/>
          </p:nvPr>
        </p:nvSpPr>
        <p:spPr/>
        <p:txBody>
          <a:bodyPr/>
          <a:lstStyle/>
          <a:p>
            <a:r>
              <a:rPr lang="en-GB" dirty="0"/>
              <a:t>Ontology for IS (theories)</a:t>
            </a:r>
          </a:p>
        </p:txBody>
      </p:sp>
      <p:sp>
        <p:nvSpPr>
          <p:cNvPr id="3" name="Plassholder for innhold 2">
            <a:extLst>
              <a:ext uri="{FF2B5EF4-FFF2-40B4-BE49-F238E27FC236}">
                <a16:creationId xmlns:a16="http://schemas.microsoft.com/office/drawing/2014/main" id="{97C4415B-4869-4641-A353-F0BE0DE1C86F}"/>
              </a:ext>
            </a:extLst>
          </p:cNvPr>
          <p:cNvSpPr>
            <a:spLocks noGrp="1"/>
          </p:cNvSpPr>
          <p:nvPr>
            <p:ph idx="1"/>
          </p:nvPr>
        </p:nvSpPr>
        <p:spPr/>
        <p:txBody>
          <a:bodyPr/>
          <a:lstStyle/>
          <a:p>
            <a:r>
              <a:rPr lang="en-GB" dirty="0"/>
              <a:t>Understanding the emergence and evolution of platform ecosystems and information infrastructures</a:t>
            </a:r>
          </a:p>
          <a:p>
            <a:r>
              <a:rPr lang="en-GB" dirty="0"/>
              <a:t>Requirements:</a:t>
            </a:r>
          </a:p>
          <a:p>
            <a:pPr lvl="1"/>
            <a:r>
              <a:rPr lang="en-GB" dirty="0"/>
              <a:t>socio-technical relations</a:t>
            </a:r>
          </a:p>
          <a:p>
            <a:pPr lvl="1"/>
            <a:r>
              <a:rPr lang="en-GB" dirty="0"/>
              <a:t>Multi-level (zooming in and out)</a:t>
            </a:r>
          </a:p>
          <a:p>
            <a:pPr lvl="1"/>
            <a:r>
              <a:rPr lang="en-GB" dirty="0"/>
              <a:t>Processes/dynamics</a:t>
            </a:r>
          </a:p>
        </p:txBody>
      </p:sp>
      <p:sp>
        <p:nvSpPr>
          <p:cNvPr id="6" name="Plassholder for lysbildenummer 5">
            <a:extLst>
              <a:ext uri="{FF2B5EF4-FFF2-40B4-BE49-F238E27FC236}">
                <a16:creationId xmlns:a16="http://schemas.microsoft.com/office/drawing/2014/main" id="{0C317428-86AD-2A43-B8B9-D49046FF38D2}"/>
              </a:ext>
            </a:extLst>
          </p:cNvPr>
          <p:cNvSpPr>
            <a:spLocks noGrp="1"/>
          </p:cNvSpPr>
          <p:nvPr>
            <p:ph type="sldNum" sz="quarter" idx="12"/>
          </p:nvPr>
        </p:nvSpPr>
        <p:spPr/>
        <p:txBody>
          <a:bodyPr/>
          <a:lstStyle/>
          <a:p>
            <a:fld id="{2C87A9CD-AC12-49C9-B5DD-1B3F04E43AA8}" type="slidenum">
              <a:rPr lang="en-US" altLang="nb-NO" smtClean="0"/>
              <a:pPr/>
              <a:t>4</a:t>
            </a:fld>
            <a:endParaRPr lang="en-US" altLang="nb-NO"/>
          </a:p>
        </p:txBody>
      </p:sp>
    </p:spTree>
    <p:extLst>
      <p:ext uri="{BB962C8B-B14F-4D97-AF65-F5344CB8AC3E}">
        <p14:creationId xmlns:p14="http://schemas.microsoft.com/office/powerpoint/2010/main" val="9623074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200E219-E5A3-A344-AAB2-B954B20D4AFF}"/>
              </a:ext>
            </a:extLst>
          </p:cNvPr>
          <p:cNvSpPr>
            <a:spLocks noGrp="1"/>
          </p:cNvSpPr>
          <p:nvPr>
            <p:ph type="title"/>
          </p:nvPr>
        </p:nvSpPr>
        <p:spPr/>
        <p:txBody>
          <a:bodyPr/>
          <a:lstStyle/>
          <a:p>
            <a:r>
              <a:rPr lang="en-GB" dirty="0"/>
              <a:t>Alternative ontologies</a:t>
            </a:r>
          </a:p>
        </p:txBody>
      </p:sp>
      <p:graphicFrame>
        <p:nvGraphicFramePr>
          <p:cNvPr id="7" name="Tabell 7">
            <a:extLst>
              <a:ext uri="{FF2B5EF4-FFF2-40B4-BE49-F238E27FC236}">
                <a16:creationId xmlns:a16="http://schemas.microsoft.com/office/drawing/2014/main" id="{114EA274-47A1-7949-95E5-421DCABB3A61}"/>
              </a:ext>
            </a:extLst>
          </p:cNvPr>
          <p:cNvGraphicFramePr>
            <a:graphicFrameLocks noGrp="1"/>
          </p:cNvGraphicFramePr>
          <p:nvPr>
            <p:ph idx="1"/>
            <p:extLst>
              <p:ext uri="{D42A27DB-BD31-4B8C-83A1-F6EECF244321}">
                <p14:modId xmlns:p14="http://schemas.microsoft.com/office/powerpoint/2010/main" val="71500975"/>
              </p:ext>
            </p:extLst>
          </p:nvPr>
        </p:nvGraphicFramePr>
        <p:xfrm>
          <a:off x="990600" y="1981200"/>
          <a:ext cx="7696200" cy="2895600"/>
        </p:xfrm>
        <a:graphic>
          <a:graphicData uri="http://schemas.openxmlformats.org/drawingml/2006/table">
            <a:tbl>
              <a:tblPr firstRow="1" bandRow="1">
                <a:tableStyleId>{5C22544A-7EE6-4342-B048-85BDC9FD1C3A}</a:tableStyleId>
              </a:tblPr>
              <a:tblGrid>
                <a:gridCol w="1924050">
                  <a:extLst>
                    <a:ext uri="{9D8B030D-6E8A-4147-A177-3AD203B41FA5}">
                      <a16:colId xmlns:a16="http://schemas.microsoft.com/office/drawing/2014/main" val="1997822596"/>
                    </a:ext>
                  </a:extLst>
                </a:gridCol>
                <a:gridCol w="1924050">
                  <a:extLst>
                    <a:ext uri="{9D8B030D-6E8A-4147-A177-3AD203B41FA5}">
                      <a16:colId xmlns:a16="http://schemas.microsoft.com/office/drawing/2014/main" val="3367217867"/>
                    </a:ext>
                  </a:extLst>
                </a:gridCol>
                <a:gridCol w="1924050">
                  <a:extLst>
                    <a:ext uri="{9D8B030D-6E8A-4147-A177-3AD203B41FA5}">
                      <a16:colId xmlns:a16="http://schemas.microsoft.com/office/drawing/2014/main" val="3038662835"/>
                    </a:ext>
                  </a:extLst>
                </a:gridCol>
                <a:gridCol w="1924050">
                  <a:extLst>
                    <a:ext uri="{9D8B030D-6E8A-4147-A177-3AD203B41FA5}">
                      <a16:colId xmlns:a16="http://schemas.microsoft.com/office/drawing/2014/main" val="1197726741"/>
                    </a:ext>
                  </a:extLst>
                </a:gridCol>
              </a:tblGrid>
              <a:tr h="723900">
                <a:tc>
                  <a:txBody>
                    <a:bodyPr/>
                    <a:lstStyle/>
                    <a:p>
                      <a:endParaRPr lang="nb-NO" dirty="0"/>
                    </a:p>
                  </a:txBody>
                  <a:tcPr/>
                </a:tc>
                <a:tc>
                  <a:txBody>
                    <a:bodyPr/>
                    <a:lstStyle/>
                    <a:p>
                      <a:r>
                        <a:rPr lang="nb-NO" err="1"/>
                        <a:t>Sosio-tech</a:t>
                      </a:r>
                      <a:endParaRPr lang="nb-NO"/>
                    </a:p>
                  </a:txBody>
                  <a:tcPr/>
                </a:tc>
                <a:tc>
                  <a:txBody>
                    <a:bodyPr/>
                    <a:lstStyle/>
                    <a:p>
                      <a:r>
                        <a:rPr lang="nb-NO" err="1"/>
                        <a:t>Multi-level</a:t>
                      </a:r>
                      <a:endParaRPr lang="nb-NO"/>
                    </a:p>
                  </a:txBody>
                  <a:tcPr/>
                </a:tc>
                <a:tc>
                  <a:txBody>
                    <a:bodyPr/>
                    <a:lstStyle/>
                    <a:p>
                      <a:r>
                        <a:rPr lang="nb-NO" err="1"/>
                        <a:t>Process</a:t>
                      </a:r>
                      <a:endParaRPr lang="nb-NO"/>
                    </a:p>
                  </a:txBody>
                  <a:tcPr/>
                </a:tc>
                <a:extLst>
                  <a:ext uri="{0D108BD9-81ED-4DB2-BD59-A6C34878D82A}">
                    <a16:rowId xmlns:a16="http://schemas.microsoft.com/office/drawing/2014/main" val="4209566143"/>
                  </a:ext>
                </a:extLst>
              </a:tr>
              <a:tr h="72390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dirty="0"/>
                        <a:t>Critical </a:t>
                      </a:r>
                      <a:r>
                        <a:rPr lang="nb-NO" dirty="0" err="1"/>
                        <a:t>Realism</a:t>
                      </a:r>
                      <a:endParaRPr lang="nb-NO" dirty="0"/>
                    </a:p>
                    <a:p>
                      <a:r>
                        <a:rPr lang="nb-NO" dirty="0"/>
                        <a:t>ANT</a:t>
                      </a:r>
                    </a:p>
                  </a:txBody>
                  <a:tcPr/>
                </a:tc>
                <a:tc>
                  <a:txBody>
                    <a:bodyPr/>
                    <a:lstStyle/>
                    <a:p>
                      <a:r>
                        <a:rPr lang="nb-NO" dirty="0"/>
                        <a:t>+</a:t>
                      </a:r>
                    </a:p>
                    <a:p>
                      <a:r>
                        <a:rPr lang="nb-NO" dirty="0"/>
                        <a:t>++</a:t>
                      </a:r>
                    </a:p>
                  </a:txBody>
                  <a:tcPr/>
                </a:tc>
                <a:tc>
                  <a:txBody>
                    <a:bodyPr/>
                    <a:lstStyle/>
                    <a:p>
                      <a:r>
                        <a:rPr lang="nb-NO" dirty="0"/>
                        <a:t>+</a:t>
                      </a:r>
                    </a:p>
                    <a:p>
                      <a:r>
                        <a:rPr lang="nb-NO" dirty="0"/>
                        <a:t>++</a:t>
                      </a:r>
                    </a:p>
                  </a:txBody>
                  <a:tcPr/>
                </a:tc>
                <a:tc>
                  <a:txBody>
                    <a:bodyPr/>
                    <a:lstStyle/>
                    <a:p>
                      <a:r>
                        <a:rPr lang="nb-NO" dirty="0"/>
                        <a:t>+</a:t>
                      </a:r>
                    </a:p>
                    <a:p>
                      <a:r>
                        <a:rPr lang="nb-NO" dirty="0"/>
                        <a:t>+</a:t>
                      </a:r>
                    </a:p>
                  </a:txBody>
                  <a:tcPr/>
                </a:tc>
                <a:extLst>
                  <a:ext uri="{0D108BD9-81ED-4DB2-BD59-A6C34878D82A}">
                    <a16:rowId xmlns:a16="http://schemas.microsoft.com/office/drawing/2014/main" val="2121460144"/>
                  </a:ext>
                </a:extLst>
              </a:tr>
              <a:tr h="723900">
                <a:tc>
                  <a:txBody>
                    <a:bodyPr/>
                    <a:lstStyle/>
                    <a:p>
                      <a:r>
                        <a:rPr lang="nb-NO" err="1"/>
                        <a:t>Sociomateriality</a:t>
                      </a:r>
                      <a:r>
                        <a:rPr lang="nb-NO"/>
                        <a:t>/</a:t>
                      </a:r>
                      <a:r>
                        <a:rPr lang="nb-NO" err="1"/>
                        <a:t>Agential</a:t>
                      </a:r>
                      <a:r>
                        <a:rPr lang="nb-NO"/>
                        <a:t> </a:t>
                      </a:r>
                      <a:r>
                        <a:rPr lang="nb-NO" err="1"/>
                        <a:t>Realism</a:t>
                      </a:r>
                      <a:endParaRPr lang="nb-NO"/>
                    </a:p>
                  </a:txBody>
                  <a:tcPr/>
                </a:tc>
                <a:tc>
                  <a:txBody>
                    <a:bodyPr/>
                    <a:lstStyle/>
                    <a:p>
                      <a:r>
                        <a:rPr lang="nb-NO"/>
                        <a:t>+</a:t>
                      </a:r>
                    </a:p>
                  </a:txBody>
                  <a:tcPr/>
                </a:tc>
                <a:tc>
                  <a:txBody>
                    <a:bodyPr/>
                    <a:lstStyle/>
                    <a:p>
                      <a:r>
                        <a:rPr lang="nb-NO"/>
                        <a:t>0</a:t>
                      </a:r>
                    </a:p>
                  </a:txBody>
                  <a:tcPr/>
                </a:tc>
                <a:tc>
                  <a:txBody>
                    <a:bodyPr/>
                    <a:lstStyle/>
                    <a:p>
                      <a:r>
                        <a:rPr lang="nb-NO"/>
                        <a:t>--</a:t>
                      </a:r>
                    </a:p>
                  </a:txBody>
                  <a:tcPr/>
                </a:tc>
                <a:extLst>
                  <a:ext uri="{0D108BD9-81ED-4DB2-BD59-A6C34878D82A}">
                    <a16:rowId xmlns:a16="http://schemas.microsoft.com/office/drawing/2014/main" val="1932519058"/>
                  </a:ext>
                </a:extLst>
              </a:tr>
              <a:tr h="723900">
                <a:tc>
                  <a:txBody>
                    <a:bodyPr/>
                    <a:lstStyle/>
                    <a:p>
                      <a:r>
                        <a:rPr lang="nb-NO" err="1"/>
                        <a:t>Assemblage</a:t>
                      </a:r>
                      <a:r>
                        <a:rPr lang="nb-NO"/>
                        <a:t> </a:t>
                      </a:r>
                      <a:r>
                        <a:rPr lang="nb-NO" err="1"/>
                        <a:t>Theory</a:t>
                      </a:r>
                      <a:endParaRPr lang="nb-NO"/>
                    </a:p>
                  </a:txBody>
                  <a:tcPr/>
                </a:tc>
                <a:tc>
                  <a:txBody>
                    <a:bodyPr/>
                    <a:lstStyle/>
                    <a:p>
                      <a:r>
                        <a:rPr lang="nb-NO" dirty="0"/>
                        <a:t>++</a:t>
                      </a:r>
                    </a:p>
                  </a:txBody>
                  <a:tcPr/>
                </a:tc>
                <a:tc>
                  <a:txBody>
                    <a:bodyPr/>
                    <a:lstStyle/>
                    <a:p>
                      <a:r>
                        <a:rPr lang="nb-NO"/>
                        <a:t>++</a:t>
                      </a:r>
                    </a:p>
                  </a:txBody>
                  <a:tcPr/>
                </a:tc>
                <a:tc>
                  <a:txBody>
                    <a:bodyPr/>
                    <a:lstStyle/>
                    <a:p>
                      <a:r>
                        <a:rPr lang="nb-NO" dirty="0"/>
                        <a:t>++</a:t>
                      </a:r>
                    </a:p>
                  </a:txBody>
                  <a:tcPr/>
                </a:tc>
                <a:extLst>
                  <a:ext uri="{0D108BD9-81ED-4DB2-BD59-A6C34878D82A}">
                    <a16:rowId xmlns:a16="http://schemas.microsoft.com/office/drawing/2014/main" val="2299930799"/>
                  </a:ext>
                </a:extLst>
              </a:tr>
            </a:tbl>
          </a:graphicData>
        </a:graphic>
      </p:graphicFrame>
      <p:sp>
        <p:nvSpPr>
          <p:cNvPr id="6" name="Plassholder for lysbildenummer 5">
            <a:extLst>
              <a:ext uri="{FF2B5EF4-FFF2-40B4-BE49-F238E27FC236}">
                <a16:creationId xmlns:a16="http://schemas.microsoft.com/office/drawing/2014/main" id="{5FADB93B-BE3E-9248-BBAF-A6F2459FE468}"/>
              </a:ext>
            </a:extLst>
          </p:cNvPr>
          <p:cNvSpPr>
            <a:spLocks noGrp="1"/>
          </p:cNvSpPr>
          <p:nvPr>
            <p:ph type="sldNum" sz="quarter" idx="12"/>
          </p:nvPr>
        </p:nvSpPr>
        <p:spPr/>
        <p:txBody>
          <a:bodyPr/>
          <a:lstStyle/>
          <a:p>
            <a:fld id="{2C87A9CD-AC12-49C9-B5DD-1B3F04E43AA8}" type="slidenum">
              <a:rPr lang="en-US" altLang="nb-NO" smtClean="0"/>
              <a:pPr/>
              <a:t>5</a:t>
            </a:fld>
            <a:endParaRPr lang="en-US" altLang="nb-NO"/>
          </a:p>
        </p:txBody>
      </p:sp>
    </p:spTree>
    <p:extLst>
      <p:ext uri="{BB962C8B-B14F-4D97-AF65-F5344CB8AC3E}">
        <p14:creationId xmlns:p14="http://schemas.microsoft.com/office/powerpoint/2010/main" val="10163272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F400874-F879-174B-B415-99C32ED99D2A}"/>
              </a:ext>
            </a:extLst>
          </p:cNvPr>
          <p:cNvSpPr>
            <a:spLocks noGrp="1"/>
          </p:cNvSpPr>
          <p:nvPr>
            <p:ph type="title"/>
          </p:nvPr>
        </p:nvSpPr>
        <p:spPr/>
        <p:txBody>
          <a:bodyPr/>
          <a:lstStyle/>
          <a:p>
            <a:r>
              <a:rPr lang="en-GB" dirty="0"/>
              <a:t>Case</a:t>
            </a:r>
          </a:p>
        </p:txBody>
      </p:sp>
      <p:sp>
        <p:nvSpPr>
          <p:cNvPr id="3" name="Plassholder for innhold 2">
            <a:extLst>
              <a:ext uri="{FF2B5EF4-FFF2-40B4-BE49-F238E27FC236}">
                <a16:creationId xmlns:a16="http://schemas.microsoft.com/office/drawing/2014/main" id="{7B487B25-6312-FE42-9928-9DA01ABF68AA}"/>
              </a:ext>
            </a:extLst>
          </p:cNvPr>
          <p:cNvSpPr>
            <a:spLocks noGrp="1"/>
          </p:cNvSpPr>
          <p:nvPr>
            <p:ph idx="1"/>
          </p:nvPr>
        </p:nvSpPr>
        <p:spPr/>
        <p:txBody>
          <a:bodyPr/>
          <a:lstStyle/>
          <a:p>
            <a:r>
              <a:rPr lang="en-GB" dirty="0"/>
              <a:t>TAVI: Transcatheter Aortic Valve Implantation</a:t>
            </a:r>
          </a:p>
          <a:p>
            <a:r>
              <a:rPr lang="en-GB" dirty="0"/>
              <a:t>Aortic Stenosis</a:t>
            </a:r>
          </a:p>
          <a:p>
            <a:endParaRPr lang="en-GB" dirty="0"/>
          </a:p>
        </p:txBody>
      </p:sp>
      <p:sp>
        <p:nvSpPr>
          <p:cNvPr id="4" name="Plassholder for dato 3">
            <a:extLst>
              <a:ext uri="{FF2B5EF4-FFF2-40B4-BE49-F238E27FC236}">
                <a16:creationId xmlns:a16="http://schemas.microsoft.com/office/drawing/2014/main" id="{E21D65B3-990E-9C49-BED8-708943B0E4EA}"/>
              </a:ext>
            </a:extLst>
          </p:cNvPr>
          <p:cNvSpPr>
            <a:spLocks noGrp="1"/>
          </p:cNvSpPr>
          <p:nvPr>
            <p:ph type="dt" sz="half" idx="10"/>
          </p:nvPr>
        </p:nvSpPr>
        <p:spPr/>
        <p:txBody>
          <a:bodyPr/>
          <a:lstStyle/>
          <a:p>
            <a:pPr>
              <a:defRPr/>
            </a:pPr>
            <a:r>
              <a:rPr lang="nb-NO"/>
              <a:t>11. april 2011</a:t>
            </a:r>
          </a:p>
        </p:txBody>
      </p:sp>
      <p:sp>
        <p:nvSpPr>
          <p:cNvPr id="5" name="Plassholder for bunntekst 4">
            <a:extLst>
              <a:ext uri="{FF2B5EF4-FFF2-40B4-BE49-F238E27FC236}">
                <a16:creationId xmlns:a16="http://schemas.microsoft.com/office/drawing/2014/main" id="{B655048D-A351-0142-9C0C-B1999A95A994}"/>
              </a:ext>
            </a:extLst>
          </p:cNvPr>
          <p:cNvSpPr>
            <a:spLocks noGrp="1"/>
          </p:cNvSpPr>
          <p:nvPr>
            <p:ph type="ftr" sz="quarter" idx="11"/>
          </p:nvPr>
        </p:nvSpPr>
        <p:spPr/>
        <p:txBody>
          <a:bodyPr/>
          <a:lstStyle/>
          <a:p>
            <a:pPr>
              <a:defRPr/>
            </a:pPr>
            <a:r>
              <a:rPr lang="en-US"/>
              <a:t>Ny Powerpoint mal 2011</a:t>
            </a:r>
          </a:p>
        </p:txBody>
      </p:sp>
      <p:sp>
        <p:nvSpPr>
          <p:cNvPr id="6" name="Plassholder for lysbildenummer 5">
            <a:extLst>
              <a:ext uri="{FF2B5EF4-FFF2-40B4-BE49-F238E27FC236}">
                <a16:creationId xmlns:a16="http://schemas.microsoft.com/office/drawing/2014/main" id="{4C35237F-500E-3B43-ABE3-612BE56E14E6}"/>
              </a:ext>
            </a:extLst>
          </p:cNvPr>
          <p:cNvSpPr>
            <a:spLocks noGrp="1"/>
          </p:cNvSpPr>
          <p:nvPr>
            <p:ph type="sldNum" sz="quarter" idx="12"/>
          </p:nvPr>
        </p:nvSpPr>
        <p:spPr/>
        <p:txBody>
          <a:bodyPr/>
          <a:lstStyle/>
          <a:p>
            <a:fld id="{2C87A9CD-AC12-49C9-B5DD-1B3F04E43AA8}" type="slidenum">
              <a:rPr lang="en-US" altLang="nb-NO" smtClean="0"/>
              <a:pPr/>
              <a:t>6</a:t>
            </a:fld>
            <a:endParaRPr lang="en-US" altLang="nb-NO"/>
          </a:p>
        </p:txBody>
      </p:sp>
    </p:spTree>
    <p:extLst>
      <p:ext uri="{BB962C8B-B14F-4D97-AF65-F5344CB8AC3E}">
        <p14:creationId xmlns:p14="http://schemas.microsoft.com/office/powerpoint/2010/main" val="34365708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1844824"/>
            <a:ext cx="7593546" cy="334019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extBox 2"/>
          <p:cNvSpPr txBox="1"/>
          <p:nvPr/>
        </p:nvSpPr>
        <p:spPr>
          <a:xfrm>
            <a:off x="4768373" y="5282624"/>
            <a:ext cx="3796773" cy="738664"/>
          </a:xfrm>
          <a:prstGeom prst="rect">
            <a:avLst/>
          </a:prstGeom>
          <a:noFill/>
        </p:spPr>
        <p:txBody>
          <a:bodyPr wrap="square" rtlCol="0">
            <a:spAutoFit/>
          </a:bodyPr>
          <a:lstStyle/>
          <a:p>
            <a:r>
              <a:rPr lang="nb-NO" sz="1400"/>
              <a:t>TAVR = TAVI, a </a:t>
            </a:r>
            <a:r>
              <a:rPr lang="nb-NO" sz="1400" err="1"/>
              <a:t>minimally</a:t>
            </a:r>
            <a:r>
              <a:rPr lang="nb-NO" sz="1400"/>
              <a:t> </a:t>
            </a:r>
            <a:r>
              <a:rPr lang="nb-NO" sz="1400" err="1"/>
              <a:t>invasive</a:t>
            </a:r>
            <a:r>
              <a:rPr lang="nb-NO" sz="1400"/>
              <a:t> alternative for </a:t>
            </a:r>
            <a:r>
              <a:rPr lang="nb-NO" sz="1400" err="1"/>
              <a:t>the</a:t>
            </a:r>
            <a:r>
              <a:rPr lang="nb-NO" sz="1400"/>
              <a:t> inoperable </a:t>
            </a:r>
            <a:r>
              <a:rPr lang="nb-NO" sz="1400" err="1"/>
              <a:t>patients</a:t>
            </a:r>
            <a:r>
              <a:rPr lang="nb-NO" sz="1400"/>
              <a:t>, first </a:t>
            </a:r>
            <a:r>
              <a:rPr lang="nb-NO" sz="1400" err="1"/>
              <a:t>feasibility</a:t>
            </a:r>
            <a:r>
              <a:rPr lang="nb-NO" sz="1400"/>
              <a:t> studies in 2002, CE-mark in 2007</a:t>
            </a:r>
          </a:p>
        </p:txBody>
      </p:sp>
      <p:sp>
        <p:nvSpPr>
          <p:cNvPr id="10" name="Rectangle 9"/>
          <p:cNvSpPr/>
          <p:nvPr/>
        </p:nvSpPr>
        <p:spPr>
          <a:xfrm>
            <a:off x="5508104" y="6474822"/>
            <a:ext cx="4572000" cy="307777"/>
          </a:xfrm>
          <a:prstGeom prst="rect">
            <a:avLst/>
          </a:prstGeom>
        </p:spPr>
        <p:txBody>
          <a:bodyPr>
            <a:spAutoFit/>
          </a:bodyPr>
          <a:lstStyle/>
          <a:p>
            <a:pPr algn="ctr"/>
            <a:r>
              <a:rPr lang="en-US" sz="1400">
                <a:effectLst/>
              </a:rPr>
              <a:t>http://newheartvalve.com/</a:t>
            </a:r>
            <a:endParaRPr lang="nb-NO" sz="1400"/>
          </a:p>
        </p:txBody>
      </p:sp>
      <p:sp>
        <p:nvSpPr>
          <p:cNvPr id="9" name="Title 1"/>
          <p:cNvSpPr>
            <a:spLocks noGrp="1"/>
          </p:cNvSpPr>
          <p:nvPr>
            <p:ph type="title"/>
          </p:nvPr>
        </p:nvSpPr>
        <p:spPr>
          <a:xfrm>
            <a:off x="990600" y="838200"/>
            <a:ext cx="7696200" cy="862608"/>
          </a:xfrm>
        </p:spPr>
        <p:txBody>
          <a:bodyPr/>
          <a:lstStyle/>
          <a:p>
            <a:r>
              <a:rPr lang="en-GB" noProof="0" dirty="0"/>
              <a:t>Two treatment options since 2007</a:t>
            </a:r>
          </a:p>
        </p:txBody>
      </p:sp>
    </p:spTree>
    <p:extLst>
      <p:ext uri="{BB962C8B-B14F-4D97-AF65-F5344CB8AC3E}">
        <p14:creationId xmlns:p14="http://schemas.microsoft.com/office/powerpoint/2010/main" val="41286639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967936" y="3405039"/>
            <a:ext cx="2846292" cy="2818591"/>
            <a:chOff x="4794039" y="1923730"/>
            <a:chExt cx="4170449" cy="3717843"/>
          </a:xfrm>
        </p:grpSpPr>
        <p:sp>
          <p:nvSpPr>
            <p:cNvPr id="7" name="Rounded Rectangle 6"/>
            <p:cNvSpPr/>
            <p:nvPr/>
          </p:nvSpPr>
          <p:spPr>
            <a:xfrm>
              <a:off x="4849688" y="2110150"/>
              <a:ext cx="4114800" cy="3531423"/>
            </a:xfrm>
            <a:prstGeom prst="roundRect">
              <a:avLst>
                <a:gd name="adj" fmla="val 702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9" name="Picture 3" descr="C:\Users\christopher_chia\Pictures\SAPIEN 3\SAPIEN 3 Case 4 PreDeploy.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849688" y="3012607"/>
              <a:ext cx="2356481" cy="2356481"/>
            </a:xfrm>
            <a:prstGeom prst="rect">
              <a:avLst/>
            </a:prstGeom>
            <a:noFill/>
          </p:spPr>
        </p:pic>
        <p:cxnSp>
          <p:nvCxnSpPr>
            <p:cNvPr id="12" name="Straight Arrow Connector 11"/>
            <p:cNvCxnSpPr/>
            <p:nvPr/>
          </p:nvCxnSpPr>
          <p:spPr>
            <a:xfrm flipH="1">
              <a:off x="6500598" y="4373755"/>
              <a:ext cx="2114938" cy="0"/>
            </a:xfrm>
            <a:prstGeom prst="straightConnector1">
              <a:avLst/>
            </a:prstGeom>
            <a:ln w="19050">
              <a:solidFill>
                <a:schemeClr val="tx2"/>
              </a:solidFill>
              <a:headEnd type="oval"/>
              <a:tailEnd type="ova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5830707" y="4007093"/>
              <a:ext cx="436831" cy="329531"/>
            </a:xfrm>
            <a:prstGeom prst="straightConnector1">
              <a:avLst/>
            </a:prstGeom>
            <a:ln w="28575">
              <a:solidFill>
                <a:schemeClr val="bg1"/>
              </a:solidFill>
              <a:headEnd type="arrow"/>
              <a:tailEnd type="arrow"/>
            </a:ln>
            <a:effectLst/>
          </p:spPr>
          <p:style>
            <a:lnRef idx="1">
              <a:schemeClr val="accent1"/>
            </a:lnRef>
            <a:fillRef idx="0">
              <a:schemeClr val="accent1"/>
            </a:fillRef>
            <a:effectRef idx="0">
              <a:schemeClr val="accent1"/>
            </a:effectRef>
            <a:fontRef idx="minor">
              <a:schemeClr val="tx1"/>
            </a:fontRef>
          </p:style>
        </p:cxnSp>
        <p:sp>
          <p:nvSpPr>
            <p:cNvPr id="15" name="Content Placeholder 5"/>
            <p:cNvSpPr txBox="1">
              <a:spLocks/>
            </p:cNvSpPr>
            <p:nvPr/>
          </p:nvSpPr>
          <p:spPr>
            <a:xfrm>
              <a:off x="7228118" y="3279418"/>
              <a:ext cx="1486519" cy="879923"/>
            </a:xfrm>
            <a:prstGeom prst="rect">
              <a:avLst/>
            </a:prstGeom>
          </p:spPr>
          <p:txBody>
            <a:bodyPr/>
            <a:lstStyle/>
            <a:p>
              <a:pPr indent="3175">
                <a:lnSpc>
                  <a:spcPct val="90000"/>
                </a:lnSpc>
                <a:spcBef>
                  <a:spcPct val="35000"/>
                </a:spcBef>
                <a:buClr>
                  <a:srgbClr val="EF3124"/>
                </a:buClr>
                <a:defRPr/>
              </a:pPr>
              <a:r>
                <a:rPr lang="en-US" sz="1200" b="1" kern="0">
                  <a:solidFill>
                    <a:srgbClr val="3A3A3A"/>
                  </a:solidFill>
                  <a:latin typeface="Arial" pitchFamily="34" charset="0"/>
                  <a:cs typeface="Arial" pitchFamily="34" charset="0"/>
                </a:rPr>
                <a:t>Fine control of valve positioning </a:t>
              </a:r>
            </a:p>
          </p:txBody>
        </p:sp>
        <p:pic>
          <p:nvPicPr>
            <p:cNvPr id="21" name="Picture 3" descr="C:\Users\Shauna_Siew\Documents\2013\Products\SAPIEN 3\Images\CommanderImages-SubSet\20_Commander.WhtBG.03.03_CamProximal_AlignPosition.Locked.HalfFine.FullFlexed_F20.01.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794039" y="1923730"/>
              <a:ext cx="3221665" cy="932039"/>
            </a:xfrm>
            <a:prstGeom prst="rect">
              <a:avLst/>
            </a:prstGeom>
            <a:ln w="19050">
              <a:noFill/>
              <a:headEnd type="oval"/>
              <a:tailEnd type="oval"/>
            </a:ln>
            <a:effectLst>
              <a:outerShdw blurRad="50800" dist="38100" dir="2700000" algn="tl" rotWithShape="0">
                <a:prstClr val="black">
                  <a:alpha val="40000"/>
                </a:prstClr>
              </a:outerShdw>
            </a:effectLst>
          </p:spPr>
        </p:pic>
        <p:cxnSp>
          <p:nvCxnSpPr>
            <p:cNvPr id="22" name="Straight Arrow Connector 21"/>
            <p:cNvCxnSpPr/>
            <p:nvPr/>
          </p:nvCxnSpPr>
          <p:spPr>
            <a:xfrm>
              <a:off x="7192571" y="2433398"/>
              <a:ext cx="10633" cy="318977"/>
            </a:xfrm>
            <a:prstGeom prst="straightConnector1">
              <a:avLst/>
            </a:prstGeom>
            <a:ln w="28575">
              <a:solidFill>
                <a:schemeClr val="bg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6" name="Elbow Connector 25"/>
            <p:cNvCxnSpPr/>
            <p:nvPr/>
          </p:nvCxnSpPr>
          <p:spPr>
            <a:xfrm rot="16200000" flipH="1">
              <a:off x="7197993" y="2827975"/>
              <a:ext cx="1550525" cy="1482769"/>
            </a:xfrm>
            <a:prstGeom prst="bentConnector3">
              <a:avLst>
                <a:gd name="adj1" fmla="val 27419"/>
              </a:avLst>
            </a:prstGeom>
            <a:ln w="19050">
              <a:solidFill>
                <a:schemeClr val="tx2"/>
              </a:solidFill>
              <a:headEnd type="oval"/>
              <a:tailEnd type="oval"/>
            </a:ln>
          </p:spPr>
          <p:style>
            <a:lnRef idx="2">
              <a:schemeClr val="accent1"/>
            </a:lnRef>
            <a:fillRef idx="0">
              <a:schemeClr val="accent1"/>
            </a:fillRef>
            <a:effectRef idx="1">
              <a:schemeClr val="accent1"/>
            </a:effectRef>
            <a:fontRef idx="minor">
              <a:schemeClr val="tx1"/>
            </a:fontRef>
          </p:style>
        </p:cxnSp>
      </p:grpSp>
      <p:sp>
        <p:nvSpPr>
          <p:cNvPr id="25" name="Rectangle 24"/>
          <p:cNvSpPr/>
          <p:nvPr/>
        </p:nvSpPr>
        <p:spPr>
          <a:xfrm>
            <a:off x="5724128" y="6474822"/>
            <a:ext cx="4572000" cy="307777"/>
          </a:xfrm>
          <a:prstGeom prst="rect">
            <a:avLst/>
          </a:prstGeom>
        </p:spPr>
        <p:txBody>
          <a:bodyPr>
            <a:spAutoFit/>
          </a:bodyPr>
          <a:lstStyle/>
          <a:p>
            <a:pPr algn="ctr"/>
            <a:r>
              <a:rPr lang="en-US" sz="1400">
                <a:effectLst/>
              </a:rPr>
              <a:t>http://edwards.com/</a:t>
            </a:r>
            <a:endParaRPr lang="nb-NO" sz="1400"/>
          </a:p>
        </p:txBody>
      </p:sp>
      <p:pic>
        <p:nvPicPr>
          <p:cNvPr id="31" name="Picture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871842" y="1399041"/>
            <a:ext cx="4602326" cy="266429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6" name="Picture 15" descr="SAP3.23.SL.05.01_WhtBG_Cam19D.Catalog_Relax_F019.01.Cropped.png"/>
          <p:cNvPicPr>
            <a:picLocks noChangeAspect="1"/>
          </p:cNvPicPr>
          <p:nvPr/>
        </p:nvPicPr>
        <p:blipFill>
          <a:blip r:embed="rId6" cstate="screen"/>
          <a:stretch>
            <a:fillRect/>
          </a:stretch>
        </p:blipFill>
        <p:spPr>
          <a:xfrm>
            <a:off x="1005628" y="1505353"/>
            <a:ext cx="2329420" cy="1656184"/>
          </a:xfrm>
          <a:prstGeom prst="rect">
            <a:avLst/>
          </a:prstGeom>
        </p:spPr>
      </p:pic>
      <p:sp>
        <p:nvSpPr>
          <p:cNvPr id="23" name="Title 1"/>
          <p:cNvSpPr txBox="1">
            <a:spLocks/>
          </p:cNvSpPr>
          <p:nvPr/>
        </p:nvSpPr>
        <p:spPr>
          <a:xfrm>
            <a:off x="906093" y="600914"/>
            <a:ext cx="7696200" cy="660937"/>
          </a:xfrm>
          <a:prstGeom prst="rect">
            <a:avLst/>
          </a:prstGeom>
        </p:spPr>
        <p:txBody>
          <a:bodyPr/>
          <a:lstStyle>
            <a:lvl1pPr algn="l" rtl="0" eaLnBrk="0" fontAlgn="base" hangingPunct="0">
              <a:spcBef>
                <a:spcPct val="0"/>
              </a:spcBef>
              <a:spcAft>
                <a:spcPct val="0"/>
              </a:spcAft>
              <a:defRPr sz="3200" b="1">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a:lstStyle>
          <a:p>
            <a:r>
              <a:rPr lang="en-GB" kern="0"/>
              <a:t>Technologies in use for doing TAVI</a:t>
            </a:r>
          </a:p>
        </p:txBody>
      </p:sp>
      <p:sp>
        <p:nvSpPr>
          <p:cNvPr id="2" name="TextBox 1"/>
          <p:cNvSpPr txBox="1"/>
          <p:nvPr/>
        </p:nvSpPr>
        <p:spPr>
          <a:xfrm>
            <a:off x="4754193" y="4386479"/>
            <a:ext cx="3316032" cy="707886"/>
          </a:xfrm>
          <a:prstGeom prst="rect">
            <a:avLst/>
          </a:prstGeom>
          <a:noFill/>
        </p:spPr>
        <p:txBody>
          <a:bodyPr wrap="none" rtlCol="0">
            <a:spAutoFit/>
          </a:bodyPr>
          <a:lstStyle/>
          <a:p>
            <a:r>
              <a:rPr lang="en-US"/>
              <a:t>Numerous computers and </a:t>
            </a:r>
          </a:p>
          <a:p>
            <a:r>
              <a:rPr lang="en-US"/>
              <a:t>applications: EPR, PACS, ..</a:t>
            </a:r>
          </a:p>
        </p:txBody>
      </p:sp>
      <p:sp>
        <p:nvSpPr>
          <p:cNvPr id="3" name="TekstSylinder 2">
            <a:extLst>
              <a:ext uri="{FF2B5EF4-FFF2-40B4-BE49-F238E27FC236}">
                <a16:creationId xmlns:a16="http://schemas.microsoft.com/office/drawing/2014/main" id="{89596A57-7F6E-A244-95E5-0885A243B8BF}"/>
              </a:ext>
            </a:extLst>
          </p:cNvPr>
          <p:cNvSpPr txBox="1"/>
          <p:nvPr/>
        </p:nvSpPr>
        <p:spPr>
          <a:xfrm>
            <a:off x="4483764" y="5458959"/>
            <a:ext cx="2946640" cy="246221"/>
          </a:xfrm>
          <a:prstGeom prst="rect">
            <a:avLst/>
          </a:prstGeom>
          <a:noFill/>
        </p:spPr>
        <p:txBody>
          <a:bodyPr wrap="none" rtlCol="0">
            <a:spAutoFit/>
          </a:bodyPr>
          <a:lstStyle/>
          <a:p>
            <a:r>
              <a:rPr lang="en-GB" sz="1000"/>
              <a:t>https://</a:t>
            </a:r>
            <a:r>
              <a:rPr lang="en-GB" sz="1000" err="1"/>
              <a:t>www.youtube.com</a:t>
            </a:r>
            <a:r>
              <a:rPr lang="en-GB" sz="1000"/>
              <a:t>/</a:t>
            </a:r>
            <a:r>
              <a:rPr lang="en-GB" sz="1000" err="1"/>
              <a:t>watch?v</a:t>
            </a:r>
            <a:r>
              <a:rPr lang="en-GB" sz="1000"/>
              <a:t>=X1Uk9Jvbut0</a:t>
            </a:r>
          </a:p>
        </p:txBody>
      </p:sp>
    </p:spTree>
    <p:extLst>
      <p:ext uri="{BB962C8B-B14F-4D97-AF65-F5344CB8AC3E}">
        <p14:creationId xmlns:p14="http://schemas.microsoft.com/office/powerpoint/2010/main" val="42057239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p:nvPr/>
        </p:nvPicPr>
        <p:blipFill>
          <a:blip r:embed="rId3" cstate="screen">
            <a:extLst>
              <a:ext uri="{28A0092B-C50C-407E-A947-70E740481C1C}">
                <a14:useLocalDpi xmlns:a14="http://schemas.microsoft.com/office/drawing/2010/main"/>
              </a:ext>
            </a:extLst>
          </a:blip>
          <a:stretch>
            <a:fillRect/>
          </a:stretch>
        </p:blipFill>
        <p:spPr>
          <a:xfrm>
            <a:off x="1475656" y="2492896"/>
            <a:ext cx="6768752" cy="3024336"/>
          </a:xfrm>
          <a:prstGeom prst="rect">
            <a:avLst/>
          </a:prstGeom>
        </p:spPr>
      </p:pic>
      <p:sp>
        <p:nvSpPr>
          <p:cNvPr id="5" name="Title 1"/>
          <p:cNvSpPr txBox="1">
            <a:spLocks/>
          </p:cNvSpPr>
          <p:nvPr/>
        </p:nvSpPr>
        <p:spPr>
          <a:xfrm>
            <a:off x="990600" y="982216"/>
            <a:ext cx="7696200" cy="862608"/>
          </a:xfrm>
          <a:prstGeom prst="rect">
            <a:avLst/>
          </a:prstGeom>
        </p:spPr>
        <p:txBody>
          <a:bodyPr/>
          <a:lstStyle>
            <a:lvl1pPr algn="l" rtl="0" eaLnBrk="0" fontAlgn="base" hangingPunct="0">
              <a:spcBef>
                <a:spcPct val="0"/>
              </a:spcBef>
              <a:spcAft>
                <a:spcPct val="0"/>
              </a:spcAft>
              <a:defRPr sz="3200" b="1">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a:lstStyle>
          <a:p>
            <a:r>
              <a:rPr lang="en-GB" kern="0"/>
              <a:t>Procedures performed by TAVI teams</a:t>
            </a:r>
          </a:p>
        </p:txBody>
      </p:sp>
    </p:spTree>
    <p:extLst>
      <p:ext uri="{BB962C8B-B14F-4D97-AF65-F5344CB8AC3E}">
        <p14:creationId xmlns:p14="http://schemas.microsoft.com/office/powerpoint/2010/main" val="38721262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827584" y="1916832"/>
            <a:ext cx="7488832" cy="4176464"/>
            <a:chOff x="467544" y="1448368"/>
            <a:chExt cx="8136904" cy="5293001"/>
          </a:xfrm>
        </p:grpSpPr>
        <p:grpSp>
          <p:nvGrpSpPr>
            <p:cNvPr id="10" name="Group 9"/>
            <p:cNvGrpSpPr/>
            <p:nvPr/>
          </p:nvGrpSpPr>
          <p:grpSpPr>
            <a:xfrm>
              <a:off x="467544" y="1448368"/>
              <a:ext cx="8136904" cy="5293001"/>
              <a:chOff x="1168508" y="1844824"/>
              <a:chExt cx="7416824" cy="4713082"/>
            </a:xfrm>
          </p:grpSpPr>
          <p:grpSp>
            <p:nvGrpSpPr>
              <p:cNvPr id="8" name="Group 7"/>
              <p:cNvGrpSpPr/>
              <p:nvPr/>
            </p:nvGrpSpPr>
            <p:grpSpPr>
              <a:xfrm>
                <a:off x="1168508" y="1877251"/>
                <a:ext cx="7416824" cy="4680655"/>
                <a:chOff x="1240516" y="1877251"/>
                <a:chExt cx="7416824" cy="4680655"/>
              </a:xfrm>
            </p:grpSpPr>
            <p:pic>
              <p:nvPicPr>
                <p:cNvPr id="368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0516" y="1877251"/>
                  <a:ext cx="7416824" cy="468065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7" name="Rectangle 6"/>
                <p:cNvSpPr/>
                <p:nvPr/>
              </p:nvSpPr>
              <p:spPr bwMode="auto">
                <a:xfrm>
                  <a:off x="3078313" y="5403771"/>
                  <a:ext cx="720080" cy="504056"/>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grpSp>
          <p:sp>
            <p:nvSpPr>
              <p:cNvPr id="9" name="Rectangle 8"/>
              <p:cNvSpPr/>
              <p:nvPr/>
            </p:nvSpPr>
            <p:spPr bwMode="auto">
              <a:xfrm>
                <a:off x="1259632" y="1844824"/>
                <a:ext cx="2808312" cy="36004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grpSp>
        <p:sp>
          <p:nvSpPr>
            <p:cNvPr id="3" name="Rectangle 2"/>
            <p:cNvSpPr/>
            <p:nvPr/>
          </p:nvSpPr>
          <p:spPr bwMode="auto">
            <a:xfrm>
              <a:off x="827584" y="1700213"/>
              <a:ext cx="3024336" cy="504651"/>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grpSp>
      <p:sp>
        <p:nvSpPr>
          <p:cNvPr id="12" name="Rectangle 11"/>
          <p:cNvSpPr/>
          <p:nvPr/>
        </p:nvSpPr>
        <p:spPr>
          <a:xfrm>
            <a:off x="5508104" y="6474822"/>
            <a:ext cx="4572000" cy="307777"/>
          </a:xfrm>
          <a:prstGeom prst="rect">
            <a:avLst/>
          </a:prstGeom>
        </p:spPr>
        <p:txBody>
          <a:bodyPr>
            <a:spAutoFit/>
          </a:bodyPr>
          <a:lstStyle/>
          <a:p>
            <a:pPr algn="ctr"/>
            <a:r>
              <a:rPr lang="en-US" sz="1400">
                <a:effectLst/>
              </a:rPr>
              <a:t>http://bostonscientific.com/</a:t>
            </a:r>
            <a:endParaRPr lang="nb-NO" sz="1400"/>
          </a:p>
        </p:txBody>
      </p:sp>
      <p:sp>
        <p:nvSpPr>
          <p:cNvPr id="13" name="Title 1"/>
          <p:cNvSpPr>
            <a:spLocks noGrp="1"/>
          </p:cNvSpPr>
          <p:nvPr>
            <p:ph type="title"/>
          </p:nvPr>
        </p:nvSpPr>
        <p:spPr>
          <a:xfrm>
            <a:off x="990600" y="838200"/>
            <a:ext cx="7696200" cy="862608"/>
          </a:xfrm>
        </p:spPr>
        <p:txBody>
          <a:bodyPr/>
          <a:lstStyle/>
          <a:p>
            <a:r>
              <a:rPr lang="en-GB" dirty="0"/>
              <a:t>Valve can be inserted through f</a:t>
            </a:r>
            <a:r>
              <a:rPr lang="en-GB" noProof="0" dirty="0"/>
              <a:t>our access points</a:t>
            </a:r>
          </a:p>
        </p:txBody>
      </p:sp>
    </p:spTree>
    <p:extLst>
      <p:ext uri="{BB962C8B-B14F-4D97-AF65-F5344CB8AC3E}">
        <p14:creationId xmlns:p14="http://schemas.microsoft.com/office/powerpoint/2010/main" val="37603165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Overall process, TAVI as infrastructure</a:t>
            </a:r>
          </a:p>
        </p:txBody>
      </p:sp>
      <p:sp>
        <p:nvSpPr>
          <p:cNvPr id="6" name="Content Placeholder 5"/>
          <p:cNvSpPr>
            <a:spLocks noGrp="1"/>
          </p:cNvSpPr>
          <p:nvPr>
            <p:ph idx="1"/>
          </p:nvPr>
        </p:nvSpPr>
        <p:spPr/>
        <p:txBody>
          <a:bodyPr/>
          <a:lstStyle/>
          <a:p>
            <a:r>
              <a:rPr lang="en-GB" dirty="0"/>
              <a:t>Organizing at national and regional level</a:t>
            </a:r>
          </a:p>
          <a:p>
            <a:r>
              <a:rPr lang="en-GB" dirty="0"/>
              <a:t>Admission, examination and diagnosing (</a:t>
            </a:r>
            <a:r>
              <a:rPr lang="en-GB" dirty="0" err="1"/>
              <a:t>incl</a:t>
            </a:r>
            <a:r>
              <a:rPr lang="en-GB" dirty="0"/>
              <a:t> international experts), preparation for surgery, surgery, intensive care, discharge, follow up</a:t>
            </a:r>
          </a:p>
          <a:p>
            <a:r>
              <a:rPr lang="en-GB" dirty="0"/>
              <a:t>Complex information infrastructure</a:t>
            </a:r>
          </a:p>
          <a:p>
            <a:pPr lvl="1"/>
            <a:r>
              <a:rPr lang="en-GB" dirty="0"/>
              <a:t>Digital instruments, general and specialized image analysis tools, EPR, ….</a:t>
            </a:r>
          </a:p>
          <a:p>
            <a:endParaRPr lang="en-GB" dirty="0"/>
          </a:p>
        </p:txBody>
      </p:sp>
      <p:sp>
        <p:nvSpPr>
          <p:cNvPr id="4" name="Slide Number Placeholder 3"/>
          <p:cNvSpPr>
            <a:spLocks noGrp="1"/>
          </p:cNvSpPr>
          <p:nvPr>
            <p:ph type="sldNum" sz="quarter" idx="12"/>
          </p:nvPr>
        </p:nvSpPr>
        <p:spPr/>
        <p:txBody>
          <a:bodyPr/>
          <a:lstStyle/>
          <a:p>
            <a:fld id="{8ABB1F99-451E-4366-8578-7FF053348166}" type="slidenum">
              <a:rPr lang="en-US" altLang="nb-NO" smtClean="0"/>
              <a:pPr/>
              <a:t>11</a:t>
            </a:fld>
            <a:endParaRPr lang="en-US" altLang="nb-NO"/>
          </a:p>
        </p:txBody>
      </p:sp>
    </p:spTree>
    <p:extLst>
      <p:ext uri="{BB962C8B-B14F-4D97-AF65-F5344CB8AC3E}">
        <p14:creationId xmlns:p14="http://schemas.microsoft.com/office/powerpoint/2010/main" val="20681450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Content Placeholder 2"/>
          <p:cNvSpPr>
            <a:spLocks noGrp="1"/>
          </p:cNvSpPr>
          <p:nvPr>
            <p:ph idx="1"/>
          </p:nvPr>
        </p:nvSpPr>
        <p:spPr>
          <a:xfrm>
            <a:off x="990600" y="1700808"/>
            <a:ext cx="7696200" cy="4395192"/>
          </a:xfrm>
        </p:spPr>
        <p:txBody>
          <a:bodyPr>
            <a:normAutofit/>
          </a:bodyPr>
          <a:lstStyle/>
          <a:p>
            <a:r>
              <a:rPr lang="en-GB" noProof="0" dirty="0"/>
              <a:t>Manuel </a:t>
            </a:r>
            <a:r>
              <a:rPr lang="en-GB" noProof="0" dirty="0" err="1"/>
              <a:t>DeLanda</a:t>
            </a:r>
            <a:r>
              <a:rPr lang="en-GB" noProof="0" dirty="0"/>
              <a:t> “A New Philosophy of Society: Assemblage Theory and Social Complexity” (2006)</a:t>
            </a:r>
          </a:p>
          <a:p>
            <a:r>
              <a:rPr lang="en-GB" noProof="0" dirty="0"/>
              <a:t>Gilles Deleuze </a:t>
            </a:r>
          </a:p>
          <a:p>
            <a:r>
              <a:rPr lang="en-GB" dirty="0"/>
              <a:t>Non-essentialist, realist process ontology</a:t>
            </a:r>
            <a:endParaRPr lang="en-GB" noProof="0" dirty="0"/>
          </a:p>
          <a:p>
            <a:r>
              <a:rPr lang="en-GB" noProof="0" dirty="0"/>
              <a:t>Assemblage/</a:t>
            </a:r>
            <a:r>
              <a:rPr lang="en-GB" noProof="0" dirty="0" err="1"/>
              <a:t>agencement</a:t>
            </a:r>
            <a:endParaRPr lang="en-GB" noProof="0" dirty="0"/>
          </a:p>
          <a:p>
            <a:pPr lvl="1"/>
            <a:r>
              <a:rPr lang="en-GB" dirty="0"/>
              <a:t>Arrangement/act of arranging</a:t>
            </a:r>
            <a:endParaRPr lang="en-GB" noProof="0" dirty="0"/>
          </a:p>
        </p:txBody>
      </p:sp>
      <p:sp>
        <p:nvSpPr>
          <p:cNvPr id="8" name="Title 1"/>
          <p:cNvSpPr>
            <a:spLocks noGrp="1"/>
          </p:cNvSpPr>
          <p:nvPr>
            <p:ph type="title"/>
          </p:nvPr>
        </p:nvSpPr>
        <p:spPr>
          <a:xfrm>
            <a:off x="990600" y="756320"/>
            <a:ext cx="7696200" cy="687387"/>
          </a:xfrm>
        </p:spPr>
        <p:txBody>
          <a:bodyPr/>
          <a:lstStyle/>
          <a:p>
            <a:r>
              <a:rPr lang="en-GB" noProof="0" dirty="0"/>
              <a:t>Assemblage theory</a:t>
            </a:r>
          </a:p>
        </p:txBody>
      </p:sp>
    </p:spTree>
    <p:extLst>
      <p:ext uri="{BB962C8B-B14F-4D97-AF65-F5344CB8AC3E}">
        <p14:creationId xmlns:p14="http://schemas.microsoft.com/office/powerpoint/2010/main" val="16407592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AFAD21D-1987-A940-8C43-43358811DCC2}"/>
              </a:ext>
            </a:extLst>
          </p:cNvPr>
          <p:cNvSpPr>
            <a:spLocks noGrp="1"/>
          </p:cNvSpPr>
          <p:nvPr>
            <p:ph type="title"/>
          </p:nvPr>
        </p:nvSpPr>
        <p:spPr>
          <a:xfrm>
            <a:off x="990600" y="838200"/>
            <a:ext cx="7696200" cy="430560"/>
          </a:xfrm>
        </p:spPr>
        <p:txBody>
          <a:bodyPr/>
          <a:lstStyle/>
          <a:p>
            <a:r>
              <a:rPr lang="en-GB" dirty="0"/>
              <a:t>AT: Key concepts</a:t>
            </a:r>
          </a:p>
        </p:txBody>
      </p:sp>
      <p:sp>
        <p:nvSpPr>
          <p:cNvPr id="3" name="Plassholder for innhold 2">
            <a:extLst>
              <a:ext uri="{FF2B5EF4-FFF2-40B4-BE49-F238E27FC236}">
                <a16:creationId xmlns:a16="http://schemas.microsoft.com/office/drawing/2014/main" id="{CA793A31-2290-6244-BF49-5DC5B66BC21F}"/>
              </a:ext>
            </a:extLst>
          </p:cNvPr>
          <p:cNvSpPr>
            <a:spLocks noGrp="1"/>
          </p:cNvSpPr>
          <p:nvPr>
            <p:ph idx="1"/>
          </p:nvPr>
        </p:nvSpPr>
        <p:spPr>
          <a:xfrm>
            <a:off x="990600" y="1556792"/>
            <a:ext cx="7696200" cy="4539208"/>
          </a:xfrm>
        </p:spPr>
        <p:txBody>
          <a:bodyPr/>
          <a:lstStyle/>
          <a:p>
            <a:r>
              <a:rPr lang="en-GB" dirty="0"/>
              <a:t>Properties, capacities (to interact/affect &amp; being affected), tendencies</a:t>
            </a:r>
          </a:p>
          <a:p>
            <a:pPr lvl="1"/>
            <a:r>
              <a:rPr lang="en-GB" dirty="0"/>
              <a:t>Relations of exteriority</a:t>
            </a:r>
          </a:p>
          <a:p>
            <a:r>
              <a:rPr lang="en-GB" dirty="0"/>
              <a:t>Two dimensions:</a:t>
            </a:r>
          </a:p>
          <a:p>
            <a:pPr lvl="1"/>
            <a:r>
              <a:rPr lang="en-GB" dirty="0"/>
              <a:t>Material – expressive (like ANT)</a:t>
            </a:r>
          </a:p>
          <a:p>
            <a:pPr lvl="1"/>
            <a:r>
              <a:rPr lang="en-GB" dirty="0"/>
              <a:t>Stabilizing (territorializing, coding) – destabilizing (de-territorializing, de-coding)</a:t>
            </a:r>
          </a:p>
          <a:p>
            <a:r>
              <a:rPr lang="en-GB" dirty="0"/>
              <a:t>Emergence, thresholds, non-linearity, path-dependency, critical junctures, path creation</a:t>
            </a:r>
          </a:p>
          <a:p>
            <a:r>
              <a:rPr lang="en-GB" dirty="0"/>
              <a:t>Upward &amp; downward causality (whole-part interactions)</a:t>
            </a:r>
          </a:p>
          <a:p>
            <a:endParaRPr lang="en-GB" dirty="0"/>
          </a:p>
        </p:txBody>
      </p:sp>
      <p:sp>
        <p:nvSpPr>
          <p:cNvPr id="6" name="Plassholder for lysbildenummer 5">
            <a:extLst>
              <a:ext uri="{FF2B5EF4-FFF2-40B4-BE49-F238E27FC236}">
                <a16:creationId xmlns:a16="http://schemas.microsoft.com/office/drawing/2014/main" id="{08F9DD1B-9803-5C49-86EA-4327DCB86455}"/>
              </a:ext>
            </a:extLst>
          </p:cNvPr>
          <p:cNvSpPr>
            <a:spLocks noGrp="1"/>
          </p:cNvSpPr>
          <p:nvPr>
            <p:ph type="sldNum" sz="quarter" idx="12"/>
          </p:nvPr>
        </p:nvSpPr>
        <p:spPr/>
        <p:txBody>
          <a:bodyPr/>
          <a:lstStyle/>
          <a:p>
            <a:fld id="{2C87A9CD-AC12-49C9-B5DD-1B3F04E43AA8}" type="slidenum">
              <a:rPr lang="en-US" altLang="nb-NO" smtClean="0"/>
              <a:pPr/>
              <a:t>13</a:t>
            </a:fld>
            <a:endParaRPr lang="en-US" altLang="nb-NO"/>
          </a:p>
        </p:txBody>
      </p:sp>
    </p:spTree>
    <p:extLst>
      <p:ext uri="{BB962C8B-B14F-4D97-AF65-F5344CB8AC3E}">
        <p14:creationId xmlns:p14="http://schemas.microsoft.com/office/powerpoint/2010/main" val="11180012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4A53298-1916-584C-AE2A-F79E7DBF7C65}"/>
              </a:ext>
            </a:extLst>
          </p:cNvPr>
          <p:cNvSpPr>
            <a:spLocks noGrp="1"/>
          </p:cNvSpPr>
          <p:nvPr>
            <p:ph type="title"/>
          </p:nvPr>
        </p:nvSpPr>
        <p:spPr/>
        <p:txBody>
          <a:bodyPr/>
          <a:lstStyle/>
          <a:p>
            <a:r>
              <a:rPr lang="en-GB" dirty="0"/>
              <a:t>TAVI analysis</a:t>
            </a:r>
          </a:p>
        </p:txBody>
      </p:sp>
      <p:sp>
        <p:nvSpPr>
          <p:cNvPr id="3" name="Plassholder for innhold 2">
            <a:extLst>
              <a:ext uri="{FF2B5EF4-FFF2-40B4-BE49-F238E27FC236}">
                <a16:creationId xmlns:a16="http://schemas.microsoft.com/office/drawing/2014/main" id="{020551E3-E585-6947-B5B8-30FE6E70C095}"/>
              </a:ext>
            </a:extLst>
          </p:cNvPr>
          <p:cNvSpPr>
            <a:spLocks noGrp="1"/>
          </p:cNvSpPr>
          <p:nvPr>
            <p:ph idx="1"/>
          </p:nvPr>
        </p:nvSpPr>
        <p:spPr/>
        <p:txBody>
          <a:bodyPr/>
          <a:lstStyle/>
          <a:p>
            <a:r>
              <a:rPr lang="en-GB" dirty="0"/>
              <a:t>Socio-technical relations</a:t>
            </a:r>
          </a:p>
          <a:p>
            <a:r>
              <a:rPr lang="en-GB" dirty="0"/>
              <a:t>Multi-level interactions</a:t>
            </a:r>
          </a:p>
          <a:p>
            <a:pPr lvl="1"/>
            <a:r>
              <a:rPr lang="en-GB" dirty="0"/>
              <a:t>Upward: emergence and evolution of arch/gov configurations</a:t>
            </a:r>
          </a:p>
          <a:p>
            <a:pPr lvl="1"/>
            <a:r>
              <a:rPr lang="en-GB" dirty="0"/>
              <a:t>Downward: arch/gov shaping of TAVI evolution (practices)</a:t>
            </a:r>
          </a:p>
          <a:p>
            <a:r>
              <a:rPr lang="en-GB" dirty="0"/>
              <a:t>Tensions: Stabilizing and de-stabilizing processes</a:t>
            </a:r>
          </a:p>
        </p:txBody>
      </p:sp>
      <p:sp>
        <p:nvSpPr>
          <p:cNvPr id="4" name="Plassholder for dato 3">
            <a:extLst>
              <a:ext uri="{FF2B5EF4-FFF2-40B4-BE49-F238E27FC236}">
                <a16:creationId xmlns:a16="http://schemas.microsoft.com/office/drawing/2014/main" id="{DC61A239-812B-BA42-9E9A-123C62197B53}"/>
              </a:ext>
            </a:extLst>
          </p:cNvPr>
          <p:cNvSpPr>
            <a:spLocks noGrp="1"/>
          </p:cNvSpPr>
          <p:nvPr>
            <p:ph type="dt" sz="half" idx="10"/>
          </p:nvPr>
        </p:nvSpPr>
        <p:spPr/>
        <p:txBody>
          <a:bodyPr/>
          <a:lstStyle/>
          <a:p>
            <a:pPr>
              <a:defRPr/>
            </a:pPr>
            <a:r>
              <a:rPr lang="nb-NO"/>
              <a:t>11. april 2011</a:t>
            </a:r>
          </a:p>
        </p:txBody>
      </p:sp>
      <p:sp>
        <p:nvSpPr>
          <p:cNvPr id="5" name="Plassholder for bunntekst 4">
            <a:extLst>
              <a:ext uri="{FF2B5EF4-FFF2-40B4-BE49-F238E27FC236}">
                <a16:creationId xmlns:a16="http://schemas.microsoft.com/office/drawing/2014/main" id="{000717CD-A4CF-FE44-BEE7-03EDE744CAA0}"/>
              </a:ext>
            </a:extLst>
          </p:cNvPr>
          <p:cNvSpPr>
            <a:spLocks noGrp="1"/>
          </p:cNvSpPr>
          <p:nvPr>
            <p:ph type="ftr" sz="quarter" idx="11"/>
          </p:nvPr>
        </p:nvSpPr>
        <p:spPr/>
        <p:txBody>
          <a:bodyPr/>
          <a:lstStyle/>
          <a:p>
            <a:pPr>
              <a:defRPr/>
            </a:pPr>
            <a:r>
              <a:rPr lang="en-US"/>
              <a:t>Ny Powerpoint mal 2011</a:t>
            </a:r>
          </a:p>
        </p:txBody>
      </p:sp>
      <p:sp>
        <p:nvSpPr>
          <p:cNvPr id="6" name="Plassholder for lysbildenummer 5">
            <a:extLst>
              <a:ext uri="{FF2B5EF4-FFF2-40B4-BE49-F238E27FC236}">
                <a16:creationId xmlns:a16="http://schemas.microsoft.com/office/drawing/2014/main" id="{748C19A2-9BF2-9E43-B4F1-F80C7F0F7C7B}"/>
              </a:ext>
            </a:extLst>
          </p:cNvPr>
          <p:cNvSpPr>
            <a:spLocks noGrp="1"/>
          </p:cNvSpPr>
          <p:nvPr>
            <p:ph type="sldNum" sz="quarter" idx="12"/>
          </p:nvPr>
        </p:nvSpPr>
        <p:spPr/>
        <p:txBody>
          <a:bodyPr/>
          <a:lstStyle/>
          <a:p>
            <a:fld id="{2C87A9CD-AC12-49C9-B5DD-1B3F04E43AA8}" type="slidenum">
              <a:rPr lang="en-US" altLang="nb-NO" smtClean="0"/>
              <a:pPr/>
              <a:t>14</a:t>
            </a:fld>
            <a:endParaRPr lang="en-US" altLang="nb-NO"/>
          </a:p>
        </p:txBody>
      </p:sp>
    </p:spTree>
    <p:extLst>
      <p:ext uri="{BB962C8B-B14F-4D97-AF65-F5344CB8AC3E}">
        <p14:creationId xmlns:p14="http://schemas.microsoft.com/office/powerpoint/2010/main" val="2746847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1844824"/>
            <a:ext cx="7696200" cy="4251176"/>
          </a:xfrm>
        </p:spPr>
        <p:txBody>
          <a:bodyPr/>
          <a:lstStyle/>
          <a:p>
            <a:r>
              <a:rPr lang="en-GB" dirty="0"/>
              <a:t>Local </a:t>
            </a:r>
          </a:p>
          <a:p>
            <a:pPr lvl="1"/>
            <a:r>
              <a:rPr lang="en-GB" dirty="0"/>
              <a:t>Valves, catheters, imaging instruments, individual doctors and nurses</a:t>
            </a:r>
          </a:p>
          <a:p>
            <a:pPr lvl="1"/>
            <a:r>
              <a:rPr lang="en-GB" dirty="0"/>
              <a:t>Surgery theatre: team, patient, equipment and facilities</a:t>
            </a:r>
          </a:p>
          <a:p>
            <a:pPr lvl="1"/>
            <a:r>
              <a:rPr lang="en-GB" dirty="0"/>
              <a:t>Hospital: Pre-, per- and post-operative practices</a:t>
            </a:r>
          </a:p>
          <a:p>
            <a:r>
              <a:rPr lang="en-GB" dirty="0"/>
              <a:t>National </a:t>
            </a:r>
          </a:p>
          <a:p>
            <a:pPr lvl="1"/>
            <a:r>
              <a:rPr lang="en-GB" dirty="0"/>
              <a:t>Funding, regulation, organizing at national level</a:t>
            </a:r>
          </a:p>
          <a:p>
            <a:r>
              <a:rPr lang="en-GB" dirty="0"/>
              <a:t>Global</a:t>
            </a:r>
          </a:p>
          <a:p>
            <a:pPr lvl="1"/>
            <a:r>
              <a:rPr lang="en-GB" dirty="0"/>
              <a:t>Vendors, patents, international conferences, professional associations and so forth</a:t>
            </a:r>
          </a:p>
        </p:txBody>
      </p:sp>
      <p:sp>
        <p:nvSpPr>
          <p:cNvPr id="9" name="Title 1"/>
          <p:cNvSpPr>
            <a:spLocks noGrp="1"/>
          </p:cNvSpPr>
          <p:nvPr>
            <p:ph type="title"/>
          </p:nvPr>
        </p:nvSpPr>
        <p:spPr>
          <a:xfrm>
            <a:off x="990600" y="838200"/>
            <a:ext cx="7696200" cy="718592"/>
          </a:xfrm>
        </p:spPr>
        <p:txBody>
          <a:bodyPr/>
          <a:lstStyle/>
          <a:p>
            <a:r>
              <a:rPr lang="en-GB" noProof="0" dirty="0"/>
              <a:t>TAVI: assemblages of assemblages, </a:t>
            </a:r>
            <a:r>
              <a:rPr lang="en-GB" dirty="0"/>
              <a:t>capacities</a:t>
            </a:r>
            <a:endParaRPr lang="en-GB" noProof="0" dirty="0"/>
          </a:p>
        </p:txBody>
      </p:sp>
    </p:spTree>
    <p:extLst>
      <p:ext uri="{BB962C8B-B14F-4D97-AF65-F5344CB8AC3E}">
        <p14:creationId xmlns:p14="http://schemas.microsoft.com/office/powerpoint/2010/main" val="12446528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2011536"/>
            <a:ext cx="7696200" cy="4467200"/>
          </a:xfrm>
        </p:spPr>
        <p:txBody>
          <a:bodyPr/>
          <a:lstStyle/>
          <a:p>
            <a:r>
              <a:rPr lang="en-GB" sz="2000" dirty="0"/>
              <a:t>Technological improvements</a:t>
            </a:r>
          </a:p>
          <a:p>
            <a:r>
              <a:rPr lang="en-GB" sz="2000" dirty="0"/>
              <a:t>Individual and team skills improved</a:t>
            </a:r>
          </a:p>
          <a:p>
            <a:r>
              <a:rPr lang="en-GB" sz="2000" dirty="0"/>
              <a:t>Medical knowledge advanced</a:t>
            </a:r>
          </a:p>
          <a:p>
            <a:r>
              <a:rPr lang="en-GB" sz="2000" dirty="0"/>
              <a:t>Changes in ways of organising activities</a:t>
            </a:r>
          </a:p>
          <a:p>
            <a:r>
              <a:rPr lang="en-GB" sz="2000" dirty="0"/>
              <a:t>In sum this leads to:</a:t>
            </a:r>
          </a:p>
          <a:p>
            <a:pPr lvl="1"/>
            <a:r>
              <a:rPr lang="en-GB" sz="1600" dirty="0"/>
              <a:t>Number of team members reduced</a:t>
            </a:r>
          </a:p>
          <a:p>
            <a:pPr lvl="1"/>
            <a:r>
              <a:rPr lang="en-GB" sz="1600" dirty="0"/>
              <a:t>Speed of the procedure reduced</a:t>
            </a:r>
          </a:p>
          <a:p>
            <a:pPr lvl="1"/>
            <a:r>
              <a:rPr lang="en-GB" sz="1600" dirty="0"/>
              <a:t>Patient volume increased</a:t>
            </a:r>
          </a:p>
          <a:p>
            <a:pPr lvl="1"/>
            <a:r>
              <a:rPr lang="en-GB" sz="1600" dirty="0"/>
              <a:t>Inclusion criteria changed (lower risk patients)</a:t>
            </a:r>
          </a:p>
          <a:p>
            <a:pPr lvl="1"/>
            <a:r>
              <a:rPr lang="en-GB" sz="1600" dirty="0"/>
              <a:t>Movement from transapical to transfemoral (50/50 to 90/10)</a:t>
            </a:r>
          </a:p>
          <a:p>
            <a:endParaRPr lang="en-GB" sz="2000" dirty="0"/>
          </a:p>
          <a:p>
            <a:r>
              <a:rPr lang="en-GB" sz="2000" dirty="0"/>
              <a:t>Stabilizing and de-stabilizing processes</a:t>
            </a:r>
          </a:p>
          <a:p>
            <a:r>
              <a:rPr lang="en-GB" sz="2000" dirty="0"/>
              <a:t>Convergence and divergence</a:t>
            </a:r>
          </a:p>
          <a:p>
            <a:endParaRPr lang="en-GB" dirty="0"/>
          </a:p>
        </p:txBody>
      </p:sp>
      <p:sp>
        <p:nvSpPr>
          <p:cNvPr id="9" name="Title 1"/>
          <p:cNvSpPr>
            <a:spLocks noGrp="1"/>
          </p:cNvSpPr>
          <p:nvPr>
            <p:ph type="title"/>
          </p:nvPr>
        </p:nvSpPr>
        <p:spPr>
          <a:xfrm>
            <a:off x="990600" y="838200"/>
            <a:ext cx="7696200" cy="862608"/>
          </a:xfrm>
        </p:spPr>
        <p:txBody>
          <a:bodyPr/>
          <a:lstStyle/>
          <a:p>
            <a:r>
              <a:rPr lang="en-GB" dirty="0"/>
              <a:t>How TAVI has evolved over time</a:t>
            </a:r>
            <a:endParaRPr lang="en-GB" noProof="0" dirty="0"/>
          </a:p>
        </p:txBody>
      </p:sp>
    </p:spTree>
    <p:extLst>
      <p:ext uri="{BB962C8B-B14F-4D97-AF65-F5344CB8AC3E}">
        <p14:creationId xmlns:p14="http://schemas.microsoft.com/office/powerpoint/2010/main" val="40982009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a:t>Valves, catheters, introducer systems, imaging instruments and so forth</a:t>
            </a:r>
          </a:p>
          <a:p>
            <a:pPr lvl="1"/>
            <a:r>
              <a:rPr lang="en-GB" dirty="0"/>
              <a:t>De-stabilization of vendor assemblage based on accumulation of medical knowledge and experience</a:t>
            </a:r>
          </a:p>
          <a:p>
            <a:pPr lvl="1"/>
            <a:r>
              <a:rPr lang="en-GB" dirty="0"/>
              <a:t>De-stabilizing hospital practices</a:t>
            </a:r>
          </a:p>
        </p:txBody>
      </p:sp>
      <p:sp>
        <p:nvSpPr>
          <p:cNvPr id="11" name="Title 1"/>
          <p:cNvSpPr>
            <a:spLocks noGrp="1"/>
          </p:cNvSpPr>
          <p:nvPr>
            <p:ph type="title"/>
          </p:nvPr>
        </p:nvSpPr>
        <p:spPr>
          <a:xfrm>
            <a:off x="990600" y="838200"/>
            <a:ext cx="7696200" cy="862608"/>
          </a:xfrm>
        </p:spPr>
        <p:txBody>
          <a:bodyPr/>
          <a:lstStyle/>
          <a:p>
            <a:r>
              <a:rPr lang="en-GB" dirty="0"/>
              <a:t>Example 1: New improved technology changes hospital practices</a:t>
            </a:r>
            <a:endParaRPr lang="en-GB" noProof="0" dirty="0"/>
          </a:p>
        </p:txBody>
      </p:sp>
    </p:spTree>
    <p:extLst>
      <p:ext uri="{BB962C8B-B14F-4D97-AF65-F5344CB8AC3E}">
        <p14:creationId xmlns:p14="http://schemas.microsoft.com/office/powerpoint/2010/main" val="21820510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a:t>Patients dying during procedure in 3 different hospitals, but with different outcomes: </a:t>
            </a:r>
          </a:p>
          <a:p>
            <a:pPr lvl="1"/>
            <a:r>
              <a:rPr lang="en-GB" sz="2000" dirty="0"/>
              <a:t>Site 1: Temporary destabilisation, but no changes</a:t>
            </a:r>
          </a:p>
          <a:p>
            <a:pPr lvl="1"/>
            <a:r>
              <a:rPr lang="en-GB" sz="2000" dirty="0"/>
              <a:t>Site 2: Temporary destabilisation – minimalist approach chosen</a:t>
            </a:r>
          </a:p>
          <a:p>
            <a:pPr lvl="1"/>
            <a:r>
              <a:rPr lang="en-GB" sz="2000" dirty="0"/>
              <a:t>Site 3: Temporary destabilisation – focus on the importance of involving different specialities leading to focus on the team and importance of using hybrid room</a:t>
            </a:r>
          </a:p>
          <a:p>
            <a:pPr lvl="1"/>
            <a:r>
              <a:rPr lang="en-GB" sz="2000" b="1" dirty="0"/>
              <a:t>In site 3 we also find that the accident leads to a de-stabilisation of the global assemblage because the vendor changed their practices</a:t>
            </a:r>
          </a:p>
        </p:txBody>
      </p:sp>
      <p:sp>
        <p:nvSpPr>
          <p:cNvPr id="9" name="Title 1"/>
          <p:cNvSpPr>
            <a:spLocks noGrp="1"/>
          </p:cNvSpPr>
          <p:nvPr>
            <p:ph type="title"/>
          </p:nvPr>
        </p:nvSpPr>
        <p:spPr>
          <a:xfrm>
            <a:off x="990600" y="838200"/>
            <a:ext cx="7696200" cy="862608"/>
          </a:xfrm>
        </p:spPr>
        <p:txBody>
          <a:bodyPr/>
          <a:lstStyle/>
          <a:p>
            <a:r>
              <a:rPr lang="en-GB" noProof="0" dirty="0"/>
              <a:t>Example 2: Accidents with different outcomes</a:t>
            </a:r>
          </a:p>
        </p:txBody>
      </p:sp>
    </p:spTree>
    <p:extLst>
      <p:ext uri="{BB962C8B-B14F-4D97-AF65-F5344CB8AC3E}">
        <p14:creationId xmlns:p14="http://schemas.microsoft.com/office/powerpoint/2010/main" val="14004114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a:t>De-stabilizing processes:</a:t>
            </a:r>
          </a:p>
          <a:p>
            <a:pPr lvl="1"/>
            <a:r>
              <a:rPr lang="en-GB" dirty="0"/>
              <a:t>Learning</a:t>
            </a:r>
          </a:p>
          <a:p>
            <a:pPr lvl="1"/>
            <a:r>
              <a:rPr lang="en-GB" dirty="0"/>
              <a:t>Reduces risk levels </a:t>
            </a:r>
          </a:p>
          <a:p>
            <a:pPr lvl="1"/>
            <a:endParaRPr lang="en-GB" dirty="0"/>
          </a:p>
          <a:p>
            <a:r>
              <a:rPr lang="en-GB" dirty="0"/>
              <a:t>Stabilization: learning, institutionalization</a:t>
            </a:r>
          </a:p>
          <a:p>
            <a:endParaRPr lang="en-GB" dirty="0"/>
          </a:p>
          <a:p>
            <a:r>
              <a:rPr lang="en-GB" dirty="0"/>
              <a:t>«competition»</a:t>
            </a:r>
          </a:p>
        </p:txBody>
      </p:sp>
      <p:sp>
        <p:nvSpPr>
          <p:cNvPr id="9" name="Title 1"/>
          <p:cNvSpPr>
            <a:spLocks noGrp="1"/>
          </p:cNvSpPr>
          <p:nvPr>
            <p:ph type="title"/>
          </p:nvPr>
        </p:nvSpPr>
        <p:spPr>
          <a:xfrm>
            <a:off x="990600" y="838200"/>
            <a:ext cx="7696200" cy="862608"/>
          </a:xfrm>
        </p:spPr>
        <p:txBody>
          <a:bodyPr/>
          <a:lstStyle/>
          <a:p>
            <a:r>
              <a:rPr lang="en-GB" noProof="0" dirty="0"/>
              <a:t>Example 3: Split into surgical and cardiological procedure</a:t>
            </a:r>
          </a:p>
        </p:txBody>
      </p:sp>
    </p:spTree>
    <p:extLst>
      <p:ext uri="{BB962C8B-B14F-4D97-AF65-F5344CB8AC3E}">
        <p14:creationId xmlns:p14="http://schemas.microsoft.com/office/powerpoint/2010/main" val="12167110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bwMode="auto">
          <a:xfrm>
            <a:off x="4355976" y="2278613"/>
            <a:ext cx="0" cy="4020254"/>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1" name="TextBox 10"/>
          <p:cNvSpPr txBox="1"/>
          <p:nvPr/>
        </p:nvSpPr>
        <p:spPr>
          <a:xfrm>
            <a:off x="3917273" y="1979548"/>
            <a:ext cx="864339" cy="369332"/>
          </a:xfrm>
          <a:prstGeom prst="rect">
            <a:avLst/>
          </a:prstGeom>
          <a:noFill/>
        </p:spPr>
        <p:txBody>
          <a:bodyPr wrap="none" rtlCol="0">
            <a:spAutoFit/>
          </a:bodyPr>
          <a:lstStyle/>
          <a:p>
            <a:r>
              <a:rPr lang="nb-NO" sz="1800" b="1"/>
              <a:t>global</a:t>
            </a:r>
          </a:p>
        </p:txBody>
      </p:sp>
      <p:sp>
        <p:nvSpPr>
          <p:cNvPr id="12" name="TextBox 11"/>
          <p:cNvSpPr txBox="1"/>
          <p:nvPr/>
        </p:nvSpPr>
        <p:spPr>
          <a:xfrm>
            <a:off x="4002359" y="6197242"/>
            <a:ext cx="768159" cy="400110"/>
          </a:xfrm>
          <a:prstGeom prst="rect">
            <a:avLst/>
          </a:prstGeom>
          <a:noFill/>
        </p:spPr>
        <p:txBody>
          <a:bodyPr wrap="none" rtlCol="0">
            <a:spAutoFit/>
          </a:bodyPr>
          <a:lstStyle/>
          <a:p>
            <a:r>
              <a:rPr lang="nb-NO" b="1" err="1"/>
              <a:t>local</a:t>
            </a:r>
            <a:endParaRPr lang="nb-NO" b="1"/>
          </a:p>
        </p:txBody>
      </p:sp>
      <p:sp>
        <p:nvSpPr>
          <p:cNvPr id="13" name="TextBox 12"/>
          <p:cNvSpPr txBox="1"/>
          <p:nvPr/>
        </p:nvSpPr>
        <p:spPr>
          <a:xfrm>
            <a:off x="406132" y="3922603"/>
            <a:ext cx="1069524" cy="369332"/>
          </a:xfrm>
          <a:prstGeom prst="rect">
            <a:avLst/>
          </a:prstGeom>
          <a:noFill/>
        </p:spPr>
        <p:txBody>
          <a:bodyPr wrap="none" rtlCol="0">
            <a:spAutoFit/>
          </a:bodyPr>
          <a:lstStyle/>
          <a:p>
            <a:r>
              <a:rPr lang="nb-NO" sz="1800" b="1" err="1"/>
              <a:t>Incident</a:t>
            </a:r>
            <a:endParaRPr lang="nb-NO" sz="1800" b="1"/>
          </a:p>
        </p:txBody>
      </p:sp>
      <p:sp>
        <p:nvSpPr>
          <p:cNvPr id="14" name="TextBox 13"/>
          <p:cNvSpPr txBox="1"/>
          <p:nvPr/>
        </p:nvSpPr>
        <p:spPr>
          <a:xfrm>
            <a:off x="7236296" y="3774812"/>
            <a:ext cx="1633781" cy="646331"/>
          </a:xfrm>
          <a:prstGeom prst="rect">
            <a:avLst/>
          </a:prstGeom>
          <a:noFill/>
        </p:spPr>
        <p:txBody>
          <a:bodyPr wrap="none" rtlCol="0">
            <a:spAutoFit/>
          </a:bodyPr>
          <a:lstStyle/>
          <a:p>
            <a:r>
              <a:rPr lang="nb-NO" sz="1800" b="1" err="1"/>
              <a:t>Accumulated</a:t>
            </a:r>
            <a:endParaRPr lang="nb-NO" sz="1800" b="1"/>
          </a:p>
          <a:p>
            <a:r>
              <a:rPr lang="nb-NO" sz="1800" b="1" err="1"/>
              <a:t>events</a:t>
            </a:r>
            <a:endParaRPr lang="nb-NO" sz="1800" b="1"/>
          </a:p>
        </p:txBody>
      </p:sp>
      <p:sp>
        <p:nvSpPr>
          <p:cNvPr id="15" name="TextBox 14"/>
          <p:cNvSpPr txBox="1"/>
          <p:nvPr/>
        </p:nvSpPr>
        <p:spPr>
          <a:xfrm>
            <a:off x="1104014" y="3063122"/>
            <a:ext cx="1390124" cy="369332"/>
          </a:xfrm>
          <a:prstGeom prst="rect">
            <a:avLst/>
          </a:prstGeom>
          <a:noFill/>
        </p:spPr>
        <p:txBody>
          <a:bodyPr wrap="none" rtlCol="0">
            <a:spAutoFit/>
          </a:bodyPr>
          <a:lstStyle/>
          <a:p>
            <a:r>
              <a:rPr lang="nb-NO" sz="1800" err="1"/>
              <a:t>Patient</a:t>
            </a:r>
            <a:r>
              <a:rPr lang="nb-NO" sz="1800"/>
              <a:t> dies</a:t>
            </a:r>
          </a:p>
        </p:txBody>
      </p:sp>
      <p:sp>
        <p:nvSpPr>
          <p:cNvPr id="16" name="TextBox 15"/>
          <p:cNvSpPr txBox="1"/>
          <p:nvPr/>
        </p:nvSpPr>
        <p:spPr>
          <a:xfrm>
            <a:off x="1187624" y="6095037"/>
            <a:ext cx="1390124" cy="369332"/>
          </a:xfrm>
          <a:prstGeom prst="rect">
            <a:avLst/>
          </a:prstGeom>
          <a:noFill/>
        </p:spPr>
        <p:txBody>
          <a:bodyPr wrap="none" rtlCol="0">
            <a:spAutoFit/>
          </a:bodyPr>
          <a:lstStyle/>
          <a:p>
            <a:r>
              <a:rPr lang="nb-NO" sz="1800" err="1"/>
              <a:t>Patient</a:t>
            </a:r>
            <a:r>
              <a:rPr lang="nb-NO" sz="1800"/>
              <a:t> dies</a:t>
            </a:r>
          </a:p>
        </p:txBody>
      </p:sp>
      <p:sp>
        <p:nvSpPr>
          <p:cNvPr id="17" name="TextBox 16"/>
          <p:cNvSpPr txBox="1"/>
          <p:nvPr/>
        </p:nvSpPr>
        <p:spPr>
          <a:xfrm>
            <a:off x="6876256" y="2950786"/>
            <a:ext cx="1338828" cy="369332"/>
          </a:xfrm>
          <a:prstGeom prst="rect">
            <a:avLst/>
          </a:prstGeom>
          <a:noFill/>
        </p:spPr>
        <p:txBody>
          <a:bodyPr wrap="none" rtlCol="0">
            <a:spAutoFit/>
          </a:bodyPr>
          <a:lstStyle/>
          <a:p>
            <a:r>
              <a:rPr lang="nb-NO" sz="1800"/>
              <a:t>Split at IVC</a:t>
            </a:r>
          </a:p>
        </p:txBody>
      </p:sp>
      <p:sp>
        <p:nvSpPr>
          <p:cNvPr id="18" name="TextBox 17"/>
          <p:cNvSpPr txBox="1"/>
          <p:nvPr/>
        </p:nvSpPr>
        <p:spPr>
          <a:xfrm>
            <a:off x="6876256" y="2350621"/>
            <a:ext cx="1249060" cy="369332"/>
          </a:xfrm>
          <a:prstGeom prst="rect">
            <a:avLst/>
          </a:prstGeom>
          <a:noFill/>
        </p:spPr>
        <p:txBody>
          <a:bodyPr wrap="none" rtlCol="0">
            <a:spAutoFit/>
          </a:bodyPr>
          <a:lstStyle/>
          <a:p>
            <a:r>
              <a:rPr lang="nb-NO" sz="1800"/>
              <a:t>New </a:t>
            </a:r>
            <a:r>
              <a:rPr lang="nb-NO" sz="1800" err="1"/>
              <a:t>valve</a:t>
            </a:r>
            <a:endParaRPr lang="nb-NO" sz="1800"/>
          </a:p>
        </p:txBody>
      </p:sp>
      <p:sp>
        <p:nvSpPr>
          <p:cNvPr id="19" name="TextBox 18"/>
          <p:cNvSpPr txBox="1"/>
          <p:nvPr/>
        </p:nvSpPr>
        <p:spPr>
          <a:xfrm>
            <a:off x="6876256" y="5879013"/>
            <a:ext cx="1723549" cy="646331"/>
          </a:xfrm>
          <a:prstGeom prst="rect">
            <a:avLst/>
          </a:prstGeom>
          <a:noFill/>
        </p:spPr>
        <p:txBody>
          <a:bodyPr wrap="none" rtlCol="0">
            <a:spAutoFit/>
          </a:bodyPr>
          <a:lstStyle/>
          <a:p>
            <a:r>
              <a:rPr lang="nb-NO" sz="1800" err="1"/>
              <a:t>Reduce</a:t>
            </a:r>
            <a:r>
              <a:rPr lang="nb-NO" sz="1800"/>
              <a:t> no.  </a:t>
            </a:r>
            <a:r>
              <a:rPr lang="nb-NO" sz="1800" err="1"/>
              <a:t>of</a:t>
            </a:r>
            <a:endParaRPr lang="nb-NO" sz="1800"/>
          </a:p>
          <a:p>
            <a:r>
              <a:rPr lang="nb-NO" sz="1800"/>
              <a:t>team </a:t>
            </a:r>
            <a:r>
              <a:rPr lang="nb-NO" sz="1800" err="1"/>
              <a:t>members</a:t>
            </a:r>
            <a:endParaRPr lang="nb-NO" sz="1800"/>
          </a:p>
        </p:txBody>
      </p:sp>
      <p:sp>
        <p:nvSpPr>
          <p:cNvPr id="21" name="Title 1"/>
          <p:cNvSpPr txBox="1">
            <a:spLocks/>
          </p:cNvSpPr>
          <p:nvPr/>
        </p:nvSpPr>
        <p:spPr>
          <a:xfrm>
            <a:off x="990600" y="982216"/>
            <a:ext cx="7696200" cy="862608"/>
          </a:xfrm>
          <a:prstGeom prst="rect">
            <a:avLst/>
          </a:prstGeom>
        </p:spPr>
        <p:txBody>
          <a:bodyPr/>
          <a:lstStyle>
            <a:lvl1pPr algn="l" rtl="0" eaLnBrk="0" fontAlgn="base" hangingPunct="0">
              <a:spcBef>
                <a:spcPct val="0"/>
              </a:spcBef>
              <a:spcAft>
                <a:spcPct val="0"/>
              </a:spcAft>
              <a:defRPr sz="3200" b="1">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a:lstStyle>
          <a:p>
            <a:r>
              <a:rPr lang="en-GB" kern="0"/>
              <a:t>To understand TAVI it is important to study the connections</a:t>
            </a:r>
          </a:p>
        </p:txBody>
      </p:sp>
      <p:cxnSp>
        <p:nvCxnSpPr>
          <p:cNvPr id="24" name="Straight Connector 23"/>
          <p:cNvCxnSpPr/>
          <p:nvPr/>
        </p:nvCxnSpPr>
        <p:spPr bwMode="auto">
          <a:xfrm>
            <a:off x="1835696" y="4149080"/>
            <a:ext cx="504056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18409520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692696"/>
            <a:ext cx="7696200" cy="864096"/>
          </a:xfrm>
        </p:spPr>
        <p:txBody>
          <a:bodyPr/>
          <a:lstStyle/>
          <a:p>
            <a:r>
              <a:rPr lang="en-GB" dirty="0"/>
              <a:t>Conclusion</a:t>
            </a:r>
          </a:p>
        </p:txBody>
      </p:sp>
      <p:sp>
        <p:nvSpPr>
          <p:cNvPr id="3" name="Content Placeholder 2"/>
          <p:cNvSpPr>
            <a:spLocks noGrp="1"/>
          </p:cNvSpPr>
          <p:nvPr>
            <p:ph idx="1"/>
          </p:nvPr>
        </p:nvSpPr>
        <p:spPr>
          <a:xfrm>
            <a:off x="990600" y="1556792"/>
            <a:ext cx="7696200" cy="4539208"/>
          </a:xfrm>
        </p:spPr>
        <p:txBody>
          <a:bodyPr/>
          <a:lstStyle/>
          <a:p>
            <a:r>
              <a:rPr lang="en-GB" sz="2400" dirty="0"/>
              <a:t>TAVI: builds upon a complex information infrastructure</a:t>
            </a:r>
          </a:p>
          <a:p>
            <a:r>
              <a:rPr lang="en-GB" sz="2400" dirty="0"/>
              <a:t>TAVI as Infrastructure =&gt; holistic approach</a:t>
            </a:r>
          </a:p>
          <a:p>
            <a:r>
              <a:rPr lang="en-GB" sz="2400" dirty="0"/>
              <a:t>Assemblage theory is a useful lens </a:t>
            </a:r>
          </a:p>
          <a:p>
            <a:pPr lvl="1"/>
            <a:r>
              <a:rPr lang="en-GB" sz="2000" dirty="0"/>
              <a:t>For understanding the multi-level evolution of global high-tech patient care (dynamic, </a:t>
            </a:r>
            <a:r>
              <a:rPr lang="en-GB" sz="2000" dirty="0" err="1"/>
              <a:t>sociomaterial</a:t>
            </a:r>
            <a:r>
              <a:rPr lang="en-GB" sz="2000" dirty="0"/>
              <a:t> complexity)</a:t>
            </a:r>
          </a:p>
          <a:p>
            <a:pPr lvl="1"/>
            <a:r>
              <a:rPr lang="en-GB" sz="2000" dirty="0"/>
              <a:t>Because it helps us identify critical (=infrastructural) elements shaping the evolution</a:t>
            </a:r>
          </a:p>
          <a:p>
            <a:pPr lvl="2"/>
            <a:r>
              <a:rPr lang="en-GB" sz="1800" dirty="0"/>
              <a:t>Architecture: facilities, …</a:t>
            </a:r>
          </a:p>
          <a:p>
            <a:pPr lvl="2"/>
            <a:r>
              <a:rPr lang="en-GB" sz="1800" dirty="0"/>
              <a:t>Aims and strategies</a:t>
            </a:r>
          </a:p>
          <a:p>
            <a:pPr lvl="2"/>
            <a:r>
              <a:rPr lang="en-GB" sz="1800" dirty="0"/>
              <a:t>Governance: Organizing, management, funding, regulation, degree of conflict,..</a:t>
            </a:r>
          </a:p>
        </p:txBody>
      </p:sp>
    </p:spTree>
    <p:extLst>
      <p:ext uri="{BB962C8B-B14F-4D97-AF65-F5344CB8AC3E}">
        <p14:creationId xmlns:p14="http://schemas.microsoft.com/office/powerpoint/2010/main" val="3923911084"/>
      </p:ext>
    </p:extLst>
  </p:cSld>
  <p:clrMapOvr>
    <a:masterClrMapping/>
  </p:clrMapOvr>
</p:sld>
</file>

<file path=ppt/theme/theme1.xml><?xml version="1.0" encoding="utf-8"?>
<a:theme xmlns:a="http://schemas.openxmlformats.org/drawingml/2006/main" name="uio-9-eng">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uio-ppt-mal-english-2">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uio-9-eng</Template>
  <TotalTime>26331</TotalTime>
  <Words>1986</Words>
  <Application>Microsoft Macintosh PowerPoint</Application>
  <PresentationFormat>Skjermfremvisning (4:3)</PresentationFormat>
  <Paragraphs>208</Paragraphs>
  <Slides>20</Slides>
  <Notes>19</Notes>
  <HiddenSlides>0</HiddenSlides>
  <MMClips>0</MMClips>
  <ScaleCrop>false</ScaleCrop>
  <HeadingPairs>
    <vt:vector size="6" baseType="variant">
      <vt:variant>
        <vt:lpstr>Brukte skrifter</vt:lpstr>
      </vt:variant>
      <vt:variant>
        <vt:i4>1</vt:i4>
      </vt:variant>
      <vt:variant>
        <vt:lpstr>Tema</vt:lpstr>
      </vt:variant>
      <vt:variant>
        <vt:i4>2</vt:i4>
      </vt:variant>
      <vt:variant>
        <vt:lpstr>Lysbildetitler</vt:lpstr>
      </vt:variant>
      <vt:variant>
        <vt:i4>20</vt:i4>
      </vt:variant>
    </vt:vector>
  </HeadingPairs>
  <TitlesOfParts>
    <vt:vector size="23" baseType="lpstr">
      <vt:lpstr>Arial</vt:lpstr>
      <vt:lpstr>uio-9-eng</vt:lpstr>
      <vt:lpstr>uio-ppt-mal-english-2</vt:lpstr>
      <vt:lpstr> Socio-technical perspectives:  Assemblage Theory  Ole Hanseth </vt:lpstr>
      <vt:lpstr>Alternative perspectives/theories</vt:lpstr>
      <vt:lpstr>Ontology for IS (theories)</vt:lpstr>
      <vt:lpstr>Alternative ontologies</vt:lpstr>
      <vt:lpstr>Case</vt:lpstr>
      <vt:lpstr>Two treatment options since 2007</vt:lpstr>
      <vt:lpstr>PowerPoint-presentasjon</vt:lpstr>
      <vt:lpstr>PowerPoint-presentasjon</vt:lpstr>
      <vt:lpstr>Valve can be inserted through four access points</vt:lpstr>
      <vt:lpstr>Overall process, TAVI as infrastructure</vt:lpstr>
      <vt:lpstr>Assemblage theory</vt:lpstr>
      <vt:lpstr>AT: Key concepts</vt:lpstr>
      <vt:lpstr>TAVI analysis</vt:lpstr>
      <vt:lpstr>TAVI: assemblages of assemblages, capacities</vt:lpstr>
      <vt:lpstr>How TAVI has evolved over time</vt:lpstr>
      <vt:lpstr>Example 1: New improved technology changes hospital practices</vt:lpstr>
      <vt:lpstr>Example 2: Accidents with different outcomes</vt:lpstr>
      <vt:lpstr>Example 3: Split into surgical and cardiological procedure</vt:lpstr>
      <vt:lpstr>PowerPoint-presentasjon</vt:lpstr>
      <vt:lpstr>Conclusion</vt:lpstr>
    </vt:vector>
  </TitlesOfParts>
  <Company>Universitetet i Oslo</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Practice as infrastructure_WBS Sep 2014</dc:title>
  <dc:creator>bemork</dc:creator>
  <cp:lastModifiedBy>Microsoft Office User</cp:lastModifiedBy>
  <cp:revision>146</cp:revision>
  <cp:lastPrinted>2020-08-26T07:59:42Z</cp:lastPrinted>
  <dcterms:created xsi:type="dcterms:W3CDTF">2012-05-25T05:57:20Z</dcterms:created>
  <dcterms:modified xsi:type="dcterms:W3CDTF">2021-10-12T12:08:19Z</dcterms:modified>
</cp:coreProperties>
</file>