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8"/>
  </p:notesMasterIdLst>
  <p:sldIdLst>
    <p:sldId id="340" r:id="rId3"/>
    <p:sldId id="326" r:id="rId4"/>
    <p:sldId id="261" r:id="rId5"/>
    <p:sldId id="263" r:id="rId6"/>
    <p:sldId id="264" r:id="rId7"/>
    <p:sldId id="265" r:id="rId8"/>
    <p:sldId id="266" r:id="rId9"/>
    <p:sldId id="267" r:id="rId10"/>
    <p:sldId id="257" r:id="rId11"/>
    <p:sldId id="268" r:id="rId12"/>
    <p:sldId id="269" r:id="rId13"/>
    <p:sldId id="323" r:id="rId14"/>
    <p:sldId id="324" r:id="rId15"/>
    <p:sldId id="260" r:id="rId16"/>
    <p:sldId id="270" r:id="rId17"/>
    <p:sldId id="271" r:id="rId18"/>
    <p:sldId id="272" r:id="rId19"/>
    <p:sldId id="273" r:id="rId20"/>
    <p:sldId id="274" r:id="rId21"/>
    <p:sldId id="338" r:id="rId22"/>
    <p:sldId id="337" r:id="rId23"/>
    <p:sldId id="275" r:id="rId24"/>
    <p:sldId id="276" r:id="rId25"/>
    <p:sldId id="277" r:id="rId26"/>
    <p:sldId id="278" r:id="rId27"/>
    <p:sldId id="281" r:id="rId28"/>
    <p:sldId id="282" r:id="rId29"/>
    <p:sldId id="280" r:id="rId30"/>
    <p:sldId id="279" r:id="rId31"/>
    <p:sldId id="308" r:id="rId32"/>
    <p:sldId id="341" r:id="rId33"/>
    <p:sldId id="333" r:id="rId34"/>
    <p:sldId id="334" r:id="rId35"/>
    <p:sldId id="335" r:id="rId36"/>
    <p:sldId id="283" r:id="rId37"/>
    <p:sldId id="284" r:id="rId38"/>
    <p:sldId id="339" r:id="rId39"/>
    <p:sldId id="328" r:id="rId40"/>
    <p:sldId id="293" r:id="rId41"/>
    <p:sldId id="259" r:id="rId42"/>
    <p:sldId id="285" r:id="rId43"/>
    <p:sldId id="286" r:id="rId44"/>
    <p:sldId id="287" r:id="rId45"/>
    <p:sldId id="291" r:id="rId46"/>
    <p:sldId id="290" r:id="rId47"/>
    <p:sldId id="258" r:id="rId48"/>
    <p:sldId id="294" r:id="rId49"/>
    <p:sldId id="295" r:id="rId50"/>
    <p:sldId id="296" r:id="rId51"/>
    <p:sldId id="297" r:id="rId52"/>
    <p:sldId id="299" r:id="rId53"/>
    <p:sldId id="300" r:id="rId54"/>
    <p:sldId id="298" r:id="rId55"/>
    <p:sldId id="332" r:id="rId56"/>
    <p:sldId id="329" r:id="rId57"/>
    <p:sldId id="302" r:id="rId58"/>
    <p:sldId id="304" r:id="rId59"/>
    <p:sldId id="301" r:id="rId60"/>
    <p:sldId id="327" r:id="rId61"/>
    <p:sldId id="306" r:id="rId62"/>
    <p:sldId id="303" r:id="rId63"/>
    <p:sldId id="307" r:id="rId64"/>
    <p:sldId id="305" r:id="rId65"/>
    <p:sldId id="330" r:id="rId66"/>
    <p:sldId id="288" r:id="rId67"/>
    <p:sldId id="316" r:id="rId68"/>
    <p:sldId id="317" r:id="rId69"/>
    <p:sldId id="318" r:id="rId70"/>
    <p:sldId id="320" r:id="rId71"/>
    <p:sldId id="319" r:id="rId72"/>
    <p:sldId id="321" r:id="rId73"/>
    <p:sldId id="322" r:id="rId74"/>
    <p:sldId id="289" r:id="rId75"/>
    <p:sldId id="309" r:id="rId76"/>
    <p:sldId id="310" r:id="rId77"/>
    <p:sldId id="312" r:id="rId78"/>
    <p:sldId id="313" r:id="rId79"/>
    <p:sldId id="315" r:id="rId80"/>
    <p:sldId id="314" r:id="rId81"/>
    <p:sldId id="331" r:id="rId82"/>
    <p:sldId id="343" r:id="rId83"/>
    <p:sldId id="344" r:id="rId84"/>
    <p:sldId id="345" r:id="rId85"/>
    <p:sldId id="325" r:id="rId86"/>
    <p:sldId id="262"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6" autoAdjust="0"/>
    <p:restoredTop sz="89017" autoAdjust="0"/>
  </p:normalViewPr>
  <p:slideViewPr>
    <p:cSldViewPr snapToGrid="0">
      <p:cViewPr varScale="1">
        <p:scale>
          <a:sx n="77" d="100"/>
          <a:sy n="77" d="100"/>
        </p:scale>
        <p:origin x="124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8A28F-6443-4CB6-9C5D-CACC27B9AA71}" type="datetimeFigureOut">
              <a:rPr lang="en-US" smtClean="0"/>
              <a:t>02-Sep-18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F7547-52A6-4AC9-8D47-D4F727482D66}" type="slidenum">
              <a:rPr lang="en-US" smtClean="0"/>
              <a:t>‹#›</a:t>
            </a:fld>
            <a:endParaRPr lang="en-US"/>
          </a:p>
        </p:txBody>
      </p:sp>
    </p:spTree>
    <p:extLst>
      <p:ext uri="{BB962C8B-B14F-4D97-AF65-F5344CB8AC3E}">
        <p14:creationId xmlns:p14="http://schemas.microsoft.com/office/powerpoint/2010/main" val="305005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1BD64-BEF5-304E-BFE0-849DE736EC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76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BF7547-52A6-4AC9-8D47-D4F727482D66}" type="slidenum">
              <a:rPr lang="en-US" smtClean="0"/>
              <a:t>46</a:t>
            </a:fld>
            <a:endParaRPr lang="en-US"/>
          </a:p>
        </p:txBody>
      </p:sp>
    </p:spTree>
    <p:extLst>
      <p:ext uri="{BB962C8B-B14F-4D97-AF65-F5344CB8AC3E}">
        <p14:creationId xmlns:p14="http://schemas.microsoft.com/office/powerpoint/2010/main" val="127821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man: https://www.flickr.com/photos/o_o--so/8675784958</a:t>
            </a:r>
          </a:p>
          <a:p>
            <a:endParaRPr lang="en-US" dirty="0"/>
          </a:p>
        </p:txBody>
      </p:sp>
      <p:sp>
        <p:nvSpPr>
          <p:cNvPr id="4" name="Slide Number Placeholder 3"/>
          <p:cNvSpPr>
            <a:spLocks noGrp="1"/>
          </p:cNvSpPr>
          <p:nvPr>
            <p:ph type="sldNum" sz="quarter" idx="10"/>
          </p:nvPr>
        </p:nvSpPr>
        <p:spPr/>
        <p:txBody>
          <a:bodyPr/>
          <a:lstStyle/>
          <a:p>
            <a:fld id="{59BF7547-52A6-4AC9-8D47-D4F727482D66}" type="slidenum">
              <a:rPr lang="en-US" smtClean="0"/>
              <a:t>58</a:t>
            </a:fld>
            <a:endParaRPr lang="en-US"/>
          </a:p>
        </p:txBody>
      </p:sp>
    </p:spTree>
    <p:extLst>
      <p:ext uri="{BB962C8B-B14F-4D97-AF65-F5344CB8AC3E}">
        <p14:creationId xmlns:p14="http://schemas.microsoft.com/office/powerpoint/2010/main" val="292496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BFCC-29D3-4CF9-9CAD-8052CFBBB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5924FE-A350-4422-B8C4-E851861A3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80AF5-3C7E-4A2E-8BA8-93D06C3879CF}"/>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F518A3C7-AC05-4D1D-BC85-D08830C2D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3A5F7-8F88-493A-ADA2-4EC696F7B138}"/>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242474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DE0E-EF10-4C30-9546-F6CD2D10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FB028-D449-431A-BF50-2FC49F5DFD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70873-799D-4F7A-B884-601137C51101}"/>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439F1C40-8CD8-420B-90AA-8B138DF4D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D5F2A-91A0-49B7-9B6D-AA3E8433CAF1}"/>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233626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8BC090-64F5-4E6F-B918-E9EBFF28D0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8B188-472F-431E-9A2A-554563121F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7634C-C8E0-4078-ADD1-74F7483336F1}"/>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2B2FE357-2D11-4132-B630-3EC1DEFEB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0C9A-D731-41B5-A20B-DD66FBD6DF3C}"/>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71980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1524000" y="2286000"/>
            <a:ext cx="10058400" cy="1143000"/>
          </a:xfrm>
        </p:spPr>
        <p:txBody>
          <a:bodyPr anchor="b"/>
          <a:lstStyle>
            <a:lvl1pPr>
              <a:defRPr sz="2000"/>
            </a:lvl1pPr>
          </a:lstStyle>
          <a:p>
            <a:r>
              <a:rPr lang="nb-NO"/>
              <a:t>Click to edit Master title style</a:t>
            </a:r>
            <a:endParaRPr lang="en-US"/>
          </a:p>
        </p:txBody>
      </p:sp>
      <p:sp>
        <p:nvSpPr>
          <p:cNvPr id="3075" name="Rectangle 3"/>
          <p:cNvSpPr>
            <a:spLocks noGrp="1" noChangeArrowheads="1"/>
          </p:cNvSpPr>
          <p:nvPr>
            <p:ph type="subTitle" sz="quarter" idx="1"/>
          </p:nvPr>
        </p:nvSpPr>
        <p:spPr>
          <a:xfrm>
            <a:off x="1524000" y="3429000"/>
            <a:ext cx="10058400" cy="1752600"/>
          </a:xfrm>
        </p:spPr>
        <p:txBody>
          <a:bodyPr/>
          <a:lstStyle>
            <a:lvl1pPr marL="0" indent="0">
              <a:buFontTx/>
              <a:buNone/>
              <a:defRPr/>
            </a:lvl1pPr>
          </a:lstStyle>
          <a:p>
            <a:r>
              <a:rPr lang="nb-NO"/>
              <a:t>Click to edit Master subtitle style</a:t>
            </a:r>
            <a:endParaRPr lang="en-US"/>
          </a:p>
        </p:txBody>
      </p:sp>
    </p:spTree>
    <p:extLst>
      <p:ext uri="{BB962C8B-B14F-4D97-AF65-F5344CB8AC3E}">
        <p14:creationId xmlns:p14="http://schemas.microsoft.com/office/powerpoint/2010/main" val="398875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C7C305EA-59A6-7140-95FF-E1B500F1B4C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86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nb-NO"/>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EDD3C82E-6957-154C-A3A6-BD3BD6E976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694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sz="half" idx="1"/>
          </p:nvPr>
        </p:nvSpPr>
        <p:spPr>
          <a:xfrm>
            <a:off x="13208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Content Placeholder 3"/>
          <p:cNvSpPr>
            <a:spLocks noGrp="1"/>
          </p:cNvSpPr>
          <p:nvPr>
            <p:ph sz="half" idx="2"/>
          </p:nvPr>
        </p:nvSpPr>
        <p:spPr>
          <a:xfrm>
            <a:off x="65532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7749E5B3-F030-5149-9D15-FCF868BEE2A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3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nb-NO"/>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7"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8"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9" name="Rectangle 12"/>
          <p:cNvSpPr>
            <a:spLocks noGrp="1" noChangeArrowheads="1"/>
          </p:cNvSpPr>
          <p:nvPr>
            <p:ph type="sldNum" sz="quarter" idx="12"/>
          </p:nvPr>
        </p:nvSpPr>
        <p:spPr/>
        <p:txBody>
          <a:bodyPr/>
          <a:lstStyle>
            <a:lvl1pPr>
              <a:defRPr/>
            </a:lvl1pPr>
          </a:lstStyle>
          <a:p>
            <a:pPr>
              <a:defRPr/>
            </a:pPr>
            <a:fld id="{ED384E29-2E0F-7F47-BFEA-A86513DCC46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31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4"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5" name="Rectangle 12"/>
          <p:cNvSpPr>
            <a:spLocks noGrp="1" noChangeArrowheads="1"/>
          </p:cNvSpPr>
          <p:nvPr>
            <p:ph type="sldNum" sz="quarter" idx="12"/>
          </p:nvPr>
        </p:nvSpPr>
        <p:spPr/>
        <p:txBody>
          <a:bodyPr/>
          <a:lstStyle>
            <a:lvl1pPr>
              <a:defRPr/>
            </a:lvl1pPr>
          </a:lstStyle>
          <a:p>
            <a:pPr>
              <a:defRPr/>
            </a:pPr>
            <a:fld id="{E4FB4EC9-94C3-A841-AFA4-55D6E98A98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490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3"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4" name="Rectangle 12"/>
          <p:cNvSpPr>
            <a:spLocks noGrp="1" noChangeArrowheads="1"/>
          </p:cNvSpPr>
          <p:nvPr>
            <p:ph type="sldNum" sz="quarter" idx="12"/>
          </p:nvPr>
        </p:nvSpPr>
        <p:spPr/>
        <p:txBody>
          <a:bodyPr/>
          <a:lstStyle>
            <a:lvl1pPr>
              <a:defRPr/>
            </a:lvl1pPr>
          </a:lstStyle>
          <a:p>
            <a:pPr>
              <a:defRPr/>
            </a:pPr>
            <a:fld id="{BEF5594B-E748-8240-ADF2-2639D805EAA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084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nb-NO"/>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3EA0D909-D38D-C04C-8016-194A51E97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32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8520-186C-4E95-8E26-0049268B1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BBFC1-F502-4E5D-B70F-8C95ADE0CB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0D3ED-62C2-4DB8-8E1E-ACBEC8A692DF}"/>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F5872A72-B608-4C52-8361-BFC6EF510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8A382-E07B-4B78-96E1-C9BF0447D707}"/>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1528691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nb-NO"/>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nb-NO" dirty="0">
              <a:solidFill>
                <a:srgbClr val="0000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CE750556-91E3-494F-A8C3-CBBFE7A3B1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98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Vertical Text Placeholder 2"/>
          <p:cNvSpPr>
            <a:spLocks noGrp="1"/>
          </p:cNvSpPr>
          <p:nvPr>
            <p:ph type="body" orient="vert" idx="1"/>
          </p:nvPr>
        </p:nvSpPr>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Rectangle 10"/>
          <p:cNvSpPr>
            <a:spLocks noGrp="1" noChangeArrowheads="1"/>
          </p:cNvSpPr>
          <p:nvPr>
            <p:ph type="dt" sz="half" idx="10"/>
          </p:nvPr>
        </p:nvSpPr>
        <p:spPr/>
        <p:txBody>
          <a:bodyPr/>
          <a:lstStyle>
            <a:lvl1pPr>
              <a:defRPr/>
            </a:lvl1pPr>
          </a:lstStyle>
          <a:p>
            <a:pPr>
              <a:defRPr/>
            </a:pPr>
            <a:r>
              <a:rPr lang="nb-NO">
                <a:solidFill>
                  <a:srgbClr val="000000"/>
                </a:solidFill>
              </a:rPr>
              <a:t>11. april 2011</a:t>
            </a:r>
          </a:p>
        </p:txBody>
      </p:sp>
      <p:sp>
        <p:nvSpPr>
          <p:cNvPr id="5" name="Rectangle 11"/>
          <p:cNvSpPr>
            <a:spLocks noGrp="1" noChangeArrowheads="1"/>
          </p:cNvSpPr>
          <p:nvPr>
            <p:ph type="ftr" sz="quarter" idx="11"/>
          </p:nvPr>
        </p:nvSpPr>
        <p:spPr/>
        <p:txBody>
          <a:bodyPr/>
          <a:lstStyle>
            <a:lvl1pPr>
              <a:defRPr/>
            </a:lvl1pPr>
          </a:lstStyle>
          <a:p>
            <a:pPr>
              <a:defRPr/>
            </a:pPr>
            <a:r>
              <a:rPr lang="en-US">
                <a:solidFill>
                  <a:srgbClr val="000000"/>
                </a:solidFill>
              </a:rPr>
              <a:t>Ny Powerpoint mal 2011</a:t>
            </a:r>
          </a:p>
        </p:txBody>
      </p:sp>
      <p:sp>
        <p:nvSpPr>
          <p:cNvPr id="6" name="Rectangle 12"/>
          <p:cNvSpPr>
            <a:spLocks noGrp="1" noChangeArrowheads="1"/>
          </p:cNvSpPr>
          <p:nvPr>
            <p:ph type="sldNum" sz="quarter" idx="12"/>
          </p:nvPr>
        </p:nvSpPr>
        <p:spPr/>
        <p:txBody>
          <a:bodyPr/>
          <a:lstStyle>
            <a:lvl1pPr>
              <a:defRPr/>
            </a:lvl1pPr>
          </a:lstStyle>
          <a:p>
            <a:pPr>
              <a:defRPr/>
            </a:pPr>
            <a:fld id="{6599D102-E8BA-A648-A6A2-B42490AA324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15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838200"/>
            <a:ext cx="2565400" cy="5257800"/>
          </a:xfrm>
        </p:spPr>
        <p:txBody>
          <a:bodyPr vert="eaVert"/>
          <a:lstStyle/>
          <a:p>
            <a:r>
              <a:rPr lang="nb-NO"/>
              <a:t>Click to edit Master title style</a:t>
            </a:r>
          </a:p>
        </p:txBody>
      </p:sp>
      <p:sp>
        <p:nvSpPr>
          <p:cNvPr id="3" name="Vertical Text Placeholder 2"/>
          <p:cNvSpPr>
            <a:spLocks noGrp="1"/>
          </p:cNvSpPr>
          <p:nvPr>
            <p:ph type="body" orient="vert" idx="1"/>
          </p:nvPr>
        </p:nvSpPr>
        <p:spPr>
          <a:xfrm>
            <a:off x="1320800" y="838200"/>
            <a:ext cx="7493000" cy="5257800"/>
          </a:xfrm>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Rectangle 10"/>
          <p:cNvSpPr>
            <a:spLocks noGrp="1" noChangeArrowheads="1"/>
          </p:cNvSpPr>
          <p:nvPr>
            <p:ph type="dt" sz="half" idx="10"/>
          </p:nvPr>
        </p:nvSpPr>
        <p:spPr/>
        <p:txBody>
          <a:bodyPr/>
          <a:lstStyle>
            <a:lvl1pPr>
              <a:defRPr/>
            </a:lvl1pPr>
          </a:lstStyle>
          <a:p>
            <a:pPr>
              <a:defRPr/>
            </a:pPr>
            <a:r>
              <a:rPr lang="nb-NO">
                <a:solidFill>
                  <a:srgbClr val="000000"/>
                </a:solidFill>
              </a:rPr>
              <a:t>11. april 2011</a:t>
            </a:r>
          </a:p>
        </p:txBody>
      </p:sp>
      <p:sp>
        <p:nvSpPr>
          <p:cNvPr id="5" name="Rectangle 11"/>
          <p:cNvSpPr>
            <a:spLocks noGrp="1" noChangeArrowheads="1"/>
          </p:cNvSpPr>
          <p:nvPr>
            <p:ph type="ftr" sz="quarter" idx="11"/>
          </p:nvPr>
        </p:nvSpPr>
        <p:spPr/>
        <p:txBody>
          <a:bodyPr/>
          <a:lstStyle>
            <a:lvl1pPr>
              <a:defRPr/>
            </a:lvl1pPr>
          </a:lstStyle>
          <a:p>
            <a:pPr>
              <a:defRPr/>
            </a:pPr>
            <a:r>
              <a:rPr lang="en-US">
                <a:solidFill>
                  <a:srgbClr val="000000"/>
                </a:solidFill>
              </a:rPr>
              <a:t>Ny Powerpoint mal 2011</a:t>
            </a:r>
          </a:p>
        </p:txBody>
      </p:sp>
      <p:sp>
        <p:nvSpPr>
          <p:cNvPr id="6" name="Rectangle 12"/>
          <p:cNvSpPr>
            <a:spLocks noGrp="1" noChangeArrowheads="1"/>
          </p:cNvSpPr>
          <p:nvPr>
            <p:ph type="sldNum" sz="quarter" idx="12"/>
          </p:nvPr>
        </p:nvSpPr>
        <p:spPr/>
        <p:txBody>
          <a:bodyPr/>
          <a:lstStyle>
            <a:lvl1pPr>
              <a:defRPr/>
            </a:lvl1pPr>
          </a:lstStyle>
          <a:p>
            <a:pPr>
              <a:defRPr/>
            </a:pPr>
            <a:fld id="{50222B15-60D5-084C-BB9C-A0EB8F12BBD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019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nb-NO"/>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nb-NO" noProof="0"/>
              <a:t>Click icon to add table</a:t>
            </a:r>
          </a:p>
        </p:txBody>
      </p:sp>
      <p:sp>
        <p:nvSpPr>
          <p:cNvPr id="4" name="Date Placeholder 3"/>
          <p:cNvSpPr>
            <a:spLocks noGrp="1"/>
          </p:cNvSpPr>
          <p:nvPr>
            <p:ph type="dt" sz="half" idx="10"/>
          </p:nvPr>
        </p:nvSpPr>
        <p:spPr/>
        <p:txBody>
          <a:bodyPr/>
          <a:lstStyle>
            <a:lvl1pPr>
              <a:defRPr/>
            </a:lvl1pPr>
          </a:lstStyle>
          <a:p>
            <a:pPr>
              <a:defRPr/>
            </a:pPr>
            <a:endParaRPr lang="nb-NO"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1FFC0CC-0FD3-3243-BD7A-655E39B7B0E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222071"/>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nb-NO"/>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ClipArt Placeholder 3"/>
          <p:cNvSpPr>
            <a:spLocks noGrp="1"/>
          </p:cNvSpPr>
          <p:nvPr>
            <p:ph type="clipArt" sz="half" idx="2"/>
          </p:nvPr>
        </p:nvSpPr>
        <p:spPr>
          <a:xfrm>
            <a:off x="6197600" y="1600201"/>
            <a:ext cx="5384800" cy="4525963"/>
          </a:xfrm>
        </p:spPr>
        <p:txBody>
          <a:bodyPr/>
          <a:lstStyle/>
          <a:p>
            <a:pPr lvl="0"/>
            <a:r>
              <a:rPr lang="nb-NO" noProof="0"/>
              <a:t>Click icon to add clip art</a:t>
            </a:r>
          </a:p>
        </p:txBody>
      </p:sp>
      <p:sp>
        <p:nvSpPr>
          <p:cNvPr id="5" name="Date Placeholder 3"/>
          <p:cNvSpPr>
            <a:spLocks noGrp="1"/>
          </p:cNvSpPr>
          <p:nvPr>
            <p:ph type="dt" sz="half" idx="10"/>
          </p:nvPr>
        </p:nvSpPr>
        <p:spPr/>
        <p:txBody>
          <a:bodyPr/>
          <a:lstStyle>
            <a:lvl1pPr>
              <a:defRPr/>
            </a:lvl1pPr>
          </a:lstStyle>
          <a:p>
            <a:pPr>
              <a:defRPr/>
            </a:pPr>
            <a:endParaRPr lang="nb-NO"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F1FFC0CC-0FD3-3243-BD7A-655E39B7B0E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022366"/>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15614" y="593367"/>
            <a:ext cx="11360799" cy="7635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415614" y="1536640"/>
            <a:ext cx="11360799" cy="4555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11296623" y="6217626"/>
            <a:ext cx="731599" cy="524699"/>
          </a:xfrm>
          <a:prstGeom prst="rect">
            <a:avLst/>
          </a:prstGeom>
        </p:spPr>
        <p:txBody>
          <a:bodyPr lIns="91425" tIns="91425" rIns="91425" bIns="91425" anchor="ctr" anchorCtr="0">
            <a:noAutofit/>
          </a:bodyPr>
          <a:lstStyle/>
          <a:p>
            <a:fld id="{00000000-1234-1234-1234-123412341234}" type="slidenum">
              <a:rPr lang="en" smtClean="0">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20823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9D2E-E3F3-4C34-9ECA-92822AA3B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52D2B-9B1E-4978-AF32-9AED0C1DF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7775F6-EE0F-4823-826A-EFDDBB32706A}"/>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5A752107-C24D-4A42-9CBE-47883CF4E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87989-E57A-4567-B29E-1E04E05DBCC6}"/>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327229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25A3-D26E-4563-AC6A-604AD06BA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24B4E-B0CE-44E1-B462-D2530E29F6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0B915-9B11-45C2-AE9A-87EC9D6A17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CE21FD-6F26-4472-93CD-1D421BEF64C2}"/>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6" name="Footer Placeholder 5">
            <a:extLst>
              <a:ext uri="{FF2B5EF4-FFF2-40B4-BE49-F238E27FC236}">
                <a16:creationId xmlns:a16="http://schemas.microsoft.com/office/drawing/2014/main" id="{5CE461A3-BFEE-4DEC-BD1F-9E4F6D809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78CE1-9EDA-4BE7-945B-7B266BB0CC2E}"/>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238584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1CE1F-B2C1-4A51-A912-0BA0D94F35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897375-D499-4974-930D-FABEC6168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0BC536-D7F6-4EFE-BD4C-A14E0F9779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62E2E0-7573-4124-8DEB-758152082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783259-325D-4C7A-806C-ABB76F7449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6E968-5D48-45E4-A5E1-DE9457A44EBE}"/>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8" name="Footer Placeholder 7">
            <a:extLst>
              <a:ext uri="{FF2B5EF4-FFF2-40B4-BE49-F238E27FC236}">
                <a16:creationId xmlns:a16="http://schemas.microsoft.com/office/drawing/2014/main" id="{04791796-2196-47A3-BBAB-465DAAE09C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3B5B1D-F181-4463-8C91-C3E810E50CF6}"/>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215147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DCB1-3FDA-40AA-9628-3D6673F38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2A00D-90C0-42C1-B8F4-B14C4BC98A76}"/>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4" name="Footer Placeholder 3">
            <a:extLst>
              <a:ext uri="{FF2B5EF4-FFF2-40B4-BE49-F238E27FC236}">
                <a16:creationId xmlns:a16="http://schemas.microsoft.com/office/drawing/2014/main" id="{19F6271F-1D58-408C-AE25-64DDF66C38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D89D9F-7800-45FA-BD2B-A639668BACEF}"/>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384844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327B2-00EE-436F-925F-A81382FE27CF}"/>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3" name="Footer Placeholder 2">
            <a:extLst>
              <a:ext uri="{FF2B5EF4-FFF2-40B4-BE49-F238E27FC236}">
                <a16:creationId xmlns:a16="http://schemas.microsoft.com/office/drawing/2014/main" id="{E18AB926-8A92-471A-863C-6D750EEA1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9D5A6-E05F-4A7C-9C51-86B431AAC9AC}"/>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232407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177-C532-4BE0-86B8-B4E85FAD4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BBD487-DFDF-4A0E-8731-CED615E5D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B2B71E-86A8-4C17-85B5-2717FCBF1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3FE4DB-3375-4E04-96FF-CAFDE22BE934}"/>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6" name="Footer Placeholder 5">
            <a:extLst>
              <a:ext uri="{FF2B5EF4-FFF2-40B4-BE49-F238E27FC236}">
                <a16:creationId xmlns:a16="http://schemas.microsoft.com/office/drawing/2014/main" id="{86E61092-3EFD-43CE-BBD4-6710FD674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0B6F0-618B-4148-8ABE-109BB41E7F64}"/>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199297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548A-14AC-4A1E-8EAC-15C16E687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B9756C-8F26-4A20-8E42-FBD363E0FB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09279E-990C-403E-B96D-3AA811429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EB1F7-25B0-4828-89F2-A5F1E3E24DD9}"/>
              </a:ext>
            </a:extLst>
          </p:cNvPr>
          <p:cNvSpPr>
            <a:spLocks noGrp="1"/>
          </p:cNvSpPr>
          <p:nvPr>
            <p:ph type="dt" sz="half" idx="10"/>
          </p:nvPr>
        </p:nvSpPr>
        <p:spPr/>
        <p:txBody>
          <a:bodyPr/>
          <a:lstStyle/>
          <a:p>
            <a:fld id="{FA2951B2-661B-4349-BDBD-040AF43226D2}" type="datetimeFigureOut">
              <a:rPr lang="en-US" smtClean="0"/>
              <a:t>02-Sep-18</a:t>
            </a:fld>
            <a:endParaRPr lang="en-US"/>
          </a:p>
        </p:txBody>
      </p:sp>
      <p:sp>
        <p:nvSpPr>
          <p:cNvPr id="6" name="Footer Placeholder 5">
            <a:extLst>
              <a:ext uri="{FF2B5EF4-FFF2-40B4-BE49-F238E27FC236}">
                <a16:creationId xmlns:a16="http://schemas.microsoft.com/office/drawing/2014/main" id="{900B9D61-42A6-4141-BF2C-B883E587A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13126-03A8-4946-942A-D90C52D66C1E}"/>
              </a:ext>
            </a:extLst>
          </p:cNvPr>
          <p:cNvSpPr>
            <a:spLocks noGrp="1"/>
          </p:cNvSpPr>
          <p:nvPr>
            <p:ph type="sldNum" sz="quarter" idx="12"/>
          </p:nvPr>
        </p:nvSpPr>
        <p:spPr/>
        <p:txBody>
          <a:bodyPr/>
          <a:lstStyle/>
          <a:p>
            <a:fld id="{1A47A638-FD15-469F-85F1-46F56B01C4B4}" type="slidenum">
              <a:rPr lang="en-US" smtClean="0"/>
              <a:t>‹#›</a:t>
            </a:fld>
            <a:endParaRPr lang="en-US"/>
          </a:p>
        </p:txBody>
      </p:sp>
    </p:spTree>
    <p:extLst>
      <p:ext uri="{BB962C8B-B14F-4D97-AF65-F5344CB8AC3E}">
        <p14:creationId xmlns:p14="http://schemas.microsoft.com/office/powerpoint/2010/main" val="414925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F04EE-616A-425D-A9FA-2C937932B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BCFA57-115E-4EA7-A9A7-6F8A7AE98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8147C-4271-4FB7-9642-4BDFA24F9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951B2-661B-4349-BDBD-040AF43226D2}" type="datetimeFigureOut">
              <a:rPr lang="en-US" smtClean="0"/>
              <a:t>02-Sep-18</a:t>
            </a:fld>
            <a:endParaRPr lang="en-US"/>
          </a:p>
        </p:txBody>
      </p:sp>
      <p:sp>
        <p:nvSpPr>
          <p:cNvPr id="5" name="Footer Placeholder 4">
            <a:extLst>
              <a:ext uri="{FF2B5EF4-FFF2-40B4-BE49-F238E27FC236}">
                <a16:creationId xmlns:a16="http://schemas.microsoft.com/office/drawing/2014/main" id="{E0F2EF68-D7A6-4A1E-B7BC-C61AEE54A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240108-71D4-4C5B-A837-9DB7DEDF9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7A638-FD15-469F-85F1-46F56B01C4B4}" type="slidenum">
              <a:rPr lang="en-US" smtClean="0"/>
              <a:t>‹#›</a:t>
            </a:fld>
            <a:endParaRPr lang="en-US"/>
          </a:p>
        </p:txBody>
      </p:sp>
    </p:spTree>
    <p:extLst>
      <p:ext uri="{BB962C8B-B14F-4D97-AF65-F5344CB8AC3E}">
        <p14:creationId xmlns:p14="http://schemas.microsoft.com/office/powerpoint/2010/main" val="1599795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320800" y="838200"/>
            <a:ext cx="1026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t>Click to edit Master title style</a:t>
            </a:r>
            <a:endParaRPr lang="en-US"/>
          </a:p>
        </p:txBody>
      </p:sp>
      <p:sp>
        <p:nvSpPr>
          <p:cNvPr id="1027" name="Rectangle 8"/>
          <p:cNvSpPr>
            <a:spLocks noGrp="1" noChangeArrowheads="1"/>
          </p:cNvSpPr>
          <p:nvPr>
            <p:ph type="body" idx="1"/>
          </p:nvPr>
        </p:nvSpPr>
        <p:spPr bwMode="auto">
          <a:xfrm>
            <a:off x="13208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1034" name="Rectangle 10"/>
          <p:cNvSpPr>
            <a:spLocks noGrp="1" noChangeArrowheads="1"/>
          </p:cNvSpPr>
          <p:nvPr>
            <p:ph type="dt" sz="half" idx="2"/>
          </p:nvPr>
        </p:nvSpPr>
        <p:spPr bwMode="auto">
          <a:xfrm>
            <a:off x="1320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lvl1pPr>
          </a:lstStyle>
          <a:p>
            <a:pPr eaLnBrk="0" fontAlgn="base" hangingPunct="0">
              <a:spcBef>
                <a:spcPct val="0"/>
              </a:spcBef>
              <a:spcAft>
                <a:spcPct val="0"/>
              </a:spcAft>
              <a:defRPr/>
            </a:pPr>
            <a:endParaRPr lang="nb-NO" dirty="0">
              <a:solidFill>
                <a:srgbClr val="000000"/>
              </a:solidFill>
            </a:endParaRPr>
          </a:p>
        </p:txBody>
      </p:sp>
      <p:sp>
        <p:nvSpPr>
          <p:cNvPr id="1035" name="Rectangle 11"/>
          <p:cNvSpPr>
            <a:spLocks noGrp="1" noChangeArrowheads="1"/>
          </p:cNvSpPr>
          <p:nvPr>
            <p:ph type="ftr" sz="quarter" idx="3"/>
          </p:nvPr>
        </p:nvSpPr>
        <p:spPr bwMode="auto">
          <a:xfrm>
            <a:off x="4064000" y="6248400"/>
            <a:ext cx="640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lvl1pPr>
          </a:lstStyle>
          <a:p>
            <a:pPr eaLnBrk="0" fontAlgn="base" hangingPunct="0">
              <a:spcBef>
                <a:spcPct val="0"/>
              </a:spcBef>
              <a:spcAft>
                <a:spcPct val="0"/>
              </a:spcAft>
              <a:defRPr/>
            </a:pPr>
            <a:endParaRPr lang="en-US" dirty="0">
              <a:solidFill>
                <a:srgbClr val="000000"/>
              </a:solidFill>
            </a:endParaRPr>
          </a:p>
        </p:txBody>
      </p:sp>
      <p:sp>
        <p:nvSpPr>
          <p:cNvPr id="1036" name="Rectangle 12"/>
          <p:cNvSpPr>
            <a:spLocks noGrp="1" noChangeArrowheads="1"/>
          </p:cNvSpPr>
          <p:nvPr>
            <p:ph type="sldNum" sz="quarter" idx="4"/>
          </p:nvPr>
        </p:nvSpPr>
        <p:spPr bwMode="auto">
          <a:xfrm>
            <a:off x="10668000" y="6248400"/>
            <a:ext cx="914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eaLnBrk="0" fontAlgn="base" hangingPunct="0">
              <a:spcBef>
                <a:spcPct val="0"/>
              </a:spcBef>
              <a:spcAft>
                <a:spcPct val="0"/>
              </a:spcAft>
              <a:defRPr/>
            </a:pPr>
            <a:fld id="{F1FFC0CC-0FD3-3243-BD7A-655E39B7B0EB}"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pic>
        <p:nvPicPr>
          <p:cNvPr id="1031" name="Picture 8" descr="MN_IFI_A_ENG.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06401" y="228601"/>
            <a:ext cx="3932767" cy="360363"/>
          </a:xfrm>
          <a:prstGeom prst="rect">
            <a:avLst/>
          </a:prstGeom>
          <a:noFill/>
          <a:ln w="9525">
            <a:noFill/>
            <a:miter lim="800000"/>
            <a:headEnd/>
            <a:tailEnd/>
          </a:ln>
        </p:spPr>
      </p:pic>
    </p:spTree>
    <p:extLst>
      <p:ext uri="{BB962C8B-B14F-4D97-AF65-F5344CB8AC3E}">
        <p14:creationId xmlns:p14="http://schemas.microsoft.com/office/powerpoint/2010/main" val="1175620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blog.keras.io/building-powerful-image-classification-models-using-very-little-data.html" TargetMode="Externa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eka.wikispaces.com/CostSensitiveClassifier" TargetMode="External"/><Relationship Id="rId2" Type="http://schemas.openxmlformats.org/officeDocument/2006/relationships/hyperlink" Target="https://github.com/scikit-learn-contrib/imbalanced-lear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eka.wikispaces.com/CostSensitiveClassifier" TargetMode="External"/><Relationship Id="rId2" Type="http://schemas.openxmlformats.org/officeDocument/2006/relationships/hyperlink" Target="https://github.com/scikit-learn-contrib/imbalanced-learn"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en.wikipedia.org/wiki/Sensitivity_and_specificity" TargetMode="External"/><Relationship Id="rId4" Type="http://schemas.openxmlformats.org/officeDocument/2006/relationships/hyperlink" Target="https://www.youtube.com/watch?v=l9muPldOG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1.jpg"/><Relationship Id="rId4" Type="http://schemas.openxmlformats.org/officeDocument/2006/relationships/image" Target="../media/image40.jp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ikit-learn.org/stable/modules/generated/sklearn.dummy.DummyClassifier.html"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70424" y="5713845"/>
            <a:ext cx="3969792" cy="724919"/>
          </a:xfrm>
          <a:prstGeom prst="rect">
            <a:avLst/>
          </a:prstGeom>
        </p:spPr>
      </p:pic>
      <p:sp>
        <p:nvSpPr>
          <p:cNvPr id="3" name="Subtitle 2">
            <a:extLst>
              <a:ext uri="{FF2B5EF4-FFF2-40B4-BE49-F238E27FC236}">
                <a16:creationId xmlns:a16="http://schemas.microsoft.com/office/drawing/2014/main" id="{8A19ED6E-774A-4283-B8D2-90B232815A76}"/>
              </a:ext>
            </a:extLst>
          </p:cNvPr>
          <p:cNvSpPr>
            <a:spLocks noGrp="1"/>
          </p:cNvSpPr>
          <p:nvPr>
            <p:ph type="subTitle" sz="quarter" idx="1"/>
          </p:nvPr>
        </p:nvSpPr>
        <p:spPr/>
        <p:txBody>
          <a:bodyPr/>
          <a:lstStyle/>
          <a:p>
            <a:pPr indent="-285750"/>
            <a:endParaRPr lang="en-US" sz="2200" dirty="0"/>
          </a:p>
          <a:p>
            <a:pPr indent="-285750"/>
            <a:r>
              <a:rPr lang="en-US" sz="2200" dirty="0"/>
              <a:t>Fall 2018</a:t>
            </a:r>
          </a:p>
          <a:p>
            <a:pPr indent="-285750"/>
            <a:endParaRPr lang="en-US" sz="2000" dirty="0"/>
          </a:p>
          <a:p>
            <a:r>
              <a:rPr lang="en-US" sz="2000" dirty="0"/>
              <a:t>Enrique Garcia Ceja (enriqug@ifi.uio.no)</a:t>
            </a:r>
          </a:p>
        </p:txBody>
      </p:sp>
      <p:sp>
        <p:nvSpPr>
          <p:cNvPr id="6" name="Title 5">
            <a:extLst>
              <a:ext uri="{FF2B5EF4-FFF2-40B4-BE49-F238E27FC236}">
                <a16:creationId xmlns:a16="http://schemas.microsoft.com/office/drawing/2014/main" id="{A2E11605-3A50-4DF9-BDB4-A7D0FDE8BBBF}"/>
              </a:ext>
            </a:extLst>
          </p:cNvPr>
          <p:cNvSpPr>
            <a:spLocks noGrp="1"/>
          </p:cNvSpPr>
          <p:nvPr>
            <p:ph type="ctrTitle" sz="quarter"/>
          </p:nvPr>
        </p:nvSpPr>
        <p:spPr>
          <a:xfrm>
            <a:off x="1524000" y="2030504"/>
            <a:ext cx="10058400" cy="1837767"/>
          </a:xfrm>
        </p:spPr>
        <p:txBody>
          <a:bodyPr/>
          <a:lstStyle/>
          <a:p>
            <a:r>
              <a:rPr lang="en-US" sz="3500" b="0" dirty="0"/>
              <a:t>Advanced Topics in Artificial Intelligence for Intelligent Systems (IN5490): </a:t>
            </a:r>
            <a:r>
              <a:rPr lang="en-US" sz="3500" b="0" i="1" dirty="0"/>
              <a:t>Classification</a:t>
            </a:r>
            <a:br>
              <a:rPr lang="en-US" sz="2500" b="0" dirty="0"/>
            </a:br>
            <a:endParaRPr lang="en-US" sz="2500" dirty="0"/>
          </a:p>
        </p:txBody>
      </p:sp>
    </p:spTree>
    <p:extLst>
      <p:ext uri="{BB962C8B-B14F-4D97-AF65-F5344CB8AC3E}">
        <p14:creationId xmlns:p14="http://schemas.microsoft.com/office/powerpoint/2010/main" val="65923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generated with high confidence">
            <a:extLst>
              <a:ext uri="{FF2B5EF4-FFF2-40B4-BE49-F238E27FC236}">
                <a16:creationId xmlns:a16="http://schemas.microsoft.com/office/drawing/2014/main" id="{3FC82DAE-52A5-48D3-AFBF-EDFE3CEDD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423" y="3198829"/>
            <a:ext cx="1483151" cy="1297757"/>
          </a:xfrm>
          <a:prstGeom prst="rect">
            <a:avLst/>
          </a:prstGeom>
        </p:spPr>
      </p:pic>
      <p:pic>
        <p:nvPicPr>
          <p:cNvPr id="8" name="Content Placeholder 7">
            <a:extLst>
              <a:ext uri="{FF2B5EF4-FFF2-40B4-BE49-F238E27FC236}">
                <a16:creationId xmlns:a16="http://schemas.microsoft.com/office/drawing/2014/main" id="{39DE0BA8-86C7-416A-A318-B58A050A98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9087" y="2873586"/>
            <a:ext cx="1063776" cy="1412483"/>
          </a:xfrm>
        </p:spPr>
      </p:pic>
      <p:sp>
        <p:nvSpPr>
          <p:cNvPr id="4" name="Isosceles Triangle 3">
            <a:extLst>
              <a:ext uri="{FF2B5EF4-FFF2-40B4-BE49-F238E27FC236}">
                <a16:creationId xmlns:a16="http://schemas.microsoft.com/office/drawing/2014/main" id="{718F3260-31B9-4C25-A42A-A44A5B94F4F2}"/>
              </a:ext>
            </a:extLst>
          </p:cNvPr>
          <p:cNvSpPr/>
          <p:nvPr/>
        </p:nvSpPr>
        <p:spPr>
          <a:xfrm>
            <a:off x="4366192" y="2629853"/>
            <a:ext cx="3459615" cy="1970427"/>
          </a:xfrm>
          <a:prstGeom prst="triangle">
            <a:avLst>
              <a:gd name="adj" fmla="val 49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Algorithm</a:t>
            </a:r>
          </a:p>
        </p:txBody>
      </p:sp>
      <p:sp>
        <p:nvSpPr>
          <p:cNvPr id="12" name="TextBox 11">
            <a:extLst>
              <a:ext uri="{FF2B5EF4-FFF2-40B4-BE49-F238E27FC236}">
                <a16:creationId xmlns:a16="http://schemas.microsoft.com/office/drawing/2014/main" id="{D37289B0-EC3E-49C7-8D24-760F9E989060}"/>
              </a:ext>
            </a:extLst>
          </p:cNvPr>
          <p:cNvSpPr txBox="1"/>
          <p:nvPr/>
        </p:nvSpPr>
        <p:spPr>
          <a:xfrm>
            <a:off x="3854102" y="254524"/>
            <a:ext cx="4483792" cy="446276"/>
          </a:xfrm>
          <a:prstGeom prst="rect">
            <a:avLst/>
          </a:prstGeom>
          <a:noFill/>
        </p:spPr>
        <p:txBody>
          <a:bodyPr wrap="none" rtlCol="0">
            <a:spAutoFit/>
          </a:bodyPr>
          <a:lstStyle/>
          <a:p>
            <a:r>
              <a:rPr lang="en-US" sz="2300" dirty="0"/>
              <a:t>Remember: garbage in, garbage out</a:t>
            </a:r>
          </a:p>
        </p:txBody>
      </p:sp>
    </p:spTree>
    <p:extLst>
      <p:ext uri="{BB962C8B-B14F-4D97-AF65-F5344CB8AC3E}">
        <p14:creationId xmlns:p14="http://schemas.microsoft.com/office/powerpoint/2010/main" val="111746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25E-6 -7.40741E-7 L 0.36953 0.02037 " pathEditMode="relative" rAng="0" ptsTypes="AA">
                                      <p:cBhvr>
                                        <p:cTn id="6" dur="2000" fill="hold"/>
                                        <p:tgtEl>
                                          <p:spTgt spid="8"/>
                                        </p:tgtEl>
                                        <p:attrNameLst>
                                          <p:attrName>ppt_x</p:attrName>
                                          <p:attrName>ppt_y</p:attrName>
                                        </p:attrNameLst>
                                      </p:cBhvr>
                                      <p:rCtr x="18477" y="1019"/>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 -0.01852 L 0.32591 -0.0206 " pathEditMode="relative" rAng="0" ptsTypes="AA">
                                      <p:cBhvr>
                                        <p:cTn id="10" dur="2000" fill="hold"/>
                                        <p:tgtEl>
                                          <p:spTgt spid="11"/>
                                        </p:tgtEl>
                                        <p:attrNameLst>
                                          <p:attrName>ppt_x</p:attrName>
                                          <p:attrName>ppt_y</p:attrName>
                                        </p:attrNameLst>
                                      </p:cBhvr>
                                      <p:rCtr x="1628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AE42F-F4DF-486E-B2EF-9A7C96E91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213" y="2804476"/>
            <a:ext cx="1850910" cy="1850910"/>
          </a:xfrm>
          <a:prstGeom prst="rect">
            <a:avLst/>
          </a:prstGeom>
        </p:spPr>
      </p:pic>
      <p:pic>
        <p:nvPicPr>
          <p:cNvPr id="6" name="Content Placeholder 5" descr="A variety of fresh fruit and vegetables on display in a store&#10;&#10;Description generated with very high confidence">
            <a:extLst>
              <a:ext uri="{FF2B5EF4-FFF2-40B4-BE49-F238E27FC236}">
                <a16:creationId xmlns:a16="http://schemas.microsoft.com/office/drawing/2014/main" id="{69D6FADA-A07F-4704-9051-D65EFDC440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462" y="2587433"/>
            <a:ext cx="3343097" cy="1880492"/>
          </a:xfrm>
        </p:spPr>
      </p:pic>
      <p:sp>
        <p:nvSpPr>
          <p:cNvPr id="4" name="Isosceles Triangle 3">
            <a:extLst>
              <a:ext uri="{FF2B5EF4-FFF2-40B4-BE49-F238E27FC236}">
                <a16:creationId xmlns:a16="http://schemas.microsoft.com/office/drawing/2014/main" id="{718F3260-31B9-4C25-A42A-A44A5B94F4F2}"/>
              </a:ext>
            </a:extLst>
          </p:cNvPr>
          <p:cNvSpPr/>
          <p:nvPr/>
        </p:nvSpPr>
        <p:spPr>
          <a:xfrm>
            <a:off x="4366192" y="2629853"/>
            <a:ext cx="3459615" cy="1970427"/>
          </a:xfrm>
          <a:prstGeom prst="triangle">
            <a:avLst>
              <a:gd name="adj" fmla="val 49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Algorithm</a:t>
            </a:r>
          </a:p>
        </p:txBody>
      </p:sp>
    </p:spTree>
    <p:extLst>
      <p:ext uri="{BB962C8B-B14F-4D97-AF65-F5344CB8AC3E}">
        <p14:creationId xmlns:p14="http://schemas.microsoft.com/office/powerpoint/2010/main" val="39920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85185E-6 L 0.35221 -0.00023 " pathEditMode="relative" rAng="0" ptsTypes="AA">
                                      <p:cBhvr>
                                        <p:cTn id="6" dur="2000" fill="hold"/>
                                        <p:tgtEl>
                                          <p:spTgt spid="6"/>
                                        </p:tgtEl>
                                        <p:attrNameLst>
                                          <p:attrName>ppt_x</p:attrName>
                                          <p:attrName>ppt_y</p:attrName>
                                        </p:attrNameLst>
                                      </p:cBhvr>
                                      <p:rCtr x="17604" y="-23"/>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33333E-6 -1.48148E-6 L 0.35 -0.01273 " pathEditMode="relative" rAng="0" ptsTypes="AA">
                                      <p:cBhvr>
                                        <p:cTn id="13" dur="2000" fill="hold"/>
                                        <p:tgtEl>
                                          <p:spTgt spid="9"/>
                                        </p:tgtEl>
                                        <p:attrNameLst>
                                          <p:attrName>ppt_x</p:attrName>
                                          <p:attrName>ppt_y</p:attrName>
                                        </p:attrNameLst>
                                      </p:cBhvr>
                                      <p:rCtr x="17500"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74617E-EA76-43CF-ACED-49A1EF49C46A}"/>
              </a:ext>
            </a:extLst>
          </p:cNvPr>
          <p:cNvSpPr>
            <a:spLocks noGrp="1"/>
          </p:cNvSpPr>
          <p:nvPr>
            <p:ph idx="1"/>
          </p:nvPr>
        </p:nvSpPr>
        <p:spPr>
          <a:xfrm>
            <a:off x="838200" y="479612"/>
            <a:ext cx="10515600" cy="5697351"/>
          </a:xfrm>
        </p:spPr>
        <p:txBody>
          <a:bodyPr/>
          <a:lstStyle/>
          <a:p>
            <a:pPr marL="0" indent="0">
              <a:buNone/>
            </a:pPr>
            <a:r>
              <a:rPr lang="en-US" dirty="0"/>
              <a:t>The resulting </a:t>
            </a:r>
            <a:r>
              <a:rPr lang="en-US" i="1" dirty="0">
                <a:solidFill>
                  <a:srgbClr val="00B0F0"/>
                </a:solidFill>
              </a:rPr>
              <a:t>model</a:t>
            </a:r>
            <a:r>
              <a:rPr lang="en-US" dirty="0"/>
              <a:t> is also called the </a:t>
            </a:r>
            <a:r>
              <a:rPr lang="en-US" i="1" dirty="0">
                <a:solidFill>
                  <a:srgbClr val="00B0F0"/>
                </a:solidFill>
              </a:rPr>
              <a:t>hypothesis</a:t>
            </a:r>
            <a:r>
              <a:rPr lang="en-US" dirty="0"/>
              <a:t>.</a:t>
            </a:r>
          </a:p>
          <a:p>
            <a:pPr marL="0" indent="0">
              <a:buNone/>
            </a:pPr>
            <a:endParaRPr lang="en-US" sz="2200" dirty="0"/>
          </a:p>
          <a:p>
            <a:pPr marL="0" indent="0">
              <a:buNone/>
            </a:pPr>
            <a:r>
              <a:rPr lang="en-US" sz="2200" dirty="0"/>
              <a:t>Given a model space and an optimality criterion, a </a:t>
            </a:r>
            <a:r>
              <a:rPr lang="en-US" sz="2200" i="1" dirty="0">
                <a:solidFill>
                  <a:srgbClr val="00B0F0"/>
                </a:solidFill>
              </a:rPr>
              <a:t>model</a:t>
            </a:r>
            <a:r>
              <a:rPr lang="en-US" sz="2200" dirty="0"/>
              <a:t> satisfying this criterion is sought.</a:t>
            </a:r>
          </a:p>
          <a:p>
            <a:pPr marL="0" indent="0">
              <a:buNone/>
            </a:pPr>
            <a:endParaRPr lang="en-US" dirty="0"/>
          </a:p>
          <a:p>
            <a:pPr marL="0" indent="0">
              <a:buNone/>
            </a:pPr>
            <a:endParaRPr lang="en-US" dirty="0"/>
          </a:p>
        </p:txBody>
      </p:sp>
      <p:pic>
        <p:nvPicPr>
          <p:cNvPr id="5" name="Picture 4" descr="A tree next to a body of water&#10;&#10;Description generated with very high confidence">
            <a:extLst>
              <a:ext uri="{FF2B5EF4-FFF2-40B4-BE49-F238E27FC236}">
                <a16:creationId xmlns:a16="http://schemas.microsoft.com/office/drawing/2014/main" id="{D36F76B0-57F9-4E4C-B061-1EC767922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82" y="1940858"/>
            <a:ext cx="6493884" cy="4742330"/>
          </a:xfrm>
          <a:prstGeom prst="rect">
            <a:avLst/>
          </a:prstGeom>
        </p:spPr>
      </p:pic>
      <p:pic>
        <p:nvPicPr>
          <p:cNvPr id="7" name="Picture 6" descr="A close up of text on a white background&#10;&#10;Description generated with high confidence">
            <a:extLst>
              <a:ext uri="{FF2B5EF4-FFF2-40B4-BE49-F238E27FC236}">
                <a16:creationId xmlns:a16="http://schemas.microsoft.com/office/drawing/2014/main" id="{B850A7DA-599B-438D-B84E-EADD98A0D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270" y="2777089"/>
            <a:ext cx="3800000" cy="2171429"/>
          </a:xfrm>
          <a:prstGeom prst="rect">
            <a:avLst/>
          </a:prstGeom>
        </p:spPr>
      </p:pic>
      <p:sp>
        <p:nvSpPr>
          <p:cNvPr id="8" name="TextBox 7">
            <a:extLst>
              <a:ext uri="{FF2B5EF4-FFF2-40B4-BE49-F238E27FC236}">
                <a16:creationId xmlns:a16="http://schemas.microsoft.com/office/drawing/2014/main" id="{54ED733F-F558-40BD-AA36-BF936124F5DE}"/>
              </a:ext>
            </a:extLst>
          </p:cNvPr>
          <p:cNvSpPr txBox="1"/>
          <p:nvPr/>
        </p:nvSpPr>
        <p:spPr>
          <a:xfrm>
            <a:off x="9099177" y="5226424"/>
            <a:ext cx="1448602" cy="369332"/>
          </a:xfrm>
          <a:prstGeom prst="rect">
            <a:avLst/>
          </a:prstGeom>
          <a:noFill/>
        </p:spPr>
        <p:txBody>
          <a:bodyPr wrap="none" rtlCol="0">
            <a:spAutoFit/>
          </a:bodyPr>
          <a:lstStyle/>
          <a:p>
            <a:r>
              <a:rPr lang="en-US" dirty="0">
                <a:solidFill>
                  <a:srgbClr val="FF0000"/>
                </a:solidFill>
              </a:rPr>
              <a:t>Optimal tree!</a:t>
            </a:r>
          </a:p>
        </p:txBody>
      </p:sp>
      <p:cxnSp>
        <p:nvCxnSpPr>
          <p:cNvPr id="10" name="Straight Arrow Connector 9">
            <a:extLst>
              <a:ext uri="{FF2B5EF4-FFF2-40B4-BE49-F238E27FC236}">
                <a16:creationId xmlns:a16="http://schemas.microsoft.com/office/drawing/2014/main" id="{7DFC31B0-A12F-4182-8B6A-3D0569D81BFE}"/>
              </a:ext>
            </a:extLst>
          </p:cNvPr>
          <p:cNvCxnSpPr/>
          <p:nvPr/>
        </p:nvCxnSpPr>
        <p:spPr>
          <a:xfrm flipV="1">
            <a:off x="2227729" y="3572435"/>
            <a:ext cx="5988424" cy="119230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767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58FFF-69B8-4F39-A404-A8B7E5CBECEF}"/>
              </a:ext>
            </a:extLst>
          </p:cNvPr>
          <p:cNvSpPr>
            <a:spLocks noGrp="1"/>
          </p:cNvSpPr>
          <p:nvPr>
            <p:ph idx="1"/>
          </p:nvPr>
        </p:nvSpPr>
        <p:spPr>
          <a:xfrm>
            <a:off x="838200" y="1139825"/>
            <a:ext cx="10515600" cy="4351338"/>
          </a:xfrm>
        </p:spPr>
        <p:txBody>
          <a:bodyPr/>
          <a:lstStyle/>
          <a:p>
            <a:pPr marL="0" indent="0">
              <a:buNone/>
            </a:pPr>
            <a:r>
              <a:rPr lang="en-US" dirty="0"/>
              <a:t>Some criteria:</a:t>
            </a:r>
          </a:p>
          <a:p>
            <a:pPr marL="0" indent="0">
              <a:buNone/>
            </a:pPr>
            <a:endParaRPr lang="en-US" dirty="0"/>
          </a:p>
          <a:p>
            <a:r>
              <a:rPr lang="en-US" dirty="0"/>
              <a:t>Maximizing the prediction accuracy</a:t>
            </a:r>
          </a:p>
          <a:p>
            <a:r>
              <a:rPr lang="en-US" dirty="0"/>
              <a:t>Minimizing the hypothesis’ size</a:t>
            </a:r>
          </a:p>
          <a:p>
            <a:r>
              <a:rPr lang="en-US" dirty="0"/>
              <a:t>Maximizing the hypothesis fitness to the input data</a:t>
            </a:r>
          </a:p>
          <a:p>
            <a:r>
              <a:rPr lang="en-US" dirty="0"/>
              <a:t>Maximizing the hypothesis interpretability</a:t>
            </a:r>
          </a:p>
          <a:p>
            <a:r>
              <a:rPr lang="en-US" dirty="0"/>
              <a:t>Minimizing the time complexity of prediction</a:t>
            </a:r>
          </a:p>
          <a:p>
            <a:endParaRPr lang="en-US" dirty="0"/>
          </a:p>
        </p:txBody>
      </p:sp>
    </p:spTree>
    <p:extLst>
      <p:ext uri="{BB962C8B-B14F-4D97-AF65-F5344CB8AC3E}">
        <p14:creationId xmlns:p14="http://schemas.microsoft.com/office/powerpoint/2010/main" val="1102350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46B4397-FAD1-4663-B735-2E64F5F7F799}"/>
              </a:ext>
            </a:extLst>
          </p:cNvPr>
          <p:cNvSpPr>
            <a:spLocks noGrp="1"/>
          </p:cNvSpPr>
          <p:nvPr>
            <p:ph type="title"/>
          </p:nvPr>
        </p:nvSpPr>
        <p:spPr>
          <a:xfrm>
            <a:off x="838200" y="365126"/>
            <a:ext cx="5340605" cy="1146176"/>
          </a:xfrm>
        </p:spPr>
        <p:txBody>
          <a:bodyPr>
            <a:normAutofit/>
          </a:bodyPr>
          <a:lstStyle/>
          <a:p>
            <a:r>
              <a:rPr lang="en-US">
                <a:solidFill>
                  <a:schemeClr val="bg1"/>
                </a:solidFill>
              </a:rPr>
              <a:t>Imbalanced data</a:t>
            </a:r>
          </a:p>
        </p:txBody>
      </p:sp>
      <p:sp>
        <p:nvSpPr>
          <p:cNvPr id="15" name="Freeform: Shape 14">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80A9F8D-AC6A-4207-A3F5-9FB20D22552E}"/>
              </a:ext>
            </a:extLst>
          </p:cNvPr>
          <p:cNvSpPr>
            <a:spLocks noGrp="1"/>
          </p:cNvSpPr>
          <p:nvPr>
            <p:ph idx="1"/>
          </p:nvPr>
        </p:nvSpPr>
        <p:spPr>
          <a:xfrm>
            <a:off x="838200" y="2173288"/>
            <a:ext cx="3603171" cy="3639684"/>
          </a:xfrm>
        </p:spPr>
        <p:txBody>
          <a:bodyPr anchor="ctr">
            <a:normAutofit/>
          </a:bodyPr>
          <a:lstStyle/>
          <a:p>
            <a:pPr lvl="0"/>
            <a:r>
              <a:rPr lang="en-US" sz="2000" dirty="0"/>
              <a:t>Random over/under sampling</a:t>
            </a:r>
          </a:p>
          <a:p>
            <a:pPr lvl="0"/>
            <a:r>
              <a:rPr lang="en-US" sz="2000" dirty="0"/>
              <a:t>SMOTE</a:t>
            </a:r>
          </a:p>
          <a:p>
            <a:pPr lvl="0"/>
            <a:r>
              <a:rPr lang="en-US" sz="2000" dirty="0"/>
              <a:t>Cost sensitive classification</a:t>
            </a:r>
          </a:p>
        </p:txBody>
      </p:sp>
      <p:pic>
        <p:nvPicPr>
          <p:cNvPr id="6" name="Picture 5">
            <a:extLst>
              <a:ext uri="{FF2B5EF4-FFF2-40B4-BE49-F238E27FC236}">
                <a16:creationId xmlns:a16="http://schemas.microsoft.com/office/drawing/2014/main" id="{D5C49777-5F10-4F7A-A2CF-12D8FF0B6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466" y="938213"/>
            <a:ext cx="4505323" cy="5238749"/>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106872846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93CCA-C6A3-4600-9EC0-20DC8A8CECAB}"/>
              </a:ext>
            </a:extLst>
          </p:cNvPr>
          <p:cNvSpPr>
            <a:spLocks noGrp="1"/>
          </p:cNvSpPr>
          <p:nvPr>
            <p:ph idx="1"/>
          </p:nvPr>
        </p:nvSpPr>
        <p:spPr>
          <a:xfrm>
            <a:off x="838200" y="2172878"/>
            <a:ext cx="10515600" cy="4004085"/>
          </a:xfrm>
        </p:spPr>
        <p:txBody>
          <a:bodyPr/>
          <a:lstStyle/>
          <a:p>
            <a:pPr marL="0" indent="0" algn="ctr">
              <a:buNone/>
            </a:pPr>
            <a:r>
              <a:rPr lang="en-US" dirty="0"/>
              <a:t>You trained a model to </a:t>
            </a:r>
            <a:r>
              <a:rPr lang="en-US" dirty="0">
                <a:solidFill>
                  <a:srgbClr val="00B0F0"/>
                </a:solidFill>
              </a:rPr>
              <a:t>predict cancer</a:t>
            </a:r>
            <a:r>
              <a:rPr lang="en-US" dirty="0"/>
              <a:t> from image data using a state of the art Hierarchical </a:t>
            </a:r>
            <a:r>
              <a:rPr lang="en-US" dirty="0" err="1"/>
              <a:t>siamese</a:t>
            </a:r>
            <a:r>
              <a:rPr lang="en-US" dirty="0"/>
              <a:t> CNN with dynamic kernel activations…</a:t>
            </a:r>
          </a:p>
        </p:txBody>
      </p:sp>
    </p:spTree>
    <p:extLst>
      <p:ext uri="{BB962C8B-B14F-4D97-AF65-F5344CB8AC3E}">
        <p14:creationId xmlns:p14="http://schemas.microsoft.com/office/powerpoint/2010/main" val="3531180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234BE0-01E2-4E1D-950B-F0993C04759C}"/>
              </a:ext>
            </a:extLst>
          </p:cNvPr>
          <p:cNvSpPr>
            <a:spLocks noGrp="1"/>
          </p:cNvSpPr>
          <p:nvPr>
            <p:ph idx="1"/>
          </p:nvPr>
        </p:nvSpPr>
        <p:spPr>
          <a:xfrm>
            <a:off x="838200" y="334652"/>
            <a:ext cx="10515600" cy="5842311"/>
          </a:xfrm>
        </p:spPr>
        <p:txBody>
          <a:bodyPr/>
          <a:lstStyle/>
          <a:p>
            <a:pPr marL="0" indent="0" algn="ctr">
              <a:buNone/>
            </a:pPr>
            <a:endParaRPr lang="en-US" dirty="0"/>
          </a:p>
          <a:p>
            <a:pPr marL="0" indent="0" algn="ctr">
              <a:buNone/>
            </a:pPr>
            <a:r>
              <a:rPr lang="en-US" dirty="0"/>
              <a:t>Your model has an </a:t>
            </a:r>
            <a:r>
              <a:rPr lang="en-US" dirty="0">
                <a:solidFill>
                  <a:srgbClr val="00B0F0"/>
                </a:solidFill>
              </a:rPr>
              <a:t>accuracy of 99.9%</a:t>
            </a:r>
          </a:p>
          <a:p>
            <a:pPr marL="0" indent="0">
              <a:buNone/>
            </a:pPr>
            <a:endParaRPr lang="en-US" dirty="0"/>
          </a:p>
          <a:p>
            <a:pPr marL="0" indent="0">
              <a:buNone/>
            </a:pPr>
            <a:endParaRPr lang="en-US" dirty="0"/>
          </a:p>
        </p:txBody>
      </p:sp>
      <p:pic>
        <p:nvPicPr>
          <p:cNvPr id="7" name="Picture 6" descr="A person posing for a picture&#10;&#10;Description generated with very high confidence">
            <a:extLst>
              <a:ext uri="{FF2B5EF4-FFF2-40B4-BE49-F238E27FC236}">
                <a16:creationId xmlns:a16="http://schemas.microsoft.com/office/drawing/2014/main" id="{A282AC9D-1EE1-4F6A-B90E-0A82D447F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31" y="1751284"/>
            <a:ext cx="6633337" cy="4425679"/>
          </a:xfrm>
          <a:prstGeom prst="rect">
            <a:avLst/>
          </a:prstGeom>
        </p:spPr>
      </p:pic>
    </p:spTree>
    <p:extLst>
      <p:ext uri="{BB962C8B-B14F-4D97-AF65-F5344CB8AC3E}">
        <p14:creationId xmlns:p14="http://schemas.microsoft.com/office/powerpoint/2010/main" val="52052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93CFF-1BD6-4963-A466-AC2A5B99BDE4}"/>
              </a:ext>
            </a:extLst>
          </p:cNvPr>
          <p:cNvSpPr>
            <a:spLocks noGrp="1"/>
          </p:cNvSpPr>
          <p:nvPr>
            <p:ph idx="1"/>
          </p:nvPr>
        </p:nvSpPr>
        <p:spPr>
          <a:xfrm>
            <a:off x="838200" y="1244338"/>
            <a:ext cx="10515600" cy="4932625"/>
          </a:xfrm>
        </p:spPr>
        <p:txBody>
          <a:bodyPr/>
          <a:lstStyle/>
          <a:p>
            <a:pPr marL="0" indent="0" algn="ctr">
              <a:buNone/>
            </a:pPr>
            <a:r>
              <a:rPr lang="en-US" dirty="0"/>
              <a:t>But… WTH!?</a:t>
            </a:r>
          </a:p>
        </p:txBody>
      </p:sp>
      <p:pic>
        <p:nvPicPr>
          <p:cNvPr id="5" name="Picture 4" descr="A close up of a logo&#10;&#10;Description generated with high confidence">
            <a:extLst>
              <a:ext uri="{FF2B5EF4-FFF2-40B4-BE49-F238E27FC236}">
                <a16:creationId xmlns:a16="http://schemas.microsoft.com/office/drawing/2014/main" id="{0BAE2D73-6AEA-4068-8E29-28BD0F81D5A9}"/>
              </a:ext>
            </a:extLst>
          </p:cNvPr>
          <p:cNvPicPr>
            <a:picLocks noChangeAspect="1"/>
          </p:cNvPicPr>
          <p:nvPr/>
        </p:nvPicPr>
        <p:blipFill rotWithShape="1">
          <a:blip r:embed="rId2">
            <a:extLst>
              <a:ext uri="{28A0092B-C50C-407E-A947-70E740481C1C}">
                <a14:useLocalDpi xmlns:a14="http://schemas.microsoft.com/office/drawing/2010/main" val="0"/>
              </a:ext>
            </a:extLst>
          </a:blip>
          <a:srcRect t="26069"/>
          <a:stretch/>
        </p:blipFill>
        <p:spPr>
          <a:xfrm>
            <a:off x="3139911" y="1927781"/>
            <a:ext cx="5912177" cy="4370897"/>
          </a:xfrm>
          <a:prstGeom prst="rect">
            <a:avLst/>
          </a:prstGeom>
        </p:spPr>
      </p:pic>
    </p:spTree>
    <p:extLst>
      <p:ext uri="{BB962C8B-B14F-4D97-AF65-F5344CB8AC3E}">
        <p14:creationId xmlns:p14="http://schemas.microsoft.com/office/powerpoint/2010/main" val="176270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A4A9A-AE9B-4437-8365-3C3EF3E45607}"/>
              </a:ext>
            </a:extLst>
          </p:cNvPr>
          <p:cNvSpPr>
            <a:spLocks noGrp="1"/>
          </p:cNvSpPr>
          <p:nvPr>
            <p:ph idx="1"/>
          </p:nvPr>
        </p:nvSpPr>
        <p:spPr>
          <a:xfrm>
            <a:off x="838200" y="1310326"/>
            <a:ext cx="10515600" cy="4866637"/>
          </a:xfrm>
        </p:spPr>
        <p:txBody>
          <a:bodyPr/>
          <a:lstStyle/>
          <a:p>
            <a:pPr marL="0" indent="0">
              <a:buNone/>
            </a:pPr>
            <a:r>
              <a:rPr lang="en-US" dirty="0"/>
              <a:t>By looking at the confusion matrix you realize that the model </a:t>
            </a:r>
            <a:r>
              <a:rPr lang="en-US" dirty="0">
                <a:solidFill>
                  <a:srgbClr val="00B0F0"/>
                </a:solidFill>
              </a:rPr>
              <a:t>does not detect any of the positive examples.</a:t>
            </a:r>
          </a:p>
        </p:txBody>
      </p:sp>
      <p:pic>
        <p:nvPicPr>
          <p:cNvPr id="5" name="Picture 4" descr="A person posing for the camera&#10;&#10;Description generated with very high confidence">
            <a:extLst>
              <a:ext uri="{FF2B5EF4-FFF2-40B4-BE49-F238E27FC236}">
                <a16:creationId xmlns:a16="http://schemas.microsoft.com/office/drawing/2014/main" id="{FB507239-D8B4-40A5-85C1-4DD036D7A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757" y="2853666"/>
            <a:ext cx="4876486" cy="3253531"/>
          </a:xfrm>
          <a:prstGeom prst="rect">
            <a:avLst/>
          </a:prstGeom>
        </p:spPr>
      </p:pic>
    </p:spTree>
    <p:extLst>
      <p:ext uri="{BB962C8B-B14F-4D97-AF65-F5344CB8AC3E}">
        <p14:creationId xmlns:p14="http://schemas.microsoft.com/office/powerpoint/2010/main" val="208198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0E996-6F48-45D5-9DE8-50AE74AFC960}"/>
              </a:ext>
            </a:extLst>
          </p:cNvPr>
          <p:cNvSpPr>
            <a:spLocks noGrp="1"/>
          </p:cNvSpPr>
          <p:nvPr>
            <p:ph idx="1"/>
          </p:nvPr>
        </p:nvSpPr>
        <p:spPr>
          <a:xfrm>
            <a:off x="838200" y="494907"/>
            <a:ext cx="10515600" cy="5682056"/>
          </a:xfrm>
        </p:spPr>
        <p:txBody>
          <a:bodyPr/>
          <a:lstStyle/>
          <a:p>
            <a:pPr marL="0" indent="0">
              <a:buNone/>
            </a:pPr>
            <a:r>
              <a:rPr lang="en-US" dirty="0"/>
              <a:t>After plotting your class distribution you see that you have </a:t>
            </a:r>
            <a:r>
              <a:rPr lang="en-US" dirty="0">
                <a:solidFill>
                  <a:srgbClr val="00B0F0"/>
                </a:solidFill>
              </a:rPr>
              <a:t>thousands of negative examples</a:t>
            </a:r>
            <a:r>
              <a:rPr lang="en-US" dirty="0"/>
              <a:t> </a:t>
            </a:r>
            <a:r>
              <a:rPr lang="en-US" dirty="0">
                <a:solidFill>
                  <a:srgbClr val="00B0F0"/>
                </a:solidFill>
              </a:rPr>
              <a:t>but just a couple of positives.</a:t>
            </a:r>
            <a:endParaRPr lang="en-US" dirty="0"/>
          </a:p>
        </p:txBody>
      </p:sp>
      <p:sp>
        <p:nvSpPr>
          <p:cNvPr id="2" name="Rectangle 1">
            <a:extLst>
              <a:ext uri="{FF2B5EF4-FFF2-40B4-BE49-F238E27FC236}">
                <a16:creationId xmlns:a16="http://schemas.microsoft.com/office/drawing/2014/main" id="{7C556669-B9EC-46F1-8E93-704D15B42F5D}"/>
              </a:ext>
            </a:extLst>
          </p:cNvPr>
          <p:cNvSpPr/>
          <p:nvPr/>
        </p:nvSpPr>
        <p:spPr>
          <a:xfrm>
            <a:off x="4501661" y="1987061"/>
            <a:ext cx="1160585" cy="3490546"/>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E110C19-3F16-4183-833D-9D28169DF419}"/>
              </a:ext>
            </a:extLst>
          </p:cNvPr>
          <p:cNvSpPr/>
          <p:nvPr/>
        </p:nvSpPr>
        <p:spPr>
          <a:xfrm>
            <a:off x="5955323" y="5336930"/>
            <a:ext cx="1160585" cy="140677"/>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CE932B-7AF1-49D9-AD3D-6810F3B2A7CC}"/>
              </a:ext>
            </a:extLst>
          </p:cNvPr>
          <p:cNvSpPr txBox="1"/>
          <p:nvPr/>
        </p:nvSpPr>
        <p:spPr>
          <a:xfrm>
            <a:off x="4686973" y="5477607"/>
            <a:ext cx="789960" cy="276999"/>
          </a:xfrm>
          <a:prstGeom prst="rect">
            <a:avLst/>
          </a:prstGeom>
          <a:noFill/>
        </p:spPr>
        <p:txBody>
          <a:bodyPr wrap="none" rtlCol="0">
            <a:spAutoFit/>
          </a:bodyPr>
          <a:lstStyle/>
          <a:p>
            <a:r>
              <a:rPr lang="en-US" sz="1200" b="1" dirty="0"/>
              <a:t>negatives</a:t>
            </a:r>
          </a:p>
        </p:txBody>
      </p:sp>
      <p:sp>
        <p:nvSpPr>
          <p:cNvPr id="6" name="TextBox 5">
            <a:extLst>
              <a:ext uri="{FF2B5EF4-FFF2-40B4-BE49-F238E27FC236}">
                <a16:creationId xmlns:a16="http://schemas.microsoft.com/office/drawing/2014/main" id="{F0AAB676-87E0-4C5B-BC25-FA4E221B26BB}"/>
              </a:ext>
            </a:extLst>
          </p:cNvPr>
          <p:cNvSpPr txBox="1"/>
          <p:nvPr/>
        </p:nvSpPr>
        <p:spPr>
          <a:xfrm>
            <a:off x="6154397" y="5477607"/>
            <a:ext cx="750718" cy="276999"/>
          </a:xfrm>
          <a:prstGeom prst="rect">
            <a:avLst/>
          </a:prstGeom>
          <a:noFill/>
        </p:spPr>
        <p:txBody>
          <a:bodyPr wrap="none" rtlCol="0">
            <a:spAutoFit/>
          </a:bodyPr>
          <a:lstStyle/>
          <a:p>
            <a:r>
              <a:rPr lang="en-US" sz="1200" b="1" dirty="0"/>
              <a:t>positives</a:t>
            </a:r>
          </a:p>
        </p:txBody>
      </p:sp>
    </p:spTree>
    <p:extLst>
      <p:ext uri="{BB962C8B-B14F-4D97-AF65-F5344CB8AC3E}">
        <p14:creationId xmlns:p14="http://schemas.microsoft.com/office/powerpoint/2010/main" val="257911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7C093-1A1B-49F9-BCCE-9F6C4E560D25}"/>
              </a:ext>
            </a:extLst>
          </p:cNvPr>
          <p:cNvSpPr>
            <a:spLocks noGrp="1"/>
          </p:cNvSpPr>
          <p:nvPr>
            <p:ph idx="1"/>
          </p:nvPr>
        </p:nvSpPr>
        <p:spPr>
          <a:xfrm>
            <a:off x="838200" y="493059"/>
            <a:ext cx="10515600" cy="5683904"/>
          </a:xfrm>
        </p:spPr>
        <p:txBody>
          <a:bodyPr>
            <a:noAutofit/>
          </a:bodyPr>
          <a:lstStyle/>
          <a:p>
            <a:r>
              <a:rPr lang="en-US" sz="1800" dirty="0"/>
              <a:t>Machine learning taxonomy.</a:t>
            </a:r>
          </a:p>
          <a:p>
            <a:pPr lvl="1"/>
            <a:r>
              <a:rPr lang="en-US" sz="1800" dirty="0"/>
              <a:t>Supervised learning.</a:t>
            </a:r>
          </a:p>
          <a:p>
            <a:pPr lvl="1"/>
            <a:r>
              <a:rPr lang="en-US" sz="1800" dirty="0"/>
              <a:t>Classification.</a:t>
            </a:r>
          </a:p>
          <a:p>
            <a:pPr lvl="1"/>
            <a:endParaRPr lang="en-US" sz="1800" dirty="0"/>
          </a:p>
          <a:p>
            <a:r>
              <a:rPr lang="en-US" sz="1800" dirty="0"/>
              <a:t>Imbalanced data.</a:t>
            </a:r>
          </a:p>
          <a:p>
            <a:pPr lvl="1"/>
            <a:r>
              <a:rPr lang="en-US" sz="1800" dirty="0"/>
              <a:t>Random over/under sampling.</a:t>
            </a:r>
          </a:p>
          <a:p>
            <a:pPr lvl="1"/>
            <a:r>
              <a:rPr lang="en-US" sz="1800" dirty="0"/>
              <a:t>SMOTE.</a:t>
            </a:r>
          </a:p>
          <a:p>
            <a:pPr lvl="1"/>
            <a:r>
              <a:rPr lang="en-US" sz="1800" dirty="0"/>
              <a:t>Cost-sensitive classification.</a:t>
            </a:r>
          </a:p>
          <a:p>
            <a:pPr lvl="1"/>
            <a:endParaRPr lang="en-US" sz="1800" dirty="0"/>
          </a:p>
          <a:p>
            <a:r>
              <a:rPr lang="en-US" sz="1800" dirty="0"/>
              <a:t>Semi-supervised learning.</a:t>
            </a:r>
          </a:p>
          <a:p>
            <a:pPr lvl="1"/>
            <a:r>
              <a:rPr lang="en-US" sz="1800" dirty="0"/>
              <a:t>Self-learning.</a:t>
            </a:r>
          </a:p>
          <a:p>
            <a:pPr lvl="1"/>
            <a:r>
              <a:rPr lang="en-US" sz="1800" dirty="0"/>
              <a:t>Multi-view learning.</a:t>
            </a:r>
          </a:p>
          <a:p>
            <a:pPr lvl="1"/>
            <a:r>
              <a:rPr lang="en-US" sz="1800" dirty="0"/>
              <a:t>Co-Training.</a:t>
            </a:r>
          </a:p>
          <a:p>
            <a:pPr lvl="1"/>
            <a:endParaRPr lang="en-US" sz="1800" dirty="0"/>
          </a:p>
          <a:p>
            <a:r>
              <a:rPr lang="en-US" sz="1800" dirty="0"/>
              <a:t>Stacked generalization.</a:t>
            </a:r>
          </a:p>
          <a:p>
            <a:r>
              <a:rPr lang="en-US" sz="1800" dirty="0"/>
              <a:t>Data representations.</a:t>
            </a:r>
          </a:p>
          <a:p>
            <a:r>
              <a:rPr lang="en-US" sz="1800" dirty="0"/>
              <a:t>Multi-user evaluation.</a:t>
            </a:r>
          </a:p>
          <a:p>
            <a:r>
              <a:rPr lang="en-US" sz="1800" dirty="0"/>
              <a:t>Baseline classifiers.</a:t>
            </a:r>
          </a:p>
        </p:txBody>
      </p:sp>
    </p:spTree>
    <p:extLst>
      <p:ext uri="{BB962C8B-B14F-4D97-AF65-F5344CB8AC3E}">
        <p14:creationId xmlns:p14="http://schemas.microsoft.com/office/powerpoint/2010/main" val="69325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0E996-6F48-45D5-9DE8-50AE74AFC960}"/>
              </a:ext>
            </a:extLst>
          </p:cNvPr>
          <p:cNvSpPr>
            <a:spLocks noGrp="1"/>
          </p:cNvSpPr>
          <p:nvPr>
            <p:ph idx="1"/>
          </p:nvPr>
        </p:nvSpPr>
        <p:spPr>
          <a:xfrm>
            <a:off x="838200" y="494907"/>
            <a:ext cx="10515600" cy="5682056"/>
          </a:xfrm>
        </p:spPr>
        <p:txBody>
          <a:bodyPr/>
          <a:lstStyle/>
          <a:p>
            <a:pPr marL="0" indent="0">
              <a:buNone/>
            </a:pPr>
            <a:endParaRPr lang="en-US" dirty="0"/>
          </a:p>
          <a:p>
            <a:pPr marL="0" indent="0">
              <a:buNone/>
            </a:pPr>
            <a:r>
              <a:rPr lang="en-US" dirty="0"/>
              <a:t>Classifiers try to reduce the overall error so they can be biased towards the majority class.</a:t>
            </a:r>
          </a:p>
          <a:p>
            <a:pPr marL="0" indent="0">
              <a:buNone/>
            </a:pPr>
            <a:endParaRPr lang="en-US" dirty="0"/>
          </a:p>
          <a:p>
            <a:pPr marL="0" indent="0">
              <a:buNone/>
            </a:pPr>
            <a:r>
              <a:rPr lang="en-US" dirty="0"/>
              <a:t># Negatives = 998</a:t>
            </a:r>
          </a:p>
          <a:p>
            <a:pPr marL="0" indent="0">
              <a:buNone/>
            </a:pPr>
            <a:r>
              <a:rPr lang="en-US" dirty="0"/>
              <a:t># Positives = 2</a:t>
            </a:r>
          </a:p>
          <a:p>
            <a:pPr marL="0" indent="0">
              <a:buNone/>
            </a:pPr>
            <a:endParaRPr lang="en-US" dirty="0"/>
          </a:p>
          <a:p>
            <a:pPr marL="0" indent="0">
              <a:buNone/>
            </a:pPr>
            <a:r>
              <a:rPr lang="en-US" dirty="0"/>
              <a:t>By always predicting a negative class the </a:t>
            </a:r>
            <a:r>
              <a:rPr lang="en-US" dirty="0">
                <a:solidFill>
                  <a:srgbClr val="00B0F0"/>
                </a:solidFill>
              </a:rPr>
              <a:t>accuracy</a:t>
            </a:r>
            <a:r>
              <a:rPr lang="en-US" dirty="0"/>
              <a:t> will be 99.8% !!</a:t>
            </a:r>
          </a:p>
        </p:txBody>
      </p:sp>
    </p:spTree>
    <p:extLst>
      <p:ext uri="{BB962C8B-B14F-4D97-AF65-F5344CB8AC3E}">
        <p14:creationId xmlns:p14="http://schemas.microsoft.com/office/powerpoint/2010/main" val="1476750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0E996-6F48-45D5-9DE8-50AE74AFC960}"/>
              </a:ext>
            </a:extLst>
          </p:cNvPr>
          <p:cNvSpPr>
            <a:spLocks noGrp="1"/>
          </p:cNvSpPr>
          <p:nvPr>
            <p:ph idx="1"/>
          </p:nvPr>
        </p:nvSpPr>
        <p:spPr>
          <a:xfrm>
            <a:off x="838200" y="494907"/>
            <a:ext cx="10515600" cy="5682056"/>
          </a:xfrm>
        </p:spPr>
        <p:txBody>
          <a:bodyPr/>
          <a:lstStyle/>
          <a:p>
            <a:pPr marL="0" indent="0" algn="ctr">
              <a:buNone/>
            </a:pPr>
            <a:r>
              <a:rPr lang="en-US" dirty="0">
                <a:solidFill>
                  <a:srgbClr val="FF0000"/>
                </a:solidFill>
              </a:rPr>
              <a:t>Your dataset is imbalanced.</a:t>
            </a:r>
          </a:p>
          <a:p>
            <a:pPr marL="0" indent="0" algn="ctr">
              <a:buNone/>
            </a:pPr>
            <a:endParaRPr lang="en-US" dirty="0">
              <a:solidFill>
                <a:srgbClr val="FF0000"/>
              </a:solidFill>
            </a:endParaRPr>
          </a:p>
          <a:p>
            <a:pPr marL="0" indent="0" algn="ctr">
              <a:buNone/>
            </a:pPr>
            <a:r>
              <a:rPr lang="en-US" dirty="0">
                <a:solidFill>
                  <a:srgbClr val="FF0000"/>
                </a:solidFill>
              </a:rPr>
              <a:t>Now what??</a:t>
            </a:r>
          </a:p>
          <a:p>
            <a:pPr marL="0" indent="0">
              <a:buNone/>
            </a:pPr>
            <a:endParaRPr lang="en-US" dirty="0">
              <a:solidFill>
                <a:srgbClr val="FF0000"/>
              </a:solidFill>
            </a:endParaRPr>
          </a:p>
        </p:txBody>
      </p:sp>
      <p:pic>
        <p:nvPicPr>
          <p:cNvPr id="4" name="Picture 3">
            <a:extLst>
              <a:ext uri="{FF2B5EF4-FFF2-40B4-BE49-F238E27FC236}">
                <a16:creationId xmlns:a16="http://schemas.microsoft.com/office/drawing/2014/main" id="{00228050-D544-4A85-BC48-700CE3394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2619375"/>
            <a:ext cx="1619250" cy="1619250"/>
          </a:xfrm>
          <a:prstGeom prst="rect">
            <a:avLst/>
          </a:prstGeom>
        </p:spPr>
      </p:pic>
    </p:spTree>
    <p:extLst>
      <p:ext uri="{BB962C8B-B14F-4D97-AF65-F5344CB8AC3E}">
        <p14:creationId xmlns:p14="http://schemas.microsoft.com/office/powerpoint/2010/main" val="3844072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3BB9-4CB2-4131-B3E9-F836CA8F12DA}"/>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92B7D418-2D88-46DF-8A40-27B217205618}"/>
              </a:ext>
            </a:extLst>
          </p:cNvPr>
          <p:cNvSpPr>
            <a:spLocks noGrp="1"/>
          </p:cNvSpPr>
          <p:nvPr>
            <p:ph idx="1"/>
          </p:nvPr>
        </p:nvSpPr>
        <p:spPr/>
        <p:txBody>
          <a:bodyPr/>
          <a:lstStyle/>
          <a:p>
            <a:r>
              <a:rPr lang="en-US" dirty="0"/>
              <a:t>Collect more data (difficult in many domains)</a:t>
            </a:r>
          </a:p>
          <a:p>
            <a:endParaRPr lang="en-US" dirty="0"/>
          </a:p>
          <a:p>
            <a:r>
              <a:rPr lang="en-US" dirty="0"/>
              <a:t>Delete data from the majority class</a:t>
            </a:r>
          </a:p>
          <a:p>
            <a:endParaRPr lang="en-US" dirty="0"/>
          </a:p>
          <a:p>
            <a:r>
              <a:rPr lang="en-US" dirty="0"/>
              <a:t>Create synthetic data</a:t>
            </a:r>
          </a:p>
          <a:p>
            <a:endParaRPr lang="en-US" dirty="0"/>
          </a:p>
          <a:p>
            <a:r>
              <a:rPr lang="en-US" dirty="0"/>
              <a:t>Adapt your learning algorithm (cost sensitive classification)</a:t>
            </a:r>
          </a:p>
          <a:p>
            <a:endParaRPr lang="en-US" dirty="0"/>
          </a:p>
        </p:txBody>
      </p:sp>
    </p:spTree>
    <p:extLst>
      <p:ext uri="{BB962C8B-B14F-4D97-AF65-F5344CB8AC3E}">
        <p14:creationId xmlns:p14="http://schemas.microsoft.com/office/powerpoint/2010/main" val="32961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8B4E-1326-4877-87A5-E0AF7B2A18F6}"/>
              </a:ext>
            </a:extLst>
          </p:cNvPr>
          <p:cNvSpPr>
            <a:spLocks noGrp="1"/>
          </p:cNvSpPr>
          <p:nvPr>
            <p:ph type="title"/>
          </p:nvPr>
        </p:nvSpPr>
        <p:spPr/>
        <p:txBody>
          <a:bodyPr/>
          <a:lstStyle/>
          <a:p>
            <a:r>
              <a:rPr lang="en-US" dirty="0"/>
              <a:t>Random over/under sampling</a:t>
            </a:r>
          </a:p>
        </p:txBody>
      </p:sp>
      <p:sp>
        <p:nvSpPr>
          <p:cNvPr id="3" name="Content Placeholder 2">
            <a:extLst>
              <a:ext uri="{FF2B5EF4-FFF2-40B4-BE49-F238E27FC236}">
                <a16:creationId xmlns:a16="http://schemas.microsoft.com/office/drawing/2014/main" id="{9965422C-9BDE-4B0F-B90E-4755D8D02AC9}"/>
              </a:ext>
            </a:extLst>
          </p:cNvPr>
          <p:cNvSpPr>
            <a:spLocks noGrp="1"/>
          </p:cNvSpPr>
          <p:nvPr>
            <p:ph idx="1"/>
          </p:nvPr>
        </p:nvSpPr>
        <p:spPr/>
        <p:txBody>
          <a:bodyPr/>
          <a:lstStyle/>
          <a:p>
            <a:r>
              <a:rPr lang="en-US" dirty="0">
                <a:solidFill>
                  <a:srgbClr val="00B0F0"/>
                </a:solidFill>
              </a:rPr>
              <a:t>Random </a:t>
            </a:r>
            <a:r>
              <a:rPr lang="en-US" i="1" dirty="0">
                <a:solidFill>
                  <a:srgbClr val="00B0F0"/>
                </a:solidFill>
              </a:rPr>
              <a:t>oversampling</a:t>
            </a:r>
            <a:r>
              <a:rPr lang="en-US" dirty="0"/>
              <a:t>: randomly duplicate data points from the minority class.</a:t>
            </a:r>
          </a:p>
          <a:p>
            <a:r>
              <a:rPr lang="en-US" dirty="0">
                <a:solidFill>
                  <a:srgbClr val="00B0F0"/>
                </a:solidFill>
              </a:rPr>
              <a:t>Random </a:t>
            </a:r>
            <a:r>
              <a:rPr lang="en-US" dirty="0" err="1">
                <a:solidFill>
                  <a:srgbClr val="00B0F0"/>
                </a:solidFill>
              </a:rPr>
              <a:t>undersampling</a:t>
            </a:r>
            <a:r>
              <a:rPr lang="en-US" dirty="0"/>
              <a:t>: randomly delete data points from the majority class.</a:t>
            </a:r>
          </a:p>
        </p:txBody>
      </p:sp>
      <p:pic>
        <p:nvPicPr>
          <p:cNvPr id="4" name="Picture 3">
            <a:extLst>
              <a:ext uri="{FF2B5EF4-FFF2-40B4-BE49-F238E27FC236}">
                <a16:creationId xmlns:a16="http://schemas.microsoft.com/office/drawing/2014/main" id="{3A0ADF93-1A05-4951-A3DC-D9F6CFF054CB}"/>
              </a:ext>
            </a:extLst>
          </p:cNvPr>
          <p:cNvPicPr>
            <a:picLocks noChangeAspect="1"/>
          </p:cNvPicPr>
          <p:nvPr/>
        </p:nvPicPr>
        <p:blipFill>
          <a:blip r:embed="rId2"/>
          <a:stretch>
            <a:fillRect/>
          </a:stretch>
        </p:blipFill>
        <p:spPr>
          <a:xfrm>
            <a:off x="3855359" y="4175175"/>
            <a:ext cx="4405618" cy="2522126"/>
          </a:xfrm>
          <a:prstGeom prst="rect">
            <a:avLst/>
          </a:prstGeom>
        </p:spPr>
      </p:pic>
      <p:sp>
        <p:nvSpPr>
          <p:cNvPr id="5" name="TextBox 4">
            <a:extLst>
              <a:ext uri="{FF2B5EF4-FFF2-40B4-BE49-F238E27FC236}">
                <a16:creationId xmlns:a16="http://schemas.microsoft.com/office/drawing/2014/main" id="{51C4DD88-6A08-4532-8A2D-ED4CD1E64E9F}"/>
              </a:ext>
            </a:extLst>
          </p:cNvPr>
          <p:cNvSpPr txBox="1"/>
          <p:nvPr/>
        </p:nvSpPr>
        <p:spPr>
          <a:xfrm>
            <a:off x="5721538" y="3805843"/>
            <a:ext cx="748923" cy="369332"/>
          </a:xfrm>
          <a:prstGeom prst="rect">
            <a:avLst/>
          </a:prstGeom>
          <a:noFill/>
        </p:spPr>
        <p:txBody>
          <a:bodyPr wrap="none" rtlCol="0">
            <a:spAutoFit/>
          </a:bodyPr>
          <a:lstStyle/>
          <a:p>
            <a:r>
              <a:rPr lang="en-US" dirty="0"/>
              <a:t>Demo</a:t>
            </a:r>
          </a:p>
        </p:txBody>
      </p:sp>
    </p:spTree>
    <p:extLst>
      <p:ext uri="{BB962C8B-B14F-4D97-AF65-F5344CB8AC3E}">
        <p14:creationId xmlns:p14="http://schemas.microsoft.com/office/powerpoint/2010/main" val="1282805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5978-602C-4E88-AACC-6BE21541C18C}"/>
              </a:ext>
            </a:extLst>
          </p:cNvPr>
          <p:cNvSpPr>
            <a:spLocks noGrp="1"/>
          </p:cNvSpPr>
          <p:nvPr>
            <p:ph type="title"/>
          </p:nvPr>
        </p:nvSpPr>
        <p:spPr/>
        <p:txBody>
          <a:bodyPr/>
          <a:lstStyle/>
          <a:p>
            <a:r>
              <a:rPr lang="en-US" dirty="0"/>
              <a:t>Problems with these approaches:</a:t>
            </a:r>
          </a:p>
        </p:txBody>
      </p:sp>
      <p:sp>
        <p:nvSpPr>
          <p:cNvPr id="3" name="Content Placeholder 2">
            <a:extLst>
              <a:ext uri="{FF2B5EF4-FFF2-40B4-BE49-F238E27FC236}">
                <a16:creationId xmlns:a16="http://schemas.microsoft.com/office/drawing/2014/main" id="{0D372863-676F-4835-B01D-05255DBAC796}"/>
              </a:ext>
            </a:extLst>
          </p:cNvPr>
          <p:cNvSpPr>
            <a:spLocks noGrp="1"/>
          </p:cNvSpPr>
          <p:nvPr>
            <p:ph idx="1"/>
          </p:nvPr>
        </p:nvSpPr>
        <p:spPr/>
        <p:txBody>
          <a:bodyPr/>
          <a:lstStyle/>
          <a:p>
            <a:r>
              <a:rPr lang="en-US" dirty="0"/>
              <a:t>Loss of information (in the case of under sampling)</a:t>
            </a:r>
          </a:p>
          <a:p>
            <a:endParaRPr lang="en-US" dirty="0"/>
          </a:p>
          <a:p>
            <a:endParaRPr lang="en-US" dirty="0"/>
          </a:p>
          <a:p>
            <a:endParaRPr lang="en-US" dirty="0"/>
          </a:p>
          <a:p>
            <a:r>
              <a:rPr lang="en-US" dirty="0"/>
              <a:t>Overfitting and fixed boundaries (over sampling)</a:t>
            </a:r>
          </a:p>
        </p:txBody>
      </p:sp>
    </p:spTree>
    <p:extLst>
      <p:ext uri="{BB962C8B-B14F-4D97-AF65-F5344CB8AC3E}">
        <p14:creationId xmlns:p14="http://schemas.microsoft.com/office/powerpoint/2010/main" val="96227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0227-5128-4C6C-882E-73616C0A9C9D}"/>
              </a:ext>
            </a:extLst>
          </p:cNvPr>
          <p:cNvSpPr>
            <a:spLocks noGrp="1"/>
          </p:cNvSpPr>
          <p:nvPr>
            <p:ph type="title"/>
          </p:nvPr>
        </p:nvSpPr>
        <p:spPr/>
        <p:txBody>
          <a:bodyPr/>
          <a:lstStyle/>
          <a:p>
            <a:r>
              <a:rPr lang="en-US" dirty="0"/>
              <a:t>SMOTE</a:t>
            </a:r>
          </a:p>
        </p:txBody>
      </p:sp>
      <p:sp>
        <p:nvSpPr>
          <p:cNvPr id="3" name="Content Placeholder 2">
            <a:extLst>
              <a:ext uri="{FF2B5EF4-FFF2-40B4-BE49-F238E27FC236}">
                <a16:creationId xmlns:a16="http://schemas.microsoft.com/office/drawing/2014/main" id="{BA825D3E-B847-45D8-98D9-596763C3DFB9}"/>
              </a:ext>
            </a:extLst>
          </p:cNvPr>
          <p:cNvSpPr>
            <a:spLocks noGrp="1"/>
          </p:cNvSpPr>
          <p:nvPr>
            <p:ph idx="1"/>
          </p:nvPr>
        </p:nvSpPr>
        <p:spPr/>
        <p:txBody>
          <a:bodyPr>
            <a:normAutofit/>
          </a:bodyPr>
          <a:lstStyle/>
          <a:p>
            <a:r>
              <a:rPr lang="en-US" dirty="0"/>
              <a:t>Synthetic Minority Over-sampling Technique (Chawla).</a:t>
            </a:r>
          </a:p>
          <a:p>
            <a:endParaRPr lang="en-US" dirty="0"/>
          </a:p>
          <a:p>
            <a:r>
              <a:rPr lang="en-US" dirty="0"/>
              <a:t>Creates new data points from the minority class.</a:t>
            </a:r>
          </a:p>
          <a:p>
            <a:endParaRPr lang="en-US" dirty="0"/>
          </a:p>
          <a:p>
            <a:r>
              <a:rPr lang="en-US" dirty="0"/>
              <a:t>Operates in the feature space.</a:t>
            </a:r>
          </a:p>
          <a:p>
            <a:pPr marL="0" indent="0">
              <a:buNone/>
            </a:pPr>
            <a:endParaRPr lang="en-US" dirty="0"/>
          </a:p>
        </p:txBody>
      </p:sp>
    </p:spTree>
    <p:extLst>
      <p:ext uri="{BB962C8B-B14F-4D97-AF65-F5344CB8AC3E}">
        <p14:creationId xmlns:p14="http://schemas.microsoft.com/office/powerpoint/2010/main" val="950947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25D3E-B847-45D8-98D9-596763C3DFB9}"/>
              </a:ext>
            </a:extLst>
          </p:cNvPr>
          <p:cNvSpPr>
            <a:spLocks noGrp="1"/>
          </p:cNvSpPr>
          <p:nvPr>
            <p:ph idx="1"/>
          </p:nvPr>
        </p:nvSpPr>
        <p:spPr>
          <a:xfrm>
            <a:off x="838200" y="398182"/>
            <a:ext cx="10515600" cy="5778781"/>
          </a:xfrm>
        </p:spPr>
        <p:txBody>
          <a:bodyPr>
            <a:normAutofit/>
          </a:bodyPr>
          <a:lstStyle/>
          <a:p>
            <a:r>
              <a:rPr lang="en-US" dirty="0"/>
              <a:t>Main steps:</a:t>
            </a:r>
          </a:p>
          <a:p>
            <a:pPr marL="0" indent="0">
              <a:buNone/>
            </a:pPr>
            <a:endParaRPr lang="en-US" dirty="0"/>
          </a:p>
          <a:p>
            <a:pPr marL="514350" indent="-514350">
              <a:buFont typeface="+mj-lt"/>
              <a:buAutoNum type="arabicPeriod"/>
            </a:pPr>
            <a:r>
              <a:rPr lang="en-US" dirty="0"/>
              <a:t>Take the difference between a sample point and one of its nearest neighbors.</a:t>
            </a:r>
          </a:p>
          <a:p>
            <a:pPr marL="514350" indent="-514350">
              <a:buFont typeface="+mj-lt"/>
              <a:buAutoNum type="arabicPeriod"/>
            </a:pPr>
            <a:r>
              <a:rPr lang="en-US" dirty="0"/>
              <a:t>Multiply the difference by a random number between 0 and 1 and add it to the feature vector.</a:t>
            </a:r>
          </a:p>
          <a:p>
            <a:pPr marL="0" indent="0">
              <a:buNone/>
            </a:pPr>
            <a:endParaRPr lang="en-US" dirty="0"/>
          </a:p>
          <a:p>
            <a:pPr marL="0" indent="0">
              <a:buNone/>
            </a:pPr>
            <a:r>
              <a:rPr lang="en-US" dirty="0"/>
              <a:t>This causes the selection of a random point along the line segment between two specific features.</a:t>
            </a:r>
          </a:p>
        </p:txBody>
      </p:sp>
      <p:sp>
        <p:nvSpPr>
          <p:cNvPr id="4" name="Oval 3">
            <a:extLst>
              <a:ext uri="{FF2B5EF4-FFF2-40B4-BE49-F238E27FC236}">
                <a16:creationId xmlns:a16="http://schemas.microsoft.com/office/drawing/2014/main" id="{FC530CF9-3935-4AC3-B11D-DA0725A6016A}"/>
              </a:ext>
            </a:extLst>
          </p:cNvPr>
          <p:cNvSpPr/>
          <p:nvPr/>
        </p:nvSpPr>
        <p:spPr>
          <a:xfrm>
            <a:off x="4034118" y="5360894"/>
            <a:ext cx="165847" cy="1479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9261BAF-1833-4EC6-8523-8FD2E76483A1}"/>
              </a:ext>
            </a:extLst>
          </p:cNvPr>
          <p:cNvSpPr/>
          <p:nvPr/>
        </p:nvSpPr>
        <p:spPr>
          <a:xfrm>
            <a:off x="5885329" y="5360894"/>
            <a:ext cx="165847" cy="14791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B04083F-3E76-4C96-ABB9-D8B0F0825983}"/>
              </a:ext>
            </a:extLst>
          </p:cNvPr>
          <p:cNvSpPr/>
          <p:nvPr/>
        </p:nvSpPr>
        <p:spPr>
          <a:xfrm>
            <a:off x="5275729" y="5360894"/>
            <a:ext cx="165847" cy="147918"/>
          </a:xfrm>
          <a:prstGeom prst="ellipse">
            <a:avLst/>
          </a:prstGeom>
          <a:solidFill>
            <a:schemeClr val="accent2">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715CE1-5754-4358-83FC-8E34848B5FF9}"/>
              </a:ext>
            </a:extLst>
          </p:cNvPr>
          <p:cNvSpPr txBox="1"/>
          <p:nvPr/>
        </p:nvSpPr>
        <p:spPr>
          <a:xfrm>
            <a:off x="3613441" y="5508812"/>
            <a:ext cx="997581" cy="276999"/>
          </a:xfrm>
          <a:prstGeom prst="rect">
            <a:avLst/>
          </a:prstGeom>
          <a:noFill/>
        </p:spPr>
        <p:txBody>
          <a:bodyPr wrap="none" rtlCol="0">
            <a:spAutoFit/>
          </a:bodyPr>
          <a:lstStyle/>
          <a:p>
            <a:r>
              <a:rPr lang="en-US" sz="1200" dirty="0"/>
              <a:t>sample point</a:t>
            </a:r>
          </a:p>
        </p:txBody>
      </p:sp>
      <p:sp>
        <p:nvSpPr>
          <p:cNvPr id="8" name="TextBox 7">
            <a:extLst>
              <a:ext uri="{FF2B5EF4-FFF2-40B4-BE49-F238E27FC236}">
                <a16:creationId xmlns:a16="http://schemas.microsoft.com/office/drawing/2014/main" id="{631344F4-E75B-4605-992D-F4D8AF4B11FC}"/>
              </a:ext>
            </a:extLst>
          </p:cNvPr>
          <p:cNvSpPr txBox="1"/>
          <p:nvPr/>
        </p:nvSpPr>
        <p:spPr>
          <a:xfrm>
            <a:off x="6013740" y="5296353"/>
            <a:ext cx="1357488" cy="276999"/>
          </a:xfrm>
          <a:prstGeom prst="rect">
            <a:avLst/>
          </a:prstGeom>
          <a:noFill/>
        </p:spPr>
        <p:txBody>
          <a:bodyPr wrap="none" rtlCol="0">
            <a:spAutoFit/>
          </a:bodyPr>
          <a:lstStyle/>
          <a:p>
            <a:r>
              <a:rPr lang="en-US" sz="1200" dirty="0"/>
              <a:t>a nearest neighbor</a:t>
            </a:r>
          </a:p>
        </p:txBody>
      </p:sp>
      <p:sp>
        <p:nvSpPr>
          <p:cNvPr id="9" name="TextBox 8">
            <a:extLst>
              <a:ext uri="{FF2B5EF4-FFF2-40B4-BE49-F238E27FC236}">
                <a16:creationId xmlns:a16="http://schemas.microsoft.com/office/drawing/2014/main" id="{F9B78DD9-115D-4DDF-AF7D-69F749D91CD4}"/>
              </a:ext>
            </a:extLst>
          </p:cNvPr>
          <p:cNvSpPr txBox="1"/>
          <p:nvPr/>
        </p:nvSpPr>
        <p:spPr>
          <a:xfrm>
            <a:off x="4707801" y="5077906"/>
            <a:ext cx="1112805" cy="276999"/>
          </a:xfrm>
          <a:prstGeom prst="rect">
            <a:avLst/>
          </a:prstGeom>
          <a:noFill/>
        </p:spPr>
        <p:txBody>
          <a:bodyPr wrap="none" rtlCol="0">
            <a:spAutoFit/>
          </a:bodyPr>
          <a:lstStyle/>
          <a:p>
            <a:r>
              <a:rPr lang="en-US" sz="1200" dirty="0"/>
              <a:t>synthetic point</a:t>
            </a:r>
          </a:p>
        </p:txBody>
      </p:sp>
      <p:cxnSp>
        <p:nvCxnSpPr>
          <p:cNvPr id="11" name="Straight Connector 10">
            <a:extLst>
              <a:ext uri="{FF2B5EF4-FFF2-40B4-BE49-F238E27FC236}">
                <a16:creationId xmlns:a16="http://schemas.microsoft.com/office/drawing/2014/main" id="{3F8EBEAC-9E5E-4145-8913-086C1B97EB8C}"/>
              </a:ext>
            </a:extLst>
          </p:cNvPr>
          <p:cNvCxnSpPr>
            <a:cxnSpLocks/>
            <a:stCxn id="4" idx="6"/>
            <a:endCxn id="5" idx="2"/>
          </p:cNvCxnSpPr>
          <p:nvPr/>
        </p:nvCxnSpPr>
        <p:spPr>
          <a:xfrm>
            <a:off x="4199965" y="5434853"/>
            <a:ext cx="1685364"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4078360E-3502-4CF5-9D79-AE5B69179473}"/>
              </a:ext>
            </a:extLst>
          </p:cNvPr>
          <p:cNvSpPr/>
          <p:nvPr/>
        </p:nvSpPr>
        <p:spPr>
          <a:xfrm>
            <a:off x="6609560" y="6176963"/>
            <a:ext cx="165847" cy="14791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2BB208-9CE5-41F2-94E4-E5E4CD73A825}"/>
              </a:ext>
            </a:extLst>
          </p:cNvPr>
          <p:cNvSpPr/>
          <p:nvPr/>
        </p:nvSpPr>
        <p:spPr>
          <a:xfrm>
            <a:off x="2958352" y="5702300"/>
            <a:ext cx="165847" cy="14791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655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EE7C-5602-46B2-9D09-0C739BAF49EE}"/>
              </a:ext>
            </a:extLst>
          </p:cNvPr>
          <p:cNvSpPr>
            <a:spLocks noGrp="1"/>
          </p:cNvSpPr>
          <p:nvPr>
            <p:ph type="title"/>
          </p:nvPr>
        </p:nvSpPr>
        <p:spPr/>
        <p:txBody>
          <a:bodyPr/>
          <a:lstStyle/>
          <a:p>
            <a:r>
              <a:rPr lang="en-US" dirty="0"/>
              <a:t>SMOTE DEMO</a:t>
            </a:r>
          </a:p>
        </p:txBody>
      </p:sp>
      <p:sp>
        <p:nvSpPr>
          <p:cNvPr id="3" name="Content Placeholder 2">
            <a:extLst>
              <a:ext uri="{FF2B5EF4-FFF2-40B4-BE49-F238E27FC236}">
                <a16:creationId xmlns:a16="http://schemas.microsoft.com/office/drawing/2014/main" id="{74834A84-0768-470A-A02D-D444AB37299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4BCEFBB-D157-4C0A-8019-42A3B040393E}"/>
              </a:ext>
            </a:extLst>
          </p:cNvPr>
          <p:cNvPicPr>
            <a:picLocks noChangeAspect="1"/>
          </p:cNvPicPr>
          <p:nvPr/>
        </p:nvPicPr>
        <p:blipFill>
          <a:blip r:embed="rId2"/>
          <a:stretch>
            <a:fillRect/>
          </a:stretch>
        </p:blipFill>
        <p:spPr>
          <a:xfrm>
            <a:off x="3270058" y="2414876"/>
            <a:ext cx="5651883" cy="3235587"/>
          </a:xfrm>
          <a:prstGeom prst="rect">
            <a:avLst/>
          </a:prstGeom>
        </p:spPr>
      </p:pic>
    </p:spTree>
    <p:extLst>
      <p:ext uri="{BB962C8B-B14F-4D97-AF65-F5344CB8AC3E}">
        <p14:creationId xmlns:p14="http://schemas.microsoft.com/office/powerpoint/2010/main" val="158640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20B7-883E-4FAF-B721-380881BAF07F}"/>
              </a:ext>
            </a:extLst>
          </p:cNvPr>
          <p:cNvSpPr>
            <a:spLocks noGrp="1"/>
          </p:cNvSpPr>
          <p:nvPr>
            <p:ph type="title"/>
          </p:nvPr>
        </p:nvSpPr>
        <p:spPr>
          <a:xfrm>
            <a:off x="648929" y="629266"/>
            <a:ext cx="4944152" cy="1622321"/>
          </a:xfrm>
        </p:spPr>
        <p:txBody>
          <a:bodyPr>
            <a:normAutofit/>
          </a:bodyPr>
          <a:lstStyle/>
          <a:p>
            <a:r>
              <a:rPr lang="en-US" sz="3700"/>
              <a:t>Danger of information injection and overfitting</a:t>
            </a:r>
          </a:p>
        </p:txBody>
      </p:sp>
      <p:sp>
        <p:nvSpPr>
          <p:cNvPr id="3" name="Content Placeholder 2">
            <a:extLst>
              <a:ext uri="{FF2B5EF4-FFF2-40B4-BE49-F238E27FC236}">
                <a16:creationId xmlns:a16="http://schemas.microsoft.com/office/drawing/2014/main" id="{ADB83D00-82C3-4021-B1D6-09E915884133}"/>
              </a:ext>
            </a:extLst>
          </p:cNvPr>
          <p:cNvSpPr>
            <a:spLocks noGrp="1"/>
          </p:cNvSpPr>
          <p:nvPr>
            <p:ph idx="1"/>
          </p:nvPr>
        </p:nvSpPr>
        <p:spPr>
          <a:xfrm>
            <a:off x="648930" y="2438400"/>
            <a:ext cx="4944151" cy="3785419"/>
          </a:xfrm>
        </p:spPr>
        <p:txBody>
          <a:bodyPr>
            <a:normAutofit/>
          </a:bodyPr>
          <a:lstStyle/>
          <a:p>
            <a:endParaRPr lang="en-US" sz="2000" dirty="0"/>
          </a:p>
          <a:p>
            <a:endParaRPr lang="en-US" sz="2000" dirty="0"/>
          </a:p>
          <a:p>
            <a:pPr marL="0" indent="0">
              <a:buNone/>
            </a:pPr>
            <a:r>
              <a:rPr lang="en-US" sz="2000" dirty="0">
                <a:solidFill>
                  <a:srgbClr val="FF0000"/>
                </a:solidFill>
              </a:rPr>
              <a:t>Do not create synthetic points on the entire dataset before splitting into train/test sets.</a:t>
            </a:r>
          </a:p>
          <a:p>
            <a:endParaRPr lang="en-US" sz="2000" dirty="0"/>
          </a:p>
          <a:p>
            <a:r>
              <a:rPr lang="en-US" sz="2000" dirty="0"/>
              <a:t>Perform the preprocessing just on the training data!!</a:t>
            </a:r>
          </a:p>
          <a:p>
            <a:r>
              <a:rPr lang="en-US" sz="2000" dirty="0"/>
              <a:t>For k-fold cross validation, you have to do it for each fold (just on the training set).</a:t>
            </a:r>
          </a:p>
        </p:txBody>
      </p:sp>
      <p:sp>
        <p:nvSpPr>
          <p:cNvPr id="7"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9CE1841E-F0F6-4EF5-850A-78641968EC18}"/>
              </a:ext>
            </a:extLst>
          </p:cNvPr>
          <p:cNvPicPr>
            <a:picLocks noChangeAspect="1"/>
          </p:cNvPicPr>
          <p:nvPr/>
        </p:nvPicPr>
        <p:blipFill rotWithShape="1">
          <a:blip r:embed="rId2">
            <a:extLst>
              <a:ext uri="{28A0092B-C50C-407E-A947-70E740481C1C}">
                <a14:useLocalDpi xmlns:a14="http://schemas.microsoft.com/office/drawing/2010/main" val="0"/>
              </a:ext>
            </a:extLst>
          </a:blip>
          <a:srcRect l="994" r="1091" b="3"/>
          <a:stretch/>
        </p:blipFill>
        <p:spPr>
          <a:xfrm>
            <a:off x="7060689" y="1227961"/>
            <a:ext cx="4163991" cy="4252529"/>
          </a:xfrm>
          <a:prstGeom prst="rect">
            <a:avLst/>
          </a:prstGeom>
          <a:effectLst/>
        </p:spPr>
      </p:pic>
    </p:spTree>
    <p:extLst>
      <p:ext uri="{BB962C8B-B14F-4D97-AF65-F5344CB8AC3E}">
        <p14:creationId xmlns:p14="http://schemas.microsoft.com/office/powerpoint/2010/main" val="3125555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0736-AAE9-4CBA-B65C-8D58FD36ED44}"/>
              </a:ext>
            </a:extLst>
          </p:cNvPr>
          <p:cNvSpPr>
            <a:spLocks noGrp="1"/>
          </p:cNvSpPr>
          <p:nvPr>
            <p:ph type="title"/>
          </p:nvPr>
        </p:nvSpPr>
        <p:spPr/>
        <p:txBody>
          <a:bodyPr/>
          <a:lstStyle/>
          <a:p>
            <a:r>
              <a:rPr lang="en-US" dirty="0"/>
              <a:t>For images:</a:t>
            </a:r>
          </a:p>
        </p:txBody>
      </p:sp>
      <p:sp>
        <p:nvSpPr>
          <p:cNvPr id="3" name="Content Placeholder 2">
            <a:extLst>
              <a:ext uri="{FF2B5EF4-FFF2-40B4-BE49-F238E27FC236}">
                <a16:creationId xmlns:a16="http://schemas.microsoft.com/office/drawing/2014/main" id="{91DBE63F-01F2-4CCA-B312-29F9EB4B7912}"/>
              </a:ext>
            </a:extLst>
          </p:cNvPr>
          <p:cNvSpPr>
            <a:spLocks noGrp="1"/>
          </p:cNvSpPr>
          <p:nvPr>
            <p:ph idx="1"/>
          </p:nvPr>
        </p:nvSpPr>
        <p:spPr/>
        <p:txBody>
          <a:bodyPr/>
          <a:lstStyle/>
          <a:p>
            <a:r>
              <a:rPr lang="en-US" dirty="0"/>
              <a:t>Augment training data by applying image transformations: rotate, scale, shift, etc.</a:t>
            </a:r>
          </a:p>
          <a:p>
            <a:endParaRPr lang="en-US" dirty="0"/>
          </a:p>
          <a:p>
            <a:endParaRPr lang="en-US" dirty="0"/>
          </a:p>
          <a:p>
            <a:endParaRPr lang="en-US" dirty="0"/>
          </a:p>
          <a:p>
            <a:endParaRPr lang="en-US" dirty="0"/>
          </a:p>
          <a:p>
            <a:r>
              <a:rPr lang="en-US" dirty="0" err="1"/>
              <a:t>Keras</a:t>
            </a:r>
            <a:r>
              <a:rPr lang="en-US" dirty="0"/>
              <a:t> provides functionalities for data augmentation: </a:t>
            </a:r>
            <a:r>
              <a:rPr lang="en-US" dirty="0">
                <a:hlinkClick r:id="rId2"/>
              </a:rPr>
              <a:t>https://blog.keras.io/building-powerful-image-classification-models-using-very-little-data.html</a:t>
            </a:r>
            <a:endParaRPr lang="en-US" dirty="0"/>
          </a:p>
        </p:txBody>
      </p:sp>
      <p:pic>
        <p:nvPicPr>
          <p:cNvPr id="5" name="Graphic 4" descr="Duck">
            <a:extLst>
              <a:ext uri="{FF2B5EF4-FFF2-40B4-BE49-F238E27FC236}">
                <a16:creationId xmlns:a16="http://schemas.microsoft.com/office/drawing/2014/main" id="{D3E046ED-350B-4B27-B722-C24075B75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0070" y="2705109"/>
            <a:ext cx="1681114" cy="1681114"/>
          </a:xfrm>
          <a:prstGeom prst="rect">
            <a:avLst/>
          </a:prstGeom>
        </p:spPr>
      </p:pic>
    </p:spTree>
    <p:extLst>
      <p:ext uri="{BB962C8B-B14F-4D97-AF65-F5344CB8AC3E}">
        <p14:creationId xmlns:p14="http://schemas.microsoft.com/office/powerpoint/2010/main" val="261349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1B32-EE05-4ECA-A5BF-915A607581E4}"/>
              </a:ext>
            </a:extLst>
          </p:cNvPr>
          <p:cNvSpPr>
            <a:spLocks noGrp="1"/>
          </p:cNvSpPr>
          <p:nvPr>
            <p:ph type="title"/>
          </p:nvPr>
        </p:nvSpPr>
        <p:spPr>
          <a:xfrm>
            <a:off x="6979314" y="1396289"/>
            <a:ext cx="4375586" cy="1325563"/>
          </a:xfrm>
        </p:spPr>
        <p:txBody>
          <a:bodyPr>
            <a:normAutofit/>
          </a:bodyPr>
          <a:lstStyle/>
          <a:p>
            <a:r>
              <a:rPr lang="en-US"/>
              <a:t>Big amounts of data</a:t>
            </a:r>
            <a:endParaRPr lang="en-US" dirty="0"/>
          </a:p>
        </p:txBody>
      </p:sp>
      <p:sp>
        <p:nvSpPr>
          <p:cNvPr id="59" name="Freeform: Shape 53">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55">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ds Holding And Pointing On &lt;strong&gt;Smartphone&lt;/strong&gt; by superawesomevectors on ...">
            <a:extLst>
              <a:ext uri="{FF2B5EF4-FFF2-40B4-BE49-F238E27FC236}">
                <a16:creationId xmlns:a16="http://schemas.microsoft.com/office/drawing/2014/main" id="{227507EA-097A-4E4E-8124-78CD7CE2AAF6}"/>
              </a:ext>
            </a:extLst>
          </p:cNvPr>
          <p:cNvPicPr>
            <a:picLocks noChangeAspect="1"/>
          </p:cNvPicPr>
          <p:nvPr/>
        </p:nvPicPr>
        <p:blipFill rotWithShape="1">
          <a:blip r:embed="rId2">
            <a:extLst>
              <a:ext uri="{28A0092B-C50C-407E-A947-70E740481C1C}">
                <a14:useLocalDpi xmlns:a14="http://schemas.microsoft.com/office/drawing/2010/main" val="0"/>
              </a:ext>
            </a:extLst>
          </a:blip>
          <a:srcRect l="15820" r="13435" b="8"/>
          <a:stretch/>
        </p:blipFill>
        <p:spPr>
          <a:xfrm>
            <a:off x="4700396" y="617591"/>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58" name="Freeform: Shape 57">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MOTA &lt;strong&gt;SmartWatch&lt;/strong&gt; G2 &lt;strong&gt;Smart Watch&lt;/strong&gt; | Gadgetsin">
            <a:extLst>
              <a:ext uri="{FF2B5EF4-FFF2-40B4-BE49-F238E27FC236}">
                <a16:creationId xmlns:a16="http://schemas.microsoft.com/office/drawing/2014/main" id="{D1FA8DDB-0264-4257-A5DD-A12D15208C45}"/>
              </a:ext>
            </a:extLst>
          </p:cNvPr>
          <p:cNvPicPr>
            <a:picLocks noChangeAspect="1"/>
          </p:cNvPicPr>
          <p:nvPr/>
        </p:nvPicPr>
        <p:blipFill rotWithShape="1">
          <a:blip r:embed="rId3">
            <a:extLst>
              <a:ext uri="{28A0092B-C50C-407E-A947-70E740481C1C}">
                <a14:useLocalDpi xmlns:a14="http://schemas.microsoft.com/office/drawing/2010/main" val="0"/>
              </a:ext>
            </a:extLst>
          </a:blip>
          <a:srcRect r="6" b="6"/>
          <a:stretch/>
        </p:blipFill>
        <p:spPr>
          <a:xfrm flipV="1">
            <a:off x="3545527" y="3036574"/>
            <a:ext cx="2505456" cy="2505456"/>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7" name="Picture 6" descr="File:&lt;strong&gt;Neoplanet&lt;/strong&gt; screenshot.gif - Wikipedia">
            <a:extLst>
              <a:ext uri="{FF2B5EF4-FFF2-40B4-BE49-F238E27FC236}">
                <a16:creationId xmlns:a16="http://schemas.microsoft.com/office/drawing/2014/main" id="{65316702-2918-468A-BF0C-3424C1C7128E}"/>
              </a:ext>
            </a:extLst>
          </p:cNvPr>
          <p:cNvPicPr>
            <a:picLocks noChangeAspect="1"/>
          </p:cNvPicPr>
          <p:nvPr/>
        </p:nvPicPr>
        <p:blipFill rotWithShape="1">
          <a:blip r:embed="rId4">
            <a:extLst>
              <a:ext uri="{28A0092B-C50C-407E-A947-70E740481C1C}">
                <a14:useLocalDpi xmlns:a14="http://schemas.microsoft.com/office/drawing/2010/main" val="0"/>
              </a:ext>
            </a:extLst>
          </a:blip>
          <a:srcRect l="6978" r="5761" b="-3"/>
          <a:stretch/>
        </p:blipFill>
        <p:spPr>
          <a:xfrm>
            <a:off x="20" y="10"/>
            <a:ext cx="3904480" cy="331883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4" name="Picture 3" descr="File:&lt;strong&gt;Twitter&lt;/strong&gt; Logo Mini.svg - Wikimedia Commons">
            <a:extLst>
              <a:ext uri="{FF2B5EF4-FFF2-40B4-BE49-F238E27FC236}">
                <a16:creationId xmlns:a16="http://schemas.microsoft.com/office/drawing/2014/main" id="{0318319F-96A9-40A1-8946-36A3C7C15201}"/>
              </a:ext>
            </a:extLst>
          </p:cNvPr>
          <p:cNvPicPr>
            <a:picLocks noChangeAspect="1"/>
          </p:cNvPicPr>
          <p:nvPr/>
        </p:nvPicPr>
        <p:blipFill rotWithShape="1">
          <a:blip r:embed="rId5">
            <a:extLst>
              <a:ext uri="{28A0092B-C50C-407E-A947-70E740481C1C}">
                <a14:useLocalDpi xmlns:a14="http://schemas.microsoft.com/office/drawing/2010/main" val="0"/>
              </a:ext>
            </a:extLst>
          </a:blip>
          <a:srcRect t="7459" b="5514"/>
          <a:stretch/>
        </p:blipFill>
        <p:spPr>
          <a:xfrm>
            <a:off x="1" y="4207014"/>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3" name="Content Placeholder 2">
            <a:extLst>
              <a:ext uri="{FF2B5EF4-FFF2-40B4-BE49-F238E27FC236}">
                <a16:creationId xmlns:a16="http://schemas.microsoft.com/office/drawing/2014/main" id="{F24D8255-7C7B-4021-9B67-9BB8410F787F}"/>
              </a:ext>
            </a:extLst>
          </p:cNvPr>
          <p:cNvSpPr>
            <a:spLocks noGrp="1"/>
          </p:cNvSpPr>
          <p:nvPr>
            <p:ph idx="1"/>
          </p:nvPr>
        </p:nvSpPr>
        <p:spPr>
          <a:xfrm>
            <a:off x="6979313" y="2871982"/>
            <a:ext cx="4375579" cy="3100193"/>
          </a:xfrm>
        </p:spPr>
        <p:txBody>
          <a:bodyPr anchor="t">
            <a:normAutofit/>
          </a:bodyPr>
          <a:lstStyle/>
          <a:p>
            <a:pPr marL="0" indent="0">
              <a:buNone/>
            </a:pPr>
            <a:r>
              <a:rPr lang="en-US" sz="2000" dirty="0"/>
              <a:t>With the advent of information technologies the amount of data that is generated everyday is growing at a fast pace.</a:t>
            </a:r>
          </a:p>
          <a:p>
            <a:endParaRPr lang="en-US" sz="1400" dirty="0"/>
          </a:p>
          <a:p>
            <a:endParaRPr lang="en-US" sz="1400" dirty="0"/>
          </a:p>
          <a:p>
            <a:pPr marL="0" indent="0">
              <a:buNone/>
            </a:pPr>
            <a:r>
              <a:rPr lang="en-US" sz="2000" dirty="0"/>
              <a:t>Trying to extract information and knowledge from that vast cumulus of data is a time consuming (if not impossible) task to do by hand.</a:t>
            </a:r>
          </a:p>
        </p:txBody>
      </p:sp>
    </p:spTree>
    <p:extLst>
      <p:ext uri="{BB962C8B-B14F-4D97-AF65-F5344CB8AC3E}">
        <p14:creationId xmlns:p14="http://schemas.microsoft.com/office/powerpoint/2010/main" val="10516279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385-59F4-49F3-8EB7-E4626AD0DFAF}"/>
              </a:ext>
            </a:extLst>
          </p:cNvPr>
          <p:cNvSpPr>
            <a:spLocks noGrp="1"/>
          </p:cNvSpPr>
          <p:nvPr>
            <p:ph type="title"/>
          </p:nvPr>
        </p:nvSpPr>
        <p:spPr/>
        <p:txBody>
          <a:bodyPr/>
          <a:lstStyle/>
          <a:p>
            <a:r>
              <a:rPr lang="en-US" dirty="0"/>
              <a:t>Cost-sensitive classification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B5FE6F-055D-4232-BCCD-3CA9BDD626A3}"/>
                  </a:ext>
                </a:extLst>
              </p:cNvPr>
              <p:cNvSpPr>
                <a:spLocks noGrp="1"/>
              </p:cNvSpPr>
              <p:nvPr>
                <p:ph idx="1"/>
              </p:nvPr>
            </p:nvSpPr>
            <p:spPr/>
            <p:txBody>
              <a:bodyPr/>
              <a:lstStyle/>
              <a:p>
                <a:r>
                  <a:rPr lang="en-US" dirty="0"/>
                  <a:t>Based on the classifier predicted probabilities.</a:t>
                </a:r>
              </a:p>
              <a:p>
                <a:r>
                  <a:rPr lang="en-US" dirty="0"/>
                  <a:t>Binary case: predict positive if probability is &gt; 0.5</a:t>
                </a:r>
              </a:p>
              <a:p>
                <a:r>
                  <a:rPr lang="en-US" dirty="0"/>
                  <a:t>Probability threshold can be changed using a cost matrix:</a:t>
                </a:r>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Classify as positive if: probability of positive &gt; </a:t>
                </a:r>
                <a14:m>
                  <m:oMath xmlns:m="http://schemas.openxmlformats.org/officeDocument/2006/math">
                    <m:f>
                      <m:fPr>
                        <m:ctrlPr>
                          <a:rPr lang="en-US" i="1" smtClean="0">
                            <a:latin typeface="Cambria Math" panose="02040503050406030204" pitchFamily="18" charset="0"/>
                          </a:rPr>
                        </m:ctrlPr>
                      </m:fPr>
                      <m:num>
                        <m:r>
                          <m:rPr>
                            <m:nor/>
                          </m:rPr>
                          <a:rPr lang="en-US" dirty="0"/>
                          <m:t>µ</m:t>
                        </m:r>
                      </m:num>
                      <m:den>
                        <m:r>
                          <m:rPr>
                            <m:nor/>
                          </m:rPr>
                          <a:rPr lang="en-US" dirty="0"/>
                          <m:t>µ</m:t>
                        </m:r>
                        <m:r>
                          <a:rPr lang="en-US" b="0" i="1" dirty="0" smtClean="0">
                            <a:latin typeface="Cambria Math" panose="02040503050406030204" pitchFamily="18" charset="0"/>
                          </a:rPr>
                          <m:t>+</m:t>
                        </m:r>
                        <m:r>
                          <m:rPr>
                            <m:nor/>
                          </m:rPr>
                          <a:rPr lang="en-US" dirty="0"/>
                          <m:t>ʎ </m:t>
                        </m:r>
                      </m:den>
                    </m:f>
                  </m:oMath>
                </a14:m>
                <a:endParaRPr lang="en-US" dirty="0"/>
              </a:p>
              <a:p>
                <a:pPr marL="0" indent="0">
                  <a:buNone/>
                </a:pPr>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72B5FE6F-055D-4232-BCCD-3CA9BDD626A3}"/>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US">
                    <a:noFill/>
                  </a:rPr>
                  <a:t> </a:t>
                </a:r>
              </a:p>
            </p:txBody>
          </p:sp>
        </mc:Fallback>
      </mc:AlternateContent>
      <p:graphicFrame>
        <p:nvGraphicFramePr>
          <p:cNvPr id="5" name="Table 4">
            <a:extLst>
              <a:ext uri="{FF2B5EF4-FFF2-40B4-BE49-F238E27FC236}">
                <a16:creationId xmlns:a16="http://schemas.microsoft.com/office/drawing/2014/main" id="{B07DDE58-DD45-42D4-B6E6-DF56863B7775}"/>
              </a:ext>
            </a:extLst>
          </p:cNvPr>
          <p:cNvGraphicFramePr>
            <a:graphicFrameLocks noGrp="1"/>
          </p:cNvGraphicFramePr>
          <p:nvPr>
            <p:extLst>
              <p:ext uri="{D42A27DB-BD31-4B8C-83A1-F6EECF244321}">
                <p14:modId xmlns:p14="http://schemas.microsoft.com/office/powerpoint/2010/main" val="3808778141"/>
              </p:ext>
            </p:extLst>
          </p:nvPr>
        </p:nvGraphicFramePr>
        <p:xfrm>
          <a:off x="5133789" y="3911101"/>
          <a:ext cx="1065305" cy="911910"/>
        </p:xfrm>
        <a:graphic>
          <a:graphicData uri="http://schemas.openxmlformats.org/drawingml/2006/table">
            <a:tbl>
              <a:tblPr firstRow="1" bandRow="1">
                <a:tableStyleId>{5940675A-B579-460E-94D1-54222C63F5DA}</a:tableStyleId>
              </a:tblPr>
              <a:tblGrid>
                <a:gridCol w="537135">
                  <a:extLst>
                    <a:ext uri="{9D8B030D-6E8A-4147-A177-3AD203B41FA5}">
                      <a16:colId xmlns:a16="http://schemas.microsoft.com/office/drawing/2014/main" val="414691736"/>
                    </a:ext>
                  </a:extLst>
                </a:gridCol>
                <a:gridCol w="528170">
                  <a:extLst>
                    <a:ext uri="{9D8B030D-6E8A-4147-A177-3AD203B41FA5}">
                      <a16:colId xmlns:a16="http://schemas.microsoft.com/office/drawing/2014/main" val="3506225449"/>
                    </a:ext>
                  </a:extLst>
                </a:gridCol>
              </a:tblGrid>
              <a:tr h="455955">
                <a:tc>
                  <a:txBody>
                    <a:bodyPr/>
                    <a:lstStyle/>
                    <a:p>
                      <a:pPr algn="ctr"/>
                      <a:r>
                        <a:rPr lang="en-US" dirty="0"/>
                        <a:t>0</a:t>
                      </a:r>
                    </a:p>
                  </a:txBody>
                  <a:tcPr/>
                </a:tc>
                <a:tc>
                  <a:txBody>
                    <a:bodyPr/>
                    <a:lstStyle/>
                    <a:p>
                      <a:pPr algn="ctr"/>
                      <a:r>
                        <a:rPr lang="en-US" dirty="0"/>
                        <a:t>ʎ</a:t>
                      </a:r>
                    </a:p>
                  </a:txBody>
                  <a:tcPr/>
                </a:tc>
                <a:extLst>
                  <a:ext uri="{0D108BD9-81ED-4DB2-BD59-A6C34878D82A}">
                    <a16:rowId xmlns:a16="http://schemas.microsoft.com/office/drawing/2014/main" val="1674823183"/>
                  </a:ext>
                </a:extLst>
              </a:tr>
              <a:tr h="455955">
                <a:tc>
                  <a:txBody>
                    <a:bodyPr/>
                    <a:lstStyle/>
                    <a:p>
                      <a:pPr algn="ctr"/>
                      <a:r>
                        <a:rPr lang="en-US" dirty="0"/>
                        <a:t>µ</a:t>
                      </a:r>
                    </a:p>
                  </a:txBody>
                  <a:tcPr/>
                </a:tc>
                <a:tc>
                  <a:txBody>
                    <a:bodyPr/>
                    <a:lstStyle/>
                    <a:p>
                      <a:pPr algn="ctr"/>
                      <a:r>
                        <a:rPr lang="en-US" dirty="0"/>
                        <a:t>0</a:t>
                      </a:r>
                    </a:p>
                  </a:txBody>
                  <a:tcPr/>
                </a:tc>
                <a:extLst>
                  <a:ext uri="{0D108BD9-81ED-4DB2-BD59-A6C34878D82A}">
                    <a16:rowId xmlns:a16="http://schemas.microsoft.com/office/drawing/2014/main" val="81284076"/>
                  </a:ext>
                </a:extLst>
              </a:tr>
            </a:tbl>
          </a:graphicData>
        </a:graphic>
      </p:graphicFrame>
      <p:cxnSp>
        <p:nvCxnSpPr>
          <p:cNvPr id="6" name="Straight Arrow Connector 5">
            <a:extLst>
              <a:ext uri="{FF2B5EF4-FFF2-40B4-BE49-F238E27FC236}">
                <a16:creationId xmlns:a16="http://schemas.microsoft.com/office/drawing/2014/main" id="{1AAC1BEF-4A13-48C1-8894-877260A7A4C8}"/>
              </a:ext>
            </a:extLst>
          </p:cNvPr>
          <p:cNvCxnSpPr>
            <a:cxnSpLocks/>
            <a:stCxn id="7" idx="3"/>
          </p:cNvCxnSpPr>
          <p:nvPr/>
        </p:nvCxnSpPr>
        <p:spPr>
          <a:xfrm>
            <a:off x="4380921" y="4042374"/>
            <a:ext cx="675173"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192F6A27-7CB6-4389-9605-6DE4A1FA5D04}"/>
              </a:ext>
            </a:extLst>
          </p:cNvPr>
          <p:cNvSpPr/>
          <p:nvPr/>
        </p:nvSpPr>
        <p:spPr>
          <a:xfrm>
            <a:off x="2971800" y="3879228"/>
            <a:ext cx="1409121"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TP: true positives</a:t>
            </a:r>
          </a:p>
        </p:txBody>
      </p:sp>
      <p:sp>
        <p:nvSpPr>
          <p:cNvPr id="8" name="Rectangle 7">
            <a:extLst>
              <a:ext uri="{FF2B5EF4-FFF2-40B4-BE49-F238E27FC236}">
                <a16:creationId xmlns:a16="http://schemas.microsoft.com/office/drawing/2014/main" id="{A0E8BE66-86F6-44C1-AB6A-5168F8D9FC59}"/>
              </a:ext>
            </a:extLst>
          </p:cNvPr>
          <p:cNvSpPr/>
          <p:nvPr/>
        </p:nvSpPr>
        <p:spPr>
          <a:xfrm>
            <a:off x="6975823" y="4527260"/>
            <a:ext cx="1409120"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TN: true negatives</a:t>
            </a:r>
          </a:p>
        </p:txBody>
      </p:sp>
      <p:cxnSp>
        <p:nvCxnSpPr>
          <p:cNvPr id="9" name="Straight Arrow Connector 8">
            <a:extLst>
              <a:ext uri="{FF2B5EF4-FFF2-40B4-BE49-F238E27FC236}">
                <a16:creationId xmlns:a16="http://schemas.microsoft.com/office/drawing/2014/main" id="{5FAA3CD9-9E91-4E52-9377-2234706217AD}"/>
              </a:ext>
            </a:extLst>
          </p:cNvPr>
          <p:cNvCxnSpPr>
            <a:cxnSpLocks/>
            <a:stCxn id="8" idx="1"/>
          </p:cNvCxnSpPr>
          <p:nvPr/>
        </p:nvCxnSpPr>
        <p:spPr>
          <a:xfrm flipH="1">
            <a:off x="6234671" y="4690406"/>
            <a:ext cx="741152"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6714088B-B39C-414E-9AF0-A02B355B946A}"/>
              </a:ext>
            </a:extLst>
          </p:cNvPr>
          <p:cNvCxnSpPr>
            <a:cxnSpLocks/>
            <a:stCxn id="11" idx="3"/>
          </p:cNvCxnSpPr>
          <p:nvPr/>
        </p:nvCxnSpPr>
        <p:spPr>
          <a:xfrm>
            <a:off x="4366061" y="4679274"/>
            <a:ext cx="690033" cy="784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7A079A1B-6C6A-403E-91D4-1C419FF6A0CC}"/>
              </a:ext>
            </a:extLst>
          </p:cNvPr>
          <p:cNvSpPr/>
          <p:nvPr/>
        </p:nvSpPr>
        <p:spPr>
          <a:xfrm>
            <a:off x="2956941" y="4516128"/>
            <a:ext cx="1409120"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FP: false positives</a:t>
            </a:r>
          </a:p>
        </p:txBody>
      </p:sp>
      <p:sp>
        <p:nvSpPr>
          <p:cNvPr id="12" name="Rectangle 11">
            <a:extLst>
              <a:ext uri="{FF2B5EF4-FFF2-40B4-BE49-F238E27FC236}">
                <a16:creationId xmlns:a16="http://schemas.microsoft.com/office/drawing/2014/main" id="{D433A427-E339-4794-8AD5-218700412C00}"/>
              </a:ext>
            </a:extLst>
          </p:cNvPr>
          <p:cNvSpPr/>
          <p:nvPr/>
        </p:nvSpPr>
        <p:spPr>
          <a:xfrm>
            <a:off x="6986834" y="3879228"/>
            <a:ext cx="1466884"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FN: false negatives</a:t>
            </a:r>
          </a:p>
        </p:txBody>
      </p:sp>
      <p:cxnSp>
        <p:nvCxnSpPr>
          <p:cNvPr id="13" name="Straight Arrow Connector 12">
            <a:extLst>
              <a:ext uri="{FF2B5EF4-FFF2-40B4-BE49-F238E27FC236}">
                <a16:creationId xmlns:a16="http://schemas.microsoft.com/office/drawing/2014/main" id="{CD6ECFC7-5235-4230-9692-2906DCF982A9}"/>
              </a:ext>
            </a:extLst>
          </p:cNvPr>
          <p:cNvCxnSpPr>
            <a:cxnSpLocks/>
            <a:stCxn id="12" idx="1"/>
          </p:cNvCxnSpPr>
          <p:nvPr/>
        </p:nvCxnSpPr>
        <p:spPr>
          <a:xfrm flipH="1">
            <a:off x="6259238" y="4042374"/>
            <a:ext cx="727596"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4" name="Picture 13" descr="A group of people on a newspaper&#10;&#10;Description generated with high confidence">
            <a:extLst>
              <a:ext uri="{FF2B5EF4-FFF2-40B4-BE49-F238E27FC236}">
                <a16:creationId xmlns:a16="http://schemas.microsoft.com/office/drawing/2014/main" id="{34267FD5-8CFB-40DF-84CA-B863CFCB8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2"/>
            <a:ext cx="9578788" cy="3954931"/>
          </a:xfrm>
          <a:prstGeom prst="rect">
            <a:avLst/>
          </a:prstGeom>
        </p:spPr>
      </p:pic>
    </p:spTree>
    <p:extLst>
      <p:ext uri="{BB962C8B-B14F-4D97-AF65-F5344CB8AC3E}">
        <p14:creationId xmlns:p14="http://schemas.microsoft.com/office/powerpoint/2010/main" val="37340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385-59F4-49F3-8EB7-E4626AD0DFAF}"/>
              </a:ext>
            </a:extLst>
          </p:cNvPr>
          <p:cNvSpPr>
            <a:spLocks noGrp="1"/>
          </p:cNvSpPr>
          <p:nvPr>
            <p:ph type="title"/>
          </p:nvPr>
        </p:nvSpPr>
        <p:spPr/>
        <p:txBody>
          <a:bodyPr/>
          <a:lstStyle/>
          <a:p>
            <a:r>
              <a:rPr lang="en-US" dirty="0"/>
              <a:t>Cost-sensitive classification</a:t>
            </a:r>
          </a:p>
        </p:txBody>
      </p:sp>
      <p:sp>
        <p:nvSpPr>
          <p:cNvPr id="3" name="Content Placeholder 2">
            <a:extLst>
              <a:ext uri="{FF2B5EF4-FFF2-40B4-BE49-F238E27FC236}">
                <a16:creationId xmlns:a16="http://schemas.microsoft.com/office/drawing/2014/main" id="{72B5FE6F-055D-4232-BCCD-3CA9BDD626A3}"/>
              </a:ext>
            </a:extLst>
          </p:cNvPr>
          <p:cNvSpPr>
            <a:spLocks noGrp="1"/>
          </p:cNvSpPr>
          <p:nvPr>
            <p:ph idx="1"/>
          </p:nvPr>
        </p:nvSpPr>
        <p:spPr/>
        <p:txBody>
          <a:bodyPr/>
          <a:lstStyle/>
          <a:p>
            <a:pPr marL="0" indent="0">
              <a:buNone/>
            </a:pPr>
            <a:r>
              <a:rPr lang="en-US" dirty="0"/>
              <a:t>Credit dataset.</a:t>
            </a:r>
          </a:p>
          <a:p>
            <a:endParaRPr lang="en-US" dirty="0"/>
          </a:p>
          <a:p>
            <a:endParaRPr lang="en-US" dirty="0"/>
          </a:p>
        </p:txBody>
      </p:sp>
      <p:pic>
        <p:nvPicPr>
          <p:cNvPr id="4" name="Picture 3">
            <a:extLst>
              <a:ext uri="{FF2B5EF4-FFF2-40B4-BE49-F238E27FC236}">
                <a16:creationId xmlns:a16="http://schemas.microsoft.com/office/drawing/2014/main" id="{D9073785-4162-47AE-91F5-517EB7470575}"/>
              </a:ext>
            </a:extLst>
          </p:cNvPr>
          <p:cNvPicPr>
            <a:picLocks noChangeAspect="1"/>
          </p:cNvPicPr>
          <p:nvPr/>
        </p:nvPicPr>
        <p:blipFill>
          <a:blip r:embed="rId2"/>
          <a:stretch>
            <a:fillRect/>
          </a:stretch>
        </p:blipFill>
        <p:spPr>
          <a:xfrm>
            <a:off x="1522564" y="2839877"/>
            <a:ext cx="9146871" cy="3836774"/>
          </a:xfrm>
          <a:prstGeom prst="rect">
            <a:avLst/>
          </a:prstGeom>
        </p:spPr>
      </p:pic>
    </p:spTree>
    <p:extLst>
      <p:ext uri="{BB962C8B-B14F-4D97-AF65-F5344CB8AC3E}">
        <p14:creationId xmlns:p14="http://schemas.microsoft.com/office/powerpoint/2010/main" val="3968847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385-59F4-49F3-8EB7-E4626AD0DFAF}"/>
              </a:ext>
            </a:extLst>
          </p:cNvPr>
          <p:cNvSpPr>
            <a:spLocks noGrp="1"/>
          </p:cNvSpPr>
          <p:nvPr>
            <p:ph type="title"/>
          </p:nvPr>
        </p:nvSpPr>
        <p:spPr/>
        <p:txBody>
          <a:bodyPr/>
          <a:lstStyle/>
          <a:p>
            <a:r>
              <a:rPr lang="en-US" dirty="0"/>
              <a:t>Cost-sensitive classification with Weka</a:t>
            </a:r>
          </a:p>
        </p:txBody>
      </p:sp>
      <p:sp>
        <p:nvSpPr>
          <p:cNvPr id="3" name="Content Placeholder 2">
            <a:extLst>
              <a:ext uri="{FF2B5EF4-FFF2-40B4-BE49-F238E27FC236}">
                <a16:creationId xmlns:a16="http://schemas.microsoft.com/office/drawing/2014/main" id="{72B5FE6F-055D-4232-BCCD-3CA9BDD626A3}"/>
              </a:ext>
            </a:extLst>
          </p:cNvPr>
          <p:cNvSpPr>
            <a:spLocks noGrp="1"/>
          </p:cNvSpPr>
          <p:nvPr>
            <p:ph idx="1"/>
          </p:nvPr>
        </p:nvSpPr>
        <p:spPr/>
        <p:txBody>
          <a:bodyPr/>
          <a:lstStyle/>
          <a:p>
            <a:r>
              <a:rPr lang="en-US" dirty="0"/>
              <a:t>Naïve Bayes.</a:t>
            </a:r>
          </a:p>
          <a:p>
            <a:endParaRPr lang="en-US" dirty="0"/>
          </a:p>
          <a:p>
            <a:endParaRPr lang="en-US" dirty="0"/>
          </a:p>
        </p:txBody>
      </p:sp>
      <p:pic>
        <p:nvPicPr>
          <p:cNvPr id="5" name="Picture 4">
            <a:extLst>
              <a:ext uri="{FF2B5EF4-FFF2-40B4-BE49-F238E27FC236}">
                <a16:creationId xmlns:a16="http://schemas.microsoft.com/office/drawing/2014/main" id="{2C7EB8DE-D4D0-4FCB-8BA0-36EE973919E2}"/>
              </a:ext>
            </a:extLst>
          </p:cNvPr>
          <p:cNvPicPr>
            <a:picLocks noChangeAspect="1"/>
          </p:cNvPicPr>
          <p:nvPr/>
        </p:nvPicPr>
        <p:blipFill>
          <a:blip r:embed="rId2"/>
          <a:stretch>
            <a:fillRect/>
          </a:stretch>
        </p:blipFill>
        <p:spPr>
          <a:xfrm>
            <a:off x="3189669" y="1459523"/>
            <a:ext cx="7717661" cy="4272085"/>
          </a:xfrm>
          <a:prstGeom prst="rect">
            <a:avLst/>
          </a:prstGeom>
        </p:spPr>
      </p:pic>
      <p:cxnSp>
        <p:nvCxnSpPr>
          <p:cNvPr id="7" name="Straight Arrow Connector 6">
            <a:extLst>
              <a:ext uri="{FF2B5EF4-FFF2-40B4-BE49-F238E27FC236}">
                <a16:creationId xmlns:a16="http://schemas.microsoft.com/office/drawing/2014/main" id="{D74CC64E-FC15-4F38-8D72-7881F4AC4EEC}"/>
              </a:ext>
            </a:extLst>
          </p:cNvPr>
          <p:cNvCxnSpPr/>
          <p:nvPr/>
        </p:nvCxnSpPr>
        <p:spPr>
          <a:xfrm>
            <a:off x="2468699" y="4795716"/>
            <a:ext cx="720970" cy="58029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14CBE2FF-4A3C-4EA5-95F2-48C5827691BF}"/>
              </a:ext>
            </a:extLst>
          </p:cNvPr>
          <p:cNvSpPr/>
          <p:nvPr/>
        </p:nvSpPr>
        <p:spPr>
          <a:xfrm>
            <a:off x="1939482" y="4574018"/>
            <a:ext cx="529217"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TP</a:t>
            </a:r>
          </a:p>
        </p:txBody>
      </p:sp>
      <p:sp>
        <p:nvSpPr>
          <p:cNvPr id="9" name="Rectangle 8">
            <a:extLst>
              <a:ext uri="{FF2B5EF4-FFF2-40B4-BE49-F238E27FC236}">
                <a16:creationId xmlns:a16="http://schemas.microsoft.com/office/drawing/2014/main" id="{7C83CF1E-6FFA-49F1-91F2-65C3A2D243C9}"/>
              </a:ext>
            </a:extLst>
          </p:cNvPr>
          <p:cNvSpPr/>
          <p:nvPr/>
        </p:nvSpPr>
        <p:spPr>
          <a:xfrm>
            <a:off x="4566214" y="6127384"/>
            <a:ext cx="529217"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TN</a:t>
            </a:r>
          </a:p>
        </p:txBody>
      </p:sp>
      <p:cxnSp>
        <p:nvCxnSpPr>
          <p:cNvPr id="10" name="Straight Arrow Connector 9">
            <a:extLst>
              <a:ext uri="{FF2B5EF4-FFF2-40B4-BE49-F238E27FC236}">
                <a16:creationId xmlns:a16="http://schemas.microsoft.com/office/drawing/2014/main" id="{3B1C1D6E-C0FA-4D79-864D-1B4F6C26ED18}"/>
              </a:ext>
            </a:extLst>
          </p:cNvPr>
          <p:cNvCxnSpPr>
            <a:cxnSpLocks/>
            <a:stCxn id="9" idx="1"/>
          </p:cNvCxnSpPr>
          <p:nvPr/>
        </p:nvCxnSpPr>
        <p:spPr>
          <a:xfrm flipH="1" flipV="1">
            <a:off x="3789485" y="5614499"/>
            <a:ext cx="776729" cy="67603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3EC0F569-2575-47F1-9D1F-52199663FD8A}"/>
              </a:ext>
            </a:extLst>
          </p:cNvPr>
          <p:cNvCxnSpPr>
            <a:cxnSpLocks/>
            <a:stCxn id="14" idx="3"/>
          </p:cNvCxnSpPr>
          <p:nvPr/>
        </p:nvCxnSpPr>
        <p:spPr>
          <a:xfrm flipV="1">
            <a:off x="2489518" y="5553016"/>
            <a:ext cx="723749" cy="37135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0271EB88-5737-46A5-BCF8-81C5765EB970}"/>
              </a:ext>
            </a:extLst>
          </p:cNvPr>
          <p:cNvSpPr/>
          <p:nvPr/>
        </p:nvSpPr>
        <p:spPr>
          <a:xfrm>
            <a:off x="1960301" y="5761222"/>
            <a:ext cx="529217"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FP</a:t>
            </a:r>
          </a:p>
        </p:txBody>
      </p:sp>
      <p:sp>
        <p:nvSpPr>
          <p:cNvPr id="16" name="Rectangle 15">
            <a:extLst>
              <a:ext uri="{FF2B5EF4-FFF2-40B4-BE49-F238E27FC236}">
                <a16:creationId xmlns:a16="http://schemas.microsoft.com/office/drawing/2014/main" id="{F8C96EF6-5718-4E88-99BF-06163483E304}"/>
              </a:ext>
            </a:extLst>
          </p:cNvPr>
          <p:cNvSpPr/>
          <p:nvPr/>
        </p:nvSpPr>
        <p:spPr>
          <a:xfrm>
            <a:off x="5011921" y="5305824"/>
            <a:ext cx="529217" cy="3262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FN</a:t>
            </a:r>
          </a:p>
        </p:txBody>
      </p:sp>
      <p:cxnSp>
        <p:nvCxnSpPr>
          <p:cNvPr id="17" name="Straight Arrow Connector 16">
            <a:extLst>
              <a:ext uri="{FF2B5EF4-FFF2-40B4-BE49-F238E27FC236}">
                <a16:creationId xmlns:a16="http://schemas.microsoft.com/office/drawing/2014/main" id="{1FABBB3B-D0D6-4054-998D-4E61E33DFD23}"/>
              </a:ext>
            </a:extLst>
          </p:cNvPr>
          <p:cNvCxnSpPr>
            <a:cxnSpLocks/>
            <a:stCxn id="16" idx="1"/>
          </p:cNvCxnSpPr>
          <p:nvPr/>
        </p:nvCxnSpPr>
        <p:spPr>
          <a:xfrm flipH="1" flipV="1">
            <a:off x="3851031" y="5398477"/>
            <a:ext cx="1160890" cy="7049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8601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385-59F4-49F3-8EB7-E4626AD0DFAF}"/>
              </a:ext>
            </a:extLst>
          </p:cNvPr>
          <p:cNvSpPr>
            <a:spLocks noGrp="1"/>
          </p:cNvSpPr>
          <p:nvPr>
            <p:ph type="title"/>
          </p:nvPr>
        </p:nvSpPr>
        <p:spPr/>
        <p:txBody>
          <a:bodyPr/>
          <a:lstStyle/>
          <a:p>
            <a:r>
              <a:rPr lang="en-US" dirty="0"/>
              <a:t>Cost-sensitive classification with Weka</a:t>
            </a:r>
          </a:p>
        </p:txBody>
      </p:sp>
      <p:sp>
        <p:nvSpPr>
          <p:cNvPr id="3" name="Content Placeholder 2">
            <a:extLst>
              <a:ext uri="{FF2B5EF4-FFF2-40B4-BE49-F238E27FC236}">
                <a16:creationId xmlns:a16="http://schemas.microsoft.com/office/drawing/2014/main" id="{72B5FE6F-055D-4232-BCCD-3CA9BDD626A3}"/>
              </a:ext>
            </a:extLst>
          </p:cNvPr>
          <p:cNvSpPr>
            <a:spLocks noGrp="1"/>
          </p:cNvSpPr>
          <p:nvPr>
            <p:ph idx="1"/>
          </p:nvPr>
        </p:nvSpPr>
        <p:spPr/>
        <p:txBody>
          <a:bodyPr/>
          <a:lstStyle/>
          <a:p>
            <a:r>
              <a:rPr lang="en-US" dirty="0"/>
              <a:t>Cost-sensitive classifier with Naïve Bayes.</a:t>
            </a:r>
          </a:p>
          <a:p>
            <a:endParaRPr lang="en-US" dirty="0"/>
          </a:p>
          <a:p>
            <a:endParaRPr lang="en-US" dirty="0"/>
          </a:p>
        </p:txBody>
      </p:sp>
      <p:pic>
        <p:nvPicPr>
          <p:cNvPr id="5" name="Picture 4">
            <a:extLst>
              <a:ext uri="{FF2B5EF4-FFF2-40B4-BE49-F238E27FC236}">
                <a16:creationId xmlns:a16="http://schemas.microsoft.com/office/drawing/2014/main" id="{1A8EF62A-1C83-4B43-B49D-120952851D93}"/>
              </a:ext>
            </a:extLst>
          </p:cNvPr>
          <p:cNvPicPr>
            <a:picLocks noChangeAspect="1"/>
          </p:cNvPicPr>
          <p:nvPr/>
        </p:nvPicPr>
        <p:blipFill>
          <a:blip r:embed="rId2"/>
          <a:stretch>
            <a:fillRect/>
          </a:stretch>
        </p:blipFill>
        <p:spPr>
          <a:xfrm>
            <a:off x="655393" y="2265546"/>
            <a:ext cx="6656415" cy="4351338"/>
          </a:xfrm>
          <a:prstGeom prst="rect">
            <a:avLst/>
          </a:prstGeom>
        </p:spPr>
      </p:pic>
      <p:cxnSp>
        <p:nvCxnSpPr>
          <p:cNvPr id="7" name="Straight Arrow Connector 6">
            <a:extLst>
              <a:ext uri="{FF2B5EF4-FFF2-40B4-BE49-F238E27FC236}">
                <a16:creationId xmlns:a16="http://schemas.microsoft.com/office/drawing/2014/main" id="{F92F2F53-32DF-439E-B045-95AD3EA3658A}"/>
              </a:ext>
            </a:extLst>
          </p:cNvPr>
          <p:cNvCxnSpPr/>
          <p:nvPr/>
        </p:nvCxnSpPr>
        <p:spPr>
          <a:xfrm flipH="1" flipV="1">
            <a:off x="5249008" y="2910254"/>
            <a:ext cx="1310054" cy="248822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A597EF6D-AC81-45DA-BC9E-3DDCAE6994C0}"/>
              </a:ext>
            </a:extLst>
          </p:cNvPr>
          <p:cNvSpPr/>
          <p:nvPr/>
        </p:nvSpPr>
        <p:spPr>
          <a:xfrm>
            <a:off x="5603266" y="5398477"/>
            <a:ext cx="1891350" cy="7784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highlight>
                  <a:srgbClr val="FFFF00"/>
                </a:highlight>
              </a:rPr>
              <a:t>Cost of misclassifications changed from 1.0 to 3.0</a:t>
            </a:r>
          </a:p>
          <a:p>
            <a:pPr algn="ctr"/>
            <a:r>
              <a:rPr lang="en-US" sz="1200" dirty="0"/>
              <a:t>FP will be more severely penalized.</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053051D-7D9D-48E5-AEC6-66038BB886EE}"/>
                  </a:ext>
                </a:extLst>
              </p:cNvPr>
              <p:cNvSpPr/>
              <p:nvPr/>
            </p:nvSpPr>
            <p:spPr>
              <a:xfrm>
                <a:off x="8494481" y="2824988"/>
                <a:ext cx="2417650" cy="9289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m:rPr>
                              <m:nor/>
                            </m:rPr>
                            <a:rPr lang="en-US" dirty="0"/>
                            <m:t>µ</m:t>
                          </m:r>
                        </m:num>
                        <m:den>
                          <m:r>
                            <m:rPr>
                              <m:nor/>
                            </m:rPr>
                            <a:rPr lang="en-US" dirty="0"/>
                            <m:t>µ</m:t>
                          </m:r>
                          <m:r>
                            <a:rPr lang="en-US" i="1" dirty="0">
                              <a:latin typeface="Cambria Math" panose="02040503050406030204" pitchFamily="18" charset="0"/>
                            </a:rPr>
                            <m:t>+</m:t>
                          </m:r>
                          <m:r>
                            <m:rPr>
                              <m:nor/>
                            </m:rPr>
                            <a:rPr lang="en-US" dirty="0"/>
                            <m:t>ʎ </m:t>
                          </m:r>
                        </m:den>
                      </m:f>
                      <m:r>
                        <a:rPr lang="en-US" b="0" i="1" dirty="0" smtClean="0">
                          <a:latin typeface="Cambria Math" panose="02040503050406030204" pitchFamily="18" charset="0"/>
                        </a:rPr>
                        <m:t>=</m:t>
                      </m:r>
                      <m:f>
                        <m:fPr>
                          <m:ctrlPr>
                            <a:rPr lang="en-US" i="1">
                              <a:latin typeface="Cambria Math" panose="02040503050406030204" pitchFamily="18" charset="0"/>
                            </a:rPr>
                          </m:ctrlPr>
                        </m:fPr>
                        <m:num>
                          <m:r>
                            <m:rPr>
                              <m:nor/>
                            </m:rPr>
                            <a:rPr lang="en-US" b="0" i="0" smtClean="0">
                              <a:latin typeface="Cambria Math" panose="02040503050406030204" pitchFamily="18" charset="0"/>
                            </a:rPr>
                            <m:t>3</m:t>
                          </m:r>
                        </m:num>
                        <m:den>
                          <m:r>
                            <m:rPr>
                              <m:nor/>
                            </m:rPr>
                            <a:rPr lang="en-US" b="0" i="0" dirty="0" smtClean="0">
                              <a:latin typeface="Cambria Math" panose="02040503050406030204" pitchFamily="18" charset="0"/>
                            </a:rPr>
                            <m:t>3</m:t>
                          </m:r>
                          <m:r>
                            <a:rPr lang="en-US" i="1" dirty="0">
                              <a:latin typeface="Cambria Math" panose="02040503050406030204" pitchFamily="18" charset="0"/>
                            </a:rPr>
                            <m:t>+</m:t>
                          </m:r>
                          <m:r>
                            <m:rPr>
                              <m:nor/>
                            </m:rPr>
                            <a:rPr lang="en-US" b="0" i="0" dirty="0" smtClean="0">
                              <a:latin typeface="Cambria Math" panose="02040503050406030204" pitchFamily="18" charset="0"/>
                            </a:rPr>
                            <m:t>1</m:t>
                          </m:r>
                          <m:r>
                            <m:rPr>
                              <m:nor/>
                            </m:rPr>
                            <a:rPr lang="en-US" dirty="0"/>
                            <m:t> </m:t>
                          </m:r>
                        </m:den>
                      </m:f>
                      <m:r>
                        <a:rPr lang="en-US" b="0" i="1" dirty="0" smtClean="0">
                          <a:latin typeface="Cambria Math" panose="02040503050406030204" pitchFamily="18" charset="0"/>
                        </a:rPr>
                        <m:t>=0.75</m:t>
                      </m:r>
                    </m:oMath>
                  </m:oMathPara>
                </a14:m>
                <a:endParaRPr lang="en-US" dirty="0"/>
              </a:p>
              <a:p>
                <a:endParaRPr lang="en-US" dirty="0"/>
              </a:p>
            </p:txBody>
          </p:sp>
        </mc:Choice>
        <mc:Fallback xmlns="">
          <p:sp>
            <p:nvSpPr>
              <p:cNvPr id="6" name="Rectangle 5">
                <a:extLst>
                  <a:ext uri="{FF2B5EF4-FFF2-40B4-BE49-F238E27FC236}">
                    <a16:creationId xmlns:a16="http://schemas.microsoft.com/office/drawing/2014/main" id="{9053051D-7D9D-48E5-AEC6-66038BB886EE}"/>
                  </a:ext>
                </a:extLst>
              </p:cNvPr>
              <p:cNvSpPr>
                <a:spLocks noRot="1" noChangeAspect="1" noMove="1" noResize="1" noEditPoints="1" noAdjustHandles="1" noChangeArrowheads="1" noChangeShapeType="1" noTextEdit="1"/>
              </p:cNvSpPr>
              <p:nvPr/>
            </p:nvSpPr>
            <p:spPr>
              <a:xfrm>
                <a:off x="8494481" y="2824988"/>
                <a:ext cx="2417650" cy="92897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246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385-59F4-49F3-8EB7-E4626AD0DFAF}"/>
              </a:ext>
            </a:extLst>
          </p:cNvPr>
          <p:cNvSpPr>
            <a:spLocks noGrp="1"/>
          </p:cNvSpPr>
          <p:nvPr>
            <p:ph type="title"/>
          </p:nvPr>
        </p:nvSpPr>
        <p:spPr/>
        <p:txBody>
          <a:bodyPr/>
          <a:lstStyle/>
          <a:p>
            <a:r>
              <a:rPr lang="en-US" dirty="0"/>
              <a:t>Cost-sensitive classification with Weka</a:t>
            </a:r>
          </a:p>
        </p:txBody>
      </p:sp>
      <p:sp>
        <p:nvSpPr>
          <p:cNvPr id="3" name="Content Placeholder 2">
            <a:extLst>
              <a:ext uri="{FF2B5EF4-FFF2-40B4-BE49-F238E27FC236}">
                <a16:creationId xmlns:a16="http://schemas.microsoft.com/office/drawing/2014/main" id="{72B5FE6F-055D-4232-BCCD-3CA9BDD626A3}"/>
              </a:ext>
            </a:extLst>
          </p:cNvPr>
          <p:cNvSpPr>
            <a:spLocks noGrp="1"/>
          </p:cNvSpPr>
          <p:nvPr>
            <p:ph idx="1"/>
          </p:nvPr>
        </p:nvSpPr>
        <p:spPr/>
        <p:txBody>
          <a:bodyPr/>
          <a:lstStyle/>
          <a:p>
            <a:r>
              <a:rPr lang="en-US" dirty="0"/>
              <a:t>Cost-sensitive classifier with Naïve Bayes.</a:t>
            </a:r>
          </a:p>
          <a:p>
            <a:endParaRPr lang="en-US" dirty="0"/>
          </a:p>
          <a:p>
            <a:endParaRPr lang="en-US" dirty="0"/>
          </a:p>
        </p:txBody>
      </p:sp>
      <p:pic>
        <p:nvPicPr>
          <p:cNvPr id="4" name="Picture 3">
            <a:extLst>
              <a:ext uri="{FF2B5EF4-FFF2-40B4-BE49-F238E27FC236}">
                <a16:creationId xmlns:a16="http://schemas.microsoft.com/office/drawing/2014/main" id="{1113514B-2B47-4C8B-8D25-32CF50AF1A7A}"/>
              </a:ext>
            </a:extLst>
          </p:cNvPr>
          <p:cNvPicPr>
            <a:picLocks noChangeAspect="1"/>
          </p:cNvPicPr>
          <p:nvPr/>
        </p:nvPicPr>
        <p:blipFill>
          <a:blip r:embed="rId2"/>
          <a:stretch>
            <a:fillRect/>
          </a:stretch>
        </p:blipFill>
        <p:spPr>
          <a:xfrm>
            <a:off x="3742593" y="2254861"/>
            <a:ext cx="7766538" cy="4348823"/>
          </a:xfrm>
          <a:prstGeom prst="rect">
            <a:avLst/>
          </a:prstGeom>
        </p:spPr>
      </p:pic>
      <p:cxnSp>
        <p:nvCxnSpPr>
          <p:cNvPr id="9" name="Straight Arrow Connector 8">
            <a:extLst>
              <a:ext uri="{FF2B5EF4-FFF2-40B4-BE49-F238E27FC236}">
                <a16:creationId xmlns:a16="http://schemas.microsoft.com/office/drawing/2014/main" id="{8A087DED-174D-4313-A5B3-1B0FCAE4EE53}"/>
              </a:ext>
            </a:extLst>
          </p:cNvPr>
          <p:cNvCxnSpPr>
            <a:cxnSpLocks/>
          </p:cNvCxnSpPr>
          <p:nvPr/>
        </p:nvCxnSpPr>
        <p:spPr>
          <a:xfrm>
            <a:off x="2743200" y="6486648"/>
            <a:ext cx="1155867"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2B218C3A-E732-4CC7-B117-0A6ECB271EDA}"/>
              </a:ext>
            </a:extLst>
          </p:cNvPr>
          <p:cNvSpPr/>
          <p:nvPr/>
        </p:nvSpPr>
        <p:spPr>
          <a:xfrm>
            <a:off x="1928448" y="6311635"/>
            <a:ext cx="814752" cy="3500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FPs reduced</a:t>
            </a:r>
          </a:p>
        </p:txBody>
      </p:sp>
      <p:cxnSp>
        <p:nvCxnSpPr>
          <p:cNvPr id="11" name="Straight Arrow Connector 10">
            <a:extLst>
              <a:ext uri="{FF2B5EF4-FFF2-40B4-BE49-F238E27FC236}">
                <a16:creationId xmlns:a16="http://schemas.microsoft.com/office/drawing/2014/main" id="{AC1B7422-FF83-4E51-92A6-A243DCAACA67}"/>
              </a:ext>
            </a:extLst>
          </p:cNvPr>
          <p:cNvCxnSpPr>
            <a:cxnSpLocks/>
          </p:cNvCxnSpPr>
          <p:nvPr/>
        </p:nvCxnSpPr>
        <p:spPr>
          <a:xfrm>
            <a:off x="2579077" y="5663102"/>
            <a:ext cx="1319990" cy="55220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BB19CBB5-949F-4939-82BA-22326F11217B}"/>
              </a:ext>
            </a:extLst>
          </p:cNvPr>
          <p:cNvSpPr/>
          <p:nvPr/>
        </p:nvSpPr>
        <p:spPr>
          <a:xfrm>
            <a:off x="1635369" y="5488089"/>
            <a:ext cx="943708" cy="4027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But also TP reduced</a:t>
            </a:r>
          </a:p>
        </p:txBody>
      </p:sp>
    </p:spTree>
    <p:extLst>
      <p:ext uri="{BB962C8B-B14F-4D97-AF65-F5344CB8AC3E}">
        <p14:creationId xmlns:p14="http://schemas.microsoft.com/office/powerpoint/2010/main" val="2141629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38EB-A035-49A2-9B92-E47D1EE90AE8}"/>
              </a:ext>
            </a:extLst>
          </p:cNvPr>
          <p:cNvSpPr>
            <a:spLocks noGrp="1"/>
          </p:cNvSpPr>
          <p:nvPr>
            <p:ph type="title"/>
          </p:nvPr>
        </p:nvSpPr>
        <p:spPr/>
        <p:txBody>
          <a:bodyPr/>
          <a:lstStyle/>
          <a:p>
            <a:r>
              <a:rPr lang="en-US" dirty="0"/>
              <a:t>Assign class weights</a:t>
            </a:r>
          </a:p>
        </p:txBody>
      </p:sp>
      <p:sp>
        <p:nvSpPr>
          <p:cNvPr id="3" name="Content Placeholder 2">
            <a:extLst>
              <a:ext uri="{FF2B5EF4-FFF2-40B4-BE49-F238E27FC236}">
                <a16:creationId xmlns:a16="http://schemas.microsoft.com/office/drawing/2014/main" id="{810DE63F-363A-429F-921F-663E69CBA257}"/>
              </a:ext>
            </a:extLst>
          </p:cNvPr>
          <p:cNvSpPr>
            <a:spLocks noGrp="1"/>
          </p:cNvSpPr>
          <p:nvPr>
            <p:ph idx="1"/>
          </p:nvPr>
        </p:nvSpPr>
        <p:spPr/>
        <p:txBody>
          <a:bodyPr>
            <a:normAutofit fontScale="92500" lnSpcReduction="10000"/>
          </a:bodyPr>
          <a:lstStyle/>
          <a:p>
            <a:r>
              <a:rPr lang="en-US" dirty="0"/>
              <a:t>In </a:t>
            </a:r>
            <a:r>
              <a:rPr lang="en-US" dirty="0" err="1"/>
              <a:t>Keras</a:t>
            </a:r>
            <a:r>
              <a:rPr lang="en-US" dirty="0"/>
              <a:t> you can assign class weights.</a:t>
            </a:r>
          </a:p>
          <a:p>
            <a:endParaRPr lang="en-US" dirty="0"/>
          </a:p>
          <a:p>
            <a:pPr marL="0" indent="0">
              <a:buNone/>
            </a:pPr>
            <a:r>
              <a:rPr lang="en-US" sz="2000" b="1" dirty="0">
                <a:solidFill>
                  <a:srgbClr val="00B0F0"/>
                </a:solidFill>
              </a:rPr>
              <a:t>fit()</a:t>
            </a:r>
            <a:r>
              <a:rPr lang="en-US" sz="2000" dirty="0"/>
              <a:t> function in </a:t>
            </a:r>
            <a:r>
              <a:rPr lang="en-US" sz="2000" dirty="0" err="1"/>
              <a:t>keras</a:t>
            </a:r>
            <a:r>
              <a:rPr lang="en-US" sz="2000" dirty="0"/>
              <a:t> has a </a:t>
            </a:r>
            <a:r>
              <a:rPr lang="en-US" sz="2000" dirty="0" err="1">
                <a:solidFill>
                  <a:srgbClr val="00B0F0"/>
                </a:solidFill>
              </a:rPr>
              <a:t>class_weight</a:t>
            </a:r>
            <a:r>
              <a:rPr lang="en-US" sz="2000" dirty="0"/>
              <a:t> parameter (see https://keras.io/models/model/).</a:t>
            </a:r>
          </a:p>
          <a:p>
            <a:pPr marL="0" indent="0">
              <a:buNone/>
            </a:pPr>
            <a:endParaRPr lang="en-US" sz="2000" dirty="0"/>
          </a:p>
          <a:p>
            <a:pPr marL="0" indent="0">
              <a:buNone/>
            </a:pPr>
            <a:r>
              <a:rPr lang="en-US" sz="2000" i="1" dirty="0" err="1"/>
              <a:t>class_weight</a:t>
            </a:r>
            <a:r>
              <a:rPr lang="en-US" sz="2000" i="1" dirty="0"/>
              <a:t> = {0: 1.,</a:t>
            </a:r>
          </a:p>
          <a:p>
            <a:pPr marL="0" indent="0">
              <a:buNone/>
            </a:pPr>
            <a:r>
              <a:rPr lang="en-US" sz="2000" i="1" dirty="0"/>
              <a:t>                1: 9.}</a:t>
            </a:r>
          </a:p>
          <a:p>
            <a:pPr marL="0" indent="0">
              <a:buNone/>
            </a:pPr>
            <a:endParaRPr lang="en-US" sz="2000" dirty="0"/>
          </a:p>
          <a:p>
            <a:pPr marL="0" indent="0">
              <a:buNone/>
            </a:pPr>
            <a:r>
              <a:rPr lang="en-US" sz="1500" i="1" dirty="0">
                <a:highlight>
                  <a:srgbClr val="FFFF00"/>
                </a:highlight>
              </a:rPr>
              <a:t>Optional dictionary mapping class indices (integers) to a weight (float) value, used for weighting the loss function (during training only). This can be useful to tell the model to "pay more attention" to samples from an under-represented class.</a:t>
            </a:r>
          </a:p>
          <a:p>
            <a:pPr marL="0" indent="0">
              <a:buNone/>
            </a:pPr>
            <a:endParaRPr lang="en-US" sz="1500" i="1" dirty="0">
              <a:highlight>
                <a:srgbClr val="FFFF00"/>
              </a:highlight>
            </a:endParaRPr>
          </a:p>
          <a:p>
            <a:pPr marL="0" indent="0">
              <a:buNone/>
            </a:pPr>
            <a:r>
              <a:rPr lang="en-US" sz="1600" dirty="0" err="1"/>
              <a:t>max_v</a:t>
            </a:r>
            <a:r>
              <a:rPr lang="en-US" sz="1600" dirty="0"/>
              <a:t> = number of points with majority class</a:t>
            </a:r>
          </a:p>
          <a:p>
            <a:pPr marL="0" indent="0">
              <a:buNone/>
            </a:pPr>
            <a:r>
              <a:rPr lang="en-US" sz="1600" dirty="0" err="1"/>
              <a:t>weight_minority</a:t>
            </a:r>
            <a:r>
              <a:rPr lang="en-US" sz="1600" dirty="0"/>
              <a:t> = </a:t>
            </a:r>
            <a:r>
              <a:rPr lang="en-US" sz="1600" dirty="0" err="1"/>
              <a:t>max_v</a:t>
            </a:r>
            <a:r>
              <a:rPr lang="en-US" sz="1600" dirty="0"/>
              <a:t> / (# of minority points)</a:t>
            </a:r>
          </a:p>
          <a:p>
            <a:pPr marL="0" indent="0">
              <a:buNone/>
            </a:pPr>
            <a:r>
              <a:rPr lang="en-US" sz="1600" dirty="0" err="1"/>
              <a:t>weight_majority</a:t>
            </a:r>
            <a:r>
              <a:rPr lang="en-US" sz="1600" dirty="0"/>
              <a:t> = </a:t>
            </a:r>
            <a:r>
              <a:rPr lang="en-US" sz="1600" dirty="0" err="1"/>
              <a:t>max_v</a:t>
            </a:r>
            <a:r>
              <a:rPr lang="en-US" sz="1600" dirty="0"/>
              <a:t> / </a:t>
            </a:r>
            <a:r>
              <a:rPr lang="en-US" sz="1600" dirty="0" err="1"/>
              <a:t>max_v</a:t>
            </a:r>
            <a:r>
              <a:rPr lang="en-US" sz="1600" dirty="0"/>
              <a:t> = 1</a:t>
            </a:r>
          </a:p>
          <a:p>
            <a:pPr marL="0" indent="0">
              <a:buNone/>
            </a:pPr>
            <a:endParaRPr lang="en-US" sz="1500" i="1" dirty="0">
              <a:highlight>
                <a:srgbClr val="FFFF00"/>
              </a:highlight>
            </a:endParaRPr>
          </a:p>
        </p:txBody>
      </p:sp>
      <p:sp>
        <p:nvSpPr>
          <p:cNvPr id="6" name="Rectangle 5">
            <a:extLst>
              <a:ext uri="{FF2B5EF4-FFF2-40B4-BE49-F238E27FC236}">
                <a16:creationId xmlns:a16="http://schemas.microsoft.com/office/drawing/2014/main" id="{B4D4AE95-3819-49C4-9377-F5C9CE2957F8}"/>
              </a:ext>
            </a:extLst>
          </p:cNvPr>
          <p:cNvSpPr/>
          <p:nvPr/>
        </p:nvSpPr>
        <p:spPr>
          <a:xfrm>
            <a:off x="4935071" y="5271247"/>
            <a:ext cx="4419600" cy="99508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r>
              <a:rPr lang="en-US"/>
              <a:t>This is just one way to compute class weights</a:t>
            </a:r>
            <a:endParaRPr lang="en-US" dirty="0"/>
          </a:p>
        </p:txBody>
      </p:sp>
    </p:spTree>
    <p:extLst>
      <p:ext uri="{BB962C8B-B14F-4D97-AF65-F5344CB8AC3E}">
        <p14:creationId xmlns:p14="http://schemas.microsoft.com/office/powerpoint/2010/main" val="1184633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2D21-10DC-4CF6-AA53-29CE07315C24}"/>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77388EC1-83EC-41BA-A633-9CA208D6F248}"/>
              </a:ext>
            </a:extLst>
          </p:cNvPr>
          <p:cNvSpPr>
            <a:spLocks noGrp="1"/>
          </p:cNvSpPr>
          <p:nvPr>
            <p:ph idx="1"/>
          </p:nvPr>
        </p:nvSpPr>
        <p:spPr/>
        <p:txBody>
          <a:bodyPr/>
          <a:lstStyle/>
          <a:p>
            <a:r>
              <a:rPr lang="en-US" dirty="0"/>
              <a:t>Python imbalanced-learn library: </a:t>
            </a:r>
            <a:r>
              <a:rPr lang="en-US" dirty="0">
                <a:hlinkClick r:id="rId2"/>
              </a:rPr>
              <a:t>https://github.com/scikit-learn-contrib/imbalanced-learn</a:t>
            </a:r>
            <a:endParaRPr lang="en-US" dirty="0"/>
          </a:p>
          <a:p>
            <a:endParaRPr lang="en-US" dirty="0"/>
          </a:p>
          <a:p>
            <a:r>
              <a:rPr lang="en-US" dirty="0"/>
              <a:t>Weka also has oversampling methods and a cost sensitive meta classifier: </a:t>
            </a:r>
            <a:r>
              <a:rPr lang="en-US" dirty="0">
                <a:hlinkClick r:id="rId3"/>
              </a:rPr>
              <a:t>https://weka.wikispaces.com/CostSensitiveClassifier</a:t>
            </a:r>
            <a:endParaRPr lang="en-US" dirty="0"/>
          </a:p>
          <a:p>
            <a:pPr marL="0" indent="0">
              <a:buNone/>
            </a:pPr>
            <a:endParaRPr lang="en-US" dirty="0"/>
          </a:p>
        </p:txBody>
      </p:sp>
    </p:spTree>
    <p:extLst>
      <p:ext uri="{BB962C8B-B14F-4D97-AF65-F5344CB8AC3E}">
        <p14:creationId xmlns:p14="http://schemas.microsoft.com/office/powerpoint/2010/main" val="2827806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0184-1818-4843-A029-85A1F561673C}"/>
              </a:ext>
            </a:extLst>
          </p:cNvPr>
          <p:cNvSpPr>
            <a:spLocks noGrp="1"/>
          </p:cNvSpPr>
          <p:nvPr>
            <p:ph type="title"/>
          </p:nvPr>
        </p:nvSpPr>
        <p:spPr/>
        <p:txBody>
          <a:bodyPr/>
          <a:lstStyle/>
          <a:p>
            <a:r>
              <a:rPr lang="en-US" dirty="0"/>
              <a:t>Performance metrics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80C42C-F713-4310-AB4F-7E395F5C4624}"/>
                  </a:ext>
                </a:extLst>
              </p:cNvPr>
              <p:cNvSpPr>
                <a:spLocks noGrp="1"/>
              </p:cNvSpPr>
              <p:nvPr>
                <p:ph idx="1"/>
              </p:nvPr>
            </p:nvSpPr>
            <p:spPr>
              <a:xfrm>
                <a:off x="838200" y="1792918"/>
                <a:ext cx="10515600" cy="4351338"/>
              </a:xfrm>
            </p:spPr>
            <p:txBody>
              <a:bodyPr>
                <a:normAutofit/>
              </a:bodyPr>
              <a:lstStyle/>
              <a:p>
                <a:r>
                  <a:rPr lang="en-US" sz="2000" dirty="0"/>
                  <a:t>Most of the time accuracy will not be enough to assess performance.</a:t>
                </a:r>
              </a:p>
              <a:p>
                <a:endParaRPr lang="en-US" sz="2000" dirty="0"/>
              </a:p>
              <a:p>
                <a:r>
                  <a:rPr lang="en-US" sz="2000" i="1" dirty="0"/>
                  <a:t>accuracy </a:t>
                </a:r>
                <a14:m>
                  <m:oMath xmlns:m="http://schemas.openxmlformats.org/officeDocument/2006/math">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𝑇𝑁</m:t>
                        </m:r>
                      </m:num>
                      <m:den>
                        <m:r>
                          <a:rPr lang="en-US" sz="2000" b="0" i="1" smtClean="0">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rPr>
                          <m:t>𝑁</m:t>
                        </m:r>
                      </m:den>
                    </m:f>
                  </m:oMath>
                </a14:m>
                <a:endParaRPr lang="en-US" sz="2000" dirty="0"/>
              </a:p>
              <a:p>
                <a:endParaRPr lang="en-US" sz="2000" dirty="0"/>
              </a:p>
              <a:p>
                <a14:m>
                  <m:oMath xmlns:m="http://schemas.openxmlformats.org/officeDocument/2006/math">
                    <m:r>
                      <a:rPr lang="en-US" sz="2000" b="0" i="1" smtClean="0">
                        <a:latin typeface="Cambria Math" panose="02040503050406030204" pitchFamily="18" charset="0"/>
                      </a:rPr>
                      <m:t>𝑠𝑒𝑛𝑠𝑖𝑡𝑖𝑣𝑖𝑡𝑦</m:t>
                    </m:r>
                    <m:r>
                      <a:rPr lang="en-US" sz="200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𝑇𝑃</m:t>
                        </m:r>
                      </m:num>
                      <m:den>
                        <m:r>
                          <a:rPr lang="en-US" sz="2000" i="1">
                            <a:latin typeface="Cambria Math" panose="02040503050406030204" pitchFamily="18" charset="0"/>
                          </a:rPr>
                          <m:t>𝑃</m:t>
                        </m:r>
                      </m:den>
                    </m:f>
                  </m:oMath>
                </a14:m>
                <a:endParaRPr lang="en-US" sz="2000" dirty="0"/>
              </a:p>
              <a:p>
                <a:endParaRPr lang="en-US" sz="2000" dirty="0"/>
              </a:p>
              <a:p>
                <a:r>
                  <a:rPr lang="en-US" sz="2000" i="1" dirty="0"/>
                  <a:t>precision</a:t>
                </a:r>
                <a14:m>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𝑇𝑃</m:t>
                        </m:r>
                      </m:num>
                      <m:den>
                        <m:r>
                          <a:rPr lang="en-US" sz="2000" b="0" i="1" smtClean="0">
                            <a:latin typeface="Cambria Math" panose="02040503050406030204" pitchFamily="18" charset="0"/>
                          </a:rPr>
                          <m:t>𝑇</m:t>
                        </m:r>
                        <m:r>
                          <a:rPr lang="en-US" sz="2000" i="1">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rPr>
                          <m:t>𝐹𝑃</m:t>
                        </m:r>
                      </m:den>
                    </m:f>
                  </m:oMath>
                </a14:m>
                <a:endParaRPr lang="en-US" sz="2000" dirty="0"/>
              </a:p>
            </p:txBody>
          </p:sp>
        </mc:Choice>
        <mc:Fallback xmlns="">
          <p:sp>
            <p:nvSpPr>
              <p:cNvPr id="3" name="Content Placeholder 2">
                <a:extLst>
                  <a:ext uri="{FF2B5EF4-FFF2-40B4-BE49-F238E27FC236}">
                    <a16:creationId xmlns:a16="http://schemas.microsoft.com/office/drawing/2014/main" id="{7C80C42C-F713-4310-AB4F-7E395F5C4624}"/>
                  </a:ext>
                </a:extLst>
              </p:cNvPr>
              <p:cNvSpPr>
                <a:spLocks noGrp="1" noRot="1" noChangeAspect="1" noMove="1" noResize="1" noEditPoints="1" noAdjustHandles="1" noChangeArrowheads="1" noChangeShapeType="1" noTextEdit="1"/>
              </p:cNvSpPr>
              <p:nvPr>
                <p:ph idx="1"/>
              </p:nvPr>
            </p:nvSpPr>
            <p:spPr>
              <a:xfrm>
                <a:off x="838200" y="1792918"/>
                <a:ext cx="10515600" cy="4351338"/>
              </a:xfrm>
              <a:blipFill>
                <a:blip r:embed="rId2"/>
                <a:stretch>
                  <a:fillRect l="-522" t="-140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A4F9F49-A437-42CD-9200-AB46161A6959}"/>
              </a:ext>
            </a:extLst>
          </p:cNvPr>
          <p:cNvSpPr txBox="1"/>
          <p:nvPr/>
        </p:nvSpPr>
        <p:spPr>
          <a:xfrm>
            <a:off x="3622431" y="2620107"/>
            <a:ext cx="4240713" cy="369332"/>
          </a:xfrm>
          <a:prstGeom prst="rect">
            <a:avLst/>
          </a:prstGeom>
          <a:noFill/>
        </p:spPr>
        <p:txBody>
          <a:bodyPr wrap="none" rtlCol="0">
            <a:spAutoFit/>
          </a:bodyPr>
          <a:lstStyle/>
          <a:p>
            <a:r>
              <a:rPr lang="en-US" dirty="0"/>
              <a:t>Percentage of correctly classified instances.</a:t>
            </a:r>
          </a:p>
        </p:txBody>
      </p:sp>
      <p:sp>
        <p:nvSpPr>
          <p:cNvPr id="5" name="TextBox 4">
            <a:extLst>
              <a:ext uri="{FF2B5EF4-FFF2-40B4-BE49-F238E27FC236}">
                <a16:creationId xmlns:a16="http://schemas.microsoft.com/office/drawing/2014/main" id="{52B37864-EE61-4052-8E9E-5B0B648D2209}"/>
              </a:ext>
            </a:extLst>
          </p:cNvPr>
          <p:cNvSpPr txBox="1"/>
          <p:nvPr/>
        </p:nvSpPr>
        <p:spPr>
          <a:xfrm>
            <a:off x="3622431" y="3599255"/>
            <a:ext cx="6142515" cy="369332"/>
          </a:xfrm>
          <a:prstGeom prst="rect">
            <a:avLst/>
          </a:prstGeom>
          <a:noFill/>
        </p:spPr>
        <p:txBody>
          <a:bodyPr wrap="none" rtlCol="0">
            <a:spAutoFit/>
          </a:bodyPr>
          <a:lstStyle/>
          <a:p>
            <a:r>
              <a:rPr lang="en-US" dirty="0"/>
              <a:t>The proportion of positives that are correctly identified as such.</a:t>
            </a:r>
          </a:p>
        </p:txBody>
      </p:sp>
      <p:sp>
        <p:nvSpPr>
          <p:cNvPr id="6" name="TextBox 5">
            <a:extLst>
              <a:ext uri="{FF2B5EF4-FFF2-40B4-BE49-F238E27FC236}">
                <a16:creationId xmlns:a16="http://schemas.microsoft.com/office/drawing/2014/main" id="{146E952E-ABC9-4690-89EF-3250EDFC4271}"/>
              </a:ext>
            </a:extLst>
          </p:cNvPr>
          <p:cNvSpPr txBox="1"/>
          <p:nvPr/>
        </p:nvSpPr>
        <p:spPr>
          <a:xfrm>
            <a:off x="3622431" y="4578403"/>
            <a:ext cx="7344062" cy="369332"/>
          </a:xfrm>
          <a:prstGeom prst="rect">
            <a:avLst/>
          </a:prstGeom>
          <a:noFill/>
        </p:spPr>
        <p:txBody>
          <a:bodyPr wrap="none" rtlCol="0">
            <a:spAutoFit/>
          </a:bodyPr>
          <a:lstStyle/>
          <a:p>
            <a:r>
              <a:rPr lang="en-US" dirty="0"/>
              <a:t>Equivalently, it is the fraction of relevant instances among the selected ones.</a:t>
            </a:r>
          </a:p>
        </p:txBody>
      </p:sp>
      <p:pic>
        <p:nvPicPr>
          <p:cNvPr id="8" name="Picture 7">
            <a:extLst>
              <a:ext uri="{FF2B5EF4-FFF2-40B4-BE49-F238E27FC236}">
                <a16:creationId xmlns:a16="http://schemas.microsoft.com/office/drawing/2014/main" id="{9F163441-7D37-422D-B1FA-F0150A29DB3F}"/>
              </a:ext>
            </a:extLst>
          </p:cNvPr>
          <p:cNvPicPr>
            <a:picLocks noChangeAspect="1"/>
          </p:cNvPicPr>
          <p:nvPr/>
        </p:nvPicPr>
        <p:blipFill>
          <a:blip r:embed="rId3"/>
          <a:stretch>
            <a:fillRect/>
          </a:stretch>
        </p:blipFill>
        <p:spPr>
          <a:xfrm>
            <a:off x="838200" y="5424488"/>
            <a:ext cx="5153025" cy="752475"/>
          </a:xfrm>
          <a:prstGeom prst="rect">
            <a:avLst/>
          </a:prstGeom>
        </p:spPr>
      </p:pic>
      <p:sp>
        <p:nvSpPr>
          <p:cNvPr id="9" name="TextBox 8">
            <a:extLst>
              <a:ext uri="{FF2B5EF4-FFF2-40B4-BE49-F238E27FC236}">
                <a16:creationId xmlns:a16="http://schemas.microsoft.com/office/drawing/2014/main" id="{FF026BE2-2D61-4FFD-AD7F-C760C923765D}"/>
              </a:ext>
            </a:extLst>
          </p:cNvPr>
          <p:cNvSpPr txBox="1"/>
          <p:nvPr/>
        </p:nvSpPr>
        <p:spPr>
          <a:xfrm>
            <a:off x="6200777" y="5616059"/>
            <a:ext cx="6194196" cy="369332"/>
          </a:xfrm>
          <a:prstGeom prst="rect">
            <a:avLst/>
          </a:prstGeom>
          <a:noFill/>
        </p:spPr>
        <p:txBody>
          <a:bodyPr wrap="none" rtlCol="0">
            <a:spAutoFit/>
          </a:bodyPr>
          <a:lstStyle/>
          <a:p>
            <a:r>
              <a:rPr lang="en-US" dirty="0"/>
              <a:t>Matthews correlation coefficient (takes into account imbalance)</a:t>
            </a:r>
          </a:p>
        </p:txBody>
      </p:sp>
    </p:spTree>
    <p:extLst>
      <p:ext uri="{BB962C8B-B14F-4D97-AF65-F5344CB8AC3E}">
        <p14:creationId xmlns:p14="http://schemas.microsoft.com/office/powerpoint/2010/main" val="3043333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2A77-5175-4BCB-BCBE-D5D1515CE321}"/>
              </a:ext>
            </a:extLst>
          </p:cNvPr>
          <p:cNvSpPr>
            <a:spLocks noGrp="1"/>
          </p:cNvSpPr>
          <p:nvPr>
            <p:ph type="title"/>
          </p:nvPr>
        </p:nvSpPr>
        <p:spPr/>
        <p:txBody>
          <a:bodyPr>
            <a:normAutofit/>
          </a:bodyPr>
          <a:lstStyle/>
          <a:p>
            <a:r>
              <a:rPr lang="en-US" sz="3000" dirty="0"/>
              <a:t>Supporting materials: imbalanced data</a:t>
            </a:r>
          </a:p>
        </p:txBody>
      </p:sp>
      <p:sp>
        <p:nvSpPr>
          <p:cNvPr id="3" name="Content Placeholder 2">
            <a:extLst>
              <a:ext uri="{FF2B5EF4-FFF2-40B4-BE49-F238E27FC236}">
                <a16:creationId xmlns:a16="http://schemas.microsoft.com/office/drawing/2014/main" id="{C03277F8-DFDD-4CFF-A6E0-062996127B84}"/>
              </a:ext>
            </a:extLst>
          </p:cNvPr>
          <p:cNvSpPr>
            <a:spLocks noGrp="1"/>
          </p:cNvSpPr>
          <p:nvPr>
            <p:ph idx="1"/>
          </p:nvPr>
        </p:nvSpPr>
        <p:spPr/>
        <p:txBody>
          <a:bodyPr>
            <a:normAutofit fontScale="92500" lnSpcReduction="20000"/>
          </a:bodyPr>
          <a:lstStyle/>
          <a:p>
            <a:r>
              <a:rPr lang="en-US" sz="2000" dirty="0"/>
              <a:t>Chawla, N. V., Bowyer, K. W., Hall, L. O., &amp; </a:t>
            </a:r>
            <a:r>
              <a:rPr lang="en-US" sz="2000" dirty="0" err="1"/>
              <a:t>Kegelmeyer</a:t>
            </a:r>
            <a:r>
              <a:rPr lang="en-US" sz="2000" dirty="0"/>
              <a:t>, W. P. (2002). SMOTE: synthetic minority over-sampling technique. Journal of artificial intelligence research, 16, 321-357.</a:t>
            </a:r>
          </a:p>
          <a:p>
            <a:endParaRPr lang="en-US" sz="2000" dirty="0"/>
          </a:p>
          <a:p>
            <a:r>
              <a:rPr lang="en-US" sz="2000" dirty="0" err="1"/>
              <a:t>Kotsiantis</a:t>
            </a:r>
            <a:r>
              <a:rPr lang="en-US" sz="2000" dirty="0"/>
              <a:t>, S., </a:t>
            </a:r>
            <a:r>
              <a:rPr lang="en-US" sz="2000" dirty="0" err="1"/>
              <a:t>Kanellopoulos</a:t>
            </a:r>
            <a:r>
              <a:rPr lang="en-US" sz="2000" dirty="0"/>
              <a:t>, D., &amp; </a:t>
            </a:r>
            <a:r>
              <a:rPr lang="en-US" sz="2000" dirty="0" err="1"/>
              <a:t>Pintelas</a:t>
            </a:r>
            <a:r>
              <a:rPr lang="en-US" sz="2000" dirty="0"/>
              <a:t>, P. (2006). Handling imbalanced datasets: A review. </a:t>
            </a:r>
            <a:r>
              <a:rPr lang="en-US" sz="2000" i="1" dirty="0"/>
              <a:t>GESTS International Transactions on Computer Science and Engineering</a:t>
            </a:r>
            <a:r>
              <a:rPr lang="en-US" sz="2000" dirty="0"/>
              <a:t>, </a:t>
            </a:r>
            <a:r>
              <a:rPr lang="en-US" sz="2000" i="1" dirty="0"/>
              <a:t>30</a:t>
            </a:r>
            <a:r>
              <a:rPr lang="en-US" sz="2000" dirty="0"/>
              <a:t>(1), 25-36.</a:t>
            </a:r>
          </a:p>
          <a:p>
            <a:endParaRPr lang="en-US" sz="2000" dirty="0"/>
          </a:p>
          <a:p>
            <a:r>
              <a:rPr lang="en-US" sz="2000" dirty="0"/>
              <a:t>Python imbalanced-learn library: </a:t>
            </a:r>
            <a:r>
              <a:rPr lang="en-US" sz="2000" dirty="0">
                <a:hlinkClick r:id="rId2"/>
              </a:rPr>
              <a:t>https://github.com/scikit-learn-contrib/imbalanced-learn</a:t>
            </a:r>
            <a:endParaRPr lang="en-US" sz="2000" dirty="0"/>
          </a:p>
          <a:p>
            <a:endParaRPr lang="en-US" sz="2000" dirty="0"/>
          </a:p>
          <a:p>
            <a:r>
              <a:rPr lang="en-US" sz="2000" dirty="0"/>
              <a:t>Weka also has oversampling methods and a cost sensitive meta classifier: </a:t>
            </a:r>
            <a:r>
              <a:rPr lang="en-US" sz="2000" dirty="0">
                <a:hlinkClick r:id="rId3"/>
              </a:rPr>
              <a:t>https://weka.wikispaces.com/CostSensitiveClassifier</a:t>
            </a:r>
            <a:endParaRPr lang="en-US" sz="2000" dirty="0"/>
          </a:p>
          <a:p>
            <a:endParaRPr lang="en-US" sz="2000" dirty="0"/>
          </a:p>
          <a:p>
            <a:r>
              <a:rPr lang="en-US" sz="2000" dirty="0"/>
              <a:t>Cost-sensitive classification video: </a:t>
            </a:r>
            <a:r>
              <a:rPr lang="en-US" sz="2000" dirty="0">
                <a:hlinkClick r:id="rId4"/>
              </a:rPr>
              <a:t>https://www.youtube.com/watch?v=l9muPldOG30</a:t>
            </a:r>
            <a:endParaRPr lang="en-US" sz="2000" dirty="0"/>
          </a:p>
          <a:p>
            <a:endParaRPr lang="en-US" sz="2000" dirty="0"/>
          </a:p>
          <a:p>
            <a:r>
              <a:rPr lang="en-US" sz="2000" dirty="0"/>
              <a:t>Performance metrics: </a:t>
            </a:r>
            <a:r>
              <a:rPr lang="en-US" sz="2000" dirty="0">
                <a:hlinkClick r:id="rId5"/>
              </a:rPr>
              <a:t>https://en.wikipedia.org/wiki/Sensitivity_and_specificity</a:t>
            </a:r>
            <a:endParaRPr lang="en-US" sz="2000" dirty="0"/>
          </a:p>
          <a:p>
            <a:endParaRPr lang="en-US" sz="2000" dirty="0"/>
          </a:p>
          <a:p>
            <a:endParaRPr lang="en-US" sz="2000" dirty="0"/>
          </a:p>
        </p:txBody>
      </p:sp>
      <p:pic>
        <p:nvPicPr>
          <p:cNvPr id="5" name="Picture 4" descr="A close up of text on a black background&#10;&#10;Description generated with high confidence">
            <a:extLst>
              <a:ext uri="{FF2B5EF4-FFF2-40B4-BE49-F238E27FC236}">
                <a16:creationId xmlns:a16="http://schemas.microsoft.com/office/drawing/2014/main" id="{2A0A1CAA-053A-461C-9755-5870E0541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62" y="739589"/>
            <a:ext cx="434138" cy="511849"/>
          </a:xfrm>
          <a:prstGeom prst="rect">
            <a:avLst/>
          </a:prstGeom>
        </p:spPr>
      </p:pic>
    </p:spTree>
    <p:extLst>
      <p:ext uri="{BB962C8B-B14F-4D97-AF65-F5344CB8AC3E}">
        <p14:creationId xmlns:p14="http://schemas.microsoft.com/office/powerpoint/2010/main" val="3823349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2">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846B4397-FAD1-4663-B735-2E64F5F7F799}"/>
              </a:ext>
            </a:extLst>
          </p:cNvPr>
          <p:cNvSpPr>
            <a:spLocks noGrp="1"/>
          </p:cNvSpPr>
          <p:nvPr>
            <p:ph type="title"/>
          </p:nvPr>
        </p:nvSpPr>
        <p:spPr>
          <a:xfrm>
            <a:off x="838200" y="365126"/>
            <a:ext cx="5340605" cy="1146176"/>
          </a:xfrm>
        </p:spPr>
        <p:txBody>
          <a:bodyPr>
            <a:normAutofit fontScale="90000"/>
          </a:bodyPr>
          <a:lstStyle/>
          <a:p>
            <a:r>
              <a:rPr lang="en-US" dirty="0">
                <a:solidFill>
                  <a:schemeClr val="bg1"/>
                </a:solidFill>
              </a:rPr>
              <a:t>Semi-supervised learning (SSL)</a:t>
            </a:r>
          </a:p>
        </p:txBody>
      </p:sp>
      <p:sp>
        <p:nvSpPr>
          <p:cNvPr id="15" name="Freeform: Shape 14">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80A9F8D-AC6A-4207-A3F5-9FB20D22552E}"/>
              </a:ext>
            </a:extLst>
          </p:cNvPr>
          <p:cNvSpPr>
            <a:spLocks noGrp="1"/>
          </p:cNvSpPr>
          <p:nvPr>
            <p:ph idx="1"/>
          </p:nvPr>
        </p:nvSpPr>
        <p:spPr>
          <a:xfrm>
            <a:off x="838200" y="2173288"/>
            <a:ext cx="3603171" cy="3639684"/>
          </a:xfrm>
        </p:spPr>
        <p:txBody>
          <a:bodyPr anchor="ctr">
            <a:normAutofit/>
          </a:bodyPr>
          <a:lstStyle/>
          <a:p>
            <a:pPr marL="0" lvl="0" indent="0">
              <a:buNone/>
            </a:pPr>
            <a:r>
              <a:rPr lang="en-US" sz="2000" dirty="0"/>
              <a:t>Suitable when just a small proportion of the training data is labeled.</a:t>
            </a:r>
          </a:p>
          <a:p>
            <a:pPr marL="0" lvl="0" indent="0">
              <a:buNone/>
            </a:pPr>
            <a:endParaRPr lang="en-US" sz="2000" dirty="0"/>
          </a:p>
          <a:p>
            <a:pPr marL="0" lvl="0" indent="0">
              <a:buNone/>
            </a:pPr>
            <a:r>
              <a:rPr lang="en-US" sz="2000" dirty="0"/>
              <a:t>These algorithms try to learn also from the unlabeled data.</a:t>
            </a:r>
          </a:p>
        </p:txBody>
      </p:sp>
      <p:sp>
        <p:nvSpPr>
          <p:cNvPr id="4" name="Rectangle 3">
            <a:extLst>
              <a:ext uri="{FF2B5EF4-FFF2-40B4-BE49-F238E27FC236}">
                <a16:creationId xmlns:a16="http://schemas.microsoft.com/office/drawing/2014/main" id="{16A129C1-8C1E-4471-B9A8-A8ED4C7A757A}"/>
              </a:ext>
            </a:extLst>
          </p:cNvPr>
          <p:cNvSpPr/>
          <p:nvPr/>
        </p:nvSpPr>
        <p:spPr>
          <a:xfrm>
            <a:off x="8337065" y="866885"/>
            <a:ext cx="1609165" cy="52891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labeled</a:t>
            </a:r>
          </a:p>
        </p:txBody>
      </p:sp>
      <p:sp>
        <p:nvSpPr>
          <p:cNvPr id="5" name="Rectangle 4">
            <a:extLst>
              <a:ext uri="{FF2B5EF4-FFF2-40B4-BE49-F238E27FC236}">
                <a16:creationId xmlns:a16="http://schemas.microsoft.com/office/drawing/2014/main" id="{AA477405-F709-4BFA-8EE3-3C44ECA8E492}"/>
              </a:ext>
            </a:extLst>
          </p:cNvPr>
          <p:cNvSpPr/>
          <p:nvPr/>
        </p:nvSpPr>
        <p:spPr>
          <a:xfrm>
            <a:off x="8350511" y="1395804"/>
            <a:ext cx="1582271" cy="490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unlabaled</a:t>
            </a:r>
            <a:endParaRPr lang="en-US" dirty="0"/>
          </a:p>
        </p:txBody>
      </p:sp>
    </p:spTree>
    <p:extLst>
      <p:ext uri="{BB962C8B-B14F-4D97-AF65-F5344CB8AC3E}">
        <p14:creationId xmlns:p14="http://schemas.microsoft.com/office/powerpoint/2010/main" val="11563608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9E363D-D621-4797-9B51-79A5DFCE2D92}"/>
              </a:ext>
            </a:extLst>
          </p:cNvPr>
          <p:cNvSpPr>
            <a:spLocks noGrp="1"/>
          </p:cNvSpPr>
          <p:nvPr>
            <p:ph idx="1"/>
          </p:nvPr>
        </p:nvSpPr>
        <p:spPr>
          <a:xfrm>
            <a:off x="838200" y="155542"/>
            <a:ext cx="10515600" cy="6021421"/>
          </a:xfrm>
        </p:spPr>
        <p:txBody>
          <a:bodyPr/>
          <a:lstStyle/>
          <a:p>
            <a:pPr marL="0" indent="0" algn="ctr">
              <a:buNone/>
            </a:pPr>
            <a:r>
              <a:rPr lang="en-US" sz="2500" dirty="0">
                <a:solidFill>
                  <a:srgbClr val="0070C0"/>
                </a:solidFill>
              </a:rPr>
              <a:t>Given that the computational power of machines has been increasing in the last years, it would be desirable to use that power to process that huge amounts of data to extract knowledge from it.</a:t>
            </a:r>
          </a:p>
          <a:p>
            <a:endParaRPr lang="en-US" dirty="0"/>
          </a:p>
        </p:txBody>
      </p:sp>
      <p:pic>
        <p:nvPicPr>
          <p:cNvPr id="4" name="Picture 3">
            <a:extLst>
              <a:ext uri="{FF2B5EF4-FFF2-40B4-BE49-F238E27FC236}">
                <a16:creationId xmlns:a16="http://schemas.microsoft.com/office/drawing/2014/main" id="{A41BE8C4-4FC3-4457-81C1-E2A1C2575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45" y="1324464"/>
            <a:ext cx="6104476" cy="5486400"/>
          </a:xfrm>
          <a:prstGeom prst="rect">
            <a:avLst/>
          </a:prstGeom>
        </p:spPr>
      </p:pic>
      <p:sp>
        <p:nvSpPr>
          <p:cNvPr id="5" name="TextBox 4">
            <a:extLst>
              <a:ext uri="{FF2B5EF4-FFF2-40B4-BE49-F238E27FC236}">
                <a16:creationId xmlns:a16="http://schemas.microsoft.com/office/drawing/2014/main" id="{FAA2CCA4-EFA5-45AE-8530-06B98E2C7583}"/>
              </a:ext>
            </a:extLst>
          </p:cNvPr>
          <p:cNvSpPr txBox="1"/>
          <p:nvPr/>
        </p:nvSpPr>
        <p:spPr>
          <a:xfrm flipH="1">
            <a:off x="0" y="6564643"/>
            <a:ext cx="5713245" cy="246221"/>
          </a:xfrm>
          <a:prstGeom prst="rect">
            <a:avLst/>
          </a:prstGeom>
          <a:noFill/>
        </p:spPr>
        <p:txBody>
          <a:bodyPr wrap="square" rtlCol="0">
            <a:spAutoFit/>
          </a:bodyPr>
          <a:lstStyle/>
          <a:p>
            <a:r>
              <a:rPr lang="en-US" sz="1000" dirty="0"/>
              <a:t>By </a:t>
            </a:r>
            <a:r>
              <a:rPr lang="en-US" sz="1000" dirty="0" err="1"/>
              <a:t>Wgsimon</a:t>
            </a:r>
            <a:r>
              <a:rPr lang="en-US" sz="1000" dirty="0"/>
              <a:t> - Own work, CC BY-SA 3.0, https://commons.wikimedia.org/w/index.php?curid=15193542</a:t>
            </a:r>
          </a:p>
        </p:txBody>
      </p:sp>
    </p:spTree>
    <p:extLst>
      <p:ext uri="{BB962C8B-B14F-4D97-AF65-F5344CB8AC3E}">
        <p14:creationId xmlns:p14="http://schemas.microsoft.com/office/powerpoint/2010/main" val="1300103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0E8E-E618-45E7-8FC5-41A4F7903582}"/>
              </a:ext>
            </a:extLst>
          </p:cNvPr>
          <p:cNvSpPr>
            <a:spLocks noGrp="1"/>
          </p:cNvSpPr>
          <p:nvPr>
            <p:ph type="title"/>
          </p:nvPr>
        </p:nvSpPr>
        <p:spPr/>
        <p:txBody>
          <a:bodyPr/>
          <a:lstStyle/>
          <a:p>
            <a:r>
              <a:rPr lang="en-US" dirty="0"/>
              <a:t>Semi-supervised learning (SSL)</a:t>
            </a:r>
          </a:p>
        </p:txBody>
      </p:sp>
      <p:sp>
        <p:nvSpPr>
          <p:cNvPr id="3" name="Content Placeholder 2">
            <a:extLst>
              <a:ext uri="{FF2B5EF4-FFF2-40B4-BE49-F238E27FC236}">
                <a16:creationId xmlns:a16="http://schemas.microsoft.com/office/drawing/2014/main" id="{874C30FD-0278-446A-BE49-2D7A2FED90D5}"/>
              </a:ext>
            </a:extLst>
          </p:cNvPr>
          <p:cNvSpPr>
            <a:spLocks noGrp="1"/>
          </p:cNvSpPr>
          <p:nvPr>
            <p:ph idx="1"/>
          </p:nvPr>
        </p:nvSpPr>
        <p:spPr/>
        <p:txBody>
          <a:bodyPr/>
          <a:lstStyle/>
          <a:p>
            <a:pPr marL="0" indent="0">
              <a:buNone/>
            </a:pPr>
            <a:r>
              <a:rPr lang="en-US" dirty="0"/>
              <a:t>Suitable for datasets with:</a:t>
            </a:r>
          </a:p>
          <a:p>
            <a:pPr marL="0" indent="0">
              <a:buNone/>
            </a:pPr>
            <a:endParaRPr lang="en-US" dirty="0"/>
          </a:p>
          <a:p>
            <a:r>
              <a:rPr lang="en-US" dirty="0"/>
              <a:t>Small amounts of </a:t>
            </a:r>
            <a:r>
              <a:rPr lang="en-US" dirty="0">
                <a:solidFill>
                  <a:srgbClr val="00B0F0"/>
                </a:solidFill>
              </a:rPr>
              <a:t>labeled</a:t>
            </a:r>
            <a:r>
              <a:rPr lang="en-US" dirty="0"/>
              <a:t> data</a:t>
            </a:r>
          </a:p>
          <a:p>
            <a:endParaRPr lang="en-US" dirty="0"/>
          </a:p>
          <a:p>
            <a:r>
              <a:rPr lang="en-US" dirty="0"/>
              <a:t>Large amounts of </a:t>
            </a:r>
            <a:r>
              <a:rPr lang="en-US" dirty="0">
                <a:solidFill>
                  <a:srgbClr val="00B0F0"/>
                </a:solidFill>
              </a:rPr>
              <a:t>unlabeled</a:t>
            </a:r>
            <a:r>
              <a:rPr lang="en-US" dirty="0"/>
              <a:t> data (labeling requires effort)</a:t>
            </a:r>
          </a:p>
          <a:p>
            <a:endParaRPr lang="en-US" dirty="0"/>
          </a:p>
          <a:p>
            <a:r>
              <a:rPr lang="en-US" dirty="0"/>
              <a:t>High certainty in labels</a:t>
            </a:r>
          </a:p>
          <a:p>
            <a:endParaRPr lang="en-US" dirty="0"/>
          </a:p>
          <a:p>
            <a:endParaRPr lang="en-US" dirty="0"/>
          </a:p>
          <a:p>
            <a:endParaRPr lang="en-US" dirty="0"/>
          </a:p>
        </p:txBody>
      </p:sp>
    </p:spTree>
    <p:extLst>
      <p:ext uri="{BB962C8B-B14F-4D97-AF65-F5344CB8AC3E}">
        <p14:creationId xmlns:p14="http://schemas.microsoft.com/office/powerpoint/2010/main" val="408499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0E8E-E618-45E7-8FC5-41A4F7903582}"/>
              </a:ext>
            </a:extLst>
          </p:cNvPr>
          <p:cNvSpPr>
            <a:spLocks noGrp="1"/>
          </p:cNvSpPr>
          <p:nvPr>
            <p:ph type="title"/>
          </p:nvPr>
        </p:nvSpPr>
        <p:spPr/>
        <p:txBody>
          <a:bodyPr/>
          <a:lstStyle/>
          <a:p>
            <a:r>
              <a:rPr lang="en-US" dirty="0"/>
              <a:t>Semi-supervised learning (SSL)</a:t>
            </a:r>
          </a:p>
        </p:txBody>
      </p:sp>
      <p:sp>
        <p:nvSpPr>
          <p:cNvPr id="3" name="Content Placeholder 2">
            <a:extLst>
              <a:ext uri="{FF2B5EF4-FFF2-40B4-BE49-F238E27FC236}">
                <a16:creationId xmlns:a16="http://schemas.microsoft.com/office/drawing/2014/main" id="{874C30FD-0278-446A-BE49-2D7A2FED90D5}"/>
              </a:ext>
            </a:extLst>
          </p:cNvPr>
          <p:cNvSpPr>
            <a:spLocks noGrp="1"/>
          </p:cNvSpPr>
          <p:nvPr>
            <p:ph idx="1"/>
          </p:nvPr>
        </p:nvSpPr>
        <p:spPr/>
        <p:txBody>
          <a:bodyPr/>
          <a:lstStyle/>
          <a:p>
            <a:pPr marL="0" indent="0">
              <a:buNone/>
            </a:pPr>
            <a:endParaRPr lang="en-US" dirty="0"/>
          </a:p>
        </p:txBody>
      </p:sp>
      <p:sp>
        <p:nvSpPr>
          <p:cNvPr id="4" name="Rectangle 3">
            <a:extLst>
              <a:ext uri="{FF2B5EF4-FFF2-40B4-BE49-F238E27FC236}">
                <a16:creationId xmlns:a16="http://schemas.microsoft.com/office/drawing/2014/main" id="{694BB8E7-A470-4C3F-8921-1213705BE29A}"/>
              </a:ext>
            </a:extLst>
          </p:cNvPr>
          <p:cNvSpPr>
            <a:spLocks noChangeAspect="1"/>
          </p:cNvSpPr>
          <p:nvPr/>
        </p:nvSpPr>
        <p:spPr>
          <a:xfrm>
            <a:off x="4845378" y="2474534"/>
            <a:ext cx="3308807" cy="3308807"/>
          </a:xfrm>
          <a:prstGeom prst="rect">
            <a:avLst/>
          </a:prstGeom>
          <a:gradFill flip="none" rotWithShape="1">
            <a:gsLst>
              <a:gs pos="0">
                <a:schemeClr val="accent5">
                  <a:tint val="66000"/>
                  <a:satMod val="160000"/>
                  <a:lumMod val="53000"/>
                </a:schemeClr>
              </a:gs>
              <a:gs pos="50000">
                <a:schemeClr val="accent5">
                  <a:lumMod val="75000"/>
                  <a:tint val="44500"/>
                  <a:satMod val="160000"/>
                </a:schemeClr>
              </a:gs>
              <a:gs pos="100000">
                <a:schemeClr val="accent5">
                  <a:lumMod val="75000"/>
                  <a:tint val="23500"/>
                  <a:satMod val="160000"/>
                </a:schemeClr>
              </a:gs>
            </a:gsLst>
            <a:lin ang="8100000" scaled="1"/>
            <a:tileRect/>
          </a:gra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1E71587-8EE8-4AF5-985B-7AAFCC3EBD72}"/>
              </a:ext>
            </a:extLst>
          </p:cNvPr>
          <p:cNvCxnSpPr>
            <a:cxnSpLocks/>
          </p:cNvCxnSpPr>
          <p:nvPr/>
        </p:nvCxnSpPr>
        <p:spPr>
          <a:xfrm>
            <a:off x="4557861" y="5783341"/>
            <a:ext cx="398282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7DDDDE1-3013-45F4-8576-C4737A3A45F4}"/>
              </a:ext>
            </a:extLst>
          </p:cNvPr>
          <p:cNvCxnSpPr>
            <a:cxnSpLocks/>
          </p:cNvCxnSpPr>
          <p:nvPr/>
        </p:nvCxnSpPr>
        <p:spPr>
          <a:xfrm flipV="1">
            <a:off x="4854805" y="2106892"/>
            <a:ext cx="0" cy="39592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0D2F7B6-4EF8-44A8-89C4-893C0240AD8A}"/>
              </a:ext>
            </a:extLst>
          </p:cNvPr>
          <p:cNvCxnSpPr/>
          <p:nvPr/>
        </p:nvCxnSpPr>
        <p:spPr>
          <a:xfrm flipH="1">
            <a:off x="4661554" y="2493386"/>
            <a:ext cx="188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D2931C50-3E6A-4274-B46F-E15797FFD64A}"/>
              </a:ext>
            </a:extLst>
          </p:cNvPr>
          <p:cNvCxnSpPr>
            <a:cxnSpLocks/>
          </p:cNvCxnSpPr>
          <p:nvPr/>
        </p:nvCxnSpPr>
        <p:spPr>
          <a:xfrm flipV="1">
            <a:off x="8135330" y="5783341"/>
            <a:ext cx="1" cy="182258"/>
          </a:xfrm>
          <a:prstGeom prst="line">
            <a:avLst/>
          </a:prstGeom>
          <a:ln w="1905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587078EA-F636-4D63-AA7E-F9AB967B380A}"/>
              </a:ext>
            </a:extLst>
          </p:cNvPr>
          <p:cNvSpPr txBox="1"/>
          <p:nvPr/>
        </p:nvSpPr>
        <p:spPr>
          <a:xfrm>
            <a:off x="4010309" y="2247164"/>
            <a:ext cx="696024" cy="492443"/>
          </a:xfrm>
          <a:prstGeom prst="rect">
            <a:avLst/>
          </a:prstGeom>
          <a:noFill/>
        </p:spPr>
        <p:txBody>
          <a:bodyPr wrap="none" rtlCol="0">
            <a:spAutoFit/>
          </a:bodyPr>
          <a:lstStyle/>
          <a:p>
            <a:pPr algn="r"/>
            <a:r>
              <a:rPr lang="en-US" sz="1300" b="1" dirty="0"/>
              <a:t>100%</a:t>
            </a:r>
          </a:p>
          <a:p>
            <a:pPr algn="r"/>
            <a:r>
              <a:rPr lang="en-US" sz="1300" b="1" dirty="0"/>
              <a:t>labeled</a:t>
            </a:r>
          </a:p>
        </p:txBody>
      </p:sp>
      <p:sp>
        <p:nvSpPr>
          <p:cNvPr id="29" name="TextBox 28">
            <a:extLst>
              <a:ext uri="{FF2B5EF4-FFF2-40B4-BE49-F238E27FC236}">
                <a16:creationId xmlns:a16="http://schemas.microsoft.com/office/drawing/2014/main" id="{F125EA49-B45E-4433-BDAA-F6364B096A76}"/>
              </a:ext>
            </a:extLst>
          </p:cNvPr>
          <p:cNvSpPr txBox="1"/>
          <p:nvPr/>
        </p:nvSpPr>
        <p:spPr>
          <a:xfrm>
            <a:off x="7534760" y="5935191"/>
            <a:ext cx="1238850" cy="292388"/>
          </a:xfrm>
          <a:prstGeom prst="rect">
            <a:avLst/>
          </a:prstGeom>
          <a:noFill/>
        </p:spPr>
        <p:txBody>
          <a:bodyPr wrap="square" rtlCol="0">
            <a:spAutoFit/>
          </a:bodyPr>
          <a:lstStyle/>
          <a:p>
            <a:r>
              <a:rPr lang="en-US" sz="1300" b="1" dirty="0"/>
              <a:t>100% certainty</a:t>
            </a:r>
          </a:p>
        </p:txBody>
      </p:sp>
      <p:sp>
        <p:nvSpPr>
          <p:cNvPr id="30" name="TextBox 29">
            <a:extLst>
              <a:ext uri="{FF2B5EF4-FFF2-40B4-BE49-F238E27FC236}">
                <a16:creationId xmlns:a16="http://schemas.microsoft.com/office/drawing/2014/main" id="{C691EC92-E0E5-4487-8CC0-6D7536F17426}"/>
              </a:ext>
            </a:extLst>
          </p:cNvPr>
          <p:cNvSpPr txBox="1"/>
          <p:nvPr/>
        </p:nvSpPr>
        <p:spPr>
          <a:xfrm>
            <a:off x="4289181" y="5598675"/>
            <a:ext cx="301686" cy="369332"/>
          </a:xfrm>
          <a:prstGeom prst="rect">
            <a:avLst/>
          </a:prstGeom>
          <a:noFill/>
        </p:spPr>
        <p:txBody>
          <a:bodyPr wrap="none" rtlCol="0">
            <a:spAutoFit/>
          </a:bodyPr>
          <a:lstStyle/>
          <a:p>
            <a:r>
              <a:rPr lang="en-US" dirty="0"/>
              <a:t>0</a:t>
            </a:r>
          </a:p>
        </p:txBody>
      </p:sp>
      <p:sp>
        <p:nvSpPr>
          <p:cNvPr id="31" name="TextBox 30">
            <a:extLst>
              <a:ext uri="{FF2B5EF4-FFF2-40B4-BE49-F238E27FC236}">
                <a16:creationId xmlns:a16="http://schemas.microsoft.com/office/drawing/2014/main" id="{9A85C78C-4A52-43D8-A119-EFC3A3EB4207}"/>
              </a:ext>
            </a:extLst>
          </p:cNvPr>
          <p:cNvSpPr txBox="1"/>
          <p:nvPr/>
        </p:nvSpPr>
        <p:spPr>
          <a:xfrm>
            <a:off x="4694535" y="6047705"/>
            <a:ext cx="301686" cy="369332"/>
          </a:xfrm>
          <a:prstGeom prst="rect">
            <a:avLst/>
          </a:prstGeom>
          <a:noFill/>
        </p:spPr>
        <p:txBody>
          <a:bodyPr wrap="none" rtlCol="0">
            <a:spAutoFit/>
          </a:bodyPr>
          <a:lstStyle/>
          <a:p>
            <a:r>
              <a:rPr lang="en-US" dirty="0"/>
              <a:t>0</a:t>
            </a:r>
          </a:p>
        </p:txBody>
      </p:sp>
      <p:sp>
        <p:nvSpPr>
          <p:cNvPr id="32" name="Oval 31">
            <a:extLst>
              <a:ext uri="{FF2B5EF4-FFF2-40B4-BE49-F238E27FC236}">
                <a16:creationId xmlns:a16="http://schemas.microsoft.com/office/drawing/2014/main" id="{82E8905D-B0E8-4766-B414-E693AA54EF89}"/>
              </a:ext>
            </a:extLst>
          </p:cNvPr>
          <p:cNvSpPr/>
          <p:nvPr/>
        </p:nvSpPr>
        <p:spPr>
          <a:xfrm>
            <a:off x="4767607" y="5705570"/>
            <a:ext cx="174396" cy="155542"/>
          </a:xfrm>
          <a:prstGeom prst="ellipse">
            <a:avLst/>
          </a:prstGeom>
          <a:solidFill>
            <a:schemeClr val="accent6">
              <a:alpha val="68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rgbClr val="00B050"/>
              </a:solidFill>
            </a:endParaRPr>
          </a:p>
        </p:txBody>
      </p:sp>
      <p:sp>
        <p:nvSpPr>
          <p:cNvPr id="33" name="TextBox 32">
            <a:extLst>
              <a:ext uri="{FF2B5EF4-FFF2-40B4-BE49-F238E27FC236}">
                <a16:creationId xmlns:a16="http://schemas.microsoft.com/office/drawing/2014/main" id="{346E76B0-62A0-4351-90BC-B3F03D5DF8B4}"/>
              </a:ext>
            </a:extLst>
          </p:cNvPr>
          <p:cNvSpPr txBox="1"/>
          <p:nvPr/>
        </p:nvSpPr>
        <p:spPr>
          <a:xfrm>
            <a:off x="3634154" y="5777422"/>
            <a:ext cx="1233223" cy="323165"/>
          </a:xfrm>
          <a:prstGeom prst="rect">
            <a:avLst/>
          </a:prstGeom>
          <a:noFill/>
        </p:spPr>
        <p:txBody>
          <a:bodyPr wrap="none" rtlCol="0">
            <a:spAutoFit/>
          </a:bodyPr>
          <a:lstStyle/>
          <a:p>
            <a:r>
              <a:rPr lang="en-US" sz="1500" dirty="0">
                <a:solidFill>
                  <a:srgbClr val="00B050"/>
                </a:solidFill>
              </a:rPr>
              <a:t>unsupervised</a:t>
            </a:r>
          </a:p>
        </p:txBody>
      </p:sp>
      <p:sp>
        <p:nvSpPr>
          <p:cNvPr id="34" name="Oval 33">
            <a:extLst>
              <a:ext uri="{FF2B5EF4-FFF2-40B4-BE49-F238E27FC236}">
                <a16:creationId xmlns:a16="http://schemas.microsoft.com/office/drawing/2014/main" id="{6022A771-5FE3-4CB2-80FB-91D2AE0D7308}"/>
              </a:ext>
            </a:extLst>
          </p:cNvPr>
          <p:cNvSpPr/>
          <p:nvPr/>
        </p:nvSpPr>
        <p:spPr>
          <a:xfrm>
            <a:off x="8062273" y="2394405"/>
            <a:ext cx="174395" cy="160256"/>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7C1E1F2-1514-4816-8077-7D2C5AA44EE1}"/>
              </a:ext>
            </a:extLst>
          </p:cNvPr>
          <p:cNvSpPr txBox="1"/>
          <p:nvPr/>
        </p:nvSpPr>
        <p:spPr>
          <a:xfrm>
            <a:off x="8208390" y="2284672"/>
            <a:ext cx="1047146" cy="323165"/>
          </a:xfrm>
          <a:prstGeom prst="rect">
            <a:avLst/>
          </a:prstGeom>
          <a:noFill/>
        </p:spPr>
        <p:txBody>
          <a:bodyPr wrap="none" rtlCol="0">
            <a:spAutoFit/>
          </a:bodyPr>
          <a:lstStyle/>
          <a:p>
            <a:r>
              <a:rPr lang="en-US" sz="1500" dirty="0">
                <a:solidFill>
                  <a:srgbClr val="FF0000"/>
                </a:solidFill>
              </a:rPr>
              <a:t>supervised</a:t>
            </a:r>
          </a:p>
        </p:txBody>
      </p:sp>
      <p:cxnSp>
        <p:nvCxnSpPr>
          <p:cNvPr id="37" name="Straight Connector 36">
            <a:extLst>
              <a:ext uri="{FF2B5EF4-FFF2-40B4-BE49-F238E27FC236}">
                <a16:creationId xmlns:a16="http://schemas.microsoft.com/office/drawing/2014/main" id="{B3794054-EB9E-4637-A6B2-FF2913D0967B}"/>
              </a:ext>
            </a:extLst>
          </p:cNvPr>
          <p:cNvCxnSpPr>
            <a:cxnSpLocks/>
          </p:cNvCxnSpPr>
          <p:nvPr/>
        </p:nvCxnSpPr>
        <p:spPr>
          <a:xfrm>
            <a:off x="8133766" y="2554661"/>
            <a:ext cx="23548" cy="3234599"/>
          </a:xfrm>
          <a:prstGeom prst="line">
            <a:avLst/>
          </a:prstGeom>
          <a:ln w="57150">
            <a:solidFill>
              <a:srgbClr val="FFC000"/>
            </a:solidFill>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21404AA0-558F-411B-AEFB-B45C5D406C60}"/>
              </a:ext>
            </a:extLst>
          </p:cNvPr>
          <p:cNvSpPr txBox="1"/>
          <p:nvPr/>
        </p:nvSpPr>
        <p:spPr>
          <a:xfrm rot="16200000">
            <a:off x="7594770" y="3924937"/>
            <a:ext cx="1460849" cy="323165"/>
          </a:xfrm>
          <a:prstGeom prst="rect">
            <a:avLst/>
          </a:prstGeom>
          <a:noFill/>
        </p:spPr>
        <p:txBody>
          <a:bodyPr wrap="none" rtlCol="0">
            <a:spAutoFit/>
          </a:bodyPr>
          <a:lstStyle/>
          <a:p>
            <a:r>
              <a:rPr lang="en-US" sz="1500" dirty="0">
                <a:solidFill>
                  <a:srgbClr val="FFC000"/>
                </a:solidFill>
              </a:rPr>
              <a:t>semi-supervised</a:t>
            </a:r>
          </a:p>
        </p:txBody>
      </p:sp>
      <p:sp>
        <p:nvSpPr>
          <p:cNvPr id="41" name="TextBox 40">
            <a:extLst>
              <a:ext uri="{FF2B5EF4-FFF2-40B4-BE49-F238E27FC236}">
                <a16:creationId xmlns:a16="http://schemas.microsoft.com/office/drawing/2014/main" id="{8C5CEF53-8666-457D-B301-CF11136A0A08}"/>
              </a:ext>
            </a:extLst>
          </p:cNvPr>
          <p:cNvSpPr txBox="1"/>
          <p:nvPr/>
        </p:nvSpPr>
        <p:spPr>
          <a:xfrm>
            <a:off x="5693814" y="3924936"/>
            <a:ext cx="1710918" cy="323165"/>
          </a:xfrm>
          <a:prstGeom prst="rect">
            <a:avLst/>
          </a:prstGeom>
          <a:noFill/>
        </p:spPr>
        <p:txBody>
          <a:bodyPr wrap="none" rtlCol="0">
            <a:spAutoFit/>
          </a:bodyPr>
          <a:lstStyle/>
          <a:p>
            <a:r>
              <a:rPr lang="en-US" sz="1500" dirty="0">
                <a:solidFill>
                  <a:schemeClr val="accent1">
                    <a:lumMod val="75000"/>
                  </a:schemeClr>
                </a:solidFill>
              </a:rPr>
              <a:t>partially supervised</a:t>
            </a:r>
          </a:p>
        </p:txBody>
      </p:sp>
      <p:sp>
        <p:nvSpPr>
          <p:cNvPr id="5" name="TextBox 4">
            <a:extLst>
              <a:ext uri="{FF2B5EF4-FFF2-40B4-BE49-F238E27FC236}">
                <a16:creationId xmlns:a16="http://schemas.microsoft.com/office/drawing/2014/main" id="{0B82226D-8006-4357-9ED4-B3BD7027A5C6}"/>
              </a:ext>
            </a:extLst>
          </p:cNvPr>
          <p:cNvSpPr txBox="1"/>
          <p:nvPr/>
        </p:nvSpPr>
        <p:spPr>
          <a:xfrm>
            <a:off x="37707" y="6581001"/>
            <a:ext cx="1534716" cy="276999"/>
          </a:xfrm>
          <a:prstGeom prst="rect">
            <a:avLst/>
          </a:prstGeom>
          <a:noFill/>
        </p:spPr>
        <p:txBody>
          <a:bodyPr wrap="none" rtlCol="0">
            <a:spAutoFit/>
          </a:bodyPr>
          <a:lstStyle/>
          <a:p>
            <a:r>
              <a:rPr lang="en-US" sz="1200" dirty="0"/>
              <a:t>Image: (</a:t>
            </a:r>
            <a:r>
              <a:rPr lang="en-US" sz="1200" dirty="0" err="1"/>
              <a:t>Biecek</a:t>
            </a:r>
            <a:r>
              <a:rPr lang="en-US" sz="1200" dirty="0"/>
              <a:t>, 2012)</a:t>
            </a:r>
          </a:p>
        </p:txBody>
      </p:sp>
    </p:spTree>
    <p:extLst>
      <p:ext uri="{BB962C8B-B14F-4D97-AF65-F5344CB8AC3E}">
        <p14:creationId xmlns:p14="http://schemas.microsoft.com/office/powerpoint/2010/main" val="942304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0E8E-E618-45E7-8FC5-41A4F7903582}"/>
              </a:ext>
            </a:extLst>
          </p:cNvPr>
          <p:cNvSpPr>
            <a:spLocks noGrp="1"/>
          </p:cNvSpPr>
          <p:nvPr>
            <p:ph type="title"/>
          </p:nvPr>
        </p:nvSpPr>
        <p:spPr/>
        <p:txBody>
          <a:bodyPr/>
          <a:lstStyle/>
          <a:p>
            <a:r>
              <a:rPr lang="en-US" dirty="0"/>
              <a:t>Semi-supervised learning (SSL)</a:t>
            </a:r>
          </a:p>
        </p:txBody>
      </p:sp>
      <p:sp>
        <p:nvSpPr>
          <p:cNvPr id="3" name="Content Placeholder 2">
            <a:extLst>
              <a:ext uri="{FF2B5EF4-FFF2-40B4-BE49-F238E27FC236}">
                <a16:creationId xmlns:a16="http://schemas.microsoft.com/office/drawing/2014/main" id="{874C30FD-0278-446A-BE49-2D7A2FED90D5}"/>
              </a:ext>
            </a:extLst>
          </p:cNvPr>
          <p:cNvSpPr>
            <a:spLocks noGrp="1"/>
          </p:cNvSpPr>
          <p:nvPr>
            <p:ph idx="1"/>
          </p:nvPr>
        </p:nvSpPr>
        <p:spPr>
          <a:xfrm>
            <a:off x="838200" y="1830338"/>
            <a:ext cx="10515600" cy="4351338"/>
          </a:xfrm>
        </p:spPr>
        <p:txBody>
          <a:bodyPr>
            <a:normAutofit lnSpcReduction="10000"/>
          </a:bodyPr>
          <a:lstStyle/>
          <a:p>
            <a:endParaRPr lang="en-US" dirty="0"/>
          </a:p>
          <a:p>
            <a:r>
              <a:rPr lang="en-US" dirty="0"/>
              <a:t>Traditional supervised learning is limited to using labeled data.</a:t>
            </a:r>
          </a:p>
          <a:p>
            <a:r>
              <a:rPr lang="en-US" dirty="0"/>
              <a:t>SSL also uses unlabeled data to learn.</a:t>
            </a:r>
          </a:p>
          <a:p>
            <a:pPr marL="0" indent="0">
              <a:buNone/>
            </a:pPr>
            <a:endParaRPr lang="en-US" dirty="0"/>
          </a:p>
          <a:p>
            <a:pPr marL="0" indent="0">
              <a:buNone/>
            </a:pPr>
            <a:r>
              <a:rPr lang="en-US" dirty="0"/>
              <a:t>Let (</a:t>
            </a:r>
            <a:r>
              <a:rPr lang="en-US" b="1" dirty="0" err="1"/>
              <a:t>x</a:t>
            </a:r>
            <a:r>
              <a:rPr lang="en-US" dirty="0" err="1"/>
              <a:t>,y</a:t>
            </a:r>
            <a:r>
              <a:rPr lang="en-US" dirty="0"/>
              <a:t>) be a labeled instance and (</a:t>
            </a:r>
            <a:r>
              <a:rPr lang="en-US" b="1" dirty="0" err="1"/>
              <a:t>x</a:t>
            </a:r>
            <a:r>
              <a:rPr lang="en-US" dirty="0" err="1"/>
              <a:t>,ø</a:t>
            </a:r>
            <a:r>
              <a:rPr lang="en-US" dirty="0"/>
              <a:t>) be an unlabeled instance.</a:t>
            </a:r>
          </a:p>
          <a:p>
            <a:pPr marL="0" indent="0">
              <a:buNone/>
            </a:pPr>
            <a:r>
              <a:rPr lang="en-US" i="1" dirty="0">
                <a:solidFill>
                  <a:srgbClr val="00B0F0"/>
                </a:solidFill>
              </a:rPr>
              <a:t>L</a:t>
            </a:r>
            <a:r>
              <a:rPr lang="en-US" dirty="0"/>
              <a:t>: a set of </a:t>
            </a:r>
            <a:r>
              <a:rPr lang="en-US" i="1" dirty="0"/>
              <a:t>n</a:t>
            </a:r>
            <a:r>
              <a:rPr lang="en-US" dirty="0"/>
              <a:t> </a:t>
            </a:r>
            <a:r>
              <a:rPr lang="en-US" dirty="0" err="1"/>
              <a:t>labaled</a:t>
            </a:r>
            <a:r>
              <a:rPr lang="en-US" dirty="0"/>
              <a:t> instances.</a:t>
            </a:r>
          </a:p>
          <a:p>
            <a:pPr marL="0" indent="0">
              <a:buNone/>
            </a:pPr>
            <a:r>
              <a:rPr lang="en-US" i="1" dirty="0">
                <a:solidFill>
                  <a:srgbClr val="FF0000"/>
                </a:solidFill>
              </a:rPr>
              <a:t>U</a:t>
            </a:r>
            <a:r>
              <a:rPr lang="en-US" dirty="0"/>
              <a:t>: a set of </a:t>
            </a:r>
            <a:r>
              <a:rPr lang="en-US" i="1" dirty="0"/>
              <a:t>m</a:t>
            </a:r>
            <a:r>
              <a:rPr lang="en-US" dirty="0"/>
              <a:t> unlabeled instances.</a:t>
            </a:r>
          </a:p>
          <a:p>
            <a:pPr marL="0" indent="0">
              <a:buNone/>
            </a:pPr>
            <a:r>
              <a:rPr lang="en-US" i="1" dirty="0"/>
              <a:t>n &lt;&lt; m</a:t>
            </a:r>
          </a:p>
          <a:p>
            <a:pPr marL="0" indent="0">
              <a:buNone/>
            </a:pPr>
            <a:r>
              <a:rPr lang="en-US" dirty="0"/>
              <a:t>SSL tries to use </a:t>
            </a:r>
            <a:r>
              <a:rPr lang="en-US" i="1" dirty="0">
                <a:solidFill>
                  <a:srgbClr val="00B0F0"/>
                </a:solidFill>
              </a:rPr>
              <a:t>L</a:t>
            </a:r>
            <a:r>
              <a:rPr lang="en-US" dirty="0"/>
              <a:t> U </a:t>
            </a:r>
            <a:r>
              <a:rPr lang="en-US" i="1" dirty="0" err="1">
                <a:solidFill>
                  <a:srgbClr val="FF0000"/>
                </a:solidFill>
              </a:rPr>
              <a:t>U</a:t>
            </a:r>
            <a:r>
              <a:rPr lang="en-US" i="1" dirty="0"/>
              <a:t> </a:t>
            </a:r>
            <a:r>
              <a:rPr lang="en-US" dirty="0"/>
              <a:t>to learn a predictive model.</a:t>
            </a:r>
            <a:endParaRPr lang="en-US" i="1" dirty="0"/>
          </a:p>
          <a:p>
            <a:endParaRPr lang="en-US" dirty="0"/>
          </a:p>
        </p:txBody>
      </p:sp>
    </p:spTree>
    <p:extLst>
      <p:ext uri="{BB962C8B-B14F-4D97-AF65-F5344CB8AC3E}">
        <p14:creationId xmlns:p14="http://schemas.microsoft.com/office/powerpoint/2010/main" val="68248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0E8E-E618-45E7-8FC5-41A4F7903582}"/>
              </a:ext>
            </a:extLst>
          </p:cNvPr>
          <p:cNvSpPr>
            <a:spLocks noGrp="1"/>
          </p:cNvSpPr>
          <p:nvPr>
            <p:ph type="title"/>
          </p:nvPr>
        </p:nvSpPr>
        <p:spPr/>
        <p:txBody>
          <a:bodyPr/>
          <a:lstStyle/>
          <a:p>
            <a:r>
              <a:rPr lang="en-US" dirty="0"/>
              <a:t>SSL: </a:t>
            </a:r>
            <a:r>
              <a:rPr lang="en-US" dirty="0">
                <a:solidFill>
                  <a:srgbClr val="00B0F0"/>
                </a:solidFill>
              </a:rPr>
              <a:t>Self-learning</a:t>
            </a:r>
          </a:p>
        </p:txBody>
      </p:sp>
      <p:sp>
        <p:nvSpPr>
          <p:cNvPr id="3" name="Content Placeholder 2">
            <a:extLst>
              <a:ext uri="{FF2B5EF4-FFF2-40B4-BE49-F238E27FC236}">
                <a16:creationId xmlns:a16="http://schemas.microsoft.com/office/drawing/2014/main" id="{874C30FD-0278-446A-BE49-2D7A2FED90D5}"/>
              </a:ext>
            </a:extLst>
          </p:cNvPr>
          <p:cNvSpPr>
            <a:spLocks noGrp="1"/>
          </p:cNvSpPr>
          <p:nvPr>
            <p:ph idx="1"/>
          </p:nvPr>
        </p:nvSpPr>
        <p:spPr>
          <a:xfrm>
            <a:off x="838200" y="1830338"/>
            <a:ext cx="10515600" cy="4351338"/>
          </a:xfrm>
        </p:spPr>
        <p:txBody>
          <a:bodyPr>
            <a:normAutofit lnSpcReduction="10000"/>
          </a:bodyPr>
          <a:lstStyle/>
          <a:p>
            <a:pPr marL="0" indent="0">
              <a:buNone/>
            </a:pPr>
            <a:r>
              <a:rPr lang="en-US" i="1" dirty="0"/>
              <a:t>Self-learning</a:t>
            </a:r>
            <a:r>
              <a:rPr lang="en-US" dirty="0"/>
              <a:t>: a model uses the unlabeled data</a:t>
            </a:r>
          </a:p>
          <a:p>
            <a:pPr marL="0" indent="0">
              <a:buNone/>
            </a:pPr>
            <a:r>
              <a:rPr lang="en-US" dirty="0"/>
              <a:t>to improve itself.</a:t>
            </a:r>
          </a:p>
          <a:p>
            <a:pPr marL="0" indent="0">
              <a:buNone/>
            </a:pPr>
            <a:endParaRPr lang="en-US" dirty="0"/>
          </a:p>
          <a:p>
            <a:pPr marL="0" indent="0">
              <a:buNone/>
            </a:pPr>
            <a:r>
              <a:rPr lang="en-US" dirty="0"/>
              <a:t>Procedure:</a:t>
            </a:r>
          </a:p>
          <a:p>
            <a:pPr marL="514350" indent="-514350">
              <a:buFont typeface="+mj-lt"/>
              <a:buAutoNum type="arabicPeriod"/>
            </a:pPr>
            <a:endParaRPr lang="en-US" dirty="0"/>
          </a:p>
          <a:p>
            <a:pPr marL="514350" indent="-514350">
              <a:buFont typeface="+mj-lt"/>
              <a:buAutoNum type="arabicPeriod"/>
            </a:pPr>
            <a:r>
              <a:rPr lang="en-US" dirty="0"/>
              <a:t> Train a model </a:t>
            </a:r>
            <a:r>
              <a:rPr lang="en-US" i="1" dirty="0"/>
              <a:t>f</a:t>
            </a:r>
            <a:r>
              <a:rPr lang="en-US" dirty="0"/>
              <a:t> with </a:t>
            </a:r>
            <a:r>
              <a:rPr lang="en-US" i="1" dirty="0">
                <a:solidFill>
                  <a:srgbClr val="00B0F0"/>
                </a:solidFill>
              </a:rPr>
              <a:t>L</a:t>
            </a:r>
          </a:p>
          <a:p>
            <a:pPr marL="514350" indent="-514350">
              <a:buFont typeface="+mj-lt"/>
              <a:buAutoNum type="arabicPeriod"/>
            </a:pPr>
            <a:r>
              <a:rPr lang="en-US" i="1" dirty="0"/>
              <a:t> </a:t>
            </a:r>
            <a:r>
              <a:rPr lang="en-US" i="1" dirty="0">
                <a:solidFill>
                  <a:srgbClr val="92D050"/>
                </a:solidFill>
              </a:rPr>
              <a:t>y’</a:t>
            </a:r>
            <a:r>
              <a:rPr lang="en-US" i="1" dirty="0"/>
              <a:t> = f(x) </a:t>
            </a:r>
            <a:r>
              <a:rPr lang="en-US" dirty="0"/>
              <a:t>where </a:t>
            </a:r>
            <a:r>
              <a:rPr lang="en-US" i="1" dirty="0"/>
              <a:t>x</a:t>
            </a:r>
            <a:r>
              <a:rPr lang="en-US" dirty="0"/>
              <a:t> ∈ </a:t>
            </a:r>
            <a:r>
              <a:rPr lang="en-US" i="1" dirty="0">
                <a:solidFill>
                  <a:srgbClr val="FF0000"/>
                </a:solidFill>
              </a:rPr>
              <a:t>U</a:t>
            </a:r>
            <a:endParaRPr lang="en-US" dirty="0">
              <a:solidFill>
                <a:srgbClr val="FF0000"/>
              </a:solidFill>
            </a:endParaRPr>
          </a:p>
          <a:p>
            <a:pPr marL="514350" indent="-514350">
              <a:buFont typeface="+mj-lt"/>
              <a:buAutoNum type="arabicPeriod"/>
            </a:pPr>
            <a:r>
              <a:rPr lang="en-US" i="1" dirty="0"/>
              <a:t> </a:t>
            </a:r>
            <a:r>
              <a:rPr lang="en-US" i="1" dirty="0">
                <a:solidFill>
                  <a:srgbClr val="00B0F0"/>
                </a:solidFill>
              </a:rPr>
              <a:t>L</a:t>
            </a:r>
            <a:r>
              <a:rPr lang="en-US" dirty="0"/>
              <a:t> = </a:t>
            </a:r>
            <a:r>
              <a:rPr lang="en-US" i="1" dirty="0">
                <a:solidFill>
                  <a:srgbClr val="00B0F0"/>
                </a:solidFill>
              </a:rPr>
              <a:t>L</a:t>
            </a:r>
            <a:r>
              <a:rPr lang="en-US" i="1" dirty="0"/>
              <a:t> </a:t>
            </a:r>
            <a:r>
              <a:rPr lang="en-US" dirty="0"/>
              <a:t>∪ (</a:t>
            </a:r>
            <a:r>
              <a:rPr lang="en-US" i="1" dirty="0" err="1"/>
              <a:t>x,</a:t>
            </a:r>
            <a:r>
              <a:rPr lang="en-US" i="1" dirty="0" err="1">
                <a:solidFill>
                  <a:srgbClr val="92D050"/>
                </a:solidFill>
              </a:rPr>
              <a:t>y</a:t>
            </a:r>
            <a:r>
              <a:rPr lang="en-US" i="1" dirty="0">
                <a:solidFill>
                  <a:srgbClr val="92D050"/>
                </a:solidFill>
              </a:rPr>
              <a:t>’</a:t>
            </a:r>
            <a:r>
              <a:rPr lang="en-US" i="1" dirty="0"/>
              <a:t>)</a:t>
            </a:r>
          </a:p>
          <a:p>
            <a:pPr marL="514350" indent="-514350">
              <a:buFont typeface="+mj-lt"/>
              <a:buAutoNum type="arabicPeriod"/>
            </a:pPr>
            <a:r>
              <a:rPr lang="en-US" dirty="0"/>
              <a:t> Repeat</a:t>
            </a:r>
          </a:p>
          <a:p>
            <a:endParaRPr lang="en-US" dirty="0"/>
          </a:p>
        </p:txBody>
      </p:sp>
      <p:sp>
        <p:nvSpPr>
          <p:cNvPr id="4" name="TextBox 3">
            <a:extLst>
              <a:ext uri="{FF2B5EF4-FFF2-40B4-BE49-F238E27FC236}">
                <a16:creationId xmlns:a16="http://schemas.microsoft.com/office/drawing/2014/main" id="{1885CD61-5BF3-4B78-BD6F-FE22AE38E353}"/>
              </a:ext>
            </a:extLst>
          </p:cNvPr>
          <p:cNvSpPr txBox="1"/>
          <p:nvPr/>
        </p:nvSpPr>
        <p:spPr>
          <a:xfrm>
            <a:off x="9090212" y="1690688"/>
            <a:ext cx="2306465" cy="646331"/>
          </a:xfrm>
          <a:prstGeom prst="rect">
            <a:avLst/>
          </a:prstGeom>
          <a:noFill/>
        </p:spPr>
        <p:txBody>
          <a:bodyPr wrap="none" rtlCol="0">
            <a:spAutoFit/>
          </a:bodyPr>
          <a:lstStyle/>
          <a:p>
            <a:r>
              <a:rPr lang="en-US" i="1" dirty="0">
                <a:solidFill>
                  <a:srgbClr val="00B0F0"/>
                </a:solidFill>
              </a:rPr>
              <a:t>L</a:t>
            </a:r>
            <a:r>
              <a:rPr lang="en-US" dirty="0"/>
              <a:t>: labeled instances</a:t>
            </a:r>
          </a:p>
          <a:p>
            <a:r>
              <a:rPr lang="en-US" i="1" dirty="0">
                <a:solidFill>
                  <a:srgbClr val="FF0000"/>
                </a:solidFill>
              </a:rPr>
              <a:t>U</a:t>
            </a:r>
            <a:r>
              <a:rPr lang="en-US" dirty="0"/>
              <a:t>: unlabeled instances</a:t>
            </a:r>
          </a:p>
        </p:txBody>
      </p:sp>
    </p:spTree>
    <p:extLst>
      <p:ext uri="{BB962C8B-B14F-4D97-AF65-F5344CB8AC3E}">
        <p14:creationId xmlns:p14="http://schemas.microsoft.com/office/powerpoint/2010/main" val="378564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B4D1-55FD-456E-BAC0-3EBC956C8618}"/>
              </a:ext>
            </a:extLst>
          </p:cNvPr>
          <p:cNvSpPr>
            <a:spLocks noGrp="1"/>
          </p:cNvSpPr>
          <p:nvPr>
            <p:ph type="title"/>
          </p:nvPr>
        </p:nvSpPr>
        <p:spPr/>
        <p:txBody>
          <a:bodyPr/>
          <a:lstStyle/>
          <a:p>
            <a:r>
              <a:rPr lang="en-US" dirty="0"/>
              <a:t>Self-learning ‘improvements’</a:t>
            </a:r>
          </a:p>
        </p:txBody>
      </p:sp>
      <p:sp>
        <p:nvSpPr>
          <p:cNvPr id="3" name="Content Placeholder 2">
            <a:extLst>
              <a:ext uri="{FF2B5EF4-FFF2-40B4-BE49-F238E27FC236}">
                <a16:creationId xmlns:a16="http://schemas.microsoft.com/office/drawing/2014/main" id="{FC5F4ED0-55C2-432C-A37A-EF2F54A3BB0F}"/>
              </a:ext>
            </a:extLst>
          </p:cNvPr>
          <p:cNvSpPr>
            <a:spLocks noGrp="1"/>
          </p:cNvSpPr>
          <p:nvPr>
            <p:ph idx="1"/>
          </p:nvPr>
        </p:nvSpPr>
        <p:spPr/>
        <p:txBody>
          <a:bodyPr/>
          <a:lstStyle/>
          <a:p>
            <a:r>
              <a:rPr lang="en-US" dirty="0"/>
              <a:t>Just add instances with the most confident predictions.</a:t>
            </a:r>
          </a:p>
          <a:p>
            <a:endParaRPr lang="en-US" dirty="0"/>
          </a:p>
          <a:p>
            <a:r>
              <a:rPr lang="en-US" dirty="0"/>
              <a:t>Perform the procedure with batches of instances instead of one instance at a time.</a:t>
            </a:r>
          </a:p>
          <a:p>
            <a:endParaRPr lang="en-US" dirty="0"/>
          </a:p>
          <a:p>
            <a:r>
              <a:rPr lang="en-US" dirty="0"/>
              <a:t>Re-assess previous predictions.</a:t>
            </a:r>
          </a:p>
        </p:txBody>
      </p:sp>
    </p:spTree>
    <p:extLst>
      <p:ext uri="{BB962C8B-B14F-4D97-AF65-F5344CB8AC3E}">
        <p14:creationId xmlns:p14="http://schemas.microsoft.com/office/powerpoint/2010/main" val="23199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9CE1841E-F0F6-4EF5-850A-78641968E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301" y="1820333"/>
            <a:ext cx="4036181" cy="4036181"/>
          </a:xfrm>
          <a:prstGeom prst="rect">
            <a:avLst/>
          </a:prstGeom>
        </p:spPr>
      </p:pic>
      <p:sp>
        <p:nvSpPr>
          <p:cNvPr id="2" name="Title 1">
            <a:extLst>
              <a:ext uri="{FF2B5EF4-FFF2-40B4-BE49-F238E27FC236}">
                <a16:creationId xmlns:a16="http://schemas.microsoft.com/office/drawing/2014/main" id="{379420B7-883E-4FAF-B721-380881BAF07F}"/>
              </a:ext>
            </a:extLst>
          </p:cNvPr>
          <p:cNvSpPr>
            <a:spLocks noGrp="1"/>
          </p:cNvSpPr>
          <p:nvPr>
            <p:ph type="title"/>
          </p:nvPr>
        </p:nvSpPr>
        <p:spPr>
          <a:xfrm>
            <a:off x="838199" y="365125"/>
            <a:ext cx="5529943" cy="3801522"/>
          </a:xfrm>
        </p:spPr>
        <p:txBody>
          <a:bodyPr>
            <a:normAutofit fontScale="90000"/>
          </a:bodyPr>
          <a:lstStyle/>
          <a:p>
            <a:r>
              <a:rPr lang="en-US" sz="4100" dirty="0"/>
              <a:t>SSL is not always guaranteed to work! Performance may also degrade due to noisy instances.</a:t>
            </a:r>
            <a:br>
              <a:rPr lang="en-US" sz="4100" dirty="0"/>
            </a:br>
            <a:br>
              <a:rPr lang="en-US" sz="4100" dirty="0"/>
            </a:br>
            <a:r>
              <a:rPr lang="en-US" sz="4100" dirty="0"/>
              <a:t>Remember: garbage in, garbage out!</a:t>
            </a:r>
          </a:p>
        </p:txBody>
      </p:sp>
      <p:sp>
        <p:nvSpPr>
          <p:cNvPr id="3" name="Content Placeholder 2">
            <a:extLst>
              <a:ext uri="{FF2B5EF4-FFF2-40B4-BE49-F238E27FC236}">
                <a16:creationId xmlns:a16="http://schemas.microsoft.com/office/drawing/2014/main" id="{ADB83D00-82C3-4021-B1D6-09E915884133}"/>
              </a:ext>
            </a:extLst>
          </p:cNvPr>
          <p:cNvSpPr>
            <a:spLocks noGrp="1"/>
          </p:cNvSpPr>
          <p:nvPr>
            <p:ph idx="1"/>
          </p:nvPr>
        </p:nvSpPr>
        <p:spPr>
          <a:xfrm>
            <a:off x="838199" y="1825625"/>
            <a:ext cx="4128169" cy="3399518"/>
          </a:xfrm>
        </p:spPr>
        <p:txBody>
          <a:bodyPr>
            <a:normAutofit/>
          </a:bodyPr>
          <a:lstStyle/>
          <a:p>
            <a:endParaRPr lang="en-US" sz="2000" dirty="0"/>
          </a:p>
          <a:p>
            <a:endParaRPr lang="en-US" sz="2000" dirty="0"/>
          </a:p>
        </p:txBody>
      </p:sp>
      <p:sp>
        <p:nvSpPr>
          <p:cNvPr id="4" name="TextBox 3">
            <a:extLst>
              <a:ext uri="{FF2B5EF4-FFF2-40B4-BE49-F238E27FC236}">
                <a16:creationId xmlns:a16="http://schemas.microsoft.com/office/drawing/2014/main" id="{DEC19A86-7D8C-4FC0-BA80-5843D8D1827C}"/>
              </a:ext>
            </a:extLst>
          </p:cNvPr>
          <p:cNvSpPr txBox="1"/>
          <p:nvPr/>
        </p:nvSpPr>
        <p:spPr>
          <a:xfrm>
            <a:off x="-40341" y="6581001"/>
            <a:ext cx="398929" cy="276999"/>
          </a:xfrm>
          <a:prstGeom prst="rect">
            <a:avLst/>
          </a:prstGeom>
          <a:noFill/>
        </p:spPr>
        <p:txBody>
          <a:bodyPr wrap="square" rtlCol="0">
            <a:spAutoFit/>
          </a:bodyPr>
          <a:lstStyle/>
          <a:p>
            <a:r>
              <a:rPr lang="en-US" sz="1200" dirty="0"/>
              <a:t>40</a:t>
            </a:r>
          </a:p>
        </p:txBody>
      </p:sp>
    </p:spTree>
    <p:extLst>
      <p:ext uri="{BB962C8B-B14F-4D97-AF65-F5344CB8AC3E}">
        <p14:creationId xmlns:p14="http://schemas.microsoft.com/office/powerpoint/2010/main" val="4253060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C5A326CC-2805-4205-AC9F-1AFFB4AF965E}"/>
              </a:ext>
            </a:extLst>
          </p:cNvPr>
          <p:cNvSpPr>
            <a:spLocks noGrp="1"/>
          </p:cNvSpPr>
          <p:nvPr>
            <p:ph type="title"/>
          </p:nvPr>
        </p:nvSpPr>
        <p:spPr>
          <a:xfrm>
            <a:off x="838200" y="365126"/>
            <a:ext cx="5340605" cy="1146176"/>
          </a:xfrm>
        </p:spPr>
        <p:txBody>
          <a:bodyPr>
            <a:normAutofit/>
          </a:bodyPr>
          <a:lstStyle/>
          <a:p>
            <a:r>
              <a:rPr lang="en-US">
                <a:solidFill>
                  <a:schemeClr val="bg1"/>
                </a:solidFill>
              </a:rPr>
              <a:t>Multi-view learning</a:t>
            </a:r>
          </a:p>
        </p:txBody>
      </p:sp>
      <p:sp>
        <p:nvSpPr>
          <p:cNvPr id="19" name="Freeform: Shape 18">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9093ADF-EF5B-47EA-A59E-0FD190B803D7}"/>
              </a:ext>
            </a:extLst>
          </p:cNvPr>
          <p:cNvSpPr>
            <a:spLocks noGrp="1"/>
          </p:cNvSpPr>
          <p:nvPr>
            <p:ph idx="1"/>
          </p:nvPr>
        </p:nvSpPr>
        <p:spPr>
          <a:xfrm>
            <a:off x="838200" y="2173288"/>
            <a:ext cx="3603171" cy="3639684"/>
          </a:xfrm>
        </p:spPr>
        <p:txBody>
          <a:bodyPr anchor="ctr">
            <a:normAutofit fontScale="92500"/>
          </a:bodyPr>
          <a:lstStyle/>
          <a:p>
            <a:pPr marL="0" indent="0">
              <a:buNone/>
            </a:pPr>
            <a:r>
              <a:rPr lang="en-US" sz="2000" dirty="0"/>
              <a:t>Sometimes, an observation can be represented by two independent sets of features or ‘views’.</a:t>
            </a:r>
          </a:p>
          <a:p>
            <a:pPr marL="0" indent="0">
              <a:buNone/>
            </a:pPr>
            <a:endParaRPr lang="en-US" sz="2000" dirty="0"/>
          </a:p>
          <a:p>
            <a:pPr marL="0" indent="0">
              <a:buNone/>
            </a:pPr>
            <a:r>
              <a:rPr lang="en-US" sz="2000" dirty="0"/>
              <a:t>For example a webpage can be characterized by its content but also by the links’ text pointing to it.</a:t>
            </a:r>
          </a:p>
          <a:p>
            <a:pPr marL="0" indent="0">
              <a:buNone/>
            </a:pPr>
            <a:endParaRPr lang="en-US" sz="2000" dirty="0"/>
          </a:p>
          <a:p>
            <a:pPr marL="0" indent="0">
              <a:buNone/>
            </a:pPr>
            <a:r>
              <a:rPr lang="en-US" sz="2000" dirty="0"/>
              <a:t>This view </a:t>
            </a:r>
            <a:r>
              <a:rPr lang="en-US" sz="2000" dirty="0" err="1"/>
              <a:t>redundance</a:t>
            </a:r>
            <a:r>
              <a:rPr lang="en-US" sz="2000" dirty="0"/>
              <a:t> can be used for semi-supervised learning!</a:t>
            </a:r>
          </a:p>
        </p:txBody>
      </p:sp>
      <p:pic>
        <p:nvPicPr>
          <p:cNvPr id="5" name="Picture 4" descr="A screenshot of a social media post&#10;&#10;Description generated with very high confidence">
            <a:extLst>
              <a:ext uri="{FF2B5EF4-FFF2-40B4-BE49-F238E27FC236}">
                <a16:creationId xmlns:a16="http://schemas.microsoft.com/office/drawing/2014/main" id="{C8692D35-345F-4625-A1CE-77B5D9469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805" y="1754400"/>
            <a:ext cx="5628911" cy="3349200"/>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103236630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76DF-468A-4233-B096-EE6DD752F2AC}"/>
              </a:ext>
            </a:extLst>
          </p:cNvPr>
          <p:cNvSpPr>
            <a:spLocks noGrp="1"/>
          </p:cNvSpPr>
          <p:nvPr>
            <p:ph type="title"/>
          </p:nvPr>
        </p:nvSpPr>
        <p:spPr/>
        <p:txBody>
          <a:bodyPr/>
          <a:lstStyle/>
          <a:p>
            <a:r>
              <a:rPr lang="en-US" dirty="0"/>
              <a:t>Multi-view learning</a:t>
            </a:r>
          </a:p>
        </p:txBody>
      </p:sp>
      <p:sp>
        <p:nvSpPr>
          <p:cNvPr id="3" name="Content Placeholder 2">
            <a:extLst>
              <a:ext uri="{FF2B5EF4-FFF2-40B4-BE49-F238E27FC236}">
                <a16:creationId xmlns:a16="http://schemas.microsoft.com/office/drawing/2014/main" id="{ACA0A97E-4DF4-449E-9622-5386A577203F}"/>
              </a:ext>
            </a:extLst>
          </p:cNvPr>
          <p:cNvSpPr>
            <a:spLocks noGrp="1"/>
          </p:cNvSpPr>
          <p:nvPr>
            <p:ph idx="1"/>
          </p:nvPr>
        </p:nvSpPr>
        <p:spPr/>
        <p:txBody>
          <a:bodyPr/>
          <a:lstStyle/>
          <a:p>
            <a:r>
              <a:rPr lang="en-US" dirty="0"/>
              <a:t>Conventional algorithms ‘concatenate’ all views.</a:t>
            </a:r>
          </a:p>
          <a:p>
            <a:endParaRPr lang="en-US" dirty="0"/>
          </a:p>
          <a:p>
            <a:r>
              <a:rPr lang="en-US" dirty="0"/>
              <a:t>This approach might cause overfitting with small training sets.</a:t>
            </a:r>
          </a:p>
          <a:p>
            <a:endParaRPr lang="en-US" dirty="0"/>
          </a:p>
          <a:p>
            <a:r>
              <a:rPr lang="en-US" dirty="0"/>
              <a:t>Not physically meaningful since each view has specific statistical properties.</a:t>
            </a:r>
          </a:p>
        </p:txBody>
      </p:sp>
    </p:spTree>
    <p:extLst>
      <p:ext uri="{BB962C8B-B14F-4D97-AF65-F5344CB8AC3E}">
        <p14:creationId xmlns:p14="http://schemas.microsoft.com/office/powerpoint/2010/main" val="4079414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76DF-468A-4233-B096-EE6DD752F2AC}"/>
              </a:ext>
            </a:extLst>
          </p:cNvPr>
          <p:cNvSpPr>
            <a:spLocks noGrp="1"/>
          </p:cNvSpPr>
          <p:nvPr>
            <p:ph type="title"/>
          </p:nvPr>
        </p:nvSpPr>
        <p:spPr/>
        <p:txBody>
          <a:bodyPr/>
          <a:lstStyle/>
          <a:p>
            <a:r>
              <a:rPr lang="en-US" dirty="0"/>
              <a:t>Multi-view learning</a:t>
            </a:r>
          </a:p>
        </p:txBody>
      </p:sp>
      <p:sp>
        <p:nvSpPr>
          <p:cNvPr id="3" name="Content Placeholder 2">
            <a:extLst>
              <a:ext uri="{FF2B5EF4-FFF2-40B4-BE49-F238E27FC236}">
                <a16:creationId xmlns:a16="http://schemas.microsoft.com/office/drawing/2014/main" id="{ACA0A97E-4DF4-449E-9622-5386A577203F}"/>
              </a:ext>
            </a:extLst>
          </p:cNvPr>
          <p:cNvSpPr>
            <a:spLocks noGrp="1"/>
          </p:cNvSpPr>
          <p:nvPr>
            <p:ph idx="1"/>
          </p:nvPr>
        </p:nvSpPr>
        <p:spPr/>
        <p:txBody>
          <a:bodyPr/>
          <a:lstStyle/>
          <a:p>
            <a:pPr marL="0" indent="0" algn="ctr">
              <a:buNone/>
            </a:pPr>
            <a:endParaRPr lang="en-US" dirty="0"/>
          </a:p>
          <a:p>
            <a:pPr marL="0" indent="0" algn="ctr">
              <a:buNone/>
            </a:pPr>
            <a:r>
              <a:rPr lang="en-US" dirty="0"/>
              <a:t>Multi-view learning takes advantage of all views to jointly optimize and exploit the redundant views of the same input data to improve performance.</a:t>
            </a:r>
          </a:p>
        </p:txBody>
      </p:sp>
    </p:spTree>
    <p:extLst>
      <p:ext uri="{BB962C8B-B14F-4D97-AF65-F5344CB8AC3E}">
        <p14:creationId xmlns:p14="http://schemas.microsoft.com/office/powerpoint/2010/main" val="53865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76DF-468A-4233-B096-EE6DD752F2AC}"/>
              </a:ext>
            </a:extLst>
          </p:cNvPr>
          <p:cNvSpPr>
            <a:spLocks noGrp="1"/>
          </p:cNvSpPr>
          <p:nvPr>
            <p:ph type="title"/>
          </p:nvPr>
        </p:nvSpPr>
        <p:spPr/>
        <p:txBody>
          <a:bodyPr/>
          <a:lstStyle/>
          <a:p>
            <a:r>
              <a:rPr lang="en-US" dirty="0"/>
              <a:t>Multi-view learning</a:t>
            </a:r>
          </a:p>
        </p:txBody>
      </p:sp>
      <p:sp>
        <p:nvSpPr>
          <p:cNvPr id="3" name="Content Placeholder 2">
            <a:extLst>
              <a:ext uri="{FF2B5EF4-FFF2-40B4-BE49-F238E27FC236}">
                <a16:creationId xmlns:a16="http://schemas.microsoft.com/office/drawing/2014/main" id="{ACA0A97E-4DF4-449E-9622-5386A577203F}"/>
              </a:ext>
            </a:extLst>
          </p:cNvPr>
          <p:cNvSpPr>
            <a:spLocks noGrp="1"/>
          </p:cNvSpPr>
          <p:nvPr>
            <p:ph idx="1"/>
          </p:nvPr>
        </p:nvSpPr>
        <p:spPr>
          <a:xfrm>
            <a:off x="838200" y="1530350"/>
            <a:ext cx="10515600" cy="4351338"/>
          </a:xfrm>
        </p:spPr>
        <p:txBody>
          <a:bodyPr/>
          <a:lstStyle/>
          <a:p>
            <a:pPr marL="0" indent="0" algn="ctr">
              <a:buNone/>
            </a:pPr>
            <a:endParaRPr lang="en-US" dirty="0"/>
          </a:p>
          <a:p>
            <a:pPr marL="0" indent="0" algn="ctr">
              <a:buNone/>
            </a:pPr>
            <a:r>
              <a:rPr lang="en-US" dirty="0">
                <a:solidFill>
                  <a:srgbClr val="00B0F0"/>
                </a:solidFill>
              </a:rPr>
              <a:t>Co-Training</a:t>
            </a:r>
            <a:r>
              <a:rPr lang="en-US" dirty="0"/>
              <a:t> (Blum, A., &amp; Mitchell, T.) is a type of semi-supervised algorithm.</a:t>
            </a:r>
          </a:p>
          <a:p>
            <a:pPr marL="0" indent="0" algn="ctr">
              <a:buNone/>
            </a:pPr>
            <a:endParaRPr lang="en-US" dirty="0"/>
          </a:p>
          <a:p>
            <a:pPr marL="0" indent="0" algn="ctr">
              <a:buNone/>
            </a:pPr>
            <a:r>
              <a:rPr lang="en-US" dirty="0"/>
              <a:t>Two classifiers work together to enlarge the training set </a:t>
            </a:r>
            <a:r>
              <a:rPr lang="en-US" i="1" dirty="0">
                <a:solidFill>
                  <a:srgbClr val="00B0F0"/>
                </a:solidFill>
              </a:rPr>
              <a:t>L</a:t>
            </a:r>
            <a:r>
              <a:rPr lang="en-US" dirty="0"/>
              <a:t> and increase performance. </a:t>
            </a:r>
          </a:p>
        </p:txBody>
      </p:sp>
      <p:pic>
        <p:nvPicPr>
          <p:cNvPr id="4" name="Picture 3">
            <a:extLst>
              <a:ext uri="{FF2B5EF4-FFF2-40B4-BE49-F238E27FC236}">
                <a16:creationId xmlns:a16="http://schemas.microsoft.com/office/drawing/2014/main" id="{DDF26DFA-CBC0-46B3-B302-B556BD504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782" y="5208961"/>
            <a:ext cx="2564435" cy="1431552"/>
          </a:xfrm>
          <a:prstGeom prst="rect">
            <a:avLst/>
          </a:prstGeom>
        </p:spPr>
      </p:pic>
    </p:spTree>
    <p:extLst>
      <p:ext uri="{BB962C8B-B14F-4D97-AF65-F5344CB8AC3E}">
        <p14:creationId xmlns:p14="http://schemas.microsoft.com/office/powerpoint/2010/main" val="423956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AAA1B-222B-4ABD-8EFE-446C84C3D2F8}"/>
              </a:ext>
            </a:extLst>
          </p:cNvPr>
          <p:cNvSpPr>
            <a:spLocks noGrp="1"/>
          </p:cNvSpPr>
          <p:nvPr>
            <p:ph idx="1"/>
          </p:nvPr>
        </p:nvSpPr>
        <p:spPr>
          <a:xfrm>
            <a:off x="838200" y="1305612"/>
            <a:ext cx="10515600" cy="4871351"/>
          </a:xfrm>
        </p:spPr>
        <p:txBody>
          <a:bodyPr/>
          <a:lstStyle/>
          <a:p>
            <a:pPr marL="0" indent="0" algn="ctr">
              <a:buNone/>
            </a:pPr>
            <a:r>
              <a:rPr lang="en-US" dirty="0"/>
              <a:t>Machine learning can be thought of (but not limited to), as a set of computational algorithms that </a:t>
            </a:r>
            <a:r>
              <a:rPr lang="en-US" i="1" dirty="0">
                <a:solidFill>
                  <a:srgbClr val="00B0F0"/>
                </a:solidFill>
              </a:rPr>
              <a:t>automatically</a:t>
            </a:r>
            <a:r>
              <a:rPr lang="en-US" dirty="0"/>
              <a:t> find interesting patterns and relationships from data.</a:t>
            </a:r>
          </a:p>
          <a:p>
            <a:pPr marL="0" indent="0" algn="ctr">
              <a:buNone/>
            </a:pPr>
            <a:endParaRPr lang="en-US" dirty="0"/>
          </a:p>
          <a:p>
            <a:pPr marL="0" indent="0" algn="ctr">
              <a:buNone/>
            </a:pPr>
            <a:endParaRPr lang="en-US" dirty="0"/>
          </a:p>
          <a:p>
            <a:pPr marL="0" indent="0" algn="ctr">
              <a:buNone/>
            </a:pPr>
            <a:r>
              <a:rPr lang="en-US" dirty="0"/>
              <a:t>“</a:t>
            </a:r>
            <a:r>
              <a:rPr lang="en-US" i="1" dirty="0"/>
              <a:t>The basic principle of machine learning is the automatic modeling of underlying processes that have generated the collected data.</a:t>
            </a:r>
            <a:r>
              <a:rPr lang="en-US" dirty="0"/>
              <a:t>” </a:t>
            </a:r>
            <a:r>
              <a:rPr lang="en-US" sz="2400" dirty="0"/>
              <a:t>(I. </a:t>
            </a:r>
            <a:r>
              <a:rPr lang="en-US" sz="2400" dirty="0" err="1"/>
              <a:t>Kononenko</a:t>
            </a:r>
            <a:r>
              <a:rPr lang="en-US" sz="2400" dirty="0"/>
              <a:t> and M. </a:t>
            </a:r>
            <a:r>
              <a:rPr lang="en-US" sz="2400" dirty="0" err="1"/>
              <a:t>Kukar</a:t>
            </a:r>
            <a:r>
              <a:rPr lang="en-US" sz="2400" dirty="0"/>
              <a:t>, 2007).</a:t>
            </a:r>
          </a:p>
          <a:p>
            <a:pPr marL="0" indent="0" algn="ctr">
              <a:buNone/>
            </a:pPr>
            <a:endParaRPr lang="en-US" dirty="0"/>
          </a:p>
        </p:txBody>
      </p:sp>
    </p:spTree>
    <p:extLst>
      <p:ext uri="{BB962C8B-B14F-4D97-AF65-F5344CB8AC3E}">
        <p14:creationId xmlns:p14="http://schemas.microsoft.com/office/powerpoint/2010/main" val="1945284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0529-5A10-450C-BCDA-3CFB6B99B681}"/>
              </a:ext>
            </a:extLst>
          </p:cNvPr>
          <p:cNvSpPr>
            <a:spLocks noGrp="1"/>
          </p:cNvSpPr>
          <p:nvPr>
            <p:ph type="title"/>
          </p:nvPr>
        </p:nvSpPr>
        <p:spPr/>
        <p:txBody>
          <a:bodyPr/>
          <a:lstStyle/>
          <a:p>
            <a:r>
              <a:rPr lang="en-US" dirty="0"/>
              <a:t>Co-training algorithm</a:t>
            </a:r>
          </a:p>
        </p:txBody>
      </p:sp>
      <p:sp>
        <p:nvSpPr>
          <p:cNvPr id="3" name="Content Placeholder 2">
            <a:extLst>
              <a:ext uri="{FF2B5EF4-FFF2-40B4-BE49-F238E27FC236}">
                <a16:creationId xmlns:a16="http://schemas.microsoft.com/office/drawing/2014/main" id="{EB3E070A-1F6F-438E-AEDC-7584AA2F2A9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D6E5744D-501F-4332-8E83-EE0EE7863384}"/>
              </a:ext>
            </a:extLst>
          </p:cNvPr>
          <p:cNvPicPr>
            <a:picLocks noChangeAspect="1"/>
          </p:cNvPicPr>
          <p:nvPr/>
        </p:nvPicPr>
        <p:blipFill>
          <a:blip r:embed="rId2"/>
          <a:stretch>
            <a:fillRect/>
          </a:stretch>
        </p:blipFill>
        <p:spPr>
          <a:xfrm>
            <a:off x="1461816" y="1533525"/>
            <a:ext cx="8853759" cy="5148961"/>
          </a:xfrm>
          <a:prstGeom prst="rect">
            <a:avLst/>
          </a:prstGeom>
        </p:spPr>
      </p:pic>
      <p:sp>
        <p:nvSpPr>
          <p:cNvPr id="7" name="TextBox 6">
            <a:extLst>
              <a:ext uri="{FF2B5EF4-FFF2-40B4-BE49-F238E27FC236}">
                <a16:creationId xmlns:a16="http://schemas.microsoft.com/office/drawing/2014/main" id="{FF992E8D-09A1-44FD-90A3-CAAE56F04C84}"/>
              </a:ext>
            </a:extLst>
          </p:cNvPr>
          <p:cNvSpPr txBox="1"/>
          <p:nvPr/>
        </p:nvSpPr>
        <p:spPr>
          <a:xfrm>
            <a:off x="66675" y="4001294"/>
            <a:ext cx="2024063" cy="1200329"/>
          </a:xfrm>
          <a:prstGeom prst="rect">
            <a:avLst/>
          </a:prstGeom>
          <a:noFill/>
        </p:spPr>
        <p:txBody>
          <a:bodyPr wrap="square" rtlCol="0">
            <a:spAutoFit/>
          </a:bodyPr>
          <a:lstStyle/>
          <a:p>
            <a:r>
              <a:rPr lang="en-US" i="1" dirty="0">
                <a:solidFill>
                  <a:srgbClr val="FF0000"/>
                </a:solidFill>
              </a:rPr>
              <a:t>Some implementations use independent L for each view.</a:t>
            </a:r>
          </a:p>
        </p:txBody>
      </p:sp>
    </p:spTree>
    <p:extLst>
      <p:ext uri="{BB962C8B-B14F-4D97-AF65-F5344CB8AC3E}">
        <p14:creationId xmlns:p14="http://schemas.microsoft.com/office/powerpoint/2010/main" val="23672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0529-5A10-450C-BCDA-3CFB6B99B681}"/>
              </a:ext>
            </a:extLst>
          </p:cNvPr>
          <p:cNvSpPr>
            <a:spLocks noGrp="1"/>
          </p:cNvSpPr>
          <p:nvPr>
            <p:ph type="title"/>
          </p:nvPr>
        </p:nvSpPr>
        <p:spPr/>
        <p:txBody>
          <a:bodyPr/>
          <a:lstStyle/>
          <a:p>
            <a:r>
              <a:rPr lang="en-US" dirty="0"/>
              <a:t>Co-training algorithm</a:t>
            </a:r>
          </a:p>
        </p:txBody>
      </p:sp>
      <p:sp>
        <p:nvSpPr>
          <p:cNvPr id="3" name="Content Placeholder 2">
            <a:extLst>
              <a:ext uri="{FF2B5EF4-FFF2-40B4-BE49-F238E27FC236}">
                <a16:creationId xmlns:a16="http://schemas.microsoft.com/office/drawing/2014/main" id="{EB3E070A-1F6F-438E-AEDC-7584AA2F2A9A}"/>
              </a:ext>
            </a:extLst>
          </p:cNvPr>
          <p:cNvSpPr>
            <a:spLocks noGrp="1"/>
          </p:cNvSpPr>
          <p:nvPr>
            <p:ph idx="1"/>
          </p:nvPr>
        </p:nvSpPr>
        <p:spPr/>
        <p:txBody>
          <a:bodyPr/>
          <a:lstStyle/>
          <a:p>
            <a:pPr marL="0" indent="0">
              <a:buNone/>
            </a:pPr>
            <a:r>
              <a:rPr lang="en-US" dirty="0">
                <a:solidFill>
                  <a:srgbClr val="FF0000"/>
                </a:solidFill>
              </a:rPr>
              <a:t>Assumptions</a:t>
            </a:r>
          </a:p>
          <a:p>
            <a:pPr marL="0" indent="0">
              <a:buNone/>
            </a:pPr>
            <a:endParaRPr lang="en-US" dirty="0"/>
          </a:p>
          <a:p>
            <a:r>
              <a:rPr lang="en-US" dirty="0"/>
              <a:t>A feature split into two views exists.</a:t>
            </a:r>
          </a:p>
          <a:p>
            <a:r>
              <a:rPr lang="en-US" dirty="0"/>
              <a:t>Each feature split (view) is sufficient to train a good classifier.</a:t>
            </a:r>
          </a:p>
          <a:p>
            <a:r>
              <a:rPr lang="en-US" dirty="0"/>
              <a:t>The views are conditionally independent given the class.</a:t>
            </a:r>
          </a:p>
        </p:txBody>
      </p:sp>
    </p:spTree>
    <p:extLst>
      <p:ext uri="{BB962C8B-B14F-4D97-AF65-F5344CB8AC3E}">
        <p14:creationId xmlns:p14="http://schemas.microsoft.com/office/powerpoint/2010/main" val="543823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0529-5A10-450C-BCDA-3CFB6B99B681}"/>
              </a:ext>
            </a:extLst>
          </p:cNvPr>
          <p:cNvSpPr>
            <a:spLocks noGrp="1"/>
          </p:cNvSpPr>
          <p:nvPr>
            <p:ph type="title"/>
          </p:nvPr>
        </p:nvSpPr>
        <p:spPr/>
        <p:txBody>
          <a:bodyPr/>
          <a:lstStyle/>
          <a:p>
            <a:r>
              <a:rPr lang="en-US" dirty="0"/>
              <a:t>Co-training algorithm</a:t>
            </a:r>
          </a:p>
        </p:txBody>
      </p:sp>
      <p:sp>
        <p:nvSpPr>
          <p:cNvPr id="3" name="Content Placeholder 2">
            <a:extLst>
              <a:ext uri="{FF2B5EF4-FFF2-40B4-BE49-F238E27FC236}">
                <a16:creationId xmlns:a16="http://schemas.microsoft.com/office/drawing/2014/main" id="{EB3E070A-1F6F-438E-AEDC-7584AA2F2A9A}"/>
              </a:ext>
            </a:extLst>
          </p:cNvPr>
          <p:cNvSpPr>
            <a:spLocks noGrp="1"/>
          </p:cNvSpPr>
          <p:nvPr>
            <p:ph idx="1"/>
          </p:nvPr>
        </p:nvSpPr>
        <p:spPr/>
        <p:txBody>
          <a:bodyPr/>
          <a:lstStyle/>
          <a:p>
            <a:pPr marL="0" indent="0">
              <a:buNone/>
            </a:pPr>
            <a:r>
              <a:rPr lang="en-US" dirty="0">
                <a:solidFill>
                  <a:srgbClr val="FF0000"/>
                </a:solidFill>
              </a:rPr>
              <a:t>How to combine the results?</a:t>
            </a:r>
          </a:p>
          <a:p>
            <a:pPr marL="0" indent="0">
              <a:buNone/>
            </a:pPr>
            <a:endParaRPr lang="en-US" dirty="0"/>
          </a:p>
          <a:p>
            <a:r>
              <a:rPr lang="en-US" dirty="0"/>
              <a:t>Multiply output probabilities.</a:t>
            </a:r>
          </a:p>
          <a:p>
            <a:endParaRPr lang="en-US" dirty="0"/>
          </a:p>
          <a:p>
            <a:r>
              <a:rPr lang="en-US" dirty="0"/>
              <a:t>Choose the class with maximum probability among the two models.</a:t>
            </a:r>
          </a:p>
          <a:p>
            <a:endParaRPr lang="en-US" dirty="0"/>
          </a:p>
          <a:p>
            <a:r>
              <a:rPr lang="en-US" dirty="0"/>
              <a:t>Train a single model after the last iteration.</a:t>
            </a:r>
          </a:p>
          <a:p>
            <a:endParaRPr lang="en-US" dirty="0"/>
          </a:p>
        </p:txBody>
      </p:sp>
    </p:spTree>
    <p:extLst>
      <p:ext uri="{BB962C8B-B14F-4D97-AF65-F5344CB8AC3E}">
        <p14:creationId xmlns:p14="http://schemas.microsoft.com/office/powerpoint/2010/main" val="1435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F43D-98B7-4D74-8865-FB7106385945}"/>
              </a:ext>
            </a:extLst>
          </p:cNvPr>
          <p:cNvSpPr>
            <a:spLocks noGrp="1"/>
          </p:cNvSpPr>
          <p:nvPr>
            <p:ph type="title"/>
          </p:nvPr>
        </p:nvSpPr>
        <p:spPr/>
        <p:txBody>
          <a:bodyPr/>
          <a:lstStyle/>
          <a:p>
            <a:r>
              <a:rPr lang="en-US" dirty="0"/>
              <a:t>Tri-training</a:t>
            </a:r>
          </a:p>
        </p:txBody>
      </p:sp>
      <p:sp>
        <p:nvSpPr>
          <p:cNvPr id="3" name="Content Placeholder 2">
            <a:extLst>
              <a:ext uri="{FF2B5EF4-FFF2-40B4-BE49-F238E27FC236}">
                <a16:creationId xmlns:a16="http://schemas.microsoft.com/office/drawing/2014/main" id="{45E6745A-9EC0-426A-BE1E-C84FBE5EDCED}"/>
              </a:ext>
            </a:extLst>
          </p:cNvPr>
          <p:cNvSpPr>
            <a:spLocks noGrp="1"/>
          </p:cNvSpPr>
          <p:nvPr>
            <p:ph idx="1"/>
          </p:nvPr>
        </p:nvSpPr>
        <p:spPr/>
        <p:txBody>
          <a:bodyPr/>
          <a:lstStyle/>
          <a:p>
            <a:pPr marL="0" indent="0">
              <a:buNone/>
            </a:pPr>
            <a:r>
              <a:rPr lang="en-US" dirty="0">
                <a:solidFill>
                  <a:srgbClr val="00B0F0"/>
                </a:solidFill>
              </a:rPr>
              <a:t>Tri-training (Zhou and Li)</a:t>
            </a:r>
          </a:p>
          <a:p>
            <a:endParaRPr lang="en-US" dirty="0"/>
          </a:p>
          <a:p>
            <a:r>
              <a:rPr lang="en-US" dirty="0"/>
              <a:t>Use three learners. If two agree, the data is used to teach the third learner.</a:t>
            </a:r>
          </a:p>
          <a:p>
            <a:endParaRPr lang="en-US" dirty="0"/>
          </a:p>
        </p:txBody>
      </p:sp>
    </p:spTree>
    <p:extLst>
      <p:ext uri="{BB962C8B-B14F-4D97-AF65-F5344CB8AC3E}">
        <p14:creationId xmlns:p14="http://schemas.microsoft.com/office/powerpoint/2010/main" val="3897875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01AD7-C92D-4F15-93B0-A4DF187AB288}"/>
              </a:ext>
            </a:extLst>
          </p:cNvPr>
          <p:cNvSpPr>
            <a:spLocks noGrp="1"/>
          </p:cNvSpPr>
          <p:nvPr>
            <p:ph idx="1"/>
          </p:nvPr>
        </p:nvSpPr>
        <p:spPr>
          <a:xfrm>
            <a:off x="838200" y="89648"/>
            <a:ext cx="10515600" cy="6692152"/>
          </a:xfrm>
        </p:spPr>
        <p:txBody>
          <a:bodyPr>
            <a:normAutofit fontScale="47500" lnSpcReduction="20000"/>
          </a:bodyPr>
          <a:lstStyle/>
          <a:p>
            <a:pPr marL="0" indent="0" algn="ctr">
              <a:buNone/>
            </a:pPr>
            <a:r>
              <a:rPr lang="en-US" b="1" dirty="0"/>
              <a:t>From Co-training to tri-training</a:t>
            </a:r>
            <a:endParaRPr lang="es-MX" dirty="0"/>
          </a:p>
          <a:p>
            <a:pPr marL="0" indent="0" algn="ctr">
              <a:buNone/>
            </a:pPr>
            <a:endParaRPr lang="es-MX" dirty="0"/>
          </a:p>
          <a:p>
            <a:pPr marL="0" indent="0" algn="ctr">
              <a:buNone/>
            </a:pPr>
            <a:r>
              <a:rPr lang="es-MX" sz="3600" dirty="0" err="1"/>
              <a:t>One</a:t>
            </a:r>
            <a:r>
              <a:rPr lang="es-MX" sz="3600" dirty="0"/>
              <a:t> </a:t>
            </a:r>
            <a:r>
              <a:rPr lang="es-MX" sz="3600" dirty="0" err="1"/>
              <a:t>sees</a:t>
            </a:r>
            <a:r>
              <a:rPr lang="es-MX" sz="3600" dirty="0"/>
              <a:t> light,</a:t>
            </a:r>
            <a:endParaRPr lang="en-US" sz="3600" dirty="0"/>
          </a:p>
          <a:p>
            <a:pPr marL="0" indent="0" algn="ctr">
              <a:buNone/>
            </a:pPr>
            <a:r>
              <a:rPr lang="en-US" sz="3600" dirty="0"/>
              <a:t>and the other one sees dark</a:t>
            </a:r>
          </a:p>
          <a:p>
            <a:pPr marL="0" indent="0" algn="ctr">
              <a:buNone/>
            </a:pPr>
            <a:r>
              <a:rPr lang="en-US" sz="3600" dirty="0"/>
              <a:t>but they always work together</a:t>
            </a:r>
          </a:p>
          <a:p>
            <a:pPr marL="0" indent="0" algn="ctr">
              <a:buNone/>
            </a:pPr>
            <a:r>
              <a:rPr lang="en-US" sz="3600" dirty="0"/>
              <a:t>to enlarge the training set.</a:t>
            </a:r>
          </a:p>
          <a:p>
            <a:pPr marL="0" indent="0" algn="ctr">
              <a:buNone/>
            </a:pPr>
            <a:r>
              <a:rPr lang="en-US" sz="3600" dirty="0"/>
              <a:t> </a:t>
            </a:r>
          </a:p>
          <a:p>
            <a:pPr marL="0" indent="0" algn="ctr">
              <a:buNone/>
            </a:pPr>
            <a:r>
              <a:rPr lang="en-US" sz="3600" dirty="0"/>
              <a:t>Sometimes they disagree,</a:t>
            </a:r>
          </a:p>
          <a:p>
            <a:pPr marL="0" indent="0" algn="ctr">
              <a:buNone/>
            </a:pPr>
            <a:r>
              <a:rPr lang="en-US" sz="3600" dirty="0"/>
              <a:t>so they keep independent labeled sets</a:t>
            </a:r>
          </a:p>
          <a:p>
            <a:pPr marL="0" indent="0" algn="ctr">
              <a:buNone/>
            </a:pPr>
            <a:r>
              <a:rPr lang="en-US" sz="3600" dirty="0"/>
              <a:t>but at the end, they always become friends.</a:t>
            </a:r>
          </a:p>
          <a:p>
            <a:pPr marL="0" indent="0" algn="ctr">
              <a:buNone/>
            </a:pPr>
            <a:r>
              <a:rPr lang="en-US" sz="3600" dirty="0"/>
              <a:t> </a:t>
            </a:r>
          </a:p>
          <a:p>
            <a:pPr marL="0" indent="0" algn="ctr">
              <a:buNone/>
            </a:pPr>
            <a:r>
              <a:rPr lang="en-US" sz="3600" dirty="0"/>
              <a:t>Sometimes they make mistakes</a:t>
            </a:r>
          </a:p>
          <a:p>
            <a:pPr marL="0" indent="0" algn="ctr">
              <a:buNone/>
            </a:pPr>
            <a:r>
              <a:rPr lang="en-US" sz="3600" dirty="0"/>
              <a:t>and they will propagate</a:t>
            </a:r>
          </a:p>
          <a:p>
            <a:pPr marL="0" indent="0" algn="ctr">
              <a:buNone/>
            </a:pPr>
            <a:r>
              <a:rPr lang="en-US" sz="3600" dirty="0"/>
              <a:t>causing the overall performance to degrade.</a:t>
            </a:r>
          </a:p>
          <a:p>
            <a:pPr marL="0" indent="0" algn="ctr">
              <a:buNone/>
            </a:pPr>
            <a:r>
              <a:rPr lang="en-US" sz="3600" dirty="0"/>
              <a:t> </a:t>
            </a:r>
          </a:p>
          <a:p>
            <a:pPr marL="0" indent="0" algn="ctr">
              <a:buNone/>
            </a:pPr>
            <a:r>
              <a:rPr lang="en-US" sz="3600" dirty="0"/>
              <a:t>Fortunately, they met a new learner</a:t>
            </a:r>
          </a:p>
          <a:p>
            <a:pPr marL="0" indent="0" algn="ctr">
              <a:buNone/>
            </a:pPr>
            <a:r>
              <a:rPr lang="en-US" sz="3600" dirty="0"/>
              <a:t>and whenever they agree,</a:t>
            </a:r>
          </a:p>
          <a:p>
            <a:pPr marL="0" indent="0" algn="ctr">
              <a:buNone/>
            </a:pPr>
            <a:r>
              <a:rPr lang="en-US" sz="3600" dirty="0"/>
              <a:t>the data point is shared </a:t>
            </a:r>
            <a:r>
              <a:rPr lang="en-US" sz="3600"/>
              <a:t>with it.</a:t>
            </a:r>
            <a:endParaRPr lang="en-US" sz="3600" dirty="0"/>
          </a:p>
          <a:p>
            <a:pPr marL="0" indent="0" algn="ctr">
              <a:buNone/>
            </a:pPr>
            <a:r>
              <a:rPr lang="en-US" sz="3600" dirty="0"/>
              <a:t> </a:t>
            </a:r>
          </a:p>
          <a:p>
            <a:pPr marL="0" indent="0" algn="ctr">
              <a:buNone/>
            </a:pPr>
            <a:r>
              <a:rPr lang="en-US" sz="3600" dirty="0"/>
              <a:t>Now the three train together</a:t>
            </a:r>
          </a:p>
          <a:p>
            <a:pPr marL="0" indent="0" algn="ctr">
              <a:buNone/>
            </a:pPr>
            <a:r>
              <a:rPr lang="en-US" sz="3600" dirty="0"/>
              <a:t>predict together</a:t>
            </a:r>
          </a:p>
          <a:p>
            <a:pPr marL="0" indent="0" algn="ctr">
              <a:buNone/>
            </a:pPr>
            <a:r>
              <a:rPr lang="en-US" sz="3600" dirty="0"/>
              <a:t>and will live forever.</a:t>
            </a:r>
          </a:p>
        </p:txBody>
      </p:sp>
      <p:sp>
        <p:nvSpPr>
          <p:cNvPr id="4" name="TextBox 3">
            <a:extLst>
              <a:ext uri="{FF2B5EF4-FFF2-40B4-BE49-F238E27FC236}">
                <a16:creationId xmlns:a16="http://schemas.microsoft.com/office/drawing/2014/main" id="{E0857FAB-6446-4B79-B095-8571EFC248B7}"/>
              </a:ext>
            </a:extLst>
          </p:cNvPr>
          <p:cNvSpPr txBox="1"/>
          <p:nvPr/>
        </p:nvSpPr>
        <p:spPr>
          <a:xfrm>
            <a:off x="10668000" y="6629852"/>
            <a:ext cx="1588384" cy="276999"/>
          </a:xfrm>
          <a:prstGeom prst="rect">
            <a:avLst/>
          </a:prstGeom>
          <a:noFill/>
        </p:spPr>
        <p:txBody>
          <a:bodyPr wrap="none" rtlCol="0">
            <a:spAutoFit/>
          </a:bodyPr>
          <a:lstStyle/>
          <a:p>
            <a:r>
              <a:rPr lang="en-US" sz="1200" dirty="0"/>
              <a:t>By Enrique Garcia Ceja</a:t>
            </a:r>
          </a:p>
        </p:txBody>
      </p:sp>
    </p:spTree>
    <p:extLst>
      <p:ext uri="{BB962C8B-B14F-4D97-AF65-F5344CB8AC3E}">
        <p14:creationId xmlns:p14="http://schemas.microsoft.com/office/powerpoint/2010/main" val="1857353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7B74-D9D2-44FE-8E3C-0C0C9FD0A4DA}"/>
              </a:ext>
            </a:extLst>
          </p:cNvPr>
          <p:cNvSpPr>
            <a:spLocks noGrp="1"/>
          </p:cNvSpPr>
          <p:nvPr>
            <p:ph type="title"/>
          </p:nvPr>
        </p:nvSpPr>
        <p:spPr/>
        <p:txBody>
          <a:bodyPr>
            <a:normAutofit/>
          </a:bodyPr>
          <a:lstStyle/>
          <a:p>
            <a:r>
              <a:rPr lang="en-US" sz="3000" dirty="0"/>
              <a:t>Supporting materials: SSL, multi-view learning and  co-training.</a:t>
            </a:r>
          </a:p>
        </p:txBody>
      </p:sp>
      <p:sp>
        <p:nvSpPr>
          <p:cNvPr id="3" name="Content Placeholder 2">
            <a:extLst>
              <a:ext uri="{FF2B5EF4-FFF2-40B4-BE49-F238E27FC236}">
                <a16:creationId xmlns:a16="http://schemas.microsoft.com/office/drawing/2014/main" id="{0B42609E-5C74-45CB-ABB8-FED44D50329B}"/>
              </a:ext>
            </a:extLst>
          </p:cNvPr>
          <p:cNvSpPr>
            <a:spLocks noGrp="1"/>
          </p:cNvSpPr>
          <p:nvPr>
            <p:ph idx="1"/>
          </p:nvPr>
        </p:nvSpPr>
        <p:spPr/>
        <p:txBody>
          <a:bodyPr>
            <a:normAutofit/>
          </a:bodyPr>
          <a:lstStyle/>
          <a:p>
            <a:endParaRPr lang="en-US" sz="2000" dirty="0"/>
          </a:p>
          <a:p>
            <a:r>
              <a:rPr lang="en-US" sz="2000" dirty="0"/>
              <a:t>Blum, A., &amp; Mitchell, T. (1998, July). Combining labeled and unlabeled data with co-training. In </a:t>
            </a:r>
            <a:r>
              <a:rPr lang="en-US" sz="2000" i="1" dirty="0"/>
              <a:t>Proceedings of the eleventh annual conference on Computational learning theory</a:t>
            </a:r>
            <a:r>
              <a:rPr lang="en-US" sz="2000" dirty="0"/>
              <a:t> (pp. 92-100). ACM.</a:t>
            </a:r>
          </a:p>
          <a:p>
            <a:endParaRPr lang="en-US" sz="2000" dirty="0"/>
          </a:p>
          <a:p>
            <a:r>
              <a:rPr lang="en-US" sz="2000" dirty="0"/>
              <a:t>Zhou, Z. H., &amp; Li, M. (2005). Tri-training: Exploiting unlabeled data using three classifiers. </a:t>
            </a:r>
            <a:r>
              <a:rPr lang="en-US" sz="2000" i="1" dirty="0"/>
              <a:t>IEEE Transactions on knowledge and Data Engineering</a:t>
            </a:r>
            <a:r>
              <a:rPr lang="en-US" sz="2000" dirty="0"/>
              <a:t>, </a:t>
            </a:r>
            <a:r>
              <a:rPr lang="en-US" sz="2000" i="1" dirty="0"/>
              <a:t>17</a:t>
            </a:r>
            <a:r>
              <a:rPr lang="en-US" sz="2000" dirty="0"/>
              <a:t>(11), 1529-1541.</a:t>
            </a:r>
          </a:p>
          <a:p>
            <a:endParaRPr lang="en-US" sz="2000" dirty="0"/>
          </a:p>
          <a:p>
            <a:r>
              <a:rPr lang="en-US" sz="2000" dirty="0"/>
              <a:t>Chapelle, O., </a:t>
            </a:r>
            <a:r>
              <a:rPr lang="en-US" sz="2000" dirty="0" err="1"/>
              <a:t>Scholkopf</a:t>
            </a:r>
            <a:r>
              <a:rPr lang="en-US" sz="2000" dirty="0"/>
              <a:t>, B., &amp; </a:t>
            </a:r>
            <a:r>
              <a:rPr lang="en-US" sz="2000" dirty="0" err="1"/>
              <a:t>Zien</a:t>
            </a:r>
            <a:r>
              <a:rPr lang="en-US" sz="2000" dirty="0"/>
              <a:t>, A. (2009). Semi-supervised learning (</a:t>
            </a:r>
            <a:r>
              <a:rPr lang="en-US" sz="2000" dirty="0" err="1"/>
              <a:t>chapelle</a:t>
            </a:r>
            <a:r>
              <a:rPr lang="en-US" sz="2000" dirty="0"/>
              <a:t>, o. et al., eds.; 2006)[book reviews]. </a:t>
            </a:r>
            <a:r>
              <a:rPr lang="en-US" sz="2000" i="1" dirty="0"/>
              <a:t>IEEE Transactions on Neural Networks</a:t>
            </a:r>
            <a:r>
              <a:rPr lang="en-US" sz="2000" dirty="0"/>
              <a:t>, </a:t>
            </a:r>
            <a:r>
              <a:rPr lang="en-US" sz="2000" i="1" dirty="0"/>
              <a:t>20</a:t>
            </a:r>
            <a:r>
              <a:rPr lang="en-US" sz="2000" dirty="0"/>
              <a:t>(3), 542-542.</a:t>
            </a:r>
          </a:p>
          <a:p>
            <a:endParaRPr lang="en-US" sz="2000" dirty="0"/>
          </a:p>
        </p:txBody>
      </p:sp>
      <p:pic>
        <p:nvPicPr>
          <p:cNvPr id="4" name="Picture 3" descr="A close up of text on a black background&#10;&#10;Description generated with high confidence">
            <a:extLst>
              <a:ext uri="{FF2B5EF4-FFF2-40B4-BE49-F238E27FC236}">
                <a16:creationId xmlns:a16="http://schemas.microsoft.com/office/drawing/2014/main" id="{447E54F8-207D-4D83-89D1-25C89BC59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62" y="730624"/>
            <a:ext cx="434138" cy="511849"/>
          </a:xfrm>
          <a:prstGeom prst="rect">
            <a:avLst/>
          </a:prstGeom>
        </p:spPr>
      </p:pic>
    </p:spTree>
    <p:extLst>
      <p:ext uri="{BB962C8B-B14F-4D97-AF65-F5344CB8AC3E}">
        <p14:creationId xmlns:p14="http://schemas.microsoft.com/office/powerpoint/2010/main" val="2850623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D2E42-2229-47EC-AE86-738927551B2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kern="1200" dirty="0">
                <a:solidFill>
                  <a:srgbClr val="FFFFFF"/>
                </a:solidFill>
                <a:latin typeface="+mj-lt"/>
                <a:ea typeface="+mj-ea"/>
                <a:cs typeface="+mj-cs"/>
              </a:rPr>
              <a:t>Stacked </a:t>
            </a:r>
            <a:r>
              <a:rPr lang="en-US" dirty="0">
                <a:solidFill>
                  <a:srgbClr val="FFFFFF"/>
                </a:solidFill>
              </a:rPr>
              <a:t>G</a:t>
            </a:r>
            <a:r>
              <a:rPr lang="en-US" kern="1200" dirty="0">
                <a:solidFill>
                  <a:srgbClr val="FFFFFF"/>
                </a:solidFill>
                <a:latin typeface="+mj-lt"/>
                <a:ea typeface="+mj-ea"/>
                <a:cs typeface="+mj-cs"/>
              </a:rPr>
              <a:t>eneralization</a:t>
            </a:r>
          </a:p>
        </p:txBody>
      </p:sp>
      <p:sp>
        <p:nvSpPr>
          <p:cNvPr id="3" name="Content Placeholder 2">
            <a:extLst>
              <a:ext uri="{FF2B5EF4-FFF2-40B4-BE49-F238E27FC236}">
                <a16:creationId xmlns:a16="http://schemas.microsoft.com/office/drawing/2014/main" id="{94E70E7D-57F0-4A5F-99BF-8C79297237FC}"/>
              </a:ext>
            </a:extLst>
          </p:cNvPr>
          <p:cNvSpPr>
            <a:spLocks noGrp="1"/>
          </p:cNvSpPr>
          <p:nvPr>
            <p:ph idx="1"/>
          </p:nvPr>
        </p:nvSpPr>
        <p:spPr>
          <a:xfrm>
            <a:off x="484633" y="4170501"/>
            <a:ext cx="4184558" cy="1525597"/>
          </a:xfrm>
        </p:spPr>
        <p:txBody>
          <a:bodyPr vert="horz" lIns="91440" tIns="45720" rIns="91440" bIns="45720" rtlCol="0">
            <a:normAutofit/>
          </a:bodyPr>
          <a:lstStyle/>
          <a:p>
            <a:pPr marL="0" indent="0" algn="ctr">
              <a:buNone/>
            </a:pPr>
            <a:endParaRPr lang="en-US" sz="2000" kern="1200" dirty="0">
              <a:solidFill>
                <a:srgbClr val="FFFFFF"/>
              </a:solidFill>
              <a:latin typeface="+mn-lt"/>
              <a:ea typeface="+mn-ea"/>
              <a:cs typeface="+mn-cs"/>
            </a:endParaRPr>
          </a:p>
        </p:txBody>
      </p:sp>
      <p:cxnSp>
        <p:nvCxnSpPr>
          <p:cNvPr id="20"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indoor, person, photo, cake&#10;&#10;Description generated with very high confidence">
            <a:extLst>
              <a:ext uri="{FF2B5EF4-FFF2-40B4-BE49-F238E27FC236}">
                <a16:creationId xmlns:a16="http://schemas.microsoft.com/office/drawing/2014/main" id="{EE271691-6323-40EC-A5B8-C8C194388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298181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p:txBody>
          <a:bodyPr/>
          <a:lstStyle/>
          <a:p>
            <a:r>
              <a:rPr lang="en-US" dirty="0"/>
              <a:t>Proposed by (Wolpert, 1992).</a:t>
            </a:r>
          </a:p>
          <a:p>
            <a:endParaRPr lang="en-US" dirty="0"/>
          </a:p>
          <a:p>
            <a:r>
              <a:rPr lang="en-US" dirty="0"/>
              <a:t>Combines a set of powerful learners by stacking their outputs.</a:t>
            </a:r>
          </a:p>
          <a:p>
            <a:endParaRPr lang="en-US" dirty="0"/>
          </a:p>
          <a:p>
            <a:r>
              <a:rPr lang="en-US" dirty="0"/>
              <a:t>Many of the Kaggle’s winning solutions use some type of stacking.</a:t>
            </a:r>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spTree>
    <p:extLst>
      <p:ext uri="{BB962C8B-B14F-4D97-AF65-F5344CB8AC3E}">
        <p14:creationId xmlns:p14="http://schemas.microsoft.com/office/powerpoint/2010/main" val="3035438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14E7-D523-4E70-8309-268F9498E3A2}"/>
              </a:ext>
            </a:extLst>
          </p:cNvPr>
          <p:cNvSpPr>
            <a:spLocks noGrp="1"/>
          </p:cNvSpPr>
          <p:nvPr>
            <p:ph type="title"/>
          </p:nvPr>
        </p:nvSpPr>
        <p:spPr>
          <a:xfrm>
            <a:off x="838200" y="365125"/>
            <a:ext cx="10515600" cy="1325563"/>
          </a:xfrm>
        </p:spPr>
        <p:txBody>
          <a:bodyPr/>
          <a:lstStyle/>
          <a:p>
            <a:r>
              <a:rPr lang="en-US" dirty="0"/>
              <a:t>   tacked generalization</a:t>
            </a:r>
          </a:p>
        </p:txBody>
      </p:sp>
      <p:sp>
        <p:nvSpPr>
          <p:cNvPr id="28" name="TextBox 27">
            <a:extLst>
              <a:ext uri="{FF2B5EF4-FFF2-40B4-BE49-F238E27FC236}">
                <a16:creationId xmlns:a16="http://schemas.microsoft.com/office/drawing/2014/main" id="{05B3A577-9726-4763-B61F-B3744A08FD96}"/>
              </a:ext>
            </a:extLst>
          </p:cNvPr>
          <p:cNvSpPr txBox="1"/>
          <p:nvPr/>
        </p:nvSpPr>
        <p:spPr>
          <a:xfrm>
            <a:off x="5453241" y="4004474"/>
            <a:ext cx="1192314" cy="369332"/>
          </a:xfrm>
          <a:prstGeom prst="rect">
            <a:avLst/>
          </a:prstGeom>
          <a:noFill/>
        </p:spPr>
        <p:txBody>
          <a:bodyPr wrap="none" rtlCol="0">
            <a:spAutoFit/>
          </a:bodyPr>
          <a:lstStyle/>
          <a:p>
            <a:r>
              <a:rPr lang="en-US" b="1" dirty="0"/>
              <a:t>LSTM RNN</a:t>
            </a:r>
          </a:p>
        </p:txBody>
      </p:sp>
      <p:sp>
        <p:nvSpPr>
          <p:cNvPr id="29" name="TextBox 28">
            <a:extLst>
              <a:ext uri="{FF2B5EF4-FFF2-40B4-BE49-F238E27FC236}">
                <a16:creationId xmlns:a16="http://schemas.microsoft.com/office/drawing/2014/main" id="{E865EC8F-3FEC-449A-B26B-EA35BE7A680E}"/>
              </a:ext>
            </a:extLst>
          </p:cNvPr>
          <p:cNvSpPr txBox="1"/>
          <p:nvPr/>
        </p:nvSpPr>
        <p:spPr>
          <a:xfrm>
            <a:off x="8669261" y="4004474"/>
            <a:ext cx="1629036" cy="369332"/>
          </a:xfrm>
          <a:prstGeom prst="rect">
            <a:avLst/>
          </a:prstGeom>
          <a:noFill/>
        </p:spPr>
        <p:txBody>
          <a:bodyPr wrap="none" rtlCol="0">
            <a:spAutoFit/>
          </a:bodyPr>
          <a:lstStyle/>
          <a:p>
            <a:r>
              <a:rPr lang="en-US" b="1" dirty="0"/>
              <a:t>Random Forest</a:t>
            </a:r>
          </a:p>
        </p:txBody>
      </p:sp>
      <p:pic>
        <p:nvPicPr>
          <p:cNvPr id="31" name="Picture 30" descr="A close up of a logo&#10;&#10;Description generated with high confidence">
            <a:extLst>
              <a:ext uri="{FF2B5EF4-FFF2-40B4-BE49-F238E27FC236}">
                <a16:creationId xmlns:a16="http://schemas.microsoft.com/office/drawing/2014/main" id="{396CAE30-18C8-43B7-9FBC-5B11C0D77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043" y="1990440"/>
            <a:ext cx="1728906" cy="2015042"/>
          </a:xfrm>
          <a:prstGeom prst="rect">
            <a:avLst/>
          </a:prstGeom>
        </p:spPr>
      </p:pic>
      <p:sp>
        <p:nvSpPr>
          <p:cNvPr id="32" name="TextBox 31">
            <a:extLst>
              <a:ext uri="{FF2B5EF4-FFF2-40B4-BE49-F238E27FC236}">
                <a16:creationId xmlns:a16="http://schemas.microsoft.com/office/drawing/2014/main" id="{176B05F3-9EE3-45ED-B9A8-A7811456753D}"/>
              </a:ext>
            </a:extLst>
          </p:cNvPr>
          <p:cNvSpPr txBox="1"/>
          <p:nvPr/>
        </p:nvSpPr>
        <p:spPr>
          <a:xfrm>
            <a:off x="1901681" y="4007170"/>
            <a:ext cx="629531" cy="369332"/>
          </a:xfrm>
          <a:prstGeom prst="rect">
            <a:avLst/>
          </a:prstGeom>
          <a:noFill/>
        </p:spPr>
        <p:txBody>
          <a:bodyPr wrap="none" rtlCol="0">
            <a:spAutoFit/>
          </a:bodyPr>
          <a:lstStyle/>
          <a:p>
            <a:r>
              <a:rPr lang="en-US" b="1" dirty="0"/>
              <a:t>SVM</a:t>
            </a:r>
          </a:p>
        </p:txBody>
      </p:sp>
      <p:pic>
        <p:nvPicPr>
          <p:cNvPr id="34" name="Picture 33" descr="A picture containing green, sky&#10;&#10;Description generated with very high confidence">
            <a:extLst>
              <a:ext uri="{FF2B5EF4-FFF2-40B4-BE49-F238E27FC236}">
                <a16:creationId xmlns:a16="http://schemas.microsoft.com/office/drawing/2014/main" id="{0D341522-0B50-4F1F-B27C-AB4981C23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694" y="2421706"/>
            <a:ext cx="2360697" cy="1572814"/>
          </a:xfrm>
          <a:prstGeom prst="rect">
            <a:avLst/>
          </a:prstGeom>
        </p:spPr>
      </p:pic>
      <p:pic>
        <p:nvPicPr>
          <p:cNvPr id="36" name="Picture 35" descr="A picture containing toy, road, LEGO, doll&#10;&#10;Description generated with very high confidence">
            <a:extLst>
              <a:ext uri="{FF2B5EF4-FFF2-40B4-BE49-F238E27FC236}">
                <a16:creationId xmlns:a16="http://schemas.microsoft.com/office/drawing/2014/main" id="{DB46EC00-F7C8-4B12-97DF-3F958353D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613" y="2489745"/>
            <a:ext cx="2270985" cy="1514729"/>
          </a:xfrm>
          <a:prstGeom prst="rect">
            <a:avLst/>
          </a:prstGeom>
        </p:spPr>
      </p:pic>
      <p:pic>
        <p:nvPicPr>
          <p:cNvPr id="37" name="Picture 36" descr="A close up of a sign&#10;&#10;Description generated with very high confidence">
            <a:extLst>
              <a:ext uri="{FF2B5EF4-FFF2-40B4-BE49-F238E27FC236}">
                <a16:creationId xmlns:a16="http://schemas.microsoft.com/office/drawing/2014/main" id="{966F6802-2201-46A7-93AA-7C6407EC5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sp>
        <p:nvSpPr>
          <p:cNvPr id="38" name="Right Brace 37">
            <a:extLst>
              <a:ext uri="{FF2B5EF4-FFF2-40B4-BE49-F238E27FC236}">
                <a16:creationId xmlns:a16="http://schemas.microsoft.com/office/drawing/2014/main" id="{68B35FF3-FA18-443C-A00A-14F430692E61}"/>
              </a:ext>
            </a:extLst>
          </p:cNvPr>
          <p:cNvSpPr/>
          <p:nvPr/>
        </p:nvSpPr>
        <p:spPr>
          <a:xfrm rot="5400000">
            <a:off x="5455666" y="-474893"/>
            <a:ext cx="1103659" cy="10215563"/>
          </a:xfrm>
          <a:prstGeom prst="rightBrace">
            <a:avLst>
              <a:gd name="adj1" fmla="val 111222"/>
              <a:gd name="adj2" fmla="val 50233"/>
            </a:avLst>
          </a:prstGeom>
          <a:noFill/>
          <a:ln w="5715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B5E197CA-989C-4531-8E4A-FD58ECE99186}"/>
              </a:ext>
            </a:extLst>
          </p:cNvPr>
          <p:cNvSpPr/>
          <p:nvPr/>
        </p:nvSpPr>
        <p:spPr>
          <a:xfrm>
            <a:off x="4709655" y="5367338"/>
            <a:ext cx="2467432" cy="1338262"/>
          </a:xfrm>
          <a:prstGeom prst="irregularSeal1">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Super Learner</a:t>
            </a:r>
          </a:p>
        </p:txBody>
      </p:sp>
    </p:spTree>
    <p:extLst>
      <p:ext uri="{BB962C8B-B14F-4D97-AF65-F5344CB8AC3E}">
        <p14:creationId xmlns:p14="http://schemas.microsoft.com/office/powerpoint/2010/main" val="12597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8" grpId="0" animBg="1"/>
      <p:bldP spid="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p:txBody>
          <a:bodyPr/>
          <a:lstStyle/>
          <a:p>
            <a:r>
              <a:rPr lang="en-US" dirty="0"/>
              <a:t>First, train a set of </a:t>
            </a:r>
            <a:r>
              <a:rPr lang="en-US" i="1" dirty="0"/>
              <a:t>first-level learners</a:t>
            </a:r>
            <a:r>
              <a:rPr lang="en-US" dirty="0"/>
              <a:t>.</a:t>
            </a:r>
          </a:p>
          <a:p>
            <a:pPr marL="0" indent="0">
              <a:buNone/>
            </a:pPr>
            <a:endParaRPr lang="en-US" dirty="0"/>
          </a:p>
          <a:p>
            <a:r>
              <a:rPr lang="en-US" dirty="0"/>
              <a:t>Use the outputs of the </a:t>
            </a:r>
            <a:r>
              <a:rPr lang="en-US" i="1" dirty="0"/>
              <a:t>first-level learners</a:t>
            </a:r>
            <a:r>
              <a:rPr lang="en-US" dirty="0"/>
              <a:t> to train a </a:t>
            </a:r>
            <a:r>
              <a:rPr lang="en-US" i="1" dirty="0"/>
              <a:t>meta-learner.</a:t>
            </a:r>
            <a:endParaRPr lang="en-US" dirty="0"/>
          </a:p>
          <a:p>
            <a:pPr marL="0" indent="0">
              <a:buNone/>
            </a:pPr>
            <a:endParaRPr lang="en-US" dirty="0"/>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spTree>
    <p:extLst>
      <p:ext uri="{BB962C8B-B14F-4D97-AF65-F5344CB8AC3E}">
        <p14:creationId xmlns:p14="http://schemas.microsoft.com/office/powerpoint/2010/main" val="1131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658D-CCCC-4701-86D5-F152C38B5D0E}"/>
              </a:ext>
            </a:extLst>
          </p:cNvPr>
          <p:cNvSpPr>
            <a:spLocks noGrp="1"/>
          </p:cNvSpPr>
          <p:nvPr>
            <p:ph type="title"/>
          </p:nvPr>
        </p:nvSpPr>
        <p:spPr/>
        <p:txBody>
          <a:bodyPr/>
          <a:lstStyle/>
          <a:p>
            <a:r>
              <a:rPr lang="en-US" dirty="0"/>
              <a:t>Learning</a:t>
            </a:r>
          </a:p>
        </p:txBody>
      </p:sp>
      <p:sp>
        <p:nvSpPr>
          <p:cNvPr id="3" name="Content Placeholder 2">
            <a:extLst>
              <a:ext uri="{FF2B5EF4-FFF2-40B4-BE49-F238E27FC236}">
                <a16:creationId xmlns:a16="http://schemas.microsoft.com/office/drawing/2014/main" id="{7C59D306-0136-4184-9CA2-A87B1F692A28}"/>
              </a:ext>
            </a:extLst>
          </p:cNvPr>
          <p:cNvSpPr>
            <a:spLocks noGrp="1"/>
          </p:cNvSpPr>
          <p:nvPr>
            <p:ph idx="1"/>
          </p:nvPr>
        </p:nvSpPr>
        <p:spPr/>
        <p:txBody>
          <a:bodyPr>
            <a:normAutofit fontScale="92500"/>
          </a:bodyPr>
          <a:lstStyle/>
          <a:p>
            <a:r>
              <a:rPr lang="en-US" dirty="0"/>
              <a:t>(I. </a:t>
            </a:r>
            <a:r>
              <a:rPr lang="en-US" dirty="0" err="1"/>
              <a:t>Kononenko</a:t>
            </a:r>
            <a:r>
              <a:rPr lang="en-US" dirty="0"/>
              <a:t> and M. </a:t>
            </a:r>
            <a:r>
              <a:rPr lang="en-US" dirty="0" err="1"/>
              <a:t>Kukar</a:t>
            </a:r>
            <a:r>
              <a:rPr lang="en-US" dirty="0"/>
              <a:t>., 2007) defined </a:t>
            </a:r>
            <a:r>
              <a:rPr lang="en-US" i="1" dirty="0"/>
              <a:t>learning</a:t>
            </a:r>
            <a:r>
              <a:rPr lang="en-US" dirty="0"/>
              <a:t> as “</a:t>
            </a:r>
            <a:r>
              <a:rPr lang="en-US" i="1" dirty="0"/>
              <a:t>any modification of the system that improves its performance in some problem solving task.”</a:t>
            </a:r>
          </a:p>
          <a:p>
            <a:endParaRPr lang="en-US" i="1" dirty="0"/>
          </a:p>
          <a:p>
            <a:r>
              <a:rPr lang="en-US" dirty="0"/>
              <a:t>The result of learning is knowledge that the system can use to solve new problems.  An algorithm infers the properties of a given set of data and that information allows it to make predictions about other data that it might see in the future.</a:t>
            </a:r>
          </a:p>
          <a:p>
            <a:endParaRPr lang="en-US" i="1" dirty="0"/>
          </a:p>
          <a:p>
            <a:r>
              <a:rPr lang="en-US" dirty="0"/>
              <a:t>This is possible because almost all nonrandom data contains patterns which allows a machine to generalize (T. </a:t>
            </a:r>
            <a:r>
              <a:rPr lang="en-US" dirty="0" err="1"/>
              <a:t>Segaran</a:t>
            </a:r>
            <a:r>
              <a:rPr lang="en-US" dirty="0"/>
              <a:t>, 2007).</a:t>
            </a:r>
            <a:endParaRPr lang="en-US" i="1" dirty="0"/>
          </a:p>
          <a:p>
            <a:endParaRPr lang="en-US" dirty="0"/>
          </a:p>
        </p:txBody>
      </p:sp>
    </p:spTree>
    <p:extLst>
      <p:ext uri="{BB962C8B-B14F-4D97-AF65-F5344CB8AC3E}">
        <p14:creationId xmlns:p14="http://schemas.microsoft.com/office/powerpoint/2010/main" val="403000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p:txBody>
          <a:bodyPr/>
          <a:lstStyle/>
          <a:p>
            <a:pPr marL="0" indent="0">
              <a:buNone/>
            </a:pPr>
            <a:r>
              <a:rPr lang="en-US" dirty="0"/>
              <a:t>Procedure:</a:t>
            </a:r>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pic>
        <p:nvPicPr>
          <p:cNvPr id="5" name="Picture 4">
            <a:extLst>
              <a:ext uri="{FF2B5EF4-FFF2-40B4-BE49-F238E27FC236}">
                <a16:creationId xmlns:a16="http://schemas.microsoft.com/office/drawing/2014/main" id="{F46A78D0-A390-4ACF-81D5-E6F4B0249943}"/>
              </a:ext>
            </a:extLst>
          </p:cNvPr>
          <p:cNvPicPr>
            <a:picLocks noChangeAspect="1"/>
          </p:cNvPicPr>
          <p:nvPr/>
        </p:nvPicPr>
        <p:blipFill>
          <a:blip r:embed="rId3"/>
          <a:stretch>
            <a:fillRect/>
          </a:stretch>
        </p:blipFill>
        <p:spPr>
          <a:xfrm>
            <a:off x="421341" y="2588982"/>
            <a:ext cx="11125200" cy="3604141"/>
          </a:xfrm>
          <a:prstGeom prst="rect">
            <a:avLst/>
          </a:prstGeom>
        </p:spPr>
      </p:pic>
    </p:spTree>
    <p:extLst>
      <p:ext uri="{BB962C8B-B14F-4D97-AF65-F5344CB8AC3E}">
        <p14:creationId xmlns:p14="http://schemas.microsoft.com/office/powerpoint/2010/main" val="4232886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a:xfrm>
            <a:off x="838200" y="1825625"/>
            <a:ext cx="10515600" cy="4351338"/>
          </a:xfrm>
        </p:spPr>
        <p:txBody>
          <a:bodyPr/>
          <a:lstStyle/>
          <a:p>
            <a:pPr marL="0" indent="0">
              <a:buNone/>
            </a:pPr>
            <a:endParaRPr lang="en-US" dirty="0"/>
          </a:p>
          <a:p>
            <a:pPr marL="0" indent="0">
              <a:buNone/>
            </a:pPr>
            <a:endParaRPr lang="en-US" dirty="0"/>
          </a:p>
          <a:p>
            <a:pPr marL="0" indent="0">
              <a:buNone/>
            </a:pPr>
            <a:endParaRPr lang="en-US" dirty="0"/>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grpSp>
        <p:nvGrpSpPr>
          <p:cNvPr id="20" name="Group 19">
            <a:extLst>
              <a:ext uri="{FF2B5EF4-FFF2-40B4-BE49-F238E27FC236}">
                <a16:creationId xmlns:a16="http://schemas.microsoft.com/office/drawing/2014/main" id="{E3E9DF6B-6639-4976-95BE-11D67F46E21A}"/>
              </a:ext>
            </a:extLst>
          </p:cNvPr>
          <p:cNvGrpSpPr/>
          <p:nvPr/>
        </p:nvGrpSpPr>
        <p:grpSpPr>
          <a:xfrm>
            <a:off x="2832877" y="2425974"/>
            <a:ext cx="5576017" cy="2831825"/>
            <a:chOff x="3052512" y="2390116"/>
            <a:chExt cx="4048393" cy="1964633"/>
          </a:xfrm>
        </p:grpSpPr>
        <p:sp>
          <p:nvSpPr>
            <p:cNvPr id="6" name="Double Bracket 5">
              <a:extLst>
                <a:ext uri="{FF2B5EF4-FFF2-40B4-BE49-F238E27FC236}">
                  <a16:creationId xmlns:a16="http://schemas.microsoft.com/office/drawing/2014/main" id="{48979ED4-B329-4C34-B12F-9AD2313F26B1}"/>
                </a:ext>
              </a:extLst>
            </p:cNvPr>
            <p:cNvSpPr/>
            <p:nvPr/>
          </p:nvSpPr>
          <p:spPr>
            <a:xfrm>
              <a:off x="3052512" y="3216649"/>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s-MX" sz="1500" baseline="-25000" dirty="0">
                  <a:ln w="0"/>
                  <a:latin typeface="Times New Roman" panose="02020603050405020304" pitchFamily="18" charset="0"/>
                  <a:cs typeface="Times New Roman" panose="02020603050405020304" pitchFamily="18" charset="0"/>
                </a:rPr>
                <a:t>1</a:t>
              </a:r>
              <a:endParaRPr lang="en-US" sz="1500" baseline="-25000" dirty="0">
                <a:ln w="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0CF892F1-DADD-48D1-BA08-045DC16EC826}"/>
                </a:ext>
              </a:extLst>
            </p:cNvPr>
            <p:cNvSpPr>
              <a:spLocks noChangeAspect="1"/>
            </p:cNvSpPr>
            <p:nvPr/>
          </p:nvSpPr>
          <p:spPr>
            <a:xfrm>
              <a:off x="3562350" y="372949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D40918-6319-4014-B438-CC9685E9EE98}"/>
                </a:ext>
              </a:extLst>
            </p:cNvPr>
            <p:cNvSpPr>
              <a:spLocks noChangeAspect="1"/>
            </p:cNvSpPr>
            <p:nvPr/>
          </p:nvSpPr>
          <p:spPr>
            <a:xfrm>
              <a:off x="3686175" y="372949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8B41698-A34A-4E6A-A471-072A563E2215}"/>
                </a:ext>
              </a:extLst>
            </p:cNvPr>
            <p:cNvSpPr>
              <a:spLocks noChangeAspect="1"/>
            </p:cNvSpPr>
            <p:nvPr/>
          </p:nvSpPr>
          <p:spPr>
            <a:xfrm>
              <a:off x="3810000" y="372949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Bracket 9">
              <a:extLst>
                <a:ext uri="{FF2B5EF4-FFF2-40B4-BE49-F238E27FC236}">
                  <a16:creationId xmlns:a16="http://schemas.microsoft.com/office/drawing/2014/main" id="{B563FCF3-F96B-4749-8A15-309E5D440041}"/>
                </a:ext>
              </a:extLst>
            </p:cNvPr>
            <p:cNvSpPr/>
            <p:nvPr/>
          </p:nvSpPr>
          <p:spPr>
            <a:xfrm>
              <a:off x="4014537" y="3213641"/>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s-MX" sz="12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endParaRPr lang="en-US" sz="1500" baseline="-25000" dirty="0">
                <a:ln w="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155E150-4B5A-49B3-83FD-D2CBBC8B681D}"/>
                </a:ext>
              </a:extLst>
            </p:cNvPr>
            <p:cNvCxnSpPr/>
            <p:nvPr/>
          </p:nvCxnSpPr>
          <p:spPr>
            <a:xfrm>
              <a:off x="4581525" y="3793503"/>
              <a:ext cx="3714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Double Bracket 11">
              <a:extLst>
                <a:ext uri="{FF2B5EF4-FFF2-40B4-BE49-F238E27FC236}">
                  <a16:creationId xmlns:a16="http://schemas.microsoft.com/office/drawing/2014/main" id="{491EA0B3-6676-41C8-96F7-70411CC4012F}"/>
                </a:ext>
              </a:extLst>
            </p:cNvPr>
            <p:cNvSpPr/>
            <p:nvPr/>
          </p:nvSpPr>
          <p:spPr>
            <a:xfrm>
              <a:off x="5133975" y="3213641"/>
              <a:ext cx="1157538" cy="1025692"/>
            </a:xfrm>
            <a:prstGeom prst="bracketPair">
              <a:avLst>
                <a:gd name="adj" fmla="val 882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endParaRPr lang="en-US" sz="1500" baseline="-25000" dirty="0">
                <a:ln w="0"/>
                <a:latin typeface="Times New Roman" panose="02020603050405020304" pitchFamily="18" charset="0"/>
                <a:cs typeface="Times New Roman" panose="02020603050405020304" pitchFamily="18" charset="0"/>
              </a:endParaRPr>
            </a:p>
          </p:txBody>
        </p:sp>
        <p:sp>
          <p:nvSpPr>
            <p:cNvPr id="13" name="Double Bracket 12">
              <a:extLst>
                <a:ext uri="{FF2B5EF4-FFF2-40B4-BE49-F238E27FC236}">
                  <a16:creationId xmlns:a16="http://schemas.microsoft.com/office/drawing/2014/main" id="{BD396EFD-2E5F-4528-912A-D28212A0496F}"/>
                </a:ext>
              </a:extLst>
            </p:cNvPr>
            <p:cNvSpPr/>
            <p:nvPr/>
          </p:nvSpPr>
          <p:spPr>
            <a:xfrm>
              <a:off x="6531643" y="3213641"/>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15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ight Brace 13">
              <a:extLst>
                <a:ext uri="{FF2B5EF4-FFF2-40B4-BE49-F238E27FC236}">
                  <a16:creationId xmlns:a16="http://schemas.microsoft.com/office/drawing/2014/main" id="{7B1B4619-57BA-4AA2-A415-A16876CB22D9}"/>
                </a:ext>
              </a:extLst>
            </p:cNvPr>
            <p:cNvSpPr/>
            <p:nvPr/>
          </p:nvSpPr>
          <p:spPr>
            <a:xfrm rot="16200000">
              <a:off x="5862637" y="2037804"/>
              <a:ext cx="342900" cy="1767138"/>
            </a:xfrm>
            <a:prstGeom prst="rightBrace">
              <a:avLst>
                <a:gd name="adj1" fmla="val 66824"/>
                <a:gd name="adj2" fmla="val 50000"/>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89CF5B31-A067-48B4-B470-FC7C0AC983D0}"/>
                </a:ext>
              </a:extLst>
            </p:cNvPr>
            <p:cNvSpPr txBox="1"/>
            <p:nvPr/>
          </p:nvSpPr>
          <p:spPr>
            <a:xfrm>
              <a:off x="5850931" y="2390116"/>
              <a:ext cx="385362" cy="369332"/>
            </a:xfrm>
            <a:prstGeom prst="rect">
              <a:avLst/>
            </a:prstGeom>
            <a:noFill/>
          </p:spPr>
          <p:txBody>
            <a:bodyPr wrap="none" rtlCol="0">
              <a:spAutoFit/>
            </a:bodyPr>
            <a:lstStyle/>
            <a:p>
              <a:r>
                <a:rPr lang="es-MX" dirty="0">
                  <a:effectLst>
                    <a:outerShdw blurRad="38100" dist="38100" dir="2700000" algn="tl">
                      <a:srgbClr val="000000">
                        <a:alpha val="43137"/>
                      </a:srgbClr>
                    </a:outerShdw>
                  </a:effectLst>
                </a:rPr>
                <a:t>D’</a:t>
              </a:r>
              <a:endParaRPr lang="en-US"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62FECA63-1159-4611-96CE-2B5C96E2978F}"/>
                </a:ext>
              </a:extLst>
            </p:cNvPr>
            <p:cNvSpPr txBox="1"/>
            <p:nvPr/>
          </p:nvSpPr>
          <p:spPr>
            <a:xfrm>
              <a:off x="6226768" y="4114392"/>
              <a:ext cx="354584" cy="230832"/>
            </a:xfrm>
            <a:prstGeom prst="rect">
              <a:avLst/>
            </a:prstGeom>
            <a:noFill/>
          </p:spPr>
          <p:txBody>
            <a:bodyPr wrap="none" rtlCol="0">
              <a:spAutoFit/>
            </a:bodyPr>
            <a:lstStyle/>
            <a:p>
              <a:r>
                <a:rPr lang="es-MX" sz="900" b="1" dirty="0" err="1">
                  <a:latin typeface="Times New Roman" panose="02020603050405020304" pitchFamily="18" charset="0"/>
                  <a:cs typeface="Times New Roman" panose="02020603050405020304" pitchFamily="18" charset="0"/>
                </a:rPr>
                <a:t>n,L</a:t>
              </a:r>
              <a:endParaRPr lang="en-US" sz="9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44D4D89-D97D-4B8B-B76D-8A3EE1997442}"/>
                </a:ext>
              </a:extLst>
            </p:cNvPr>
            <p:cNvSpPr txBox="1"/>
            <p:nvPr/>
          </p:nvSpPr>
          <p:spPr>
            <a:xfrm>
              <a:off x="6853721" y="4123917"/>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DAEBDF7-3375-4D83-8EF9-716524BBA163}"/>
                </a:ext>
              </a:extLst>
            </p:cNvPr>
            <p:cNvSpPr txBox="1"/>
            <p:nvPr/>
          </p:nvSpPr>
          <p:spPr>
            <a:xfrm>
              <a:off x="3378252" y="4123917"/>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29A7BD1-67AE-46EC-8DB9-3578AAA1B65C}"/>
                </a:ext>
              </a:extLst>
            </p:cNvPr>
            <p:cNvSpPr txBox="1"/>
            <p:nvPr/>
          </p:nvSpPr>
          <p:spPr>
            <a:xfrm>
              <a:off x="4339121" y="4123917"/>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A377B5C2-FC42-4D40-B47F-441189C64570}"/>
              </a:ext>
            </a:extLst>
          </p:cNvPr>
          <p:cNvSpPr txBox="1"/>
          <p:nvPr/>
        </p:nvSpPr>
        <p:spPr>
          <a:xfrm>
            <a:off x="2647534" y="2998425"/>
            <a:ext cx="2204386" cy="276999"/>
          </a:xfrm>
          <a:prstGeom prst="rect">
            <a:avLst/>
          </a:prstGeom>
          <a:noFill/>
        </p:spPr>
        <p:txBody>
          <a:bodyPr wrap="none" rtlCol="0">
            <a:spAutoFit/>
          </a:bodyPr>
          <a:lstStyle/>
          <a:p>
            <a:r>
              <a:rPr lang="en-US" sz="1200" dirty="0">
                <a:solidFill>
                  <a:srgbClr val="FF0000"/>
                </a:solidFill>
              </a:rPr>
              <a:t>Predictions of first-level learners</a:t>
            </a:r>
          </a:p>
        </p:txBody>
      </p:sp>
      <p:sp>
        <p:nvSpPr>
          <p:cNvPr id="22" name="TextBox 21">
            <a:extLst>
              <a:ext uri="{FF2B5EF4-FFF2-40B4-BE49-F238E27FC236}">
                <a16:creationId xmlns:a16="http://schemas.microsoft.com/office/drawing/2014/main" id="{711893A8-01C8-4028-AE79-50050A852F06}"/>
              </a:ext>
            </a:extLst>
          </p:cNvPr>
          <p:cNvSpPr txBox="1"/>
          <p:nvPr/>
        </p:nvSpPr>
        <p:spPr>
          <a:xfrm>
            <a:off x="7080543" y="2464072"/>
            <a:ext cx="2179764" cy="276999"/>
          </a:xfrm>
          <a:prstGeom prst="rect">
            <a:avLst/>
          </a:prstGeom>
          <a:noFill/>
        </p:spPr>
        <p:txBody>
          <a:bodyPr wrap="none" rtlCol="0">
            <a:spAutoFit/>
          </a:bodyPr>
          <a:lstStyle/>
          <a:p>
            <a:r>
              <a:rPr lang="en-US" sz="1200" dirty="0">
                <a:solidFill>
                  <a:srgbClr val="FF0000"/>
                </a:solidFill>
              </a:rPr>
              <a:t>Use D’ to train the meta-learner</a:t>
            </a:r>
          </a:p>
        </p:txBody>
      </p:sp>
    </p:spTree>
    <p:extLst>
      <p:ext uri="{BB962C8B-B14F-4D97-AF65-F5344CB8AC3E}">
        <p14:creationId xmlns:p14="http://schemas.microsoft.com/office/powerpoint/2010/main" val="7112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p:txBody>
          <a:bodyPr/>
          <a:lstStyle/>
          <a:p>
            <a:r>
              <a:rPr lang="en-US" dirty="0"/>
              <a:t>Steps 2 and 3 can lead to overfitting.</a:t>
            </a:r>
          </a:p>
          <a:p>
            <a:endParaRPr lang="en-US" dirty="0"/>
          </a:p>
          <a:p>
            <a:r>
              <a:rPr lang="en-US" dirty="0"/>
              <a:t>To avoid this, use k-fold cross validation within these steps.</a:t>
            </a:r>
          </a:p>
          <a:p>
            <a:endParaRPr lang="en-US" dirty="0"/>
          </a:p>
          <a:p>
            <a:r>
              <a:rPr lang="en-US" dirty="0"/>
              <a:t>After D’ has been generated, retrain all first-level learners with all data from D.</a:t>
            </a:r>
          </a:p>
          <a:p>
            <a:endParaRPr lang="en-US" dirty="0"/>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spTree>
    <p:extLst>
      <p:ext uri="{BB962C8B-B14F-4D97-AF65-F5344CB8AC3E}">
        <p14:creationId xmlns:p14="http://schemas.microsoft.com/office/powerpoint/2010/main" val="2428497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393F-8550-4002-984A-D8EF651C5EB3}"/>
              </a:ext>
            </a:extLst>
          </p:cNvPr>
          <p:cNvSpPr>
            <a:spLocks noGrp="1"/>
          </p:cNvSpPr>
          <p:nvPr>
            <p:ph type="title"/>
          </p:nvPr>
        </p:nvSpPr>
        <p:spPr/>
        <p:txBody>
          <a:bodyPr/>
          <a:lstStyle/>
          <a:p>
            <a:r>
              <a:rPr lang="en-US" dirty="0"/>
              <a:t>   tacked generalization</a:t>
            </a:r>
          </a:p>
        </p:txBody>
      </p:sp>
      <p:sp>
        <p:nvSpPr>
          <p:cNvPr id="3" name="Content Placeholder 2">
            <a:extLst>
              <a:ext uri="{FF2B5EF4-FFF2-40B4-BE49-F238E27FC236}">
                <a16:creationId xmlns:a16="http://schemas.microsoft.com/office/drawing/2014/main" id="{ED23606D-D1C5-4947-831D-C4B73F5A6A9E}"/>
              </a:ext>
            </a:extLst>
          </p:cNvPr>
          <p:cNvSpPr>
            <a:spLocks noGrp="1"/>
          </p:cNvSpPr>
          <p:nvPr>
            <p:ph idx="1"/>
          </p:nvPr>
        </p:nvSpPr>
        <p:spPr/>
        <p:txBody>
          <a:bodyPr/>
          <a:lstStyle/>
          <a:p>
            <a:r>
              <a:rPr lang="en-US" dirty="0"/>
              <a:t>Performance can increase by adding confidence information about predictions (Ting &amp; Witten).</a:t>
            </a:r>
          </a:p>
          <a:p>
            <a:endParaRPr lang="en-US" dirty="0"/>
          </a:p>
          <a:p>
            <a:endParaRPr lang="en-US" dirty="0"/>
          </a:p>
          <a:p>
            <a:endParaRPr lang="en-US" dirty="0"/>
          </a:p>
          <a:p>
            <a:endParaRPr lang="en-US" dirty="0"/>
          </a:p>
          <a:p>
            <a:pPr marL="0" indent="0">
              <a:buNone/>
            </a:pPr>
            <a:r>
              <a:rPr lang="en-US" dirty="0"/>
              <a:t>Where </a:t>
            </a:r>
            <a:r>
              <a:rPr lang="en-US" i="1" dirty="0">
                <a:solidFill>
                  <a:srgbClr val="00B050"/>
                </a:solidFill>
              </a:rPr>
              <a:t>k</a:t>
            </a:r>
            <a:r>
              <a:rPr lang="en-US" dirty="0"/>
              <a:t> is the number of classes.</a:t>
            </a:r>
          </a:p>
          <a:p>
            <a:pPr marL="0" indent="0">
              <a:buNone/>
            </a:pPr>
            <a:r>
              <a:rPr lang="en-US" i="1" dirty="0">
                <a:solidFill>
                  <a:srgbClr val="00B050"/>
                </a:solidFill>
              </a:rPr>
              <a:t>Probs</a:t>
            </a:r>
            <a:r>
              <a:rPr lang="en-US" dirty="0"/>
              <a:t> are the averaged output probabilities from each learner </a:t>
            </a:r>
            <a:r>
              <a:rPr lang="en-US" i="1" dirty="0"/>
              <a:t>L.</a:t>
            </a:r>
          </a:p>
          <a:p>
            <a:endParaRPr lang="en-US" dirty="0"/>
          </a:p>
        </p:txBody>
      </p:sp>
      <p:pic>
        <p:nvPicPr>
          <p:cNvPr id="4" name="Picture 3" descr="A close up of a sign&#10;&#10;Description generated with very high confidence">
            <a:extLst>
              <a:ext uri="{FF2B5EF4-FFF2-40B4-BE49-F238E27FC236}">
                <a16:creationId xmlns:a16="http://schemas.microsoft.com/office/drawing/2014/main" id="{6BDEEFBE-D2D1-4EEC-A367-816CF2AF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42" y="664877"/>
            <a:ext cx="815972" cy="630524"/>
          </a:xfrm>
          <a:prstGeom prst="rect">
            <a:avLst/>
          </a:prstGeom>
        </p:spPr>
      </p:pic>
      <p:sp>
        <p:nvSpPr>
          <p:cNvPr id="21" name="Double Bracket 20">
            <a:extLst>
              <a:ext uri="{FF2B5EF4-FFF2-40B4-BE49-F238E27FC236}">
                <a16:creationId xmlns:a16="http://schemas.microsoft.com/office/drawing/2014/main" id="{64A9A4DC-2F59-4848-A256-8307A7062FE4}"/>
              </a:ext>
            </a:extLst>
          </p:cNvPr>
          <p:cNvSpPr/>
          <p:nvPr/>
        </p:nvSpPr>
        <p:spPr>
          <a:xfrm>
            <a:off x="2752195" y="3355602"/>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s-MX" sz="1500" baseline="-25000" dirty="0">
                <a:ln w="0"/>
                <a:latin typeface="Times New Roman" panose="02020603050405020304" pitchFamily="18" charset="0"/>
                <a:cs typeface="Times New Roman" panose="02020603050405020304" pitchFamily="18" charset="0"/>
              </a:rPr>
              <a:t>1</a:t>
            </a:r>
            <a:endParaRPr lang="en-US" sz="1500" baseline="-25000" dirty="0">
              <a:ln w="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083FF5CA-F203-4FED-ADB7-0906F69B1323}"/>
              </a:ext>
            </a:extLst>
          </p:cNvPr>
          <p:cNvSpPr>
            <a:spLocks noChangeAspect="1"/>
          </p:cNvSpPr>
          <p:nvPr/>
        </p:nvSpPr>
        <p:spPr>
          <a:xfrm>
            <a:off x="3262033" y="38684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73CAE0-DA34-4B95-B650-8C7D2B687365}"/>
              </a:ext>
            </a:extLst>
          </p:cNvPr>
          <p:cNvSpPr>
            <a:spLocks noChangeAspect="1"/>
          </p:cNvSpPr>
          <p:nvPr/>
        </p:nvSpPr>
        <p:spPr>
          <a:xfrm>
            <a:off x="3385858" y="38684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B87FC8-DA23-4951-9AF5-295969A99399}"/>
              </a:ext>
            </a:extLst>
          </p:cNvPr>
          <p:cNvSpPr>
            <a:spLocks noChangeAspect="1"/>
          </p:cNvSpPr>
          <p:nvPr/>
        </p:nvSpPr>
        <p:spPr>
          <a:xfrm>
            <a:off x="3509683" y="38684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uble Bracket 24">
            <a:extLst>
              <a:ext uri="{FF2B5EF4-FFF2-40B4-BE49-F238E27FC236}">
                <a16:creationId xmlns:a16="http://schemas.microsoft.com/office/drawing/2014/main" id="{CCF16BEA-6F3D-42EA-B786-ECCD4EF0D3AB}"/>
              </a:ext>
            </a:extLst>
          </p:cNvPr>
          <p:cNvSpPr/>
          <p:nvPr/>
        </p:nvSpPr>
        <p:spPr>
          <a:xfrm>
            <a:off x="3714220" y="3352594"/>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s-MX" sz="12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endParaRPr lang="en-US" sz="1500" baseline="-25000" dirty="0">
              <a:ln w="0"/>
              <a:latin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4FB12EA3-5B82-4D6D-8024-5F123A572924}"/>
              </a:ext>
            </a:extLst>
          </p:cNvPr>
          <p:cNvCxnSpPr/>
          <p:nvPr/>
        </p:nvCxnSpPr>
        <p:spPr>
          <a:xfrm>
            <a:off x="5573348" y="3932456"/>
            <a:ext cx="3714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Double Bracket 26">
            <a:extLst>
              <a:ext uri="{FF2B5EF4-FFF2-40B4-BE49-F238E27FC236}">
                <a16:creationId xmlns:a16="http://schemas.microsoft.com/office/drawing/2014/main" id="{00D4DCB7-39A8-4DB2-B38A-7B68282BC722}"/>
              </a:ext>
            </a:extLst>
          </p:cNvPr>
          <p:cNvSpPr/>
          <p:nvPr/>
        </p:nvSpPr>
        <p:spPr>
          <a:xfrm>
            <a:off x="6125798" y="3352594"/>
            <a:ext cx="1157538" cy="1025692"/>
          </a:xfrm>
          <a:prstGeom prst="bracketPair">
            <a:avLst>
              <a:gd name="adj" fmla="val 882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endParaRPr lang="en-US" sz="1500" baseline="-25000" dirty="0">
              <a:ln w="0"/>
              <a:latin typeface="Times New Roman" panose="02020603050405020304" pitchFamily="18" charset="0"/>
              <a:cs typeface="Times New Roman" panose="02020603050405020304" pitchFamily="18" charset="0"/>
            </a:endParaRPr>
          </a:p>
        </p:txBody>
      </p:sp>
      <p:sp>
        <p:nvSpPr>
          <p:cNvPr id="28" name="Double Bracket 27">
            <a:extLst>
              <a:ext uri="{FF2B5EF4-FFF2-40B4-BE49-F238E27FC236}">
                <a16:creationId xmlns:a16="http://schemas.microsoft.com/office/drawing/2014/main" id="{FD75D24B-A7B3-42EF-BDE5-C96FC7E3CA12}"/>
              </a:ext>
            </a:extLst>
          </p:cNvPr>
          <p:cNvSpPr/>
          <p:nvPr/>
        </p:nvSpPr>
        <p:spPr>
          <a:xfrm>
            <a:off x="7523466" y="3352594"/>
            <a:ext cx="386013" cy="10256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15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Right Brace 28">
            <a:extLst>
              <a:ext uri="{FF2B5EF4-FFF2-40B4-BE49-F238E27FC236}">
                <a16:creationId xmlns:a16="http://schemas.microsoft.com/office/drawing/2014/main" id="{E68684B4-5311-4BFA-B43F-5B69EFCACE70}"/>
              </a:ext>
            </a:extLst>
          </p:cNvPr>
          <p:cNvSpPr/>
          <p:nvPr/>
        </p:nvSpPr>
        <p:spPr>
          <a:xfrm rot="16200000">
            <a:off x="6854460" y="2176757"/>
            <a:ext cx="342900" cy="1767138"/>
          </a:xfrm>
          <a:prstGeom prst="rightBrace">
            <a:avLst>
              <a:gd name="adj1" fmla="val 66824"/>
              <a:gd name="adj2" fmla="val 50000"/>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30" name="TextBox 29">
            <a:extLst>
              <a:ext uri="{FF2B5EF4-FFF2-40B4-BE49-F238E27FC236}">
                <a16:creationId xmlns:a16="http://schemas.microsoft.com/office/drawing/2014/main" id="{04CDD32B-31BB-41F0-B18E-7A1586E14A99}"/>
              </a:ext>
            </a:extLst>
          </p:cNvPr>
          <p:cNvSpPr txBox="1"/>
          <p:nvPr/>
        </p:nvSpPr>
        <p:spPr>
          <a:xfrm>
            <a:off x="6842754" y="2529069"/>
            <a:ext cx="385362" cy="369332"/>
          </a:xfrm>
          <a:prstGeom prst="rect">
            <a:avLst/>
          </a:prstGeom>
          <a:noFill/>
        </p:spPr>
        <p:txBody>
          <a:bodyPr wrap="none" rtlCol="0">
            <a:spAutoFit/>
          </a:bodyPr>
          <a:lstStyle/>
          <a:p>
            <a:r>
              <a:rPr lang="es-MX" dirty="0">
                <a:effectLst>
                  <a:outerShdw blurRad="38100" dist="38100" dir="2700000" algn="tl">
                    <a:srgbClr val="000000">
                      <a:alpha val="43137"/>
                    </a:srgbClr>
                  </a:outerShdw>
                </a:effectLst>
              </a:rPr>
              <a:t>D’</a:t>
            </a:r>
            <a:endParaRPr lang="en-US" dirty="0">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0990420F-51E9-4417-9094-38123D6C1090}"/>
              </a:ext>
            </a:extLst>
          </p:cNvPr>
          <p:cNvSpPr txBox="1"/>
          <p:nvPr/>
        </p:nvSpPr>
        <p:spPr>
          <a:xfrm>
            <a:off x="7218591" y="4253345"/>
            <a:ext cx="354584" cy="230832"/>
          </a:xfrm>
          <a:prstGeom prst="rect">
            <a:avLst/>
          </a:prstGeom>
          <a:noFill/>
        </p:spPr>
        <p:txBody>
          <a:bodyPr wrap="none" rtlCol="0">
            <a:spAutoFit/>
          </a:bodyPr>
          <a:lstStyle/>
          <a:p>
            <a:r>
              <a:rPr lang="es-MX" sz="900" b="1" dirty="0" err="1">
                <a:latin typeface="Times New Roman" panose="02020603050405020304" pitchFamily="18" charset="0"/>
                <a:cs typeface="Times New Roman" panose="02020603050405020304" pitchFamily="18" charset="0"/>
              </a:rPr>
              <a:t>n,L</a:t>
            </a:r>
            <a:endParaRPr lang="en-US" sz="9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77DDC6B-FD3F-46E3-9E5F-F1C2CBDADA58}"/>
              </a:ext>
            </a:extLst>
          </p:cNvPr>
          <p:cNvSpPr txBox="1"/>
          <p:nvPr/>
        </p:nvSpPr>
        <p:spPr>
          <a:xfrm>
            <a:off x="7845544" y="4262870"/>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3BC28323-F3FA-4B36-8566-0015388EE366}"/>
              </a:ext>
            </a:extLst>
          </p:cNvPr>
          <p:cNvSpPr txBox="1"/>
          <p:nvPr/>
        </p:nvSpPr>
        <p:spPr>
          <a:xfrm>
            <a:off x="3077935" y="4262870"/>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8137CA9-5F4D-4E6F-9D7C-BFDAF91E8029}"/>
              </a:ext>
            </a:extLst>
          </p:cNvPr>
          <p:cNvSpPr txBox="1"/>
          <p:nvPr/>
        </p:nvSpPr>
        <p:spPr>
          <a:xfrm>
            <a:off x="4038804" y="4262870"/>
            <a:ext cx="247184" cy="230832"/>
          </a:xfrm>
          <a:prstGeom prst="rect">
            <a:avLst/>
          </a:prstGeom>
          <a:noFill/>
        </p:spPr>
        <p:txBody>
          <a:bodyPr wrap="none" rtlCol="0">
            <a:spAutoFit/>
          </a:bodyPr>
          <a:lstStyle/>
          <a:p>
            <a:r>
              <a:rPr lang="es-MX" sz="900" b="1" dirty="0">
                <a:latin typeface="Times New Roman" panose="02020603050405020304" pitchFamily="18" charset="0"/>
                <a:cs typeface="Times New Roman" panose="02020603050405020304" pitchFamily="18" charset="0"/>
              </a:rPr>
              <a:t>n</a:t>
            </a:r>
            <a:endParaRPr lang="en-US" sz="900" b="1" dirty="0">
              <a:latin typeface="Times New Roman" panose="02020603050405020304" pitchFamily="18" charset="0"/>
              <a:cs typeface="Times New Roman" panose="02020603050405020304" pitchFamily="18" charset="0"/>
            </a:endParaRPr>
          </a:p>
        </p:txBody>
      </p:sp>
      <p:sp>
        <p:nvSpPr>
          <p:cNvPr id="35" name="Double Bracket 34">
            <a:extLst>
              <a:ext uri="{FF2B5EF4-FFF2-40B4-BE49-F238E27FC236}">
                <a16:creationId xmlns:a16="http://schemas.microsoft.com/office/drawing/2014/main" id="{A432EB6D-74C6-43C7-8647-E0E4F8BF8C6A}"/>
              </a:ext>
            </a:extLst>
          </p:cNvPr>
          <p:cNvSpPr/>
          <p:nvPr/>
        </p:nvSpPr>
        <p:spPr>
          <a:xfrm>
            <a:off x="4731799" y="3359465"/>
            <a:ext cx="654512" cy="1025692"/>
          </a:xfrm>
          <a:prstGeom prst="bracketPair">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MX" sz="1500"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s-MX" sz="1200" baseline="-25000"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robs</a:t>
            </a:r>
            <a:endParaRPr lang="en-US" sz="1500" baseline="-25000" dirty="0">
              <a:ln w="0"/>
              <a:solidFill>
                <a:srgbClr val="00B05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4E95797-D91E-43BC-BE79-B620A5AE5211}"/>
              </a:ext>
            </a:extLst>
          </p:cNvPr>
          <p:cNvSpPr txBox="1"/>
          <p:nvPr/>
        </p:nvSpPr>
        <p:spPr>
          <a:xfrm>
            <a:off x="5335496" y="4253345"/>
            <a:ext cx="341760" cy="230832"/>
          </a:xfrm>
          <a:prstGeom prst="rect">
            <a:avLst/>
          </a:prstGeom>
          <a:noFill/>
        </p:spPr>
        <p:txBody>
          <a:bodyPr wrap="none" rtlCol="0">
            <a:spAutoFit/>
          </a:bodyPr>
          <a:lstStyle/>
          <a:p>
            <a:r>
              <a:rPr lang="es-MX" sz="900" b="1" dirty="0" err="1">
                <a:solidFill>
                  <a:srgbClr val="00B050"/>
                </a:solidFill>
                <a:latin typeface="Times New Roman" panose="02020603050405020304" pitchFamily="18" charset="0"/>
                <a:cs typeface="Times New Roman" panose="02020603050405020304" pitchFamily="18" charset="0"/>
              </a:rPr>
              <a:t>n,k</a:t>
            </a:r>
            <a:endParaRPr lang="en-US" sz="900" b="1" dirty="0">
              <a:solidFill>
                <a:srgbClr val="00B050"/>
              </a:solidFill>
              <a:latin typeface="Times New Roman" panose="02020603050405020304" pitchFamily="18" charset="0"/>
              <a:cs typeface="Times New Roman" panose="02020603050405020304" pitchFamily="18" charset="0"/>
            </a:endParaRPr>
          </a:p>
        </p:txBody>
      </p:sp>
      <p:sp>
        <p:nvSpPr>
          <p:cNvPr id="37" name="Plus Sign 36">
            <a:extLst>
              <a:ext uri="{FF2B5EF4-FFF2-40B4-BE49-F238E27FC236}">
                <a16:creationId xmlns:a16="http://schemas.microsoft.com/office/drawing/2014/main" id="{CFCE50C2-EE60-4675-9B38-FD508248D13B}"/>
              </a:ext>
            </a:extLst>
          </p:cNvPr>
          <p:cNvSpPr/>
          <p:nvPr/>
        </p:nvSpPr>
        <p:spPr>
          <a:xfrm>
            <a:off x="4255644" y="3728798"/>
            <a:ext cx="385667" cy="343307"/>
          </a:xfrm>
          <a:prstGeom prst="mathPlus">
            <a:avLst>
              <a:gd name="adj1" fmla="val 742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152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CFF7-CD45-486D-95AD-57184DAEAE19}"/>
              </a:ext>
            </a:extLst>
          </p:cNvPr>
          <p:cNvSpPr>
            <a:spLocks noGrp="1"/>
          </p:cNvSpPr>
          <p:nvPr>
            <p:ph type="title"/>
          </p:nvPr>
        </p:nvSpPr>
        <p:spPr/>
        <p:txBody>
          <a:bodyPr>
            <a:normAutofit/>
          </a:bodyPr>
          <a:lstStyle/>
          <a:p>
            <a:r>
              <a:rPr lang="en-US" sz="3000" dirty="0"/>
              <a:t>Supporting materials: stacked generalization</a:t>
            </a:r>
          </a:p>
        </p:txBody>
      </p:sp>
      <p:sp>
        <p:nvSpPr>
          <p:cNvPr id="3" name="Content Placeholder 2">
            <a:extLst>
              <a:ext uri="{FF2B5EF4-FFF2-40B4-BE49-F238E27FC236}">
                <a16:creationId xmlns:a16="http://schemas.microsoft.com/office/drawing/2014/main" id="{419EF3E0-71E5-4616-B353-C6EF10FE0DF5}"/>
              </a:ext>
            </a:extLst>
          </p:cNvPr>
          <p:cNvSpPr>
            <a:spLocks noGrp="1"/>
          </p:cNvSpPr>
          <p:nvPr>
            <p:ph idx="1"/>
          </p:nvPr>
        </p:nvSpPr>
        <p:spPr/>
        <p:txBody>
          <a:bodyPr>
            <a:normAutofit/>
          </a:bodyPr>
          <a:lstStyle/>
          <a:p>
            <a:r>
              <a:rPr lang="en-US" dirty="0"/>
              <a:t>Zhou, Z. H. (2012). </a:t>
            </a:r>
            <a:r>
              <a:rPr lang="en-US" i="1" dirty="0"/>
              <a:t>Ensemble methods: foundations and algorithms</a:t>
            </a:r>
            <a:r>
              <a:rPr lang="en-US" dirty="0"/>
              <a:t>. Chapman and Hall/CRC.</a:t>
            </a:r>
          </a:p>
          <a:p>
            <a:pPr marL="0" indent="0">
              <a:buNone/>
            </a:pPr>
            <a:endParaRPr lang="en-US" dirty="0"/>
          </a:p>
          <a:p>
            <a:pPr marL="0" indent="0">
              <a:buNone/>
            </a:pPr>
            <a:endParaRPr lang="en-US" dirty="0"/>
          </a:p>
          <a:p>
            <a:pPr marL="0" indent="0">
              <a:buNone/>
            </a:pPr>
            <a:endParaRPr lang="en-US" dirty="0"/>
          </a:p>
          <a:p>
            <a:r>
              <a:rPr lang="en-US" dirty="0"/>
              <a:t>Wolpert, D. H. (1992). Stacked generalization. </a:t>
            </a:r>
            <a:r>
              <a:rPr lang="en-US" i="1" dirty="0"/>
              <a:t>Neural networks</a:t>
            </a:r>
            <a:r>
              <a:rPr lang="en-US" dirty="0"/>
              <a:t>, </a:t>
            </a:r>
            <a:r>
              <a:rPr lang="en-US" i="1" dirty="0"/>
              <a:t>5</a:t>
            </a:r>
            <a:r>
              <a:rPr lang="en-US" dirty="0"/>
              <a:t>(2), 241-259.</a:t>
            </a:r>
          </a:p>
          <a:p>
            <a:pPr marL="0" indent="0">
              <a:buNone/>
            </a:pPr>
            <a:endParaRPr lang="en-US" dirty="0"/>
          </a:p>
          <a:p>
            <a:endParaRPr lang="en-US" dirty="0"/>
          </a:p>
        </p:txBody>
      </p:sp>
      <p:pic>
        <p:nvPicPr>
          <p:cNvPr id="4" name="Picture 3" descr="A close up of text on a black background&#10;&#10;Description generated with high confidence">
            <a:extLst>
              <a:ext uri="{FF2B5EF4-FFF2-40B4-BE49-F238E27FC236}">
                <a16:creationId xmlns:a16="http://schemas.microsoft.com/office/drawing/2014/main" id="{87396F99-ADD1-46C6-ADD1-E9A60DBCF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62" y="739589"/>
            <a:ext cx="434138" cy="511849"/>
          </a:xfrm>
          <a:prstGeom prst="rect">
            <a:avLst/>
          </a:prstGeom>
        </p:spPr>
      </p:pic>
    </p:spTree>
    <p:extLst>
      <p:ext uri="{BB962C8B-B14F-4D97-AF65-F5344CB8AC3E}">
        <p14:creationId xmlns:p14="http://schemas.microsoft.com/office/powerpoint/2010/main" val="1397472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793BA-A069-4A9F-BE58-5665F6B1220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100" kern="1200">
                <a:solidFill>
                  <a:srgbClr val="FFFFFF"/>
                </a:solidFill>
                <a:latin typeface="+mj-lt"/>
                <a:ea typeface="+mj-ea"/>
                <a:cs typeface="+mj-cs"/>
              </a:rPr>
              <a:t>Data representations</a:t>
            </a:r>
          </a:p>
        </p:txBody>
      </p:sp>
      <p:sp>
        <p:nvSpPr>
          <p:cNvPr id="3" name="Content Placeholder 2">
            <a:extLst>
              <a:ext uri="{FF2B5EF4-FFF2-40B4-BE49-F238E27FC236}">
                <a16:creationId xmlns:a16="http://schemas.microsoft.com/office/drawing/2014/main" id="{756B4225-0130-4EB2-A944-E6C6CFED7DA6}"/>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endParaRPr lang="en-US" sz="2000" kern="1200" dirty="0">
              <a:solidFill>
                <a:srgbClr val="FFFFFF"/>
              </a:solidFill>
              <a:latin typeface="+mn-lt"/>
              <a:ea typeface="+mn-ea"/>
              <a:cs typeface="+mn-cs"/>
            </a:endParaRP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generated with high confidence">
            <a:extLst>
              <a:ext uri="{FF2B5EF4-FFF2-40B4-BE49-F238E27FC236}">
                <a16:creationId xmlns:a16="http://schemas.microsoft.com/office/drawing/2014/main" id="{609BE731-6D2F-48D1-91B7-223B72722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1253917"/>
            <a:ext cx="6553545" cy="4358107"/>
          </a:xfrm>
          <a:prstGeom prst="rect">
            <a:avLst/>
          </a:prstGeom>
        </p:spPr>
      </p:pic>
    </p:spTree>
    <p:extLst>
      <p:ext uri="{BB962C8B-B14F-4D97-AF65-F5344CB8AC3E}">
        <p14:creationId xmlns:p14="http://schemas.microsoft.com/office/powerpoint/2010/main" val="2941318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91EB59-F9CC-4972-AA30-048859AA0F0B}"/>
              </a:ext>
            </a:extLst>
          </p:cNvPr>
          <p:cNvSpPr>
            <a:spLocks noGrp="1"/>
          </p:cNvSpPr>
          <p:nvPr>
            <p:ph idx="1"/>
          </p:nvPr>
        </p:nvSpPr>
        <p:spPr>
          <a:xfrm>
            <a:off x="838200" y="1272989"/>
            <a:ext cx="10515600" cy="5518057"/>
          </a:xfrm>
        </p:spPr>
        <p:txBody>
          <a:bodyPr/>
          <a:lstStyle/>
          <a:p>
            <a:r>
              <a:rPr lang="en-US" dirty="0"/>
              <a:t>Selecting a data representation is crucial.</a:t>
            </a:r>
          </a:p>
          <a:p>
            <a:endParaRPr lang="en-US" dirty="0"/>
          </a:p>
          <a:p>
            <a:r>
              <a:rPr lang="en-US" dirty="0"/>
              <a:t>Invest time thinking about the possibilities.</a:t>
            </a:r>
          </a:p>
          <a:p>
            <a:endParaRPr lang="en-US" dirty="0"/>
          </a:p>
          <a:p>
            <a:r>
              <a:rPr lang="en-US" dirty="0"/>
              <a:t>Each representation provides a different perspective/view (information).</a:t>
            </a:r>
          </a:p>
          <a:p>
            <a:endParaRPr lang="en-US" dirty="0"/>
          </a:p>
          <a:p>
            <a:r>
              <a:rPr lang="en-US" dirty="0"/>
              <a:t>Predictive models will depend on the type of representation.</a:t>
            </a:r>
          </a:p>
        </p:txBody>
      </p:sp>
    </p:spTree>
    <p:extLst>
      <p:ext uri="{BB962C8B-B14F-4D97-AF65-F5344CB8AC3E}">
        <p14:creationId xmlns:p14="http://schemas.microsoft.com/office/powerpoint/2010/main" val="31698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9DEB-BC86-46B1-9FF2-F287F9FF9C50}"/>
              </a:ext>
            </a:extLst>
          </p:cNvPr>
          <p:cNvSpPr>
            <a:spLocks noGrp="1"/>
          </p:cNvSpPr>
          <p:nvPr>
            <p:ph type="title"/>
          </p:nvPr>
        </p:nvSpPr>
        <p:spPr/>
        <p:txBody>
          <a:bodyPr/>
          <a:lstStyle/>
          <a:p>
            <a:r>
              <a:rPr lang="en-US" dirty="0"/>
              <a:t>Feature vectors</a:t>
            </a:r>
          </a:p>
        </p:txBody>
      </p:sp>
      <p:pic>
        <p:nvPicPr>
          <p:cNvPr id="5" name="Content Placeholder 4">
            <a:extLst>
              <a:ext uri="{FF2B5EF4-FFF2-40B4-BE49-F238E27FC236}">
                <a16:creationId xmlns:a16="http://schemas.microsoft.com/office/drawing/2014/main" id="{6486BE3D-248D-4829-97A7-3FFD0F94EF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181" y="1857002"/>
            <a:ext cx="2820107" cy="4351338"/>
          </a:xfrm>
        </p:spPr>
      </p:pic>
      <p:sp>
        <p:nvSpPr>
          <p:cNvPr id="6" name="Rectangle 5">
            <a:extLst>
              <a:ext uri="{FF2B5EF4-FFF2-40B4-BE49-F238E27FC236}">
                <a16:creationId xmlns:a16="http://schemas.microsoft.com/office/drawing/2014/main" id="{580A99B6-CB1B-43AE-8A04-A7D620738695}"/>
              </a:ext>
            </a:extLst>
          </p:cNvPr>
          <p:cNvSpPr/>
          <p:nvPr/>
        </p:nvSpPr>
        <p:spPr>
          <a:xfrm>
            <a:off x="4679576" y="4736726"/>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10</a:t>
            </a:r>
          </a:p>
        </p:txBody>
      </p:sp>
      <p:sp>
        <p:nvSpPr>
          <p:cNvPr id="7" name="Rectangle 6">
            <a:extLst>
              <a:ext uri="{FF2B5EF4-FFF2-40B4-BE49-F238E27FC236}">
                <a16:creationId xmlns:a16="http://schemas.microsoft.com/office/drawing/2014/main" id="{6575B444-D9EB-4A3D-B13C-4FD2E2C5BD07}"/>
              </a:ext>
            </a:extLst>
          </p:cNvPr>
          <p:cNvSpPr/>
          <p:nvPr/>
        </p:nvSpPr>
        <p:spPr>
          <a:xfrm>
            <a:off x="5033682" y="4736726"/>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7</a:t>
            </a:r>
          </a:p>
        </p:txBody>
      </p:sp>
      <p:sp>
        <p:nvSpPr>
          <p:cNvPr id="8" name="Rectangle 7">
            <a:extLst>
              <a:ext uri="{FF2B5EF4-FFF2-40B4-BE49-F238E27FC236}">
                <a16:creationId xmlns:a16="http://schemas.microsoft.com/office/drawing/2014/main" id="{D36F6905-32A5-4FC4-A87C-FEE983098D85}"/>
              </a:ext>
            </a:extLst>
          </p:cNvPr>
          <p:cNvSpPr/>
          <p:nvPr/>
        </p:nvSpPr>
        <p:spPr>
          <a:xfrm>
            <a:off x="5387788" y="4736726"/>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9" name="Rectangle 8">
            <a:extLst>
              <a:ext uri="{FF2B5EF4-FFF2-40B4-BE49-F238E27FC236}">
                <a16:creationId xmlns:a16="http://schemas.microsoft.com/office/drawing/2014/main" id="{06A3A7CD-E626-4BED-A586-81BAB21009CE}"/>
              </a:ext>
            </a:extLst>
          </p:cNvPr>
          <p:cNvSpPr/>
          <p:nvPr/>
        </p:nvSpPr>
        <p:spPr>
          <a:xfrm>
            <a:off x="5741894" y="4736726"/>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a:t>
            </a:r>
          </a:p>
        </p:txBody>
      </p:sp>
      <p:cxnSp>
        <p:nvCxnSpPr>
          <p:cNvPr id="13" name="Straight Connector 12">
            <a:extLst>
              <a:ext uri="{FF2B5EF4-FFF2-40B4-BE49-F238E27FC236}">
                <a16:creationId xmlns:a16="http://schemas.microsoft.com/office/drawing/2014/main" id="{A1BFABE8-D4E0-4300-A034-8DEE7698BB70}"/>
              </a:ext>
            </a:extLst>
          </p:cNvPr>
          <p:cNvCxnSpPr>
            <a:cxnSpLocks/>
          </p:cNvCxnSpPr>
          <p:nvPr/>
        </p:nvCxnSpPr>
        <p:spPr>
          <a:xfrm>
            <a:off x="2802768" y="4594413"/>
            <a:ext cx="1787161" cy="313764"/>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B3A7C00-66B4-4F8D-9728-A43196B89BAD}"/>
              </a:ext>
            </a:extLst>
          </p:cNvPr>
          <p:cNvCxnSpPr>
            <a:cxnSpLocks/>
          </p:cNvCxnSpPr>
          <p:nvPr/>
        </p:nvCxnSpPr>
        <p:spPr>
          <a:xfrm flipV="1">
            <a:off x="2802768" y="4908177"/>
            <a:ext cx="1787161" cy="1"/>
          </a:xfrm>
          <a:prstGeom prst="line">
            <a:avLst/>
          </a:prstGeom>
          <a:ln w="12700"/>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D3B5E996-C18B-4810-A374-24F62E168F8A}"/>
              </a:ext>
            </a:extLst>
          </p:cNvPr>
          <p:cNvSpPr/>
          <p:nvPr/>
        </p:nvSpPr>
        <p:spPr>
          <a:xfrm>
            <a:off x="4856629" y="2334185"/>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sp>
        <p:nvSpPr>
          <p:cNvPr id="18" name="Rectangle 17">
            <a:extLst>
              <a:ext uri="{FF2B5EF4-FFF2-40B4-BE49-F238E27FC236}">
                <a16:creationId xmlns:a16="http://schemas.microsoft.com/office/drawing/2014/main" id="{94C8DC0D-4520-4932-8FD8-08B476161802}"/>
              </a:ext>
            </a:extLst>
          </p:cNvPr>
          <p:cNvSpPr/>
          <p:nvPr/>
        </p:nvSpPr>
        <p:spPr>
          <a:xfrm>
            <a:off x="5210735" y="2334185"/>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a:t>
            </a:r>
          </a:p>
        </p:txBody>
      </p:sp>
      <p:sp>
        <p:nvSpPr>
          <p:cNvPr id="19" name="Rectangle 18">
            <a:extLst>
              <a:ext uri="{FF2B5EF4-FFF2-40B4-BE49-F238E27FC236}">
                <a16:creationId xmlns:a16="http://schemas.microsoft.com/office/drawing/2014/main" id="{47CD9DE2-8123-4E32-9497-FB4AA95D9218}"/>
              </a:ext>
            </a:extLst>
          </p:cNvPr>
          <p:cNvSpPr/>
          <p:nvPr/>
        </p:nvSpPr>
        <p:spPr>
          <a:xfrm>
            <a:off x="5564841" y="2334185"/>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a:t>
            </a:r>
          </a:p>
        </p:txBody>
      </p:sp>
      <p:sp>
        <p:nvSpPr>
          <p:cNvPr id="20" name="Rectangle 19">
            <a:extLst>
              <a:ext uri="{FF2B5EF4-FFF2-40B4-BE49-F238E27FC236}">
                <a16:creationId xmlns:a16="http://schemas.microsoft.com/office/drawing/2014/main" id="{A0C80C31-3622-44D8-8FD5-299CF4761272}"/>
              </a:ext>
            </a:extLst>
          </p:cNvPr>
          <p:cNvSpPr/>
          <p:nvPr/>
        </p:nvSpPr>
        <p:spPr>
          <a:xfrm>
            <a:off x="5918947" y="2334185"/>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cxnSp>
        <p:nvCxnSpPr>
          <p:cNvPr id="21" name="Straight Connector 20">
            <a:extLst>
              <a:ext uri="{FF2B5EF4-FFF2-40B4-BE49-F238E27FC236}">
                <a16:creationId xmlns:a16="http://schemas.microsoft.com/office/drawing/2014/main" id="{4A8E2AC5-2316-4023-B86B-E0163CBC0E7B}"/>
              </a:ext>
            </a:extLst>
          </p:cNvPr>
          <p:cNvCxnSpPr>
            <a:cxnSpLocks/>
          </p:cNvCxnSpPr>
          <p:nvPr/>
        </p:nvCxnSpPr>
        <p:spPr>
          <a:xfrm>
            <a:off x="2979821" y="2191872"/>
            <a:ext cx="1787161" cy="313764"/>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23CE407-D515-4270-AEB2-BE2006BF8EE5}"/>
              </a:ext>
            </a:extLst>
          </p:cNvPr>
          <p:cNvCxnSpPr>
            <a:cxnSpLocks/>
          </p:cNvCxnSpPr>
          <p:nvPr/>
        </p:nvCxnSpPr>
        <p:spPr>
          <a:xfrm flipV="1">
            <a:off x="2979821" y="2505636"/>
            <a:ext cx="1787161" cy="1"/>
          </a:xfrm>
          <a:prstGeom prst="line">
            <a:avLst/>
          </a:prstGeom>
          <a:ln w="127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AB41CAC-12E9-4D7F-ACC3-140A38078CFC}"/>
              </a:ext>
            </a:extLst>
          </p:cNvPr>
          <p:cNvSpPr txBox="1"/>
          <p:nvPr/>
        </p:nvSpPr>
        <p:spPr>
          <a:xfrm>
            <a:off x="6728012" y="1690688"/>
            <a:ext cx="520401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Efficient.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Most of the ML models support this type of representation.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Time/Frequency/etc. domain.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Require feature engineering.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Substantial information can be lost.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static (no temporal information).</a:t>
            </a:r>
          </a:p>
        </p:txBody>
      </p:sp>
    </p:spTree>
    <p:extLst>
      <p:ext uri="{BB962C8B-B14F-4D97-AF65-F5344CB8AC3E}">
        <p14:creationId xmlns:p14="http://schemas.microsoft.com/office/powerpoint/2010/main" val="3680078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7798-6599-455A-B3D9-BA757446FD4C}"/>
              </a:ext>
            </a:extLst>
          </p:cNvPr>
          <p:cNvSpPr>
            <a:spLocks noGrp="1"/>
          </p:cNvSpPr>
          <p:nvPr>
            <p:ph type="title"/>
          </p:nvPr>
        </p:nvSpPr>
        <p:spPr/>
        <p:txBody>
          <a:bodyPr/>
          <a:lstStyle/>
          <a:p>
            <a:r>
              <a:rPr lang="en-US" dirty="0"/>
              <a:t>Time series</a:t>
            </a:r>
          </a:p>
        </p:txBody>
      </p:sp>
      <p:pic>
        <p:nvPicPr>
          <p:cNvPr id="5" name="Content Placeholder 4">
            <a:extLst>
              <a:ext uri="{FF2B5EF4-FFF2-40B4-BE49-F238E27FC236}">
                <a16:creationId xmlns:a16="http://schemas.microsoft.com/office/drawing/2014/main" id="{F15BB496-773C-49C6-8497-1ED49CDCF2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159" y="1472149"/>
            <a:ext cx="4854388" cy="1617118"/>
          </a:xfrm>
        </p:spPr>
      </p:pic>
      <p:sp>
        <p:nvSpPr>
          <p:cNvPr id="6" name="TextBox 5">
            <a:extLst>
              <a:ext uri="{FF2B5EF4-FFF2-40B4-BE49-F238E27FC236}">
                <a16:creationId xmlns:a16="http://schemas.microsoft.com/office/drawing/2014/main" id="{8C8E2F58-5068-4CD8-ADFC-92757B360A26}"/>
              </a:ext>
            </a:extLst>
          </p:cNvPr>
          <p:cNvSpPr txBox="1"/>
          <p:nvPr/>
        </p:nvSpPr>
        <p:spPr>
          <a:xfrm>
            <a:off x="6096000" y="1538288"/>
            <a:ext cx="5204012" cy="5355312"/>
          </a:xfrm>
          <a:prstGeom prst="rect">
            <a:avLst/>
          </a:prstGeom>
          <a:noFill/>
        </p:spPr>
        <p:txBody>
          <a:bodyPr wrap="square" rtlCol="0">
            <a:spAutoFit/>
          </a:bodyPr>
          <a:lstStyle/>
          <a:p>
            <a:pPr marL="285750" indent="-285750">
              <a:buFont typeface="Arial" panose="020B0604020202020204" pitchFamily="34" charset="0"/>
              <a:buChar char="•"/>
            </a:pPr>
            <a:r>
              <a:rPr lang="en-US" dirty="0"/>
              <a:t>Preserve temporal patterns.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 many models support or are efficient when handling raw time series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B0F0"/>
                </a:solidFill>
              </a:rPr>
              <a:t>Euclidean distance</a:t>
            </a:r>
            <a:r>
              <a:rPr lang="en-US" dirty="0"/>
              <a:t> often provides state of the art results for classification tasks.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B0F0"/>
                </a:solidFill>
              </a:rPr>
              <a:t>Dynamic time warping </a:t>
            </a:r>
            <a:r>
              <a:rPr lang="en-US" dirty="0"/>
              <a:t>(</a:t>
            </a:r>
            <a:r>
              <a:rPr lang="en-US" dirty="0" err="1"/>
              <a:t>Rabiner</a:t>
            </a:r>
            <a:r>
              <a:rPr lang="en-US" dirty="0"/>
              <a:t> &amp; </a:t>
            </a:r>
            <a:r>
              <a:rPr lang="en-US" dirty="0" err="1"/>
              <a:t>Juang</a:t>
            </a:r>
            <a:r>
              <a:rPr lang="en-US" dirty="0"/>
              <a:t>, 1993) works on time series by aligning them on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solidFill>
                  <a:srgbClr val="00B0F0"/>
                </a:solidFill>
              </a:rPr>
              <a:t>Shapelets</a:t>
            </a:r>
            <a:r>
              <a:rPr lang="en-US" dirty="0"/>
              <a:t> (Ye &amp; Keogh, 2009) provide interpretable results and are more efficient than the previous ones at prediction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B0F0"/>
                </a:solidFill>
              </a:rPr>
              <a:t>LSTM</a:t>
            </a:r>
            <a:r>
              <a:rPr lang="en-US" dirty="0"/>
              <a:t> RNNs.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Computationally expensive.</a:t>
            </a:r>
          </a:p>
          <a:p>
            <a:pPr marL="285750" indent="-285750">
              <a:buFont typeface="Arial" panose="020B0604020202020204" pitchFamily="34" charset="0"/>
              <a:buChar char="•"/>
            </a:pPr>
            <a:endParaRPr lang="en-US" dirty="0"/>
          </a:p>
        </p:txBody>
      </p:sp>
      <p:pic>
        <p:nvPicPr>
          <p:cNvPr id="4" name="Picture 3" descr="A picture containing kitchenware&#10;&#10;Description generated with very high confidence">
            <a:extLst>
              <a:ext uri="{FF2B5EF4-FFF2-40B4-BE49-F238E27FC236}">
                <a16:creationId xmlns:a16="http://schemas.microsoft.com/office/drawing/2014/main" id="{E6B28EBD-E31B-49CB-9FC6-DCBE4D69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84" y="3139838"/>
            <a:ext cx="3975949" cy="1758944"/>
          </a:xfrm>
          <a:prstGeom prst="rect">
            <a:avLst/>
          </a:prstGeom>
        </p:spPr>
      </p:pic>
      <p:pic>
        <p:nvPicPr>
          <p:cNvPr id="7" name="Picture 6">
            <a:extLst>
              <a:ext uri="{FF2B5EF4-FFF2-40B4-BE49-F238E27FC236}">
                <a16:creationId xmlns:a16="http://schemas.microsoft.com/office/drawing/2014/main" id="{25E53852-9C92-435B-9A2B-8970E95B8259}"/>
              </a:ext>
            </a:extLst>
          </p:cNvPr>
          <p:cNvPicPr>
            <a:picLocks noChangeAspect="1"/>
          </p:cNvPicPr>
          <p:nvPr/>
        </p:nvPicPr>
        <p:blipFill>
          <a:blip r:embed="rId4"/>
          <a:stretch>
            <a:fillRect/>
          </a:stretch>
        </p:blipFill>
        <p:spPr>
          <a:xfrm>
            <a:off x="465783" y="5287901"/>
            <a:ext cx="4659838" cy="1265299"/>
          </a:xfrm>
          <a:prstGeom prst="rect">
            <a:avLst/>
          </a:prstGeom>
        </p:spPr>
      </p:pic>
      <p:cxnSp>
        <p:nvCxnSpPr>
          <p:cNvPr id="9" name="Straight Arrow Connector 8">
            <a:extLst>
              <a:ext uri="{FF2B5EF4-FFF2-40B4-BE49-F238E27FC236}">
                <a16:creationId xmlns:a16="http://schemas.microsoft.com/office/drawing/2014/main" id="{89C15550-8C0A-41E0-B0D2-AC0DE125DE41}"/>
              </a:ext>
            </a:extLst>
          </p:cNvPr>
          <p:cNvCxnSpPr>
            <a:cxnSpLocks/>
          </p:cNvCxnSpPr>
          <p:nvPr/>
        </p:nvCxnSpPr>
        <p:spPr>
          <a:xfrm flipH="1">
            <a:off x="5038165" y="3939988"/>
            <a:ext cx="1465729" cy="35858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1B8CCB32-5740-4066-9B1A-F502E83D4C18}"/>
              </a:ext>
            </a:extLst>
          </p:cNvPr>
          <p:cNvCxnSpPr>
            <a:cxnSpLocks/>
          </p:cNvCxnSpPr>
          <p:nvPr/>
        </p:nvCxnSpPr>
        <p:spPr>
          <a:xfrm flipH="1">
            <a:off x="5038165" y="4781457"/>
            <a:ext cx="1344707" cy="69028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1054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4706-A764-4235-B791-6CBA991731A5}"/>
              </a:ext>
            </a:extLst>
          </p:cNvPr>
          <p:cNvSpPr>
            <a:spLocks noGrp="1"/>
          </p:cNvSpPr>
          <p:nvPr>
            <p:ph type="title"/>
          </p:nvPr>
        </p:nvSpPr>
        <p:spPr/>
        <p:txBody>
          <a:bodyPr/>
          <a:lstStyle/>
          <a:p>
            <a:r>
              <a:rPr lang="en-US" dirty="0"/>
              <a:t>Images</a:t>
            </a:r>
          </a:p>
        </p:txBody>
      </p:sp>
      <p:pic>
        <p:nvPicPr>
          <p:cNvPr id="5" name="Content Placeholder 4" descr="A view of a city&#10;&#10;Description generated with high confidence">
            <a:extLst>
              <a:ext uri="{FF2B5EF4-FFF2-40B4-BE49-F238E27FC236}">
                <a16:creationId xmlns:a16="http://schemas.microsoft.com/office/drawing/2014/main" id="{B1CBFD2B-430E-4173-BC2D-82C6AF1A3D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850" y="2036295"/>
            <a:ext cx="4889045" cy="3911236"/>
          </a:xfrm>
        </p:spPr>
      </p:pic>
      <p:sp>
        <p:nvSpPr>
          <p:cNvPr id="6" name="TextBox 5">
            <a:extLst>
              <a:ext uri="{FF2B5EF4-FFF2-40B4-BE49-F238E27FC236}">
                <a16:creationId xmlns:a16="http://schemas.microsoft.com/office/drawing/2014/main" id="{FF4363B4-62EB-4E3D-8343-86D455B2A743}"/>
              </a:ext>
            </a:extLst>
          </p:cNvPr>
          <p:cNvSpPr txBox="1"/>
          <p:nvPr/>
        </p:nvSpPr>
        <p:spPr>
          <a:xfrm>
            <a:off x="7274859" y="398026"/>
            <a:ext cx="465268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Provide spatial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Efficient methods: </a:t>
            </a:r>
            <a:r>
              <a:rPr lang="en-US" dirty="0">
                <a:solidFill>
                  <a:srgbClr val="00B0F0"/>
                </a:solidFill>
              </a:rPr>
              <a:t>Convolutional Neural Networks</a:t>
            </a:r>
            <a:r>
              <a:rPr lang="en-US" dirty="0"/>
              <a:t> CNNs.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Multiple dimensions (RGB).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 series data can be converted into images (spectrogram, recurrence plots, etc.).</a:t>
            </a:r>
          </a:p>
        </p:txBody>
      </p:sp>
      <p:pic>
        <p:nvPicPr>
          <p:cNvPr id="8" name="Picture 7" descr="A picture containing outdoor&#10;&#10;Description generated with high confidence">
            <a:extLst>
              <a:ext uri="{FF2B5EF4-FFF2-40B4-BE49-F238E27FC236}">
                <a16:creationId xmlns:a16="http://schemas.microsoft.com/office/drawing/2014/main" id="{70DFABE2-1D69-4FC8-A633-13112022B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28" y="3059668"/>
            <a:ext cx="4383741" cy="1401470"/>
          </a:xfrm>
          <a:prstGeom prst="rect">
            <a:avLst/>
          </a:prstGeom>
        </p:spPr>
      </p:pic>
      <p:sp>
        <p:nvSpPr>
          <p:cNvPr id="9" name="TextBox 8">
            <a:extLst>
              <a:ext uri="{FF2B5EF4-FFF2-40B4-BE49-F238E27FC236}">
                <a16:creationId xmlns:a16="http://schemas.microsoft.com/office/drawing/2014/main" id="{F1DB8C51-9732-454B-94A3-71B4297C4F0F}"/>
              </a:ext>
            </a:extLst>
          </p:cNvPr>
          <p:cNvSpPr txBox="1"/>
          <p:nvPr/>
        </p:nvSpPr>
        <p:spPr>
          <a:xfrm>
            <a:off x="7940034" y="4499297"/>
            <a:ext cx="1950727" cy="369332"/>
          </a:xfrm>
          <a:prstGeom prst="rect">
            <a:avLst/>
          </a:prstGeom>
          <a:noFill/>
        </p:spPr>
        <p:txBody>
          <a:bodyPr wrap="none" rtlCol="0">
            <a:spAutoFit/>
          </a:bodyPr>
          <a:lstStyle/>
          <a:p>
            <a:r>
              <a:rPr lang="en-US" dirty="0"/>
              <a:t>Violin spectrogram</a:t>
            </a:r>
          </a:p>
        </p:txBody>
      </p:sp>
      <p:pic>
        <p:nvPicPr>
          <p:cNvPr id="10" name="Picture 9">
            <a:extLst>
              <a:ext uri="{FF2B5EF4-FFF2-40B4-BE49-F238E27FC236}">
                <a16:creationId xmlns:a16="http://schemas.microsoft.com/office/drawing/2014/main" id="{106ED471-D66D-4C0A-B7E9-E4B4E4AEE722}"/>
              </a:ext>
            </a:extLst>
          </p:cNvPr>
          <p:cNvPicPr>
            <a:picLocks noChangeAspect="1"/>
          </p:cNvPicPr>
          <p:nvPr/>
        </p:nvPicPr>
        <p:blipFill>
          <a:blip r:embed="rId4"/>
          <a:stretch>
            <a:fillRect/>
          </a:stretch>
        </p:blipFill>
        <p:spPr>
          <a:xfrm>
            <a:off x="5774230" y="5371974"/>
            <a:ext cx="2454412" cy="1039926"/>
          </a:xfrm>
          <a:prstGeom prst="rect">
            <a:avLst/>
          </a:prstGeom>
        </p:spPr>
      </p:pic>
      <p:pic>
        <p:nvPicPr>
          <p:cNvPr id="11" name="Picture 10">
            <a:extLst>
              <a:ext uri="{FF2B5EF4-FFF2-40B4-BE49-F238E27FC236}">
                <a16:creationId xmlns:a16="http://schemas.microsoft.com/office/drawing/2014/main" id="{AD4CFF05-BE67-461C-BC09-8FD098CE7239}"/>
              </a:ext>
            </a:extLst>
          </p:cNvPr>
          <p:cNvPicPr>
            <a:picLocks noChangeAspect="1"/>
          </p:cNvPicPr>
          <p:nvPr/>
        </p:nvPicPr>
        <p:blipFill>
          <a:blip r:embed="rId5"/>
          <a:stretch>
            <a:fillRect/>
          </a:stretch>
        </p:blipFill>
        <p:spPr>
          <a:xfrm>
            <a:off x="9496903" y="5124585"/>
            <a:ext cx="2223247" cy="1368290"/>
          </a:xfrm>
          <a:prstGeom prst="rect">
            <a:avLst/>
          </a:prstGeom>
        </p:spPr>
      </p:pic>
      <p:cxnSp>
        <p:nvCxnSpPr>
          <p:cNvPr id="13" name="Straight Arrow Connector 12">
            <a:extLst>
              <a:ext uri="{FF2B5EF4-FFF2-40B4-BE49-F238E27FC236}">
                <a16:creationId xmlns:a16="http://schemas.microsoft.com/office/drawing/2014/main" id="{01FFF57E-272C-43C5-8649-192D91C7788E}"/>
              </a:ext>
            </a:extLst>
          </p:cNvPr>
          <p:cNvCxnSpPr/>
          <p:nvPr/>
        </p:nvCxnSpPr>
        <p:spPr>
          <a:xfrm>
            <a:off x="8364071" y="5891937"/>
            <a:ext cx="8561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CD1EEA4-6761-48D6-A4F6-AEC568B8F013}"/>
              </a:ext>
            </a:extLst>
          </p:cNvPr>
          <p:cNvSpPr txBox="1"/>
          <p:nvPr/>
        </p:nvSpPr>
        <p:spPr>
          <a:xfrm>
            <a:off x="9959788" y="6440791"/>
            <a:ext cx="1425840" cy="323165"/>
          </a:xfrm>
          <a:prstGeom prst="rect">
            <a:avLst/>
          </a:prstGeom>
          <a:noFill/>
        </p:spPr>
        <p:txBody>
          <a:bodyPr wrap="none" rtlCol="0">
            <a:spAutoFit/>
          </a:bodyPr>
          <a:lstStyle/>
          <a:p>
            <a:r>
              <a:rPr lang="en-US" sz="1500" dirty="0"/>
              <a:t>Recurrence plot</a:t>
            </a:r>
          </a:p>
        </p:txBody>
      </p:sp>
    </p:spTree>
    <p:extLst>
      <p:ext uri="{BB962C8B-B14F-4D97-AF65-F5344CB8AC3E}">
        <p14:creationId xmlns:p14="http://schemas.microsoft.com/office/powerpoint/2010/main" val="240213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8FC6-7A52-402D-89A3-F8BC1C2F2009}"/>
              </a:ext>
            </a:extLst>
          </p:cNvPr>
          <p:cNvSpPr>
            <a:spLocks noGrp="1"/>
          </p:cNvSpPr>
          <p:nvPr>
            <p:ph type="title"/>
          </p:nvPr>
        </p:nvSpPr>
        <p:spPr/>
        <p:txBody>
          <a:bodyPr/>
          <a:lstStyle/>
          <a:p>
            <a:r>
              <a:rPr lang="en-US" dirty="0"/>
              <a:t>ML taxonomy</a:t>
            </a:r>
          </a:p>
        </p:txBody>
      </p:sp>
      <p:grpSp>
        <p:nvGrpSpPr>
          <p:cNvPr id="21" name="Group 20">
            <a:extLst>
              <a:ext uri="{FF2B5EF4-FFF2-40B4-BE49-F238E27FC236}">
                <a16:creationId xmlns:a16="http://schemas.microsoft.com/office/drawing/2014/main" id="{7248C921-3BC5-40FC-A04C-D2D88CC15F94}"/>
              </a:ext>
            </a:extLst>
          </p:cNvPr>
          <p:cNvGrpSpPr/>
          <p:nvPr/>
        </p:nvGrpSpPr>
        <p:grpSpPr>
          <a:xfrm>
            <a:off x="603315" y="1690688"/>
            <a:ext cx="10201974" cy="4408454"/>
            <a:chOff x="1898300" y="2295056"/>
            <a:chExt cx="7863677" cy="2505294"/>
          </a:xfrm>
        </p:grpSpPr>
        <p:sp>
          <p:nvSpPr>
            <p:cNvPr id="4" name="Rectangle 3">
              <a:extLst>
                <a:ext uri="{FF2B5EF4-FFF2-40B4-BE49-F238E27FC236}">
                  <a16:creationId xmlns:a16="http://schemas.microsoft.com/office/drawing/2014/main" id="{C3AD8FE7-DB51-4355-A340-A0179FEA58B7}"/>
                </a:ext>
              </a:extLst>
            </p:cNvPr>
            <p:cNvSpPr/>
            <p:nvPr/>
          </p:nvSpPr>
          <p:spPr>
            <a:xfrm>
              <a:off x="5417479" y="2295056"/>
              <a:ext cx="802375"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Machine learning</a:t>
              </a:r>
              <a:endParaRPr lang="es-MX" sz="1000" dirty="0"/>
            </a:p>
          </p:txBody>
        </p:sp>
        <p:sp>
          <p:nvSpPr>
            <p:cNvPr id="5" name="Rectangle 4">
              <a:extLst>
                <a:ext uri="{FF2B5EF4-FFF2-40B4-BE49-F238E27FC236}">
                  <a16:creationId xmlns:a16="http://schemas.microsoft.com/office/drawing/2014/main" id="{4DADF13F-52D9-4F39-AD8C-D15F8CFDC24E}"/>
                </a:ext>
              </a:extLst>
            </p:cNvPr>
            <p:cNvSpPr/>
            <p:nvPr/>
          </p:nvSpPr>
          <p:spPr>
            <a:xfrm>
              <a:off x="2637693" y="3010174"/>
              <a:ext cx="865358"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rgbClr val="FF0000"/>
                  </a:solidFill>
                </a:rPr>
                <a:t>Supervised</a:t>
              </a:r>
              <a:endParaRPr lang="es-MX" sz="1000" b="1" dirty="0">
                <a:solidFill>
                  <a:srgbClr val="FF0000"/>
                </a:solidFill>
              </a:endParaRPr>
            </a:p>
          </p:txBody>
        </p:sp>
        <p:sp>
          <p:nvSpPr>
            <p:cNvPr id="6" name="Rectangle 5">
              <a:extLst>
                <a:ext uri="{FF2B5EF4-FFF2-40B4-BE49-F238E27FC236}">
                  <a16:creationId xmlns:a16="http://schemas.microsoft.com/office/drawing/2014/main" id="{303A1D80-493B-46DB-8BFB-CD827FAC2F49}"/>
                </a:ext>
              </a:extLst>
            </p:cNvPr>
            <p:cNvSpPr/>
            <p:nvPr/>
          </p:nvSpPr>
          <p:spPr>
            <a:xfrm>
              <a:off x="6794184" y="3038011"/>
              <a:ext cx="1030970"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tx1"/>
                  </a:solidFill>
                </a:rPr>
                <a:t>Unsupervised</a:t>
              </a:r>
              <a:endParaRPr lang="es-MX" sz="1000" dirty="0">
                <a:solidFill>
                  <a:schemeClr val="tx1"/>
                </a:solidFill>
              </a:endParaRPr>
            </a:p>
          </p:txBody>
        </p:sp>
        <p:sp>
          <p:nvSpPr>
            <p:cNvPr id="7" name="Rectangle 6">
              <a:extLst>
                <a:ext uri="{FF2B5EF4-FFF2-40B4-BE49-F238E27FC236}">
                  <a16:creationId xmlns:a16="http://schemas.microsoft.com/office/drawing/2014/main" id="{C48C3840-6575-49A0-A5AE-B3323E0213AA}"/>
                </a:ext>
              </a:extLst>
            </p:cNvPr>
            <p:cNvSpPr/>
            <p:nvPr/>
          </p:nvSpPr>
          <p:spPr>
            <a:xfrm>
              <a:off x="8692144" y="2961548"/>
              <a:ext cx="1069833"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Reinforcement learning</a:t>
              </a:r>
              <a:endParaRPr lang="es-MX" sz="1000" dirty="0"/>
            </a:p>
          </p:txBody>
        </p:sp>
        <p:sp>
          <p:nvSpPr>
            <p:cNvPr id="8" name="Rectangle 7">
              <a:extLst>
                <a:ext uri="{FF2B5EF4-FFF2-40B4-BE49-F238E27FC236}">
                  <a16:creationId xmlns:a16="http://schemas.microsoft.com/office/drawing/2014/main" id="{DEE48811-61E9-497E-8921-4D8AA2C2FA9A}"/>
                </a:ext>
              </a:extLst>
            </p:cNvPr>
            <p:cNvSpPr/>
            <p:nvPr/>
          </p:nvSpPr>
          <p:spPr>
            <a:xfrm>
              <a:off x="3193252" y="4261982"/>
              <a:ext cx="936104"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rgbClr val="FF0000"/>
                  </a:solidFill>
                </a:rPr>
                <a:t>Classification</a:t>
              </a:r>
              <a:endParaRPr lang="es-MX" sz="1000" dirty="0">
                <a:solidFill>
                  <a:srgbClr val="FF0000"/>
                </a:solidFill>
              </a:endParaRPr>
            </a:p>
          </p:txBody>
        </p:sp>
        <p:sp>
          <p:nvSpPr>
            <p:cNvPr id="9" name="Rectangle 8">
              <a:extLst>
                <a:ext uri="{FF2B5EF4-FFF2-40B4-BE49-F238E27FC236}">
                  <a16:creationId xmlns:a16="http://schemas.microsoft.com/office/drawing/2014/main" id="{FEC79E1B-E33A-4E00-BBE9-8D693588F9E4}"/>
                </a:ext>
              </a:extLst>
            </p:cNvPr>
            <p:cNvSpPr/>
            <p:nvPr/>
          </p:nvSpPr>
          <p:spPr>
            <a:xfrm>
              <a:off x="1898300" y="4261343"/>
              <a:ext cx="802375"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Regression</a:t>
              </a:r>
              <a:endParaRPr lang="es-MX" sz="1000" dirty="0"/>
            </a:p>
          </p:txBody>
        </p:sp>
        <p:sp>
          <p:nvSpPr>
            <p:cNvPr id="10" name="Rectangle 9">
              <a:extLst>
                <a:ext uri="{FF2B5EF4-FFF2-40B4-BE49-F238E27FC236}">
                  <a16:creationId xmlns:a16="http://schemas.microsoft.com/office/drawing/2014/main" id="{3379672B-56AB-404D-B45C-EC7B773D551E}"/>
                </a:ext>
              </a:extLst>
            </p:cNvPr>
            <p:cNvSpPr/>
            <p:nvPr/>
          </p:nvSpPr>
          <p:spPr>
            <a:xfrm>
              <a:off x="6423009" y="4434902"/>
              <a:ext cx="802375"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Clustering</a:t>
              </a:r>
            </a:p>
          </p:txBody>
        </p:sp>
        <p:sp>
          <p:nvSpPr>
            <p:cNvPr id="11" name="Rectangle 10">
              <a:extLst>
                <a:ext uri="{FF2B5EF4-FFF2-40B4-BE49-F238E27FC236}">
                  <a16:creationId xmlns:a16="http://schemas.microsoft.com/office/drawing/2014/main" id="{2B16DFE2-C397-47DF-8CA2-6D7DA43E2CE3}"/>
                </a:ext>
              </a:extLst>
            </p:cNvPr>
            <p:cNvSpPr/>
            <p:nvPr/>
          </p:nvSpPr>
          <p:spPr>
            <a:xfrm>
              <a:off x="7626572" y="4434902"/>
              <a:ext cx="874383"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t>Associations</a:t>
              </a:r>
            </a:p>
          </p:txBody>
        </p:sp>
        <p:cxnSp>
          <p:nvCxnSpPr>
            <p:cNvPr id="12" name="Straight Arrow Connector 11">
              <a:extLst>
                <a:ext uri="{FF2B5EF4-FFF2-40B4-BE49-F238E27FC236}">
                  <a16:creationId xmlns:a16="http://schemas.microsoft.com/office/drawing/2014/main" id="{276C0DA1-55FB-4E05-9BEF-358694D3BEC2}"/>
                </a:ext>
              </a:extLst>
            </p:cNvPr>
            <p:cNvCxnSpPr>
              <a:stCxn id="4" idx="2"/>
              <a:endCxn id="5" idx="0"/>
            </p:cNvCxnSpPr>
            <p:nvPr/>
          </p:nvCxnSpPr>
          <p:spPr>
            <a:xfrm flipH="1">
              <a:off x="3070372" y="2660504"/>
              <a:ext cx="2748295" cy="349670"/>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3" name="Straight Arrow Connector 12">
              <a:extLst>
                <a:ext uri="{FF2B5EF4-FFF2-40B4-BE49-F238E27FC236}">
                  <a16:creationId xmlns:a16="http://schemas.microsoft.com/office/drawing/2014/main" id="{A7A7EF31-E58B-464D-9800-9512B79FE734}"/>
                </a:ext>
              </a:extLst>
            </p:cNvPr>
            <p:cNvCxnSpPr>
              <a:stCxn id="4" idx="2"/>
              <a:endCxn id="6" idx="0"/>
            </p:cNvCxnSpPr>
            <p:nvPr/>
          </p:nvCxnSpPr>
          <p:spPr>
            <a:xfrm>
              <a:off x="5818667" y="2660504"/>
              <a:ext cx="1491002" cy="377507"/>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4" name="Straight Arrow Connector 13">
              <a:extLst>
                <a:ext uri="{FF2B5EF4-FFF2-40B4-BE49-F238E27FC236}">
                  <a16:creationId xmlns:a16="http://schemas.microsoft.com/office/drawing/2014/main" id="{4DA43741-953E-4FB1-B7A2-E575DCE8C145}"/>
                </a:ext>
              </a:extLst>
            </p:cNvPr>
            <p:cNvCxnSpPr>
              <a:stCxn id="4" idx="2"/>
              <a:endCxn id="7" idx="0"/>
            </p:cNvCxnSpPr>
            <p:nvPr/>
          </p:nvCxnSpPr>
          <p:spPr>
            <a:xfrm>
              <a:off x="5818667" y="2660504"/>
              <a:ext cx="3408394" cy="301044"/>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5" name="Straight Arrow Connector 14">
              <a:extLst>
                <a:ext uri="{FF2B5EF4-FFF2-40B4-BE49-F238E27FC236}">
                  <a16:creationId xmlns:a16="http://schemas.microsoft.com/office/drawing/2014/main" id="{567F5BAB-394A-4212-89F8-90BCA83EAABF}"/>
                </a:ext>
              </a:extLst>
            </p:cNvPr>
            <p:cNvCxnSpPr>
              <a:stCxn id="5" idx="2"/>
              <a:endCxn id="9" idx="0"/>
            </p:cNvCxnSpPr>
            <p:nvPr/>
          </p:nvCxnSpPr>
          <p:spPr>
            <a:xfrm flipH="1">
              <a:off x="2299488" y="3375622"/>
              <a:ext cx="770884" cy="885721"/>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6" name="Straight Arrow Connector 15">
              <a:extLst>
                <a:ext uri="{FF2B5EF4-FFF2-40B4-BE49-F238E27FC236}">
                  <a16:creationId xmlns:a16="http://schemas.microsoft.com/office/drawing/2014/main" id="{F85E4920-80E0-4954-A527-7BB535F9234F}"/>
                </a:ext>
              </a:extLst>
            </p:cNvPr>
            <p:cNvCxnSpPr>
              <a:stCxn id="5" idx="2"/>
              <a:endCxn id="8" idx="0"/>
            </p:cNvCxnSpPr>
            <p:nvPr/>
          </p:nvCxnSpPr>
          <p:spPr>
            <a:xfrm>
              <a:off x="3070372" y="3375622"/>
              <a:ext cx="590932" cy="886360"/>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a:extLst>
                <a:ext uri="{FF2B5EF4-FFF2-40B4-BE49-F238E27FC236}">
                  <a16:creationId xmlns:a16="http://schemas.microsoft.com/office/drawing/2014/main" id="{614282EA-E176-4D28-AA23-FB37D3A9EDD3}"/>
                </a:ext>
              </a:extLst>
            </p:cNvPr>
            <p:cNvCxnSpPr>
              <a:stCxn id="6" idx="2"/>
              <a:endCxn id="10" idx="0"/>
            </p:cNvCxnSpPr>
            <p:nvPr/>
          </p:nvCxnSpPr>
          <p:spPr>
            <a:xfrm flipH="1">
              <a:off x="6824197" y="3403459"/>
              <a:ext cx="485472" cy="1031443"/>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a:extLst>
                <a:ext uri="{FF2B5EF4-FFF2-40B4-BE49-F238E27FC236}">
                  <a16:creationId xmlns:a16="http://schemas.microsoft.com/office/drawing/2014/main" id="{14CEBF62-FCEE-4303-B6F1-CF86C3A8089A}"/>
                </a:ext>
              </a:extLst>
            </p:cNvPr>
            <p:cNvCxnSpPr>
              <a:stCxn id="6" idx="2"/>
              <a:endCxn id="11" idx="0"/>
            </p:cNvCxnSpPr>
            <p:nvPr/>
          </p:nvCxnSpPr>
          <p:spPr>
            <a:xfrm>
              <a:off x="7309669" y="3403459"/>
              <a:ext cx="754095" cy="1031443"/>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sp>
          <p:nvSpPr>
            <p:cNvPr id="19" name="Rectangle 18">
              <a:extLst>
                <a:ext uri="{FF2B5EF4-FFF2-40B4-BE49-F238E27FC236}">
                  <a16:creationId xmlns:a16="http://schemas.microsoft.com/office/drawing/2014/main" id="{F7DBF8B3-91E9-4536-AFD1-3103A9970C2D}"/>
                </a:ext>
              </a:extLst>
            </p:cNvPr>
            <p:cNvSpPr/>
            <p:nvPr/>
          </p:nvSpPr>
          <p:spPr>
            <a:xfrm>
              <a:off x="4701440" y="3064279"/>
              <a:ext cx="1052608" cy="365448"/>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rgbClr val="FF0000"/>
                  </a:solidFill>
                </a:rPr>
                <a:t>Semi-supervised</a:t>
              </a:r>
              <a:endParaRPr lang="es-MX" sz="1000" dirty="0">
                <a:solidFill>
                  <a:srgbClr val="FF0000"/>
                </a:solidFill>
              </a:endParaRPr>
            </a:p>
          </p:txBody>
        </p:sp>
        <p:cxnSp>
          <p:nvCxnSpPr>
            <p:cNvPr id="20" name="Straight Arrow Connector 19">
              <a:extLst>
                <a:ext uri="{FF2B5EF4-FFF2-40B4-BE49-F238E27FC236}">
                  <a16:creationId xmlns:a16="http://schemas.microsoft.com/office/drawing/2014/main" id="{5F5DD8A7-C62A-4D12-858D-33788987D51F}"/>
                </a:ext>
              </a:extLst>
            </p:cNvPr>
            <p:cNvCxnSpPr>
              <a:stCxn id="4" idx="2"/>
              <a:endCxn id="19" idx="0"/>
            </p:cNvCxnSpPr>
            <p:nvPr/>
          </p:nvCxnSpPr>
          <p:spPr>
            <a:xfrm flipH="1">
              <a:off x="5227744" y="2660504"/>
              <a:ext cx="590923" cy="403775"/>
            </a:xfrm>
            <a:prstGeom prst="straightConnector1">
              <a:avLst/>
            </a:prstGeom>
            <a:ln w="9525">
              <a:tailEnd type="arrow"/>
            </a:ln>
          </p:spPr>
          <p:style>
            <a:lnRef idx="2">
              <a:schemeClr val="dk1"/>
            </a:lnRef>
            <a:fillRef idx="1">
              <a:schemeClr val="lt1"/>
            </a:fillRef>
            <a:effectRef idx="0">
              <a:schemeClr val="dk1"/>
            </a:effectRef>
            <a:fontRef idx="minor">
              <a:schemeClr val="dk1"/>
            </a:fontRef>
          </p:style>
        </p:cxnSp>
      </p:grpSp>
    </p:spTree>
    <p:extLst>
      <p:ext uri="{BB962C8B-B14F-4D97-AF65-F5344CB8AC3E}">
        <p14:creationId xmlns:p14="http://schemas.microsoft.com/office/powerpoint/2010/main" val="2003699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3453-AF8F-4783-8430-AEB3854BD444}"/>
              </a:ext>
            </a:extLst>
          </p:cNvPr>
          <p:cNvSpPr>
            <a:spLocks noGrp="1"/>
          </p:cNvSpPr>
          <p:nvPr>
            <p:ph type="title"/>
          </p:nvPr>
        </p:nvSpPr>
        <p:spPr/>
        <p:txBody>
          <a:bodyPr/>
          <a:lstStyle/>
          <a:p>
            <a:r>
              <a:rPr lang="en-US" dirty="0"/>
              <a:t>Bag-of-words</a:t>
            </a:r>
          </a:p>
        </p:txBody>
      </p:sp>
      <p:pic>
        <p:nvPicPr>
          <p:cNvPr id="5" name="Content Placeholder 4" descr="A picture containing screenshot&#10;&#10;Description generated with very high confidence">
            <a:extLst>
              <a:ext uri="{FF2B5EF4-FFF2-40B4-BE49-F238E27FC236}">
                <a16:creationId xmlns:a16="http://schemas.microsoft.com/office/drawing/2014/main" id="{BC002EB3-ED66-4584-9A83-2D10245685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45" y="2851291"/>
            <a:ext cx="981756" cy="1362122"/>
          </a:xfrm>
        </p:spPr>
      </p:pic>
      <p:pic>
        <p:nvPicPr>
          <p:cNvPr id="7" name="Picture 6" descr="A close up of a logo&#10;&#10;Description generated with high confidence">
            <a:extLst>
              <a:ext uri="{FF2B5EF4-FFF2-40B4-BE49-F238E27FC236}">
                <a16:creationId xmlns:a16="http://schemas.microsoft.com/office/drawing/2014/main" id="{1B0E373E-80BF-406B-B1A0-2BA2E06DD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780" y="2851291"/>
            <a:ext cx="1855165" cy="1443318"/>
          </a:xfrm>
          <a:prstGeom prst="rect">
            <a:avLst/>
          </a:prstGeom>
        </p:spPr>
      </p:pic>
      <p:cxnSp>
        <p:nvCxnSpPr>
          <p:cNvPr id="13" name="Straight Arrow Connector 12">
            <a:extLst>
              <a:ext uri="{FF2B5EF4-FFF2-40B4-BE49-F238E27FC236}">
                <a16:creationId xmlns:a16="http://schemas.microsoft.com/office/drawing/2014/main" id="{E45DAED5-4056-40AE-80D5-DBD70A1A9A9C}"/>
              </a:ext>
            </a:extLst>
          </p:cNvPr>
          <p:cNvCxnSpPr>
            <a:cxnSpLocks/>
          </p:cNvCxnSpPr>
          <p:nvPr/>
        </p:nvCxnSpPr>
        <p:spPr>
          <a:xfrm>
            <a:off x="1618129" y="3657600"/>
            <a:ext cx="74855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7076CBB-3EF4-4C3D-8613-1EF1B6B4E50E}"/>
              </a:ext>
            </a:extLst>
          </p:cNvPr>
          <p:cNvSpPr txBox="1"/>
          <p:nvPr/>
        </p:nvSpPr>
        <p:spPr>
          <a:xfrm>
            <a:off x="232747" y="4213413"/>
            <a:ext cx="1144352" cy="369332"/>
          </a:xfrm>
          <a:prstGeom prst="rect">
            <a:avLst/>
          </a:prstGeom>
          <a:noFill/>
        </p:spPr>
        <p:txBody>
          <a:bodyPr wrap="none" rtlCol="0">
            <a:spAutoFit/>
          </a:bodyPr>
          <a:lstStyle/>
          <a:p>
            <a:r>
              <a:rPr lang="en-US" dirty="0"/>
              <a:t>document</a:t>
            </a:r>
          </a:p>
        </p:txBody>
      </p:sp>
      <p:sp>
        <p:nvSpPr>
          <p:cNvPr id="16" name="TextBox 15">
            <a:extLst>
              <a:ext uri="{FF2B5EF4-FFF2-40B4-BE49-F238E27FC236}">
                <a16:creationId xmlns:a16="http://schemas.microsoft.com/office/drawing/2014/main" id="{12F3BD74-E38D-4CFD-BF20-F7A2CFF9AEF2}"/>
              </a:ext>
            </a:extLst>
          </p:cNvPr>
          <p:cNvSpPr txBox="1"/>
          <p:nvPr/>
        </p:nvSpPr>
        <p:spPr>
          <a:xfrm>
            <a:off x="2643176" y="4121080"/>
            <a:ext cx="1729769" cy="553998"/>
          </a:xfrm>
          <a:prstGeom prst="rect">
            <a:avLst/>
          </a:prstGeom>
          <a:noFill/>
        </p:spPr>
        <p:txBody>
          <a:bodyPr wrap="none" rtlCol="0">
            <a:spAutoFit/>
          </a:bodyPr>
          <a:lstStyle/>
          <a:p>
            <a:pPr algn="ctr"/>
            <a:r>
              <a:rPr lang="en-US" sz="1500" dirty="0"/>
              <a:t>Bag of words</a:t>
            </a:r>
          </a:p>
          <a:p>
            <a:pPr algn="ctr"/>
            <a:r>
              <a:rPr lang="en-US" sz="1500" dirty="0"/>
              <a:t>(words distribution)</a:t>
            </a:r>
          </a:p>
        </p:txBody>
      </p:sp>
      <p:sp>
        <p:nvSpPr>
          <p:cNvPr id="17" name="TextBox 16">
            <a:extLst>
              <a:ext uri="{FF2B5EF4-FFF2-40B4-BE49-F238E27FC236}">
                <a16:creationId xmlns:a16="http://schemas.microsoft.com/office/drawing/2014/main" id="{2BD3D32A-D9E2-4CAB-8574-6D94ACDD0C36}"/>
              </a:ext>
            </a:extLst>
          </p:cNvPr>
          <p:cNvSpPr txBox="1"/>
          <p:nvPr/>
        </p:nvSpPr>
        <p:spPr>
          <a:xfrm>
            <a:off x="5253318" y="1690688"/>
            <a:ext cx="6046694"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Commonly used in Natural Language Processing.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Also used in computer vision.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 series data can be converted into a Bag-of-Words representation by using vector quantization.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bag of words (word distribution) can be used as features to train classification models.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Temporal information is lost.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52339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1906-911B-4B44-A244-ABF6EA9324D6}"/>
              </a:ext>
            </a:extLst>
          </p:cNvPr>
          <p:cNvSpPr>
            <a:spLocks noGrp="1"/>
          </p:cNvSpPr>
          <p:nvPr>
            <p:ph type="title"/>
          </p:nvPr>
        </p:nvSpPr>
        <p:spPr/>
        <p:txBody>
          <a:bodyPr/>
          <a:lstStyle/>
          <a:p>
            <a:r>
              <a:rPr lang="en-US" dirty="0"/>
              <a:t>Graph</a:t>
            </a:r>
          </a:p>
        </p:txBody>
      </p:sp>
      <p:pic>
        <p:nvPicPr>
          <p:cNvPr id="5" name="Content Placeholder 4" descr="A picture containing rain, nature&#10;&#10;Description generated with very high confidence">
            <a:extLst>
              <a:ext uri="{FF2B5EF4-FFF2-40B4-BE49-F238E27FC236}">
                <a16:creationId xmlns:a16="http://schemas.microsoft.com/office/drawing/2014/main" id="{5B7167E1-286C-476B-97BD-285C6C9B82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089" y="1731495"/>
            <a:ext cx="5839564" cy="4351338"/>
          </a:xfrm>
        </p:spPr>
      </p:pic>
      <p:sp>
        <p:nvSpPr>
          <p:cNvPr id="6" name="TextBox 5">
            <a:extLst>
              <a:ext uri="{FF2B5EF4-FFF2-40B4-BE49-F238E27FC236}">
                <a16:creationId xmlns:a16="http://schemas.microsoft.com/office/drawing/2014/main" id="{80BFDF2A-F800-4254-9F77-2DDCF0E6C81D}"/>
              </a:ext>
            </a:extLst>
          </p:cNvPr>
          <p:cNvSpPr txBox="1"/>
          <p:nvPr/>
        </p:nvSpPr>
        <p:spPr>
          <a:xfrm>
            <a:off x="6584576" y="1376082"/>
            <a:ext cx="528917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Able to capture relationships between entities.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Edges can be weighted.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the document example, words can be nodes and edges can represent connections between adjacent words.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Adjacency matrix entries can be used as features.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Statistics can be computed: closeness centrality, betweenness centrality, inbound, outbound edges, etc.</a:t>
            </a:r>
          </a:p>
        </p:txBody>
      </p:sp>
    </p:spTree>
    <p:extLst>
      <p:ext uri="{BB962C8B-B14F-4D97-AF65-F5344CB8AC3E}">
        <p14:creationId xmlns:p14="http://schemas.microsoft.com/office/powerpoint/2010/main" val="854668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EF11-99BE-4093-ABF5-0D4A7BC7C3D2}"/>
              </a:ext>
            </a:extLst>
          </p:cNvPr>
          <p:cNvSpPr>
            <a:spLocks noGrp="1"/>
          </p:cNvSpPr>
          <p:nvPr>
            <p:ph type="title"/>
          </p:nvPr>
        </p:nvSpPr>
        <p:spPr/>
        <p:txBody>
          <a:bodyPr/>
          <a:lstStyle/>
          <a:p>
            <a:r>
              <a:rPr lang="en-US" dirty="0"/>
              <a:t>Combining representations</a:t>
            </a:r>
          </a:p>
        </p:txBody>
      </p:sp>
      <p:sp>
        <p:nvSpPr>
          <p:cNvPr id="3" name="Content Placeholder 2">
            <a:extLst>
              <a:ext uri="{FF2B5EF4-FFF2-40B4-BE49-F238E27FC236}">
                <a16:creationId xmlns:a16="http://schemas.microsoft.com/office/drawing/2014/main" id="{6B5FDC29-BFA0-4A41-9F83-A0120631602C}"/>
              </a:ext>
            </a:extLst>
          </p:cNvPr>
          <p:cNvSpPr>
            <a:spLocks noGrp="1"/>
          </p:cNvSpPr>
          <p:nvPr>
            <p:ph idx="1"/>
          </p:nvPr>
        </p:nvSpPr>
        <p:spPr/>
        <p:txBody>
          <a:bodyPr/>
          <a:lstStyle/>
          <a:p>
            <a:r>
              <a:rPr lang="en-US" dirty="0"/>
              <a:t>It is possible to combine different representations by using, e.g., stacking.</a:t>
            </a:r>
          </a:p>
        </p:txBody>
      </p:sp>
      <p:grpSp>
        <p:nvGrpSpPr>
          <p:cNvPr id="8" name="Group 7">
            <a:extLst>
              <a:ext uri="{FF2B5EF4-FFF2-40B4-BE49-F238E27FC236}">
                <a16:creationId xmlns:a16="http://schemas.microsoft.com/office/drawing/2014/main" id="{12A5A849-40A5-448E-B5E1-F3A4CDB2D588}"/>
              </a:ext>
            </a:extLst>
          </p:cNvPr>
          <p:cNvGrpSpPr/>
          <p:nvPr/>
        </p:nvGrpSpPr>
        <p:grpSpPr>
          <a:xfrm>
            <a:off x="3234017" y="3503288"/>
            <a:ext cx="1069042" cy="220757"/>
            <a:chOff x="405652" y="3598208"/>
            <a:chExt cx="1416424" cy="342901"/>
          </a:xfrm>
        </p:grpSpPr>
        <p:sp>
          <p:nvSpPr>
            <p:cNvPr id="4" name="Rectangle 3">
              <a:extLst>
                <a:ext uri="{FF2B5EF4-FFF2-40B4-BE49-F238E27FC236}">
                  <a16:creationId xmlns:a16="http://schemas.microsoft.com/office/drawing/2014/main" id="{5983C1D7-D7DB-4964-AAD4-873881804AE3}"/>
                </a:ext>
              </a:extLst>
            </p:cNvPr>
            <p:cNvSpPr/>
            <p:nvPr/>
          </p:nvSpPr>
          <p:spPr>
            <a:xfrm>
              <a:off x="405652" y="3598208"/>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sp>
          <p:nvSpPr>
            <p:cNvPr id="5" name="Rectangle 4">
              <a:extLst>
                <a:ext uri="{FF2B5EF4-FFF2-40B4-BE49-F238E27FC236}">
                  <a16:creationId xmlns:a16="http://schemas.microsoft.com/office/drawing/2014/main" id="{8FA9E9D7-12D0-4559-B6CB-F667F0B87496}"/>
                </a:ext>
              </a:extLst>
            </p:cNvPr>
            <p:cNvSpPr/>
            <p:nvPr/>
          </p:nvSpPr>
          <p:spPr>
            <a:xfrm>
              <a:off x="759758" y="3598208"/>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a:t>
              </a:r>
            </a:p>
          </p:txBody>
        </p:sp>
        <p:sp>
          <p:nvSpPr>
            <p:cNvPr id="6" name="Rectangle 5">
              <a:extLst>
                <a:ext uri="{FF2B5EF4-FFF2-40B4-BE49-F238E27FC236}">
                  <a16:creationId xmlns:a16="http://schemas.microsoft.com/office/drawing/2014/main" id="{93398436-CF0E-498F-B31B-86505A2BE9F9}"/>
                </a:ext>
              </a:extLst>
            </p:cNvPr>
            <p:cNvSpPr/>
            <p:nvPr/>
          </p:nvSpPr>
          <p:spPr>
            <a:xfrm>
              <a:off x="1113864" y="3598208"/>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a:t>
              </a:r>
            </a:p>
          </p:txBody>
        </p:sp>
        <p:sp>
          <p:nvSpPr>
            <p:cNvPr id="7" name="Rectangle 6">
              <a:extLst>
                <a:ext uri="{FF2B5EF4-FFF2-40B4-BE49-F238E27FC236}">
                  <a16:creationId xmlns:a16="http://schemas.microsoft.com/office/drawing/2014/main" id="{CEC5E8E3-4641-48EF-8222-BD18E0E99442}"/>
                </a:ext>
              </a:extLst>
            </p:cNvPr>
            <p:cNvSpPr/>
            <p:nvPr/>
          </p:nvSpPr>
          <p:spPr>
            <a:xfrm>
              <a:off x="1467970" y="3598208"/>
              <a:ext cx="354106" cy="3429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grpSp>
      <p:pic>
        <p:nvPicPr>
          <p:cNvPr id="12" name="Picture 11" descr="A picture containing object&#10;&#10;Description generated with very high confidence">
            <a:extLst>
              <a:ext uri="{FF2B5EF4-FFF2-40B4-BE49-F238E27FC236}">
                <a16:creationId xmlns:a16="http://schemas.microsoft.com/office/drawing/2014/main" id="{7B6414E8-77C9-4CA4-B056-14273E1CF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256" y="5404094"/>
            <a:ext cx="1108122" cy="655259"/>
          </a:xfrm>
          <a:prstGeom prst="rect">
            <a:avLst/>
          </a:prstGeom>
        </p:spPr>
      </p:pic>
      <p:cxnSp>
        <p:nvCxnSpPr>
          <p:cNvPr id="14" name="Straight Arrow Connector 13">
            <a:extLst>
              <a:ext uri="{FF2B5EF4-FFF2-40B4-BE49-F238E27FC236}">
                <a16:creationId xmlns:a16="http://schemas.microsoft.com/office/drawing/2014/main" id="{095D10DC-4939-4291-B3FC-6A61DC73AD03}"/>
              </a:ext>
            </a:extLst>
          </p:cNvPr>
          <p:cNvCxnSpPr>
            <a:cxnSpLocks/>
          </p:cNvCxnSpPr>
          <p:nvPr/>
        </p:nvCxnSpPr>
        <p:spPr>
          <a:xfrm>
            <a:off x="4652683" y="3613666"/>
            <a:ext cx="43927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691CE4D-5079-45D8-975E-65401E2B4430}"/>
              </a:ext>
            </a:extLst>
          </p:cNvPr>
          <p:cNvCxnSpPr>
            <a:cxnSpLocks/>
          </p:cNvCxnSpPr>
          <p:nvPr/>
        </p:nvCxnSpPr>
        <p:spPr>
          <a:xfrm>
            <a:off x="4616824" y="4662428"/>
            <a:ext cx="43927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5AAE367-C401-4895-9EF2-7FFC372B6227}"/>
              </a:ext>
            </a:extLst>
          </p:cNvPr>
          <p:cNvCxnSpPr>
            <a:cxnSpLocks/>
          </p:cNvCxnSpPr>
          <p:nvPr/>
        </p:nvCxnSpPr>
        <p:spPr>
          <a:xfrm>
            <a:off x="4536141" y="5671066"/>
            <a:ext cx="47064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829A1FB-722D-4364-A1A8-B7DE964543A1}"/>
              </a:ext>
            </a:extLst>
          </p:cNvPr>
          <p:cNvSpPr txBox="1"/>
          <p:nvPr/>
        </p:nvSpPr>
        <p:spPr>
          <a:xfrm>
            <a:off x="5335523" y="3429000"/>
            <a:ext cx="617477" cy="369332"/>
          </a:xfrm>
          <a:prstGeom prst="rect">
            <a:avLst/>
          </a:prstGeom>
          <a:noFill/>
        </p:spPr>
        <p:txBody>
          <a:bodyPr wrap="none" rtlCol="0">
            <a:spAutoFit/>
          </a:bodyPr>
          <a:lstStyle/>
          <a:p>
            <a:r>
              <a:rPr lang="en-US" dirty="0"/>
              <a:t>SVM</a:t>
            </a:r>
          </a:p>
        </p:txBody>
      </p:sp>
      <p:sp>
        <p:nvSpPr>
          <p:cNvPr id="20" name="TextBox 19">
            <a:extLst>
              <a:ext uri="{FF2B5EF4-FFF2-40B4-BE49-F238E27FC236}">
                <a16:creationId xmlns:a16="http://schemas.microsoft.com/office/drawing/2014/main" id="{8C5B4179-A812-4BF4-8433-D07A77D98BD4}"/>
              </a:ext>
            </a:extLst>
          </p:cNvPr>
          <p:cNvSpPr txBox="1"/>
          <p:nvPr/>
        </p:nvSpPr>
        <p:spPr>
          <a:xfrm>
            <a:off x="5335522" y="4477762"/>
            <a:ext cx="606256" cy="369332"/>
          </a:xfrm>
          <a:prstGeom prst="rect">
            <a:avLst/>
          </a:prstGeom>
          <a:noFill/>
        </p:spPr>
        <p:txBody>
          <a:bodyPr wrap="none" rtlCol="0">
            <a:spAutoFit/>
          </a:bodyPr>
          <a:lstStyle/>
          <a:p>
            <a:r>
              <a:rPr lang="en-US" dirty="0"/>
              <a:t>CNN</a:t>
            </a:r>
          </a:p>
        </p:txBody>
      </p:sp>
      <p:sp>
        <p:nvSpPr>
          <p:cNvPr id="21" name="TextBox 20">
            <a:extLst>
              <a:ext uri="{FF2B5EF4-FFF2-40B4-BE49-F238E27FC236}">
                <a16:creationId xmlns:a16="http://schemas.microsoft.com/office/drawing/2014/main" id="{BCFDD07A-6B8B-470D-8B2C-81EA0D32647F}"/>
              </a:ext>
            </a:extLst>
          </p:cNvPr>
          <p:cNvSpPr txBox="1"/>
          <p:nvPr/>
        </p:nvSpPr>
        <p:spPr>
          <a:xfrm>
            <a:off x="5335523" y="5486400"/>
            <a:ext cx="696024" cy="369332"/>
          </a:xfrm>
          <a:prstGeom prst="rect">
            <a:avLst/>
          </a:prstGeom>
          <a:noFill/>
        </p:spPr>
        <p:txBody>
          <a:bodyPr wrap="none" rtlCol="0">
            <a:spAutoFit/>
          </a:bodyPr>
          <a:lstStyle/>
          <a:p>
            <a:r>
              <a:rPr lang="en-US" dirty="0"/>
              <a:t>LSTM</a:t>
            </a:r>
          </a:p>
        </p:txBody>
      </p:sp>
      <p:sp>
        <p:nvSpPr>
          <p:cNvPr id="22" name="Rectangle 21">
            <a:extLst>
              <a:ext uri="{FF2B5EF4-FFF2-40B4-BE49-F238E27FC236}">
                <a16:creationId xmlns:a16="http://schemas.microsoft.com/office/drawing/2014/main" id="{505ECAE3-B52E-4AAF-857C-ADB72B70BD2E}"/>
              </a:ext>
            </a:extLst>
          </p:cNvPr>
          <p:cNvSpPr/>
          <p:nvPr/>
        </p:nvSpPr>
        <p:spPr>
          <a:xfrm>
            <a:off x="6306513" y="3503288"/>
            <a:ext cx="1062476" cy="23095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Stacking</a:t>
            </a:r>
          </a:p>
        </p:txBody>
      </p:sp>
      <p:cxnSp>
        <p:nvCxnSpPr>
          <p:cNvPr id="23" name="Straight Arrow Connector 22">
            <a:extLst>
              <a:ext uri="{FF2B5EF4-FFF2-40B4-BE49-F238E27FC236}">
                <a16:creationId xmlns:a16="http://schemas.microsoft.com/office/drawing/2014/main" id="{5569E2A3-7DDE-49AC-A2E0-5E34FC7B277D}"/>
              </a:ext>
            </a:extLst>
          </p:cNvPr>
          <p:cNvCxnSpPr>
            <a:cxnSpLocks/>
          </p:cNvCxnSpPr>
          <p:nvPr/>
        </p:nvCxnSpPr>
        <p:spPr>
          <a:xfrm>
            <a:off x="7539319" y="4662428"/>
            <a:ext cx="43927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6E48ED9-54CD-4D28-B7CA-40E73B0B2349}"/>
              </a:ext>
            </a:extLst>
          </p:cNvPr>
          <p:cNvSpPr txBox="1"/>
          <p:nvPr/>
        </p:nvSpPr>
        <p:spPr>
          <a:xfrm>
            <a:off x="8070178" y="4437421"/>
            <a:ext cx="1145057" cy="369332"/>
          </a:xfrm>
          <a:prstGeom prst="rect">
            <a:avLst/>
          </a:prstGeom>
          <a:noFill/>
        </p:spPr>
        <p:txBody>
          <a:bodyPr wrap="none" rtlCol="0">
            <a:spAutoFit/>
          </a:bodyPr>
          <a:lstStyle/>
          <a:p>
            <a:r>
              <a:rPr lang="en-US" dirty="0"/>
              <a:t>prediction</a:t>
            </a:r>
          </a:p>
        </p:txBody>
      </p:sp>
      <p:pic>
        <p:nvPicPr>
          <p:cNvPr id="25" name="Picture 24" descr="A picture containing outdoor&#10;&#10;Description generated with high confidence">
            <a:extLst>
              <a:ext uri="{FF2B5EF4-FFF2-40B4-BE49-F238E27FC236}">
                <a16:creationId xmlns:a16="http://schemas.microsoft.com/office/drawing/2014/main" id="{7F57E9E3-AF8E-49AB-A1CC-6B8B2CE39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538" y="4345092"/>
            <a:ext cx="1732858" cy="553990"/>
          </a:xfrm>
          <a:prstGeom prst="rect">
            <a:avLst/>
          </a:prstGeom>
        </p:spPr>
      </p:pic>
    </p:spTree>
    <p:extLst>
      <p:ext uri="{BB962C8B-B14F-4D97-AF65-F5344CB8AC3E}">
        <p14:creationId xmlns:p14="http://schemas.microsoft.com/office/powerpoint/2010/main" val="3792771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7413B-92E9-4B16-B516-D4463E4EE7A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Multi-user evaluation</a:t>
            </a:r>
          </a:p>
        </p:txBody>
      </p:sp>
      <p:sp>
        <p:nvSpPr>
          <p:cNvPr id="3" name="Content Placeholder 2">
            <a:extLst>
              <a:ext uri="{FF2B5EF4-FFF2-40B4-BE49-F238E27FC236}">
                <a16:creationId xmlns:a16="http://schemas.microsoft.com/office/drawing/2014/main" id="{4F4B2611-652C-4220-A9F3-B0EE52BC26CB}"/>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Evaluate classification models in multi-user settings.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7AFA270-7402-4C11-9B8B-6C6B2FB33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36" y="492573"/>
            <a:ext cx="6498117" cy="5880796"/>
          </a:xfrm>
          <a:prstGeom prst="rect">
            <a:avLst/>
          </a:prstGeom>
        </p:spPr>
      </p:pic>
    </p:spTree>
    <p:extLst>
      <p:ext uri="{BB962C8B-B14F-4D97-AF65-F5344CB8AC3E}">
        <p14:creationId xmlns:p14="http://schemas.microsoft.com/office/powerpoint/2010/main" val="999961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13B4-E070-4E1B-9628-3BA4586238CC}"/>
              </a:ext>
            </a:extLst>
          </p:cNvPr>
          <p:cNvSpPr>
            <a:spLocks noGrp="1"/>
          </p:cNvSpPr>
          <p:nvPr>
            <p:ph type="title"/>
          </p:nvPr>
        </p:nvSpPr>
        <p:spPr/>
        <p:txBody>
          <a:bodyPr/>
          <a:lstStyle/>
          <a:p>
            <a:r>
              <a:rPr lang="en-US" dirty="0"/>
              <a:t>Behavior differences</a:t>
            </a:r>
          </a:p>
        </p:txBody>
      </p:sp>
      <p:sp>
        <p:nvSpPr>
          <p:cNvPr id="3" name="Content Placeholder 2">
            <a:extLst>
              <a:ext uri="{FF2B5EF4-FFF2-40B4-BE49-F238E27FC236}">
                <a16:creationId xmlns:a16="http://schemas.microsoft.com/office/drawing/2014/main" id="{960DB5EA-C5D8-45A7-A0C5-842F20319903}"/>
              </a:ext>
            </a:extLst>
          </p:cNvPr>
          <p:cNvSpPr>
            <a:spLocks noGrp="1"/>
          </p:cNvSpPr>
          <p:nvPr>
            <p:ph idx="1"/>
          </p:nvPr>
        </p:nvSpPr>
        <p:spPr/>
        <p:txBody>
          <a:bodyPr/>
          <a:lstStyle/>
          <a:p>
            <a:r>
              <a:rPr lang="en-US" dirty="0"/>
              <a:t>Users are unique.</a:t>
            </a:r>
          </a:p>
          <a:p>
            <a:endParaRPr lang="en-US" dirty="0"/>
          </a:p>
          <a:p>
            <a:r>
              <a:rPr lang="en-US" dirty="0"/>
              <a:t>Possess  different characteristics and behaviors.</a:t>
            </a:r>
          </a:p>
          <a:p>
            <a:endParaRPr lang="en-US" dirty="0"/>
          </a:p>
          <a:p>
            <a:r>
              <a:rPr lang="en-US" dirty="0"/>
              <a:t>Attributes: age, gender, height, etc.</a:t>
            </a:r>
          </a:p>
          <a:p>
            <a:endParaRPr lang="en-US" dirty="0"/>
          </a:p>
        </p:txBody>
      </p:sp>
    </p:spTree>
    <p:extLst>
      <p:ext uri="{BB962C8B-B14F-4D97-AF65-F5344CB8AC3E}">
        <p14:creationId xmlns:p14="http://schemas.microsoft.com/office/powerpoint/2010/main" val="3564338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8AB1-3839-463B-B44E-D95BEBA0C45D}"/>
              </a:ext>
            </a:extLst>
          </p:cNvPr>
          <p:cNvSpPr>
            <a:spLocks noGrp="1"/>
          </p:cNvSpPr>
          <p:nvPr>
            <p:ph type="title"/>
          </p:nvPr>
        </p:nvSpPr>
        <p:spPr/>
        <p:txBody>
          <a:bodyPr/>
          <a:lstStyle/>
          <a:p>
            <a:r>
              <a:rPr lang="en-US" dirty="0"/>
              <a:t>Multi-user scenarios</a:t>
            </a:r>
          </a:p>
        </p:txBody>
      </p:sp>
      <p:sp>
        <p:nvSpPr>
          <p:cNvPr id="3" name="Content Placeholder 2">
            <a:extLst>
              <a:ext uri="{FF2B5EF4-FFF2-40B4-BE49-F238E27FC236}">
                <a16:creationId xmlns:a16="http://schemas.microsoft.com/office/drawing/2014/main" id="{9F6030A1-EB61-42F8-AE4F-198E36BF1215}"/>
              </a:ext>
            </a:extLst>
          </p:cNvPr>
          <p:cNvSpPr>
            <a:spLocks noGrp="1"/>
          </p:cNvSpPr>
          <p:nvPr>
            <p:ph idx="1"/>
          </p:nvPr>
        </p:nvSpPr>
        <p:spPr/>
        <p:txBody>
          <a:bodyPr>
            <a:normAutofit fontScale="92500" lnSpcReduction="20000"/>
          </a:bodyPr>
          <a:lstStyle/>
          <a:p>
            <a:r>
              <a:rPr lang="en-US" dirty="0"/>
              <a:t>Speech recognition</a:t>
            </a:r>
          </a:p>
          <a:p>
            <a:endParaRPr lang="en-US" dirty="0"/>
          </a:p>
          <a:p>
            <a:endParaRPr lang="en-US" dirty="0"/>
          </a:p>
          <a:p>
            <a:r>
              <a:rPr lang="en-US" dirty="0"/>
              <a:t>Hand gesture recognition</a:t>
            </a:r>
          </a:p>
          <a:p>
            <a:endParaRPr lang="en-US" dirty="0"/>
          </a:p>
          <a:p>
            <a:endParaRPr lang="en-US" dirty="0"/>
          </a:p>
          <a:p>
            <a:r>
              <a:rPr lang="en-US" dirty="0"/>
              <a:t>Activity recognition</a:t>
            </a:r>
          </a:p>
          <a:p>
            <a:endParaRPr lang="en-US" dirty="0"/>
          </a:p>
          <a:p>
            <a:pPr marL="0" indent="0">
              <a:buNone/>
            </a:pPr>
            <a:endParaRPr lang="en-US" dirty="0"/>
          </a:p>
          <a:p>
            <a:r>
              <a:rPr lang="en-US" dirty="0"/>
              <a:t>Facial expression recognition</a:t>
            </a:r>
          </a:p>
        </p:txBody>
      </p:sp>
      <p:pic>
        <p:nvPicPr>
          <p:cNvPr id="5" name="Picture 4" descr="A picture containing object&#10;&#10;Description generated with very high confidence">
            <a:extLst>
              <a:ext uri="{FF2B5EF4-FFF2-40B4-BE49-F238E27FC236}">
                <a16:creationId xmlns:a16="http://schemas.microsoft.com/office/drawing/2014/main" id="{565DF5CE-5533-49AE-9E24-02AB7B991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847" y="423858"/>
            <a:ext cx="5293659" cy="1643672"/>
          </a:xfrm>
          <a:prstGeom prst="rect">
            <a:avLst/>
          </a:prstGeom>
        </p:spPr>
      </p:pic>
      <p:pic>
        <p:nvPicPr>
          <p:cNvPr id="7" name="Picture 6">
            <a:extLst>
              <a:ext uri="{FF2B5EF4-FFF2-40B4-BE49-F238E27FC236}">
                <a16:creationId xmlns:a16="http://schemas.microsoft.com/office/drawing/2014/main" id="{55AD0EF9-42CD-4216-96F1-C98207E02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768" y="3944463"/>
            <a:ext cx="1413903" cy="2548412"/>
          </a:xfrm>
          <a:prstGeom prst="rect">
            <a:avLst/>
          </a:prstGeom>
        </p:spPr>
      </p:pic>
      <p:pic>
        <p:nvPicPr>
          <p:cNvPr id="9" name="Picture 8" descr="A picture containing vector graphics&#10;&#10;Description generated with high confidence">
            <a:extLst>
              <a:ext uri="{FF2B5EF4-FFF2-40B4-BE49-F238E27FC236}">
                <a16:creationId xmlns:a16="http://schemas.microsoft.com/office/drawing/2014/main" id="{3F08750A-D7F0-4077-B625-2BA0C29B4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718" y="4037200"/>
            <a:ext cx="3265674" cy="2719694"/>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37F61976-AB2A-4452-A919-BB047B6EE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245" y="2589896"/>
            <a:ext cx="1339944" cy="1678208"/>
          </a:xfrm>
          <a:prstGeom prst="rect">
            <a:avLst/>
          </a:prstGeom>
        </p:spPr>
      </p:pic>
    </p:spTree>
    <p:extLst>
      <p:ext uri="{BB962C8B-B14F-4D97-AF65-F5344CB8AC3E}">
        <p14:creationId xmlns:p14="http://schemas.microsoft.com/office/powerpoint/2010/main" val="1857981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A74C-46B9-4126-B127-2353F11CEA77}"/>
              </a:ext>
            </a:extLst>
          </p:cNvPr>
          <p:cNvSpPr>
            <a:spLocks noGrp="1"/>
          </p:cNvSpPr>
          <p:nvPr>
            <p:ph type="title"/>
          </p:nvPr>
        </p:nvSpPr>
        <p:spPr/>
        <p:txBody>
          <a:bodyPr/>
          <a:lstStyle/>
          <a:p>
            <a:r>
              <a:rPr lang="en-US" dirty="0"/>
              <a:t>Evaluation types</a:t>
            </a:r>
          </a:p>
        </p:txBody>
      </p:sp>
      <p:sp>
        <p:nvSpPr>
          <p:cNvPr id="3" name="Content Placeholder 2">
            <a:extLst>
              <a:ext uri="{FF2B5EF4-FFF2-40B4-BE49-F238E27FC236}">
                <a16:creationId xmlns:a16="http://schemas.microsoft.com/office/drawing/2014/main" id="{FD0E8886-0C42-40EC-9AE6-C2B529C8B83C}"/>
              </a:ext>
            </a:extLst>
          </p:cNvPr>
          <p:cNvSpPr>
            <a:spLocks noGrp="1"/>
          </p:cNvSpPr>
          <p:nvPr>
            <p:ph idx="1"/>
          </p:nvPr>
        </p:nvSpPr>
        <p:spPr/>
        <p:txBody>
          <a:bodyPr/>
          <a:lstStyle/>
          <a:p>
            <a:r>
              <a:rPr lang="en-US" dirty="0"/>
              <a:t>Mixed models</a:t>
            </a:r>
          </a:p>
          <a:p>
            <a:endParaRPr lang="en-US" dirty="0"/>
          </a:p>
          <a:p>
            <a:r>
              <a:rPr lang="en-US" dirty="0"/>
              <a:t>General models (user-independent models)</a:t>
            </a:r>
          </a:p>
          <a:p>
            <a:endParaRPr lang="en-US" dirty="0"/>
          </a:p>
          <a:p>
            <a:r>
              <a:rPr lang="en-US" dirty="0"/>
              <a:t>Personal models (user-dependent)</a:t>
            </a:r>
          </a:p>
        </p:txBody>
      </p:sp>
    </p:spTree>
    <p:extLst>
      <p:ext uri="{BB962C8B-B14F-4D97-AF65-F5344CB8AC3E}">
        <p14:creationId xmlns:p14="http://schemas.microsoft.com/office/powerpoint/2010/main" val="3669812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625E-E07B-4888-8DF6-05ACF1FD1162}"/>
              </a:ext>
            </a:extLst>
          </p:cNvPr>
          <p:cNvSpPr>
            <a:spLocks noGrp="1"/>
          </p:cNvSpPr>
          <p:nvPr>
            <p:ph type="title"/>
          </p:nvPr>
        </p:nvSpPr>
        <p:spPr/>
        <p:txBody>
          <a:bodyPr/>
          <a:lstStyle/>
          <a:p>
            <a:r>
              <a:rPr lang="en-US" dirty="0"/>
              <a:t>Mixed models</a:t>
            </a:r>
          </a:p>
        </p:txBody>
      </p:sp>
      <p:sp>
        <p:nvSpPr>
          <p:cNvPr id="3" name="Content Placeholder 2">
            <a:extLst>
              <a:ext uri="{FF2B5EF4-FFF2-40B4-BE49-F238E27FC236}">
                <a16:creationId xmlns:a16="http://schemas.microsoft.com/office/drawing/2014/main" id="{DEBEC6BA-30BE-4BC7-99C8-5EE4C7076672}"/>
              </a:ext>
            </a:extLst>
          </p:cNvPr>
          <p:cNvSpPr>
            <a:spLocks noGrp="1"/>
          </p:cNvSpPr>
          <p:nvPr>
            <p:ph idx="1"/>
          </p:nvPr>
        </p:nvSpPr>
        <p:spPr/>
        <p:txBody>
          <a:bodyPr/>
          <a:lstStyle/>
          <a:p>
            <a:r>
              <a:rPr lang="en-US" dirty="0"/>
              <a:t>Do not make distinction between users.</a:t>
            </a:r>
          </a:p>
          <a:p>
            <a:endParaRPr lang="en-US" dirty="0"/>
          </a:p>
          <a:p>
            <a:r>
              <a:rPr lang="en-US" dirty="0"/>
              <a:t>Training/testing sets generated independently of users.</a:t>
            </a:r>
          </a:p>
          <a:p>
            <a:endParaRPr lang="en-US" dirty="0"/>
          </a:p>
          <a:p>
            <a:r>
              <a:rPr lang="en-US" dirty="0"/>
              <a:t>Some data points of the same user can be in both training and testing sets.</a:t>
            </a:r>
          </a:p>
          <a:p>
            <a:endParaRPr lang="en-US" dirty="0"/>
          </a:p>
          <a:p>
            <a:r>
              <a:rPr lang="en-US" dirty="0"/>
              <a:t>Performance results may not be representative of how the system will perform in real life.</a:t>
            </a:r>
          </a:p>
        </p:txBody>
      </p:sp>
      <p:sp>
        <p:nvSpPr>
          <p:cNvPr id="4" name="TextBox 3">
            <a:extLst>
              <a:ext uri="{FF2B5EF4-FFF2-40B4-BE49-F238E27FC236}">
                <a16:creationId xmlns:a16="http://schemas.microsoft.com/office/drawing/2014/main" id="{E9D6FADF-7024-402D-94ED-2A0E11402543}"/>
              </a:ext>
            </a:extLst>
          </p:cNvPr>
          <p:cNvSpPr txBox="1"/>
          <p:nvPr/>
        </p:nvSpPr>
        <p:spPr>
          <a:xfrm>
            <a:off x="3904130" y="6378950"/>
            <a:ext cx="8244180" cy="369332"/>
          </a:xfrm>
          <a:prstGeom prst="rect">
            <a:avLst/>
          </a:prstGeom>
          <a:noFill/>
        </p:spPr>
        <p:txBody>
          <a:bodyPr wrap="none" rtlCol="0">
            <a:spAutoFit/>
          </a:bodyPr>
          <a:lstStyle/>
          <a:p>
            <a:r>
              <a:rPr lang="en-US" dirty="0">
                <a:solidFill>
                  <a:srgbClr val="FF0000"/>
                </a:solidFill>
              </a:rPr>
              <a:t>Using a mixed model in multi-user scenarios is not a good idea to assess performance.</a:t>
            </a:r>
          </a:p>
        </p:txBody>
      </p:sp>
    </p:spTree>
    <p:extLst>
      <p:ext uri="{BB962C8B-B14F-4D97-AF65-F5344CB8AC3E}">
        <p14:creationId xmlns:p14="http://schemas.microsoft.com/office/powerpoint/2010/main" val="23267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A6E9-C06A-481F-B94E-1083E882B65D}"/>
              </a:ext>
            </a:extLst>
          </p:cNvPr>
          <p:cNvSpPr>
            <a:spLocks noGrp="1"/>
          </p:cNvSpPr>
          <p:nvPr>
            <p:ph type="title"/>
          </p:nvPr>
        </p:nvSpPr>
        <p:spPr/>
        <p:txBody>
          <a:bodyPr/>
          <a:lstStyle/>
          <a:p>
            <a:r>
              <a:rPr lang="en-US" dirty="0"/>
              <a:t>Personal models (user-dependent)</a:t>
            </a:r>
          </a:p>
        </p:txBody>
      </p:sp>
      <p:sp>
        <p:nvSpPr>
          <p:cNvPr id="3" name="Content Placeholder 2">
            <a:extLst>
              <a:ext uri="{FF2B5EF4-FFF2-40B4-BE49-F238E27FC236}">
                <a16:creationId xmlns:a16="http://schemas.microsoft.com/office/drawing/2014/main" id="{C4026445-8431-40F3-8938-7F6CD27EA931}"/>
              </a:ext>
            </a:extLst>
          </p:cNvPr>
          <p:cNvSpPr>
            <a:spLocks noGrp="1"/>
          </p:cNvSpPr>
          <p:nvPr>
            <p:ph idx="1"/>
          </p:nvPr>
        </p:nvSpPr>
        <p:spPr/>
        <p:txBody>
          <a:bodyPr/>
          <a:lstStyle/>
          <a:p>
            <a:r>
              <a:rPr lang="en-US" dirty="0"/>
              <a:t>Are trained with data just from the same user.</a:t>
            </a:r>
          </a:p>
          <a:p>
            <a:endParaRPr lang="en-US" dirty="0"/>
          </a:p>
          <a:p>
            <a:r>
              <a:rPr lang="en-US" dirty="0"/>
              <a:t>In general, their performance is the best.</a:t>
            </a:r>
          </a:p>
          <a:p>
            <a:endParaRPr lang="en-US" dirty="0"/>
          </a:p>
          <a:p>
            <a:r>
              <a:rPr lang="en-US" dirty="0"/>
              <a:t>They require more data for each particular user.</a:t>
            </a:r>
          </a:p>
          <a:p>
            <a:endParaRPr lang="en-US" dirty="0"/>
          </a:p>
          <a:p>
            <a:r>
              <a:rPr lang="en-US" dirty="0"/>
              <a:t>Prone to overfitting.</a:t>
            </a:r>
          </a:p>
        </p:txBody>
      </p:sp>
    </p:spTree>
    <p:extLst>
      <p:ext uri="{BB962C8B-B14F-4D97-AF65-F5344CB8AC3E}">
        <p14:creationId xmlns:p14="http://schemas.microsoft.com/office/powerpoint/2010/main" val="27542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DE24-0F19-4BA3-855D-9821A196C159}"/>
              </a:ext>
            </a:extLst>
          </p:cNvPr>
          <p:cNvSpPr>
            <a:spLocks noGrp="1"/>
          </p:cNvSpPr>
          <p:nvPr>
            <p:ph type="title"/>
          </p:nvPr>
        </p:nvSpPr>
        <p:spPr/>
        <p:txBody>
          <a:bodyPr/>
          <a:lstStyle/>
          <a:p>
            <a:r>
              <a:rPr lang="en-US" dirty="0"/>
              <a:t>General models (user-independent models)</a:t>
            </a:r>
          </a:p>
        </p:txBody>
      </p:sp>
      <p:sp>
        <p:nvSpPr>
          <p:cNvPr id="3" name="Content Placeholder 2">
            <a:extLst>
              <a:ext uri="{FF2B5EF4-FFF2-40B4-BE49-F238E27FC236}">
                <a16:creationId xmlns:a16="http://schemas.microsoft.com/office/drawing/2014/main" id="{A0266783-060D-4083-A281-5127D55B949F}"/>
              </a:ext>
            </a:extLst>
          </p:cNvPr>
          <p:cNvSpPr>
            <a:spLocks noGrp="1"/>
          </p:cNvSpPr>
          <p:nvPr>
            <p:ph idx="1"/>
          </p:nvPr>
        </p:nvSpPr>
        <p:spPr>
          <a:xfrm>
            <a:off x="838200" y="1825625"/>
            <a:ext cx="10515600" cy="4351338"/>
          </a:xfrm>
        </p:spPr>
        <p:txBody>
          <a:bodyPr/>
          <a:lstStyle/>
          <a:p>
            <a:r>
              <a:rPr lang="en-US" dirty="0"/>
              <a:t>Are not trained with data from the target user.</a:t>
            </a:r>
          </a:p>
          <a:p>
            <a:endParaRPr lang="en-US" dirty="0"/>
          </a:p>
          <a:p>
            <a:r>
              <a:rPr lang="en-US" dirty="0"/>
              <a:t>Can be used right away to make predictions.</a:t>
            </a:r>
          </a:p>
          <a:p>
            <a:endParaRPr lang="en-US" dirty="0"/>
          </a:p>
          <a:p>
            <a:r>
              <a:rPr lang="en-US" dirty="0"/>
              <a:t>Performance can be low for some users.</a:t>
            </a:r>
          </a:p>
          <a:p>
            <a:endParaRPr lang="en-US" dirty="0"/>
          </a:p>
          <a:p>
            <a:endParaRPr lang="en-US" dirty="0"/>
          </a:p>
        </p:txBody>
      </p:sp>
      <p:pic>
        <p:nvPicPr>
          <p:cNvPr id="1028" name="Picture 4" descr="https://lh5.googleusercontent.com/9o1dSwAP_Pz8JOwdXCYETMQA2htw17_SF35E1HxGxbibiftKnv-ir8x4l97gxexC7icSFTxvTnAPDd8npaS9-WpnmpRbHxvLbVLg7blG96ESIPuNwpipLB_XcYwZ345FCdb2LQJFq5A">
            <a:extLst>
              <a:ext uri="{FF2B5EF4-FFF2-40B4-BE49-F238E27FC236}">
                <a16:creationId xmlns:a16="http://schemas.microsoft.com/office/drawing/2014/main" id="{7B3C0280-EBE7-48B4-86CF-CF4137DB1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152" y="3958199"/>
            <a:ext cx="4845424" cy="242271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9793597F-F179-4FD1-A070-2EF55FF8FC0E}"/>
              </a:ext>
            </a:extLst>
          </p:cNvPr>
          <p:cNvSpPr/>
          <p:nvPr/>
        </p:nvSpPr>
        <p:spPr>
          <a:xfrm rot="5400000">
            <a:off x="9374841" y="4330140"/>
            <a:ext cx="488576" cy="3836894"/>
          </a:xfrm>
          <a:prstGeom prst="rightBrace">
            <a:avLst>
              <a:gd name="adj1" fmla="val 8333"/>
              <a:gd name="adj2" fmla="val 49903"/>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A837C73-1107-4726-AF30-9ADCF64800D0}"/>
              </a:ext>
            </a:extLst>
          </p:cNvPr>
          <p:cNvSpPr txBox="1"/>
          <p:nvPr/>
        </p:nvSpPr>
        <p:spPr>
          <a:xfrm>
            <a:off x="9114864" y="6492875"/>
            <a:ext cx="977127" cy="369332"/>
          </a:xfrm>
          <a:prstGeom prst="rect">
            <a:avLst/>
          </a:prstGeom>
          <a:noFill/>
        </p:spPr>
        <p:txBody>
          <a:bodyPr wrap="none" rtlCol="0">
            <a:spAutoFit/>
          </a:bodyPr>
          <a:lstStyle/>
          <a:p>
            <a:r>
              <a:rPr lang="en-US" dirty="0"/>
              <a:t>Train set</a:t>
            </a:r>
          </a:p>
        </p:txBody>
      </p:sp>
      <p:sp>
        <p:nvSpPr>
          <p:cNvPr id="8" name="TextBox 7">
            <a:extLst>
              <a:ext uri="{FF2B5EF4-FFF2-40B4-BE49-F238E27FC236}">
                <a16:creationId xmlns:a16="http://schemas.microsoft.com/office/drawing/2014/main" id="{36ED2E2D-4A50-48FE-8CBA-D6E8D8AA5285}"/>
              </a:ext>
            </a:extLst>
          </p:cNvPr>
          <p:cNvSpPr txBox="1"/>
          <p:nvPr/>
        </p:nvSpPr>
        <p:spPr>
          <a:xfrm>
            <a:off x="6627175" y="5942568"/>
            <a:ext cx="889731" cy="369332"/>
          </a:xfrm>
          <a:prstGeom prst="rect">
            <a:avLst/>
          </a:prstGeom>
          <a:noFill/>
        </p:spPr>
        <p:txBody>
          <a:bodyPr wrap="none" rtlCol="0">
            <a:spAutoFit/>
          </a:bodyPr>
          <a:lstStyle/>
          <a:p>
            <a:r>
              <a:rPr lang="en-US" dirty="0"/>
              <a:t>Test set</a:t>
            </a:r>
          </a:p>
        </p:txBody>
      </p:sp>
      <p:sp>
        <p:nvSpPr>
          <p:cNvPr id="6" name="TextBox 5">
            <a:extLst>
              <a:ext uri="{FF2B5EF4-FFF2-40B4-BE49-F238E27FC236}">
                <a16:creationId xmlns:a16="http://schemas.microsoft.com/office/drawing/2014/main" id="{58217387-82FE-429B-A869-F6298108A003}"/>
              </a:ext>
            </a:extLst>
          </p:cNvPr>
          <p:cNvSpPr txBox="1"/>
          <p:nvPr/>
        </p:nvSpPr>
        <p:spPr>
          <a:xfrm>
            <a:off x="3536576" y="5226424"/>
            <a:ext cx="2994346" cy="369332"/>
          </a:xfrm>
          <a:prstGeom prst="rect">
            <a:avLst/>
          </a:prstGeom>
          <a:noFill/>
        </p:spPr>
        <p:txBody>
          <a:bodyPr wrap="none" rtlCol="0">
            <a:spAutoFit/>
          </a:bodyPr>
          <a:lstStyle/>
          <a:p>
            <a:r>
              <a:rPr lang="en-US" dirty="0">
                <a:highlight>
                  <a:srgbClr val="FFFF00"/>
                </a:highlight>
              </a:rPr>
              <a:t>Leave one user out validation</a:t>
            </a:r>
          </a:p>
        </p:txBody>
      </p:sp>
    </p:spTree>
    <p:extLst>
      <p:ext uri="{BB962C8B-B14F-4D97-AF65-F5344CB8AC3E}">
        <p14:creationId xmlns:p14="http://schemas.microsoft.com/office/powerpoint/2010/main" val="406593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A3BD-502C-407B-A022-D970076AA79E}"/>
              </a:ext>
            </a:extLst>
          </p:cNvPr>
          <p:cNvSpPr>
            <a:spLocks noGrp="1"/>
          </p:cNvSpPr>
          <p:nvPr>
            <p:ph type="title"/>
          </p:nvPr>
        </p:nvSpPr>
        <p:spPr/>
        <p:txBody>
          <a:bodyPr/>
          <a:lstStyle/>
          <a:p>
            <a:r>
              <a:rPr lang="en-US" dirty="0"/>
              <a:t>Supervised learning</a:t>
            </a:r>
          </a:p>
        </p:txBody>
      </p:sp>
      <p:sp>
        <p:nvSpPr>
          <p:cNvPr id="3" name="Content Placeholder 2">
            <a:extLst>
              <a:ext uri="{FF2B5EF4-FFF2-40B4-BE49-F238E27FC236}">
                <a16:creationId xmlns:a16="http://schemas.microsoft.com/office/drawing/2014/main" id="{455C4121-9544-4E42-9264-219C18DDB219}"/>
              </a:ext>
            </a:extLst>
          </p:cNvPr>
          <p:cNvSpPr>
            <a:spLocks noGrp="1"/>
          </p:cNvSpPr>
          <p:nvPr>
            <p:ph idx="1"/>
          </p:nvPr>
        </p:nvSpPr>
        <p:spPr/>
        <p:txBody>
          <a:bodyPr>
            <a:normAutofit/>
          </a:bodyPr>
          <a:lstStyle/>
          <a:p>
            <a:r>
              <a:rPr lang="en-US" sz="2000" dirty="0"/>
              <a:t>In supervised learning, the algorithms are presented with a set of classified instances from which they learn a way of classifying unseen instances. When the attribute to be predicted is numeric rather than nominal it is called regression.</a:t>
            </a:r>
          </a:p>
        </p:txBody>
      </p:sp>
      <p:sp>
        <p:nvSpPr>
          <p:cNvPr id="4" name="Flowchart: Magnetic Disk 3">
            <a:extLst>
              <a:ext uri="{FF2B5EF4-FFF2-40B4-BE49-F238E27FC236}">
                <a16:creationId xmlns:a16="http://schemas.microsoft.com/office/drawing/2014/main" id="{2E056015-DE67-4C55-BC41-825088FB2B2E}"/>
              </a:ext>
            </a:extLst>
          </p:cNvPr>
          <p:cNvSpPr/>
          <p:nvPr/>
        </p:nvSpPr>
        <p:spPr>
          <a:xfrm>
            <a:off x="1646887" y="3604985"/>
            <a:ext cx="1274885" cy="4308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Training data</a:t>
            </a:r>
          </a:p>
        </p:txBody>
      </p:sp>
      <p:sp>
        <p:nvSpPr>
          <p:cNvPr id="5" name="Rectangle 4">
            <a:extLst>
              <a:ext uri="{FF2B5EF4-FFF2-40B4-BE49-F238E27FC236}">
                <a16:creationId xmlns:a16="http://schemas.microsoft.com/office/drawing/2014/main" id="{1707F840-3EA1-4A0E-A429-0BB1A6BAAEE3}"/>
              </a:ext>
            </a:extLst>
          </p:cNvPr>
          <p:cNvSpPr/>
          <p:nvPr/>
        </p:nvSpPr>
        <p:spPr>
          <a:xfrm>
            <a:off x="7239933" y="3530339"/>
            <a:ext cx="1714500" cy="562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sp>
        <p:nvSpPr>
          <p:cNvPr id="6" name="Isosceles Triangle 5">
            <a:extLst>
              <a:ext uri="{FF2B5EF4-FFF2-40B4-BE49-F238E27FC236}">
                <a16:creationId xmlns:a16="http://schemas.microsoft.com/office/drawing/2014/main" id="{F2F3DD10-8D4B-47B7-833F-8119B0099BA9}"/>
              </a:ext>
            </a:extLst>
          </p:cNvPr>
          <p:cNvSpPr/>
          <p:nvPr/>
        </p:nvSpPr>
        <p:spPr>
          <a:xfrm>
            <a:off x="4220199" y="3468613"/>
            <a:ext cx="1960685" cy="6023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Algorithm</a:t>
            </a:r>
          </a:p>
        </p:txBody>
      </p:sp>
      <p:sp>
        <p:nvSpPr>
          <p:cNvPr id="7" name="Arrow: Right 6">
            <a:extLst>
              <a:ext uri="{FF2B5EF4-FFF2-40B4-BE49-F238E27FC236}">
                <a16:creationId xmlns:a16="http://schemas.microsoft.com/office/drawing/2014/main" id="{279F2321-C5A4-4718-ADC9-7B6647DA50FA}"/>
              </a:ext>
            </a:extLst>
          </p:cNvPr>
          <p:cNvSpPr/>
          <p:nvPr/>
        </p:nvSpPr>
        <p:spPr>
          <a:xfrm>
            <a:off x="3275451" y="3719373"/>
            <a:ext cx="830448" cy="18463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3082186-B5EA-44DA-9DB3-2953FFE5E731}"/>
              </a:ext>
            </a:extLst>
          </p:cNvPr>
          <p:cNvSpPr/>
          <p:nvPr/>
        </p:nvSpPr>
        <p:spPr>
          <a:xfrm>
            <a:off x="6257929" y="3728076"/>
            <a:ext cx="830448" cy="18463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Action Button: Help 8">
            <a:hlinkClick r:id="" action="ppaction://noaction" highlightClick="1"/>
            <a:extLst>
              <a:ext uri="{FF2B5EF4-FFF2-40B4-BE49-F238E27FC236}">
                <a16:creationId xmlns:a16="http://schemas.microsoft.com/office/drawing/2014/main" id="{3B769FBC-B67A-45E4-818B-A55487B7A73A}"/>
              </a:ext>
            </a:extLst>
          </p:cNvPr>
          <p:cNvSpPr/>
          <p:nvPr/>
        </p:nvSpPr>
        <p:spPr>
          <a:xfrm>
            <a:off x="7584768" y="4741206"/>
            <a:ext cx="1024829" cy="714648"/>
          </a:xfrm>
          <a:prstGeom prst="actionButtonHelp">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F0905CA-93FD-41EE-AE24-71DF77BC7639}"/>
              </a:ext>
            </a:extLst>
          </p:cNvPr>
          <p:cNvCxnSpPr>
            <a:stCxn id="9" idx="3"/>
            <a:endCxn id="5" idx="2"/>
          </p:cNvCxnSpPr>
          <p:nvPr/>
        </p:nvCxnSpPr>
        <p:spPr>
          <a:xfrm flipV="1">
            <a:off x="8097183" y="4093047"/>
            <a:ext cx="0" cy="6481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3C9A0E2A-6BD0-4CC3-804C-9EBB412A421C}"/>
              </a:ext>
            </a:extLst>
          </p:cNvPr>
          <p:cNvCxnSpPr>
            <a:stCxn id="5" idx="3"/>
          </p:cNvCxnSpPr>
          <p:nvPr/>
        </p:nvCxnSpPr>
        <p:spPr>
          <a:xfrm flipV="1">
            <a:off x="8954433" y="3811692"/>
            <a:ext cx="70014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F982B827-5DA5-497B-9798-863417A1FA9C}"/>
              </a:ext>
            </a:extLst>
          </p:cNvPr>
          <p:cNvSpPr txBox="1"/>
          <p:nvPr/>
        </p:nvSpPr>
        <p:spPr>
          <a:xfrm>
            <a:off x="9704074" y="3604896"/>
            <a:ext cx="1137043" cy="369332"/>
          </a:xfrm>
          <a:prstGeom prst="rect">
            <a:avLst/>
          </a:prstGeom>
          <a:noFill/>
        </p:spPr>
        <p:txBody>
          <a:bodyPr wrap="none" rtlCol="0">
            <a:spAutoFit/>
          </a:bodyPr>
          <a:lstStyle/>
          <a:p>
            <a:r>
              <a:rPr lang="en-US" dirty="0"/>
              <a:t>prediction</a:t>
            </a:r>
          </a:p>
        </p:txBody>
      </p:sp>
    </p:spTree>
    <p:extLst>
      <p:ext uri="{BB962C8B-B14F-4D97-AF65-F5344CB8AC3E}">
        <p14:creationId xmlns:p14="http://schemas.microsoft.com/office/powerpoint/2010/main" val="2169300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7A30-E033-4DA6-B458-8403F18728A6}"/>
              </a:ext>
            </a:extLst>
          </p:cNvPr>
          <p:cNvSpPr>
            <a:spLocks noGrp="1"/>
          </p:cNvSpPr>
          <p:nvPr>
            <p:ph type="title"/>
          </p:nvPr>
        </p:nvSpPr>
        <p:spPr/>
        <p:txBody>
          <a:bodyPr>
            <a:normAutofit/>
          </a:bodyPr>
          <a:lstStyle/>
          <a:p>
            <a:r>
              <a:rPr lang="en-US" sz="3000" dirty="0"/>
              <a:t>Supporting materials: Multi-user evaluation</a:t>
            </a:r>
          </a:p>
        </p:txBody>
      </p:sp>
      <p:sp>
        <p:nvSpPr>
          <p:cNvPr id="3" name="Content Placeholder 2">
            <a:extLst>
              <a:ext uri="{FF2B5EF4-FFF2-40B4-BE49-F238E27FC236}">
                <a16:creationId xmlns:a16="http://schemas.microsoft.com/office/drawing/2014/main" id="{C9D4D866-934D-4A03-A168-84ADA3643460}"/>
              </a:ext>
            </a:extLst>
          </p:cNvPr>
          <p:cNvSpPr>
            <a:spLocks noGrp="1"/>
          </p:cNvSpPr>
          <p:nvPr>
            <p:ph idx="1"/>
          </p:nvPr>
        </p:nvSpPr>
        <p:spPr/>
        <p:txBody>
          <a:bodyPr>
            <a:normAutofit/>
          </a:bodyPr>
          <a:lstStyle/>
          <a:p>
            <a:r>
              <a:rPr lang="en-US" sz="2000" dirty="0"/>
              <a:t>Lockhart, J. W., &amp; Weiss, G. M. (2014, April). The benefits of personalized smartphone-based activity recognition models. In </a:t>
            </a:r>
            <a:r>
              <a:rPr lang="en-US" sz="2000" i="1" dirty="0"/>
              <a:t>Proceedings of the 2014 SIAM international conference on data mining</a:t>
            </a:r>
            <a:r>
              <a:rPr lang="en-US" sz="2000" dirty="0"/>
              <a:t> (pp. 614-622). Society for Industrial and Applied Mathematics.</a:t>
            </a:r>
          </a:p>
          <a:p>
            <a:endParaRPr lang="en-US" sz="2000" dirty="0"/>
          </a:p>
          <a:p>
            <a:r>
              <a:rPr lang="en-US" sz="2000" dirty="0" err="1"/>
              <a:t>Rokni</a:t>
            </a:r>
            <a:r>
              <a:rPr lang="en-US" sz="2000" dirty="0"/>
              <a:t>, S. A., </a:t>
            </a:r>
            <a:r>
              <a:rPr lang="en-US" sz="2000" dirty="0" err="1"/>
              <a:t>Nourollahi</a:t>
            </a:r>
            <a:r>
              <a:rPr lang="en-US" sz="2000" dirty="0"/>
              <a:t>, M., &amp; </a:t>
            </a:r>
            <a:r>
              <a:rPr lang="en-US" sz="2000" dirty="0" err="1"/>
              <a:t>Ghasemzadeh</a:t>
            </a:r>
            <a:r>
              <a:rPr lang="en-US" sz="2000" dirty="0"/>
              <a:t>, H. (2018). Personalized Human Activity Recognition Using Convolutional Neural Networks. </a:t>
            </a:r>
            <a:r>
              <a:rPr lang="en-US" sz="2000" i="1" dirty="0" err="1"/>
              <a:t>arXiv</a:t>
            </a:r>
            <a:r>
              <a:rPr lang="en-US" sz="2000" i="1" dirty="0"/>
              <a:t> preprint arXiv:1801.08252</a:t>
            </a:r>
            <a:r>
              <a:rPr lang="en-US" sz="2000" dirty="0"/>
              <a:t>.</a:t>
            </a:r>
          </a:p>
          <a:p>
            <a:endParaRPr lang="en-US" sz="2000" dirty="0"/>
          </a:p>
        </p:txBody>
      </p:sp>
      <p:pic>
        <p:nvPicPr>
          <p:cNvPr id="4" name="Picture 3" descr="A close up of text on a black background&#10;&#10;Description generated with high confidence">
            <a:extLst>
              <a:ext uri="{FF2B5EF4-FFF2-40B4-BE49-F238E27FC236}">
                <a16:creationId xmlns:a16="http://schemas.microsoft.com/office/drawing/2014/main" id="{4BECB09C-981E-44E7-9317-EBBA4145B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62" y="739589"/>
            <a:ext cx="434138" cy="511849"/>
          </a:xfrm>
          <a:prstGeom prst="rect">
            <a:avLst/>
          </a:prstGeom>
        </p:spPr>
      </p:pic>
    </p:spTree>
    <p:extLst>
      <p:ext uri="{BB962C8B-B14F-4D97-AF65-F5344CB8AC3E}">
        <p14:creationId xmlns:p14="http://schemas.microsoft.com/office/powerpoint/2010/main" val="767111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09CB-9B7E-474A-B614-4C7DCF788A39}"/>
              </a:ext>
            </a:extLst>
          </p:cNvPr>
          <p:cNvSpPr>
            <a:spLocks noGrp="1"/>
          </p:cNvSpPr>
          <p:nvPr>
            <p:ph type="title"/>
          </p:nvPr>
        </p:nvSpPr>
        <p:spPr/>
        <p:txBody>
          <a:bodyPr/>
          <a:lstStyle/>
          <a:p>
            <a:r>
              <a:rPr lang="en-US" dirty="0"/>
              <a:t>Baseline classifiers</a:t>
            </a:r>
          </a:p>
        </p:txBody>
      </p:sp>
      <p:sp>
        <p:nvSpPr>
          <p:cNvPr id="3" name="Content Placeholder 2">
            <a:extLst>
              <a:ext uri="{FF2B5EF4-FFF2-40B4-BE49-F238E27FC236}">
                <a16:creationId xmlns:a16="http://schemas.microsoft.com/office/drawing/2014/main" id="{95438F93-3F72-4C76-9FF2-23EE8F19C770}"/>
              </a:ext>
            </a:extLst>
          </p:cNvPr>
          <p:cNvSpPr>
            <a:spLocks noGrp="1"/>
          </p:cNvSpPr>
          <p:nvPr>
            <p:ph idx="1"/>
          </p:nvPr>
        </p:nvSpPr>
        <p:spPr/>
        <p:txBody>
          <a:bodyPr/>
          <a:lstStyle/>
          <a:p>
            <a:r>
              <a:rPr lang="en-US" dirty="0"/>
              <a:t>Machine learning is not the answer to every problem.</a:t>
            </a:r>
          </a:p>
          <a:p>
            <a:endParaRPr lang="en-US" dirty="0"/>
          </a:p>
          <a:p>
            <a:r>
              <a:rPr lang="en-US" dirty="0"/>
              <a:t>You can solve many problems with simple heuristics.</a:t>
            </a:r>
          </a:p>
          <a:p>
            <a:endParaRPr lang="en-US" dirty="0"/>
          </a:p>
          <a:p>
            <a:r>
              <a:rPr lang="en-US" dirty="0"/>
              <a:t>Assess whether or not machine learning has a benefit.</a:t>
            </a:r>
          </a:p>
        </p:txBody>
      </p:sp>
    </p:spTree>
    <p:extLst>
      <p:ext uri="{BB962C8B-B14F-4D97-AF65-F5344CB8AC3E}">
        <p14:creationId xmlns:p14="http://schemas.microsoft.com/office/powerpoint/2010/main" val="26556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09CB-9B7E-474A-B614-4C7DCF788A39}"/>
              </a:ext>
            </a:extLst>
          </p:cNvPr>
          <p:cNvSpPr>
            <a:spLocks noGrp="1"/>
          </p:cNvSpPr>
          <p:nvPr>
            <p:ph type="title"/>
          </p:nvPr>
        </p:nvSpPr>
        <p:spPr/>
        <p:txBody>
          <a:bodyPr/>
          <a:lstStyle/>
          <a:p>
            <a:r>
              <a:rPr lang="en-US" dirty="0"/>
              <a:t>Baseline classifiers</a:t>
            </a:r>
          </a:p>
        </p:txBody>
      </p:sp>
      <p:sp>
        <p:nvSpPr>
          <p:cNvPr id="3" name="Content Placeholder 2">
            <a:extLst>
              <a:ext uri="{FF2B5EF4-FFF2-40B4-BE49-F238E27FC236}">
                <a16:creationId xmlns:a16="http://schemas.microsoft.com/office/drawing/2014/main" id="{95438F93-3F72-4C76-9FF2-23EE8F19C770}"/>
              </a:ext>
            </a:extLst>
          </p:cNvPr>
          <p:cNvSpPr>
            <a:spLocks noGrp="1"/>
          </p:cNvSpPr>
          <p:nvPr>
            <p:ph idx="1"/>
          </p:nvPr>
        </p:nvSpPr>
        <p:spPr/>
        <p:txBody>
          <a:bodyPr>
            <a:normAutofit lnSpcReduction="10000"/>
          </a:bodyPr>
          <a:lstStyle/>
          <a:p>
            <a:r>
              <a:rPr lang="en-US" dirty="0"/>
              <a:t>Predict the most frequent class.</a:t>
            </a:r>
          </a:p>
          <a:p>
            <a:endParaRPr lang="en-US" dirty="0"/>
          </a:p>
          <a:p>
            <a:r>
              <a:rPr lang="en-US" dirty="0"/>
              <a:t>Predict according to class distributions.</a:t>
            </a:r>
          </a:p>
          <a:p>
            <a:endParaRPr lang="en-US" dirty="0"/>
          </a:p>
          <a:p>
            <a:r>
              <a:rPr lang="en-US" dirty="0"/>
              <a:t>Predict uniformly at random.</a:t>
            </a:r>
          </a:p>
          <a:p>
            <a:endParaRPr lang="en-US" dirty="0"/>
          </a:p>
          <a:p>
            <a:r>
              <a:rPr lang="en-US" dirty="0"/>
              <a:t>Predict the average value.</a:t>
            </a:r>
          </a:p>
          <a:p>
            <a:endParaRPr lang="en-US" dirty="0"/>
          </a:p>
          <a:p>
            <a:r>
              <a:rPr lang="en-US" dirty="0"/>
              <a:t>Predict next observations as the value of the previous one.</a:t>
            </a:r>
          </a:p>
        </p:txBody>
      </p:sp>
    </p:spTree>
    <p:extLst>
      <p:ext uri="{BB962C8B-B14F-4D97-AF65-F5344CB8AC3E}">
        <p14:creationId xmlns:p14="http://schemas.microsoft.com/office/powerpoint/2010/main" val="15301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7A30-E033-4DA6-B458-8403F18728A6}"/>
              </a:ext>
            </a:extLst>
          </p:cNvPr>
          <p:cNvSpPr>
            <a:spLocks noGrp="1"/>
          </p:cNvSpPr>
          <p:nvPr>
            <p:ph type="title"/>
          </p:nvPr>
        </p:nvSpPr>
        <p:spPr/>
        <p:txBody>
          <a:bodyPr>
            <a:normAutofit/>
          </a:bodyPr>
          <a:lstStyle/>
          <a:p>
            <a:r>
              <a:rPr lang="en-US" sz="3000" dirty="0"/>
              <a:t>Supporting materials: Multi-user evaluation</a:t>
            </a:r>
          </a:p>
        </p:txBody>
      </p:sp>
      <p:sp>
        <p:nvSpPr>
          <p:cNvPr id="3" name="Content Placeholder 2">
            <a:extLst>
              <a:ext uri="{FF2B5EF4-FFF2-40B4-BE49-F238E27FC236}">
                <a16:creationId xmlns:a16="http://schemas.microsoft.com/office/drawing/2014/main" id="{C9D4D866-934D-4A03-A168-84ADA3643460}"/>
              </a:ext>
            </a:extLst>
          </p:cNvPr>
          <p:cNvSpPr>
            <a:spLocks noGrp="1"/>
          </p:cNvSpPr>
          <p:nvPr>
            <p:ph idx="1"/>
          </p:nvPr>
        </p:nvSpPr>
        <p:spPr>
          <a:xfrm>
            <a:off x="838200" y="1561166"/>
            <a:ext cx="10515600" cy="4351338"/>
          </a:xfrm>
        </p:spPr>
        <p:txBody>
          <a:bodyPr>
            <a:normAutofit/>
          </a:bodyPr>
          <a:lstStyle/>
          <a:p>
            <a:r>
              <a:rPr lang="en-US" sz="2000" dirty="0" err="1"/>
              <a:t>Scikit</a:t>
            </a:r>
            <a:r>
              <a:rPr lang="en-US" sz="2000" dirty="0"/>
              <a:t> learn dummy classifier: </a:t>
            </a:r>
            <a:r>
              <a:rPr lang="en-US" sz="2000" dirty="0">
                <a:hlinkClick r:id="rId2"/>
              </a:rPr>
              <a:t>http://scikit-learn.org/stable/modules/generated/sklearn.dummy.DummyClassifier.html</a:t>
            </a:r>
            <a:endParaRPr lang="en-US" sz="2000" dirty="0"/>
          </a:p>
          <a:p>
            <a:endParaRPr lang="en-US" sz="2000" dirty="0"/>
          </a:p>
          <a:p>
            <a:endParaRPr lang="en-US" sz="2000" dirty="0"/>
          </a:p>
        </p:txBody>
      </p:sp>
      <p:pic>
        <p:nvPicPr>
          <p:cNvPr id="4" name="Picture 3" descr="A close up of text on a black background&#10;&#10;Description generated with high confidence">
            <a:extLst>
              <a:ext uri="{FF2B5EF4-FFF2-40B4-BE49-F238E27FC236}">
                <a16:creationId xmlns:a16="http://schemas.microsoft.com/office/drawing/2014/main" id="{4BECB09C-981E-44E7-9317-EBBA4145B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62" y="739589"/>
            <a:ext cx="434138" cy="511849"/>
          </a:xfrm>
          <a:prstGeom prst="rect">
            <a:avLst/>
          </a:prstGeom>
        </p:spPr>
      </p:pic>
      <p:pic>
        <p:nvPicPr>
          <p:cNvPr id="7" name="Picture 6">
            <a:extLst>
              <a:ext uri="{FF2B5EF4-FFF2-40B4-BE49-F238E27FC236}">
                <a16:creationId xmlns:a16="http://schemas.microsoft.com/office/drawing/2014/main" id="{704AAFED-C201-45E3-A181-C9CB6B041864}"/>
              </a:ext>
            </a:extLst>
          </p:cNvPr>
          <p:cNvPicPr>
            <a:picLocks noChangeAspect="1"/>
          </p:cNvPicPr>
          <p:nvPr/>
        </p:nvPicPr>
        <p:blipFill>
          <a:blip r:embed="rId4"/>
          <a:stretch>
            <a:fillRect/>
          </a:stretch>
        </p:blipFill>
        <p:spPr>
          <a:xfrm>
            <a:off x="1730189" y="2308036"/>
            <a:ext cx="7924869" cy="4184839"/>
          </a:xfrm>
          <a:prstGeom prst="rect">
            <a:avLst/>
          </a:prstGeom>
        </p:spPr>
      </p:pic>
    </p:spTree>
    <p:extLst>
      <p:ext uri="{BB962C8B-B14F-4D97-AF65-F5344CB8AC3E}">
        <p14:creationId xmlns:p14="http://schemas.microsoft.com/office/powerpoint/2010/main" val="4229623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2D9269-288C-4620-8124-02175F38BCD2}"/>
              </a:ext>
            </a:extLst>
          </p:cNvPr>
          <p:cNvSpPr>
            <a:spLocks noGrp="1"/>
          </p:cNvSpPr>
          <p:nvPr>
            <p:ph idx="1"/>
          </p:nvPr>
        </p:nvSpPr>
        <p:spPr>
          <a:xfrm>
            <a:off x="838200" y="116542"/>
            <a:ext cx="10515600" cy="5697351"/>
          </a:xfrm>
        </p:spPr>
        <p:txBody>
          <a:bodyPr/>
          <a:lstStyle/>
          <a:p>
            <a:pPr marL="0" indent="0" algn="ctr">
              <a:buNone/>
            </a:pPr>
            <a:r>
              <a:rPr lang="en-US" dirty="0">
                <a:solidFill>
                  <a:srgbClr val="00B0F0"/>
                </a:solidFill>
              </a:rPr>
              <a:t>QUESTIONS?</a:t>
            </a:r>
          </a:p>
        </p:txBody>
      </p:sp>
      <p:sp>
        <p:nvSpPr>
          <p:cNvPr id="4" name="Content Placeholder 2">
            <a:extLst>
              <a:ext uri="{FF2B5EF4-FFF2-40B4-BE49-F238E27FC236}">
                <a16:creationId xmlns:a16="http://schemas.microsoft.com/office/drawing/2014/main" id="{37010818-D7C1-473D-B614-CBCF54099091}"/>
              </a:ext>
            </a:extLst>
          </p:cNvPr>
          <p:cNvSpPr txBox="1">
            <a:spLocks/>
          </p:cNvSpPr>
          <p:nvPr/>
        </p:nvSpPr>
        <p:spPr>
          <a:xfrm>
            <a:off x="838200" y="605117"/>
            <a:ext cx="10515600" cy="5029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Machine learning taxonomy.</a:t>
            </a:r>
          </a:p>
          <a:p>
            <a:pPr lvl="1"/>
            <a:r>
              <a:rPr lang="en-US" sz="1800" dirty="0"/>
              <a:t>Supervised learning.</a:t>
            </a:r>
          </a:p>
          <a:p>
            <a:pPr lvl="1"/>
            <a:r>
              <a:rPr lang="en-US" sz="1800" dirty="0"/>
              <a:t>Classification.</a:t>
            </a:r>
          </a:p>
          <a:p>
            <a:pPr lvl="1"/>
            <a:endParaRPr lang="en-US" sz="1800" dirty="0"/>
          </a:p>
          <a:p>
            <a:r>
              <a:rPr lang="en-US" sz="1800" dirty="0"/>
              <a:t>Imbalanced data.</a:t>
            </a:r>
          </a:p>
          <a:p>
            <a:pPr lvl="1"/>
            <a:r>
              <a:rPr lang="en-US" sz="1800" dirty="0"/>
              <a:t>Random over/under sampling.</a:t>
            </a:r>
          </a:p>
          <a:p>
            <a:pPr lvl="1"/>
            <a:r>
              <a:rPr lang="en-US" sz="1800" dirty="0"/>
              <a:t>SMOTE.</a:t>
            </a:r>
          </a:p>
          <a:p>
            <a:pPr lvl="1"/>
            <a:r>
              <a:rPr lang="en-US" sz="1800" dirty="0"/>
              <a:t>Cost-sensitive classification.</a:t>
            </a:r>
          </a:p>
          <a:p>
            <a:pPr lvl="1"/>
            <a:endParaRPr lang="en-US" sz="1800" dirty="0"/>
          </a:p>
          <a:p>
            <a:r>
              <a:rPr lang="en-US" sz="1800" dirty="0"/>
              <a:t>Semi-supervised learning.</a:t>
            </a:r>
          </a:p>
          <a:p>
            <a:pPr lvl="1"/>
            <a:r>
              <a:rPr lang="en-US" sz="1800" dirty="0"/>
              <a:t>Self-learning.</a:t>
            </a:r>
          </a:p>
          <a:p>
            <a:pPr lvl="1"/>
            <a:r>
              <a:rPr lang="en-US" sz="1800" dirty="0"/>
              <a:t>Multi-view learning.</a:t>
            </a:r>
          </a:p>
          <a:p>
            <a:pPr lvl="1"/>
            <a:r>
              <a:rPr lang="en-US" sz="1800" dirty="0"/>
              <a:t>Co-Training.</a:t>
            </a:r>
          </a:p>
          <a:p>
            <a:pPr lvl="1"/>
            <a:endParaRPr lang="en-US" sz="1800" dirty="0"/>
          </a:p>
          <a:p>
            <a:r>
              <a:rPr lang="en-US" sz="1800" dirty="0"/>
              <a:t>Stacked generalization.</a:t>
            </a:r>
          </a:p>
          <a:p>
            <a:r>
              <a:rPr lang="en-US" sz="1800" dirty="0"/>
              <a:t>Data representations.</a:t>
            </a:r>
          </a:p>
          <a:p>
            <a:r>
              <a:rPr lang="en-US" sz="1800" dirty="0"/>
              <a:t>Multi-user evaluation.</a:t>
            </a:r>
          </a:p>
          <a:p>
            <a:r>
              <a:rPr lang="en-US" sz="1800" dirty="0"/>
              <a:t>Baseline classifiers</a:t>
            </a:r>
          </a:p>
        </p:txBody>
      </p:sp>
    </p:spTree>
    <p:extLst>
      <p:ext uri="{BB962C8B-B14F-4D97-AF65-F5344CB8AC3E}">
        <p14:creationId xmlns:p14="http://schemas.microsoft.com/office/powerpoint/2010/main" val="1775633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BDD9-2D59-40CD-B5F7-771FF019E23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7A83664-8593-40E7-963E-1D7AB4315CBD}"/>
              </a:ext>
            </a:extLst>
          </p:cNvPr>
          <p:cNvSpPr>
            <a:spLocks noGrp="1"/>
          </p:cNvSpPr>
          <p:nvPr>
            <p:ph idx="1"/>
          </p:nvPr>
        </p:nvSpPr>
        <p:spPr>
          <a:xfrm>
            <a:off x="838200" y="1816661"/>
            <a:ext cx="10515600" cy="4351338"/>
          </a:xfrm>
        </p:spPr>
        <p:txBody>
          <a:bodyPr>
            <a:normAutofit/>
          </a:bodyPr>
          <a:lstStyle/>
          <a:p>
            <a:r>
              <a:rPr lang="en-US" sz="1200" dirty="0"/>
              <a:t>I. </a:t>
            </a:r>
            <a:r>
              <a:rPr lang="en-US" sz="1200" dirty="0" err="1"/>
              <a:t>Kononenko</a:t>
            </a:r>
            <a:r>
              <a:rPr lang="en-US" sz="1200" dirty="0"/>
              <a:t> and M. </a:t>
            </a:r>
            <a:r>
              <a:rPr lang="en-US" sz="1200" dirty="0" err="1"/>
              <a:t>Kukar</a:t>
            </a:r>
            <a:r>
              <a:rPr lang="en-US" sz="1200" dirty="0"/>
              <a:t>. Machine Learning and Data Mining. Horwood Publishing, 2007.</a:t>
            </a:r>
          </a:p>
          <a:p>
            <a:r>
              <a:rPr lang="en-US" sz="1200" dirty="0"/>
              <a:t>T. </a:t>
            </a:r>
            <a:r>
              <a:rPr lang="en-US" sz="1200" dirty="0" err="1"/>
              <a:t>Segaran</a:t>
            </a:r>
            <a:r>
              <a:rPr lang="en-US" sz="1200" dirty="0"/>
              <a:t>. Programming Collective Intelligence: Building Smart Web 2.0 Applications. </a:t>
            </a:r>
            <a:r>
              <a:rPr lang="en-US" sz="1200" dirty="0" err="1"/>
              <a:t>Oreilly</a:t>
            </a:r>
            <a:r>
              <a:rPr lang="en-US" sz="1200" dirty="0"/>
              <a:t> Series. O'Reilly Media, 2007.</a:t>
            </a:r>
          </a:p>
          <a:p>
            <a:r>
              <a:rPr lang="en-US" sz="1200" dirty="0"/>
              <a:t>Jenkins, A. L., Singer, J., Conner, B. T., Calhoun, S., &amp; Diamond, G. (2014). Risk for Suicidal Ideation and Attempt among a Primary Care Sample of Adolescents Engaging in </a:t>
            </a:r>
            <a:r>
              <a:rPr lang="en-US" sz="1200" dirty="0" err="1"/>
              <a:t>Nonsuicidal</a:t>
            </a:r>
            <a:r>
              <a:rPr lang="en-US" sz="1200" dirty="0"/>
              <a:t> Self‐Injury. </a:t>
            </a:r>
            <a:r>
              <a:rPr lang="en-US" sz="1200" i="1" dirty="0"/>
              <a:t>Suicide and life-threatening behavior</a:t>
            </a:r>
            <a:r>
              <a:rPr lang="en-US" sz="1200" dirty="0"/>
              <a:t>, </a:t>
            </a:r>
            <a:r>
              <a:rPr lang="en-US" sz="1200" i="1" dirty="0"/>
              <a:t>44</a:t>
            </a:r>
            <a:r>
              <a:rPr lang="en-US" sz="1200" dirty="0"/>
              <a:t>(6), 616-628.</a:t>
            </a:r>
          </a:p>
          <a:p>
            <a:r>
              <a:rPr lang="en-US" sz="1200" dirty="0" err="1"/>
              <a:t>Dinsha</a:t>
            </a:r>
            <a:r>
              <a:rPr lang="en-US" sz="1200" dirty="0"/>
              <a:t>, D. and </a:t>
            </a:r>
            <a:r>
              <a:rPr lang="en-US" sz="1200" dirty="0" err="1"/>
              <a:t>Manikandaprabu</a:t>
            </a:r>
            <a:r>
              <a:rPr lang="en-US" sz="1200" dirty="0"/>
              <a:t>, N., 2014. Breast tumor segmentation and classification using SVM and Bayesian from thermogram images. </a:t>
            </a:r>
            <a:r>
              <a:rPr lang="en-US" sz="1200" i="1" dirty="0"/>
              <a:t>Unique Journal of Engineering and Advanced Sciences</a:t>
            </a:r>
            <a:r>
              <a:rPr lang="en-US" sz="1200" dirty="0"/>
              <a:t>, </a:t>
            </a:r>
            <a:r>
              <a:rPr lang="en-US" sz="1200" i="1" dirty="0"/>
              <a:t>2</a:t>
            </a:r>
            <a:r>
              <a:rPr lang="en-US" sz="1200" dirty="0"/>
              <a:t>(2), pp.147-151.</a:t>
            </a:r>
          </a:p>
          <a:p>
            <a:r>
              <a:rPr lang="en-US" sz="1200" dirty="0"/>
              <a:t>Chawla, N. V., Bowyer, K. W., Hall, L. O., &amp; </a:t>
            </a:r>
            <a:r>
              <a:rPr lang="en-US" sz="1200" dirty="0" err="1"/>
              <a:t>Kegelmeyer</a:t>
            </a:r>
            <a:r>
              <a:rPr lang="en-US" sz="1200" dirty="0"/>
              <a:t>, W. P. (2002). SMOTE: synthetic minority over-sampling technique. Journal of artificial intelligence research, 16, 321-357.</a:t>
            </a:r>
          </a:p>
          <a:p>
            <a:r>
              <a:rPr lang="en-US" sz="1200" dirty="0"/>
              <a:t>law </a:t>
            </a:r>
            <a:r>
              <a:rPr lang="en-US" sz="1200" dirty="0" err="1"/>
              <a:t>Biecek</a:t>
            </a:r>
            <a:r>
              <a:rPr lang="en-US" sz="1200" dirty="0"/>
              <a:t>, P., </a:t>
            </a:r>
            <a:r>
              <a:rPr lang="en-US" sz="1200" dirty="0" err="1"/>
              <a:t>Szczurek</a:t>
            </a:r>
            <a:r>
              <a:rPr lang="en-US" sz="1200" dirty="0"/>
              <a:t>, E., </a:t>
            </a:r>
            <a:r>
              <a:rPr lang="en-US" sz="1200" dirty="0" err="1"/>
              <a:t>Vingron</a:t>
            </a:r>
            <a:r>
              <a:rPr lang="en-US" sz="1200" dirty="0"/>
              <a:t>, M., &amp; </a:t>
            </a:r>
            <a:r>
              <a:rPr lang="en-US" sz="1200" dirty="0" err="1"/>
              <a:t>Tiuryn</a:t>
            </a:r>
            <a:r>
              <a:rPr lang="en-US" sz="1200" dirty="0"/>
              <a:t>, J. The R Package </a:t>
            </a:r>
            <a:r>
              <a:rPr lang="en-US" sz="1200" dirty="0" err="1"/>
              <a:t>bgmm</a:t>
            </a:r>
            <a:r>
              <a:rPr lang="en-US" sz="1200" dirty="0"/>
              <a:t>: Mixture Modeling with Uncertain Knowledge.</a:t>
            </a:r>
          </a:p>
          <a:p>
            <a:r>
              <a:rPr lang="en-US" sz="1200" dirty="0"/>
              <a:t>Blum, A., &amp; Mitchell, T. (1998, July). Combining labeled and unlabeled data with co-training. In </a:t>
            </a:r>
            <a:r>
              <a:rPr lang="en-US" sz="1200" i="1" dirty="0"/>
              <a:t>Proceedings of the eleventh annual conference on Computational learning theory</a:t>
            </a:r>
            <a:r>
              <a:rPr lang="en-US" sz="1200" dirty="0"/>
              <a:t> (pp. 92-100). ACM.</a:t>
            </a:r>
          </a:p>
          <a:p>
            <a:r>
              <a:rPr lang="en-US" sz="1200" dirty="0"/>
              <a:t>Zhou, Z. H., &amp; Li, M. (2005). Tri-training: Exploiting unlabeled data using three classifiers. </a:t>
            </a:r>
            <a:r>
              <a:rPr lang="en-US" sz="1200" i="1" dirty="0"/>
              <a:t>IEEE Transactions on knowledge and Data Engineering</a:t>
            </a:r>
            <a:r>
              <a:rPr lang="en-US" sz="1200" dirty="0"/>
              <a:t>, </a:t>
            </a:r>
            <a:r>
              <a:rPr lang="en-US" sz="1200" i="1" dirty="0"/>
              <a:t>17</a:t>
            </a:r>
            <a:r>
              <a:rPr lang="en-US" sz="1200" dirty="0"/>
              <a:t>(11), 1529-1541.</a:t>
            </a:r>
          </a:p>
          <a:p>
            <a:r>
              <a:rPr lang="en-US" sz="1200" dirty="0"/>
              <a:t>Wolpert, D. H. (1992). Stacked generalization. </a:t>
            </a:r>
            <a:r>
              <a:rPr lang="en-US" sz="1200" i="1" dirty="0"/>
              <a:t>Neural networks</a:t>
            </a:r>
            <a:r>
              <a:rPr lang="en-US" sz="1200" dirty="0"/>
              <a:t>, </a:t>
            </a:r>
            <a:r>
              <a:rPr lang="en-US" sz="1200" i="1" dirty="0"/>
              <a:t>5</a:t>
            </a:r>
            <a:r>
              <a:rPr lang="en-US" sz="1200" dirty="0"/>
              <a:t>(2), 241-259.</a:t>
            </a:r>
          </a:p>
          <a:p>
            <a:r>
              <a:rPr lang="en-US" sz="1200" dirty="0"/>
              <a:t>Ting, K. M., &amp; Witten, I. H. (1999). Issues in stacked generalization. </a:t>
            </a:r>
            <a:r>
              <a:rPr lang="en-US" sz="1200" i="1" dirty="0"/>
              <a:t>Journal of artificial intelligence research</a:t>
            </a:r>
            <a:r>
              <a:rPr lang="en-US" sz="1200" dirty="0"/>
              <a:t>, </a:t>
            </a:r>
            <a:r>
              <a:rPr lang="en-US" sz="1200" i="1" dirty="0"/>
              <a:t>10</a:t>
            </a:r>
            <a:r>
              <a:rPr lang="en-US" sz="1200" dirty="0"/>
              <a:t>, 271-289.</a:t>
            </a:r>
          </a:p>
          <a:p>
            <a:r>
              <a:rPr lang="en-US" sz="1200" dirty="0" err="1"/>
              <a:t>Rabiner</a:t>
            </a:r>
            <a:r>
              <a:rPr lang="en-US" sz="1200" dirty="0"/>
              <a:t>, L. R., &amp; </a:t>
            </a:r>
            <a:r>
              <a:rPr lang="en-US" sz="1200" dirty="0" err="1"/>
              <a:t>Juang</a:t>
            </a:r>
            <a:r>
              <a:rPr lang="en-US" sz="1200" dirty="0"/>
              <a:t>, B. H. (1993). </a:t>
            </a:r>
            <a:r>
              <a:rPr lang="en-US" sz="1200" i="1" dirty="0"/>
              <a:t>Fundamentals of speech recognition</a:t>
            </a:r>
            <a:r>
              <a:rPr lang="en-US" sz="1200" dirty="0"/>
              <a:t> (Vol. 14). Englewood Cliffs: PTR Prentice Hall.</a:t>
            </a:r>
          </a:p>
          <a:p>
            <a:r>
              <a:rPr lang="en-US" sz="1200" dirty="0"/>
              <a:t>Ye, L., &amp; Keogh, E. (2009, June). Time series </a:t>
            </a:r>
            <a:r>
              <a:rPr lang="en-US" sz="1200" dirty="0" err="1"/>
              <a:t>shapelets</a:t>
            </a:r>
            <a:r>
              <a:rPr lang="en-US" sz="1200" dirty="0"/>
              <a:t>: a new primitive for data mining. In </a:t>
            </a:r>
            <a:r>
              <a:rPr lang="en-US" sz="1200" i="1" dirty="0"/>
              <a:t>Proceedings of the 15th ACM SIGKDD international conference on Knowledge discovery and data mining</a:t>
            </a:r>
            <a:r>
              <a:rPr lang="en-US" sz="1200" dirty="0"/>
              <a:t> (pp. 947-956). ACM.</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415226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5FF-BA2D-4F94-B97A-C3027DBF5F28}"/>
              </a:ext>
            </a:extLst>
          </p:cNvPr>
          <p:cNvSpPr>
            <a:spLocks noGrp="1"/>
          </p:cNvSpPr>
          <p:nvPr>
            <p:ph type="title"/>
          </p:nvPr>
        </p:nvSpPr>
        <p:spPr>
          <a:xfrm>
            <a:off x="838200" y="365125"/>
            <a:ext cx="10515600" cy="1325563"/>
          </a:xfrm>
        </p:spPr>
        <p:txBody>
          <a:bodyPr/>
          <a:lstStyle/>
          <a:p>
            <a:r>
              <a:rPr lang="en-US" dirty="0"/>
              <a:t>Classification</a:t>
            </a:r>
          </a:p>
        </p:txBody>
      </p:sp>
      <p:sp>
        <p:nvSpPr>
          <p:cNvPr id="3" name="Content Placeholder 2">
            <a:extLst>
              <a:ext uri="{FF2B5EF4-FFF2-40B4-BE49-F238E27FC236}">
                <a16:creationId xmlns:a16="http://schemas.microsoft.com/office/drawing/2014/main" id="{1D6BC3B2-B472-4E98-B897-BC943F74C0E4}"/>
              </a:ext>
            </a:extLst>
          </p:cNvPr>
          <p:cNvSpPr>
            <a:spLocks noGrp="1"/>
          </p:cNvSpPr>
          <p:nvPr>
            <p:ph idx="1"/>
          </p:nvPr>
        </p:nvSpPr>
        <p:spPr/>
        <p:txBody>
          <a:bodyPr/>
          <a:lstStyle/>
          <a:p>
            <a:endParaRPr lang="en-US" dirty="0"/>
          </a:p>
        </p:txBody>
      </p:sp>
      <p:sp>
        <p:nvSpPr>
          <p:cNvPr id="5" name="Rectangle 4">
            <a:extLst>
              <a:ext uri="{FF2B5EF4-FFF2-40B4-BE49-F238E27FC236}">
                <a16:creationId xmlns:a16="http://schemas.microsoft.com/office/drawing/2014/main" id="{EC68D5D9-0C27-458D-8F24-F835DA6CC5D3}"/>
              </a:ext>
            </a:extLst>
          </p:cNvPr>
          <p:cNvSpPr/>
          <p:nvPr/>
        </p:nvSpPr>
        <p:spPr>
          <a:xfrm>
            <a:off x="7239933" y="3530339"/>
            <a:ext cx="1714500" cy="562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sp>
        <p:nvSpPr>
          <p:cNvPr id="6" name="Isosceles Triangle 5">
            <a:extLst>
              <a:ext uri="{FF2B5EF4-FFF2-40B4-BE49-F238E27FC236}">
                <a16:creationId xmlns:a16="http://schemas.microsoft.com/office/drawing/2014/main" id="{4DB2DE9C-C0BD-490E-A864-30E8879F6D1D}"/>
              </a:ext>
            </a:extLst>
          </p:cNvPr>
          <p:cNvSpPr/>
          <p:nvPr/>
        </p:nvSpPr>
        <p:spPr>
          <a:xfrm>
            <a:off x="4220199" y="3468613"/>
            <a:ext cx="1960685" cy="6023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Algorithm</a:t>
            </a:r>
          </a:p>
        </p:txBody>
      </p:sp>
      <p:sp>
        <p:nvSpPr>
          <p:cNvPr id="7" name="Arrow: Right 6">
            <a:extLst>
              <a:ext uri="{FF2B5EF4-FFF2-40B4-BE49-F238E27FC236}">
                <a16:creationId xmlns:a16="http://schemas.microsoft.com/office/drawing/2014/main" id="{9033A8B5-D58B-4106-9A0F-25EC9C448961}"/>
              </a:ext>
            </a:extLst>
          </p:cNvPr>
          <p:cNvSpPr/>
          <p:nvPr/>
        </p:nvSpPr>
        <p:spPr>
          <a:xfrm>
            <a:off x="3275451" y="3719373"/>
            <a:ext cx="830448" cy="18463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4FF5E5B-F261-4CBD-B53D-1073738849F5}"/>
              </a:ext>
            </a:extLst>
          </p:cNvPr>
          <p:cNvSpPr/>
          <p:nvPr/>
        </p:nvSpPr>
        <p:spPr>
          <a:xfrm>
            <a:off x="6257929" y="3728076"/>
            <a:ext cx="830448" cy="18463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C51D573-972C-4C7F-A273-B5585A64762C}"/>
              </a:ext>
            </a:extLst>
          </p:cNvPr>
          <p:cNvCxnSpPr>
            <a:cxnSpLocks/>
            <a:endCxn id="5" idx="2"/>
          </p:cNvCxnSpPr>
          <p:nvPr/>
        </p:nvCxnSpPr>
        <p:spPr>
          <a:xfrm flipV="1">
            <a:off x="8097183" y="4093047"/>
            <a:ext cx="0" cy="6481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73AA73BA-8B68-4C5C-B3EF-6752E0048F3D}"/>
              </a:ext>
            </a:extLst>
          </p:cNvPr>
          <p:cNvCxnSpPr>
            <a:stCxn id="5" idx="3"/>
          </p:cNvCxnSpPr>
          <p:nvPr/>
        </p:nvCxnSpPr>
        <p:spPr>
          <a:xfrm flipV="1">
            <a:off x="8954433" y="3811692"/>
            <a:ext cx="70014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CE5E1DD4-4E9C-4E8A-A228-2ADCDFFDDB76}"/>
              </a:ext>
            </a:extLst>
          </p:cNvPr>
          <p:cNvSpPr txBox="1"/>
          <p:nvPr/>
        </p:nvSpPr>
        <p:spPr>
          <a:xfrm>
            <a:off x="9704074" y="3604896"/>
            <a:ext cx="534121" cy="369332"/>
          </a:xfrm>
          <a:prstGeom prst="rect">
            <a:avLst/>
          </a:prstGeom>
          <a:noFill/>
        </p:spPr>
        <p:txBody>
          <a:bodyPr wrap="none" rtlCol="0">
            <a:spAutoFit/>
          </a:bodyPr>
          <a:lstStyle/>
          <a:p>
            <a:r>
              <a:rPr lang="en-US" dirty="0"/>
              <a:t>lion</a:t>
            </a:r>
          </a:p>
        </p:txBody>
      </p:sp>
      <p:pic>
        <p:nvPicPr>
          <p:cNvPr id="1026" name="Picture 2" descr="https://lh3.googleusercontent.com/2Ix7cnS6HpepeB1iviPiDxSZXjuwe3QWTmHDvQ9Q5Y53PNnuRrkiuvLyEjzWc3CyPtq2YTpy1xyR_Gvzh19Fq3AwhBv9JQ6QeIvRGs1sBjZCCFRaMLZtr0giZln4ej3nkfBKYKeS3qM">
            <a:extLst>
              <a:ext uri="{FF2B5EF4-FFF2-40B4-BE49-F238E27FC236}">
                <a16:creationId xmlns:a16="http://schemas.microsoft.com/office/drawing/2014/main" id="{AA04D9B0-62C4-41EA-A61D-FB99A4850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44" y="3063157"/>
            <a:ext cx="26955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UeLqp0NAF-DsviQjvFvtrusYQ757GRpz0sDh6BP33xMMZKDlbaVJ_mMZNuYRWvhGIkxfdI6wbxE-TwcC5B71Whqe53Di2qFf17KPaX9_R-MuQk9MYJ6zUFQZqcerhkS2GoYU_35HY9E">
            <a:extLst>
              <a:ext uri="{FF2B5EF4-FFF2-40B4-BE49-F238E27FC236}">
                <a16:creationId xmlns:a16="http://schemas.microsoft.com/office/drawing/2014/main" id="{15500A0B-35F4-44FF-B846-D773F667D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737" y="4811384"/>
            <a:ext cx="1828800"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E1D40-4FB3-479E-AAC5-B94EF5A097D8}"/>
              </a:ext>
            </a:extLst>
          </p:cNvPr>
          <p:cNvSpPr txBox="1"/>
          <p:nvPr/>
        </p:nvSpPr>
        <p:spPr>
          <a:xfrm>
            <a:off x="609600" y="4494985"/>
            <a:ext cx="377026" cy="246221"/>
          </a:xfrm>
          <a:prstGeom prst="rect">
            <a:avLst/>
          </a:prstGeom>
          <a:noFill/>
        </p:spPr>
        <p:txBody>
          <a:bodyPr wrap="none" rtlCol="0">
            <a:spAutoFit/>
          </a:bodyPr>
          <a:lstStyle/>
          <a:p>
            <a:r>
              <a:rPr lang="en-US" sz="1000" dirty="0"/>
              <a:t>lion</a:t>
            </a:r>
          </a:p>
        </p:txBody>
      </p:sp>
      <p:sp>
        <p:nvSpPr>
          <p:cNvPr id="14" name="TextBox 13">
            <a:extLst>
              <a:ext uri="{FF2B5EF4-FFF2-40B4-BE49-F238E27FC236}">
                <a16:creationId xmlns:a16="http://schemas.microsoft.com/office/drawing/2014/main" id="{0714FB5D-5316-46F8-B1FC-70D996C701B3}"/>
              </a:ext>
            </a:extLst>
          </p:cNvPr>
          <p:cNvSpPr txBox="1"/>
          <p:nvPr/>
        </p:nvSpPr>
        <p:spPr>
          <a:xfrm>
            <a:off x="2446635" y="4196878"/>
            <a:ext cx="647934" cy="246221"/>
          </a:xfrm>
          <a:prstGeom prst="rect">
            <a:avLst/>
          </a:prstGeom>
          <a:noFill/>
        </p:spPr>
        <p:txBody>
          <a:bodyPr wrap="none" rtlCol="0">
            <a:spAutoFit/>
          </a:bodyPr>
          <a:lstStyle/>
          <a:p>
            <a:r>
              <a:rPr lang="en-US" sz="1000" dirty="0"/>
              <a:t>elephant</a:t>
            </a:r>
          </a:p>
        </p:txBody>
      </p:sp>
      <p:sp>
        <p:nvSpPr>
          <p:cNvPr id="15" name="TextBox 14">
            <a:extLst>
              <a:ext uri="{FF2B5EF4-FFF2-40B4-BE49-F238E27FC236}">
                <a16:creationId xmlns:a16="http://schemas.microsoft.com/office/drawing/2014/main" id="{3333E854-E5DD-421A-8A4D-25066593B1F7}"/>
              </a:ext>
            </a:extLst>
          </p:cNvPr>
          <p:cNvSpPr txBox="1"/>
          <p:nvPr/>
        </p:nvSpPr>
        <p:spPr>
          <a:xfrm>
            <a:off x="1367117" y="3407228"/>
            <a:ext cx="426720" cy="246221"/>
          </a:xfrm>
          <a:prstGeom prst="rect">
            <a:avLst/>
          </a:prstGeom>
          <a:noFill/>
        </p:spPr>
        <p:txBody>
          <a:bodyPr wrap="none" rtlCol="0">
            <a:spAutoFit/>
          </a:bodyPr>
          <a:lstStyle/>
          <a:p>
            <a:r>
              <a:rPr lang="en-US" sz="1000" dirty="0"/>
              <a:t>tiger</a:t>
            </a:r>
          </a:p>
        </p:txBody>
      </p:sp>
      <p:sp>
        <p:nvSpPr>
          <p:cNvPr id="18" name="TextBox 17">
            <a:extLst>
              <a:ext uri="{FF2B5EF4-FFF2-40B4-BE49-F238E27FC236}">
                <a16:creationId xmlns:a16="http://schemas.microsoft.com/office/drawing/2014/main" id="{7A69756D-1D42-45BF-9653-53CB601668F4}"/>
              </a:ext>
            </a:extLst>
          </p:cNvPr>
          <p:cNvSpPr txBox="1"/>
          <p:nvPr/>
        </p:nvSpPr>
        <p:spPr>
          <a:xfrm>
            <a:off x="578224" y="3429000"/>
            <a:ext cx="473206" cy="246221"/>
          </a:xfrm>
          <a:prstGeom prst="rect">
            <a:avLst/>
          </a:prstGeom>
          <a:noFill/>
        </p:spPr>
        <p:txBody>
          <a:bodyPr wrap="none" rtlCol="0">
            <a:spAutoFit/>
          </a:bodyPr>
          <a:lstStyle/>
          <a:p>
            <a:r>
              <a:rPr lang="en-US" sz="1000" dirty="0"/>
              <a:t>zebra</a:t>
            </a:r>
          </a:p>
        </p:txBody>
      </p:sp>
      <p:sp>
        <p:nvSpPr>
          <p:cNvPr id="19" name="TextBox 18">
            <a:extLst>
              <a:ext uri="{FF2B5EF4-FFF2-40B4-BE49-F238E27FC236}">
                <a16:creationId xmlns:a16="http://schemas.microsoft.com/office/drawing/2014/main" id="{83084D13-E958-43CE-8604-6C68C6776954}"/>
              </a:ext>
            </a:extLst>
          </p:cNvPr>
          <p:cNvSpPr txBox="1"/>
          <p:nvPr/>
        </p:nvSpPr>
        <p:spPr>
          <a:xfrm>
            <a:off x="1908137" y="3466173"/>
            <a:ext cx="460382" cy="246221"/>
          </a:xfrm>
          <a:prstGeom prst="rect">
            <a:avLst/>
          </a:prstGeom>
          <a:noFill/>
        </p:spPr>
        <p:txBody>
          <a:bodyPr wrap="none" rtlCol="0">
            <a:spAutoFit/>
          </a:bodyPr>
          <a:lstStyle/>
          <a:p>
            <a:r>
              <a:rPr lang="en-US" sz="1000" dirty="0"/>
              <a:t>rhino</a:t>
            </a:r>
          </a:p>
        </p:txBody>
      </p:sp>
      <p:sp>
        <p:nvSpPr>
          <p:cNvPr id="20" name="TextBox 19">
            <a:extLst>
              <a:ext uri="{FF2B5EF4-FFF2-40B4-BE49-F238E27FC236}">
                <a16:creationId xmlns:a16="http://schemas.microsoft.com/office/drawing/2014/main" id="{D9E29CB6-E1E9-40B9-9B17-2D146DF93603}"/>
              </a:ext>
            </a:extLst>
          </p:cNvPr>
          <p:cNvSpPr txBox="1"/>
          <p:nvPr/>
        </p:nvSpPr>
        <p:spPr>
          <a:xfrm>
            <a:off x="986626" y="4494984"/>
            <a:ext cx="607859" cy="246221"/>
          </a:xfrm>
          <a:prstGeom prst="rect">
            <a:avLst/>
          </a:prstGeom>
          <a:noFill/>
        </p:spPr>
        <p:txBody>
          <a:bodyPr wrap="none" rtlCol="0">
            <a:spAutoFit/>
          </a:bodyPr>
          <a:lstStyle/>
          <a:p>
            <a:r>
              <a:rPr lang="en-US" sz="1000" dirty="0"/>
              <a:t>penguin</a:t>
            </a:r>
          </a:p>
        </p:txBody>
      </p:sp>
      <p:sp>
        <p:nvSpPr>
          <p:cNvPr id="21" name="TextBox 20">
            <a:extLst>
              <a:ext uri="{FF2B5EF4-FFF2-40B4-BE49-F238E27FC236}">
                <a16:creationId xmlns:a16="http://schemas.microsoft.com/office/drawing/2014/main" id="{0CA84278-3747-4FAF-873F-FE291573495D}"/>
              </a:ext>
            </a:extLst>
          </p:cNvPr>
          <p:cNvSpPr txBox="1"/>
          <p:nvPr/>
        </p:nvSpPr>
        <p:spPr>
          <a:xfrm>
            <a:off x="2774375" y="3523573"/>
            <a:ext cx="508473" cy="246221"/>
          </a:xfrm>
          <a:prstGeom prst="rect">
            <a:avLst/>
          </a:prstGeom>
          <a:noFill/>
        </p:spPr>
        <p:txBody>
          <a:bodyPr wrap="none" rtlCol="0">
            <a:spAutoFit/>
          </a:bodyPr>
          <a:lstStyle/>
          <a:p>
            <a:r>
              <a:rPr lang="en-US" sz="1000" dirty="0"/>
              <a:t>panda</a:t>
            </a:r>
          </a:p>
        </p:txBody>
      </p:sp>
      <p:sp>
        <p:nvSpPr>
          <p:cNvPr id="22" name="TextBox 21">
            <a:extLst>
              <a:ext uri="{FF2B5EF4-FFF2-40B4-BE49-F238E27FC236}">
                <a16:creationId xmlns:a16="http://schemas.microsoft.com/office/drawing/2014/main" id="{3FF85193-18B2-4AF8-9CE5-E38A53A57001}"/>
              </a:ext>
            </a:extLst>
          </p:cNvPr>
          <p:cNvSpPr txBox="1"/>
          <p:nvPr/>
        </p:nvSpPr>
        <p:spPr>
          <a:xfrm>
            <a:off x="1560182" y="4417126"/>
            <a:ext cx="521297" cy="246221"/>
          </a:xfrm>
          <a:prstGeom prst="rect">
            <a:avLst/>
          </a:prstGeom>
          <a:noFill/>
        </p:spPr>
        <p:txBody>
          <a:bodyPr wrap="none" rtlCol="0">
            <a:spAutoFit/>
          </a:bodyPr>
          <a:lstStyle/>
          <a:p>
            <a:r>
              <a:rPr lang="en-US" sz="1000" dirty="0"/>
              <a:t>giraffe</a:t>
            </a:r>
          </a:p>
        </p:txBody>
      </p:sp>
      <p:sp>
        <p:nvSpPr>
          <p:cNvPr id="23" name="TextBox 22">
            <a:extLst>
              <a:ext uri="{FF2B5EF4-FFF2-40B4-BE49-F238E27FC236}">
                <a16:creationId xmlns:a16="http://schemas.microsoft.com/office/drawing/2014/main" id="{9DBE8D07-53E8-4259-8264-0B67213DA8BD}"/>
              </a:ext>
            </a:extLst>
          </p:cNvPr>
          <p:cNvSpPr txBox="1"/>
          <p:nvPr/>
        </p:nvSpPr>
        <p:spPr>
          <a:xfrm>
            <a:off x="1174376" y="3851117"/>
            <a:ext cx="482824" cy="246221"/>
          </a:xfrm>
          <a:prstGeom prst="rect">
            <a:avLst/>
          </a:prstGeom>
          <a:noFill/>
        </p:spPr>
        <p:txBody>
          <a:bodyPr wrap="none" rtlCol="0">
            <a:spAutoFit/>
          </a:bodyPr>
          <a:lstStyle/>
          <a:p>
            <a:r>
              <a:rPr lang="en-US" sz="1000" dirty="0"/>
              <a:t>hippo</a:t>
            </a:r>
          </a:p>
        </p:txBody>
      </p:sp>
      <p:sp>
        <p:nvSpPr>
          <p:cNvPr id="24" name="TextBox 23">
            <a:extLst>
              <a:ext uri="{FF2B5EF4-FFF2-40B4-BE49-F238E27FC236}">
                <a16:creationId xmlns:a16="http://schemas.microsoft.com/office/drawing/2014/main" id="{6BE8BD22-116A-4238-8B7A-3A7AA97B301E}"/>
              </a:ext>
            </a:extLst>
          </p:cNvPr>
          <p:cNvSpPr txBox="1"/>
          <p:nvPr/>
        </p:nvSpPr>
        <p:spPr>
          <a:xfrm>
            <a:off x="2495393" y="4494983"/>
            <a:ext cx="484428" cy="246221"/>
          </a:xfrm>
          <a:prstGeom prst="rect">
            <a:avLst/>
          </a:prstGeom>
          <a:noFill/>
        </p:spPr>
        <p:txBody>
          <a:bodyPr wrap="none" rtlCol="0">
            <a:spAutoFit/>
          </a:bodyPr>
          <a:lstStyle/>
          <a:p>
            <a:r>
              <a:rPr lang="en-US" sz="1000" dirty="0"/>
              <a:t>snake</a:t>
            </a:r>
          </a:p>
        </p:txBody>
      </p:sp>
    </p:spTree>
    <p:extLst>
      <p:ext uri="{BB962C8B-B14F-4D97-AF65-F5344CB8AC3E}">
        <p14:creationId xmlns:p14="http://schemas.microsoft.com/office/powerpoint/2010/main" val="1915234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2015</TotalTime>
  <Words>3530</Words>
  <Application>Microsoft Office PowerPoint</Application>
  <PresentationFormat>Widescreen</PresentationFormat>
  <Paragraphs>620</Paragraphs>
  <Slides>85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85</vt:i4>
      </vt:variant>
    </vt:vector>
  </HeadingPairs>
  <TitlesOfParts>
    <vt:vector size="93" baseType="lpstr">
      <vt:lpstr>Arial</vt:lpstr>
      <vt:lpstr>Calibri</vt:lpstr>
      <vt:lpstr>Calibri Light</vt:lpstr>
      <vt:lpstr>Cambria Math</vt:lpstr>
      <vt:lpstr>Times New Roman</vt:lpstr>
      <vt:lpstr>ヒラギノ角ゴ Pro W3</vt:lpstr>
      <vt:lpstr>Office Theme</vt:lpstr>
      <vt:lpstr>Default Theme</vt:lpstr>
      <vt:lpstr>Advanced Topics in Artificial Intelligence for Intelligent Systems (IN5490): Classification </vt:lpstr>
      <vt:lpstr>PowerPoint Presentation</vt:lpstr>
      <vt:lpstr>Big amounts of data</vt:lpstr>
      <vt:lpstr>PowerPoint Presentation</vt:lpstr>
      <vt:lpstr>PowerPoint Presentation</vt:lpstr>
      <vt:lpstr>Learning</vt:lpstr>
      <vt:lpstr>ML taxonomy</vt:lpstr>
      <vt:lpstr>Supervised learning</vt:lpstr>
      <vt:lpstr>Classification</vt:lpstr>
      <vt:lpstr>PowerPoint Presentation</vt:lpstr>
      <vt:lpstr>PowerPoint Presentation</vt:lpstr>
      <vt:lpstr>PowerPoint Presentation</vt:lpstr>
      <vt:lpstr>PowerPoint Presentation</vt:lpstr>
      <vt:lpstr>Imbalanced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vt:lpstr>
      <vt:lpstr>Random over/under sampling</vt:lpstr>
      <vt:lpstr>Problems with these approaches:</vt:lpstr>
      <vt:lpstr>SMOTE</vt:lpstr>
      <vt:lpstr>PowerPoint Presentation</vt:lpstr>
      <vt:lpstr>SMOTE DEMO</vt:lpstr>
      <vt:lpstr>Danger of information injection and overfitting</vt:lpstr>
      <vt:lpstr>For images:</vt:lpstr>
      <vt:lpstr>Cost-sensitive classification</vt:lpstr>
      <vt:lpstr>Cost-sensitive classification</vt:lpstr>
      <vt:lpstr>Cost-sensitive classification with Weka</vt:lpstr>
      <vt:lpstr>Cost-sensitive classification with Weka</vt:lpstr>
      <vt:lpstr>Cost-sensitive classification with Weka</vt:lpstr>
      <vt:lpstr>Assign class weights</vt:lpstr>
      <vt:lpstr>Tools</vt:lpstr>
      <vt:lpstr>Performance metrics</vt:lpstr>
      <vt:lpstr>Supporting materials: imbalanced data</vt:lpstr>
      <vt:lpstr>Semi-supervised learning (SSL)</vt:lpstr>
      <vt:lpstr>Semi-supervised learning (SSL)</vt:lpstr>
      <vt:lpstr>Semi-supervised learning (SSL)</vt:lpstr>
      <vt:lpstr>Semi-supervised learning (SSL)</vt:lpstr>
      <vt:lpstr>SSL: Self-learning</vt:lpstr>
      <vt:lpstr>Self-learning ‘improvements’</vt:lpstr>
      <vt:lpstr>SSL is not always guaranteed to work! Performance may also degrade due to noisy instances.  Remember: garbage in, garbage out!</vt:lpstr>
      <vt:lpstr>Multi-view learning</vt:lpstr>
      <vt:lpstr>Multi-view learning</vt:lpstr>
      <vt:lpstr>Multi-view learning</vt:lpstr>
      <vt:lpstr>Multi-view learning</vt:lpstr>
      <vt:lpstr>Co-training algorithm</vt:lpstr>
      <vt:lpstr>Co-training algorithm</vt:lpstr>
      <vt:lpstr>Co-training algorithm</vt:lpstr>
      <vt:lpstr>Tri-training</vt:lpstr>
      <vt:lpstr>PowerPoint Presentation</vt:lpstr>
      <vt:lpstr>Supporting materials: SSL, multi-view learning and  co-training.</vt:lpstr>
      <vt:lpstr>Stacked Generalization</vt:lpstr>
      <vt:lpstr>   tacked generalization</vt:lpstr>
      <vt:lpstr>   tacked generalization</vt:lpstr>
      <vt:lpstr>   tacked generalization</vt:lpstr>
      <vt:lpstr>   tacked generalization</vt:lpstr>
      <vt:lpstr>   tacked generalization</vt:lpstr>
      <vt:lpstr>   tacked generalization</vt:lpstr>
      <vt:lpstr>   tacked generalization</vt:lpstr>
      <vt:lpstr>Supporting materials: stacked generalization</vt:lpstr>
      <vt:lpstr>Data representations</vt:lpstr>
      <vt:lpstr>PowerPoint Presentation</vt:lpstr>
      <vt:lpstr>Feature vectors</vt:lpstr>
      <vt:lpstr>Time series</vt:lpstr>
      <vt:lpstr>Images</vt:lpstr>
      <vt:lpstr>Bag-of-words</vt:lpstr>
      <vt:lpstr>Graph</vt:lpstr>
      <vt:lpstr>Combining representations</vt:lpstr>
      <vt:lpstr>Multi-user evaluation</vt:lpstr>
      <vt:lpstr>Behavior differences</vt:lpstr>
      <vt:lpstr>Multi-user scenarios</vt:lpstr>
      <vt:lpstr>Evaluation types</vt:lpstr>
      <vt:lpstr>Mixed models</vt:lpstr>
      <vt:lpstr>Personal models (user-dependent)</vt:lpstr>
      <vt:lpstr>General models (user-independent models)</vt:lpstr>
      <vt:lpstr>Supporting materials: Multi-user evaluation</vt:lpstr>
      <vt:lpstr>Baseline classifiers</vt:lpstr>
      <vt:lpstr>Baseline classifiers</vt:lpstr>
      <vt:lpstr>Supporting materials: Multi-user evaluation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enrique garcia ceja</dc:creator>
  <cp:lastModifiedBy>Enrique Alejandro García Ceja</cp:lastModifiedBy>
  <cp:revision>214</cp:revision>
  <dcterms:created xsi:type="dcterms:W3CDTF">2018-07-25T12:16:55Z</dcterms:created>
  <dcterms:modified xsi:type="dcterms:W3CDTF">2018-09-02T16:51:54Z</dcterms:modified>
</cp:coreProperties>
</file>