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05" r:id="rId3"/>
    <p:sldId id="257" r:id="rId4"/>
    <p:sldId id="308" r:id="rId5"/>
    <p:sldId id="258" r:id="rId6"/>
    <p:sldId id="259" r:id="rId7"/>
    <p:sldId id="309" r:id="rId8"/>
    <p:sldId id="310" r:id="rId9"/>
    <p:sldId id="279" r:id="rId10"/>
    <p:sldId id="311" r:id="rId11"/>
    <p:sldId id="306" r:id="rId12"/>
    <p:sldId id="313" r:id="rId13"/>
    <p:sldId id="280" r:id="rId14"/>
    <p:sldId id="281" r:id="rId15"/>
    <p:sldId id="295" r:id="rId16"/>
    <p:sldId id="296" r:id="rId17"/>
    <p:sldId id="294" r:id="rId18"/>
    <p:sldId id="297" r:id="rId19"/>
    <p:sldId id="301" r:id="rId20"/>
    <p:sldId id="307" r:id="rId21"/>
    <p:sldId id="304" r:id="rId22"/>
    <p:sldId id="300" r:id="rId23"/>
    <p:sldId id="282" r:id="rId24"/>
    <p:sldId id="314" r:id="rId25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06"/>
    <p:restoredTop sz="90672"/>
  </p:normalViewPr>
  <p:slideViewPr>
    <p:cSldViewPr>
      <p:cViewPr varScale="1">
        <p:scale>
          <a:sx n="115" d="100"/>
          <a:sy n="115" d="100"/>
        </p:scale>
        <p:origin x="112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6A8B4C38-FA1C-475B-A863-13A56162FACD}" type="datetimeFigureOut">
              <a:rPr lang="da-DK"/>
              <a:pPr>
                <a:defRPr/>
              </a:pPr>
              <a:t>21.01.2022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da-DK" noProof="0"/>
              <a:t>Klik for at redigere typografi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66F4F1A-6A9B-4B35-8BEA-A3C58294E28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09563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506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1850C4-52CB-4B05-AB38-931655B43958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57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608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92E510-62D0-4295-9F46-313702928C5C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7758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710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61BFCC-AC34-4D30-B84C-82A32D3350DB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235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4813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A79D345-F39E-4D87-B9D2-C471EA019B89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827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4915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69673A5-B88C-4A5C-BA18-8F38F22E91AD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20911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018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81CF6F2-1223-4C4B-AD71-C6F20B4ECB65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19058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61278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a-DK"/>
          </a:p>
        </p:txBody>
      </p:sp>
      <p:sp>
        <p:nvSpPr>
          <p:cNvPr id="5120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8B769A-4737-489C-9963-71767391749A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35052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9496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222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18E764-6738-4A05-8F76-A527201DE230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7618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8221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325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53E35D-8485-4470-A94A-1EF96E89DC4E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4433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427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6053FBD-3CB6-48BE-8758-A0709F8AFB5F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8185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530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9AAA9F-935A-4B94-A04B-93AF2604FE5C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77828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632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64EA5C8-4B20-4CC1-A78F-720C22BC37A6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6225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734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9D1DEE-FB1A-49B5-82BC-04EB58047305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2892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837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B9AAEC-B0B9-45ED-BBAE-BE0DAD01173B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0030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5939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EFBC17-C83C-4D83-84A6-0CDE70CB7539}" type="slidenum">
              <a:rPr lang="da-DK" smtClean="0"/>
              <a:pPr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484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0420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65F006-DB8F-431A-9928-6001105D7D4E}" type="slidenum">
              <a:rPr lang="da-DK" smtClean="0"/>
              <a:pPr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042319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1444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F92EC5-0FA4-4F80-8F4E-1B504F724CBC}" type="slidenum">
              <a:rPr lang="da-DK" smtClean="0"/>
              <a:pPr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08598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2468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B65956-357A-436C-9140-12E281F539E5}" type="slidenum">
              <a:rPr lang="da-DK" smtClean="0"/>
              <a:pPr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0562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3492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557DE0-1B27-419D-8456-829B4580F0D4}" type="slidenum">
              <a:rPr lang="da-DK" smtClean="0"/>
              <a:pPr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65618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34770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Pladsholder til diasbille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Pladsholder til no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a-DK"/>
          </a:p>
        </p:txBody>
      </p:sp>
      <p:sp>
        <p:nvSpPr>
          <p:cNvPr id="64516" name="Pladsholder til dias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49E05-7828-4F55-9281-196C867B3B09}" type="slidenum">
              <a:rPr lang="da-DK" smtClean="0"/>
              <a:pPr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9752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lt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lt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9" name="Rectangle 7" descr="Green marble"/>
            <p:cNvSpPr>
              <a:spLocks noChangeArrowheads="1"/>
            </p:cNvSpPr>
            <p:nvPr userDrawn="1"/>
          </p:nvSpPr>
          <p:spPr bwMode="lt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grpSp>
        <p:nvGrpSpPr>
          <p:cNvPr id="10" name="Group 13"/>
          <p:cNvGrpSpPr>
            <a:grpSpLocks/>
          </p:cNvGrpSpPr>
          <p:nvPr/>
        </p:nvGrpSpPr>
        <p:grpSpPr bwMode="auto">
          <a:xfrm>
            <a:off x="609600" y="3324225"/>
            <a:ext cx="8001000" cy="374650"/>
            <a:chOff x="384" y="2094"/>
            <a:chExt cx="5040" cy="236"/>
          </a:xfrm>
        </p:grpSpPr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84" y="2186"/>
              <a:ext cx="5040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88" y="2094"/>
              <a:ext cx="4941" cy="175"/>
            </a:xfrm>
            <a:prstGeom prst="rect">
              <a:avLst/>
            </a:prstGeom>
            <a:gradFill rotWithShape="0">
              <a:gsLst>
                <a:gs pos="0">
                  <a:srgbClr val="E6DCAC"/>
                </a:gs>
                <a:gs pos="12000">
                  <a:srgbClr val="E6D78A"/>
                </a:gs>
                <a:gs pos="30000">
                  <a:srgbClr val="C7AC4C"/>
                </a:gs>
                <a:gs pos="45000">
                  <a:srgbClr val="E6D78A"/>
                </a:gs>
                <a:gs pos="77000">
                  <a:srgbClr val="C7AC4C"/>
                </a:gs>
                <a:gs pos="100000">
                  <a:srgbClr val="E6DCAC"/>
                </a:gs>
              </a:gsLst>
              <a:lin ang="2700000" scaled="1"/>
            </a:gradFill>
            <a:ln w="127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3" name="Line 16"/>
            <p:cNvSpPr>
              <a:spLocks noChangeShapeType="1"/>
            </p:cNvSpPr>
            <p:nvPr/>
          </p:nvSpPr>
          <p:spPr bwMode="auto">
            <a:xfrm>
              <a:off x="392" y="2138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>
              <a:off x="392" y="2186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>
              <a:off x="392" y="2234"/>
              <a:ext cx="4939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>
              <a:off x="392" y="2129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7" name="Line 20"/>
            <p:cNvSpPr>
              <a:spLocks noChangeShapeType="1"/>
            </p:cNvSpPr>
            <p:nvPr/>
          </p:nvSpPr>
          <p:spPr bwMode="auto">
            <a:xfrm>
              <a:off x="392" y="2177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>
              <a:off x="392" y="2225"/>
              <a:ext cx="4939" cy="0"/>
            </a:xfrm>
            <a:prstGeom prst="line">
              <a:avLst/>
            </a:prstGeom>
            <a:noFill/>
            <a:ln w="12700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da-DK"/>
              <a:t>Click to edit Master subtitle style</a:t>
            </a:r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6985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6900" y="61547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65900" y="61547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C8F01-4DB9-4FCC-B5C6-962CD946014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B954A-DCC6-47C5-B13F-A1F76BE018B8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DB83C-B5ED-4097-A0E4-739309C1B2DC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985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6652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08480-505C-4D03-B4BE-C37ABA95C31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23622-916F-40B3-9858-13E23FA1FE5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C4B2D-5DF9-4950-B589-8B976EA84F8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7B361-2338-4CA3-AEE4-128D92AE3B2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67559-0C4E-4C19-BEA2-4FE75A5C47E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72A8F-BA6A-44F2-93FB-4809D39A3F1D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CF7C2-4110-4FB0-8B33-02EB7A7E85E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24625" y="350838"/>
            <a:ext cx="1946275" cy="5429250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85800" y="350838"/>
            <a:ext cx="5686425" cy="5429250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9344D1-0D27-4A72-B0F6-5C5FA0041BE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-38100" y="-12700"/>
            <a:ext cx="9239250" cy="6940550"/>
            <a:chOff x="-12" y="-10"/>
            <a:chExt cx="5820" cy="4372"/>
          </a:xfrm>
        </p:grpSpPr>
        <p:sp>
          <p:nvSpPr>
            <p:cNvPr id="1032" name="Rectangle 8"/>
            <p:cNvSpPr>
              <a:spLocks noChangeArrowheads="1"/>
            </p:cNvSpPr>
            <p:nvPr userDrawn="1"/>
          </p:nvSpPr>
          <p:spPr bwMode="invGray">
            <a:xfrm>
              <a:off x="5520" y="-8"/>
              <a:ext cx="287" cy="436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3" name="Rectangle 9"/>
            <p:cNvSpPr>
              <a:spLocks noChangeArrowheads="1"/>
            </p:cNvSpPr>
            <p:nvPr userDrawn="1"/>
          </p:nvSpPr>
          <p:spPr bwMode="invGray">
            <a:xfrm>
              <a:off x="-8" y="-8"/>
              <a:ext cx="288" cy="4368"/>
            </a:xfrm>
            <a:prstGeom prst="rect">
              <a:avLst/>
            </a:pr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4" name="AutoShape 10"/>
            <p:cNvSpPr>
              <a:spLocks noChangeArrowheads="1"/>
            </p:cNvSpPr>
            <p:nvPr userDrawn="1"/>
          </p:nvSpPr>
          <p:spPr bwMode="invGray">
            <a:xfrm rot="-10800000" flipH="1" flipV="1">
              <a:off x="2" y="-10"/>
              <a:ext cx="5798" cy="288"/>
            </a:xfrm>
            <a:custGeom>
              <a:avLst/>
              <a:gdLst>
                <a:gd name="G0" fmla="+- 1089 0 0"/>
                <a:gd name="G1" fmla="+- 21600 0 1089"/>
                <a:gd name="G2" fmla="*/ 1089 1 2"/>
                <a:gd name="G3" fmla="+- 21600 0 G2"/>
                <a:gd name="G4" fmla="+/ 1089 21600 2"/>
                <a:gd name="G5" fmla="+/ G1 0 2"/>
                <a:gd name="G6" fmla="*/ 21600 21600 1089"/>
                <a:gd name="G7" fmla="*/ G6 1 2"/>
                <a:gd name="G8" fmla="+- 21600 0 G7"/>
                <a:gd name="G9" fmla="*/ 21600 1 2"/>
                <a:gd name="G10" fmla="+- 1089 0 G9"/>
                <a:gd name="G11" fmla="?: G10 G8 0"/>
                <a:gd name="G12" fmla="?: G10 G7 21600"/>
                <a:gd name="T0" fmla="*/ 21055 w 21600"/>
                <a:gd name="T1" fmla="*/ 10800 h 21600"/>
                <a:gd name="T2" fmla="*/ 10800 w 21600"/>
                <a:gd name="T3" fmla="*/ 21600 h 21600"/>
                <a:gd name="T4" fmla="*/ 545 w 21600"/>
                <a:gd name="T5" fmla="*/ 10800 h 21600"/>
                <a:gd name="T6" fmla="*/ 10800 w 21600"/>
                <a:gd name="T7" fmla="*/ 0 h 21600"/>
                <a:gd name="T8" fmla="*/ 2345 w 21600"/>
                <a:gd name="T9" fmla="*/ 2345 h 21600"/>
                <a:gd name="T10" fmla="*/ 19255 w 21600"/>
                <a:gd name="T11" fmla="*/ 192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9" y="21600"/>
                  </a:lnTo>
                  <a:lnTo>
                    <a:pt x="2051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5" name="AutoShape 11"/>
            <p:cNvSpPr>
              <a:spLocks noChangeArrowheads="1"/>
            </p:cNvSpPr>
            <p:nvPr userDrawn="1"/>
          </p:nvSpPr>
          <p:spPr bwMode="invGray">
            <a:xfrm flipV="1">
              <a:off x="-12" y="4072"/>
              <a:ext cx="5820" cy="290"/>
            </a:xfrm>
            <a:custGeom>
              <a:avLst/>
              <a:gdLst>
                <a:gd name="G0" fmla="+- 1100 0 0"/>
                <a:gd name="G1" fmla="+- 21600 0 1100"/>
                <a:gd name="G2" fmla="*/ 1100 1 2"/>
                <a:gd name="G3" fmla="+- 21600 0 G2"/>
                <a:gd name="G4" fmla="+/ 1100 21600 2"/>
                <a:gd name="G5" fmla="+/ G1 0 2"/>
                <a:gd name="G6" fmla="*/ 21600 21600 1100"/>
                <a:gd name="G7" fmla="*/ G6 1 2"/>
                <a:gd name="G8" fmla="+- 21600 0 G7"/>
                <a:gd name="G9" fmla="*/ 21600 1 2"/>
                <a:gd name="G10" fmla="+- 1100 0 G9"/>
                <a:gd name="G11" fmla="?: G10 G8 0"/>
                <a:gd name="G12" fmla="?: G10 G7 21600"/>
                <a:gd name="T0" fmla="*/ 21050 w 21600"/>
                <a:gd name="T1" fmla="*/ 10800 h 21600"/>
                <a:gd name="T2" fmla="*/ 10800 w 21600"/>
                <a:gd name="T3" fmla="*/ 21600 h 21600"/>
                <a:gd name="T4" fmla="*/ 550 w 21600"/>
                <a:gd name="T5" fmla="*/ 10800 h 21600"/>
                <a:gd name="T6" fmla="*/ 10800 w 21600"/>
                <a:gd name="T7" fmla="*/ 0 h 21600"/>
                <a:gd name="T8" fmla="*/ 2350 w 21600"/>
                <a:gd name="T9" fmla="*/ 2350 h 21600"/>
                <a:gd name="T10" fmla="*/ 19250 w 21600"/>
                <a:gd name="T11" fmla="*/ 192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100" y="21600"/>
                  </a:lnTo>
                  <a:lnTo>
                    <a:pt x="205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  <p:sp>
          <p:nvSpPr>
            <p:cNvPr id="1036" name="Rectangle 12" descr="Green marble"/>
            <p:cNvSpPr>
              <a:spLocks noChangeArrowheads="1"/>
            </p:cNvSpPr>
            <p:nvPr userDrawn="1"/>
          </p:nvSpPr>
          <p:spPr bwMode="invGray">
            <a:xfrm>
              <a:off x="184" y="176"/>
              <a:ext cx="5432" cy="3988"/>
            </a:xfrm>
            <a:prstGeom prst="rect">
              <a:avLst/>
            </a:prstGeom>
            <a:blipFill dpi="0" rotWithShape="0">
              <a:blip r:embed="rId13" cstate="print"/>
              <a:srcRect/>
              <a:tile tx="0" ty="0" sx="100000" sy="100000" flip="none" algn="tl"/>
            </a:blip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a-DK"/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08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652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Click to edit Master text styles</a:t>
            </a:r>
          </a:p>
          <a:p>
            <a:pPr lvl="1"/>
            <a:r>
              <a:rPr lang="da-DK"/>
              <a:t>Second level</a:t>
            </a:r>
          </a:p>
          <a:p>
            <a:pPr lvl="2"/>
            <a:r>
              <a:rPr lang="da-DK"/>
              <a:t>Third level</a:t>
            </a:r>
          </a:p>
          <a:p>
            <a:pPr lvl="3"/>
            <a:r>
              <a:rPr lang="da-DK"/>
              <a:t>Fourth level</a:t>
            </a:r>
          </a:p>
          <a:p>
            <a:pPr lvl="4"/>
            <a:r>
              <a:rPr lang="da-DK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6585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6585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1E7C40-B3D6-46A3-B083-44FE10DF2EF9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219200"/>
            <a:ext cx="7772400" cy="1524000"/>
          </a:xfrm>
        </p:spPr>
        <p:txBody>
          <a:bodyPr/>
          <a:lstStyle/>
          <a:p>
            <a:pPr eaLnBrk="1" hangingPunct="1"/>
            <a:r>
              <a:rPr lang="da-DK"/>
              <a:t>Emerald - et OO-språk for distribuerte applikasjoner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313" y="3857625"/>
            <a:ext cx="6357937" cy="2428875"/>
          </a:xfrm>
        </p:spPr>
        <p:txBody>
          <a:bodyPr/>
          <a:lstStyle/>
          <a:p>
            <a:pPr eaLnBrk="1" hangingPunct="1"/>
            <a:r>
              <a:rPr lang="da-DK" i="1" dirty="0"/>
              <a:t>Eric Jul</a:t>
            </a:r>
          </a:p>
          <a:p>
            <a:pPr eaLnBrk="1" hangingPunct="1"/>
            <a:r>
              <a:rPr lang="da-DK" i="1" dirty="0"/>
              <a:t>Programming Technology Group</a:t>
            </a:r>
          </a:p>
          <a:p>
            <a:pPr eaLnBrk="1" hangingPunct="1"/>
            <a:r>
              <a:rPr lang="da-DK" i="1" dirty="0"/>
              <a:t>Programming </a:t>
            </a:r>
            <a:r>
              <a:rPr lang="da-DK" i="1" dirty="0" err="1"/>
              <a:t>Section</a:t>
            </a:r>
            <a:endParaRPr lang="da-DK" i="1" dirty="0"/>
          </a:p>
          <a:p>
            <a:pPr eaLnBrk="1" hangingPunct="1"/>
            <a:r>
              <a:rPr lang="da-DK" i="1"/>
              <a:t>IfI, UiO</a:t>
            </a:r>
            <a:endParaRPr lang="da-DK" i="1" dirty="0"/>
          </a:p>
          <a:p>
            <a:pPr eaLnBrk="1" hangingPunct="1"/>
            <a:endParaRPr lang="da-DK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People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</p:nvPr>
        </p:nvGraphicFramePr>
        <p:xfrm>
          <a:off x="698500" y="1665288"/>
          <a:ext cx="777240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3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8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OS/OO-runtime-mobility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OO-language</a:t>
                      </a:r>
                      <a:r>
                        <a:rPr lang="en-US" sz="2400" baseline="0" dirty="0"/>
                        <a:t> design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Ph.D.</a:t>
                      </a:r>
                      <a:r>
                        <a:rPr lang="en-US" sz="2800" baseline="0" dirty="0"/>
                        <a:t> student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Eric Jul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Norm Hutchinson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Hank</a:t>
                      </a:r>
                      <a:r>
                        <a:rPr lang="en-US" sz="2800" baseline="0" dirty="0"/>
                        <a:t> Levy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Andrew Black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Main Contributions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665288"/>
            <a:ext cx="8358188" cy="469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/>
              <a:t>Distribution: Mobile objects (Eric/Hank)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 i="1"/>
              <a:t>Any </a:t>
            </a:r>
            <a:r>
              <a:rPr lang="da-DK"/>
              <a:t>object can move at </a:t>
            </a:r>
            <a:r>
              <a:rPr lang="da-DK" i="1"/>
              <a:t>any time. Full on-the-fly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object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thread mobility</a:t>
            </a:r>
          </a:p>
          <a:p>
            <a:pPr lvl="2" eaLnBrk="1" hangingPunct="1">
              <a:lnSpc>
                <a:spcPct val="90000"/>
              </a:lnSpc>
            </a:pPr>
            <a:r>
              <a:rPr lang="da-DK" i="1"/>
              <a:t>heterogeneous mobility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Conformity based type system (Norm/Andrew)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Type system based on conformity  principle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da-DK"/>
              <a:t>Well-defined semantics (e.g., NIL makes sense!)</a:t>
            </a:r>
          </a:p>
          <a:p>
            <a:pPr eaLnBrk="1" hangingPunct="1">
              <a:lnSpc>
                <a:spcPct val="90000"/>
              </a:lnSpc>
            </a:pPr>
            <a:r>
              <a:rPr lang="da-DK"/>
              <a:t>Clean OO language (better than succesors?) including uniform object model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YOUR Background</a:t>
            </a:r>
          </a:p>
        </p:txBody>
      </p:sp>
      <p:sp>
        <p:nvSpPr>
          <p:cNvPr id="6147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 Java?</a:t>
            </a:r>
          </a:p>
          <a:p>
            <a:r>
              <a:rPr lang="en-US" dirty="0"/>
              <a:t>Experienced Java programmer?</a:t>
            </a:r>
          </a:p>
          <a:p>
            <a:r>
              <a:rPr lang="da-DK" dirty="0"/>
              <a:t>SIMULA?</a:t>
            </a:r>
          </a:p>
          <a:p>
            <a:r>
              <a:rPr lang="da-DK" dirty="0"/>
              <a:t>Smalltalk</a:t>
            </a:r>
            <a:endParaRPr lang="en-US" dirty="0"/>
          </a:p>
          <a:p>
            <a:r>
              <a:rPr lang="en-US" dirty="0"/>
              <a:t>Other OO languages?</a:t>
            </a:r>
          </a:p>
          <a:p>
            <a:r>
              <a:rPr lang="da-DK" dirty="0" err="1"/>
              <a:t>Strong</a:t>
            </a:r>
            <a:r>
              <a:rPr lang="da-DK" dirty="0"/>
              <a:t> typing?</a:t>
            </a:r>
          </a:p>
          <a:p>
            <a:r>
              <a:rPr lang="da-DK" dirty="0" err="1"/>
              <a:t>Creating</a:t>
            </a:r>
            <a:r>
              <a:rPr lang="da-DK" dirty="0"/>
              <a:t> </a:t>
            </a:r>
            <a:r>
              <a:rPr lang="da-DK" dirty="0" err="1"/>
              <a:t>objects</a:t>
            </a:r>
            <a:r>
              <a:rPr lang="da-DK" dirty="0"/>
              <a:t> using a CLASS?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History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Developed in Seattle at the University of Washington 1984-1987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Know by dozen and dozen of </a:t>
            </a:r>
            <a:r>
              <a:rPr lang="da-DK" dirty="0" err="1"/>
              <a:t>people</a:t>
            </a:r>
            <a:r>
              <a:rPr lang="da-DK" dirty="0"/>
              <a:t>! (Not </a:t>
            </a:r>
            <a:r>
              <a:rPr lang="da-DK" dirty="0" err="1"/>
              <a:t>really</a:t>
            </a:r>
            <a:r>
              <a:rPr lang="da-DK" dirty="0"/>
              <a:t> true: more </a:t>
            </a:r>
            <a:r>
              <a:rPr lang="da-DK" dirty="0" err="1"/>
              <a:t>than</a:t>
            </a:r>
            <a:r>
              <a:rPr lang="da-DK" dirty="0"/>
              <a:t> 1.100 citations!)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Emerald is green; Emerald City is Seattle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Original UW version: native code and virtual machine for VAX for </a:t>
            </a:r>
            <a:r>
              <a:rPr lang="en-US" i="1" dirty="0"/>
              <a:t>speed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UBC (University of </a:t>
            </a:r>
            <a:r>
              <a:rPr lang="en-US" u="sng" dirty="0"/>
              <a:t>B</a:t>
            </a:r>
            <a:r>
              <a:rPr lang="en-US" dirty="0"/>
              <a:t>ritish </a:t>
            </a:r>
            <a:r>
              <a:rPr lang="en-US" u="sng" dirty="0"/>
              <a:t>C</a:t>
            </a:r>
            <a:r>
              <a:rPr lang="en-US" dirty="0"/>
              <a:t>olumbia) version:  </a:t>
            </a:r>
            <a:r>
              <a:rPr lang="en-US" u="sng" dirty="0"/>
              <a:t>B</a:t>
            </a:r>
            <a:r>
              <a:rPr lang="en-US" dirty="0"/>
              <a:t>yte </a:t>
            </a:r>
            <a:r>
              <a:rPr lang="en-US" u="sng" dirty="0"/>
              <a:t>C</a:t>
            </a:r>
            <a:r>
              <a:rPr lang="en-US" dirty="0"/>
              <a:t>odes for </a:t>
            </a:r>
            <a:r>
              <a:rPr lang="en-US" i="1" dirty="0"/>
              <a:t>portability</a:t>
            </a:r>
            <a:r>
              <a:rPr lang="en-US" dirty="0"/>
              <a:t>; compiler written in BC Emerald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What does it look like?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493838"/>
            <a:ext cx="8208912" cy="48307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a-DK" dirty="0"/>
              <a:t>In a nutshell: Java with an </a:t>
            </a:r>
            <a:r>
              <a:rPr lang="da-DK" dirty="0" err="1"/>
              <a:t>Algol-like</a:t>
            </a:r>
            <a:r>
              <a:rPr lang="da-DK" dirty="0"/>
              <a:t> </a:t>
            </a:r>
            <a:r>
              <a:rPr lang="da-DK" dirty="0" err="1"/>
              <a:t>syntax</a:t>
            </a:r>
            <a:r>
              <a:rPr lang="da-DK" dirty="0"/>
              <a:t>, </a:t>
            </a:r>
            <a:r>
              <a:rPr lang="da-DK" dirty="0" err="1"/>
              <a:t>e.g</a:t>
            </a:r>
            <a:r>
              <a:rPr lang="da-DK" dirty="0"/>
              <a:t>., ”{” </a:t>
            </a:r>
            <a:r>
              <a:rPr lang="da-DK" dirty="0" err="1"/>
              <a:t>replaced</a:t>
            </a:r>
            <a:r>
              <a:rPr lang="da-DK" dirty="0"/>
              <a:t> by ”</a:t>
            </a:r>
            <a:r>
              <a:rPr lang="da-DK" dirty="0" err="1"/>
              <a:t>begin</a:t>
            </a:r>
            <a:r>
              <a:rPr lang="da-DK" dirty="0"/>
              <a:t>”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Heavily inspired by Algol/Simula and Smalltalk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”Clean” OO language – ”everything” is an object: data, integers, strings, arrays, classes, types as in Smalltalk (unlike Java)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Language constructs are NOT </a:t>
            </a:r>
            <a:r>
              <a:rPr lang="da-DK" dirty="0" err="1"/>
              <a:t>objects</a:t>
            </a:r>
            <a:r>
              <a:rPr lang="da-DK" dirty="0"/>
              <a:t> (</a:t>
            </a:r>
            <a:r>
              <a:rPr lang="da-DK" dirty="0" err="1"/>
              <a:t>unlike</a:t>
            </a:r>
            <a:r>
              <a:rPr lang="da-DK" dirty="0"/>
              <a:t> Smalltalk) – for </a:t>
            </a:r>
            <a:r>
              <a:rPr lang="da-DK" dirty="0" err="1"/>
              <a:t>compilability</a:t>
            </a:r>
            <a:r>
              <a:rPr lang="da-DK" dirty="0"/>
              <a:t> &amp; speed</a:t>
            </a:r>
          </a:p>
          <a:p>
            <a:pPr eaLnBrk="1" hangingPunct="1">
              <a:lnSpc>
                <a:spcPct val="90000"/>
              </a:lnSpc>
            </a:pPr>
            <a:r>
              <a:rPr lang="da-DK" dirty="0"/>
              <a:t>No pointers: just object &amp; object references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 (Anno 1984)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7772400" cy="4841874"/>
          </a:xfrm>
        </p:spPr>
        <p:txBody>
          <a:bodyPr/>
          <a:lstStyle/>
          <a:p>
            <a:r>
              <a:rPr lang="en-US" dirty="0"/>
              <a:t>Objects in a distributed context</a:t>
            </a:r>
          </a:p>
          <a:p>
            <a:r>
              <a:rPr lang="en-US" dirty="0"/>
              <a:t>Smalltalk SLOW – want ~ C performance</a:t>
            </a:r>
          </a:p>
          <a:p>
            <a:r>
              <a:rPr lang="en-US" dirty="0"/>
              <a:t>Want strong typing</a:t>
            </a:r>
          </a:p>
          <a:p>
            <a:r>
              <a:rPr lang="en-US" dirty="0"/>
              <a:t>Want lightweight objects</a:t>
            </a:r>
          </a:p>
          <a:p>
            <a:r>
              <a:rPr lang="en-US" dirty="0"/>
              <a:t>Want full distribution including location concept, failure handling</a:t>
            </a:r>
          </a:p>
          <a:p>
            <a:r>
              <a:rPr lang="en-US" dirty="0"/>
              <a:t>Want full, on-the-fly mobility</a:t>
            </a:r>
          </a:p>
          <a:p>
            <a:r>
              <a:rPr lang="en-US" dirty="0"/>
              <a:t>Want SIMPLICITY, KISS, Keep it simple, stupid!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here?</a:t>
            </a:r>
          </a:p>
        </p:txBody>
      </p:sp>
      <p:sp>
        <p:nvSpPr>
          <p:cNvPr id="9219" name="Pladsholder til indhold 2"/>
          <p:cNvSpPr>
            <a:spLocks noGrp="1"/>
          </p:cNvSpPr>
          <p:nvPr>
            <p:ph idx="1"/>
          </p:nvPr>
        </p:nvSpPr>
        <p:spPr>
          <a:xfrm>
            <a:off x="698500" y="1665288"/>
            <a:ext cx="8265988" cy="4114800"/>
          </a:xfrm>
        </p:spPr>
        <p:txBody>
          <a:bodyPr/>
          <a:lstStyle/>
          <a:p>
            <a:r>
              <a:rPr lang="da-DK" dirty="0"/>
              <a:t>Language uniquely designed for distritbution</a:t>
            </a:r>
          </a:p>
          <a:p>
            <a:r>
              <a:rPr lang="da-DK" dirty="0"/>
              <a:t>Distribution easy to </a:t>
            </a:r>
            <a:r>
              <a:rPr lang="da-DK" dirty="0" err="1"/>
              <a:t>use</a:t>
            </a:r>
            <a:endParaRPr lang="da-DK" dirty="0"/>
          </a:p>
          <a:p>
            <a:r>
              <a:rPr lang="da-DK" dirty="0"/>
              <a:t>Runnable on </a:t>
            </a:r>
            <a:r>
              <a:rPr lang="da-DK" dirty="0" err="1"/>
              <a:t>world-wide</a:t>
            </a:r>
            <a:r>
              <a:rPr lang="da-DK" dirty="0"/>
              <a:t> PlanetLab</a:t>
            </a:r>
          </a:p>
          <a:p>
            <a:r>
              <a:rPr lang="da-DK" dirty="0"/>
              <a:t>Illustrates PRINCIPLES</a:t>
            </a:r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928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Let’s start with objects</a:t>
            </a: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Principle: </a:t>
            </a:r>
            <a:r>
              <a:rPr lang="da-DK" sz="2800" i="1" dirty="0">
                <a:cs typeface="Courier New" pitchFamily="49" charset="0"/>
              </a:rPr>
              <a:t>Everything is an object!</a:t>
            </a:r>
            <a:endParaRPr lang="da-DK" sz="2800" i="1" dirty="0"/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endParaRPr lang="da-DK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Let’s create objects</a:t>
            </a:r>
            <a:endParaRPr lang="en-GB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How to create an object?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Classic </a:t>
            </a:r>
            <a:r>
              <a:rPr lang="da-DK" sz="2800" dirty="0" err="1"/>
              <a:t>method</a:t>
            </a:r>
            <a:r>
              <a:rPr lang="da-DK" sz="2800" dirty="0"/>
              <a:t> (</a:t>
            </a:r>
            <a:r>
              <a:rPr lang="da-DK" sz="2800" dirty="0" err="1"/>
              <a:t>e.g</a:t>
            </a:r>
            <a:r>
              <a:rPr lang="da-DK" sz="2800" dirty="0"/>
              <a:t>., Java):</a:t>
            </a:r>
          </a:p>
          <a:p>
            <a:pPr eaLnBrk="1" hangingPunct="1">
              <a:buFontTx/>
              <a:buNone/>
            </a:pPr>
            <a:endParaRPr lang="da-DK" sz="2800" dirty="0"/>
          </a:p>
          <a:p>
            <a:pPr eaLnBrk="1" hangingPunct="1">
              <a:buFontTx/>
              <a:buNone/>
            </a:pPr>
            <a:r>
              <a:rPr lang="da-DK" sz="2800" dirty="0"/>
              <a:t>	X = </a:t>
            </a:r>
            <a:r>
              <a:rPr lang="da-DK" sz="2800" dirty="0">
                <a:latin typeface="Courier New" pitchFamily="49" charset="0"/>
                <a:cs typeface="Courier New" pitchFamily="49" charset="0"/>
              </a:rPr>
              <a:t>new </a:t>
            </a:r>
            <a:r>
              <a:rPr lang="da-DK" sz="2800" i="1" dirty="0" err="1">
                <a:latin typeface="Courier New" pitchFamily="49" charset="0"/>
                <a:cs typeface="Courier New" pitchFamily="49" charset="0"/>
              </a:rPr>
              <a:t>someclass</a:t>
            </a:r>
            <a:r>
              <a:rPr lang="da-DK" sz="2800" i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eaLnBrk="1" hangingPunct="1">
              <a:buFontTx/>
              <a:buNone/>
            </a:pPr>
            <a:endParaRPr lang="da-DK" sz="2800" i="1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i="1" dirty="0">
                <a:cs typeface="Courier New" pitchFamily="49" charset="0"/>
              </a:rPr>
              <a:t>But</a:t>
            </a:r>
            <a:r>
              <a:rPr lang="da-DK" sz="2800" dirty="0">
                <a:cs typeface="Courier New" pitchFamily="49" charset="0"/>
              </a:rPr>
              <a:t> this requires classes – let’s try Occam’s razor: </a:t>
            </a:r>
          </a:p>
        </p:txBody>
      </p:sp>
    </p:spTree>
    <p:extLst>
      <p:ext uri="{BB962C8B-B14F-4D97-AF65-F5344CB8AC3E}">
        <p14:creationId xmlns:p14="http://schemas.microsoft.com/office/powerpoint/2010/main" val="4139654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Classless Object Construction</a:t>
            </a:r>
            <a:endParaRPr lang="en-GB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da-DK" sz="2800" dirty="0" err="1">
                <a:latin typeface="Courier New" pitchFamily="49" charset="0"/>
              </a:rPr>
              <a:t>object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var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 -&gt; </a:t>
            </a:r>
            <a:r>
              <a:rPr lang="da-DK" sz="2800" dirty="0" err="1">
                <a:latin typeface="Courier New" pitchFamily="49" charset="0"/>
              </a:rPr>
              <a:t>prev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&lt;- </a:t>
            </a:r>
            <a:r>
              <a:rPr lang="da-DK" sz="2800" dirty="0" err="1">
                <a:latin typeface="Courier New" pitchFamily="49" charset="0"/>
              </a:rPr>
              <a:t>prev</a:t>
            </a:r>
            <a:r>
              <a:rPr lang="da-DK" sz="2800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	</a:t>
            </a:r>
            <a:r>
              <a:rPr lang="da-DK" sz="2800" dirty="0" err="1">
                <a:latin typeface="Courier New" pitchFamily="49" charset="0"/>
              </a:rPr>
              <a:t>return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	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end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an </a:t>
            </a:r>
            <a:r>
              <a:rPr lang="da-DK" sz="2800" i="1" dirty="0" err="1"/>
              <a:t>executable</a:t>
            </a:r>
            <a:r>
              <a:rPr lang="da-DK" sz="2800" i="1" dirty="0"/>
              <a:t> </a:t>
            </a:r>
            <a:r>
              <a:rPr lang="da-DK" sz="2800" i="1" dirty="0" err="1"/>
              <a:t>expression</a:t>
            </a:r>
            <a:r>
              <a:rPr lang="da-DK" sz="2800" i="1" dirty="0"/>
              <a:t>!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 err="1"/>
              <a:t>Hello</a:t>
            </a:r>
            <a:endParaRPr lang="en-GB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500" y="1665288"/>
            <a:ext cx="7772400" cy="476408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constructors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r>
              <a:rPr lang="en" sz="2800" dirty="0" err="1">
                <a:latin typeface="Courier New" pitchFamily="49" charset="0"/>
              </a:rPr>
              <a:t>const</a:t>
            </a:r>
            <a:r>
              <a:rPr lang="en" sz="2800" dirty="0">
                <a:latin typeface="Courier New" pitchFamily="49" charset="0"/>
              </a:rPr>
              <a:t> hello &lt;- object hello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initially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  </a:t>
            </a:r>
            <a:r>
              <a:rPr lang="en" sz="2800" dirty="0" err="1">
                <a:latin typeface="Courier New" pitchFamily="49" charset="0"/>
              </a:rPr>
              <a:t>stdout.putstring</a:t>
            </a:r>
            <a:r>
              <a:rPr lang="en" sz="2800" dirty="0">
                <a:latin typeface="Courier New" pitchFamily="49" charset="0"/>
              </a:rPr>
              <a:t>["hello\n"]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  end initially</a:t>
            </a:r>
          </a:p>
          <a:p>
            <a:pPr eaLnBrk="1" hangingPunct="1">
              <a:buFontTx/>
              <a:buNone/>
            </a:pPr>
            <a:r>
              <a:rPr lang="en" sz="2800" dirty="0">
                <a:latin typeface="Courier New" pitchFamily="49" charset="0"/>
              </a:rPr>
              <a:t>end hello</a:t>
            </a:r>
          </a:p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above</a:t>
            </a:r>
            <a:r>
              <a:rPr lang="da-DK" sz="2800" dirty="0"/>
              <a:t> is a </a:t>
            </a:r>
            <a:r>
              <a:rPr lang="da-DK" sz="2800" dirty="0" err="1"/>
              <a:t>complete</a:t>
            </a:r>
            <a:r>
              <a:rPr lang="da-DK" sz="2800" dirty="0"/>
              <a:t> </a:t>
            </a:r>
            <a:r>
              <a:rPr lang="da-DK" sz="2800" dirty="0" err="1"/>
              <a:t>Emerald</a:t>
            </a:r>
            <a:r>
              <a:rPr lang="da-DK" sz="2800" dirty="0"/>
              <a:t> Program</a:t>
            </a:r>
            <a:endParaRPr lang="en-GB" sz="2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788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Object Constructors</a:t>
            </a:r>
            <a:endParaRPr lang="en-GB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a-DK"/>
              <a:t>Execution results in a new object</a:t>
            </a:r>
          </a:p>
          <a:p>
            <a:pPr eaLnBrk="1" hangingPunct="1"/>
            <a:r>
              <a:rPr lang="da-DK"/>
              <a:t>Execute again – and get yet another object</a:t>
            </a:r>
          </a:p>
          <a:p>
            <a:pPr eaLnBrk="1" hangingPunct="1"/>
            <a:r>
              <a:rPr lang="da-DK" i="1"/>
              <a:t>No class!</a:t>
            </a:r>
          </a:p>
          <a:p>
            <a:pPr eaLnBrk="1" hangingPunct="1">
              <a:buFontTx/>
              <a:buNone/>
            </a:pPr>
            <a:endParaRPr lang="da-DK" i="1"/>
          </a:p>
          <a:p>
            <a:pPr eaLnBrk="1" hangingPunct="1">
              <a:buFontTx/>
              <a:buNone/>
            </a:pPr>
            <a:r>
              <a:rPr lang="da-DK" i="1"/>
              <a:t>Want classes?</a:t>
            </a:r>
            <a:endParaRPr lang="en-GB" i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An Object that is a Class</a:t>
            </a: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268760"/>
            <a:ext cx="8748463" cy="523840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 var prev: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[]-&gt;[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         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	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   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Free Variables</a:t>
            </a:r>
            <a:endParaRPr lang="en-GB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428750"/>
            <a:ext cx="8568952" cy="4637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operation </a:t>
            </a:r>
            <a:r>
              <a:rPr lang="da-DK" sz="2400" dirty="0" err="1">
                <a:latin typeface="Courier New" pitchFamily="49" charset="0"/>
              </a:rPr>
              <a:t>create</a:t>
            </a:r>
            <a:r>
              <a:rPr lang="da-DK" sz="2400" dirty="0">
                <a:latin typeface="Courier New" pitchFamily="49" charset="0"/>
              </a:rPr>
              <a:t>[] -&gt; [r]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r &lt;-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</a:t>
            </a:r>
            <a:r>
              <a:rPr lang="da-DK" sz="2400" dirty="0" err="1">
                <a:latin typeface="Courier New" pitchFamily="49" charset="0"/>
              </a:rPr>
              <a:t>object</a:t>
            </a:r>
            <a:r>
              <a:rPr lang="da-DK" sz="2400" dirty="0">
                <a:latin typeface="Courier New" pitchFamily="49" charset="0"/>
              </a:rPr>
              <a:t>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    var prev: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 &lt;- </a:t>
            </a:r>
            <a:r>
              <a:rPr lang="da-DK" sz="2400" dirty="0" err="1">
                <a:latin typeface="Courier New" pitchFamily="49" charset="0"/>
              </a:rPr>
              <a:t>InitSN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      operation </a:t>
            </a:r>
            <a:r>
              <a:rPr lang="da-DK" sz="2400" dirty="0" err="1">
                <a:latin typeface="Courier New" pitchFamily="49" charset="0"/>
              </a:rPr>
              <a:t>getSeqNo</a:t>
            </a:r>
            <a:r>
              <a:rPr lang="da-DK" sz="2400" dirty="0">
                <a:latin typeface="Courier New" pitchFamily="49" charset="0"/>
              </a:rPr>
              <a:t>[] -&gt; [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: </a:t>
            </a:r>
            <a:r>
              <a:rPr lang="da-DK" sz="2400" dirty="0" err="1">
                <a:latin typeface="Courier New" pitchFamily="49" charset="0"/>
              </a:rPr>
              <a:t>Integer</a:t>
            </a:r>
            <a:r>
              <a:rPr lang="da-DK" sz="24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      </a:t>
            </a:r>
            <a:r>
              <a:rPr lang="da-DK" sz="2400" dirty="0" err="1">
                <a:latin typeface="Courier New" pitchFamily="49" charset="0"/>
              </a:rPr>
              <a:t>rs</a:t>
            </a:r>
            <a:r>
              <a:rPr lang="da-DK" sz="2400" dirty="0">
                <a:latin typeface="Courier New" pitchFamily="49" charset="0"/>
              </a:rPr>
              <a:t>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	   end </a:t>
            </a:r>
            <a:r>
              <a:rPr lang="da-DK" sz="2400" dirty="0" err="1">
                <a:latin typeface="Courier New" pitchFamily="49" charset="0"/>
              </a:rPr>
              <a:t>getSeqno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    	 end </a:t>
            </a:r>
            <a:r>
              <a:rPr lang="da-DK" sz="2400" dirty="0" err="1">
                <a:latin typeface="Courier New" pitchFamily="49" charset="0"/>
              </a:rPr>
              <a:t>seqno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	end </a:t>
            </a:r>
            <a:r>
              <a:rPr lang="da-DK" sz="2400" dirty="0" err="1">
                <a:latin typeface="Courier New" pitchFamily="49" charset="0"/>
              </a:rPr>
              <a:t>create</a:t>
            </a:r>
            <a:endParaRPr lang="da-DK" sz="24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 dirty="0">
                <a:latin typeface="Courier New" pitchFamily="49" charset="0"/>
              </a:rPr>
              <a:t>end </a:t>
            </a:r>
            <a:r>
              <a:rPr lang="da-DK" sz="2400" dirty="0" err="1">
                <a:latin typeface="Courier New" pitchFamily="49" charset="0"/>
              </a:rPr>
              <a:t>seqnoclass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Classes with Parameters</a:t>
            </a:r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643063"/>
            <a:ext cx="777240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object seqnoclass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operation createInit[InitSN: Integer]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return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object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var prev: Integer &lt;- InitSN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Integer operation getSeqNo[]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   return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		   end getSeqno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    		end seqno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	end create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400">
                <a:latin typeface="Courier New" pitchFamily="49" charset="0"/>
              </a:rPr>
              <a:t>end seqnoclass</a:t>
            </a:r>
            <a:endParaRPr lang="en-GB" sz="280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Class done by Syntatic Sugaring</a:t>
            </a:r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665288"/>
            <a:ext cx="8496944" cy="45831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sz="2800" dirty="0"/>
              <a:t>The </a:t>
            </a:r>
            <a:r>
              <a:rPr lang="da-DK" sz="2800" dirty="0" err="1"/>
              <a:t>following</a:t>
            </a:r>
            <a:r>
              <a:rPr lang="da-DK" sz="2800" dirty="0"/>
              <a:t> </a:t>
            </a:r>
            <a:r>
              <a:rPr lang="da-DK" sz="2800" dirty="0" err="1"/>
              <a:t>turns</a:t>
            </a:r>
            <a:r>
              <a:rPr lang="da-DK" sz="2800" dirty="0"/>
              <a:t> </a:t>
            </a:r>
            <a:r>
              <a:rPr lang="da-DK" sz="2800" dirty="0" err="1"/>
              <a:t>into</a:t>
            </a:r>
            <a:r>
              <a:rPr lang="da-DK" sz="2800" dirty="0"/>
              <a:t> the </a:t>
            </a:r>
            <a:r>
              <a:rPr lang="da-DK" sz="2800" dirty="0" err="1"/>
              <a:t>previous</a:t>
            </a:r>
            <a:r>
              <a:rPr lang="da-DK" sz="2800" dirty="0"/>
              <a:t> double </a:t>
            </a:r>
            <a:r>
              <a:rPr lang="da-DK" sz="2800" dirty="0" err="1"/>
              <a:t>object</a:t>
            </a:r>
            <a:r>
              <a:rPr lang="da-DK" sz="2800" dirty="0"/>
              <a:t> </a:t>
            </a:r>
            <a:r>
              <a:rPr lang="da-DK" sz="2800" dirty="0" err="1"/>
              <a:t>constructor</a:t>
            </a:r>
            <a:r>
              <a:rPr lang="da-DK" sz="2800" dirty="0"/>
              <a:t>:</a:t>
            </a:r>
          </a:p>
          <a:p>
            <a:pPr eaLnBrk="1" hangingPunct="1">
              <a:buFontTx/>
              <a:buNone/>
            </a:pPr>
            <a:r>
              <a:rPr lang="da-DK" sz="2800" dirty="0" err="1">
                <a:latin typeface="Courier New" pitchFamily="49" charset="0"/>
              </a:rPr>
              <a:t>class</a:t>
            </a:r>
            <a:r>
              <a:rPr lang="da-DK" sz="2800" dirty="0">
                <a:latin typeface="Courier New" pitchFamily="49" charset="0"/>
              </a:rPr>
              <a:t> </a:t>
            </a:r>
            <a:r>
              <a:rPr lang="da-DK" sz="2800" dirty="0" err="1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	var prev: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 =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	operation </a:t>
            </a:r>
            <a:r>
              <a:rPr lang="da-DK" sz="2800" dirty="0" err="1">
                <a:latin typeface="Courier New" pitchFamily="49" charset="0"/>
              </a:rPr>
              <a:t>getSeqNo</a:t>
            </a:r>
            <a:r>
              <a:rPr lang="da-DK" sz="2800" dirty="0">
                <a:latin typeface="Courier New" pitchFamily="49" charset="0"/>
              </a:rPr>
              <a:t>[] -&gt; [</a:t>
            </a:r>
            <a:r>
              <a:rPr lang="da-DK" sz="2800" dirty="0" err="1">
                <a:latin typeface="Courier New" pitchFamily="49" charset="0"/>
              </a:rPr>
              <a:t>rs</a:t>
            </a:r>
            <a:r>
              <a:rPr lang="da-DK" sz="2800" dirty="0">
                <a:latin typeface="Courier New" pitchFamily="49" charset="0"/>
              </a:rPr>
              <a:t>: </a:t>
            </a:r>
            <a:r>
              <a:rPr lang="da-DK" sz="2800" dirty="0" err="1">
                <a:latin typeface="Courier New" pitchFamily="49" charset="0"/>
              </a:rPr>
              <a:t>Integer</a:t>
            </a:r>
            <a:r>
              <a:rPr lang="da-DK" sz="2800" dirty="0">
                <a:latin typeface="Courier New" pitchFamily="49" charset="0"/>
              </a:rPr>
              <a:t>]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	  prev &lt;- prev 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    </a:t>
            </a:r>
            <a:r>
              <a:rPr lang="da-DK" sz="2800" dirty="0" err="1">
                <a:latin typeface="Courier New" pitchFamily="49" charset="0"/>
              </a:rPr>
              <a:t>rs</a:t>
            </a:r>
            <a:r>
              <a:rPr lang="da-DK" sz="2800" dirty="0">
                <a:latin typeface="Courier New" pitchFamily="49" charset="0"/>
              </a:rPr>
              <a:t> &lt;- prev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  end </a:t>
            </a:r>
            <a:r>
              <a:rPr lang="da-DK" sz="2800" dirty="0" err="1">
                <a:latin typeface="Courier New" pitchFamily="49" charset="0"/>
              </a:rPr>
              <a:t>getSeqno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a-DK" sz="2800" dirty="0">
                <a:latin typeface="Courier New" pitchFamily="49" charset="0"/>
              </a:rPr>
              <a:t>End </a:t>
            </a:r>
            <a:r>
              <a:rPr lang="da-DK" sz="2800">
                <a:latin typeface="Courier New" pitchFamily="49" charset="0"/>
              </a:rPr>
              <a:t>seqno</a:t>
            </a: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da-DK" sz="28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 sz="2800" dirty="0">
                <a:latin typeface="Courier New" pitchFamily="49" charset="0"/>
              </a:rPr>
              <a:t>	</a:t>
            </a:r>
            <a:endParaRPr lang="en-GB" sz="2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Tx/>
              <a:buNone/>
              <a:defRPr/>
            </a:pPr>
            <a:r>
              <a:rPr lang="da-DK" dirty="0" err="1">
                <a:latin typeface="Courier New" pitchFamily="49" charset="0"/>
              </a:rPr>
              <a:t>const</a:t>
            </a:r>
            <a:r>
              <a:rPr lang="da-DK" dirty="0">
                <a:latin typeface="Courier New" pitchFamily="49" charset="0"/>
              </a:rPr>
              <a:t> SC &lt;- </a:t>
            </a:r>
            <a:r>
              <a:rPr lang="da-DK" dirty="0" err="1">
                <a:latin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 var prev: 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= 0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operation </a:t>
            </a:r>
            <a:r>
              <a:rPr lang="da-DK" dirty="0" err="1">
                <a:latin typeface="Courier New" pitchFamily="49" charset="0"/>
              </a:rPr>
              <a:t>getSeqNo</a:t>
            </a:r>
            <a:r>
              <a:rPr lang="da-DK" dirty="0">
                <a:latin typeface="Courier New" pitchFamily="49" charset="0"/>
              </a:rPr>
              <a:t>[]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&lt;- </a:t>
            </a:r>
            <a:r>
              <a:rPr lang="da-DK" dirty="0" err="1">
                <a:latin typeface="Courier New" pitchFamily="49" charset="0"/>
              </a:rPr>
              <a:t>prev</a:t>
            </a:r>
            <a:r>
              <a:rPr lang="da-DK" dirty="0">
                <a:latin typeface="Courier New" pitchFamily="49" charset="0"/>
              </a:rPr>
              <a:t> +1</a:t>
            </a: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return</a:t>
            </a:r>
            <a:r>
              <a:rPr lang="da-DK" dirty="0">
                <a:latin typeface="Courier New" pitchFamily="49" charset="0"/>
              </a:rPr>
              <a:t> </a:t>
            </a:r>
            <a:r>
              <a:rPr lang="da-DK" dirty="0" err="1">
                <a:latin typeface="Courier New" pitchFamily="49" charset="0"/>
              </a:rPr>
              <a:t>prev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	end </a:t>
            </a:r>
            <a:r>
              <a:rPr lang="da-DK" dirty="0" err="1">
                <a:latin typeface="Courier New" pitchFamily="49" charset="0"/>
              </a:rPr>
              <a:t>getSeqno</a:t>
            </a:r>
            <a:endParaRPr lang="da-DK" dirty="0">
              <a:latin typeface="Courier New" pitchFamily="49" charset="0"/>
            </a:endParaRPr>
          </a:p>
          <a:p>
            <a:pPr eaLnBrk="1" hangingPunct="1">
              <a:buFontTx/>
              <a:buNone/>
              <a:defRPr/>
            </a:pPr>
            <a:r>
              <a:rPr lang="da-DK" dirty="0">
                <a:latin typeface="Courier New" pitchFamily="49" charset="0"/>
              </a:rPr>
              <a:t>	end </a:t>
            </a:r>
            <a:r>
              <a:rPr lang="da-DK" dirty="0" err="1">
                <a:latin typeface="Courier New" pitchFamily="49" charset="0"/>
              </a:rPr>
              <a:t>seqno</a:t>
            </a:r>
            <a:endParaRPr lang="en-GB" dirty="0">
              <a:latin typeface="Courier New" pitchFamily="49" charset="0"/>
            </a:endParaRPr>
          </a:p>
          <a:p>
            <a:pPr marL="0" indent="0" eaLnBrk="1" hangingPunct="1"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Inheritance by Sugaring/Adding</a:t>
            </a:r>
          </a:p>
        </p:txBody>
      </p:sp>
      <p:sp>
        <p:nvSpPr>
          <p:cNvPr id="18435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dirty="0" err="1">
                <a:latin typeface="Courier New" pitchFamily="49" charset="0"/>
              </a:rPr>
              <a:t>const</a:t>
            </a:r>
            <a:r>
              <a:rPr lang="da-DK" dirty="0">
                <a:latin typeface="Courier New" pitchFamily="49" charset="0"/>
              </a:rPr>
              <a:t> SC2 &lt;- </a:t>
            </a:r>
            <a:r>
              <a:rPr lang="da-DK" dirty="0" err="1">
                <a:latin typeface="Courier New" pitchFamily="49" charset="0"/>
              </a:rPr>
              <a:t>class</a:t>
            </a:r>
            <a:r>
              <a:rPr lang="da-DK" dirty="0">
                <a:latin typeface="Courier New" pitchFamily="49" charset="0"/>
              </a:rPr>
              <a:t> seqno2 (SC) 	</a:t>
            </a:r>
            <a:r>
              <a:rPr lang="da-DK" dirty="0" err="1">
                <a:latin typeface="Courier New" pitchFamily="49" charset="0"/>
              </a:rPr>
              <a:t>Integer</a:t>
            </a:r>
            <a:r>
              <a:rPr lang="da-DK" dirty="0">
                <a:latin typeface="Courier New" pitchFamily="49" charset="0"/>
              </a:rPr>
              <a:t> operation getSeqNo2[]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			</a:t>
            </a:r>
            <a:r>
              <a:rPr lang="da-DK" dirty="0" err="1">
                <a:latin typeface="Courier New" pitchFamily="49" charset="0"/>
              </a:rPr>
              <a:t>return</a:t>
            </a:r>
            <a:r>
              <a:rPr lang="da-DK" dirty="0">
                <a:latin typeface="Courier New" pitchFamily="49" charset="0"/>
              </a:rPr>
              <a:t> prev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		end getSeqno2</a:t>
            </a:r>
          </a:p>
          <a:p>
            <a:pPr eaLnBrk="1" hangingPunct="1">
              <a:buFontTx/>
              <a:buNone/>
            </a:pPr>
            <a:r>
              <a:rPr lang="da-DK" dirty="0">
                <a:latin typeface="Courier New" pitchFamily="49" charset="0"/>
              </a:rPr>
              <a:t>	end seqno2</a:t>
            </a:r>
            <a:endParaRPr lang="en-GB" dirty="0">
              <a:latin typeface="Courier New" pitchFamily="49" charset="0"/>
            </a:endParaRP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>
          <a:xfrm>
            <a:off x="685800" y="350838"/>
            <a:ext cx="8029575" cy="1143000"/>
          </a:xfrm>
        </p:spPr>
        <p:txBody>
          <a:bodyPr/>
          <a:lstStyle/>
          <a:p>
            <a:pPr eaLnBrk="1" hangingPunct="1"/>
            <a:r>
              <a:rPr lang="en-US"/>
              <a:t>Inheritance by Sugaring/Overwrite</a:t>
            </a:r>
          </a:p>
        </p:txBody>
      </p:sp>
      <p:sp>
        <p:nvSpPr>
          <p:cNvPr id="19459" name="Pladsholder til indhold 2"/>
          <p:cNvSpPr>
            <a:spLocks noGrp="1"/>
          </p:cNvSpPr>
          <p:nvPr>
            <p:ph idx="1"/>
          </p:nvPr>
        </p:nvSpPr>
        <p:spPr>
          <a:xfrm>
            <a:off x="571500" y="1665288"/>
            <a:ext cx="8215313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const SC2 &lt;- class seqno2 (SC) 	Integer operation getSeqNo[]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prev &lt;- prev + 2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	return prev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	end getSeqno</a:t>
            </a: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	end seqno2</a:t>
            </a:r>
            <a:endParaRPr lang="en-GB">
              <a:latin typeface="Courier New" pitchFamily="49" charset="0"/>
            </a:endParaRP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const SC2 &lt;- class seqno2 (SC)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class function getSuper[] -&gt;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                           [r: Any]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	r &lt;- SC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	end getSuper</a:t>
            </a:r>
          </a:p>
          <a:p>
            <a:pPr eaLnBrk="1" hangingPunct="1">
              <a:buFontTx/>
              <a:buNone/>
            </a:pPr>
            <a:r>
              <a:rPr lang="da-DK" sz="2800">
                <a:latin typeface="Courier New" pitchFamily="49" charset="0"/>
              </a:rPr>
              <a:t>	end seqno2</a:t>
            </a:r>
            <a:endParaRPr lang="en-US"/>
          </a:p>
          <a:p>
            <a:pPr eaLnBrk="1" hangingPunct="1">
              <a:buFontTx/>
              <a:buNone/>
            </a:pPr>
            <a:endParaRPr lang="en-GB" sz="2800">
              <a:latin typeface="Courier New" pitchFamily="49" charset="0"/>
            </a:endParaRPr>
          </a:p>
        </p:txBody>
      </p:sp>
      <p:sp>
        <p:nvSpPr>
          <p:cNvPr id="20483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Class Operations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Using a class to create an object</a:t>
            </a: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Var mySeqNo: </a:t>
            </a:r>
            <a:r>
              <a:rPr lang="da-DK" i="1">
                <a:latin typeface="Courier New" pitchFamily="49" charset="0"/>
              </a:rPr>
              <a:t>type-defined-later</a:t>
            </a: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>
                <a:latin typeface="Courier New" pitchFamily="49" charset="0"/>
              </a:rPr>
              <a:t>mySeqNo &lt;- SC.create[]</a:t>
            </a:r>
          </a:p>
          <a:p>
            <a:pPr eaLnBrk="1" hangingPunct="1">
              <a:buFontTx/>
              <a:buNone/>
            </a:pPr>
            <a:endParaRPr lang="da-DK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da-DK"/>
              <a:t>Classes ARE merely objects!</a:t>
            </a:r>
          </a:p>
          <a:p>
            <a:pPr eaLnBrk="1" hangingPunct="1">
              <a:buFontTx/>
              <a:buNone/>
            </a:pPr>
            <a:endParaRPr lang="en-GB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/>
              <a:t>Types</a:t>
            </a: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Types are abstract descriptions of the operations required of an object (think: Java Interfaces – they are close to identical to types in Emerald).</a:t>
            </a:r>
          </a:p>
          <a:p>
            <a:pPr eaLnBrk="1" hangingPunct="1">
              <a:buFontTx/>
              <a:buNone/>
            </a:pPr>
            <a:endParaRPr lang="en-US"/>
          </a:p>
          <a:p>
            <a:pPr eaLnBrk="1" hangingPunct="1">
              <a:buFontTx/>
              <a:buNone/>
            </a:pPr>
            <a:r>
              <a:rPr lang="en-US"/>
              <a:t>Collection of operation signatures.</a:t>
            </a:r>
          </a:p>
          <a:p>
            <a:pPr eaLnBrk="1" hangingPunct="1">
              <a:buFontTx/>
              <a:buNone/>
            </a:pP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dirty="0"/>
              <a:t>End of </a:t>
            </a:r>
            <a:r>
              <a:rPr lang="da-DK" dirty="0" err="1"/>
              <a:t>lecture</a:t>
            </a:r>
            <a:r>
              <a:rPr lang="da-DK" dirty="0"/>
              <a:t> 2022-01-19</a:t>
            </a:r>
            <a:endParaRPr lang="en-GB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End </a:t>
            </a:r>
            <a:r>
              <a:rPr lang="en-US"/>
              <a:t>of lecture L1</a:t>
            </a: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858251"/>
      </p:ext>
    </p:extLst>
  </p:cSld>
  <p:clrMapOvr>
    <a:masterClrMapping/>
  </p:clrMapOvr>
</p:sld>
</file>

<file path=ppt/theme/theme1.xml><?xml version="1.0" encoding="utf-8"?>
<a:theme xmlns:a="http://schemas.openxmlformats.org/drawingml/2006/main" name="Marble">
  <a:themeElements>
    <a:clrScheme name="Marble 1">
      <a:dk1>
        <a:srgbClr val="000000"/>
      </a:dk1>
      <a:lt1>
        <a:srgbClr val="EAEAEA"/>
      </a:lt1>
      <a:dk2>
        <a:srgbClr val="006600"/>
      </a:dk2>
      <a:lt2>
        <a:srgbClr val="FFCC66"/>
      </a:lt2>
      <a:accent1>
        <a:srgbClr val="3366FF"/>
      </a:accent1>
      <a:accent2>
        <a:srgbClr val="60371C"/>
      </a:accent2>
      <a:accent3>
        <a:srgbClr val="AAB8AA"/>
      </a:accent3>
      <a:accent4>
        <a:srgbClr val="C8C8C8"/>
      </a:accent4>
      <a:accent5>
        <a:srgbClr val="ADB8FF"/>
      </a:accent5>
      <a:accent6>
        <a:srgbClr val="563118"/>
      </a:accent6>
      <a:hlink>
        <a:srgbClr val="FF0033"/>
      </a:hlink>
      <a:folHlink>
        <a:srgbClr val="CC9967"/>
      </a:folHlink>
    </a:clrScheme>
    <a:fontScheme name="Marb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rble 1">
        <a:dk1>
          <a:srgbClr val="000000"/>
        </a:dk1>
        <a:lt1>
          <a:srgbClr val="EAEAEA"/>
        </a:lt1>
        <a:dk2>
          <a:srgbClr val="006600"/>
        </a:dk2>
        <a:lt2>
          <a:srgbClr val="FFCC66"/>
        </a:lt2>
        <a:accent1>
          <a:srgbClr val="3366FF"/>
        </a:accent1>
        <a:accent2>
          <a:srgbClr val="60371C"/>
        </a:accent2>
        <a:accent3>
          <a:srgbClr val="AAB8AA"/>
        </a:accent3>
        <a:accent4>
          <a:srgbClr val="C8C8C8"/>
        </a:accent4>
        <a:accent5>
          <a:srgbClr val="ADB8FF"/>
        </a:accent5>
        <a:accent6>
          <a:srgbClr val="563118"/>
        </a:accent6>
        <a:hlink>
          <a:srgbClr val="FF0033"/>
        </a:hlink>
        <a:folHlink>
          <a:srgbClr val="CC996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2">
        <a:dk1>
          <a:srgbClr val="000000"/>
        </a:dk1>
        <a:lt1>
          <a:srgbClr val="EAEAEA"/>
        </a:lt1>
        <a:dk2>
          <a:srgbClr val="FFCC99"/>
        </a:dk2>
        <a:lt2>
          <a:srgbClr val="FFCC66"/>
        </a:lt2>
        <a:accent1>
          <a:srgbClr val="FF9933"/>
        </a:accent1>
        <a:accent2>
          <a:srgbClr val="996600"/>
        </a:accent2>
        <a:accent3>
          <a:srgbClr val="FFE2CA"/>
        </a:accent3>
        <a:accent4>
          <a:srgbClr val="C8C8C8"/>
        </a:accent4>
        <a:accent5>
          <a:srgbClr val="FFCAAD"/>
        </a:accent5>
        <a:accent6>
          <a:srgbClr val="8A5C00"/>
        </a:accent6>
        <a:hlink>
          <a:srgbClr val="FF505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ble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BCBCB"/>
        </a:accent1>
        <a:accent2>
          <a:srgbClr val="333333"/>
        </a:accent2>
        <a:accent3>
          <a:srgbClr val="F3F3F3"/>
        </a:accent3>
        <a:accent4>
          <a:srgbClr val="DADADA"/>
        </a:accent4>
        <a:accent5>
          <a:srgbClr val="E2E2E2"/>
        </a:accent5>
        <a:accent6>
          <a:srgbClr val="2D2D2D"/>
        </a:accent6>
        <a:hlink>
          <a:srgbClr val="C0C0C0"/>
        </a:hlink>
        <a:folHlink>
          <a:srgbClr val="EAEAEA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C:\Programmer\Microsoft Office\Templates\Presentation Designs\Marble.pot</Template>
  <TotalTime>14690</TotalTime>
  <Words>1003</Words>
  <Application>Microsoft Macintosh PowerPoint</Application>
  <PresentationFormat>Skjermfremvisning (4:3)</PresentationFormat>
  <Paragraphs>203</Paragraphs>
  <Slides>24</Slides>
  <Notes>24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28" baseType="lpstr">
      <vt:lpstr>Calibri</vt:lpstr>
      <vt:lpstr>Courier New</vt:lpstr>
      <vt:lpstr>Times New Roman</vt:lpstr>
      <vt:lpstr>Marble</vt:lpstr>
      <vt:lpstr>Emerald - et OO-språk for distribuerte applikasjoner</vt:lpstr>
      <vt:lpstr>People</vt:lpstr>
      <vt:lpstr>Main Contributions</vt:lpstr>
      <vt:lpstr>YOUR Background</vt:lpstr>
      <vt:lpstr>History</vt:lpstr>
      <vt:lpstr>What does it look like?</vt:lpstr>
      <vt:lpstr>Why? (Anno 1984)</vt:lpstr>
      <vt:lpstr>Why here?</vt:lpstr>
      <vt:lpstr>Let’s start with objects</vt:lpstr>
      <vt:lpstr>Let’s create objects</vt:lpstr>
      <vt:lpstr>Classless Object Construction</vt:lpstr>
      <vt:lpstr>Hello</vt:lpstr>
      <vt:lpstr>Object Constructors</vt:lpstr>
      <vt:lpstr>An Object that is a Class</vt:lpstr>
      <vt:lpstr>Classes with Free Variables</vt:lpstr>
      <vt:lpstr>Classes with Parameters</vt:lpstr>
      <vt:lpstr>Class done by Syntatic Sugaring</vt:lpstr>
      <vt:lpstr>Inheritance by Sugaring</vt:lpstr>
      <vt:lpstr>Inheritance by Sugaring/Adding</vt:lpstr>
      <vt:lpstr>Inheritance by Sugaring/Overwrite</vt:lpstr>
      <vt:lpstr>Class Operations</vt:lpstr>
      <vt:lpstr>Using a class to create an object</vt:lpstr>
      <vt:lpstr>Types</vt:lpstr>
      <vt:lpstr>End of lecture 2022-01-19</vt:lpstr>
    </vt:vector>
  </TitlesOfParts>
  <Company>DIKU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Emerald – distributed OO language</dc:title>
  <dc:creator>Eric Jul</dc:creator>
  <cp:lastModifiedBy>Eric Bartley Jul</cp:lastModifiedBy>
  <cp:revision>49</cp:revision>
  <cp:lastPrinted>1601-01-01T00:00:00Z</cp:lastPrinted>
  <dcterms:created xsi:type="dcterms:W3CDTF">2016-02-29T13:14:49Z</dcterms:created>
  <dcterms:modified xsi:type="dcterms:W3CDTF">2022-01-21T08:04:05Z</dcterms:modified>
</cp:coreProperties>
</file>