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59" r:id="rId2"/>
    <p:sldMasterId id="2147483679" r:id="rId3"/>
  </p:sldMasterIdLst>
  <p:notesMasterIdLst>
    <p:notesMasterId r:id="rId25"/>
  </p:notesMasterIdLst>
  <p:sldIdLst>
    <p:sldId id="273" r:id="rId4"/>
    <p:sldId id="675" r:id="rId5"/>
    <p:sldId id="782" r:id="rId6"/>
    <p:sldId id="677" r:id="rId7"/>
    <p:sldId id="256" r:id="rId8"/>
    <p:sldId id="257" r:id="rId9"/>
    <p:sldId id="953" r:id="rId10"/>
    <p:sldId id="817" r:id="rId11"/>
    <p:sldId id="954" r:id="rId12"/>
    <p:sldId id="955" r:id="rId13"/>
    <p:sldId id="967" r:id="rId14"/>
    <p:sldId id="957" r:id="rId15"/>
    <p:sldId id="958" r:id="rId16"/>
    <p:sldId id="972" r:id="rId17"/>
    <p:sldId id="959" r:id="rId18"/>
    <p:sldId id="961" r:id="rId19"/>
    <p:sldId id="962" r:id="rId20"/>
    <p:sldId id="960" r:id="rId21"/>
    <p:sldId id="963" r:id="rId22"/>
    <p:sldId id="956" r:id="rId23"/>
    <p:sldId id="973" r:id="rId24"/>
  </p:sldIdLst>
  <p:sldSz cx="12192000" cy="6858000"/>
  <p:notesSz cx="6858000" cy="9144000"/>
  <p:defaultTextStyle>
    <a:defPPr>
      <a:defRPr lang="nb-NO"/>
    </a:defPPr>
    <a:lvl1pPr marL="0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31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394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525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051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E690E"/>
    <a:srgbClr val="FFFFFF"/>
    <a:srgbClr val="80B3F8"/>
    <a:srgbClr val="FFFF00"/>
    <a:srgbClr val="FE6202"/>
    <a:srgbClr val="45D232"/>
    <a:srgbClr val="FF25A7"/>
    <a:srgbClr val="E2E2E2"/>
    <a:srgbClr val="FF5B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0550A9-AD45-4D84-A6FC-7092933A0CE1}" v="40" dt="2024-09-26T09:52:57.718"/>
    <p1510:client id="{91AD7AD4-455C-4CF5-9DFE-0E9D605246D9}" v="3" dt="2024-09-26T12:25:01.9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43" autoAdjust="0"/>
    <p:restoredTop sz="95097" autoAdjust="0"/>
  </p:normalViewPr>
  <p:slideViewPr>
    <p:cSldViewPr snapToGrid="0">
      <p:cViewPr varScale="1">
        <p:scale>
          <a:sx n="79" d="100"/>
          <a:sy n="79" d="100"/>
        </p:scale>
        <p:origin x="864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7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AC034-CD78-49B0-BCA6-1A6DED00F801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3E418-C684-4945-99FD-AD67B51958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407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577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154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731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309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2886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462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040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617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744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446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724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508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895584 w 12192000"/>
              <a:gd name="connsiteY1" fmla="*/ 0 h 6858000"/>
              <a:gd name="connsiteX2" fmla="*/ 895584 w 12192000"/>
              <a:gd name="connsiteY2" fmla="*/ 1800225 h 6858000"/>
              <a:gd name="connsiteX3" fmla="*/ 2515892 w 12192000"/>
              <a:gd name="connsiteY3" fmla="*/ 1800225 h 6858000"/>
              <a:gd name="connsiteX4" fmla="*/ 2515892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95584" y="0"/>
                </a:lnTo>
                <a:lnTo>
                  <a:pt x="895584" y="1800225"/>
                </a:lnTo>
                <a:lnTo>
                  <a:pt x="2515892" y="1800225"/>
                </a:lnTo>
                <a:lnTo>
                  <a:pt x="2515892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anchor="t" anchorCtr="1">
            <a:noAutofit/>
          </a:bodyPr>
          <a:lstStyle>
            <a:lvl1pPr marL="180036" marR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GB" dirty="0"/>
              <a:t>Sett inn </a:t>
            </a:r>
            <a:r>
              <a:rPr lang="en-GB" dirty="0" err="1"/>
              <a:t>bilde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menyen</a:t>
            </a:r>
            <a:r>
              <a:rPr lang="en-GB" dirty="0"/>
              <a:t>:</a:t>
            </a:r>
            <a:br>
              <a:rPr lang="en-GB" dirty="0"/>
            </a:br>
            <a:r>
              <a:rPr lang="en-GB" dirty="0"/>
              <a:t>“Sett inn/insert” -&gt; “</a:t>
            </a:r>
            <a:r>
              <a:rPr lang="en-GB" dirty="0" err="1"/>
              <a:t>Bilde</a:t>
            </a:r>
            <a:r>
              <a:rPr lang="en-GB" dirty="0"/>
              <a:t>/Picture”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30" y="1080136"/>
            <a:ext cx="981013" cy="21406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407696" y="2879206"/>
            <a:ext cx="6769286" cy="3181610"/>
          </a:xfrm>
          <a:solidFill>
            <a:srgbClr val="FFFFFF">
              <a:alpha val="85098"/>
            </a:srgbClr>
          </a:solidFill>
        </p:spPr>
        <p:txBody>
          <a:bodyPr lIns="360072" tIns="360072" rIns="360072" bIns="1404281"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all" normalizeH="0" baseline="0">
                <a:solidFill>
                  <a:schemeClr val="dk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16" name="Rektangel 15"/>
          <p:cNvSpPr/>
          <p:nvPr userDrawn="1"/>
        </p:nvSpPr>
        <p:spPr>
          <a:xfrm>
            <a:off x="896512" y="-1"/>
            <a:ext cx="1623803" cy="18038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65" y="1080135"/>
            <a:ext cx="989890" cy="216000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4818166" y="5178320"/>
            <a:ext cx="3871913" cy="656334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 dirty="0"/>
              <a:t>Ola Nordmann</a:t>
            </a:r>
          </a:p>
          <a:p>
            <a:pPr lvl="0"/>
            <a:r>
              <a:rPr lang="nb-NO" dirty="0" err="1"/>
              <a:t>Month</a:t>
            </a:r>
            <a:r>
              <a:rPr lang="nb-NO" dirty="0"/>
              <a:t> 2016</a:t>
            </a:r>
          </a:p>
        </p:txBody>
      </p: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uten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895584" y="0"/>
            <a:ext cx="1620308" cy="1800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29" y="1080135"/>
            <a:ext cx="989890" cy="216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00176" y="2706389"/>
            <a:ext cx="9360609" cy="1427223"/>
          </a:xfrm>
          <a:solidFill>
            <a:schemeClr val="bg1"/>
          </a:solidFill>
        </p:spPr>
        <p:txBody>
          <a:bodyPr lIns="360072" tIns="360072" rIns="360072" bIns="360072" anchor="ctr" anchorCtr="0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none" normalizeH="0" baseline="0">
                <a:solidFill>
                  <a:schemeClr val="dk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2903738" y="5652707"/>
            <a:ext cx="3888486" cy="688522"/>
          </a:xfrm>
        </p:spPr>
        <p:txBody>
          <a:bodyPr/>
          <a:lstStyle>
            <a:lvl1pPr marL="180000" indent="0">
              <a:spcBef>
                <a:spcPts val="0"/>
              </a:spcBef>
              <a:spcAft>
                <a:spcPts val="1000"/>
              </a:spcAft>
              <a:buNone/>
              <a:defRPr sz="16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 dirty="0"/>
              <a:t>Ola Nordmann</a:t>
            </a:r>
          </a:p>
          <a:p>
            <a:pPr lvl="0"/>
            <a:r>
              <a:rPr lang="nb-NO" dirty="0" err="1"/>
              <a:t>Month</a:t>
            </a:r>
            <a:r>
              <a:rPr lang="nb-NO" dirty="0"/>
              <a:t> 2016</a:t>
            </a:r>
          </a:p>
        </p:txBody>
      </p:sp>
    </p:spTree>
    <p:extLst>
      <p:ext uri="{BB962C8B-B14F-4D97-AF65-F5344CB8AC3E}">
        <p14:creationId xmlns:p14="http://schemas.microsoft.com/office/powerpoint/2010/main" val="263130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54182" y="1883324"/>
            <a:ext cx="9001711" cy="3049624"/>
          </a:xfrm>
          <a:noFill/>
        </p:spPr>
        <p:txBody>
          <a:bodyPr tIns="360072" bIns="0" anchor="t">
            <a:normAutofit/>
          </a:bodyPr>
          <a:lstStyle>
            <a:lvl1pPr>
              <a:lnSpc>
                <a:spcPct val="70000"/>
              </a:lnSpc>
              <a:defRPr sz="8100" cap="all" baseline="0"/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5724716"/>
            <a:ext cx="9001711" cy="506998"/>
          </a:xfrm>
        </p:spPr>
        <p:txBody>
          <a:bodyPr>
            <a:normAutofit/>
          </a:bodyPr>
          <a:lstStyle>
            <a:lvl1pPr marL="0" indent="0">
              <a:spcBef>
                <a:spcPts val="200"/>
              </a:spcBef>
              <a:buNone/>
              <a:defRPr sz="1200">
                <a:solidFill>
                  <a:schemeClr val="accent2"/>
                </a:solidFill>
                <a:latin typeface="+mj-lt"/>
              </a:defRPr>
            </a:lvl1pPr>
            <a:lvl2pPr marL="4572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5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8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6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715276" y="2700338"/>
            <a:ext cx="4986948" cy="34204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6715276" y="920493"/>
            <a:ext cx="4986948" cy="131907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b-NO"/>
              <a:t>Month 2016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2956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6092440" y="-858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2" y="2700338"/>
            <a:ext cx="4742139" cy="342042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954182" y="920493"/>
            <a:ext cx="4742139" cy="131907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b-NO"/>
              <a:t>Month 2016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0" name="smartart"/>
          <p:cNvSpPr>
            <a:spLocks noGrp="1"/>
          </p:cNvSpPr>
          <p:nvPr>
            <p:ph type="dgm" sz="quarter" idx="20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 dirty="0"/>
              <a:t> </a:t>
            </a:r>
            <a:endParaRPr lang="en-GB" dirty="0"/>
          </a:p>
        </p:txBody>
      </p:sp>
      <p:pic>
        <p:nvPicPr>
          <p:cNvPr id="11" name="logo_blaa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2" name="logo_hvit" hidden="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4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93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2">
              <a:lumMod val="50000"/>
            </a:schemeClr>
          </a:solidFill>
        </p:spPr>
        <p:txBody>
          <a:bodyPr tIns="2880576" anchor="t" anchorCtr="1"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b-NO"/>
              <a:t>Month 2016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3" name="smartart"/>
          <p:cNvSpPr>
            <a:spLocks noGrp="1"/>
          </p:cNvSpPr>
          <p:nvPr>
            <p:ph type="dgm" sz="quarter" idx="20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 dirty="0"/>
              <a:t> </a:t>
            </a:r>
            <a:endParaRPr lang="en-GB" dirty="0"/>
          </a:p>
        </p:txBody>
      </p:sp>
      <p:pic>
        <p:nvPicPr>
          <p:cNvPr id="14" name="logo_blaa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5" name="logo_hvit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32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4320821" cy="34204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635071" y="2700338"/>
            <a:ext cx="4320821" cy="34204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1" y="3285410"/>
            <a:ext cx="4320821" cy="28353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63507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635071" y="3285410"/>
            <a:ext cx="4320821" cy="28353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954182" y="1883324"/>
            <a:ext cx="9001711" cy="3049624"/>
          </a:xfrm>
          <a:noFill/>
        </p:spPr>
        <p:txBody>
          <a:bodyPr tIns="360072" bIns="0" anchor="t">
            <a:normAutofit/>
          </a:bodyPr>
          <a:lstStyle>
            <a:lvl1pPr>
              <a:lnSpc>
                <a:spcPct val="70000"/>
              </a:lnSpc>
              <a:defRPr sz="8100" cap="all" baseline="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1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5724716"/>
            <a:ext cx="9001711" cy="506998"/>
          </a:xfrm>
        </p:spPr>
        <p:txBody>
          <a:bodyPr>
            <a:normAutofit/>
          </a:bodyPr>
          <a:lstStyle>
            <a:lvl1pPr marL="0" indent="0">
              <a:spcBef>
                <a:spcPts val="200"/>
              </a:spcBef>
              <a:buNone/>
              <a:defRPr sz="1200">
                <a:solidFill>
                  <a:schemeClr val="accent2"/>
                </a:solidFill>
                <a:latin typeface="+mj-lt"/>
              </a:defRPr>
            </a:lvl1pPr>
            <a:lvl2pPr marL="4572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5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8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6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2950021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97580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715276" y="2700338"/>
            <a:ext cx="4986948" cy="3420428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6715276" y="920493"/>
            <a:ext cx="4986948" cy="1319077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nb-NO" dirty="0"/>
              <a:t>Klikk for å redigere tittelstil</a:t>
            </a:r>
            <a:endParaRPr lang="en-GB" dirty="0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560" cy="685885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nb-NO"/>
              <a:t>Month 2016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4048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65263" y="2700338"/>
            <a:ext cx="4654854" cy="3420428"/>
          </a:xfrm>
        </p:spPr>
        <p:txBody>
          <a:bodyPr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965264" y="920493"/>
            <a:ext cx="4654853" cy="1319077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nb-NO" dirty="0"/>
              <a:t>Klikk for å redigere tittelstil</a:t>
            </a:r>
            <a:endParaRPr lang="en-GB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nb-NO"/>
              <a:t>Month 2016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6092440" y="-858"/>
            <a:ext cx="6099560" cy="685885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10" name="smartart"/>
          <p:cNvSpPr>
            <a:spLocks noGrp="1"/>
          </p:cNvSpPr>
          <p:nvPr>
            <p:ph type="dgm" sz="quarter" idx="19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 dirty="0"/>
              <a:t> </a:t>
            </a:r>
            <a:endParaRPr lang="en-GB" dirty="0"/>
          </a:p>
        </p:txBody>
      </p:sp>
      <p:pic>
        <p:nvPicPr>
          <p:cNvPr id="11" name="logo_hvit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2" name="logo_blaa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194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16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2">
              <a:lumMod val="50000"/>
            </a:schemeClr>
          </a:solidFill>
        </p:spPr>
        <p:txBody>
          <a:bodyPr tIns="2880576" anchor="t" anchorCtr="1">
            <a:normAutofit/>
          </a:bodyPr>
          <a:lstStyle>
            <a:lvl1pPr marL="0" indent="0">
              <a:buNone/>
              <a:defRPr sz="1500"/>
            </a:lvl1pPr>
          </a:lstStyle>
          <a:p>
            <a:endParaRPr lang="en-GB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nb-NO"/>
              <a:t>Month 2016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smartart"/>
          <p:cNvSpPr>
            <a:spLocks noGrp="1"/>
          </p:cNvSpPr>
          <p:nvPr>
            <p:ph type="dgm" sz="quarter" idx="19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 dirty="0"/>
              <a:t> </a:t>
            </a:r>
            <a:endParaRPr lang="en-GB" dirty="0"/>
          </a:p>
        </p:txBody>
      </p:sp>
      <p:pic>
        <p:nvPicPr>
          <p:cNvPr id="13" name="logo_hvit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4" name="logo_blaa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981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4320821" cy="3420428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635070" y="2700338"/>
            <a:ext cx="4320821" cy="3420428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2405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1" y="3285410"/>
            <a:ext cx="4320821" cy="283535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635070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635070" y="3285410"/>
            <a:ext cx="4320821" cy="2835355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51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770" y="2835354"/>
            <a:ext cx="1602460" cy="320056"/>
          </a:xfrm>
          <a:prstGeom prst="rect">
            <a:avLst/>
          </a:prstGeom>
        </p:spPr>
      </p:pic>
      <p:sp>
        <p:nvSpPr>
          <p:cNvPr id="4" name="TekstSylinder 3"/>
          <p:cNvSpPr txBox="1"/>
          <p:nvPr userDrawn="1"/>
        </p:nvSpPr>
        <p:spPr>
          <a:xfrm>
            <a:off x="1274052" y="3605753"/>
            <a:ext cx="9510538" cy="452337"/>
          </a:xfrm>
          <a:prstGeom prst="rect">
            <a:avLst/>
          </a:prstGeom>
          <a:noFill/>
        </p:spPr>
        <p:txBody>
          <a:bodyPr wrap="square" lIns="45729" tIns="22865" rIns="45729" bIns="22865" rtlCol="0">
            <a:spAutoFit/>
          </a:bodyPr>
          <a:lstStyle/>
          <a:p>
            <a:pPr marL="180036" marR="0" lvl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Teknologi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for et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bedre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samfunn</a:t>
            </a:r>
            <a:endParaRPr lang="nb-NO" sz="1799" dirty="0"/>
          </a:p>
        </p:txBody>
      </p:sp>
    </p:spTree>
    <p:extLst>
      <p:ext uri="{BB962C8B-B14F-4D97-AF65-F5344CB8AC3E}">
        <p14:creationId xmlns:p14="http://schemas.microsoft.com/office/powerpoint/2010/main" val="13000280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lide enge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770" y="2835354"/>
            <a:ext cx="1602460" cy="320056"/>
          </a:xfrm>
          <a:prstGeom prst="rect">
            <a:avLst/>
          </a:prstGeom>
        </p:spPr>
      </p:pic>
      <p:sp>
        <p:nvSpPr>
          <p:cNvPr id="10" name="TekstSylinder 9"/>
          <p:cNvSpPr txBox="1"/>
          <p:nvPr userDrawn="1"/>
        </p:nvSpPr>
        <p:spPr>
          <a:xfrm>
            <a:off x="1274052" y="3605754"/>
            <a:ext cx="9510538" cy="729430"/>
          </a:xfrm>
          <a:prstGeom prst="rect">
            <a:avLst/>
          </a:prstGeom>
          <a:noFill/>
        </p:spPr>
        <p:txBody>
          <a:bodyPr wrap="square" lIns="45729" tIns="22865" rIns="45729" bIns="22865" rtlCol="0">
            <a:spAutoFit/>
          </a:bodyPr>
          <a:lstStyle/>
          <a:p>
            <a:pPr marL="180036" marR="0" lvl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Technology for a better society</a:t>
            </a:r>
          </a:p>
          <a:p>
            <a:endParaRPr lang="nb-NO" sz="1799" dirty="0"/>
          </a:p>
        </p:txBody>
      </p:sp>
    </p:spTree>
    <p:extLst>
      <p:ext uri="{BB962C8B-B14F-4D97-AF65-F5344CB8AC3E}">
        <p14:creationId xmlns:p14="http://schemas.microsoft.com/office/powerpoint/2010/main" val="38917702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dirty="0" err="1"/>
              <a:t>Month</a:t>
            </a:r>
            <a:r>
              <a:rPr lang="nb-NO" dirty="0"/>
              <a:t>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 dirty="0"/>
          </a:p>
        </p:txBody>
      </p:sp>
      <p:grpSp>
        <p:nvGrpSpPr>
          <p:cNvPr id="6" name="AGENDA" hidden="1"/>
          <p:cNvGrpSpPr/>
          <p:nvPr userDrawn="1"/>
        </p:nvGrpSpPr>
        <p:grpSpPr>
          <a:xfrm>
            <a:off x="3160200" y="1"/>
            <a:ext cx="5871600" cy="647304"/>
            <a:chOff x="3160200" y="1"/>
            <a:chExt cx="5871600" cy="647304"/>
          </a:xfrm>
        </p:grpSpPr>
        <p:sp>
          <p:nvSpPr>
            <p:cNvPr id="7" name="TXTBOKS"/>
            <p:cNvSpPr/>
            <p:nvPr userDrawn="1"/>
          </p:nvSpPr>
          <p:spPr>
            <a:xfrm>
              <a:off x="3160200" y="1"/>
              <a:ext cx="5871600" cy="622878"/>
            </a:xfrm>
            <a:prstGeom prst="rect">
              <a:avLst/>
            </a:prstGeom>
            <a:solidFill>
              <a:srgbClr val="1A466E"/>
            </a:solidFill>
            <a:ln w="72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00" tIns="0" bIns="0" rtlCol="0" anchor="ctr"/>
            <a:lstStyle/>
            <a:p>
              <a:pPr algn="l"/>
              <a:r>
                <a:rPr lang="nb-NO" sz="2400" dirty="0" err="1">
                  <a:solidFill>
                    <a:srgbClr val="99B0C1"/>
                  </a:solidFill>
                </a:rPr>
                <a:t>Text</a:t>
              </a:r>
              <a:endParaRPr lang="nb-NO" sz="2400" dirty="0">
                <a:solidFill>
                  <a:srgbClr val="99B0C1"/>
                </a:solidFill>
              </a:endParaRPr>
            </a:p>
          </p:txBody>
        </p:sp>
        <p:sp>
          <p:nvSpPr>
            <p:cNvPr id="8" name="NRBOKS"/>
            <p:cNvSpPr/>
            <p:nvPr userDrawn="1"/>
          </p:nvSpPr>
          <p:spPr>
            <a:xfrm>
              <a:off x="3240590" y="44644"/>
              <a:ext cx="522000" cy="522000"/>
            </a:xfrm>
            <a:prstGeom prst="roundRect">
              <a:avLst/>
            </a:prstGeom>
            <a:solidFill>
              <a:srgbClr val="003C65"/>
            </a:solidFill>
            <a:ln w="72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000" b="1" dirty="0">
                  <a:solidFill>
                    <a:srgbClr val="99B0C1"/>
                  </a:solidFill>
                </a:rPr>
                <a:t>1</a:t>
              </a:r>
            </a:p>
          </p:txBody>
        </p:sp>
        <p:sp>
          <p:nvSpPr>
            <p:cNvPr id="9" name="LINJE"/>
            <p:cNvSpPr/>
            <p:nvPr userDrawn="1"/>
          </p:nvSpPr>
          <p:spPr>
            <a:xfrm>
              <a:off x="3160200" y="622105"/>
              <a:ext cx="5871600" cy="25200"/>
            </a:xfrm>
            <a:prstGeom prst="rect">
              <a:avLst/>
            </a:prstGeom>
            <a:solidFill>
              <a:srgbClr val="3B63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3429465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58302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Month 2016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8782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B7161-AF1F-416B-BC1E-45A3E0243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D9D630-5C17-4CE9-9381-D30B5865CF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74D9B-7398-476F-8E5D-B5A4937AC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0F915-08D4-4AB4-BBE4-C667E09DA014}" type="datetimeFigureOut">
              <a:rPr lang="nb-NO" smtClean="0"/>
              <a:t>26.09.2024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DA608-6109-408A-BD0E-E78955120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57FC2-3ADC-4E81-9CA6-CD6FF81C0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DB9F-39C1-4E8B-A617-7DEBE5CE53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26784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97F49-6E6B-4489-85F0-50552D496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E12A5-D1B1-4137-B43E-0DBE6163F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DFB8C-D81B-495A-B31D-0AD43B04A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0F915-08D4-4AB4-BBE4-C667E09DA014}" type="datetimeFigureOut">
              <a:rPr lang="nb-NO" smtClean="0"/>
              <a:t>26.09.2024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601D9E-F96F-4392-92E5-A85FBF55C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F5386-FE32-45FD-A5C8-A031091A1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DB9F-39C1-4E8B-A617-7DEBE5CE53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04502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C0343-FEBD-4FE3-873D-7F52BE7C6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88C0FC-1E60-424E-87BE-5FC4AB6380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E2468-7F4D-49FE-BE17-FBC1C66D3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0F915-08D4-4AB4-BBE4-C667E09DA014}" type="datetimeFigureOut">
              <a:rPr lang="nb-NO" smtClean="0"/>
              <a:t>26.09.2024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00539-EB34-4522-9A75-F44B1A6D9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4C01B6-8BC9-4C0B-84DD-359C2FB56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DB9F-39C1-4E8B-A617-7DEBE5CE53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69204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DEB6E-6A96-4D7C-A239-AE6C19902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9449F-2257-4862-A12A-2DB413C0C5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22D4A-7F8F-4B2B-8ABC-B8A19DF323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0290D3-71D4-41B3-A3AD-39CB01A32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0F915-08D4-4AB4-BBE4-C667E09DA014}" type="datetimeFigureOut">
              <a:rPr lang="nb-NO" smtClean="0"/>
              <a:t>26.09.2024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9BDB2D-18BB-44ED-BC50-E33057B7D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17C88F-AD44-450B-8AAE-655AFEBF0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DB9F-39C1-4E8B-A617-7DEBE5CE53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53590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1F859-2CD6-48D9-8858-A1C45A808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075E6-0139-4A8C-8612-1853C295F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D5D520-F475-4ACA-8498-BBBDC866E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112528-B7BA-4EF2-B566-3BD5D398C3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C780B3-A439-4C02-942E-806B89EB14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32706F-87B9-46D8-BD3A-C2917BD1D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0F915-08D4-4AB4-BBE4-C667E09DA014}" type="datetimeFigureOut">
              <a:rPr lang="nb-NO" smtClean="0"/>
              <a:t>26.09.2024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60C894-9E8C-41D9-9146-6895CE653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5F5FB5-4104-4A55-BEA2-8104AB898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DB9F-39C1-4E8B-A617-7DEBE5CE53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70729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0C221-AED2-4BFA-9166-45388E05B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AD2D29-8CFF-4A61-851E-D546CC1BF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0F915-08D4-4AB4-BBE4-C667E09DA014}" type="datetimeFigureOut">
              <a:rPr lang="nb-NO" smtClean="0"/>
              <a:t>26.09.2024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C742E5-0CB5-443B-9D13-25D03AE45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8F6D38-D6C0-442B-8CEE-6D0A56508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DB9F-39C1-4E8B-A617-7DEBE5CE53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39162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0D293E-3DF5-4EA7-9E82-DD7D7CC9C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0F915-08D4-4AB4-BBE4-C667E09DA014}" type="datetimeFigureOut">
              <a:rPr lang="nb-NO" smtClean="0"/>
              <a:t>26.09.2024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600BD6-C96A-4B58-AF9E-81AFB6B0D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BFB74-E4DD-4C8C-B5B4-12DB8AE82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DB9F-39C1-4E8B-A617-7DEBE5CE53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58897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FF6BC-8D76-43B2-A06A-DED6C5E14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72A79-EEE0-4F48-98EC-40A460D59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809EB-9066-41AB-8493-CFBCC163F5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EAC366-A670-4D6C-AABD-3C52F8633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0F915-08D4-4AB4-BBE4-C667E09DA014}" type="datetimeFigureOut">
              <a:rPr lang="nb-NO" smtClean="0"/>
              <a:t>26.09.2024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85BE2E-0D16-403C-AAFD-A401FFA73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8A99C-34A9-41BA-BC1E-F6E3809A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DB9F-39C1-4E8B-A617-7DEBE5CE53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5871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F9969-2FDB-4335-8EDB-474BC1CF6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49A391-CA8F-43EA-B540-3204D88EC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5D003-D3DC-4520-9AB2-1994D4602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821AEA-7C39-41E1-BADE-ECDD0657D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0F915-08D4-4AB4-BBE4-C667E09DA014}" type="datetimeFigureOut">
              <a:rPr lang="nb-NO" smtClean="0"/>
              <a:t>26.09.2024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DE85D-0059-4243-AFFD-57B055B75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CF7AE3-3C69-44C1-A5AF-9A6E0EC39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DB9F-39C1-4E8B-A617-7DEBE5CE53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23149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4D273-449E-4974-8B4B-F48F7357A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E5AC87-8CD7-4AE9-BFF9-7486F6FF1B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B3943-1BE2-404B-8E1B-85033C150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0F915-08D4-4AB4-BBE4-C667E09DA014}" type="datetimeFigureOut">
              <a:rPr lang="nb-NO" smtClean="0"/>
              <a:t>26.09.2024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D2C32-C582-4C36-8308-92415277E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C5E2B-3A56-4405-84DB-78E9C5A21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DB9F-39C1-4E8B-A617-7DEBE5CE53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54682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3E0D1D-814B-4819-8D3A-B7B5118C95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0E41DB-F754-4EA7-87C1-921BDAD035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34004-77EC-4B40-91D8-BDEFCFB76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0F915-08D4-4AB4-BBE4-C667E09DA014}" type="datetimeFigureOut">
              <a:rPr lang="nb-NO" smtClean="0"/>
              <a:t>26.09.2024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E779E-8A2F-47FC-9F22-C598F6273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4D7720-D6B9-472B-A88E-AA1161E92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5DB9F-39C1-4E8B-A617-7DEBE5CE53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1901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954182" y="887946"/>
            <a:ext cx="9001711" cy="926662"/>
          </a:xfrm>
          <a:prstGeom prst="rect">
            <a:avLst/>
          </a:prstGeom>
          <a:blipFill dpi="0" rotWithShape="1">
            <a:blip r:embed="rId13"/>
            <a:srcRect/>
            <a:tile tx="0" ty="0" sx="100000" sy="100000" flip="xy" algn="bl"/>
          </a:blipFill>
        </p:spPr>
        <p:txBody>
          <a:bodyPr vert="horz" lIns="0" tIns="0" rIns="0" bIns="270054" rtlCol="0" anchor="ctr" anchorCtr="0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2700338"/>
            <a:ext cx="9001711" cy="342042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109672" y="6255782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nb-NO" dirty="0" err="1"/>
              <a:t>Month</a:t>
            </a:r>
            <a:r>
              <a:rPr lang="nb-NO" dirty="0"/>
              <a:t>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954183" y="6255782"/>
            <a:ext cx="7443537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459087" y="6255782"/>
            <a:ext cx="308812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1" name="cyan" hidden="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5844" cy="6861466"/>
          </a:xfrm>
          <a:prstGeom prst="rect">
            <a:avLst/>
          </a:prstGeom>
        </p:spPr>
      </p:pic>
      <p:sp>
        <p:nvSpPr>
          <p:cNvPr id="12" name="Fokustekst" hidden="1"/>
          <p:cNvSpPr txBox="1"/>
          <p:nvPr userDrawn="1"/>
        </p:nvSpPr>
        <p:spPr>
          <a:xfrm>
            <a:off x="6050666" y="3028450"/>
            <a:ext cx="2971993" cy="1199293"/>
          </a:xfrm>
          <a:prstGeom prst="rect">
            <a:avLst/>
          </a:prstGeom>
          <a:noFill/>
        </p:spPr>
        <p:txBody>
          <a:bodyPr wrap="square" lIns="45729" tIns="0" rIns="45729" bIns="0" rtlCol="0" anchor="t">
            <a:normAutofit/>
          </a:bodyPr>
          <a:lstStyle/>
          <a:p>
            <a:r>
              <a:rPr lang="en-GB" sz="2000" dirty="0" err="1">
                <a:solidFill>
                  <a:schemeClr val="tx2"/>
                </a:solidFill>
              </a:rPr>
              <a:t>Klikk</a:t>
            </a:r>
            <a:r>
              <a:rPr lang="en-GB" sz="2000" baseline="0" dirty="0">
                <a:solidFill>
                  <a:schemeClr val="tx2"/>
                </a:solidFill>
              </a:rPr>
              <a:t> for å </a:t>
            </a:r>
            <a:r>
              <a:rPr lang="en-GB" sz="2000" baseline="0" dirty="0" err="1">
                <a:solidFill>
                  <a:schemeClr val="tx2"/>
                </a:solidFill>
              </a:rPr>
              <a:t>redigere</a:t>
            </a:r>
            <a:r>
              <a:rPr lang="en-GB" sz="2000" baseline="0" dirty="0">
                <a:solidFill>
                  <a:schemeClr val="tx2"/>
                </a:solidFill>
              </a:rPr>
              <a:t> </a:t>
            </a:r>
            <a:r>
              <a:rPr lang="en-GB" sz="2000" baseline="0" dirty="0" err="1">
                <a:solidFill>
                  <a:schemeClr val="tx2"/>
                </a:solidFill>
              </a:rPr>
              <a:t>tekst</a:t>
            </a:r>
            <a:endParaRPr lang="en-GB" sz="2000" dirty="0">
              <a:solidFill>
                <a:schemeClr val="tx2"/>
              </a:solidFill>
            </a:endParaRPr>
          </a:p>
        </p:txBody>
      </p:sp>
      <p:grpSp>
        <p:nvGrpSpPr>
          <p:cNvPr id="13" name="Fokuspunkt" hidden="1"/>
          <p:cNvGrpSpPr/>
          <p:nvPr userDrawn="1"/>
        </p:nvGrpSpPr>
        <p:grpSpPr>
          <a:xfrm>
            <a:off x="3003638" y="2618899"/>
            <a:ext cx="2797068" cy="1620203"/>
            <a:chOff x="8236529" y="3435928"/>
            <a:chExt cx="5593771" cy="3240405"/>
          </a:xfrm>
        </p:grpSpPr>
        <p:sp>
          <p:nvSpPr>
            <p:cNvPr id="14" name="Ellipse 13" hidden="1"/>
            <p:cNvSpPr/>
            <p:nvPr userDrawn="1"/>
          </p:nvSpPr>
          <p:spPr>
            <a:xfrm>
              <a:off x="8605574" y="3804973"/>
              <a:ext cx="2502313" cy="2502313"/>
            </a:xfrm>
            <a:prstGeom prst="ellipse">
              <a:avLst/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sp>
          <p:nvSpPr>
            <p:cNvPr id="15" name="Ellipse 14" hidden="1"/>
            <p:cNvSpPr/>
            <p:nvPr userDrawn="1"/>
          </p:nvSpPr>
          <p:spPr>
            <a:xfrm>
              <a:off x="8236529" y="3435928"/>
              <a:ext cx="3240405" cy="3240405"/>
            </a:xfrm>
            <a:prstGeom prst="ellipse">
              <a:avLst/>
            </a:prstGeom>
            <a:noFill/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cxnSp>
          <p:nvCxnSpPr>
            <p:cNvPr id="16" name="Rett linje 15" hidden="1"/>
            <p:cNvCxnSpPr/>
            <p:nvPr userDrawn="1"/>
          </p:nvCxnSpPr>
          <p:spPr>
            <a:xfrm>
              <a:off x="10657830" y="5033616"/>
              <a:ext cx="3172470" cy="0"/>
            </a:xfrm>
            <a:prstGeom prst="line">
              <a:avLst/>
            </a:prstGeom>
            <a:ln w="19050">
              <a:solidFill>
                <a:schemeClr val="tx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 hidden="1"/>
            <p:cNvSpPr/>
            <p:nvPr userDrawn="1"/>
          </p:nvSpPr>
          <p:spPr>
            <a:xfrm>
              <a:off x="9055630" y="4255029"/>
              <a:ext cx="1602200" cy="1602200"/>
            </a:xfrm>
            <a:prstGeom prst="ellipse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</p:grpSp>
      <p:pic>
        <p:nvPicPr>
          <p:cNvPr id="8" name="magenta" hidden="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18" name="gul" hidden="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7" name="gronn" hidden="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19" name="sinteflogo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grpSp>
        <p:nvGrpSpPr>
          <p:cNvPr id="29" name="bunnramme" hidden="1"/>
          <p:cNvGrpSpPr/>
          <p:nvPr userDrawn="1"/>
        </p:nvGrpSpPr>
        <p:grpSpPr>
          <a:xfrm>
            <a:off x="1412941" y="2558167"/>
            <a:ext cx="5565274" cy="1990806"/>
            <a:chOff x="2825698" y="5116333"/>
            <a:chExt cx="11129823" cy="3981613"/>
          </a:xfrm>
        </p:grpSpPr>
        <p:sp>
          <p:nvSpPr>
            <p:cNvPr id="30" name="bunnpunkt"/>
            <p:cNvSpPr/>
            <p:nvPr userDrawn="1"/>
          </p:nvSpPr>
          <p:spPr>
            <a:xfrm rot="10800000">
              <a:off x="13739494" y="8881919"/>
              <a:ext cx="216027" cy="216027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  <p:cxnSp>
          <p:nvCxnSpPr>
            <p:cNvPr id="31" name="høyrelinje"/>
            <p:cNvCxnSpPr/>
            <p:nvPr userDrawn="1"/>
          </p:nvCxnSpPr>
          <p:spPr>
            <a:xfrm flipV="1">
              <a:off x="13847508" y="5116333"/>
              <a:ext cx="0" cy="38736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bunnlinje"/>
            <p:cNvCxnSpPr/>
            <p:nvPr userDrawn="1"/>
          </p:nvCxnSpPr>
          <p:spPr>
            <a:xfrm flipH="1">
              <a:off x="2825698" y="8989933"/>
              <a:ext cx="11053382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toppramme" hidden="1"/>
          <p:cNvGrpSpPr/>
          <p:nvPr userDrawn="1"/>
        </p:nvGrpSpPr>
        <p:grpSpPr>
          <a:xfrm>
            <a:off x="1770152" y="2076657"/>
            <a:ext cx="5557261" cy="893450"/>
            <a:chOff x="3540073" y="4040672"/>
            <a:chExt cx="11461584" cy="1786900"/>
          </a:xfrm>
        </p:grpSpPr>
        <p:cxnSp>
          <p:nvCxnSpPr>
            <p:cNvPr id="34" name="venstrelinje"/>
            <p:cNvCxnSpPr/>
            <p:nvPr userDrawn="1"/>
          </p:nvCxnSpPr>
          <p:spPr>
            <a:xfrm>
              <a:off x="3701882" y="4387572"/>
              <a:ext cx="0" cy="14400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topplinje"/>
            <p:cNvCxnSpPr/>
            <p:nvPr userDrawn="1"/>
          </p:nvCxnSpPr>
          <p:spPr>
            <a:xfrm>
              <a:off x="3863690" y="4202692"/>
              <a:ext cx="11137967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oppunkt"/>
            <p:cNvSpPr/>
            <p:nvPr userDrawn="1"/>
          </p:nvSpPr>
          <p:spPr>
            <a:xfrm>
              <a:off x="3540073" y="4040672"/>
              <a:ext cx="334139" cy="324040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</p:grp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6" r:id="rId3"/>
    <p:sldLayoutId id="2147483651" r:id="rId4"/>
    <p:sldLayoutId id="2147483656" r:id="rId5"/>
    <p:sldLayoutId id="2147483673" r:id="rId6"/>
    <p:sldLayoutId id="2147483657" r:id="rId7"/>
    <p:sldLayoutId id="2147483652" r:id="rId8"/>
    <p:sldLayoutId id="2147483653" r:id="rId9"/>
    <p:sldLayoutId id="2147483654" r:id="rId10"/>
    <p:sldLayoutId id="2147483655" r:id="rId11"/>
  </p:sldLayoutIdLst>
  <p:hf hdr="0" ftr="0" dt="0"/>
  <p:txStyles>
    <p:titleStyle>
      <a:lvl1pPr algn="l" defTabSz="914537" rtl="0" eaLnBrk="1" latinLnBrk="0" hangingPunct="1">
        <a:lnSpc>
          <a:spcPct val="100000"/>
        </a:lnSpc>
        <a:spcBef>
          <a:spcPct val="0"/>
        </a:spcBef>
        <a:buNone/>
        <a:defRPr sz="4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6079" indent="-216043" algn="l" defTabSz="914537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115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56151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36187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116223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977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246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514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783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6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37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06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074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343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612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88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14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954182" y="887946"/>
            <a:ext cx="9001711" cy="926662"/>
          </a:xfrm>
          <a:prstGeom prst="rect">
            <a:avLst/>
          </a:prstGeom>
          <a:blipFill dpi="0" rotWithShape="1">
            <a:blip r:embed="rId14"/>
            <a:srcRect/>
            <a:tile tx="0" ty="0" sx="100000" sy="100000" flip="xy" algn="bl"/>
          </a:blipFill>
        </p:spPr>
        <p:txBody>
          <a:bodyPr vert="horz" lIns="0" tIns="0" rIns="0" bIns="270054" rtlCol="0" anchor="ctr" anchorCtr="0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2700338"/>
            <a:ext cx="9001711" cy="34204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109671" y="6255782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nb-NO"/>
              <a:t>Month 2016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954183" y="6255782"/>
            <a:ext cx="7443537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459087" y="6255782"/>
            <a:ext cx="308812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1" name="cyan" hidden="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" y="1"/>
            <a:ext cx="12185844" cy="6861466"/>
          </a:xfrm>
          <a:prstGeom prst="rect">
            <a:avLst/>
          </a:prstGeom>
        </p:spPr>
      </p:pic>
      <p:sp>
        <p:nvSpPr>
          <p:cNvPr id="12" name="Fokustekst" hidden="1"/>
          <p:cNvSpPr txBox="1"/>
          <p:nvPr userDrawn="1"/>
        </p:nvSpPr>
        <p:spPr>
          <a:xfrm>
            <a:off x="6244093" y="3028450"/>
            <a:ext cx="2971993" cy="1199293"/>
          </a:xfrm>
          <a:prstGeom prst="rect">
            <a:avLst/>
          </a:prstGeom>
          <a:noFill/>
        </p:spPr>
        <p:txBody>
          <a:bodyPr wrap="square" lIns="45729" tIns="0" rIns="45729" bIns="0" rtlCol="0" anchor="t">
            <a:normAutofit/>
          </a:bodyPr>
          <a:lstStyle/>
          <a:p>
            <a:r>
              <a:rPr lang="en-GB" sz="2000" dirty="0" err="1">
                <a:solidFill>
                  <a:schemeClr val="tx2"/>
                </a:solidFill>
              </a:rPr>
              <a:t>Klikk</a:t>
            </a:r>
            <a:r>
              <a:rPr lang="en-GB" sz="2000" baseline="0" dirty="0">
                <a:solidFill>
                  <a:schemeClr val="tx2"/>
                </a:solidFill>
              </a:rPr>
              <a:t> for å </a:t>
            </a:r>
            <a:r>
              <a:rPr lang="en-GB" sz="2000" baseline="0" dirty="0" err="1">
                <a:solidFill>
                  <a:schemeClr val="tx2"/>
                </a:solidFill>
              </a:rPr>
              <a:t>redigere</a:t>
            </a:r>
            <a:r>
              <a:rPr lang="en-GB" sz="2000" baseline="0" dirty="0">
                <a:solidFill>
                  <a:schemeClr val="tx2"/>
                </a:solidFill>
              </a:rPr>
              <a:t> </a:t>
            </a:r>
            <a:r>
              <a:rPr lang="en-GB" sz="2000" baseline="0" dirty="0" err="1">
                <a:solidFill>
                  <a:schemeClr val="tx2"/>
                </a:solidFill>
              </a:rPr>
              <a:t>tekst</a:t>
            </a:r>
            <a:endParaRPr lang="en-GB" sz="2000" dirty="0">
              <a:solidFill>
                <a:schemeClr val="tx2"/>
              </a:solidFill>
            </a:endParaRPr>
          </a:p>
        </p:txBody>
      </p:sp>
      <p:grpSp>
        <p:nvGrpSpPr>
          <p:cNvPr id="13" name="Fokuspunkt" hidden="1"/>
          <p:cNvGrpSpPr/>
          <p:nvPr userDrawn="1"/>
        </p:nvGrpSpPr>
        <p:grpSpPr>
          <a:xfrm>
            <a:off x="3314406" y="2618899"/>
            <a:ext cx="2797068" cy="1620203"/>
            <a:chOff x="8236529" y="3435928"/>
            <a:chExt cx="5593771" cy="3240405"/>
          </a:xfrm>
        </p:grpSpPr>
        <p:sp>
          <p:nvSpPr>
            <p:cNvPr id="14" name="Ellipse 13"/>
            <p:cNvSpPr/>
            <p:nvPr userDrawn="1"/>
          </p:nvSpPr>
          <p:spPr>
            <a:xfrm>
              <a:off x="8605574" y="3804973"/>
              <a:ext cx="2502313" cy="2502313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sp>
          <p:nvSpPr>
            <p:cNvPr id="15" name="Ellipse 14"/>
            <p:cNvSpPr/>
            <p:nvPr userDrawn="1"/>
          </p:nvSpPr>
          <p:spPr>
            <a:xfrm>
              <a:off x="8236529" y="3435928"/>
              <a:ext cx="3240405" cy="3240405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cxnSp>
          <p:nvCxnSpPr>
            <p:cNvPr id="16" name="Rett linje 15"/>
            <p:cNvCxnSpPr/>
            <p:nvPr userDrawn="1"/>
          </p:nvCxnSpPr>
          <p:spPr>
            <a:xfrm>
              <a:off x="10657830" y="5033616"/>
              <a:ext cx="3172470" cy="0"/>
            </a:xfrm>
            <a:prstGeom prst="line">
              <a:avLst/>
            </a:prstGeom>
            <a:ln w="38100">
              <a:solidFill>
                <a:schemeClr val="tx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/>
            <p:cNvSpPr/>
            <p:nvPr userDrawn="1"/>
          </p:nvSpPr>
          <p:spPr>
            <a:xfrm>
              <a:off x="9055630" y="4255029"/>
              <a:ext cx="1602200" cy="1602200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</p:grpSp>
      <p:pic>
        <p:nvPicPr>
          <p:cNvPr id="8" name="magenta" hidden="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18" name="gul" hidden="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7" name="gronn" hidden="1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20" name="sinteflogo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0410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61" r:id="rId2"/>
    <p:sldLayoutId id="2147483663" r:id="rId3"/>
    <p:sldLayoutId id="2147483674" r:id="rId4"/>
    <p:sldLayoutId id="2147483664" r:id="rId5"/>
    <p:sldLayoutId id="2147483666" r:id="rId6"/>
    <p:sldLayoutId id="2147483667" r:id="rId7"/>
    <p:sldLayoutId id="2147483672" r:id="rId8"/>
    <p:sldLayoutId id="2147483675" r:id="rId9"/>
    <p:sldLayoutId id="2147483677" r:id="rId10"/>
    <p:sldLayoutId id="2147483668" r:id="rId11"/>
    <p:sldLayoutId id="2147483669" r:id="rId12"/>
  </p:sldLayoutIdLst>
  <p:hf hdr="0" ftr="0" dt="0"/>
  <p:txStyles>
    <p:titleStyle>
      <a:lvl1pPr algn="l" defTabSz="914537" rtl="0" eaLnBrk="1" latinLnBrk="0" hangingPunct="1">
        <a:lnSpc>
          <a:spcPct val="100000"/>
        </a:lnSpc>
        <a:spcBef>
          <a:spcPct val="0"/>
        </a:spcBef>
        <a:buNone/>
        <a:defRPr sz="4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6079" indent="-216043" algn="l" defTabSz="914537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115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56151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36187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116223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977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246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514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783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6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37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06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074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343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612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88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14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C76013-1301-41D3-9EAD-B6527C6F8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3E012B-AD79-4A6E-93BA-EBF9CD9BD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6F8B8-36A7-4018-A45B-38027BD59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0F915-08D4-4AB4-BBE4-C667E09DA014}" type="datetimeFigureOut">
              <a:rPr lang="nb-NO" smtClean="0"/>
              <a:t>26.09.2024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5F8ED-3F3D-4D2D-9A8D-55DEAC8A1B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0242C-D365-4F1E-8A44-A79F2D81D8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5DB9F-39C1-4E8B-A617-7DEBE5CE53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8353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41BB92D-3ACC-4402-94F7-F9974CC5CC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</a:blip>
          <a:srcRect t="6680" b="31523"/>
          <a:stretch/>
        </p:blipFill>
        <p:spPr>
          <a:xfrm>
            <a:off x="0" y="4236077"/>
            <a:ext cx="12192000" cy="26219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A70C0B-2300-40D2-845E-1C13A8335D0F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0" y="-6739"/>
            <a:ext cx="12192000" cy="4242816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892540" y="-19051"/>
            <a:ext cx="1646463" cy="1839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5"/>
          <p:cNvSpPr>
            <a:spLocks noGrp="1"/>
          </p:cNvSpPr>
          <p:nvPr>
            <p:ph type="ctrTitle"/>
          </p:nvPr>
        </p:nvSpPr>
        <p:spPr>
          <a:xfrm>
            <a:off x="4094922" y="2459465"/>
            <a:ext cx="7295215" cy="3905241"/>
          </a:xfrm>
        </p:spPr>
        <p:txBody>
          <a:bodyPr/>
          <a:lstStyle/>
          <a:p>
            <a:pPr marL="360000">
              <a:spcAft>
                <a:spcPts val="1200"/>
              </a:spcAft>
            </a:pPr>
            <a:r>
              <a:rPr lang="nb-NO" dirty="0"/>
              <a:t>INTERACTION WITH AI and </a:t>
            </a:r>
            <a:r>
              <a:rPr lang="nb-NO" dirty="0" err="1"/>
              <a:t>autonomous</a:t>
            </a:r>
            <a:r>
              <a:rPr lang="nb-NO" dirty="0"/>
              <a:t> systems – </a:t>
            </a:r>
            <a:r>
              <a:rPr lang="nb-NO" dirty="0" err="1"/>
              <a:t>MoDULE</a:t>
            </a:r>
            <a:r>
              <a:rPr lang="nb-NO" dirty="0"/>
              <a:t> 2</a:t>
            </a:r>
            <a:endParaRPr lang="nb-NO" sz="3200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/>
          </p:nvPr>
        </p:nvSpPr>
        <p:spPr>
          <a:xfrm>
            <a:off x="4865005" y="5040725"/>
            <a:ext cx="5442094" cy="656334"/>
          </a:xfrm>
        </p:spPr>
        <p:txBody>
          <a:bodyPr/>
          <a:lstStyle/>
          <a:p>
            <a:r>
              <a:rPr lang="nb-NO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Session</a:t>
            </a:r>
            <a:r>
              <a:rPr lang="nb-NO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1, 2024</a:t>
            </a:r>
          </a:p>
          <a:p>
            <a:r>
              <a:rPr lang="nb-NO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Asbjørn Følstad, SINTEF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6542"/>
          <a:stretch/>
        </p:blipFill>
        <p:spPr>
          <a:xfrm>
            <a:off x="894252" y="590549"/>
            <a:ext cx="1644752" cy="1229728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4"/>
          <a:srcRect t="63115"/>
          <a:stretch/>
        </p:blipFill>
        <p:spPr>
          <a:xfrm>
            <a:off x="892541" y="152400"/>
            <a:ext cx="1646464" cy="485836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4"/>
          <a:srcRect t="83101"/>
          <a:stretch/>
        </p:blipFill>
        <p:spPr>
          <a:xfrm>
            <a:off x="892540" y="-34291"/>
            <a:ext cx="1646463" cy="22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491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182C0A-C75D-4779-91A4-4A1AF6F01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2</a:t>
            </a:fld>
            <a:endParaRPr lang="nb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3EF1A7-7B36-4333-9E55-4461665B8403}"/>
              </a:ext>
            </a:extLst>
          </p:cNvPr>
          <p:cNvSpPr txBox="1"/>
          <p:nvPr/>
        </p:nvSpPr>
        <p:spPr>
          <a:xfrm>
            <a:off x="613493" y="2557307"/>
            <a:ext cx="3093395" cy="1354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err="1">
                <a:solidFill>
                  <a:schemeClr val="accent2"/>
                </a:solidFill>
              </a:rPr>
              <a:t>Interaction</a:t>
            </a:r>
            <a:r>
              <a:rPr lang="nb-NO" sz="3200" dirty="0">
                <a:solidFill>
                  <a:schemeClr val="accent2"/>
                </a:solidFill>
              </a:rPr>
              <a:t> </a:t>
            </a:r>
            <a:r>
              <a:rPr lang="nb-NO" sz="3200" dirty="0" err="1">
                <a:solidFill>
                  <a:schemeClr val="accent2"/>
                </a:solidFill>
              </a:rPr>
              <a:t>with</a:t>
            </a:r>
            <a:r>
              <a:rPr lang="nb-NO" sz="3200" dirty="0">
                <a:solidFill>
                  <a:schemeClr val="accent2"/>
                </a:solidFill>
              </a:rPr>
              <a:t> AI – </a:t>
            </a:r>
            <a:r>
              <a:rPr lang="nb-NO" sz="3200" dirty="0" err="1">
                <a:solidFill>
                  <a:schemeClr val="accent2"/>
                </a:solidFill>
              </a:rPr>
              <a:t>module</a:t>
            </a:r>
            <a:r>
              <a:rPr lang="nb-NO" sz="3200" dirty="0">
                <a:solidFill>
                  <a:schemeClr val="accent2"/>
                </a:solidFill>
              </a:rPr>
              <a:t> 2</a:t>
            </a:r>
          </a:p>
          <a:p>
            <a:endParaRPr lang="nb-NO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F38B08-A4D5-4034-BB66-BD7AF33C5A81}"/>
              </a:ext>
            </a:extLst>
          </p:cNvPr>
          <p:cNvSpPr/>
          <p:nvPr/>
        </p:nvSpPr>
        <p:spPr>
          <a:xfrm>
            <a:off x="5432686" y="261561"/>
            <a:ext cx="6374615" cy="6178887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2800" b="1" dirty="0">
                <a:solidFill>
                  <a:schemeClr val="accent2"/>
                </a:solidFill>
              </a:rPr>
              <a:t>Five sessions</a:t>
            </a:r>
          </a:p>
          <a:p>
            <a:pPr>
              <a:spcAft>
                <a:spcPts val="400"/>
              </a:spcAft>
            </a:pPr>
            <a:r>
              <a:rPr lang="nb-NO" sz="2800" dirty="0">
                <a:solidFill>
                  <a:schemeClr val="tx1"/>
                </a:solidFill>
              </a:rPr>
              <a:t>Sept. 26: Discover</a:t>
            </a:r>
          </a:p>
          <a:p>
            <a:pPr>
              <a:spcAft>
                <a:spcPts val="400"/>
              </a:spcAft>
            </a:pPr>
            <a:r>
              <a:rPr lang="nb-NO" sz="2800" dirty="0" err="1">
                <a:solidFill>
                  <a:schemeClr val="tx1"/>
                </a:solidFill>
              </a:rPr>
              <a:t>Oct</a:t>
            </a:r>
            <a:r>
              <a:rPr lang="nb-NO" sz="2800" dirty="0">
                <a:solidFill>
                  <a:schemeClr val="tx1"/>
                </a:solidFill>
              </a:rPr>
              <a:t>. 3: </a:t>
            </a:r>
            <a:r>
              <a:rPr lang="en-US" sz="2800" dirty="0">
                <a:solidFill>
                  <a:schemeClr val="tx1"/>
                </a:solidFill>
              </a:rPr>
              <a:t>Define</a:t>
            </a:r>
            <a:endParaRPr lang="en-US" sz="2800" i="1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</a:pPr>
            <a:r>
              <a:rPr lang="en-US" sz="2800" dirty="0">
                <a:solidFill>
                  <a:schemeClr val="tx1"/>
                </a:solidFill>
              </a:rPr>
              <a:t>Oct 10: Develop</a:t>
            </a:r>
          </a:p>
          <a:p>
            <a:pPr>
              <a:spcAft>
                <a:spcPts val="400"/>
              </a:spcAft>
            </a:pPr>
            <a:r>
              <a:rPr lang="en-US" sz="2800" dirty="0">
                <a:solidFill>
                  <a:schemeClr val="tx1"/>
                </a:solidFill>
              </a:rPr>
              <a:t>Oct 17: [to be announced]</a:t>
            </a:r>
          </a:p>
          <a:p>
            <a:pPr>
              <a:spcAft>
                <a:spcPts val="400"/>
              </a:spcAft>
            </a:pPr>
            <a:r>
              <a:rPr lang="en-US" sz="2800" dirty="0">
                <a:solidFill>
                  <a:schemeClr val="tx1"/>
                </a:solidFill>
              </a:rPr>
              <a:t>Oct 24: Deliver</a:t>
            </a:r>
            <a:endParaRPr lang="nb-NO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778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6AC8A6-CE97-4A56-B789-3649E907A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3</a:t>
            </a:fld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5CD79B-B237-4C99-8752-BEDEB862F4C4}"/>
              </a:ext>
            </a:extLst>
          </p:cNvPr>
          <p:cNvSpPr txBox="1"/>
          <p:nvPr/>
        </p:nvSpPr>
        <p:spPr>
          <a:xfrm>
            <a:off x="683067" y="3023648"/>
            <a:ext cx="3478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err="1">
                <a:solidFill>
                  <a:srgbClr val="00B0F0"/>
                </a:solidFill>
              </a:rPr>
              <a:t>Literature</a:t>
            </a:r>
            <a:endParaRPr lang="nb-NO" sz="3200" dirty="0">
              <a:solidFill>
                <a:srgbClr val="00B0F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E95CAC-AFD3-46B5-83F4-581B79C67208}"/>
              </a:ext>
            </a:extLst>
          </p:cNvPr>
          <p:cNvSpPr txBox="1"/>
          <p:nvPr/>
        </p:nvSpPr>
        <p:spPr>
          <a:xfrm>
            <a:off x="3600450" y="317136"/>
            <a:ext cx="8403169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Aft>
                <a:spcPts val="600"/>
              </a:spcAft>
            </a:pPr>
            <a:r>
              <a:rPr lang="en-US" sz="1400" dirty="0" err="1"/>
              <a:t>Amershi</a:t>
            </a:r>
            <a:r>
              <a:rPr lang="en-US" sz="1400" dirty="0"/>
              <a:t>, S., Weld, D., </a:t>
            </a:r>
            <a:r>
              <a:rPr lang="en-US" sz="1400" dirty="0" err="1"/>
              <a:t>Vorvoreanu</a:t>
            </a:r>
            <a:r>
              <a:rPr lang="en-US" sz="1400" dirty="0"/>
              <a:t>, M., </a:t>
            </a:r>
            <a:r>
              <a:rPr lang="en-US" sz="1400" dirty="0" err="1"/>
              <a:t>Fourney</a:t>
            </a:r>
            <a:r>
              <a:rPr lang="en-US" sz="1400" dirty="0"/>
              <a:t>, A., </a:t>
            </a:r>
            <a:r>
              <a:rPr lang="en-US" sz="1400" dirty="0" err="1"/>
              <a:t>Nushi</a:t>
            </a:r>
            <a:r>
              <a:rPr lang="en-US" sz="1400" dirty="0"/>
              <a:t>, B., </a:t>
            </a:r>
            <a:r>
              <a:rPr lang="en-US" sz="1400" dirty="0" err="1"/>
              <a:t>Collisson</a:t>
            </a:r>
            <a:r>
              <a:rPr lang="en-US" sz="1400" dirty="0"/>
              <a:t>, P., ... &amp; </a:t>
            </a:r>
            <a:r>
              <a:rPr lang="en-US" sz="1400" dirty="0" err="1"/>
              <a:t>Teevan</a:t>
            </a:r>
            <a:r>
              <a:rPr lang="en-US" sz="1400" dirty="0"/>
              <a:t>, J. (2019). Guidelines for human-AI interaction. In Proceedings of the 2019 CHI Conference on Human Factors in Computing Systems (paper no. 3). ACM.</a:t>
            </a:r>
          </a:p>
          <a:p>
            <a:pPr fontAlgn="base">
              <a:spcAft>
                <a:spcPts val="600"/>
              </a:spcAft>
            </a:pPr>
            <a:r>
              <a:rPr lang="en-GB" sz="1400" dirty="0"/>
              <a:t>Bender, E. M., </a:t>
            </a:r>
            <a:r>
              <a:rPr lang="en-GB" sz="1400" dirty="0" err="1"/>
              <a:t>Gebru</a:t>
            </a:r>
            <a:r>
              <a:rPr lang="en-GB" sz="1400" dirty="0"/>
              <a:t>, T., McMillan-Major, A., &amp; Mitchell, M. (2021). On the dangers of stochastic parrots: Can language models be too big?. In Proceedings of the 2021 ACM Conference on Fairness, Accountability, and Transparency (pp. 610-623). ACM</a:t>
            </a:r>
            <a:endParaRPr lang="en-US" sz="1400" dirty="0"/>
          </a:p>
          <a:p>
            <a:pPr fontAlgn="base">
              <a:spcAft>
                <a:spcPts val="600"/>
              </a:spcAft>
            </a:pPr>
            <a:r>
              <a:rPr lang="en-US" sz="1400" dirty="0" err="1"/>
              <a:t>Kocielnik</a:t>
            </a:r>
            <a:r>
              <a:rPr lang="en-US" sz="1400" dirty="0"/>
              <a:t>, R., </a:t>
            </a:r>
            <a:r>
              <a:rPr lang="en-US" sz="1400" dirty="0" err="1"/>
              <a:t>Amershi</a:t>
            </a:r>
            <a:r>
              <a:rPr lang="en-US" sz="1400" dirty="0"/>
              <a:t>, S., &amp; Bennett, P. N. (2019). Will you accept an imperfect AI?: Exploring designs for adjusting end-user expectations of AI systems. In Proceedings of the 2019 CHI Conference on Human Factors in Computing Systems (paper no. 411). ACM.</a:t>
            </a:r>
          </a:p>
          <a:p>
            <a:pPr fontAlgn="base">
              <a:spcAft>
                <a:spcPts val="600"/>
              </a:spcAft>
            </a:pPr>
            <a:r>
              <a:rPr lang="en-US" sz="1400" dirty="0"/>
              <a:t>Yang, Q., Steinfeld, A., Rosé, C., &amp; Zimmerman, J. (2020). Re-examining whether, why, and how Human-AI Interaction is uniquely difficult to design. In Proceedings of the 2020 CHI conference on human factors in computing systems (Paper no. 164).</a:t>
            </a:r>
          </a:p>
          <a:p>
            <a:pPr fontAlgn="base">
              <a:spcAft>
                <a:spcPts val="600"/>
              </a:spcAft>
            </a:pPr>
            <a:endParaRPr lang="en-US" sz="1400" dirty="0"/>
          </a:p>
          <a:p>
            <a:pPr fontAlgn="base">
              <a:spcAft>
                <a:spcPts val="600"/>
              </a:spcAft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Følstad, A., &amp; Brandtzæg, P. B. (2017). Chatbots and the new world of HCI. 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interactions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, 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24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(4), 38-42.</a:t>
            </a:r>
          </a:p>
          <a:p>
            <a:pPr fontAlgn="base">
              <a:spcAft>
                <a:spcPts val="600"/>
              </a:spcAft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Skjuve, M., Følstad, A., Fostervold, K. I., &amp; Brandtzaeg, P. B. (2021). My chatbot companion-a study of human-chatbot relationships. International Journal of Human-Computer Studies, 149, 102601.</a:t>
            </a:r>
          </a:p>
          <a:p>
            <a:pPr fontAlgn="base">
              <a:spcAft>
                <a:spcPts val="600"/>
              </a:spcAft>
            </a:pP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  <a:p>
            <a:pPr fontAlgn="base">
              <a:spcAft>
                <a:spcPts val="600"/>
              </a:spcAft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Skjuve, M., Brandtzaeg, P. B., Følstad, A. (2024) Why do people use ChatGPT. First Monday.</a:t>
            </a:r>
          </a:p>
          <a:p>
            <a:pPr fontAlgn="base">
              <a:spcAft>
                <a:spcPts val="600"/>
              </a:spcAft>
            </a:pP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Bommasani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, R. et al. (2021). On the opportunities and risks of foundation models.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arXiv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preprint arXiv:2108.07258.</a:t>
            </a:r>
          </a:p>
          <a:p>
            <a:pPr fontAlgn="base">
              <a:spcAft>
                <a:spcPts val="600"/>
              </a:spcAft>
            </a:pP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Eloundou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, T., Manning, S., Mishkin, P., &amp; Rock, D. (2023). GPTs are GPTs: An early look at the labor market impact potential of large language models.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arXiv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preprint arXiv:2303.10130.</a:t>
            </a:r>
          </a:p>
          <a:p>
            <a:pPr fontAlgn="base">
              <a:spcAft>
                <a:spcPts val="600"/>
              </a:spcAft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Noy, S., &amp; Zhang, W. (2023). Experimental evidence on the productivity effects of generative artificial intelligence. Science, 381(6654), 187-192.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0710F7A-165C-4FE5-9361-2EE801B510FC}"/>
              </a:ext>
            </a:extLst>
          </p:cNvPr>
          <p:cNvCxnSpPr>
            <a:cxnSpLocks/>
          </p:cNvCxnSpPr>
          <p:nvPr/>
        </p:nvCxnSpPr>
        <p:spPr>
          <a:xfrm>
            <a:off x="3600450" y="3331442"/>
            <a:ext cx="8403169" cy="0"/>
          </a:xfrm>
          <a:prstGeom prst="line">
            <a:avLst/>
          </a:prstGeom>
          <a:ln w="28575"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1A7C935-505B-4375-912A-178A081D4A30}"/>
              </a:ext>
            </a:extLst>
          </p:cNvPr>
          <p:cNvCxnSpPr>
            <a:cxnSpLocks/>
          </p:cNvCxnSpPr>
          <p:nvPr/>
        </p:nvCxnSpPr>
        <p:spPr>
          <a:xfrm>
            <a:off x="3648075" y="4398550"/>
            <a:ext cx="8403169" cy="0"/>
          </a:xfrm>
          <a:prstGeom prst="line">
            <a:avLst/>
          </a:prstGeom>
          <a:ln w="28575"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298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6AC8A6-CE97-4A56-B789-3649E907A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4</a:t>
            </a:fld>
            <a:endParaRPr lang="nb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CBF694-0EFB-457F-A023-4AF354657583}"/>
              </a:ext>
            </a:extLst>
          </p:cNvPr>
          <p:cNvSpPr txBox="1"/>
          <p:nvPr/>
        </p:nvSpPr>
        <p:spPr>
          <a:xfrm>
            <a:off x="7215808" y="844795"/>
            <a:ext cx="49645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000" dirty="0"/>
              <a:t>Building on and extending the </a:t>
            </a:r>
            <a:r>
              <a:rPr lang="en-US" sz="2000" dirty="0">
                <a:solidFill>
                  <a:schemeClr val="accent2"/>
                </a:solidFill>
              </a:rPr>
              <a:t>individual assignment</a:t>
            </a:r>
            <a:r>
              <a:rPr lang="en-US" sz="2000" dirty="0"/>
              <a:t> in Module 1. Startup today – finish October 24)</a:t>
            </a:r>
            <a:endParaRPr lang="en-US" sz="2000" dirty="0">
              <a:solidFill>
                <a:srgbClr val="FE690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EC8AD1-375A-4B25-B763-3F1C18270DA9}"/>
              </a:ext>
            </a:extLst>
          </p:cNvPr>
          <p:cNvSpPr txBox="1"/>
          <p:nvPr/>
        </p:nvSpPr>
        <p:spPr>
          <a:xfrm>
            <a:off x="4114800" y="951799"/>
            <a:ext cx="2428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err="1"/>
              <a:t>Individual</a:t>
            </a:r>
            <a:r>
              <a:rPr lang="nb-NO" sz="2800" dirty="0"/>
              <a:t> </a:t>
            </a:r>
            <a:r>
              <a:rPr lang="nb-NO" sz="2800" dirty="0" err="1"/>
              <a:t>assignment</a:t>
            </a:r>
            <a:endParaRPr lang="nb-NO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174DCA-98AC-4994-BD7D-0F4022D1BF30}"/>
              </a:ext>
            </a:extLst>
          </p:cNvPr>
          <p:cNvSpPr txBox="1"/>
          <p:nvPr/>
        </p:nvSpPr>
        <p:spPr>
          <a:xfrm>
            <a:off x="4191973" y="4253687"/>
            <a:ext cx="2428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Group </a:t>
            </a:r>
            <a:r>
              <a:rPr lang="nb-NO" sz="2800" dirty="0" err="1"/>
              <a:t>assignment</a:t>
            </a:r>
            <a:endParaRPr lang="nb-NO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2744CB-51B8-47AB-95F8-3123C44255F9}"/>
              </a:ext>
            </a:extLst>
          </p:cNvPr>
          <p:cNvSpPr txBox="1"/>
          <p:nvPr/>
        </p:nvSpPr>
        <p:spPr>
          <a:xfrm>
            <a:off x="7215809" y="3472281"/>
            <a:ext cx="46154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000" dirty="0"/>
              <a:t>Building on and extending the </a:t>
            </a:r>
            <a:r>
              <a:rPr lang="en-US" sz="2000" dirty="0">
                <a:solidFill>
                  <a:schemeClr val="accent2"/>
                </a:solidFill>
              </a:rPr>
              <a:t>group assignment</a:t>
            </a:r>
            <a:r>
              <a:rPr lang="en-US" sz="2000" dirty="0">
                <a:solidFill>
                  <a:srgbClr val="FE690E"/>
                </a:solidFill>
              </a:rPr>
              <a:t> </a:t>
            </a:r>
            <a:r>
              <a:rPr lang="en-US" sz="2000" dirty="0"/>
              <a:t>in Module 1. Startup today – finish October 24)</a:t>
            </a:r>
          </a:p>
          <a:p>
            <a:pPr fontAlgn="base"/>
            <a:endParaRPr lang="en-US" sz="2000" dirty="0">
              <a:solidFill>
                <a:srgbClr val="FE690E"/>
              </a:solidFill>
            </a:endParaRPr>
          </a:p>
          <a:p>
            <a:pPr fontAlgn="base"/>
            <a:r>
              <a:rPr lang="en-US" sz="2000" dirty="0"/>
              <a:t>+ </a:t>
            </a:r>
            <a:r>
              <a:rPr lang="en-US" sz="2000" dirty="0">
                <a:solidFill>
                  <a:schemeClr val="accent2"/>
                </a:solidFill>
              </a:rPr>
              <a:t>Design task </a:t>
            </a:r>
            <a:r>
              <a:rPr lang="en-US" sz="2000" dirty="0"/>
              <a:t>(startup today – present October 24, include in mid-term report as Appendix 1)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0A0BEF-B886-4478-8705-47320A39D9B7}"/>
              </a:ext>
            </a:extLst>
          </p:cNvPr>
          <p:cNvCxnSpPr>
            <a:cxnSpLocks/>
          </p:cNvCxnSpPr>
          <p:nvPr/>
        </p:nvCxnSpPr>
        <p:spPr>
          <a:xfrm>
            <a:off x="4191973" y="2568102"/>
            <a:ext cx="7988413" cy="0"/>
          </a:xfrm>
          <a:prstGeom prst="line">
            <a:avLst/>
          </a:prstGeom>
          <a:ln w="508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7B373C4-CECD-45E3-9E50-81413B7D338E}"/>
              </a:ext>
            </a:extLst>
          </p:cNvPr>
          <p:cNvSpPr txBox="1"/>
          <p:nvPr/>
        </p:nvSpPr>
        <p:spPr>
          <a:xfrm>
            <a:off x="613493" y="2395063"/>
            <a:ext cx="2909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chemeClr val="accent2"/>
                </a:solidFill>
              </a:rPr>
              <a:t>Interim reports</a:t>
            </a:r>
          </a:p>
          <a:p>
            <a:r>
              <a:rPr lang="nb-NO" sz="3200" dirty="0">
                <a:solidFill>
                  <a:schemeClr val="accent2"/>
                </a:solidFill>
              </a:rPr>
              <a:t>(</a:t>
            </a:r>
            <a:r>
              <a:rPr lang="nb-NO" sz="3200" dirty="0" err="1">
                <a:solidFill>
                  <a:schemeClr val="accent2"/>
                </a:solidFill>
              </a:rPr>
              <a:t>Oct</a:t>
            </a:r>
            <a:r>
              <a:rPr lang="nb-NO" sz="3200" dirty="0">
                <a:solidFill>
                  <a:schemeClr val="accent2"/>
                </a:solidFill>
              </a:rPr>
              <a:t>. 24)</a:t>
            </a:r>
          </a:p>
        </p:txBody>
      </p:sp>
    </p:spTree>
    <p:extLst>
      <p:ext uri="{BB962C8B-B14F-4D97-AF65-F5344CB8AC3E}">
        <p14:creationId xmlns:p14="http://schemas.microsoft.com/office/powerpoint/2010/main" val="2571188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75EA9F-880A-44AE-B7CE-A76C6D1AC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Interim report - </a:t>
            </a:r>
            <a:r>
              <a:rPr lang="nb-NO" dirty="0" err="1">
                <a:solidFill>
                  <a:srgbClr val="00B0F0"/>
                </a:solidFill>
              </a:rPr>
              <a:t>individual</a:t>
            </a:r>
            <a:r>
              <a:rPr lang="nb-NO" dirty="0">
                <a:solidFill>
                  <a:srgbClr val="00B0F0"/>
                </a:solidFill>
              </a:rPr>
              <a:t> </a:t>
            </a:r>
            <a:r>
              <a:rPr lang="nb-NO" dirty="0" err="1">
                <a:solidFill>
                  <a:srgbClr val="00B0F0"/>
                </a:solidFill>
              </a:rPr>
              <a:t>assignment</a:t>
            </a:r>
            <a:endParaRPr lang="nb-NO" dirty="0">
              <a:solidFill>
                <a:srgbClr val="00B0F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7A487D-E0C6-4C17-9ABF-51DABF819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413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Three topics:</a:t>
            </a:r>
            <a:endParaRPr lang="nb-NO" dirty="0"/>
          </a:p>
          <a:p>
            <a:r>
              <a:rPr lang="en-GB" sz="2000" dirty="0"/>
              <a:t>Characteristics of AI-infused systems.</a:t>
            </a:r>
            <a:endParaRPr lang="nb-NO" sz="2000" dirty="0"/>
          </a:p>
          <a:p>
            <a:r>
              <a:rPr lang="en-GB" sz="2000" dirty="0"/>
              <a:t>Human-AI interaction design.</a:t>
            </a:r>
            <a:endParaRPr lang="nb-NO" sz="2000" dirty="0"/>
          </a:p>
          <a:p>
            <a:r>
              <a:rPr lang="en-GB" sz="2000" dirty="0"/>
              <a:t>Conversational user interfaces to large language models</a:t>
            </a:r>
            <a:endParaRPr lang="nb-NO" sz="2000" dirty="0"/>
          </a:p>
          <a:p>
            <a:endParaRPr lang="nb-NO" dirty="0"/>
          </a:p>
          <a:p>
            <a:pPr marL="0" indent="0">
              <a:buNone/>
            </a:pPr>
            <a:r>
              <a:rPr lang="en-GB" dirty="0"/>
              <a:t>Language: English or Norwegian.</a:t>
            </a:r>
            <a:endParaRPr lang="nb-NO" dirty="0"/>
          </a:p>
          <a:p>
            <a:pPr marL="0" indent="0">
              <a:buNone/>
            </a:pPr>
            <a:r>
              <a:rPr lang="en-GB" sz="2000" dirty="0"/>
              <a:t>Target pages new content: 5-6</a:t>
            </a:r>
            <a:endParaRPr lang="nb-NO" sz="2000" dirty="0"/>
          </a:p>
          <a:p>
            <a:pPr marL="0" indent="0">
              <a:buNone/>
            </a:pPr>
            <a:r>
              <a:rPr lang="en-GB" sz="2000" dirty="0"/>
              <a:t>Min. articles referenced 4.</a:t>
            </a:r>
            <a:endParaRPr lang="nb-NO" sz="2000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Explosion: 14 Points 2">
            <a:extLst>
              <a:ext uri="{FF2B5EF4-FFF2-40B4-BE49-F238E27FC236}">
                <a16:creationId xmlns:a16="http://schemas.microsoft.com/office/drawing/2014/main" id="{D375BD8A-7841-4D5A-BDF9-28C1C52ADC68}"/>
              </a:ext>
            </a:extLst>
          </p:cNvPr>
          <p:cNvSpPr/>
          <p:nvPr/>
        </p:nvSpPr>
        <p:spPr>
          <a:xfrm rot="21032642">
            <a:off x="6846082" y="2559940"/>
            <a:ext cx="4774995" cy="3972034"/>
          </a:xfrm>
          <a:prstGeom prst="irregularSeal2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Aim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 </a:t>
            </a: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address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these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three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topics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lectures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83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75EA9F-880A-44AE-B7CE-A76C6D1AC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Interim report – </a:t>
            </a:r>
            <a:r>
              <a:rPr lang="nb-NO" dirty="0" err="1">
                <a:solidFill>
                  <a:srgbClr val="00B0F0"/>
                </a:solidFill>
              </a:rPr>
              <a:t>group</a:t>
            </a:r>
            <a:r>
              <a:rPr lang="nb-NO" dirty="0">
                <a:solidFill>
                  <a:srgbClr val="00B0F0"/>
                </a:solidFill>
              </a:rPr>
              <a:t> </a:t>
            </a:r>
            <a:r>
              <a:rPr lang="nb-NO" dirty="0" err="1">
                <a:solidFill>
                  <a:srgbClr val="00B0F0"/>
                </a:solidFill>
              </a:rPr>
              <a:t>assignment</a:t>
            </a:r>
            <a:endParaRPr lang="nb-NO" dirty="0">
              <a:solidFill>
                <a:srgbClr val="00B0F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7A487D-E0C6-4C17-9ABF-51DABF819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4800"/>
            <a:ext cx="5593080" cy="528319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sz="3600" dirty="0"/>
              <a:t>Content (target 6-9 pages)</a:t>
            </a:r>
            <a:endParaRPr lang="en-US" dirty="0"/>
          </a:p>
          <a:p>
            <a:pPr lvl="0"/>
            <a:r>
              <a:rPr lang="en-US" b="1" dirty="0"/>
              <a:t>(New) </a:t>
            </a:r>
            <a:r>
              <a:rPr lang="en-US" dirty="0"/>
              <a:t>Front page</a:t>
            </a:r>
          </a:p>
          <a:p>
            <a:pPr lvl="0"/>
            <a:r>
              <a:rPr lang="en-US" dirty="0"/>
              <a:t>A description of the group, who you are - names.</a:t>
            </a:r>
          </a:p>
          <a:p>
            <a:pPr lvl="0"/>
            <a:r>
              <a:rPr lang="en-US" dirty="0"/>
              <a:t>A description of the topic of “interaction with AI” you are interested in.</a:t>
            </a:r>
          </a:p>
          <a:p>
            <a:pPr lvl="0"/>
            <a:r>
              <a:rPr lang="en-US" dirty="0"/>
              <a:t>A description of the user group and context of use you are interested in.</a:t>
            </a:r>
          </a:p>
          <a:p>
            <a:pPr lvl="0"/>
            <a:r>
              <a:rPr lang="en-US" b="1" dirty="0"/>
              <a:t>(new) </a:t>
            </a:r>
            <a:r>
              <a:rPr lang="en-US" dirty="0"/>
              <a:t>Background section: Position your work relative to existing knowledge and practice</a:t>
            </a:r>
          </a:p>
          <a:p>
            <a:pPr lvl="0"/>
            <a:r>
              <a:rPr lang="en-US" dirty="0"/>
              <a:t>The 1-3 questions that you want to address (can change and evolve)</a:t>
            </a:r>
          </a:p>
          <a:p>
            <a:pPr lvl="0"/>
            <a:r>
              <a:rPr lang="en-US" b="1" dirty="0"/>
              <a:t>(updated) </a:t>
            </a:r>
            <a:r>
              <a:rPr lang="en-US" dirty="0"/>
              <a:t>Method section – overall approach / process, data collection methods</a:t>
            </a:r>
          </a:p>
          <a:p>
            <a:pPr lvl="0"/>
            <a:r>
              <a:rPr lang="en-US" b="1" dirty="0"/>
              <a:t>(new) </a:t>
            </a:r>
            <a:r>
              <a:rPr lang="en-US" dirty="0"/>
              <a:t>Findings (progress, initial outcomes)</a:t>
            </a:r>
          </a:p>
          <a:p>
            <a:pPr lvl="0"/>
            <a:r>
              <a:rPr lang="en-US" b="1" dirty="0"/>
              <a:t>(updated) </a:t>
            </a:r>
            <a:r>
              <a:rPr lang="en-US" dirty="0"/>
              <a:t>Minimum six references to literature.</a:t>
            </a:r>
            <a:endParaRPr lang="nb-NO" dirty="0"/>
          </a:p>
          <a:p>
            <a:pPr marL="0" lvl="0" indent="0">
              <a:buNone/>
            </a:pPr>
            <a:endParaRPr lang="nb-NO" dirty="0"/>
          </a:p>
          <a:p>
            <a:pPr marL="0" lvl="0" indent="0">
              <a:buNone/>
            </a:pPr>
            <a:r>
              <a:rPr lang="en-GB" sz="3600" dirty="0"/>
              <a:t>Appendix – approx. 1 page</a:t>
            </a:r>
            <a:endParaRPr lang="nb-NO" sz="3600" dirty="0"/>
          </a:p>
          <a:p>
            <a:pPr lvl="0"/>
            <a:r>
              <a:rPr lang="en-GB" dirty="0"/>
              <a:t>Appendix 1: Module 2 design task – briefly describe the process and outcome. Detail reflections and lessons learnt.</a:t>
            </a:r>
            <a:endParaRPr lang="nb-NO" dirty="0"/>
          </a:p>
          <a:p>
            <a:endParaRPr lang="nb-NO" dirty="0"/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CEEC0F26-E6A0-47B0-95B4-F410F730431A}"/>
              </a:ext>
            </a:extLst>
          </p:cNvPr>
          <p:cNvSpPr/>
          <p:nvPr/>
        </p:nvSpPr>
        <p:spPr>
          <a:xfrm>
            <a:off x="8836660" y="3022600"/>
            <a:ext cx="2091267" cy="1397000"/>
          </a:xfrm>
          <a:prstGeom prst="wedgeRectCallout">
            <a:avLst>
              <a:gd name="adj1" fmla="val 33890"/>
              <a:gd name="adj2" fmla="val 64080"/>
            </a:avLst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B1F14690-90D3-410A-9E21-85444EF28CF9}"/>
              </a:ext>
            </a:extLst>
          </p:cNvPr>
          <p:cNvSpPr/>
          <p:nvPr/>
        </p:nvSpPr>
        <p:spPr>
          <a:xfrm>
            <a:off x="7680960" y="2324100"/>
            <a:ext cx="2091267" cy="1397000"/>
          </a:xfrm>
          <a:prstGeom prst="wedgeRectCallout">
            <a:avLst>
              <a:gd name="adj1" fmla="val -32912"/>
              <a:gd name="adj2" fmla="val 62868"/>
            </a:avLst>
          </a:prstGeom>
          <a:noFill/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9B0726-2D63-42F5-B5C4-C41F47062EA4}"/>
              </a:ext>
            </a:extLst>
          </p:cNvPr>
          <p:cNvSpPr txBox="1"/>
          <p:nvPr/>
        </p:nvSpPr>
        <p:spPr>
          <a:xfrm>
            <a:off x="7396480" y="5053012"/>
            <a:ext cx="385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Brief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status </a:t>
            </a: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group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group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say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 </a:t>
            </a: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few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words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56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D317DB-ABF8-0ECC-E587-EE9CC39E2231}"/>
              </a:ext>
            </a:extLst>
          </p:cNvPr>
          <p:cNvSpPr/>
          <p:nvPr/>
        </p:nvSpPr>
        <p:spPr>
          <a:xfrm>
            <a:off x="268833" y="2738514"/>
            <a:ext cx="5762625" cy="1606104"/>
          </a:xfrm>
          <a:prstGeom prst="rect">
            <a:avLst/>
          </a:prstGeom>
          <a:solidFill>
            <a:srgbClr val="FE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4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 2. “The use of chatbots in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coding”TeamGPT</a:t>
            </a:r>
            <a:endParaRPr lang="nb-NO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motivates students to incorporate AI assistants in programming work?</a:t>
            </a: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 students differ in prompt design using different Coding assistants?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D39646-FE34-029E-D0BA-6A6DE450A11D}"/>
              </a:ext>
            </a:extLst>
          </p:cNvPr>
          <p:cNvSpPr/>
          <p:nvPr/>
        </p:nvSpPr>
        <p:spPr>
          <a:xfrm>
            <a:off x="268833" y="4618652"/>
            <a:ext cx="5762625" cy="20254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4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 3 Picture Generators/plagiarism RAJHA</a:t>
            </a: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well do text to picture generators work in the early stages of the design process? </a:t>
            </a: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 we define plagiarism when using AI text to images in personal work?</a:t>
            </a: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text to image generators replace manual work for sketching and drawing in a design process?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2364AD-1B73-70EA-C533-3299FD069B73}"/>
              </a:ext>
            </a:extLst>
          </p:cNvPr>
          <p:cNvSpPr/>
          <p:nvPr/>
        </p:nvSpPr>
        <p:spPr>
          <a:xfrm>
            <a:off x="268834" y="213947"/>
            <a:ext cx="5762625" cy="22505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400"/>
              </a:spcAft>
            </a:pPr>
            <a:r>
              <a:rPr lang="nb-NO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 1.  </a:t>
            </a:r>
            <a:r>
              <a:rPr lang="nb-NO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DeepFake</a:t>
            </a:r>
            <a:endParaRPr lang="nb-NO" sz="1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 AI-generated images influence people’s ability to separate real content from fake content online?</a:t>
            </a: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can misinformation or deepfake content on social media negatively affect someone's beliefs or decisions?</a:t>
            </a: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the positive and negative ways AI-generated content can be utilized, and how can these opposing uses shape society?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FAE5CF-0D56-43EC-1C27-B170C5ACDBB0}"/>
              </a:ext>
            </a:extLst>
          </p:cNvPr>
          <p:cNvSpPr/>
          <p:nvPr/>
        </p:nvSpPr>
        <p:spPr>
          <a:xfrm>
            <a:off x="6370091" y="200171"/>
            <a:ext cx="5553075" cy="164808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400"/>
              </a:spcAft>
            </a:pPr>
            <a:r>
              <a:rPr lang="nb-NO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 4 –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to o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rganize student life</a:t>
            </a:r>
            <a:endParaRPr lang="nb-NO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are students structuring their daily–life?</a:t>
            </a: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Could AI be used to effectively organize a student’s chaotic life?</a:t>
            </a: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AI make improvements on students motivation?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185149-3F7F-82C0-CA5E-9AF5D342E221}"/>
              </a:ext>
            </a:extLst>
          </p:cNvPr>
          <p:cNvSpPr/>
          <p:nvPr/>
        </p:nvSpPr>
        <p:spPr>
          <a:xfrm>
            <a:off x="6370092" y="2257072"/>
            <a:ext cx="5553074" cy="225053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400"/>
              </a:spcAft>
            </a:pPr>
            <a:r>
              <a:rPr lang="nb-NO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 5 – </a:t>
            </a:r>
            <a:r>
              <a:rPr lang="nb-NO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Keenious</a:t>
            </a:r>
            <a:r>
              <a:rPr lang="nb-NO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(CTRL + ALT + ELITE)</a:t>
            </a: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ow do users interact with the system when searching for articles?</a:t>
            </a: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satisfied are users with current functionality?</a:t>
            </a: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Missing features or extensions to enhance user experience?</a:t>
            </a:r>
          </a:p>
        </p:txBody>
      </p:sp>
    </p:spTree>
    <p:extLst>
      <p:ext uri="{BB962C8B-B14F-4D97-AF65-F5344CB8AC3E}">
        <p14:creationId xmlns:p14="http://schemas.microsoft.com/office/powerpoint/2010/main" val="1578215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A5D7FF8-A7D8-421D-981F-889F5CDBE383}"/>
              </a:ext>
            </a:extLst>
          </p:cNvPr>
          <p:cNvSpPr/>
          <p:nvPr/>
        </p:nvSpPr>
        <p:spPr>
          <a:xfrm>
            <a:off x="266700" y="157955"/>
            <a:ext cx="5762625" cy="1876117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400"/>
              </a:spcAft>
            </a:pPr>
            <a:r>
              <a:rPr lang="nb-NO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 6 – </a:t>
            </a:r>
            <a:r>
              <a:rPr lang="nb-NO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NeuroDivergent</a:t>
            </a:r>
            <a:endParaRPr lang="nb-NO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challenges do students with ADHD face in their everyday student life?</a:t>
            </a: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technologies aid them in these challenges?</a:t>
            </a: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there technologies that hinder them in reaching their goals?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D1836FD-CA46-4D81-95D5-6603D3BF3559}"/>
              </a:ext>
            </a:extLst>
          </p:cNvPr>
          <p:cNvSpPr/>
          <p:nvPr/>
        </p:nvSpPr>
        <p:spPr>
          <a:xfrm>
            <a:off x="266700" y="2278137"/>
            <a:ext cx="5762625" cy="2545792"/>
          </a:xfrm>
          <a:prstGeom prst="rect">
            <a:avLst/>
          </a:prstGeom>
          <a:solidFill>
            <a:srgbClr val="FE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400"/>
              </a:spcAft>
            </a:pPr>
            <a:r>
              <a:rPr lang="nb-NO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 7 – Speech to </a:t>
            </a:r>
            <a:r>
              <a:rPr lang="nb-NO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nb-NO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</a:t>
            </a:r>
            <a:endParaRPr lang="nb-NO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 you use speech-to-text in your coursework or team projects, and what impact does it have on your productivity?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specific features of speech-to-text technology would you like to improve to better fit academic or collaborative tasks</a:t>
            </a:r>
            <a:r>
              <a:rPr lang="nb-NO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features or integrations with other tools (e.g., Google Docs, MS Teams) would encourage you to start using speech-to-text?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71F09F-1469-EF1D-0291-7403CC6BC9AF}"/>
              </a:ext>
            </a:extLst>
          </p:cNvPr>
          <p:cNvSpPr/>
          <p:nvPr/>
        </p:nvSpPr>
        <p:spPr>
          <a:xfrm>
            <a:off x="6370089" y="2896374"/>
            <a:ext cx="5553075" cy="2250533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400"/>
              </a:spcAft>
            </a:pPr>
            <a:r>
              <a:rPr lang="nb-NO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 </a:t>
            </a:r>
            <a:r>
              <a:rPr lang="nb-NO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nb-NO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it-I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EvaluBots </a:t>
            </a:r>
            <a:r>
              <a:rPr lang="it-IT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(questions rephrased for brevity)</a:t>
            </a:r>
            <a:r>
              <a:rPr lang="it-IT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nb-NO" sz="20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 group teachers and lecturers use AI to evaluate assignments? (if at all?)</a:t>
            </a:r>
          </a:p>
          <a:p>
            <a:pPr marL="800031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Tools? Impact on assessment process?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 students use AI in their assignments? (if at all?)</a:t>
            </a:r>
          </a:p>
          <a:p>
            <a:pPr marL="800031" lvl="1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Opinions on use? Implications? Ethics?</a:t>
            </a:r>
          </a:p>
          <a:p>
            <a:pPr marL="342900" indent="-342900">
              <a:spcAft>
                <a:spcPts val="400"/>
              </a:spcAft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does subject matter influence use of AI for evaluation?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C22CD8-AC16-BBEB-C5D6-9E1104627576}"/>
              </a:ext>
            </a:extLst>
          </p:cNvPr>
          <p:cNvSpPr/>
          <p:nvPr/>
        </p:nvSpPr>
        <p:spPr>
          <a:xfrm>
            <a:off x="6370090" y="157955"/>
            <a:ext cx="5553075" cy="2468513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400"/>
              </a:spcAft>
            </a:pPr>
            <a:r>
              <a:rPr lang="nb-NO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 </a:t>
            </a:r>
            <a:r>
              <a:rPr lang="nb-NO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nb-NO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Journalister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AI</a:t>
            </a:r>
            <a:endParaRPr lang="nb-NO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400"/>
              </a:spcAft>
            </a:pPr>
            <a:r>
              <a:rPr lang="nb-NO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hvilken grad stoler journalister på innspill fra en KI-drevet språkmodell, og hvordan håndterer de eventuelle feil eller upresis informasjon generert av systemet?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Dette spørsmålet åpner opp for å utforske en viktig fallgruve, nemlig tillit og ansvar når journalister bruker KI i sitt arbeid. 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Ved å ta utgangspunkt i dette, kan vi grave dypere i hvordan journalister vurderer og verifiserer KI-generert innhold.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39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40584-A425-B9AA-8D50-7ECB09229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Module</a:t>
            </a:r>
            <a:r>
              <a:rPr lang="nb-NO" dirty="0"/>
              <a:t> 2 design </a:t>
            </a:r>
            <a:r>
              <a:rPr lang="nb-NO" dirty="0" err="1"/>
              <a:t>task</a:t>
            </a:r>
            <a:endParaRPr lang="nb-N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9EB31B-C140-81D2-C79E-875F8D22C4AE}"/>
              </a:ext>
            </a:extLst>
          </p:cNvPr>
          <p:cNvSpPr txBox="1"/>
          <p:nvPr/>
        </p:nvSpPr>
        <p:spPr>
          <a:xfrm>
            <a:off x="838200" y="2052537"/>
            <a:ext cx="4708188" cy="3691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Design prototype AI system, relevant for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groupwork</a:t>
            </a:r>
            <a:r>
              <a:rPr lang="nb-NO" dirty="0"/>
              <a:t> </a:t>
            </a:r>
            <a:r>
              <a:rPr lang="nb-NO" dirty="0" err="1"/>
              <a:t>topic</a:t>
            </a:r>
            <a:r>
              <a:rPr lang="nb-NO" dirty="0"/>
              <a:t>.  </a:t>
            </a:r>
          </a:p>
          <a:p>
            <a:endParaRPr lang="nb-NO" dirty="0"/>
          </a:p>
          <a:p>
            <a:r>
              <a:rPr lang="nb-NO" dirty="0"/>
              <a:t>… </a:t>
            </a:r>
            <a:r>
              <a:rPr lang="nb-NO" dirty="0" err="1"/>
              <a:t>using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double </a:t>
            </a:r>
            <a:r>
              <a:rPr lang="nb-NO" dirty="0" err="1"/>
              <a:t>diamond</a:t>
            </a:r>
            <a:r>
              <a:rPr lang="nb-NO" dirty="0"/>
              <a:t> design </a:t>
            </a:r>
            <a:r>
              <a:rPr lang="nb-NO" dirty="0" err="1"/>
              <a:t>process</a:t>
            </a:r>
            <a:endParaRPr lang="nb-NO" dirty="0"/>
          </a:p>
          <a:p>
            <a:endParaRPr lang="nb-NO" dirty="0"/>
          </a:p>
          <a:p>
            <a:r>
              <a:rPr lang="nb-NO" dirty="0"/>
              <a:t>… and </a:t>
            </a:r>
            <a:r>
              <a:rPr lang="nb-NO" dirty="0" err="1"/>
              <a:t>any</a:t>
            </a:r>
            <a:r>
              <a:rPr lang="nb-NO" dirty="0"/>
              <a:t> AI support of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choice</a:t>
            </a:r>
            <a:endParaRPr lang="nb-NO" dirty="0"/>
          </a:p>
          <a:p>
            <a:endParaRPr lang="nb-NO" dirty="0"/>
          </a:p>
          <a:p>
            <a:r>
              <a:rPr lang="nb-NO" dirty="0"/>
              <a:t>At all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last </a:t>
            </a:r>
            <a:r>
              <a:rPr lang="nb-NO" dirty="0" err="1"/>
              <a:t>lecture</a:t>
            </a:r>
            <a:r>
              <a:rPr lang="nb-NO" dirty="0"/>
              <a:t> of </a:t>
            </a:r>
            <a:r>
              <a:rPr lang="nb-NO" dirty="0" err="1"/>
              <a:t>Module</a:t>
            </a:r>
            <a:r>
              <a:rPr lang="nb-NO" dirty="0"/>
              <a:t> 2,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receive</a:t>
            </a:r>
            <a:r>
              <a:rPr lang="nb-NO" dirty="0"/>
              <a:t> tips and </a:t>
            </a:r>
            <a:r>
              <a:rPr lang="nb-NO" dirty="0" err="1"/>
              <a:t>guidance</a:t>
            </a:r>
            <a:r>
              <a:rPr lang="nb-NO" dirty="0"/>
              <a:t> for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process</a:t>
            </a:r>
            <a:endParaRPr lang="nb-NO" dirty="0"/>
          </a:p>
          <a:p>
            <a:endParaRPr lang="nb-NO" dirty="0"/>
          </a:p>
          <a:p>
            <a:r>
              <a:rPr lang="nb-NO" dirty="0"/>
              <a:t>At </a:t>
            </a:r>
            <a:r>
              <a:rPr lang="nb-NO" dirty="0" err="1"/>
              <a:t>the</a:t>
            </a:r>
            <a:r>
              <a:rPr lang="nb-NO" dirty="0"/>
              <a:t> final </a:t>
            </a:r>
            <a:r>
              <a:rPr lang="nb-NO" dirty="0" err="1"/>
              <a:t>lecture</a:t>
            </a:r>
            <a:r>
              <a:rPr lang="nb-NO" dirty="0"/>
              <a:t>,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present </a:t>
            </a:r>
            <a:r>
              <a:rPr lang="nb-NO" dirty="0" err="1"/>
              <a:t>your</a:t>
            </a:r>
            <a:r>
              <a:rPr lang="nb-NO" dirty="0"/>
              <a:t> prototype. </a:t>
            </a:r>
          </a:p>
          <a:p>
            <a:endParaRPr lang="nb-NO" dirty="0"/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id="{7FC415DE-D8AA-47CA-B28E-8716216FC507}"/>
              </a:ext>
            </a:extLst>
          </p:cNvPr>
          <p:cNvSpPr/>
          <p:nvPr/>
        </p:nvSpPr>
        <p:spPr>
          <a:xfrm>
            <a:off x="6762346" y="2354439"/>
            <a:ext cx="2148396" cy="2149122"/>
          </a:xfrm>
          <a:prstGeom prst="diamond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Diamond 5">
            <a:extLst>
              <a:ext uri="{FF2B5EF4-FFF2-40B4-BE49-F238E27FC236}">
                <a16:creationId xmlns:a16="http://schemas.microsoft.com/office/drawing/2014/main" id="{78AEDE1E-D702-B84B-F2AD-FD5E7EC55A11}"/>
              </a:ext>
            </a:extLst>
          </p:cNvPr>
          <p:cNvSpPr/>
          <p:nvPr/>
        </p:nvSpPr>
        <p:spPr>
          <a:xfrm>
            <a:off x="8893430" y="2344607"/>
            <a:ext cx="2148396" cy="2149122"/>
          </a:xfrm>
          <a:prstGeom prst="diamond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3E35DD-C281-A19C-B7E2-033315922C98}"/>
              </a:ext>
            </a:extLst>
          </p:cNvPr>
          <p:cNvSpPr/>
          <p:nvPr/>
        </p:nvSpPr>
        <p:spPr>
          <a:xfrm>
            <a:off x="7023372" y="3316503"/>
            <a:ext cx="690664" cy="24319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dirty="0">
                <a:solidFill>
                  <a:schemeClr val="tx1"/>
                </a:solidFill>
              </a:rPr>
              <a:t>Discover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51DC44-13DE-1C41-ED67-42EF87B443AA}"/>
              </a:ext>
            </a:extLst>
          </p:cNvPr>
          <p:cNvSpPr/>
          <p:nvPr/>
        </p:nvSpPr>
        <p:spPr>
          <a:xfrm>
            <a:off x="7984788" y="3316503"/>
            <a:ext cx="690664" cy="24319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dirty="0" err="1">
                <a:solidFill>
                  <a:schemeClr val="tx1"/>
                </a:solidFill>
              </a:rPr>
              <a:t>Define</a:t>
            </a:r>
            <a:endParaRPr lang="nb-NO" sz="11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E3DD17-E3BF-76DC-E37E-9A008A1D44A6}"/>
              </a:ext>
            </a:extLst>
          </p:cNvPr>
          <p:cNvSpPr/>
          <p:nvPr/>
        </p:nvSpPr>
        <p:spPr>
          <a:xfrm>
            <a:off x="9161146" y="3316503"/>
            <a:ext cx="690664" cy="24319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dirty="0" err="1">
                <a:solidFill>
                  <a:schemeClr val="tx1"/>
                </a:solidFill>
              </a:rPr>
              <a:t>Develop</a:t>
            </a:r>
            <a:endParaRPr lang="nb-NO" sz="11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8A6053-E37A-A802-77B4-696912AFE341}"/>
              </a:ext>
            </a:extLst>
          </p:cNvPr>
          <p:cNvSpPr/>
          <p:nvPr/>
        </p:nvSpPr>
        <p:spPr>
          <a:xfrm>
            <a:off x="10122562" y="3316503"/>
            <a:ext cx="690664" cy="24319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dirty="0">
                <a:solidFill>
                  <a:schemeClr val="tx1"/>
                </a:solidFill>
              </a:rPr>
              <a:t>Deliver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9D49417-9C02-568C-30A8-953325A314F7}"/>
              </a:ext>
            </a:extLst>
          </p:cNvPr>
          <p:cNvCxnSpPr/>
          <p:nvPr/>
        </p:nvCxnSpPr>
        <p:spPr>
          <a:xfrm>
            <a:off x="7830768" y="826851"/>
            <a:ext cx="0" cy="5204298"/>
          </a:xfrm>
          <a:prstGeom prst="line">
            <a:avLst/>
          </a:prstGeom>
          <a:ln>
            <a:solidFill>
              <a:srgbClr val="FF339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9A01ED-EC33-1518-5B51-E2D207469C7C}"/>
              </a:ext>
            </a:extLst>
          </p:cNvPr>
          <p:cNvCxnSpPr/>
          <p:nvPr/>
        </p:nvCxnSpPr>
        <p:spPr>
          <a:xfrm>
            <a:off x="8910742" y="826851"/>
            <a:ext cx="0" cy="5204298"/>
          </a:xfrm>
          <a:prstGeom prst="line">
            <a:avLst/>
          </a:prstGeom>
          <a:ln>
            <a:solidFill>
              <a:srgbClr val="FF339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BD59074-C994-0116-EB0C-90D769339AE1}"/>
              </a:ext>
            </a:extLst>
          </p:cNvPr>
          <p:cNvCxnSpPr/>
          <p:nvPr/>
        </p:nvCxnSpPr>
        <p:spPr>
          <a:xfrm>
            <a:off x="9958087" y="826851"/>
            <a:ext cx="0" cy="5204298"/>
          </a:xfrm>
          <a:prstGeom prst="line">
            <a:avLst/>
          </a:prstGeom>
          <a:ln>
            <a:solidFill>
              <a:srgbClr val="FF339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329E4ED-BBCF-82EE-66D4-CE6B3C168F63}"/>
              </a:ext>
            </a:extLst>
          </p:cNvPr>
          <p:cNvCxnSpPr/>
          <p:nvPr/>
        </p:nvCxnSpPr>
        <p:spPr>
          <a:xfrm>
            <a:off x="6768833" y="826851"/>
            <a:ext cx="0" cy="5204298"/>
          </a:xfrm>
          <a:prstGeom prst="line">
            <a:avLst/>
          </a:prstGeom>
          <a:ln>
            <a:solidFill>
              <a:srgbClr val="FF339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89BD9AC-C987-DA9D-147D-B1A643FE4F8A}"/>
              </a:ext>
            </a:extLst>
          </p:cNvPr>
          <p:cNvCxnSpPr/>
          <p:nvPr/>
        </p:nvCxnSpPr>
        <p:spPr>
          <a:xfrm>
            <a:off x="11041826" y="826851"/>
            <a:ext cx="0" cy="5204298"/>
          </a:xfrm>
          <a:prstGeom prst="line">
            <a:avLst/>
          </a:prstGeom>
          <a:ln>
            <a:solidFill>
              <a:srgbClr val="FF339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845FAFA-03E9-5211-2253-1AE444759C86}"/>
              </a:ext>
            </a:extLst>
          </p:cNvPr>
          <p:cNvSpPr txBox="1"/>
          <p:nvPr/>
        </p:nvSpPr>
        <p:spPr>
          <a:xfrm>
            <a:off x="6191536" y="875774"/>
            <a:ext cx="1147177" cy="3692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Sept</a:t>
            </a:r>
            <a:r>
              <a:rPr lang="nb-NO" dirty="0"/>
              <a:t> 26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C342C4-5A28-E404-C2AD-353C5DCFFC22}"/>
              </a:ext>
            </a:extLst>
          </p:cNvPr>
          <p:cNvSpPr txBox="1"/>
          <p:nvPr/>
        </p:nvSpPr>
        <p:spPr>
          <a:xfrm>
            <a:off x="7258336" y="1161851"/>
            <a:ext cx="1147177" cy="3692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Oct</a:t>
            </a:r>
            <a:r>
              <a:rPr lang="nb-NO" dirty="0"/>
              <a:t> 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20DE11-272D-95EF-E386-99D5AF32E209}"/>
              </a:ext>
            </a:extLst>
          </p:cNvPr>
          <p:cNvSpPr txBox="1"/>
          <p:nvPr/>
        </p:nvSpPr>
        <p:spPr>
          <a:xfrm>
            <a:off x="8371911" y="1447928"/>
            <a:ext cx="1147177" cy="3692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Oct</a:t>
            </a:r>
            <a:r>
              <a:rPr lang="nb-NO" dirty="0"/>
              <a:t> 10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D5732E-A3CA-D693-3919-A6146655CF37}"/>
              </a:ext>
            </a:extLst>
          </p:cNvPr>
          <p:cNvSpPr txBox="1"/>
          <p:nvPr/>
        </p:nvSpPr>
        <p:spPr>
          <a:xfrm>
            <a:off x="9341897" y="1734005"/>
            <a:ext cx="1147177" cy="3692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Oct</a:t>
            </a:r>
            <a:r>
              <a:rPr lang="nb-NO" dirty="0"/>
              <a:t> 17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8BE9AF-39D9-1A42-7BB7-79C3965F8D29}"/>
              </a:ext>
            </a:extLst>
          </p:cNvPr>
          <p:cNvSpPr txBox="1"/>
          <p:nvPr/>
        </p:nvSpPr>
        <p:spPr>
          <a:xfrm>
            <a:off x="10485827" y="2020081"/>
            <a:ext cx="1147177" cy="3692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Oct</a:t>
            </a:r>
            <a:r>
              <a:rPr lang="nb-NO" dirty="0"/>
              <a:t> 24</a:t>
            </a:r>
          </a:p>
        </p:txBody>
      </p:sp>
    </p:spTree>
    <p:extLst>
      <p:ext uri="{BB962C8B-B14F-4D97-AF65-F5344CB8AC3E}">
        <p14:creationId xmlns:p14="http://schemas.microsoft.com/office/powerpoint/2010/main" val="357854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40584-A425-B9AA-8D50-7ECB09229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Module</a:t>
            </a:r>
            <a:r>
              <a:rPr lang="nb-NO" dirty="0"/>
              <a:t> 2 design </a:t>
            </a:r>
            <a:r>
              <a:rPr lang="nb-NO" dirty="0" err="1"/>
              <a:t>task</a:t>
            </a:r>
            <a:r>
              <a:rPr lang="nb-NO" dirty="0"/>
              <a:t> – AI support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051978-FE33-7ABC-8AC6-982F02F53F35}"/>
              </a:ext>
            </a:extLst>
          </p:cNvPr>
          <p:cNvSpPr txBox="1"/>
          <p:nvPr/>
        </p:nvSpPr>
        <p:spPr>
          <a:xfrm>
            <a:off x="932991" y="1693741"/>
            <a:ext cx="4464995" cy="4799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>
                <a:solidFill>
                  <a:schemeClr val="accent5"/>
                </a:solidFill>
              </a:rPr>
              <a:t>Process</a:t>
            </a:r>
            <a:r>
              <a:rPr lang="nb-NO" b="1" dirty="0">
                <a:solidFill>
                  <a:schemeClr val="accent5"/>
                </a:solidFill>
              </a:rPr>
              <a:t>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Large </a:t>
            </a:r>
            <a:r>
              <a:rPr lang="nb-NO" dirty="0" err="1"/>
              <a:t>language</a:t>
            </a:r>
            <a:r>
              <a:rPr lang="nb-NO" dirty="0"/>
              <a:t> </a:t>
            </a:r>
            <a:r>
              <a:rPr lang="nb-NO" dirty="0" err="1"/>
              <a:t>models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Image, </a:t>
            </a:r>
            <a:r>
              <a:rPr lang="nb-NO" dirty="0" err="1"/>
              <a:t>audio</a:t>
            </a:r>
            <a:r>
              <a:rPr lang="nb-NO" dirty="0"/>
              <a:t>, video </a:t>
            </a:r>
            <a:r>
              <a:rPr lang="nb-NO" dirty="0" err="1"/>
              <a:t>generation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Code </a:t>
            </a:r>
            <a:r>
              <a:rPr lang="nb-NO" dirty="0" err="1"/>
              <a:t>generation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… for </a:t>
            </a:r>
            <a:r>
              <a:rPr lang="nb-NO" dirty="0" err="1"/>
              <a:t>ideation</a:t>
            </a:r>
            <a:r>
              <a:rPr lang="nb-NO" dirty="0"/>
              <a:t>, </a:t>
            </a:r>
            <a:r>
              <a:rPr lang="nb-NO" dirty="0" err="1"/>
              <a:t>detailing</a:t>
            </a:r>
            <a:r>
              <a:rPr lang="nb-NO" dirty="0"/>
              <a:t>, </a:t>
            </a:r>
            <a:r>
              <a:rPr lang="nb-NO" dirty="0" err="1"/>
              <a:t>implementation</a:t>
            </a:r>
            <a:endParaRPr lang="nb-NO" dirty="0"/>
          </a:p>
          <a:p>
            <a:endParaRPr lang="nb-NO" dirty="0"/>
          </a:p>
          <a:p>
            <a:r>
              <a:rPr lang="nb-NO" b="1" dirty="0">
                <a:solidFill>
                  <a:schemeClr val="accent5"/>
                </a:solidFill>
              </a:rPr>
              <a:t>Platforms for </a:t>
            </a:r>
            <a:r>
              <a:rPr lang="nb-NO" b="1" dirty="0" err="1">
                <a:solidFill>
                  <a:schemeClr val="accent5"/>
                </a:solidFill>
              </a:rPr>
              <a:t>implementation</a:t>
            </a:r>
            <a:endParaRPr lang="nb-NO" b="1" dirty="0">
              <a:solidFill>
                <a:schemeClr val="accent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Configurable</a:t>
            </a:r>
            <a:r>
              <a:rPr lang="nb-NO" dirty="0"/>
              <a:t> </a:t>
            </a:r>
            <a:r>
              <a:rPr lang="nb-NO" dirty="0" err="1"/>
              <a:t>GPTs</a:t>
            </a:r>
            <a:r>
              <a:rPr lang="nb-NO" dirty="0"/>
              <a:t> or </a:t>
            </a:r>
            <a:r>
              <a:rPr lang="nb-NO" dirty="0" err="1"/>
              <a:t>similar</a:t>
            </a:r>
            <a:endParaRPr lang="nb-NO" dirty="0"/>
          </a:p>
          <a:p>
            <a:pPr marL="742881" lvl="1" indent="-285750">
              <a:buFont typeface="Arial" panose="020B0604020202020204" pitchFamily="34" charset="0"/>
              <a:buChar char="•"/>
            </a:pPr>
            <a:r>
              <a:rPr lang="nb-NO" dirty="0"/>
              <a:t>Character.ai</a:t>
            </a:r>
          </a:p>
          <a:p>
            <a:pPr marL="742881" lvl="1" indent="-285750">
              <a:buFont typeface="Arial" panose="020B0604020202020204" pitchFamily="34" charset="0"/>
              <a:buChar char="•"/>
            </a:pPr>
            <a:r>
              <a:rPr lang="nb-NO" dirty="0" err="1"/>
              <a:t>OpenAI</a:t>
            </a:r>
            <a:r>
              <a:rPr lang="nb-NO" dirty="0"/>
              <a:t> GPT (</a:t>
            </a:r>
            <a:r>
              <a:rPr lang="nb-NO" dirty="0" err="1"/>
              <a:t>subscription</a:t>
            </a:r>
            <a:r>
              <a:rPr lang="nb-NO" dirty="0"/>
              <a:t> </a:t>
            </a:r>
            <a:r>
              <a:rPr lang="nb-NO" dirty="0" err="1"/>
              <a:t>required</a:t>
            </a:r>
            <a:r>
              <a:rPr lang="nb-NO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Chatbot </a:t>
            </a:r>
            <a:r>
              <a:rPr lang="nb-NO" dirty="0" err="1"/>
              <a:t>platforms</a:t>
            </a:r>
            <a:endParaRPr lang="nb-NO" dirty="0"/>
          </a:p>
          <a:p>
            <a:pPr marL="742881" lvl="1" indent="-285750">
              <a:buFont typeface="Arial" panose="020B0604020202020204" pitchFamily="34" charset="0"/>
              <a:buChar char="•"/>
            </a:pPr>
            <a:r>
              <a:rPr lang="nb-NO" dirty="0" err="1"/>
              <a:t>BotPress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Any</a:t>
            </a:r>
            <a:r>
              <a:rPr lang="nb-NO" dirty="0"/>
              <a:t>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method</a:t>
            </a:r>
            <a:r>
              <a:rPr lang="nb-NO" dirty="0"/>
              <a:t> or </a:t>
            </a:r>
            <a:r>
              <a:rPr lang="nb-NO" dirty="0" err="1"/>
              <a:t>platform</a:t>
            </a:r>
            <a:endParaRPr lang="nb-NO" dirty="0"/>
          </a:p>
          <a:p>
            <a:pPr marL="742881" lvl="1" indent="-285750">
              <a:buFont typeface="Arial" panose="020B0604020202020204" pitchFamily="34" charset="0"/>
              <a:buChar char="•"/>
            </a:pPr>
            <a:endParaRPr lang="nb-NO" dirty="0"/>
          </a:p>
          <a:p>
            <a:r>
              <a:rPr lang="nb-NO" b="1" dirty="0">
                <a:solidFill>
                  <a:schemeClr val="accent5"/>
                </a:solidFill>
              </a:rPr>
              <a:t>As an alternative </a:t>
            </a:r>
            <a:r>
              <a:rPr lang="nb-NO" b="1" dirty="0" err="1">
                <a:solidFill>
                  <a:schemeClr val="accent5"/>
                </a:solidFill>
              </a:rPr>
              <a:t>implementation</a:t>
            </a:r>
            <a:r>
              <a:rPr lang="nb-NO" dirty="0"/>
              <a:t>,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present a </a:t>
            </a:r>
            <a:r>
              <a:rPr lang="nb-NO" dirty="0" err="1"/>
              <a:t>mock</a:t>
            </a:r>
            <a:r>
              <a:rPr lang="nb-NO" dirty="0"/>
              <a:t>-up prototype, </a:t>
            </a:r>
            <a:r>
              <a:rPr lang="nb-NO" dirty="0" err="1"/>
              <a:t>showing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existing</a:t>
            </a:r>
            <a:r>
              <a:rPr lang="nb-NO" dirty="0"/>
              <a:t> AI services </a:t>
            </a:r>
            <a:r>
              <a:rPr lang="nb-NO" dirty="0" err="1"/>
              <a:t>could</a:t>
            </a:r>
            <a:r>
              <a:rPr lang="nb-NO" dirty="0"/>
              <a:t> be </a:t>
            </a:r>
            <a:r>
              <a:rPr lang="nb-NO" dirty="0" err="1"/>
              <a:t>included</a:t>
            </a:r>
            <a:endParaRPr lang="nb-NO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DEB4ED9-AF66-5FDC-0E51-ACAFFF59CB08}"/>
              </a:ext>
            </a:extLst>
          </p:cNvPr>
          <p:cNvSpPr/>
          <p:nvPr/>
        </p:nvSpPr>
        <p:spPr>
          <a:xfrm>
            <a:off x="7079226" y="2062947"/>
            <a:ext cx="4464995" cy="303016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>
                <a:solidFill>
                  <a:schemeClr val="tx1"/>
                </a:solidFill>
              </a:rPr>
              <a:t>First </a:t>
            </a:r>
            <a:r>
              <a:rPr lang="nb-NO" b="1" dirty="0" err="1">
                <a:solidFill>
                  <a:schemeClr val="tx1"/>
                </a:solidFill>
              </a:rPr>
              <a:t>week</a:t>
            </a:r>
            <a:r>
              <a:rPr lang="nb-NO" b="1" dirty="0">
                <a:solidFill>
                  <a:schemeClr val="tx1"/>
                </a:solidFill>
              </a:rPr>
              <a:t>: Discover</a:t>
            </a:r>
          </a:p>
          <a:p>
            <a:endParaRPr lang="nb-NO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>
                <a:solidFill>
                  <a:schemeClr val="tx1"/>
                </a:solidFill>
              </a:rPr>
              <a:t>Use</a:t>
            </a:r>
            <a:r>
              <a:rPr lang="nb-NO" dirty="0">
                <a:solidFill>
                  <a:schemeClr val="tx1"/>
                </a:solidFill>
              </a:rPr>
              <a:t> </a:t>
            </a:r>
            <a:r>
              <a:rPr lang="nb-NO" dirty="0" err="1">
                <a:solidFill>
                  <a:schemeClr val="tx1"/>
                </a:solidFill>
              </a:rPr>
              <a:t>ChatGPT</a:t>
            </a:r>
            <a:r>
              <a:rPr lang="nb-NO" dirty="0">
                <a:solidFill>
                  <a:schemeClr val="tx1"/>
                </a:solidFill>
              </a:rPr>
              <a:t> or Google Gemini for brainstorming and </a:t>
            </a:r>
            <a:r>
              <a:rPr lang="nb-NO" dirty="0" err="1">
                <a:solidFill>
                  <a:schemeClr val="tx1"/>
                </a:solidFill>
              </a:rPr>
              <a:t>ideation</a:t>
            </a:r>
            <a:endParaRPr lang="nb-NO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>
                <a:solidFill>
                  <a:schemeClr val="tx1"/>
                </a:solidFill>
              </a:rPr>
              <a:t>Generate</a:t>
            </a:r>
            <a:r>
              <a:rPr lang="nb-NO" dirty="0">
                <a:solidFill>
                  <a:schemeClr val="tx1"/>
                </a:solidFill>
              </a:rPr>
              <a:t> </a:t>
            </a:r>
            <a:r>
              <a:rPr lang="nb-NO" dirty="0" err="1">
                <a:solidFill>
                  <a:schemeClr val="tx1"/>
                </a:solidFill>
              </a:rPr>
              <a:t>content</a:t>
            </a:r>
            <a:r>
              <a:rPr lang="nb-NO" dirty="0">
                <a:solidFill>
                  <a:schemeClr val="tx1"/>
                </a:solidFill>
              </a:rPr>
              <a:t> for </a:t>
            </a:r>
            <a:r>
              <a:rPr lang="nb-NO" dirty="0" err="1">
                <a:solidFill>
                  <a:schemeClr val="tx1"/>
                </a:solidFill>
              </a:rPr>
              <a:t>inspiration</a:t>
            </a:r>
            <a:endParaRPr lang="nb-NO" dirty="0">
              <a:solidFill>
                <a:schemeClr val="tx1"/>
              </a:solidFill>
            </a:endParaRPr>
          </a:p>
          <a:p>
            <a:endParaRPr lang="nb-NO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>
                <a:solidFill>
                  <a:schemeClr val="tx1"/>
                </a:solidFill>
              </a:rPr>
              <a:t>Familiarize</a:t>
            </a:r>
            <a:r>
              <a:rPr lang="nb-NO" dirty="0">
                <a:solidFill>
                  <a:schemeClr val="tx1"/>
                </a:solidFill>
              </a:rPr>
              <a:t> </a:t>
            </a:r>
            <a:r>
              <a:rPr lang="nb-NO" dirty="0" err="1">
                <a:solidFill>
                  <a:schemeClr val="tx1"/>
                </a:solidFill>
              </a:rPr>
              <a:t>yourself</a:t>
            </a:r>
            <a:r>
              <a:rPr lang="nb-NO" dirty="0">
                <a:solidFill>
                  <a:schemeClr val="tx1"/>
                </a:solidFill>
              </a:rPr>
              <a:t> </a:t>
            </a:r>
            <a:r>
              <a:rPr lang="nb-NO" dirty="0" err="1">
                <a:solidFill>
                  <a:schemeClr val="tx1"/>
                </a:solidFill>
              </a:rPr>
              <a:t>with</a:t>
            </a:r>
            <a:r>
              <a:rPr lang="nb-NO" dirty="0">
                <a:solidFill>
                  <a:schemeClr val="tx1"/>
                </a:solidFill>
              </a:rPr>
              <a:t> </a:t>
            </a:r>
            <a:r>
              <a:rPr lang="nb-NO" dirty="0" err="1">
                <a:solidFill>
                  <a:schemeClr val="tx1"/>
                </a:solidFill>
              </a:rPr>
              <a:t>one</a:t>
            </a:r>
            <a:r>
              <a:rPr lang="nb-NO" dirty="0">
                <a:solidFill>
                  <a:schemeClr val="tx1"/>
                </a:solidFill>
              </a:rPr>
              <a:t> or more </a:t>
            </a:r>
            <a:r>
              <a:rPr lang="nb-NO" dirty="0" err="1">
                <a:solidFill>
                  <a:schemeClr val="tx1"/>
                </a:solidFill>
              </a:rPr>
              <a:t>possible</a:t>
            </a:r>
            <a:r>
              <a:rPr lang="nb-NO" dirty="0">
                <a:solidFill>
                  <a:schemeClr val="tx1"/>
                </a:solidFill>
              </a:rPr>
              <a:t> </a:t>
            </a:r>
            <a:r>
              <a:rPr lang="nb-NO" dirty="0" err="1">
                <a:solidFill>
                  <a:schemeClr val="tx1"/>
                </a:solidFill>
              </a:rPr>
              <a:t>platforms</a:t>
            </a:r>
            <a:r>
              <a:rPr lang="nb-NO" dirty="0">
                <a:solidFill>
                  <a:schemeClr val="tx1"/>
                </a:solidFill>
              </a:rPr>
              <a:t> for </a:t>
            </a:r>
            <a:r>
              <a:rPr lang="nb-NO" dirty="0" err="1">
                <a:solidFill>
                  <a:schemeClr val="tx1"/>
                </a:solidFill>
              </a:rPr>
              <a:t>implementation</a:t>
            </a:r>
            <a:endParaRPr lang="nb-NO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315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BACD7C-0606-43AF-9C08-B4F99A8C7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11</a:t>
            </a:fld>
            <a:endParaRPr lang="nb-NO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CB2359-DC30-4591-8CAE-3D621105F1B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4400" dirty="0" err="1"/>
              <a:t>Module</a:t>
            </a:r>
            <a:r>
              <a:rPr lang="nb-NO" sz="4400" dirty="0"/>
              <a:t> 2 design </a:t>
            </a:r>
            <a:r>
              <a:rPr lang="nb-NO" sz="4400" dirty="0" err="1"/>
              <a:t>task</a:t>
            </a:r>
            <a:r>
              <a:rPr lang="nb-NO" sz="4400" dirty="0"/>
              <a:t>:</a:t>
            </a:r>
          </a:p>
          <a:p>
            <a:pPr algn="ctr"/>
            <a:r>
              <a:rPr lang="nb-NO" sz="4400" dirty="0" err="1"/>
              <a:t>Example</a:t>
            </a:r>
            <a:r>
              <a:rPr lang="nb-NO" sz="4400" dirty="0"/>
              <a:t> </a:t>
            </a:r>
            <a:r>
              <a:rPr lang="nb-NO" sz="4400" dirty="0" err="1"/>
              <a:t>based</a:t>
            </a:r>
            <a:r>
              <a:rPr lang="nb-NO" sz="4400" dirty="0"/>
              <a:t> </a:t>
            </a:r>
            <a:r>
              <a:rPr lang="nb-NO" sz="4400" dirty="0" err="1"/>
              <a:t>on</a:t>
            </a:r>
            <a:r>
              <a:rPr lang="nb-NO" sz="4400" dirty="0"/>
              <a:t> Group 4 </a:t>
            </a:r>
          </a:p>
          <a:p>
            <a:pPr algn="ctr"/>
            <a:r>
              <a:rPr lang="nb-NO" sz="4400" dirty="0" err="1"/>
              <a:t>topic</a:t>
            </a:r>
            <a:r>
              <a:rPr lang="nb-NO" sz="4400" dirty="0"/>
              <a:t> (student </a:t>
            </a:r>
            <a:r>
              <a:rPr lang="nb-NO" sz="4400" dirty="0" err="1"/>
              <a:t>organizer</a:t>
            </a:r>
            <a:r>
              <a:rPr lang="nb-NO" sz="4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33684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C975FB-C6A5-D5A7-79AE-CC8D2C630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878"/>
            <a:ext cx="12192000" cy="679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285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4C69CB-D9F9-E4DD-B71A-763E08984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981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BDD97D-8D88-89A1-925A-B4D796046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7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435D84-9BCC-5507-EB0B-3537BC9A3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32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78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FDE865-887E-6757-1141-B9F679DBD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917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34CEC2-805D-6251-751D-5E7A42E3E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04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105B51-1F04-843D-D8F1-F8488A8AB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297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45BE0E-C096-E117-37E4-ED0CDEB2E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449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40584-A425-B9AA-8D50-7ECB09229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 ’23 </a:t>
            </a:r>
            <a:r>
              <a:rPr lang="nb-NO" dirty="0" err="1"/>
              <a:t>paper</a:t>
            </a:r>
            <a:r>
              <a:rPr lang="nb-NO" dirty="0"/>
              <a:t> for </a:t>
            </a:r>
            <a:r>
              <a:rPr lang="nb-NO" dirty="0" err="1"/>
              <a:t>additional</a:t>
            </a:r>
            <a:r>
              <a:rPr lang="nb-NO" dirty="0"/>
              <a:t> </a:t>
            </a:r>
            <a:r>
              <a:rPr lang="nb-NO" dirty="0" err="1"/>
              <a:t>guidance</a:t>
            </a:r>
            <a:endParaRPr lang="nb-N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02ABDD-D635-3603-3A4B-64880118C68E}"/>
              </a:ext>
            </a:extLst>
          </p:cNvPr>
          <p:cNvSpPr txBox="1"/>
          <p:nvPr/>
        </p:nvSpPr>
        <p:spPr>
          <a:xfrm>
            <a:off x="1119001" y="2275351"/>
            <a:ext cx="4096094" cy="2030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Tholander</a:t>
            </a:r>
            <a:r>
              <a:rPr lang="en-US" dirty="0"/>
              <a:t>, J., &amp; Jonsson, M. (2023). Design ideation with AI-sketching, thinking and talking with generative machine learning models. In Proceedings of the 2023 ACM designing interactive systems conference – DIS ‘23 (pp. 1930-1940). New York, NY: ACM</a:t>
            </a:r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F1D513-E4A6-1AF0-C200-C0F8D2017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1378" y="1492294"/>
            <a:ext cx="3751229" cy="48850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F90011-53A9-D6F9-DAE9-954C3AFCD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746" y="4641625"/>
            <a:ext cx="7567089" cy="18512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25872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BACD7C-0606-43AF-9C08-B4F99A8C7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21</a:t>
            </a:fld>
            <a:endParaRPr lang="nb-NO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CB2359-DC30-4591-8CAE-3D621105F1B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4400" dirty="0"/>
              <a:t>End 1</a:t>
            </a:r>
          </a:p>
        </p:txBody>
      </p:sp>
    </p:spTree>
    <p:extLst>
      <p:ext uri="{BB962C8B-B14F-4D97-AF65-F5344CB8AC3E}">
        <p14:creationId xmlns:p14="http://schemas.microsoft.com/office/powerpoint/2010/main" val="1732903392"/>
      </p:ext>
    </p:extLst>
  </p:cSld>
  <p:clrMapOvr>
    <a:masterClrMapping/>
  </p:clrMapOvr>
</p:sld>
</file>

<file path=ppt/theme/theme1.xml><?xml version="1.0" encoding="utf-8"?>
<a:theme xmlns:a="http://schemas.openxmlformats.org/drawingml/2006/main" name="SINTEF Lys">
  <a:themeElements>
    <a:clrScheme name="SINTEF">
      <a:dk1>
        <a:sysClr val="windowText" lastClr="000000"/>
      </a:dk1>
      <a:lt1>
        <a:sysClr val="window" lastClr="FFFFFF"/>
      </a:lt1>
      <a:dk2>
        <a:srgbClr val="003C65"/>
      </a:dk2>
      <a:lt2>
        <a:srgbClr val="FFFFFF"/>
      </a:lt2>
      <a:accent1>
        <a:srgbClr val="003C65"/>
      </a:accent1>
      <a:accent2>
        <a:srgbClr val="22A7E5"/>
      </a:accent2>
      <a:accent3>
        <a:srgbClr val="EC008C"/>
      </a:accent3>
      <a:accent4>
        <a:srgbClr val="A4C21F"/>
      </a:accent4>
      <a:accent5>
        <a:srgbClr val="F7E918"/>
      </a:accent5>
      <a:accent6>
        <a:srgbClr val="A19589"/>
      </a:accent6>
      <a:hlink>
        <a:srgbClr val="0563C1"/>
      </a:hlink>
      <a:folHlink>
        <a:srgbClr val="954F72"/>
      </a:folHlink>
    </a:clrScheme>
    <a:fontScheme name="SINTE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0800">
          <a:solidFill>
            <a:schemeClr val="tx2"/>
          </a:solidFill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al_v6.potx" id="{C8E08AB7-4B67-4E1F-A38B-FF084AC1787D}" vid="{9A484F1E-B053-4CBC-BB23-94775B066193}"/>
    </a:ext>
  </a:extLst>
</a:theme>
</file>

<file path=ppt/theme/theme2.xml><?xml version="1.0" encoding="utf-8"?>
<a:theme xmlns:a="http://schemas.openxmlformats.org/drawingml/2006/main" name="SINTEF Mørk">
  <a:themeElements>
    <a:clrScheme name="SINTEF">
      <a:dk1>
        <a:sysClr val="windowText" lastClr="000000"/>
      </a:dk1>
      <a:lt1>
        <a:sysClr val="window" lastClr="FFFFFF"/>
      </a:lt1>
      <a:dk2>
        <a:srgbClr val="003C65"/>
      </a:dk2>
      <a:lt2>
        <a:srgbClr val="FFFFFF"/>
      </a:lt2>
      <a:accent1>
        <a:srgbClr val="003C65"/>
      </a:accent1>
      <a:accent2>
        <a:srgbClr val="22A7E5"/>
      </a:accent2>
      <a:accent3>
        <a:srgbClr val="EC008C"/>
      </a:accent3>
      <a:accent4>
        <a:srgbClr val="A4C21F"/>
      </a:accent4>
      <a:accent5>
        <a:srgbClr val="F7E918"/>
      </a:accent5>
      <a:accent6>
        <a:srgbClr val="A19589"/>
      </a:accent6>
      <a:hlink>
        <a:srgbClr val="0563C1"/>
      </a:hlink>
      <a:folHlink>
        <a:srgbClr val="954F72"/>
      </a:folHlink>
    </a:clrScheme>
    <a:fontScheme name="SINTE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0800">
          <a:solidFill>
            <a:schemeClr val="tx2"/>
          </a:solidFill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al_v6.potx" id="{C8E08AB7-4B67-4E1F-A38B-FF084AC1787D}" vid="{CCF62DFA-C245-46EA-922F-65A2A646725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SINTEF Presentation</Template>
  <TotalTime>0</TotalTime>
  <Words>1482</Words>
  <Application>Microsoft Office PowerPoint</Application>
  <PresentationFormat>Widescreen</PresentationFormat>
  <Paragraphs>150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SINTEF Lys</vt:lpstr>
      <vt:lpstr>SINTEF Mørk</vt:lpstr>
      <vt:lpstr>Office Theme</vt:lpstr>
      <vt:lpstr>INTERACTION WITH AI and autonomous systems – MoDULE 2</vt:lpstr>
      <vt:lpstr>PowerPoint Presentation</vt:lpstr>
      <vt:lpstr>PowerPoint Presentation</vt:lpstr>
      <vt:lpstr>PowerPoint Presentation</vt:lpstr>
      <vt:lpstr>Interim report - individual assignment</vt:lpstr>
      <vt:lpstr>Interim report – group assignment</vt:lpstr>
      <vt:lpstr>PowerPoint Presentation</vt:lpstr>
      <vt:lpstr>PowerPoint Presentation</vt:lpstr>
      <vt:lpstr>Module 2 design task</vt:lpstr>
      <vt:lpstr>Module 2 design task – AI support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 ’23 paper for additional guidance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2018-09-03T13:58:03Z</dcterms:created>
  <dcterms:modified xsi:type="dcterms:W3CDTF">2024-09-26T12:26:35Z</dcterms:modified>
</cp:coreProperties>
</file>