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59" r:id="rId2"/>
    <p:sldMasterId id="2147483679" r:id="rId3"/>
  </p:sldMasterIdLst>
  <p:notesMasterIdLst>
    <p:notesMasterId r:id="rId44"/>
  </p:notesMasterIdLst>
  <p:sldIdLst>
    <p:sldId id="273" r:id="rId4"/>
    <p:sldId id="675" r:id="rId5"/>
    <p:sldId id="954" r:id="rId6"/>
    <p:sldId id="955" r:id="rId7"/>
    <p:sldId id="1340" r:id="rId8"/>
    <p:sldId id="1341" r:id="rId9"/>
    <p:sldId id="1342" r:id="rId10"/>
    <p:sldId id="1343" r:id="rId11"/>
    <p:sldId id="1344" r:id="rId12"/>
    <p:sldId id="1346" r:id="rId13"/>
    <p:sldId id="1345" r:id="rId14"/>
    <p:sldId id="1347" r:id="rId15"/>
    <p:sldId id="631" r:id="rId16"/>
    <p:sldId id="1268" r:id="rId17"/>
    <p:sldId id="1269" r:id="rId18"/>
    <p:sldId id="1270" r:id="rId19"/>
    <p:sldId id="1333" r:id="rId20"/>
    <p:sldId id="1334" r:id="rId21"/>
    <p:sldId id="1335" r:id="rId22"/>
    <p:sldId id="1336" r:id="rId23"/>
    <p:sldId id="1337" r:id="rId24"/>
    <p:sldId id="1215" r:id="rId25"/>
    <p:sldId id="772" r:id="rId26"/>
    <p:sldId id="824" r:id="rId27"/>
    <p:sldId id="826" r:id="rId28"/>
    <p:sldId id="818" r:id="rId29"/>
    <p:sldId id="948" r:id="rId30"/>
    <p:sldId id="816" r:id="rId31"/>
    <p:sldId id="815" r:id="rId32"/>
    <p:sldId id="662" r:id="rId33"/>
    <p:sldId id="1212" r:id="rId34"/>
    <p:sldId id="856" r:id="rId35"/>
    <p:sldId id="888" r:id="rId36"/>
    <p:sldId id="873" r:id="rId37"/>
    <p:sldId id="889" r:id="rId38"/>
    <p:sldId id="875" r:id="rId39"/>
    <p:sldId id="890" r:id="rId40"/>
    <p:sldId id="1348" r:id="rId41"/>
    <p:sldId id="1349" r:id="rId42"/>
    <p:sldId id="738" r:id="rId43"/>
  </p:sldIdLst>
  <p:sldSz cx="12192000" cy="6858000"/>
  <p:notesSz cx="6858000" cy="9144000"/>
  <p:defaultTex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E690E"/>
    <a:srgbClr val="FFFFFF"/>
    <a:srgbClr val="80B3F8"/>
    <a:srgbClr val="FFFF00"/>
    <a:srgbClr val="FE6202"/>
    <a:srgbClr val="45D232"/>
    <a:srgbClr val="FF25A7"/>
    <a:srgbClr val="E2E2E2"/>
    <a:srgbClr val="FF5B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3A58BD-1098-436E-9437-6FADAF5A8556}" v="732" dt="2024-10-03T09:46:22.553"/>
    <p1510:client id="{EEE7C2F3-61A6-4CB6-920B-E0061D0FFE4F}" v="2" dt="2024-10-03T14:12:14.3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43" autoAdjust="0"/>
    <p:restoredTop sz="95097" autoAdjust="0"/>
  </p:normalViewPr>
  <p:slideViewPr>
    <p:cSldViewPr snapToGrid="0">
      <p:cViewPr varScale="1">
        <p:scale>
          <a:sx n="79" d="100"/>
          <a:sy n="79" d="100"/>
        </p:scale>
        <p:origin x="302" y="77"/>
      </p:cViewPr>
      <p:guideLst>
        <p:guide orient="horz" pos="2160"/>
        <p:guide pos="3840"/>
      </p:guideLst>
    </p:cSldViewPr>
  </p:slideViewPr>
  <p:outlineViewPr>
    <p:cViewPr>
      <p:scale>
        <a:sx n="33" d="100"/>
        <a:sy n="33" d="100"/>
      </p:scale>
      <p:origin x="0" y="-5794"/>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6" d="100"/>
          <a:sy n="96" d="100"/>
        </p:scale>
        <p:origin x="288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CAC034-CD78-49B0-BCA6-1A6DED00F801}" type="datetimeFigureOut">
              <a:rPr lang="en-GB" smtClean="0"/>
              <a:t>03/10/2024</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3E418-C684-4945-99FD-AD67B519583E}" type="slidenum">
              <a:rPr lang="en-GB" smtClean="0"/>
              <a:t>‹#›</a:t>
            </a:fld>
            <a:endParaRPr lang="en-GB"/>
          </a:p>
        </p:txBody>
      </p:sp>
    </p:spTree>
    <p:extLst>
      <p:ext uri="{BB962C8B-B14F-4D97-AF65-F5344CB8AC3E}">
        <p14:creationId xmlns:p14="http://schemas.microsoft.com/office/powerpoint/2010/main" val="1647407781"/>
      </p:ext>
    </p:extLst>
  </p:cSld>
  <p:clrMap bg1="lt1" tx1="dk1" bg2="lt2" tx2="dk2" accent1="accent1" accent2="accent2" accent3="accent3" accent4="accent4" accent5="accent5" accent6="accent6" hlink="hlink" folHlink="folHlink"/>
  <p:notesStyle>
    <a:lvl1pPr marL="0" algn="l" defTabSz="457154" rtl="0" eaLnBrk="1" latinLnBrk="0" hangingPunct="1">
      <a:defRPr sz="600" kern="1200">
        <a:solidFill>
          <a:schemeClr val="tx1"/>
        </a:solidFill>
        <a:latin typeface="+mn-lt"/>
        <a:ea typeface="+mn-ea"/>
        <a:cs typeface="+mn-cs"/>
      </a:defRPr>
    </a:lvl1pPr>
    <a:lvl2pPr marL="228577" algn="l" defTabSz="457154" rtl="0" eaLnBrk="1" latinLnBrk="0" hangingPunct="1">
      <a:defRPr sz="600" kern="1200">
        <a:solidFill>
          <a:schemeClr val="tx1"/>
        </a:solidFill>
        <a:latin typeface="+mn-lt"/>
        <a:ea typeface="+mn-ea"/>
        <a:cs typeface="+mn-cs"/>
      </a:defRPr>
    </a:lvl2pPr>
    <a:lvl3pPr marL="457154" algn="l" defTabSz="457154" rtl="0" eaLnBrk="1" latinLnBrk="0" hangingPunct="1">
      <a:defRPr sz="600" kern="1200">
        <a:solidFill>
          <a:schemeClr val="tx1"/>
        </a:solidFill>
        <a:latin typeface="+mn-lt"/>
        <a:ea typeface="+mn-ea"/>
        <a:cs typeface="+mn-cs"/>
      </a:defRPr>
    </a:lvl3pPr>
    <a:lvl4pPr marL="685731" algn="l" defTabSz="457154" rtl="0" eaLnBrk="1" latinLnBrk="0" hangingPunct="1">
      <a:defRPr sz="600" kern="1200">
        <a:solidFill>
          <a:schemeClr val="tx1"/>
        </a:solidFill>
        <a:latin typeface="+mn-lt"/>
        <a:ea typeface="+mn-ea"/>
        <a:cs typeface="+mn-cs"/>
      </a:defRPr>
    </a:lvl4pPr>
    <a:lvl5pPr marL="914309" algn="l" defTabSz="457154" rtl="0" eaLnBrk="1" latinLnBrk="0" hangingPunct="1">
      <a:defRPr sz="600" kern="1200">
        <a:solidFill>
          <a:schemeClr val="tx1"/>
        </a:solidFill>
        <a:latin typeface="+mn-lt"/>
        <a:ea typeface="+mn-ea"/>
        <a:cs typeface="+mn-cs"/>
      </a:defRPr>
    </a:lvl5pPr>
    <a:lvl6pPr marL="1142886" algn="l" defTabSz="457154" rtl="0" eaLnBrk="1" latinLnBrk="0" hangingPunct="1">
      <a:defRPr sz="600" kern="1200">
        <a:solidFill>
          <a:schemeClr val="tx1"/>
        </a:solidFill>
        <a:latin typeface="+mn-lt"/>
        <a:ea typeface="+mn-ea"/>
        <a:cs typeface="+mn-cs"/>
      </a:defRPr>
    </a:lvl6pPr>
    <a:lvl7pPr marL="1371462" algn="l" defTabSz="457154" rtl="0" eaLnBrk="1" latinLnBrk="0" hangingPunct="1">
      <a:defRPr sz="600" kern="1200">
        <a:solidFill>
          <a:schemeClr val="tx1"/>
        </a:solidFill>
        <a:latin typeface="+mn-lt"/>
        <a:ea typeface="+mn-ea"/>
        <a:cs typeface="+mn-cs"/>
      </a:defRPr>
    </a:lvl7pPr>
    <a:lvl8pPr marL="1600040" algn="l" defTabSz="457154" rtl="0" eaLnBrk="1" latinLnBrk="0" hangingPunct="1">
      <a:defRPr sz="600" kern="1200">
        <a:solidFill>
          <a:schemeClr val="tx1"/>
        </a:solidFill>
        <a:latin typeface="+mn-lt"/>
        <a:ea typeface="+mn-ea"/>
        <a:cs typeface="+mn-cs"/>
      </a:defRPr>
    </a:lvl8pPr>
    <a:lvl9pPr marL="1828617" algn="l" defTabSz="457154"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533E418-C684-4945-99FD-AD67B519583E}" type="slidenum">
              <a:rPr lang="en-GB" smtClean="0"/>
              <a:t>1</a:t>
            </a:fld>
            <a:endParaRPr lang="en-GB"/>
          </a:p>
        </p:txBody>
      </p:sp>
    </p:spTree>
    <p:extLst>
      <p:ext uri="{BB962C8B-B14F-4D97-AF65-F5344CB8AC3E}">
        <p14:creationId xmlns:p14="http://schemas.microsoft.com/office/powerpoint/2010/main" val="643744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dirty="0"/>
              <a:t>Creative: </a:t>
            </a:r>
          </a:p>
          <a:p>
            <a:r>
              <a:rPr lang="en-US" dirty="0"/>
              <a:t>You are working for a footwear company in the unit developing new products. Generate ideas for a new shoe aimed at a specific market or sport that is underserved. Be creative and give at least ten ideas.</a:t>
            </a:r>
          </a:p>
          <a:p>
            <a:r>
              <a:rPr lang="en-US" dirty="0"/>
              <a:t>Come up with a list of steps needed to launch the product. Be concise but comprehensive.</a:t>
            </a:r>
          </a:p>
          <a:p>
            <a:r>
              <a:rPr lang="en-US" dirty="0"/>
              <a:t>Use your best knowledge to segment the footwear market by users. Develop a marketing slogan for each segment you are targeting.</a:t>
            </a:r>
          </a:p>
          <a:p>
            <a:r>
              <a:rPr lang="en-US" dirty="0"/>
              <a:t>Suggest three ways of testing whether your marketing slogan works well with the customers you have identified.</a:t>
            </a:r>
          </a:p>
          <a:p>
            <a:r>
              <a:rPr lang="en-US" dirty="0"/>
              <a:t>Write marketing copy for a press release of the product.</a:t>
            </a:r>
          </a:p>
          <a:p>
            <a:endParaRPr lang="en-US" dirty="0"/>
          </a:p>
          <a:p>
            <a:r>
              <a:rPr lang="en-US" b="1" dirty="0"/>
              <a:t>Business problem solving:</a:t>
            </a:r>
          </a:p>
          <a:p>
            <a:r>
              <a:rPr lang="en-US" dirty="0"/>
              <a:t>The CEO, Harold Van </a:t>
            </a:r>
            <a:r>
              <a:rPr lang="en-US" dirty="0" err="1"/>
              <a:t>Muylders</a:t>
            </a:r>
            <a:r>
              <a:rPr lang="en-US" dirty="0"/>
              <a:t>, of </a:t>
            </a:r>
            <a:r>
              <a:rPr lang="en-US" dirty="0" err="1"/>
              <a:t>Kleding</a:t>
            </a:r>
            <a:r>
              <a:rPr lang="en-US" dirty="0"/>
              <a:t> (a fictitious company) would like to understand the performance of the company’s three brands (</a:t>
            </a:r>
            <a:r>
              <a:rPr lang="en-US" dirty="0" err="1"/>
              <a:t>Kleding</a:t>
            </a:r>
            <a:r>
              <a:rPr lang="en-US" dirty="0"/>
              <a:t> Man, </a:t>
            </a:r>
            <a:r>
              <a:rPr lang="en-US" dirty="0" err="1"/>
              <a:t>Kleding</a:t>
            </a:r>
            <a:r>
              <a:rPr lang="en-US" dirty="0"/>
              <a:t> Woman, and </a:t>
            </a:r>
            <a:r>
              <a:rPr lang="en-US" dirty="0" err="1"/>
              <a:t>Kleding</a:t>
            </a:r>
            <a:r>
              <a:rPr lang="en-US" dirty="0"/>
              <a:t> Kids) to uncover deeper issues. Please find attached interviews from company insiders. In addition, the attached excel sheet provides financial data broken down by brands.</a:t>
            </a:r>
          </a:p>
          <a:p>
            <a:r>
              <a:rPr lang="en-US" dirty="0"/>
              <a:t>Using this information, if the CEO must pick one brand to focus on and invest in to drive revenue growth in the company, what brand should that be? What is the rationale for this choice? Please support your views with data and/or interview quotations</a:t>
            </a:r>
            <a:endParaRPr lang="nb-NO" dirty="0"/>
          </a:p>
        </p:txBody>
      </p:sp>
      <p:sp>
        <p:nvSpPr>
          <p:cNvPr id="4" name="Slide Number Placeholder 3"/>
          <p:cNvSpPr>
            <a:spLocks noGrp="1"/>
          </p:cNvSpPr>
          <p:nvPr>
            <p:ph type="sldNum" sz="quarter" idx="5"/>
          </p:nvPr>
        </p:nvSpPr>
        <p:spPr/>
        <p:txBody>
          <a:bodyPr/>
          <a:lstStyle/>
          <a:p>
            <a:fld id="{0533E418-C684-4945-99FD-AD67B519583E}" type="slidenum">
              <a:rPr lang="en-GB" smtClean="0"/>
              <a:t>14</a:t>
            </a:fld>
            <a:endParaRPr lang="en-GB"/>
          </a:p>
        </p:txBody>
      </p:sp>
    </p:spTree>
    <p:extLst>
      <p:ext uri="{BB962C8B-B14F-4D97-AF65-F5344CB8AC3E}">
        <p14:creationId xmlns:p14="http://schemas.microsoft.com/office/powerpoint/2010/main" val="3476124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0533E418-C684-4945-99FD-AD67B519583E}" type="slidenum">
              <a:rPr lang="en-GB" smtClean="0"/>
              <a:t>31</a:t>
            </a:fld>
            <a:endParaRPr lang="en-GB"/>
          </a:p>
        </p:txBody>
      </p:sp>
    </p:spTree>
    <p:extLst>
      <p:ext uri="{BB962C8B-B14F-4D97-AF65-F5344CB8AC3E}">
        <p14:creationId xmlns:p14="http://schemas.microsoft.com/office/powerpoint/2010/main" val="110176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0533E418-C684-4945-99FD-AD67B519583E}" type="slidenum">
              <a:rPr lang="en-GB" smtClean="0"/>
              <a:t>32</a:t>
            </a:fld>
            <a:endParaRPr lang="en-GB"/>
          </a:p>
        </p:txBody>
      </p:sp>
    </p:spTree>
    <p:extLst>
      <p:ext uri="{BB962C8B-B14F-4D97-AF65-F5344CB8AC3E}">
        <p14:creationId xmlns:p14="http://schemas.microsoft.com/office/powerpoint/2010/main" val="1106256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0533E418-C684-4945-99FD-AD67B519583E}" type="slidenum">
              <a:rPr lang="en-GB" smtClean="0"/>
              <a:t>33</a:t>
            </a:fld>
            <a:endParaRPr lang="en-GB"/>
          </a:p>
        </p:txBody>
      </p:sp>
    </p:spTree>
    <p:extLst>
      <p:ext uri="{BB962C8B-B14F-4D97-AF65-F5344CB8AC3E}">
        <p14:creationId xmlns:p14="http://schemas.microsoft.com/office/powerpoint/2010/main" val="1880634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0533E418-C684-4945-99FD-AD67B519583E}" type="slidenum">
              <a:rPr lang="en-GB" smtClean="0"/>
              <a:t>34</a:t>
            </a:fld>
            <a:endParaRPr lang="en-GB"/>
          </a:p>
        </p:txBody>
      </p:sp>
    </p:spTree>
    <p:extLst>
      <p:ext uri="{BB962C8B-B14F-4D97-AF65-F5344CB8AC3E}">
        <p14:creationId xmlns:p14="http://schemas.microsoft.com/office/powerpoint/2010/main" val="542301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0533E418-C684-4945-99FD-AD67B519583E}" type="slidenum">
              <a:rPr lang="en-GB" smtClean="0"/>
              <a:t>35</a:t>
            </a:fld>
            <a:endParaRPr lang="en-GB"/>
          </a:p>
        </p:txBody>
      </p:sp>
    </p:spTree>
    <p:extLst>
      <p:ext uri="{BB962C8B-B14F-4D97-AF65-F5344CB8AC3E}">
        <p14:creationId xmlns:p14="http://schemas.microsoft.com/office/powerpoint/2010/main" val="39580032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12192000" cy="68580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80036" marR="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lvl1pPr>
          </a:lstStyle>
          <a:p>
            <a:r>
              <a:rPr lang="en-GB" dirty="0"/>
              <a:t>Sett inn </a:t>
            </a:r>
            <a:r>
              <a:rPr lang="en-GB" dirty="0" err="1"/>
              <a:t>bilde</a:t>
            </a:r>
            <a:r>
              <a:rPr lang="en-GB" dirty="0"/>
              <a:t> </a:t>
            </a:r>
            <a:r>
              <a:rPr lang="en-GB" dirty="0" err="1"/>
              <a:t>fra</a:t>
            </a:r>
            <a:r>
              <a:rPr lang="en-GB" dirty="0"/>
              <a:t> </a:t>
            </a:r>
            <a:r>
              <a:rPr lang="en-GB" dirty="0" err="1"/>
              <a:t>menyen</a:t>
            </a:r>
            <a:r>
              <a:rPr lang="en-GB" dirty="0"/>
              <a:t>:</a:t>
            </a:r>
            <a:br>
              <a:rPr lang="en-GB" dirty="0"/>
            </a:br>
            <a:r>
              <a:rPr lang="en-GB" dirty="0"/>
              <a:t>“Sett inn/insert” -&gt; “</a:t>
            </a:r>
            <a:r>
              <a:rPr lang="en-GB" dirty="0" err="1"/>
              <a:t>Bilde</a:t>
            </a:r>
            <a:r>
              <a:rPr lang="en-GB" dirty="0"/>
              <a:t>/Picture”</a:t>
            </a:r>
          </a:p>
        </p:txBody>
      </p:sp>
      <p:pic>
        <p:nvPicPr>
          <p:cNvPr id="5" name="Bild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5230" y="1080136"/>
            <a:ext cx="981013" cy="214063"/>
          </a:xfrm>
          <a:prstGeom prst="rect">
            <a:avLst/>
          </a:prstGeom>
        </p:spPr>
      </p:pic>
      <p:sp>
        <p:nvSpPr>
          <p:cNvPr id="2" name="Tittel 1"/>
          <p:cNvSpPr>
            <a:spLocks noGrp="1"/>
          </p:cNvSpPr>
          <p:nvPr>
            <p:ph type="ctrTitle"/>
          </p:nvPr>
        </p:nvSpPr>
        <p:spPr>
          <a:xfrm>
            <a:off x="4407696" y="2879206"/>
            <a:ext cx="6769286" cy="3181610"/>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4600" cap="all" normalizeH="0" baseline="0">
                <a:solidFill>
                  <a:schemeClr val="dk2"/>
                </a:solidFill>
              </a:defRPr>
            </a:lvl1pPr>
          </a:lstStyle>
          <a:p>
            <a:r>
              <a:rPr lang="en-US"/>
              <a:t>Click to edit Master title style</a:t>
            </a:r>
            <a:endParaRPr lang="nb-NO" dirty="0"/>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
        <p:nvSpPr>
          <p:cNvPr id="16" name="Rektangel 15"/>
          <p:cNvSpPr/>
          <p:nvPr userDrawn="1"/>
        </p:nvSpPr>
        <p:spPr>
          <a:xfrm>
            <a:off x="896512" y="-1"/>
            <a:ext cx="1623803" cy="1803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1765" y="1080135"/>
            <a:ext cx="989890" cy="216000"/>
          </a:xfrm>
          <a:prstGeom prst="rect">
            <a:avLst/>
          </a:prstGeom>
        </p:spPr>
      </p:pic>
      <p:sp>
        <p:nvSpPr>
          <p:cNvPr id="7" name="Plassholder for tekst 6"/>
          <p:cNvSpPr>
            <a:spLocks noGrp="1"/>
          </p:cNvSpPr>
          <p:nvPr>
            <p:ph type="body" sz="quarter" idx="13" hasCustomPrompt="1"/>
          </p:nvPr>
        </p:nvSpPr>
        <p:spPr>
          <a:xfrm>
            <a:off x="4818166" y="5178320"/>
            <a:ext cx="3871913" cy="656334"/>
          </a:xfrm>
        </p:spPr>
        <p:txBody>
          <a:bodyPr/>
          <a:lstStyle>
            <a:lvl1pPr marL="0" indent="0">
              <a:spcBef>
                <a:spcPts val="0"/>
              </a:spcBef>
              <a:spcAft>
                <a:spcPts val="1000"/>
              </a:spcAft>
              <a:buNone/>
              <a:defRPr sz="1600">
                <a:solidFill>
                  <a:schemeClr val="accent2"/>
                </a:solidFill>
              </a:defRPr>
            </a:lvl1pPr>
          </a:lstStyle>
          <a:p>
            <a:pPr lvl="0"/>
            <a:r>
              <a:rPr lang="nb-NO" dirty="0"/>
              <a:t>Ola Nordmann</a:t>
            </a:r>
          </a:p>
          <a:p>
            <a:pPr lvl="0"/>
            <a:r>
              <a:rPr lang="nb-NO" dirty="0" err="1"/>
              <a:t>Month</a:t>
            </a:r>
            <a:r>
              <a:rPr lang="nb-NO" dirty="0"/>
              <a:t> 2016</a:t>
            </a:r>
          </a:p>
        </p:txBody>
      </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r>
              <a:rPr lang="nb-NO"/>
              <a:t>Month 2016</a:t>
            </a:r>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895584" y="0"/>
            <a:ext cx="1620308" cy="1800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5229" y="1080135"/>
            <a:ext cx="989890" cy="216000"/>
          </a:xfrm>
          <a:prstGeom prst="rect">
            <a:avLst/>
          </a:prstGeom>
        </p:spPr>
      </p:pic>
      <p:sp>
        <p:nvSpPr>
          <p:cNvPr id="2" name="Tittel 1"/>
          <p:cNvSpPr>
            <a:spLocks noGrp="1"/>
          </p:cNvSpPr>
          <p:nvPr>
            <p:ph type="ctrTitle"/>
          </p:nvPr>
        </p:nvSpPr>
        <p:spPr>
          <a:xfrm>
            <a:off x="2700176" y="2706389"/>
            <a:ext cx="9360609" cy="1427223"/>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4600" cap="none" normalizeH="0" baseline="0">
                <a:solidFill>
                  <a:schemeClr val="dk2"/>
                </a:solidFill>
              </a:defRPr>
            </a:lvl1pPr>
          </a:lstStyle>
          <a:p>
            <a:r>
              <a:rPr lang="en-US"/>
              <a:t>Click to edit Master title style</a:t>
            </a:r>
            <a:endParaRPr lang="nb-NO" dirty="0"/>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
        <p:nvSpPr>
          <p:cNvPr id="8" name="Plassholder for tekst 7"/>
          <p:cNvSpPr>
            <a:spLocks noGrp="1"/>
          </p:cNvSpPr>
          <p:nvPr>
            <p:ph type="body" sz="quarter" idx="12" hasCustomPrompt="1"/>
          </p:nvPr>
        </p:nvSpPr>
        <p:spPr>
          <a:xfrm>
            <a:off x="2903738" y="5652707"/>
            <a:ext cx="3888486" cy="688522"/>
          </a:xfrm>
        </p:spPr>
        <p:txBody>
          <a:bodyPr/>
          <a:lstStyle>
            <a:lvl1pPr marL="180000" indent="0">
              <a:spcBef>
                <a:spcPts val="0"/>
              </a:spcBef>
              <a:spcAft>
                <a:spcPts val="1000"/>
              </a:spcAft>
              <a:buNone/>
              <a:defRPr sz="1600" baseline="0">
                <a:solidFill>
                  <a:schemeClr val="accent2"/>
                </a:solidFill>
              </a:defRPr>
            </a:lvl1pPr>
          </a:lstStyle>
          <a:p>
            <a:pPr lvl="0"/>
            <a:r>
              <a:rPr lang="nb-NO" dirty="0"/>
              <a:t>Ola Nordmann</a:t>
            </a:r>
          </a:p>
          <a:p>
            <a:pPr lvl="0"/>
            <a:r>
              <a:rPr lang="nb-NO" dirty="0" err="1"/>
              <a:t>Month</a:t>
            </a:r>
            <a:r>
              <a:rPr lang="nb-NO" dirty="0"/>
              <a:t> 2016</a:t>
            </a:r>
          </a:p>
        </p:txBody>
      </p:sp>
    </p:spTree>
    <p:extLst>
      <p:ext uri="{BB962C8B-B14F-4D97-AF65-F5344CB8AC3E}">
        <p14:creationId xmlns:p14="http://schemas.microsoft.com/office/powerpoint/2010/main" val="263130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2" y="1883324"/>
            <a:ext cx="9001711" cy="3049624"/>
          </a:xfrm>
          <a:noFill/>
        </p:spPr>
        <p:txBody>
          <a:bodyPr tIns="360072" bIns="0" anchor="t">
            <a:normAutofit/>
          </a:bodyPr>
          <a:lstStyle>
            <a:lvl1pPr>
              <a:lnSpc>
                <a:spcPct val="70000"/>
              </a:lnSpc>
              <a:defRPr sz="8100" cap="all" baseline="0"/>
            </a:lvl1pPr>
          </a:lstStyle>
          <a:p>
            <a:r>
              <a:rPr lang="en-US"/>
              <a:t>Click to edit Master title style</a:t>
            </a:r>
            <a:endParaRPr lang="nb-NO" dirty="0"/>
          </a:p>
        </p:txBody>
      </p:sp>
      <p:sp>
        <p:nvSpPr>
          <p:cNvPr id="3" name="Plassholder for tekst 2"/>
          <p:cNvSpPr>
            <a:spLocks noGrp="1"/>
          </p:cNvSpPr>
          <p:nvPr>
            <p:ph type="body" idx="1"/>
          </p:nvPr>
        </p:nvSpPr>
        <p:spPr>
          <a:xfrm>
            <a:off x="954182" y="5724716"/>
            <a:ext cx="9001711" cy="506998"/>
          </a:xfrm>
        </p:spPr>
        <p:txBody>
          <a:bodyPr>
            <a:normAutofit/>
          </a:bodyPr>
          <a:lstStyle>
            <a:lvl1pPr marL="0" indent="0">
              <a:spcBef>
                <a:spcPts val="200"/>
              </a:spcBef>
              <a:buNone/>
              <a:defRPr sz="1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US"/>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Tree>
    <p:extLst>
      <p:ext uri="{BB962C8B-B14F-4D97-AF65-F5344CB8AC3E}">
        <p14:creationId xmlns:p14="http://schemas.microsoft.com/office/powerpoint/2010/main" val="258411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8" name="Tittel 7"/>
          <p:cNvSpPr>
            <a:spLocks noGrp="1"/>
          </p:cNvSpPr>
          <p:nvPr>
            <p:ph type="title"/>
          </p:nvPr>
        </p:nvSpPr>
        <p:spPr>
          <a:xfrm>
            <a:off x="6715276" y="920493"/>
            <a:ext cx="4986948" cy="1319077"/>
          </a:xfrm>
          <a:blipFill dpi="0" rotWithShape="1">
            <a:blip r:embed="rId2"/>
            <a:srcRect/>
            <a:tile tx="0" ty="0" sx="100000" sy="100000" flip="none" algn="bl"/>
          </a:blipFill>
        </p:spPr>
        <p:txBody>
          <a:bodyPr/>
          <a:lstStyle>
            <a:lvl1pPr>
              <a:lnSpc>
                <a:spcPct val="80000"/>
              </a:lnSpc>
              <a:defRPr/>
            </a:lvl1pPr>
          </a:lstStyle>
          <a:p>
            <a:r>
              <a:rPr lang="en-US"/>
              <a:t>Click to edit Master title style</a:t>
            </a:r>
            <a:endParaRPr lang="en-GB" dirty="0"/>
          </a:p>
        </p:txBody>
      </p:sp>
      <p:sp>
        <p:nvSpPr>
          <p:cNvPr id="2" name="Plassholder for bilde 1"/>
          <p:cNvSpPr>
            <a:spLocks noGrp="1"/>
          </p:cNvSpPr>
          <p:nvPr>
            <p:ph type="pic" sz="quarter" idx="13"/>
          </p:nvPr>
        </p:nvSpPr>
        <p:spPr>
          <a:xfrm>
            <a:off x="0" y="0"/>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US"/>
              <a:t>Click icon to add picture</a:t>
            </a:r>
            <a:endParaRPr lang="en-GB"/>
          </a:p>
        </p:txBody>
      </p:sp>
      <p:sp>
        <p:nvSpPr>
          <p:cNvPr id="3" name="Plassholder for dato 2"/>
          <p:cNvSpPr>
            <a:spLocks noGrp="1"/>
          </p:cNvSpPr>
          <p:nvPr>
            <p:ph type="dt" sz="half" idx="15"/>
          </p:nvPr>
        </p:nvSpPr>
        <p:spPr/>
        <p:txBody>
          <a:bodyPr/>
          <a:lstStyle/>
          <a:p>
            <a:r>
              <a:rPr lang="nb-NO"/>
              <a:t>Month 2016</a:t>
            </a:r>
            <a:endParaRPr lang="nb-NO" dirty="0"/>
          </a:p>
        </p:txBody>
      </p:sp>
      <p:sp>
        <p:nvSpPr>
          <p:cNvPr id="5" name="Plassholder for bunntekst 4"/>
          <p:cNvSpPr>
            <a:spLocks noGrp="1"/>
          </p:cNvSpPr>
          <p:nvPr>
            <p:ph type="ftr" sz="quarter" idx="16"/>
          </p:nvPr>
        </p:nvSpPr>
        <p:spPr/>
        <p:txBody>
          <a:bodyPr/>
          <a:lstStyle/>
          <a:p>
            <a:endParaRPr lang="nb-NO" dirty="0"/>
          </a:p>
        </p:txBody>
      </p:sp>
      <p:sp>
        <p:nvSpPr>
          <p:cNvPr id="6" name="Plassholder for lysbildenummer 5"/>
          <p:cNvSpPr>
            <a:spLocks noGrp="1"/>
          </p:cNvSpPr>
          <p:nvPr>
            <p:ph type="sldNum" sz="quarter" idx="17"/>
          </p:nvPr>
        </p:nvSpPr>
        <p:spPr/>
        <p:txBody>
          <a:body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14295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6092440" y="-858"/>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US"/>
              <a:t>Click icon to add picture</a:t>
            </a:r>
            <a:endParaRPr lang="en-GB"/>
          </a:p>
        </p:txBody>
      </p:sp>
      <p:sp>
        <p:nvSpPr>
          <p:cNvPr id="4" name="Plassholder for innhold 3"/>
          <p:cNvSpPr>
            <a:spLocks noGrp="1"/>
          </p:cNvSpPr>
          <p:nvPr>
            <p:ph sz="half" idx="2"/>
          </p:nvPr>
        </p:nvSpPr>
        <p:spPr>
          <a:xfrm>
            <a:off x="954182" y="2700338"/>
            <a:ext cx="4742139" cy="342042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8" name="Tittel 7"/>
          <p:cNvSpPr>
            <a:spLocks noGrp="1"/>
          </p:cNvSpPr>
          <p:nvPr>
            <p:ph type="title"/>
          </p:nvPr>
        </p:nvSpPr>
        <p:spPr>
          <a:xfrm>
            <a:off x="954182" y="920493"/>
            <a:ext cx="4742139" cy="1319077"/>
          </a:xfrm>
          <a:blipFill dpi="0" rotWithShape="1">
            <a:blip r:embed="rId2"/>
            <a:srcRect/>
            <a:tile tx="0" ty="0" sx="100000" sy="100000" flip="none" algn="bl"/>
          </a:blipFill>
        </p:spPr>
        <p:txBody>
          <a:bodyPr/>
          <a:lstStyle>
            <a:lvl1pPr>
              <a:lnSpc>
                <a:spcPct val="80000"/>
              </a:lnSpc>
              <a:defRPr/>
            </a:lvl1pPr>
          </a:lstStyle>
          <a:p>
            <a:r>
              <a:rPr lang="en-US"/>
              <a:t>Click to edit Master title style</a:t>
            </a:r>
            <a:endParaRPr lang="en-GB" dirty="0"/>
          </a:p>
        </p:txBody>
      </p:sp>
      <p:sp>
        <p:nvSpPr>
          <p:cNvPr id="3" name="Plassholder for dato 2"/>
          <p:cNvSpPr>
            <a:spLocks noGrp="1"/>
          </p:cNvSpPr>
          <p:nvPr>
            <p:ph type="dt" sz="half" idx="15"/>
          </p:nvPr>
        </p:nvSpPr>
        <p:spPr/>
        <p:txBody>
          <a:bodyPr/>
          <a:lstStyle/>
          <a:p>
            <a:r>
              <a:rPr lang="nb-NO"/>
              <a:t>Month 2016</a:t>
            </a:r>
            <a:endParaRPr lang="nb-NO" dirty="0"/>
          </a:p>
        </p:txBody>
      </p:sp>
      <p:sp>
        <p:nvSpPr>
          <p:cNvPr id="5" name="Plassholder for bunntekst 4"/>
          <p:cNvSpPr>
            <a:spLocks noGrp="1"/>
          </p:cNvSpPr>
          <p:nvPr>
            <p:ph type="ftr" sz="quarter" idx="16"/>
          </p:nvPr>
        </p:nvSpPr>
        <p:spPr/>
        <p:txBody>
          <a:bodyPr/>
          <a:lstStyle/>
          <a:p>
            <a:endParaRPr lang="nb-NO" dirty="0"/>
          </a:p>
        </p:txBody>
      </p:sp>
      <p:sp>
        <p:nvSpPr>
          <p:cNvPr id="6" name="Plassholder for lysbildenummer 5"/>
          <p:cNvSpPr>
            <a:spLocks noGrp="1"/>
          </p:cNvSpPr>
          <p:nvPr>
            <p:ph type="sldNum" sz="quarter" idx="17"/>
          </p:nvPr>
        </p:nvSpPr>
        <p:spPr/>
        <p:txBody>
          <a:bodyPr/>
          <a:lstStyle/>
          <a:p>
            <a:fld id="{5751DFAA-887F-4071-8EAD-E8CA316FCF06}" type="slidenum">
              <a:rPr lang="nb-NO" smtClean="0"/>
              <a:pPr/>
              <a:t>‹#›</a:t>
            </a:fld>
            <a:endParaRPr lang="nb-NO" dirty="0"/>
          </a:p>
        </p:txBody>
      </p:sp>
      <p:sp>
        <p:nvSpPr>
          <p:cNvPr id="10" name="smartart"/>
          <p:cNvSpPr>
            <a:spLocks noGrp="1"/>
          </p:cNvSpPr>
          <p:nvPr>
            <p:ph type="dgm" sz="quarter" idx="20" hasCustomPrompt="1"/>
          </p:nvPr>
        </p:nvSpPr>
        <p:spPr>
          <a:xfrm>
            <a:off x="10793052" y="6255782"/>
            <a:ext cx="981186" cy="214227"/>
          </a:xfrm>
          <a:prstGeom prst="rect">
            <a:avLst/>
          </a:prstGeom>
          <a:blipFill>
            <a:blip r:embed="rId3"/>
            <a:stretch>
              <a:fillRect/>
            </a:stretch>
          </a:blipFill>
        </p:spPr>
        <p:txBody>
          <a:bodyPr lIns="0" tIns="0" rIns="0" bIns="0"/>
          <a:lstStyle>
            <a:lvl1pPr marL="0" indent="0">
              <a:buNone/>
              <a:defRPr sz="100" baseline="0"/>
            </a:lvl1pPr>
          </a:lstStyle>
          <a:p>
            <a:r>
              <a:rPr lang="en-GB" sz="100" dirty="0"/>
              <a:t> </a:t>
            </a:r>
            <a:endParaRPr lang="en-GB" dirty="0"/>
          </a:p>
        </p:txBody>
      </p:sp>
      <p:pic>
        <p:nvPicPr>
          <p:cNvPr id="11"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hvit"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32334733"/>
      </p:ext>
    </p:extLst>
  </p:cSld>
  <p:clrMapOvr>
    <a:masterClrMapping/>
  </p:clrMapOvr>
  <p:extLst>
    <p:ext uri="{DCECCB84-F9BA-43D5-87BE-67443E8EF086}">
      <p15:sldGuideLst xmlns:p15="http://schemas.microsoft.com/office/powerpoint/2012/main">
        <p15:guide id="1" pos="119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bg2">
              <a:lumMod val="50000"/>
            </a:schemeClr>
          </a:solidFill>
        </p:spPr>
        <p:txBody>
          <a:bodyPr tIns="2880576" anchor="t" anchorCtr="1">
            <a:normAutofit/>
          </a:bodyPr>
          <a:lstStyle>
            <a:lvl1pPr marL="0" indent="0">
              <a:buNone/>
              <a:defRPr sz="1500"/>
            </a:lvl1pPr>
          </a:lstStyle>
          <a:p>
            <a:r>
              <a:rPr lang="en-US"/>
              <a:t>Click icon to add picture</a:t>
            </a:r>
            <a:endParaRPr lang="en-GB"/>
          </a:p>
        </p:txBody>
      </p:sp>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5"/>
          </p:nvPr>
        </p:nvSpPr>
        <p:spPr/>
        <p:txBody>
          <a:bodyPr/>
          <a:lstStyle/>
          <a:p>
            <a:r>
              <a:rPr lang="nb-NO"/>
              <a:t>Month 2016</a:t>
            </a:r>
            <a:endParaRPr lang="nb-NO" dirty="0"/>
          </a:p>
        </p:txBody>
      </p:sp>
      <p:sp>
        <p:nvSpPr>
          <p:cNvPr id="4" name="Plassholder for bunntekst 3"/>
          <p:cNvSpPr>
            <a:spLocks noGrp="1"/>
          </p:cNvSpPr>
          <p:nvPr>
            <p:ph type="ftr" sz="quarter" idx="16"/>
          </p:nvPr>
        </p:nvSpPr>
        <p:spPr/>
        <p:txBody>
          <a:bodyPr/>
          <a:lstStyle/>
          <a:p>
            <a:endParaRPr lang="nb-NO" dirty="0"/>
          </a:p>
        </p:txBody>
      </p:sp>
      <p:sp>
        <p:nvSpPr>
          <p:cNvPr id="5" name="Plassholder for lysbildenummer 4"/>
          <p:cNvSpPr>
            <a:spLocks noGrp="1"/>
          </p:cNvSpPr>
          <p:nvPr>
            <p:ph type="sldNum" sz="quarter" idx="17"/>
          </p:nvPr>
        </p:nvSpPr>
        <p:spPr/>
        <p:txBody>
          <a:bodyPr/>
          <a:lstStyle/>
          <a:p>
            <a:fld id="{5751DFAA-887F-4071-8EAD-E8CA316FCF06}" type="slidenum">
              <a:rPr lang="nb-NO" smtClean="0"/>
              <a:pPr/>
              <a:t>‹#›</a:t>
            </a:fld>
            <a:endParaRPr lang="nb-NO" dirty="0"/>
          </a:p>
        </p:txBody>
      </p:sp>
      <p:sp>
        <p:nvSpPr>
          <p:cNvPr id="13" name="smartart"/>
          <p:cNvSpPr>
            <a:spLocks noGrp="1"/>
          </p:cNvSpPr>
          <p:nvPr>
            <p:ph type="dgm" sz="quarter" idx="20"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4" name="logo_blaa"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5" name="logo_hvit"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627832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4" name="Plassholder for innhold 3"/>
          <p:cNvSpPr>
            <a:spLocks noGrp="1"/>
          </p:cNvSpPr>
          <p:nvPr>
            <p:ph sz="half" idx="2"/>
          </p:nvPr>
        </p:nvSpPr>
        <p:spPr>
          <a:xfrm>
            <a:off x="5635071" y="2700338"/>
            <a:ext cx="4320821" cy="3420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5" name="Plassholder for dato 4"/>
          <p:cNvSpPr>
            <a:spLocks noGrp="1"/>
          </p:cNvSpPr>
          <p:nvPr>
            <p:ph type="dt" sz="half" idx="10"/>
          </p:nvPr>
        </p:nvSpPr>
        <p:spPr/>
        <p:txBody>
          <a:bodyPr/>
          <a:lstStyle/>
          <a:p>
            <a:r>
              <a:rPr lang="nb-NO"/>
              <a:t>Month 2016</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13274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US"/>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US"/>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7" name="Plassholder for dato 6"/>
          <p:cNvSpPr>
            <a:spLocks noGrp="1"/>
          </p:cNvSpPr>
          <p:nvPr>
            <p:ph type="dt" sz="half" idx="10"/>
          </p:nvPr>
        </p:nvSpPr>
        <p:spPr/>
        <p:txBody>
          <a:bodyPr/>
          <a:lstStyle/>
          <a:p>
            <a:r>
              <a:rPr lang="nb-NO"/>
              <a:t>Month 2016</a:t>
            </a:r>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084663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r>
              <a:rPr lang="nb-NO"/>
              <a:t>Month 2016</a:t>
            </a:r>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nb-NO"/>
              <a:t>Month 2016</a:t>
            </a:r>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9" name="Tittel 1"/>
          <p:cNvSpPr>
            <a:spLocks noGrp="1"/>
          </p:cNvSpPr>
          <p:nvPr>
            <p:ph type="title"/>
          </p:nvPr>
        </p:nvSpPr>
        <p:spPr>
          <a:xfrm>
            <a:off x="954182" y="1883324"/>
            <a:ext cx="9001711" cy="3049624"/>
          </a:xfrm>
          <a:noFill/>
        </p:spPr>
        <p:txBody>
          <a:bodyPr tIns="360072" bIns="0" anchor="t">
            <a:normAutofit/>
          </a:bodyPr>
          <a:lstStyle>
            <a:lvl1pPr>
              <a:lnSpc>
                <a:spcPct val="70000"/>
              </a:lnSpc>
              <a:defRPr sz="8100" cap="all" baseline="0"/>
            </a:lvl1pPr>
          </a:lstStyle>
          <a:p>
            <a:r>
              <a:rPr lang="nb-NO" dirty="0"/>
              <a:t>Klikk for å redigere tittelstil</a:t>
            </a:r>
          </a:p>
        </p:txBody>
      </p:sp>
      <p:sp>
        <p:nvSpPr>
          <p:cNvPr id="11" name="Plassholder for tekst 2"/>
          <p:cNvSpPr>
            <a:spLocks noGrp="1"/>
          </p:cNvSpPr>
          <p:nvPr>
            <p:ph type="body" idx="1"/>
          </p:nvPr>
        </p:nvSpPr>
        <p:spPr>
          <a:xfrm>
            <a:off x="954182" y="5724716"/>
            <a:ext cx="9001711" cy="506998"/>
          </a:xfrm>
        </p:spPr>
        <p:txBody>
          <a:bodyPr>
            <a:normAutofit/>
          </a:bodyPr>
          <a:lstStyle>
            <a:lvl1pPr marL="0" indent="0">
              <a:spcBef>
                <a:spcPts val="200"/>
              </a:spcBef>
              <a:buNone/>
              <a:defRPr sz="1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nb-NO" dirty="0"/>
              <a:t>Klikk for å redigere tekststiler i malen</a:t>
            </a:r>
          </a:p>
        </p:txBody>
      </p:sp>
    </p:spTree>
    <p:extLst>
      <p:ext uri="{BB962C8B-B14F-4D97-AF65-F5344CB8AC3E}">
        <p14:creationId xmlns:p14="http://schemas.microsoft.com/office/powerpoint/2010/main" val="3295002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innhold 2"/>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r>
              <a:rPr lang="nb-NO"/>
              <a:t>Month 2016</a:t>
            </a:r>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869758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7"/>
          <p:cNvSpPr>
            <a:spLocks noGrp="1"/>
          </p:cNvSpPr>
          <p:nvPr>
            <p:ph type="title"/>
          </p:nvPr>
        </p:nvSpPr>
        <p:spPr>
          <a:xfrm>
            <a:off x="6715276" y="920493"/>
            <a:ext cx="4986948" cy="1319077"/>
          </a:xfrm>
        </p:spPr>
        <p:txBody>
          <a:bodyPr/>
          <a:lstStyle>
            <a:lvl1pPr>
              <a:lnSpc>
                <a:spcPct val="80000"/>
              </a:lnSpc>
              <a:defRPr/>
            </a:lvl1pPr>
          </a:lstStyle>
          <a:p>
            <a:r>
              <a:rPr lang="nb-NO" dirty="0"/>
              <a:t>Klikk for å redigere tittelstil</a:t>
            </a:r>
            <a:endParaRPr lang="en-GB" dirty="0"/>
          </a:p>
        </p:txBody>
      </p:sp>
      <p:sp>
        <p:nvSpPr>
          <p:cNvPr id="2" name="Plassholder for bilde 1"/>
          <p:cNvSpPr>
            <a:spLocks noGrp="1"/>
          </p:cNvSpPr>
          <p:nvPr>
            <p:ph type="pic" sz="quarter" idx="13"/>
          </p:nvPr>
        </p:nvSpPr>
        <p:spPr>
          <a:xfrm>
            <a:off x="0" y="0"/>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3" name="Plassholder for dato 2"/>
          <p:cNvSpPr>
            <a:spLocks noGrp="1"/>
          </p:cNvSpPr>
          <p:nvPr>
            <p:ph type="dt" sz="half" idx="16"/>
          </p:nvPr>
        </p:nvSpPr>
        <p:spPr/>
        <p:txBody>
          <a:bodyPr/>
          <a:lstStyle/>
          <a:p>
            <a:r>
              <a:rPr lang="nb-NO"/>
              <a:t>Month 2016</a:t>
            </a:r>
            <a:endParaRPr lang="nb-NO" dirty="0"/>
          </a:p>
        </p:txBody>
      </p:sp>
      <p:sp>
        <p:nvSpPr>
          <p:cNvPr id="5" name="Plassholder for bunntekst 4"/>
          <p:cNvSpPr>
            <a:spLocks noGrp="1"/>
          </p:cNvSpPr>
          <p:nvPr>
            <p:ph type="ftr" sz="quarter" idx="17"/>
          </p:nvPr>
        </p:nvSpPr>
        <p:spPr/>
        <p:txBody>
          <a:bodyPr/>
          <a:lstStyle/>
          <a:p>
            <a:endParaRPr lang="nb-NO" dirty="0"/>
          </a:p>
        </p:txBody>
      </p:sp>
      <p:sp>
        <p:nvSpPr>
          <p:cNvPr id="7" name="Plassholder for lysbildenummer 6"/>
          <p:cNvSpPr>
            <a:spLocks noGrp="1"/>
          </p:cNvSpPr>
          <p:nvPr>
            <p:ph type="sldNum" sz="quarter" idx="18"/>
          </p:nvPr>
        </p:nvSpPr>
        <p:spPr/>
        <p:txBody>
          <a:body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454048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965263" y="2700338"/>
            <a:ext cx="4654854" cy="3420428"/>
          </a:xfrm>
        </p:spPr>
        <p:txBody>
          <a:bodyPr>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Tittel 7"/>
          <p:cNvSpPr>
            <a:spLocks noGrp="1"/>
          </p:cNvSpPr>
          <p:nvPr>
            <p:ph type="title"/>
          </p:nvPr>
        </p:nvSpPr>
        <p:spPr>
          <a:xfrm>
            <a:off x="965264" y="920493"/>
            <a:ext cx="4654853" cy="1319077"/>
          </a:xfrm>
        </p:spPr>
        <p:txBody>
          <a:bodyPr/>
          <a:lstStyle>
            <a:lvl1pPr>
              <a:lnSpc>
                <a:spcPct val="80000"/>
              </a:lnSpc>
              <a:defRPr/>
            </a:lvl1pPr>
          </a:lstStyle>
          <a:p>
            <a:r>
              <a:rPr lang="nb-NO" dirty="0"/>
              <a:t>Klikk for å redigere tittelstil</a:t>
            </a:r>
            <a:endParaRPr lang="en-GB" dirty="0"/>
          </a:p>
        </p:txBody>
      </p:sp>
      <p:sp>
        <p:nvSpPr>
          <p:cNvPr id="3" name="Plassholder for dato 2"/>
          <p:cNvSpPr>
            <a:spLocks noGrp="1"/>
          </p:cNvSpPr>
          <p:nvPr>
            <p:ph type="dt" sz="half" idx="16"/>
          </p:nvPr>
        </p:nvSpPr>
        <p:spPr/>
        <p:txBody>
          <a:bodyPr/>
          <a:lstStyle/>
          <a:p>
            <a:r>
              <a:rPr lang="nb-NO"/>
              <a:t>Month 2016</a:t>
            </a:r>
            <a:endParaRPr lang="nb-NO" dirty="0"/>
          </a:p>
        </p:txBody>
      </p:sp>
      <p:sp>
        <p:nvSpPr>
          <p:cNvPr id="5" name="Plassholder for bunntekst 4"/>
          <p:cNvSpPr>
            <a:spLocks noGrp="1"/>
          </p:cNvSpPr>
          <p:nvPr>
            <p:ph type="ftr" sz="quarter" idx="17"/>
          </p:nvPr>
        </p:nvSpPr>
        <p:spPr/>
        <p:txBody>
          <a:bodyPr/>
          <a:lstStyle/>
          <a:p>
            <a:endParaRPr lang="nb-NO" dirty="0"/>
          </a:p>
        </p:txBody>
      </p:sp>
      <p:sp>
        <p:nvSpPr>
          <p:cNvPr id="7" name="Plassholder for lysbildenummer 6"/>
          <p:cNvSpPr>
            <a:spLocks noGrp="1"/>
          </p:cNvSpPr>
          <p:nvPr>
            <p:ph type="sldNum" sz="quarter" idx="18"/>
          </p:nvPr>
        </p:nvSpPr>
        <p:spPr/>
        <p:txBody>
          <a:bodyPr/>
          <a:lstStyle/>
          <a:p>
            <a:fld id="{5751DFAA-887F-4071-8EAD-E8CA316FCF06}" type="slidenum">
              <a:rPr lang="nb-NO" smtClean="0"/>
              <a:pPr/>
              <a:t>‹#›</a:t>
            </a:fld>
            <a:endParaRPr lang="nb-NO" dirty="0"/>
          </a:p>
        </p:txBody>
      </p:sp>
      <p:sp>
        <p:nvSpPr>
          <p:cNvPr id="9" name="Plassholder for bilde 1"/>
          <p:cNvSpPr>
            <a:spLocks noGrp="1"/>
          </p:cNvSpPr>
          <p:nvPr>
            <p:ph type="pic" sz="quarter" idx="13"/>
          </p:nvPr>
        </p:nvSpPr>
        <p:spPr>
          <a:xfrm>
            <a:off x="6092440" y="-858"/>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10"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1"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933194907"/>
      </p:ext>
    </p:extLst>
  </p:cSld>
  <p:clrMapOvr>
    <a:masterClrMapping/>
  </p:clrMapOvr>
  <p:extLst>
    <p:ext uri="{DCECCB84-F9BA-43D5-87BE-67443E8EF086}">
      <p15:sldGuideLst xmlns:p15="http://schemas.microsoft.com/office/powerpoint/2012/main">
        <p15:guide id="1" pos="121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tx2">
              <a:lumMod val="50000"/>
            </a:schemeClr>
          </a:solidFill>
        </p:spPr>
        <p:txBody>
          <a:bodyPr tIns="2880576" anchor="t" anchorCtr="1">
            <a:normAutofit/>
          </a:bodyPr>
          <a:lstStyle>
            <a:lvl1pPr marL="0" indent="0">
              <a:buNone/>
              <a:defRPr sz="1500"/>
            </a:lvl1pPr>
          </a:lstStyle>
          <a:p>
            <a:endParaRPr lang="en-GB"/>
          </a:p>
        </p:txBody>
      </p:sp>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5"/>
          </p:nvPr>
        </p:nvSpPr>
        <p:spPr/>
        <p:txBody>
          <a:bodyPr/>
          <a:lstStyle/>
          <a:p>
            <a:r>
              <a:rPr lang="nb-NO"/>
              <a:t>Month 2016</a:t>
            </a:r>
            <a:endParaRPr lang="nb-NO" dirty="0"/>
          </a:p>
        </p:txBody>
      </p:sp>
      <p:sp>
        <p:nvSpPr>
          <p:cNvPr id="4" name="Plassholder for bunntekst 3"/>
          <p:cNvSpPr>
            <a:spLocks noGrp="1"/>
          </p:cNvSpPr>
          <p:nvPr>
            <p:ph type="ftr" sz="quarter" idx="16"/>
          </p:nvPr>
        </p:nvSpPr>
        <p:spPr/>
        <p:txBody>
          <a:bodyPr/>
          <a:lstStyle/>
          <a:p>
            <a:endParaRPr lang="nb-NO" dirty="0"/>
          </a:p>
        </p:txBody>
      </p:sp>
      <p:sp>
        <p:nvSpPr>
          <p:cNvPr id="5" name="Plassholder for lysbildenummer 4"/>
          <p:cNvSpPr>
            <a:spLocks noGrp="1"/>
          </p:cNvSpPr>
          <p:nvPr>
            <p:ph type="sldNum" sz="quarter" idx="17"/>
          </p:nvPr>
        </p:nvSpPr>
        <p:spPr/>
        <p:txBody>
          <a:bodyPr/>
          <a:lstStyle/>
          <a:p>
            <a:fld id="{5751DFAA-887F-4071-8EAD-E8CA316FCF06}" type="slidenum">
              <a:rPr lang="nb-NO" smtClean="0"/>
              <a:pPr/>
              <a:t>‹#›</a:t>
            </a:fld>
            <a:endParaRPr lang="nb-NO" dirty="0"/>
          </a:p>
        </p:txBody>
      </p:sp>
      <p:sp>
        <p:nvSpPr>
          <p:cNvPr id="12"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3"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4"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585981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5635070" y="2700338"/>
            <a:ext cx="4320821" cy="3420428"/>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dato 4"/>
          <p:cNvSpPr>
            <a:spLocks noGrp="1"/>
          </p:cNvSpPr>
          <p:nvPr>
            <p:ph type="dt" sz="half" idx="10"/>
          </p:nvPr>
        </p:nvSpPr>
        <p:spPr/>
        <p:txBody>
          <a:bodyPr/>
          <a:lstStyle/>
          <a:p>
            <a:r>
              <a:rPr lang="nb-NO"/>
              <a:t>Month 2016</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2" name="Tittel 1"/>
          <p:cNvSpPr>
            <a:spLocks noGrp="1"/>
          </p:cNvSpPr>
          <p:nvPr>
            <p:ph type="title"/>
          </p:nvPr>
        </p:nvSpPr>
        <p:spPr/>
        <p:txBody>
          <a:bodyPr/>
          <a:lstStyle/>
          <a:p>
            <a:r>
              <a:rPr lang="nb-NO"/>
              <a:t>Klikk for å redigere tittelstil</a:t>
            </a:r>
            <a:endParaRPr lang="en-GB"/>
          </a:p>
        </p:txBody>
      </p:sp>
    </p:spTree>
    <p:extLst>
      <p:ext uri="{BB962C8B-B14F-4D97-AF65-F5344CB8AC3E}">
        <p14:creationId xmlns:p14="http://schemas.microsoft.com/office/powerpoint/2010/main" val="1203240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954181" y="3285410"/>
            <a:ext cx="4320821" cy="283535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5635070"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nb-NO" dirty="0"/>
              <a:t>Klikk for å redigere tekststiler i malen</a:t>
            </a:r>
          </a:p>
        </p:txBody>
      </p:sp>
      <p:sp>
        <p:nvSpPr>
          <p:cNvPr id="6" name="Plassholder for innhold 5"/>
          <p:cNvSpPr>
            <a:spLocks noGrp="1"/>
          </p:cNvSpPr>
          <p:nvPr>
            <p:ph sz="quarter" idx="4"/>
          </p:nvPr>
        </p:nvSpPr>
        <p:spPr>
          <a:xfrm>
            <a:off x="5635070" y="3285410"/>
            <a:ext cx="4320821" cy="2835355"/>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dato 6"/>
          <p:cNvSpPr>
            <a:spLocks noGrp="1"/>
          </p:cNvSpPr>
          <p:nvPr>
            <p:ph type="dt" sz="half" idx="10"/>
          </p:nvPr>
        </p:nvSpPr>
        <p:spPr/>
        <p:txBody>
          <a:bodyPr/>
          <a:lstStyle/>
          <a:p>
            <a:r>
              <a:rPr lang="nb-NO"/>
              <a:t>Month 2016</a:t>
            </a:r>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nb-NO"/>
              <a:t>Klikk for å redigere tittelstil</a:t>
            </a:r>
            <a:endParaRPr lang="en-GB"/>
          </a:p>
        </p:txBody>
      </p:sp>
    </p:spTree>
    <p:extLst>
      <p:ext uri="{BB962C8B-B14F-4D97-AF65-F5344CB8AC3E}">
        <p14:creationId xmlns:p14="http://schemas.microsoft.com/office/powerpoint/2010/main" val="27145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vslutningsslide">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4" name="TekstSylinder 3"/>
          <p:cNvSpPr txBox="1"/>
          <p:nvPr userDrawn="1"/>
        </p:nvSpPr>
        <p:spPr>
          <a:xfrm>
            <a:off x="1274052" y="3605753"/>
            <a:ext cx="9510538" cy="452337"/>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err="1">
                <a:ln>
                  <a:noFill/>
                </a:ln>
                <a:solidFill>
                  <a:srgbClr val="FFFFFF"/>
                </a:solidFill>
                <a:effectLst/>
                <a:uLnTx/>
                <a:uFillTx/>
                <a:latin typeface="+mn-lt"/>
                <a:ea typeface="+mn-ea"/>
                <a:cs typeface="+mn-cs"/>
              </a:rPr>
              <a:t>Teknologi</a:t>
            </a:r>
            <a:r>
              <a:rPr kumimoji="0" lang="en-GB" sz="2400" b="0" i="0" u="none" strike="noStrike" kern="1200" cap="none" spc="0" normalizeH="0" baseline="0" noProof="0" dirty="0">
                <a:ln>
                  <a:noFill/>
                </a:ln>
                <a:solidFill>
                  <a:srgbClr val="FFFFFF"/>
                </a:solidFill>
                <a:effectLst/>
                <a:uLnTx/>
                <a:uFillTx/>
                <a:latin typeface="+mn-lt"/>
                <a:ea typeface="+mn-ea"/>
                <a:cs typeface="+mn-cs"/>
              </a:rPr>
              <a:t> for et </a:t>
            </a:r>
            <a:r>
              <a:rPr kumimoji="0" lang="en-GB" sz="2400" b="0" i="0" u="none" strike="noStrike" kern="1200" cap="none" spc="0" normalizeH="0" baseline="0" noProof="0" dirty="0" err="1">
                <a:ln>
                  <a:noFill/>
                </a:ln>
                <a:solidFill>
                  <a:srgbClr val="FFFFFF"/>
                </a:solidFill>
                <a:effectLst/>
                <a:uLnTx/>
                <a:uFillTx/>
                <a:latin typeface="+mn-lt"/>
                <a:ea typeface="+mn-ea"/>
                <a:cs typeface="+mn-cs"/>
              </a:rPr>
              <a:t>bedre</a:t>
            </a:r>
            <a:r>
              <a:rPr kumimoji="0" lang="en-GB" sz="2400" b="0" i="0" u="none" strike="noStrike" kern="1200" cap="none" spc="0" normalizeH="0" baseline="0" noProof="0" dirty="0">
                <a:ln>
                  <a:noFill/>
                </a:ln>
                <a:solidFill>
                  <a:srgbClr val="FFFFFF"/>
                </a:solidFill>
                <a:effectLst/>
                <a:uLnTx/>
                <a:uFillTx/>
                <a:latin typeface="+mn-lt"/>
                <a:ea typeface="+mn-ea"/>
                <a:cs typeface="+mn-cs"/>
              </a:rPr>
              <a:t> </a:t>
            </a:r>
            <a:r>
              <a:rPr kumimoji="0" lang="en-GB" sz="2400" b="0" i="0" u="none" strike="noStrike" kern="1200" cap="none" spc="0" normalizeH="0" baseline="0" noProof="0" dirty="0" err="1">
                <a:ln>
                  <a:noFill/>
                </a:ln>
                <a:solidFill>
                  <a:srgbClr val="FFFFFF"/>
                </a:solidFill>
                <a:effectLst/>
                <a:uLnTx/>
                <a:uFillTx/>
                <a:latin typeface="+mn-lt"/>
                <a:ea typeface="+mn-ea"/>
                <a:cs typeface="+mn-cs"/>
              </a:rPr>
              <a:t>samfunn</a:t>
            </a:r>
            <a:endParaRPr lang="nb-NO" sz="1799" dirty="0"/>
          </a:p>
        </p:txBody>
      </p:sp>
    </p:spTree>
    <p:extLst>
      <p:ext uri="{BB962C8B-B14F-4D97-AF65-F5344CB8AC3E}">
        <p14:creationId xmlns:p14="http://schemas.microsoft.com/office/powerpoint/2010/main" val="13000280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vslutningsslide engelsk">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10" name="TekstSylinder 9"/>
          <p:cNvSpPr txBox="1"/>
          <p:nvPr userDrawn="1"/>
        </p:nvSpPr>
        <p:spPr>
          <a:xfrm>
            <a:off x="1274052" y="3605754"/>
            <a:ext cx="9510538" cy="729430"/>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FFFFFF"/>
                </a:solidFill>
                <a:effectLst/>
                <a:uLnTx/>
                <a:uFillTx/>
                <a:latin typeface="+mn-lt"/>
                <a:ea typeface="+mn-ea"/>
                <a:cs typeface="+mn-cs"/>
              </a:rPr>
              <a:t>Technology for a better society</a:t>
            </a:r>
          </a:p>
          <a:p>
            <a:endParaRPr lang="nb-NO" sz="1799" dirty="0"/>
          </a:p>
        </p:txBody>
      </p:sp>
    </p:spTree>
    <p:extLst>
      <p:ext uri="{BB962C8B-B14F-4D97-AF65-F5344CB8AC3E}">
        <p14:creationId xmlns:p14="http://schemas.microsoft.com/office/powerpoint/2010/main" val="3891770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Only" preserve="1">
  <p:cSld name="Agenda">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dato 2"/>
          <p:cNvSpPr>
            <a:spLocks noGrp="1"/>
          </p:cNvSpPr>
          <p:nvPr>
            <p:ph type="dt" sz="half" idx="10"/>
          </p:nvPr>
        </p:nvSpPr>
        <p:spPr/>
        <p:txBody>
          <a:bodyPr/>
          <a:lstStyle/>
          <a:p>
            <a:r>
              <a:rPr lang="nb-NO" dirty="0" err="1"/>
              <a:t>Month</a:t>
            </a:r>
            <a:r>
              <a:rPr lang="nb-NO" dirty="0"/>
              <a:t> 2016</a:t>
            </a:r>
          </a:p>
        </p:txBody>
      </p:sp>
      <p:sp>
        <p:nvSpPr>
          <p:cNvPr id="4" name="Plassholder for bunntekst 3"/>
          <p:cNvSpPr>
            <a:spLocks noGrp="1"/>
          </p:cNvSpPr>
          <p:nvPr>
            <p:ph type="ftr" sz="quarter" idx="11"/>
          </p:nvPr>
        </p:nvSpPr>
        <p:spPr/>
        <p:txBody>
          <a:bodyPr/>
          <a:lstStyle/>
          <a:p>
            <a:endParaRPr lang="nb-NO" dirty="0"/>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dirty="0"/>
          </a:p>
        </p:txBody>
      </p:sp>
      <p:grpSp>
        <p:nvGrpSpPr>
          <p:cNvPr id="6" name="AGENDA" hidden="1"/>
          <p:cNvGrpSpPr/>
          <p:nvPr userDrawn="1"/>
        </p:nvGrpSpPr>
        <p:grpSpPr>
          <a:xfrm>
            <a:off x="3160200" y="1"/>
            <a:ext cx="5871600" cy="647304"/>
            <a:chOff x="3160200" y="1"/>
            <a:chExt cx="5871600" cy="647304"/>
          </a:xfrm>
        </p:grpSpPr>
        <p:sp>
          <p:nvSpPr>
            <p:cNvPr id="7" name="TXTBOKS"/>
            <p:cNvSpPr/>
            <p:nvPr userDrawn="1"/>
          </p:nvSpPr>
          <p:spPr>
            <a:xfrm>
              <a:off x="3160200" y="1"/>
              <a:ext cx="5871600" cy="622878"/>
            </a:xfrm>
            <a:prstGeom prst="rect">
              <a:avLst/>
            </a:prstGeom>
            <a:solidFill>
              <a:srgbClr val="1A466E"/>
            </a:solidFill>
            <a:ln w="72000">
              <a:noFill/>
            </a:ln>
          </p:spPr>
          <p:style>
            <a:lnRef idx="2">
              <a:schemeClr val="accent1">
                <a:shade val="50000"/>
              </a:schemeClr>
            </a:lnRef>
            <a:fillRef idx="1">
              <a:schemeClr val="accent1"/>
            </a:fillRef>
            <a:effectRef idx="0">
              <a:schemeClr val="accent1"/>
            </a:effectRef>
            <a:fontRef idx="minor">
              <a:schemeClr val="lt1"/>
            </a:fontRef>
          </p:style>
          <p:txBody>
            <a:bodyPr lIns="864000" tIns="0" bIns="0" rtlCol="0" anchor="ctr"/>
            <a:lstStyle/>
            <a:p>
              <a:pPr algn="l"/>
              <a:r>
                <a:rPr lang="nb-NO" sz="2400" dirty="0" err="1">
                  <a:solidFill>
                    <a:srgbClr val="99B0C1"/>
                  </a:solidFill>
                </a:rPr>
                <a:t>Text</a:t>
              </a:r>
              <a:endParaRPr lang="nb-NO" sz="2400" dirty="0">
                <a:solidFill>
                  <a:srgbClr val="99B0C1"/>
                </a:solidFill>
              </a:endParaRPr>
            </a:p>
          </p:txBody>
        </p:sp>
        <p:sp>
          <p:nvSpPr>
            <p:cNvPr id="8" name="NRBOKS"/>
            <p:cNvSpPr/>
            <p:nvPr userDrawn="1"/>
          </p:nvSpPr>
          <p:spPr>
            <a:xfrm>
              <a:off x="3240590" y="44644"/>
              <a:ext cx="522000" cy="522000"/>
            </a:xfrm>
            <a:prstGeom prst="roundRect">
              <a:avLst/>
            </a:prstGeom>
            <a:solidFill>
              <a:srgbClr val="003C65"/>
            </a:solidFill>
            <a:ln w="72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000" b="1" dirty="0">
                  <a:solidFill>
                    <a:srgbClr val="99B0C1"/>
                  </a:solidFill>
                </a:rPr>
                <a:t>1</a:t>
              </a:r>
            </a:p>
          </p:txBody>
        </p:sp>
        <p:sp>
          <p:nvSpPr>
            <p:cNvPr id="9" name="LINJE"/>
            <p:cNvSpPr/>
            <p:nvPr userDrawn="1"/>
          </p:nvSpPr>
          <p:spPr>
            <a:xfrm>
              <a:off x="3160200" y="622105"/>
              <a:ext cx="5871600" cy="25200"/>
            </a:xfrm>
            <a:prstGeom prst="rect">
              <a:avLst/>
            </a:prstGeom>
            <a:solidFill>
              <a:srgbClr val="3B6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2342946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r>
              <a:rPr lang="nb-NO"/>
              <a:t>Month 2016</a:t>
            </a:r>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7658302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nb-NO"/>
              <a:t>Month 2016</a:t>
            </a:r>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118782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B7161-AF1F-416B-BC1E-45A3E02434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04D9D630-5C17-4CE9-9381-D30B5865CF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A5274D9B-7398-476F-8E5D-B5A4937ACA50}"/>
              </a:ext>
            </a:extLst>
          </p:cNvPr>
          <p:cNvSpPr>
            <a:spLocks noGrp="1"/>
          </p:cNvSpPr>
          <p:nvPr>
            <p:ph type="dt" sz="half" idx="10"/>
          </p:nvPr>
        </p:nvSpPr>
        <p:spPr/>
        <p:txBody>
          <a:bodyPr/>
          <a:lstStyle/>
          <a:p>
            <a:fld id="{EEC0F915-08D4-4AB4-BBE4-C667E09DA014}" type="datetimeFigureOut">
              <a:rPr lang="nb-NO" smtClean="0"/>
              <a:t>03.10.2024</a:t>
            </a:fld>
            <a:endParaRPr lang="nb-NO"/>
          </a:p>
        </p:txBody>
      </p:sp>
      <p:sp>
        <p:nvSpPr>
          <p:cNvPr id="5" name="Footer Placeholder 4">
            <a:extLst>
              <a:ext uri="{FF2B5EF4-FFF2-40B4-BE49-F238E27FC236}">
                <a16:creationId xmlns:a16="http://schemas.microsoft.com/office/drawing/2014/main" id="{39BDA608-6109-408A-BD0E-E789551200F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4A357FC2-3ADC-4E81-9CA6-CD6FF81C0939}"/>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32826784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97F49-6E6B-4489-85F0-50552D496233}"/>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9B7E12A5-D1B1-4137-B43E-0DBE6163FA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494DFB8C-D81B-495A-B31D-0AD43B04A28C}"/>
              </a:ext>
            </a:extLst>
          </p:cNvPr>
          <p:cNvSpPr>
            <a:spLocks noGrp="1"/>
          </p:cNvSpPr>
          <p:nvPr>
            <p:ph type="dt" sz="half" idx="10"/>
          </p:nvPr>
        </p:nvSpPr>
        <p:spPr/>
        <p:txBody>
          <a:bodyPr/>
          <a:lstStyle/>
          <a:p>
            <a:fld id="{EEC0F915-08D4-4AB4-BBE4-C667E09DA014}" type="datetimeFigureOut">
              <a:rPr lang="nb-NO" smtClean="0"/>
              <a:t>03.10.2024</a:t>
            </a:fld>
            <a:endParaRPr lang="nb-NO"/>
          </a:p>
        </p:txBody>
      </p:sp>
      <p:sp>
        <p:nvSpPr>
          <p:cNvPr id="5" name="Footer Placeholder 4">
            <a:extLst>
              <a:ext uri="{FF2B5EF4-FFF2-40B4-BE49-F238E27FC236}">
                <a16:creationId xmlns:a16="http://schemas.microsoft.com/office/drawing/2014/main" id="{8F601D9E-F96F-4392-92E5-A85FBF55C2D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DAAF5386-FE32-45FD-A5C8-A031091A171C}"/>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36304502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C0343-FEBD-4FE3-873D-7F52BE7C6F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6D88C0FC-1E60-424E-87BE-5FC4AB6380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FE2468-7F4D-49FE-BE17-FBC1C66D3A11}"/>
              </a:ext>
            </a:extLst>
          </p:cNvPr>
          <p:cNvSpPr>
            <a:spLocks noGrp="1"/>
          </p:cNvSpPr>
          <p:nvPr>
            <p:ph type="dt" sz="half" idx="10"/>
          </p:nvPr>
        </p:nvSpPr>
        <p:spPr/>
        <p:txBody>
          <a:bodyPr/>
          <a:lstStyle/>
          <a:p>
            <a:fld id="{EEC0F915-08D4-4AB4-BBE4-C667E09DA014}" type="datetimeFigureOut">
              <a:rPr lang="nb-NO" smtClean="0"/>
              <a:t>03.10.2024</a:t>
            </a:fld>
            <a:endParaRPr lang="nb-NO"/>
          </a:p>
        </p:txBody>
      </p:sp>
      <p:sp>
        <p:nvSpPr>
          <p:cNvPr id="5" name="Footer Placeholder 4">
            <a:extLst>
              <a:ext uri="{FF2B5EF4-FFF2-40B4-BE49-F238E27FC236}">
                <a16:creationId xmlns:a16="http://schemas.microsoft.com/office/drawing/2014/main" id="{33200539-EB34-4522-9A75-F44B1A6D9EB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F4C01B6-8BC9-4C0B-84DD-359C2FB56AA9}"/>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6469204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DEB6E-6A96-4D7C-A239-AE6C19902F69}"/>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45A9449F-2257-4862-A12A-2DB413C0C5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57222D4A-7F8F-4B2B-8ABC-B8A19DF323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BC0290D3-71D4-41B3-A3AD-39CB01A32165}"/>
              </a:ext>
            </a:extLst>
          </p:cNvPr>
          <p:cNvSpPr>
            <a:spLocks noGrp="1"/>
          </p:cNvSpPr>
          <p:nvPr>
            <p:ph type="dt" sz="half" idx="10"/>
          </p:nvPr>
        </p:nvSpPr>
        <p:spPr/>
        <p:txBody>
          <a:bodyPr/>
          <a:lstStyle/>
          <a:p>
            <a:fld id="{EEC0F915-08D4-4AB4-BBE4-C667E09DA014}" type="datetimeFigureOut">
              <a:rPr lang="nb-NO" smtClean="0"/>
              <a:t>03.10.2024</a:t>
            </a:fld>
            <a:endParaRPr lang="nb-NO"/>
          </a:p>
        </p:txBody>
      </p:sp>
      <p:sp>
        <p:nvSpPr>
          <p:cNvPr id="6" name="Footer Placeholder 5">
            <a:extLst>
              <a:ext uri="{FF2B5EF4-FFF2-40B4-BE49-F238E27FC236}">
                <a16:creationId xmlns:a16="http://schemas.microsoft.com/office/drawing/2014/main" id="{E39BDB2D-18BB-44ED-BC50-E33057B7D9AC}"/>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7817C88F-AD44-450B-8AAE-655AFEBF07F6}"/>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39253590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1F859-2CD6-48D9-8858-A1C45A8088A0}"/>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99E075E6-0139-4A8C-8612-1853C295F5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D5D520-F475-4ACA-8498-BBBDC866E8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D8112528-B7BA-4EF2-B566-3BD5D398C3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C780B3-A439-4C02-942E-806B89EB14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DF32706F-87B9-46D8-BD3A-C2917BD1D94A}"/>
              </a:ext>
            </a:extLst>
          </p:cNvPr>
          <p:cNvSpPr>
            <a:spLocks noGrp="1"/>
          </p:cNvSpPr>
          <p:nvPr>
            <p:ph type="dt" sz="half" idx="10"/>
          </p:nvPr>
        </p:nvSpPr>
        <p:spPr/>
        <p:txBody>
          <a:bodyPr/>
          <a:lstStyle/>
          <a:p>
            <a:fld id="{EEC0F915-08D4-4AB4-BBE4-C667E09DA014}" type="datetimeFigureOut">
              <a:rPr lang="nb-NO" smtClean="0"/>
              <a:t>03.10.2024</a:t>
            </a:fld>
            <a:endParaRPr lang="nb-NO"/>
          </a:p>
        </p:txBody>
      </p:sp>
      <p:sp>
        <p:nvSpPr>
          <p:cNvPr id="8" name="Footer Placeholder 7">
            <a:extLst>
              <a:ext uri="{FF2B5EF4-FFF2-40B4-BE49-F238E27FC236}">
                <a16:creationId xmlns:a16="http://schemas.microsoft.com/office/drawing/2014/main" id="{4160C894-9E8C-41D9-9146-6895CE653B6C}"/>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405F5FB5-4104-4A55-BEA2-8104AB898868}"/>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30770729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0C221-AED2-4BFA-9166-45388E05B636}"/>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32AD2D29-8CFF-4A61-851E-D546CC1BF2C9}"/>
              </a:ext>
            </a:extLst>
          </p:cNvPr>
          <p:cNvSpPr>
            <a:spLocks noGrp="1"/>
          </p:cNvSpPr>
          <p:nvPr>
            <p:ph type="dt" sz="half" idx="10"/>
          </p:nvPr>
        </p:nvSpPr>
        <p:spPr/>
        <p:txBody>
          <a:bodyPr/>
          <a:lstStyle/>
          <a:p>
            <a:fld id="{EEC0F915-08D4-4AB4-BBE4-C667E09DA014}" type="datetimeFigureOut">
              <a:rPr lang="nb-NO" smtClean="0"/>
              <a:t>03.10.2024</a:t>
            </a:fld>
            <a:endParaRPr lang="nb-NO"/>
          </a:p>
        </p:txBody>
      </p:sp>
      <p:sp>
        <p:nvSpPr>
          <p:cNvPr id="4" name="Footer Placeholder 3">
            <a:extLst>
              <a:ext uri="{FF2B5EF4-FFF2-40B4-BE49-F238E27FC236}">
                <a16:creationId xmlns:a16="http://schemas.microsoft.com/office/drawing/2014/main" id="{56C742E5-0CB5-443B-9D13-25D03AE45314}"/>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D08F6D38-D6C0-442B-8CEE-6D0A56508909}"/>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3939162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0D293E-3DF5-4EA7-9E82-DD7D7CC9CD3F}"/>
              </a:ext>
            </a:extLst>
          </p:cNvPr>
          <p:cNvSpPr>
            <a:spLocks noGrp="1"/>
          </p:cNvSpPr>
          <p:nvPr>
            <p:ph type="dt" sz="half" idx="10"/>
          </p:nvPr>
        </p:nvSpPr>
        <p:spPr/>
        <p:txBody>
          <a:bodyPr/>
          <a:lstStyle/>
          <a:p>
            <a:fld id="{EEC0F915-08D4-4AB4-BBE4-C667E09DA014}" type="datetimeFigureOut">
              <a:rPr lang="nb-NO" smtClean="0"/>
              <a:t>03.10.2024</a:t>
            </a:fld>
            <a:endParaRPr lang="nb-NO"/>
          </a:p>
        </p:txBody>
      </p:sp>
      <p:sp>
        <p:nvSpPr>
          <p:cNvPr id="3" name="Footer Placeholder 2">
            <a:extLst>
              <a:ext uri="{FF2B5EF4-FFF2-40B4-BE49-F238E27FC236}">
                <a16:creationId xmlns:a16="http://schemas.microsoft.com/office/drawing/2014/main" id="{A2600BD6-C96A-4B58-AF9E-81AFB6B0DC94}"/>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578BFB74-E4DD-4C8C-B5B4-12DB8AE8220A}"/>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42358897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FF6BC-8D76-43B2-A06A-DED6C5E14E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E5472A79-EEE0-4F48-98EC-40A460D591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718809EB-9066-41AB-8493-CFBCC163F5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EAC366-A670-4D6C-AABD-3C52F8633650}"/>
              </a:ext>
            </a:extLst>
          </p:cNvPr>
          <p:cNvSpPr>
            <a:spLocks noGrp="1"/>
          </p:cNvSpPr>
          <p:nvPr>
            <p:ph type="dt" sz="half" idx="10"/>
          </p:nvPr>
        </p:nvSpPr>
        <p:spPr/>
        <p:txBody>
          <a:bodyPr/>
          <a:lstStyle/>
          <a:p>
            <a:fld id="{EEC0F915-08D4-4AB4-BBE4-C667E09DA014}" type="datetimeFigureOut">
              <a:rPr lang="nb-NO" smtClean="0"/>
              <a:t>03.10.2024</a:t>
            </a:fld>
            <a:endParaRPr lang="nb-NO"/>
          </a:p>
        </p:txBody>
      </p:sp>
      <p:sp>
        <p:nvSpPr>
          <p:cNvPr id="6" name="Footer Placeholder 5">
            <a:extLst>
              <a:ext uri="{FF2B5EF4-FFF2-40B4-BE49-F238E27FC236}">
                <a16:creationId xmlns:a16="http://schemas.microsoft.com/office/drawing/2014/main" id="{C185BE2E-0D16-403C-AAFD-A401FFA73C18}"/>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66A8A99C-34A9-41BA-BC1E-F6E3809AB654}"/>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9525871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F9969-2FDB-4335-8EDB-474BC1CF6A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4349A391-CA8F-43EA-B540-3204D88ECE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74D5D003-D3DC-4520-9AB2-1994D4602B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821AEA-7C39-41E1-BADE-ECDD0657D2C7}"/>
              </a:ext>
            </a:extLst>
          </p:cNvPr>
          <p:cNvSpPr>
            <a:spLocks noGrp="1"/>
          </p:cNvSpPr>
          <p:nvPr>
            <p:ph type="dt" sz="half" idx="10"/>
          </p:nvPr>
        </p:nvSpPr>
        <p:spPr/>
        <p:txBody>
          <a:bodyPr/>
          <a:lstStyle/>
          <a:p>
            <a:fld id="{EEC0F915-08D4-4AB4-BBE4-C667E09DA014}" type="datetimeFigureOut">
              <a:rPr lang="nb-NO" smtClean="0"/>
              <a:t>03.10.2024</a:t>
            </a:fld>
            <a:endParaRPr lang="nb-NO"/>
          </a:p>
        </p:txBody>
      </p:sp>
      <p:sp>
        <p:nvSpPr>
          <p:cNvPr id="6" name="Footer Placeholder 5">
            <a:extLst>
              <a:ext uri="{FF2B5EF4-FFF2-40B4-BE49-F238E27FC236}">
                <a16:creationId xmlns:a16="http://schemas.microsoft.com/office/drawing/2014/main" id="{C2EDE85D-0059-4243-AFFD-57B055B75780}"/>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27CF7AE3-3C69-44C1-A5AF-9A6E0EC39E88}"/>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042314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4D273-449E-4974-8B4B-F48F7357A785}"/>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F9E5AC87-8CD7-4AE9-BFF9-7486F6FF1B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4BCB3943-1BE2-404B-8E1B-85033C150415}"/>
              </a:ext>
            </a:extLst>
          </p:cNvPr>
          <p:cNvSpPr>
            <a:spLocks noGrp="1"/>
          </p:cNvSpPr>
          <p:nvPr>
            <p:ph type="dt" sz="half" idx="10"/>
          </p:nvPr>
        </p:nvSpPr>
        <p:spPr/>
        <p:txBody>
          <a:bodyPr/>
          <a:lstStyle/>
          <a:p>
            <a:fld id="{EEC0F915-08D4-4AB4-BBE4-C667E09DA014}" type="datetimeFigureOut">
              <a:rPr lang="nb-NO" smtClean="0"/>
              <a:t>03.10.2024</a:t>
            </a:fld>
            <a:endParaRPr lang="nb-NO"/>
          </a:p>
        </p:txBody>
      </p:sp>
      <p:sp>
        <p:nvSpPr>
          <p:cNvPr id="5" name="Footer Placeholder 4">
            <a:extLst>
              <a:ext uri="{FF2B5EF4-FFF2-40B4-BE49-F238E27FC236}">
                <a16:creationId xmlns:a16="http://schemas.microsoft.com/office/drawing/2014/main" id="{609D2C32-C582-4C36-8308-92415277EDA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0AEC5E2B-3A56-4405-84DB-78E9C5A210F9}"/>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4354682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3E0D1D-814B-4819-8D3A-B7B5118C951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560E41DB-F754-4EA7-87C1-921BDAD035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0634004-77EC-4B40-91D8-BDEFCFB767F9}"/>
              </a:ext>
            </a:extLst>
          </p:cNvPr>
          <p:cNvSpPr>
            <a:spLocks noGrp="1"/>
          </p:cNvSpPr>
          <p:nvPr>
            <p:ph type="dt" sz="half" idx="10"/>
          </p:nvPr>
        </p:nvSpPr>
        <p:spPr/>
        <p:txBody>
          <a:bodyPr/>
          <a:lstStyle/>
          <a:p>
            <a:fld id="{EEC0F915-08D4-4AB4-BBE4-C667E09DA014}" type="datetimeFigureOut">
              <a:rPr lang="nb-NO" smtClean="0"/>
              <a:t>03.10.2024</a:t>
            </a:fld>
            <a:endParaRPr lang="nb-NO"/>
          </a:p>
        </p:txBody>
      </p:sp>
      <p:sp>
        <p:nvSpPr>
          <p:cNvPr id="5" name="Footer Placeholder 4">
            <a:extLst>
              <a:ext uri="{FF2B5EF4-FFF2-40B4-BE49-F238E27FC236}">
                <a16:creationId xmlns:a16="http://schemas.microsoft.com/office/drawing/2014/main" id="{AA9E779E-8A2F-47FC-9F22-C598F627318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04D7720-D6B9-472B-A88E-AA1161E92386}"/>
              </a:ext>
            </a:extLst>
          </p:cNvPr>
          <p:cNvSpPr>
            <a:spLocks noGrp="1"/>
          </p:cNvSpPr>
          <p:nvPr>
            <p:ph type="sldNum" sz="quarter" idx="12"/>
          </p:nvPr>
        </p:nvSpPr>
        <p:spPr/>
        <p:txBody>
          <a:bodyPr/>
          <a:lstStyle/>
          <a:p>
            <a:fld id="{A9C5DB9F-39C1-4E8B-A617-7DEBE5CE5336}" type="slidenum">
              <a:rPr lang="nb-NO" smtClean="0"/>
              <a:t>‹#›</a:t>
            </a:fld>
            <a:endParaRPr lang="nb-NO"/>
          </a:p>
        </p:txBody>
      </p:sp>
    </p:spTree>
    <p:extLst>
      <p:ext uri="{BB962C8B-B14F-4D97-AF65-F5344CB8AC3E}">
        <p14:creationId xmlns:p14="http://schemas.microsoft.com/office/powerpoint/2010/main" val="2091901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emf"/><Relationship Id="rId2" Type="http://schemas.openxmlformats.org/officeDocument/2006/relationships/slideLayout" Target="../slideLayouts/slideLayout2.xml"/><Relationship Id="rId16"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emf"/><Relationship Id="rId2" Type="http://schemas.openxmlformats.org/officeDocument/2006/relationships/slideLayout" Target="../slideLayouts/slideLayout13.xml"/><Relationship Id="rId16" Type="http://schemas.openxmlformats.org/officeDocument/2006/relationships/image" Target="../media/image3.em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emf"/><Relationship Id="rId10" Type="http://schemas.openxmlformats.org/officeDocument/2006/relationships/slideLayout" Target="../slideLayouts/slideLayout21.xml"/><Relationship Id="rId19" Type="http://schemas.openxmlformats.org/officeDocument/2006/relationships/image" Target="../media/image8.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887946"/>
            <a:ext cx="9001711" cy="926662"/>
          </a:xfrm>
          <a:prstGeom prst="rect">
            <a:avLst/>
          </a:prstGeom>
          <a:blipFill dpi="0" rotWithShape="1">
            <a:blip r:embed="rId13"/>
            <a:srcRect/>
            <a:tile tx="0" ty="0" sx="100000" sy="100000" flip="xy" algn="bl"/>
          </a:blipFill>
        </p:spPr>
        <p:txBody>
          <a:bodyPr vert="horz" lIns="0" tIns="0" rIns="0" bIns="270054" rtlCol="0" anchor="ctr" anchorCtr="0">
            <a:spAutoFit/>
          </a:bodyPr>
          <a:lstStyle/>
          <a:p>
            <a:r>
              <a:rPr lang="nb-NO" dirty="0"/>
              <a:t>Klikk for å redigere tittelstil</a:t>
            </a:r>
          </a:p>
        </p:txBody>
      </p:sp>
      <p:sp>
        <p:nvSpPr>
          <p:cNvPr id="3" name="Plassholder for tekst 2"/>
          <p:cNvSpPr>
            <a:spLocks noGrp="1"/>
          </p:cNvSpPr>
          <p:nvPr>
            <p:ph type="body" idx="1"/>
          </p:nvPr>
        </p:nvSpPr>
        <p:spPr>
          <a:xfrm>
            <a:off x="954182" y="2700338"/>
            <a:ext cx="9001711" cy="3420428"/>
          </a:xfrm>
          <a:prstGeom prst="rect">
            <a:avLst/>
          </a:prstGeom>
        </p:spPr>
        <p:txBody>
          <a:bodyPr vert="horz" wrap="square" lIns="0" tIns="0" rIns="0" bIns="0" rtlCol="0">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9109672" y="62557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dirty="0" err="1"/>
              <a:t>Month</a:t>
            </a:r>
            <a:r>
              <a:rPr lang="nb-NO" dirty="0"/>
              <a:t> 2016</a:t>
            </a:r>
          </a:p>
        </p:txBody>
      </p:sp>
      <p:sp>
        <p:nvSpPr>
          <p:cNvPr id="5" name="Plassholder for bunntekst 4"/>
          <p:cNvSpPr>
            <a:spLocks noGrp="1"/>
          </p:cNvSpPr>
          <p:nvPr>
            <p:ph type="ftr" sz="quarter" idx="3"/>
          </p:nvPr>
        </p:nvSpPr>
        <p:spPr>
          <a:xfrm>
            <a:off x="954183" y="62557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dirty="0"/>
          </a:p>
        </p:txBody>
      </p:sp>
      <p:sp>
        <p:nvSpPr>
          <p:cNvPr id="6" name="Plassholder for lysbildenummer 5"/>
          <p:cNvSpPr>
            <a:spLocks noGrp="1"/>
          </p:cNvSpPr>
          <p:nvPr>
            <p:ph type="sldNum" sz="quarter" idx="4"/>
          </p:nvPr>
        </p:nvSpPr>
        <p:spPr>
          <a:xfrm>
            <a:off x="459087" y="62557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dirty="0"/>
          </a:p>
        </p:txBody>
      </p:sp>
      <p:pic>
        <p:nvPicPr>
          <p:cNvPr id="11" name="cyan" hidden="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1"/>
            <a:ext cx="12185844" cy="6861466"/>
          </a:xfrm>
          <a:prstGeom prst="rect">
            <a:avLst/>
          </a:prstGeom>
        </p:spPr>
      </p:pic>
      <p:sp>
        <p:nvSpPr>
          <p:cNvPr id="12" name="Fokustekst" hidden="1"/>
          <p:cNvSpPr txBox="1"/>
          <p:nvPr userDrawn="1"/>
        </p:nvSpPr>
        <p:spPr>
          <a:xfrm>
            <a:off x="6050666" y="3028450"/>
            <a:ext cx="2971993" cy="1199293"/>
          </a:xfrm>
          <a:prstGeom prst="rect">
            <a:avLst/>
          </a:prstGeom>
          <a:noFill/>
        </p:spPr>
        <p:txBody>
          <a:bodyPr wrap="square" lIns="45729" tIns="0" rIns="45729" bIns="0" rtlCol="0" anchor="t">
            <a:normAutofit/>
          </a:bodyPr>
          <a:lstStyle/>
          <a:p>
            <a:r>
              <a:rPr lang="en-GB" sz="2000" dirty="0" err="1">
                <a:solidFill>
                  <a:schemeClr val="tx2"/>
                </a:solidFill>
              </a:rPr>
              <a:t>Klikk</a:t>
            </a:r>
            <a:r>
              <a:rPr lang="en-GB" sz="2000" baseline="0" dirty="0">
                <a:solidFill>
                  <a:schemeClr val="tx2"/>
                </a:solidFill>
              </a:rPr>
              <a:t> for å </a:t>
            </a:r>
            <a:r>
              <a:rPr lang="en-GB" sz="2000" baseline="0" dirty="0" err="1">
                <a:solidFill>
                  <a:schemeClr val="tx2"/>
                </a:solidFill>
              </a:rPr>
              <a:t>redigere</a:t>
            </a:r>
            <a:r>
              <a:rPr lang="en-GB" sz="2000" baseline="0" dirty="0">
                <a:solidFill>
                  <a:schemeClr val="tx2"/>
                </a:solidFill>
              </a:rPr>
              <a:t> </a:t>
            </a:r>
            <a:r>
              <a:rPr lang="en-GB" sz="2000" baseline="0" dirty="0" err="1">
                <a:solidFill>
                  <a:schemeClr val="tx2"/>
                </a:solidFill>
              </a:rPr>
              <a:t>tekst</a:t>
            </a:r>
            <a:endParaRPr lang="en-GB" sz="2000" dirty="0">
              <a:solidFill>
                <a:schemeClr val="tx2"/>
              </a:solidFill>
            </a:endParaRPr>
          </a:p>
        </p:txBody>
      </p:sp>
      <p:grpSp>
        <p:nvGrpSpPr>
          <p:cNvPr id="13" name="Fokuspunkt" hidden="1"/>
          <p:cNvGrpSpPr/>
          <p:nvPr userDrawn="1"/>
        </p:nvGrpSpPr>
        <p:grpSpPr>
          <a:xfrm>
            <a:off x="3003638" y="2618899"/>
            <a:ext cx="2797068" cy="1620203"/>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9" name="sinteflogo"/>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grpSp>
        <p:nvGrpSpPr>
          <p:cNvPr id="29" name="bunnramme" hidden="1"/>
          <p:cNvGrpSpPr/>
          <p:nvPr userDrawn="1"/>
        </p:nvGrpSpPr>
        <p:grpSpPr>
          <a:xfrm>
            <a:off x="1412941" y="2558167"/>
            <a:ext cx="5565274" cy="1990806"/>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770152" y="2076657"/>
            <a:ext cx="5557261" cy="893450"/>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grp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6" r:id="rId3"/>
    <p:sldLayoutId id="2147483651" r:id="rId4"/>
    <p:sldLayoutId id="2147483656" r:id="rId5"/>
    <p:sldLayoutId id="2147483673" r:id="rId6"/>
    <p:sldLayoutId id="2147483657" r:id="rId7"/>
    <p:sldLayoutId id="2147483652" r:id="rId8"/>
    <p:sldLayoutId id="2147483653" r:id="rId9"/>
    <p:sldLayoutId id="2147483654" r:id="rId10"/>
    <p:sldLayoutId id="2147483655" r:id="rId11"/>
  </p:sldLayoutIdLst>
  <p:hf hdr="0" ftr="0" dt="0"/>
  <p:txStyles>
    <p:title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887946"/>
            <a:ext cx="9001711" cy="926662"/>
          </a:xfrm>
          <a:prstGeom prst="rect">
            <a:avLst/>
          </a:prstGeom>
          <a:blipFill dpi="0" rotWithShape="1">
            <a:blip r:embed="rId14"/>
            <a:srcRect/>
            <a:tile tx="0" ty="0" sx="100000" sy="100000" flip="xy" algn="bl"/>
          </a:blipFill>
        </p:spPr>
        <p:txBody>
          <a:bodyPr vert="horz" lIns="0" tIns="0" rIns="0" bIns="270054" rtlCol="0" anchor="ctr" anchorCtr="0">
            <a:spAutoFit/>
          </a:bodyPr>
          <a:lstStyle/>
          <a:p>
            <a:r>
              <a:rPr lang="nb-NO" dirty="0"/>
              <a:t>Klikk for å redigere tittelstil</a:t>
            </a:r>
          </a:p>
        </p:txBody>
      </p:sp>
      <p:sp>
        <p:nvSpPr>
          <p:cNvPr id="3" name="Plassholder for tekst 2"/>
          <p:cNvSpPr>
            <a:spLocks noGrp="1"/>
          </p:cNvSpPr>
          <p:nvPr>
            <p:ph type="body" idx="1"/>
          </p:nvPr>
        </p:nvSpPr>
        <p:spPr>
          <a:xfrm>
            <a:off x="954182" y="2700338"/>
            <a:ext cx="9001711" cy="3420428"/>
          </a:xfrm>
          <a:prstGeom prst="rect">
            <a:avLst/>
          </a:prstGeom>
        </p:spPr>
        <p:txBody>
          <a:bodyPr vert="horz" lIns="0" tIns="0" rIns="0" bIns="0" rtlCol="0">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9109671" y="62557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a:t>Month 2016</a:t>
            </a:r>
            <a:endParaRPr lang="nb-NO" dirty="0"/>
          </a:p>
        </p:txBody>
      </p:sp>
      <p:sp>
        <p:nvSpPr>
          <p:cNvPr id="5" name="Plassholder for bunntekst 4"/>
          <p:cNvSpPr>
            <a:spLocks noGrp="1"/>
          </p:cNvSpPr>
          <p:nvPr>
            <p:ph type="ftr" sz="quarter" idx="3"/>
          </p:nvPr>
        </p:nvSpPr>
        <p:spPr>
          <a:xfrm>
            <a:off x="954183" y="62557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dirty="0"/>
          </a:p>
        </p:txBody>
      </p:sp>
      <p:sp>
        <p:nvSpPr>
          <p:cNvPr id="6" name="Plassholder for lysbildenummer 5"/>
          <p:cNvSpPr>
            <a:spLocks noGrp="1"/>
          </p:cNvSpPr>
          <p:nvPr>
            <p:ph type="sldNum" sz="quarter" idx="4"/>
          </p:nvPr>
        </p:nvSpPr>
        <p:spPr>
          <a:xfrm>
            <a:off x="459087" y="62557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dirty="0"/>
          </a:p>
        </p:txBody>
      </p:sp>
      <p:pic>
        <p:nvPicPr>
          <p:cNvPr id="11" name="cyan"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157" y="1"/>
            <a:ext cx="12185844" cy="6861466"/>
          </a:xfrm>
          <a:prstGeom prst="rect">
            <a:avLst/>
          </a:prstGeom>
        </p:spPr>
      </p:pic>
      <p:sp>
        <p:nvSpPr>
          <p:cNvPr id="12" name="Fokustekst" hidden="1"/>
          <p:cNvSpPr txBox="1"/>
          <p:nvPr userDrawn="1"/>
        </p:nvSpPr>
        <p:spPr>
          <a:xfrm>
            <a:off x="6244093" y="3028450"/>
            <a:ext cx="2971993" cy="1199293"/>
          </a:xfrm>
          <a:prstGeom prst="rect">
            <a:avLst/>
          </a:prstGeom>
          <a:noFill/>
        </p:spPr>
        <p:txBody>
          <a:bodyPr wrap="square" lIns="45729" tIns="0" rIns="45729" bIns="0" rtlCol="0" anchor="t">
            <a:normAutofit/>
          </a:bodyPr>
          <a:lstStyle/>
          <a:p>
            <a:r>
              <a:rPr lang="en-GB" sz="2000" dirty="0" err="1">
                <a:solidFill>
                  <a:schemeClr val="tx2"/>
                </a:solidFill>
              </a:rPr>
              <a:t>Klikk</a:t>
            </a:r>
            <a:r>
              <a:rPr lang="en-GB" sz="2000" baseline="0" dirty="0">
                <a:solidFill>
                  <a:schemeClr val="tx2"/>
                </a:solidFill>
              </a:rPr>
              <a:t> for å </a:t>
            </a:r>
            <a:r>
              <a:rPr lang="en-GB" sz="2000" baseline="0" dirty="0" err="1">
                <a:solidFill>
                  <a:schemeClr val="tx2"/>
                </a:solidFill>
              </a:rPr>
              <a:t>redigere</a:t>
            </a:r>
            <a:r>
              <a:rPr lang="en-GB" sz="2000" baseline="0" dirty="0">
                <a:solidFill>
                  <a:schemeClr val="tx2"/>
                </a:solidFill>
              </a:rPr>
              <a:t> </a:t>
            </a:r>
            <a:r>
              <a:rPr lang="en-GB" sz="2000" baseline="0" dirty="0" err="1">
                <a:solidFill>
                  <a:schemeClr val="tx2"/>
                </a:solidFill>
              </a:rPr>
              <a:t>tekst</a:t>
            </a:r>
            <a:endParaRPr lang="en-GB" sz="2000" dirty="0">
              <a:solidFill>
                <a:schemeClr val="tx2"/>
              </a:solidFill>
            </a:endParaRPr>
          </a:p>
        </p:txBody>
      </p:sp>
      <p:grpSp>
        <p:nvGrpSpPr>
          <p:cNvPr id="13" name="Fokuspunkt" hidden="1"/>
          <p:cNvGrpSpPr/>
          <p:nvPr userDrawn="1"/>
        </p:nvGrpSpPr>
        <p:grpSpPr>
          <a:xfrm>
            <a:off x="3314406" y="2618899"/>
            <a:ext cx="2797068" cy="1620203"/>
            <a:chOff x="8236529" y="3435928"/>
            <a:chExt cx="5593771" cy="3240405"/>
          </a:xfrm>
        </p:grpSpPr>
        <p:sp>
          <p:nvSpPr>
            <p:cNvPr id="14" name="Ellipse 13"/>
            <p:cNvSpPr/>
            <p:nvPr userDrawn="1"/>
          </p:nvSpPr>
          <p:spPr>
            <a:xfrm>
              <a:off x="8605574" y="3804973"/>
              <a:ext cx="2502313" cy="2502313"/>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p:cNvSpPr/>
            <p:nvPr userDrawn="1"/>
          </p:nvSpPr>
          <p:spPr>
            <a:xfrm>
              <a:off x="8236529" y="3435928"/>
              <a:ext cx="3240405" cy="324040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p:cNvCxnSpPr/>
            <p:nvPr userDrawn="1"/>
          </p:nvCxnSpPr>
          <p:spPr>
            <a:xfrm>
              <a:off x="10657830" y="5033616"/>
              <a:ext cx="3172470" cy="0"/>
            </a:xfrm>
            <a:prstGeom prst="line">
              <a:avLst/>
            </a:prstGeom>
            <a:ln w="3810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p:cNvSpPr/>
            <p:nvPr userDrawn="1"/>
          </p:nvSpPr>
          <p:spPr>
            <a:xfrm>
              <a:off x="9055630" y="4255029"/>
              <a:ext cx="1602200" cy="1602200"/>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20" name="sinteflogo"/>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3623041008"/>
      </p:ext>
    </p:extLst>
  </p:cSld>
  <p:clrMap bg1="dk1" tx1="lt1" bg2="dk2" tx2="lt2" accent1="accent1" accent2="accent2" accent3="accent3" accent4="accent4" accent5="accent5" accent6="accent6" hlink="hlink" folHlink="folHlink"/>
  <p:sldLayoutIdLst>
    <p:sldLayoutId id="2147483678" r:id="rId1"/>
    <p:sldLayoutId id="2147483661" r:id="rId2"/>
    <p:sldLayoutId id="2147483663" r:id="rId3"/>
    <p:sldLayoutId id="2147483674" r:id="rId4"/>
    <p:sldLayoutId id="2147483664" r:id="rId5"/>
    <p:sldLayoutId id="2147483666" r:id="rId6"/>
    <p:sldLayoutId id="2147483667" r:id="rId7"/>
    <p:sldLayoutId id="2147483672" r:id="rId8"/>
    <p:sldLayoutId id="2147483675" r:id="rId9"/>
    <p:sldLayoutId id="2147483677" r:id="rId10"/>
    <p:sldLayoutId id="2147483668" r:id="rId11"/>
    <p:sldLayoutId id="2147483669" r:id="rId12"/>
  </p:sldLayoutIdLst>
  <p:hf hdr="0" ftr="0" dt="0"/>
  <p:txStyles>
    <p:title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C76013-1301-41D3-9EAD-B6527C6F87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263E012B-AD79-4A6E-93BA-EBF9CD9BD6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6416F8B8-36A7-4018-A45B-38027BD59A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C0F915-08D4-4AB4-BBE4-C667E09DA014}" type="datetimeFigureOut">
              <a:rPr lang="nb-NO" smtClean="0"/>
              <a:t>03.10.2024</a:t>
            </a:fld>
            <a:endParaRPr lang="nb-NO"/>
          </a:p>
        </p:txBody>
      </p:sp>
      <p:sp>
        <p:nvSpPr>
          <p:cNvPr id="5" name="Footer Placeholder 4">
            <a:extLst>
              <a:ext uri="{FF2B5EF4-FFF2-40B4-BE49-F238E27FC236}">
                <a16:creationId xmlns:a16="http://schemas.microsoft.com/office/drawing/2014/main" id="{75E5F8ED-3F3D-4D2D-9A8D-55DEAC8A1B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12F0242C-D365-4F1E-8A44-A79F2D81D8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C5DB9F-39C1-4E8B-A617-7DEBE5CE5336}" type="slidenum">
              <a:rPr lang="nb-NO" smtClean="0"/>
              <a:t>‹#›</a:t>
            </a:fld>
            <a:endParaRPr lang="nb-NO"/>
          </a:p>
        </p:txBody>
      </p:sp>
    </p:spTree>
    <p:extLst>
      <p:ext uri="{BB962C8B-B14F-4D97-AF65-F5344CB8AC3E}">
        <p14:creationId xmlns:p14="http://schemas.microsoft.com/office/powerpoint/2010/main" val="187835386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41BB92D-3ACC-4402-94F7-F9974CC5CC15}"/>
              </a:ext>
            </a:extLst>
          </p:cNvPr>
          <p:cNvPicPr>
            <a:picLocks noChangeAspect="1"/>
          </p:cNvPicPr>
          <p:nvPr/>
        </p:nvPicPr>
        <p:blipFill rotWithShape="1">
          <a:blip r:embed="rId3">
            <a:grayscl/>
          </a:blip>
          <a:srcRect t="6680" b="31523"/>
          <a:stretch/>
        </p:blipFill>
        <p:spPr>
          <a:xfrm>
            <a:off x="0" y="4236077"/>
            <a:ext cx="12192000" cy="2621924"/>
          </a:xfrm>
          <a:prstGeom prst="rect">
            <a:avLst/>
          </a:prstGeom>
        </p:spPr>
      </p:pic>
      <p:pic>
        <p:nvPicPr>
          <p:cNvPr id="10" name="Picture 9">
            <a:extLst>
              <a:ext uri="{FF2B5EF4-FFF2-40B4-BE49-F238E27FC236}">
                <a16:creationId xmlns:a16="http://schemas.microsoft.com/office/drawing/2014/main" id="{C8A70C0B-2300-40D2-845E-1C13A8335D0F}"/>
              </a:ext>
            </a:extLst>
          </p:cNvPr>
          <p:cNvPicPr>
            <a:picLocks noChangeAspect="1"/>
          </p:cNvPicPr>
          <p:nvPr/>
        </p:nvPicPr>
        <p:blipFill>
          <a:blip r:embed="rId3">
            <a:grayscl/>
          </a:blip>
          <a:stretch>
            <a:fillRect/>
          </a:stretch>
        </p:blipFill>
        <p:spPr>
          <a:xfrm>
            <a:off x="0" y="-6739"/>
            <a:ext cx="12192000" cy="4242816"/>
          </a:xfrm>
          <a:prstGeom prst="rect">
            <a:avLst/>
          </a:prstGeom>
        </p:spPr>
      </p:pic>
      <p:sp>
        <p:nvSpPr>
          <p:cNvPr id="43" name="Rectangle 42"/>
          <p:cNvSpPr/>
          <p:nvPr/>
        </p:nvSpPr>
        <p:spPr>
          <a:xfrm>
            <a:off x="892540" y="-19051"/>
            <a:ext cx="1646463" cy="1839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tel 5"/>
          <p:cNvSpPr>
            <a:spLocks noGrp="1"/>
          </p:cNvSpPr>
          <p:nvPr>
            <p:ph type="ctrTitle"/>
          </p:nvPr>
        </p:nvSpPr>
        <p:spPr>
          <a:xfrm>
            <a:off x="4094922" y="2459465"/>
            <a:ext cx="7295215" cy="3905241"/>
          </a:xfrm>
        </p:spPr>
        <p:txBody>
          <a:bodyPr/>
          <a:lstStyle/>
          <a:p>
            <a:pPr marL="360000">
              <a:spcAft>
                <a:spcPts val="1200"/>
              </a:spcAft>
            </a:pPr>
            <a:r>
              <a:rPr lang="nb-NO" dirty="0"/>
              <a:t>INTERACTION WITH AI and </a:t>
            </a:r>
            <a:r>
              <a:rPr lang="nb-NO" dirty="0" err="1"/>
              <a:t>autonomous</a:t>
            </a:r>
            <a:r>
              <a:rPr lang="nb-NO" dirty="0"/>
              <a:t> systems – </a:t>
            </a:r>
            <a:r>
              <a:rPr lang="nb-NO" dirty="0" err="1"/>
              <a:t>MoDULE</a:t>
            </a:r>
            <a:r>
              <a:rPr lang="nb-NO" dirty="0"/>
              <a:t> 2</a:t>
            </a:r>
            <a:endParaRPr lang="nb-NO" sz="3200" dirty="0"/>
          </a:p>
        </p:txBody>
      </p:sp>
      <p:sp>
        <p:nvSpPr>
          <p:cNvPr id="8" name="Plassholder for tekst 7"/>
          <p:cNvSpPr>
            <a:spLocks noGrp="1"/>
          </p:cNvSpPr>
          <p:nvPr>
            <p:ph type="body" sz="quarter" idx="13"/>
          </p:nvPr>
        </p:nvSpPr>
        <p:spPr>
          <a:xfrm>
            <a:off x="4865005" y="5040725"/>
            <a:ext cx="5442094" cy="656334"/>
          </a:xfrm>
        </p:spPr>
        <p:txBody>
          <a:bodyPr/>
          <a:lstStyle/>
          <a:p>
            <a:r>
              <a:rPr lang="nb-NO" sz="2400" dirty="0" err="1">
                <a:solidFill>
                  <a:schemeClr val="tx1">
                    <a:lumMod val="50000"/>
                    <a:lumOff val="50000"/>
                  </a:schemeClr>
                </a:solidFill>
              </a:rPr>
              <a:t>Session</a:t>
            </a:r>
            <a:r>
              <a:rPr lang="nb-NO" sz="2400" dirty="0">
                <a:solidFill>
                  <a:schemeClr val="tx1">
                    <a:lumMod val="50000"/>
                    <a:lumOff val="50000"/>
                  </a:schemeClr>
                </a:solidFill>
              </a:rPr>
              <a:t> 2, 2024</a:t>
            </a:r>
          </a:p>
          <a:p>
            <a:r>
              <a:rPr lang="nb-NO" sz="2400" dirty="0">
                <a:solidFill>
                  <a:schemeClr val="tx1">
                    <a:lumMod val="50000"/>
                    <a:lumOff val="50000"/>
                  </a:schemeClr>
                </a:solidFill>
              </a:rPr>
              <a:t>Asbjørn Følstad, SINTEF</a:t>
            </a:r>
          </a:p>
        </p:txBody>
      </p:sp>
      <p:pic>
        <p:nvPicPr>
          <p:cNvPr id="5" name="Picture 4"/>
          <p:cNvPicPr>
            <a:picLocks noChangeAspect="1"/>
          </p:cNvPicPr>
          <p:nvPr/>
        </p:nvPicPr>
        <p:blipFill rotWithShape="1">
          <a:blip r:embed="rId4"/>
          <a:srcRect t="6542"/>
          <a:stretch/>
        </p:blipFill>
        <p:spPr>
          <a:xfrm>
            <a:off x="894252" y="590549"/>
            <a:ext cx="1644752" cy="1229728"/>
          </a:xfrm>
          <a:prstGeom prst="rect">
            <a:avLst/>
          </a:prstGeom>
        </p:spPr>
      </p:pic>
      <p:pic>
        <p:nvPicPr>
          <p:cNvPr id="45" name="Picture 44"/>
          <p:cNvPicPr>
            <a:picLocks noChangeAspect="1"/>
          </p:cNvPicPr>
          <p:nvPr/>
        </p:nvPicPr>
        <p:blipFill rotWithShape="1">
          <a:blip r:embed="rId4"/>
          <a:srcRect t="63115"/>
          <a:stretch/>
        </p:blipFill>
        <p:spPr>
          <a:xfrm>
            <a:off x="892541" y="152400"/>
            <a:ext cx="1646464" cy="485836"/>
          </a:xfrm>
          <a:prstGeom prst="rect">
            <a:avLst/>
          </a:prstGeom>
        </p:spPr>
      </p:pic>
      <p:pic>
        <p:nvPicPr>
          <p:cNvPr id="46" name="Picture 45"/>
          <p:cNvPicPr>
            <a:picLocks noChangeAspect="1"/>
          </p:cNvPicPr>
          <p:nvPr/>
        </p:nvPicPr>
        <p:blipFill rotWithShape="1">
          <a:blip r:embed="rId4"/>
          <a:srcRect t="83101"/>
          <a:stretch/>
        </p:blipFill>
        <p:spPr>
          <a:xfrm>
            <a:off x="892540" y="-34291"/>
            <a:ext cx="1646463" cy="222588"/>
          </a:xfrm>
          <a:prstGeom prst="rect">
            <a:avLst/>
          </a:prstGeom>
        </p:spPr>
      </p:pic>
    </p:spTree>
    <p:extLst>
      <p:ext uri="{BB962C8B-B14F-4D97-AF65-F5344CB8AC3E}">
        <p14:creationId xmlns:p14="http://schemas.microsoft.com/office/powerpoint/2010/main" val="2355491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182C0A-C75D-4779-91A4-4A1AF6F0197A}"/>
              </a:ext>
            </a:extLst>
          </p:cNvPr>
          <p:cNvSpPr>
            <a:spLocks noGrp="1"/>
          </p:cNvSpPr>
          <p:nvPr>
            <p:ph type="sldNum" sz="quarter" idx="12"/>
          </p:nvPr>
        </p:nvSpPr>
        <p:spPr/>
        <p:txBody>
          <a:bodyPr/>
          <a:lstStyle/>
          <a:p>
            <a:fld id="{5751DFAA-887F-4071-8EAD-E8CA316FCF06}" type="slidenum">
              <a:rPr lang="nb-NO" smtClean="0"/>
              <a:t>2</a:t>
            </a:fld>
            <a:endParaRPr lang="nb-NO"/>
          </a:p>
        </p:txBody>
      </p:sp>
      <p:sp>
        <p:nvSpPr>
          <p:cNvPr id="4" name="TextBox 3">
            <a:extLst>
              <a:ext uri="{FF2B5EF4-FFF2-40B4-BE49-F238E27FC236}">
                <a16:creationId xmlns:a16="http://schemas.microsoft.com/office/drawing/2014/main" id="{393EF1A7-7B36-4333-9E55-4461665B8403}"/>
              </a:ext>
            </a:extLst>
          </p:cNvPr>
          <p:cNvSpPr txBox="1"/>
          <p:nvPr/>
        </p:nvSpPr>
        <p:spPr>
          <a:xfrm>
            <a:off x="613493" y="2557307"/>
            <a:ext cx="3093395" cy="1354089"/>
          </a:xfrm>
          <a:prstGeom prst="rect">
            <a:avLst/>
          </a:prstGeom>
          <a:noFill/>
        </p:spPr>
        <p:txBody>
          <a:bodyPr wrap="square" rtlCol="0">
            <a:spAutoFit/>
          </a:bodyPr>
          <a:lstStyle/>
          <a:p>
            <a:r>
              <a:rPr lang="nb-NO" sz="3200" dirty="0" err="1">
                <a:solidFill>
                  <a:schemeClr val="accent2"/>
                </a:solidFill>
              </a:rPr>
              <a:t>Interaction</a:t>
            </a:r>
            <a:r>
              <a:rPr lang="nb-NO" sz="3200" dirty="0">
                <a:solidFill>
                  <a:schemeClr val="accent2"/>
                </a:solidFill>
              </a:rPr>
              <a:t> </a:t>
            </a:r>
            <a:r>
              <a:rPr lang="nb-NO" sz="3200" dirty="0" err="1">
                <a:solidFill>
                  <a:schemeClr val="accent2"/>
                </a:solidFill>
              </a:rPr>
              <a:t>with</a:t>
            </a:r>
            <a:r>
              <a:rPr lang="nb-NO" sz="3200" dirty="0">
                <a:solidFill>
                  <a:schemeClr val="accent2"/>
                </a:solidFill>
              </a:rPr>
              <a:t> AI – </a:t>
            </a:r>
            <a:r>
              <a:rPr lang="nb-NO" sz="3200" dirty="0" err="1">
                <a:solidFill>
                  <a:schemeClr val="accent2"/>
                </a:solidFill>
              </a:rPr>
              <a:t>module</a:t>
            </a:r>
            <a:r>
              <a:rPr lang="nb-NO" sz="3200" dirty="0">
                <a:solidFill>
                  <a:schemeClr val="accent2"/>
                </a:solidFill>
              </a:rPr>
              <a:t> 2</a:t>
            </a:r>
          </a:p>
          <a:p>
            <a:endParaRPr lang="nb-NO" dirty="0"/>
          </a:p>
        </p:txBody>
      </p:sp>
      <p:sp>
        <p:nvSpPr>
          <p:cNvPr id="5" name="Rectangle 4">
            <a:extLst>
              <a:ext uri="{FF2B5EF4-FFF2-40B4-BE49-F238E27FC236}">
                <a16:creationId xmlns:a16="http://schemas.microsoft.com/office/drawing/2014/main" id="{17F38B08-A4D5-4034-BB66-BD7AF33C5A81}"/>
              </a:ext>
            </a:extLst>
          </p:cNvPr>
          <p:cNvSpPr/>
          <p:nvPr/>
        </p:nvSpPr>
        <p:spPr>
          <a:xfrm>
            <a:off x="5432686" y="261561"/>
            <a:ext cx="6374615" cy="6178887"/>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2800" b="1" dirty="0">
                <a:solidFill>
                  <a:schemeClr val="accent2"/>
                </a:solidFill>
              </a:rPr>
              <a:t>Five sessions</a:t>
            </a:r>
          </a:p>
          <a:p>
            <a:pPr>
              <a:spcAft>
                <a:spcPts val="400"/>
              </a:spcAft>
            </a:pPr>
            <a:r>
              <a:rPr lang="nb-NO" sz="2800" dirty="0">
                <a:solidFill>
                  <a:schemeClr val="tx1"/>
                </a:solidFill>
              </a:rPr>
              <a:t>Sept. 26: Discover</a:t>
            </a:r>
          </a:p>
          <a:p>
            <a:pPr>
              <a:spcAft>
                <a:spcPts val="400"/>
              </a:spcAft>
            </a:pPr>
            <a:r>
              <a:rPr lang="nb-NO" sz="2800" dirty="0" err="1">
                <a:solidFill>
                  <a:schemeClr val="accent2"/>
                </a:solidFill>
              </a:rPr>
              <a:t>Oct</a:t>
            </a:r>
            <a:r>
              <a:rPr lang="nb-NO" sz="2800" dirty="0">
                <a:solidFill>
                  <a:schemeClr val="accent2"/>
                </a:solidFill>
              </a:rPr>
              <a:t>. 3: </a:t>
            </a:r>
            <a:r>
              <a:rPr lang="en-US" sz="2800" dirty="0">
                <a:solidFill>
                  <a:schemeClr val="accent2"/>
                </a:solidFill>
              </a:rPr>
              <a:t>Define</a:t>
            </a:r>
            <a:endParaRPr lang="en-US" sz="2800" i="1" dirty="0">
              <a:solidFill>
                <a:schemeClr val="accent2"/>
              </a:solidFill>
            </a:endParaRPr>
          </a:p>
          <a:p>
            <a:pPr>
              <a:spcAft>
                <a:spcPts val="400"/>
              </a:spcAft>
            </a:pPr>
            <a:r>
              <a:rPr lang="en-US" sz="2800" dirty="0">
                <a:solidFill>
                  <a:schemeClr val="tx1"/>
                </a:solidFill>
              </a:rPr>
              <a:t>Oct 10: Develop</a:t>
            </a:r>
          </a:p>
          <a:p>
            <a:pPr>
              <a:spcAft>
                <a:spcPts val="400"/>
              </a:spcAft>
            </a:pPr>
            <a:r>
              <a:rPr lang="en-US" sz="2800" dirty="0">
                <a:solidFill>
                  <a:schemeClr val="tx1"/>
                </a:solidFill>
              </a:rPr>
              <a:t>Oct 17: [to be announced]</a:t>
            </a:r>
          </a:p>
          <a:p>
            <a:pPr>
              <a:spcAft>
                <a:spcPts val="400"/>
              </a:spcAft>
            </a:pPr>
            <a:r>
              <a:rPr lang="en-US" sz="2800" dirty="0">
                <a:solidFill>
                  <a:schemeClr val="tx1"/>
                </a:solidFill>
              </a:rPr>
              <a:t>Oct 24: Deliver</a:t>
            </a:r>
            <a:endParaRPr lang="nb-NO" sz="2400" dirty="0">
              <a:solidFill>
                <a:schemeClr val="tx1"/>
              </a:solidFill>
            </a:endParaRPr>
          </a:p>
        </p:txBody>
      </p:sp>
    </p:spTree>
    <p:extLst>
      <p:ext uri="{BB962C8B-B14F-4D97-AF65-F5344CB8AC3E}">
        <p14:creationId xmlns:p14="http://schemas.microsoft.com/office/powerpoint/2010/main" val="856778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40584-A425-B9AA-8D50-7ECB09229854}"/>
              </a:ext>
            </a:extLst>
          </p:cNvPr>
          <p:cNvSpPr>
            <a:spLocks noGrp="1"/>
          </p:cNvSpPr>
          <p:nvPr>
            <p:ph type="title"/>
          </p:nvPr>
        </p:nvSpPr>
        <p:spPr/>
        <p:txBody>
          <a:bodyPr/>
          <a:lstStyle/>
          <a:p>
            <a:r>
              <a:rPr lang="nb-NO" dirty="0" err="1"/>
              <a:t>Module</a:t>
            </a:r>
            <a:r>
              <a:rPr lang="nb-NO" dirty="0"/>
              <a:t> 2 design </a:t>
            </a:r>
            <a:r>
              <a:rPr lang="nb-NO" dirty="0" err="1"/>
              <a:t>task</a:t>
            </a:r>
            <a:endParaRPr lang="nb-NO" dirty="0"/>
          </a:p>
        </p:txBody>
      </p:sp>
      <p:sp>
        <p:nvSpPr>
          <p:cNvPr id="3" name="TextBox 2">
            <a:extLst>
              <a:ext uri="{FF2B5EF4-FFF2-40B4-BE49-F238E27FC236}">
                <a16:creationId xmlns:a16="http://schemas.microsoft.com/office/drawing/2014/main" id="{7C9EB31B-C140-81D2-C79E-875F8D22C4AE}"/>
              </a:ext>
            </a:extLst>
          </p:cNvPr>
          <p:cNvSpPr txBox="1"/>
          <p:nvPr/>
        </p:nvSpPr>
        <p:spPr>
          <a:xfrm>
            <a:off x="838200" y="2052537"/>
            <a:ext cx="4708188" cy="3691652"/>
          </a:xfrm>
          <a:prstGeom prst="rect">
            <a:avLst/>
          </a:prstGeom>
          <a:noFill/>
        </p:spPr>
        <p:txBody>
          <a:bodyPr wrap="square" rtlCol="0">
            <a:spAutoFit/>
          </a:bodyPr>
          <a:lstStyle/>
          <a:p>
            <a:r>
              <a:rPr lang="nb-NO" dirty="0"/>
              <a:t>Design prototype AI system, relevant for </a:t>
            </a:r>
            <a:r>
              <a:rPr lang="nb-NO" dirty="0" err="1"/>
              <a:t>your</a:t>
            </a:r>
            <a:r>
              <a:rPr lang="nb-NO" dirty="0"/>
              <a:t> </a:t>
            </a:r>
            <a:r>
              <a:rPr lang="nb-NO" dirty="0" err="1"/>
              <a:t>groupwork</a:t>
            </a:r>
            <a:r>
              <a:rPr lang="nb-NO" dirty="0"/>
              <a:t> </a:t>
            </a:r>
            <a:r>
              <a:rPr lang="nb-NO" dirty="0" err="1"/>
              <a:t>topic</a:t>
            </a:r>
            <a:r>
              <a:rPr lang="nb-NO" dirty="0"/>
              <a:t>.  </a:t>
            </a:r>
          </a:p>
          <a:p>
            <a:endParaRPr lang="nb-NO" dirty="0"/>
          </a:p>
          <a:p>
            <a:r>
              <a:rPr lang="nb-NO" dirty="0"/>
              <a:t>… </a:t>
            </a:r>
            <a:r>
              <a:rPr lang="nb-NO" dirty="0" err="1"/>
              <a:t>using</a:t>
            </a:r>
            <a:r>
              <a:rPr lang="nb-NO" dirty="0"/>
              <a:t> </a:t>
            </a:r>
            <a:r>
              <a:rPr lang="nb-NO" dirty="0" err="1"/>
              <a:t>the</a:t>
            </a:r>
            <a:r>
              <a:rPr lang="nb-NO" dirty="0"/>
              <a:t> double </a:t>
            </a:r>
            <a:r>
              <a:rPr lang="nb-NO" dirty="0" err="1"/>
              <a:t>diamond</a:t>
            </a:r>
            <a:r>
              <a:rPr lang="nb-NO" dirty="0"/>
              <a:t> design </a:t>
            </a:r>
            <a:r>
              <a:rPr lang="nb-NO" dirty="0" err="1"/>
              <a:t>process</a:t>
            </a:r>
            <a:endParaRPr lang="nb-NO" dirty="0"/>
          </a:p>
          <a:p>
            <a:endParaRPr lang="nb-NO" dirty="0"/>
          </a:p>
          <a:p>
            <a:r>
              <a:rPr lang="nb-NO" dirty="0"/>
              <a:t>… and </a:t>
            </a:r>
            <a:r>
              <a:rPr lang="nb-NO" dirty="0" err="1"/>
              <a:t>any</a:t>
            </a:r>
            <a:r>
              <a:rPr lang="nb-NO" dirty="0"/>
              <a:t> AI support of </a:t>
            </a:r>
            <a:r>
              <a:rPr lang="nb-NO" dirty="0" err="1"/>
              <a:t>your</a:t>
            </a:r>
            <a:r>
              <a:rPr lang="nb-NO" dirty="0"/>
              <a:t> </a:t>
            </a:r>
            <a:r>
              <a:rPr lang="nb-NO" dirty="0" err="1"/>
              <a:t>choice</a:t>
            </a:r>
            <a:endParaRPr lang="nb-NO" dirty="0"/>
          </a:p>
          <a:p>
            <a:endParaRPr lang="nb-NO" dirty="0"/>
          </a:p>
          <a:p>
            <a:r>
              <a:rPr lang="nb-NO" dirty="0"/>
              <a:t>At all </a:t>
            </a:r>
            <a:r>
              <a:rPr lang="nb-NO" dirty="0" err="1"/>
              <a:t>but</a:t>
            </a:r>
            <a:r>
              <a:rPr lang="nb-NO" dirty="0"/>
              <a:t> </a:t>
            </a:r>
            <a:r>
              <a:rPr lang="nb-NO" dirty="0" err="1"/>
              <a:t>the</a:t>
            </a:r>
            <a:r>
              <a:rPr lang="nb-NO" dirty="0"/>
              <a:t> last </a:t>
            </a:r>
            <a:r>
              <a:rPr lang="nb-NO" dirty="0" err="1"/>
              <a:t>lecture</a:t>
            </a:r>
            <a:r>
              <a:rPr lang="nb-NO" dirty="0"/>
              <a:t> of </a:t>
            </a:r>
            <a:r>
              <a:rPr lang="nb-NO" dirty="0" err="1"/>
              <a:t>Module</a:t>
            </a:r>
            <a:r>
              <a:rPr lang="nb-NO" dirty="0"/>
              <a:t> 2, </a:t>
            </a:r>
            <a:r>
              <a:rPr lang="nb-NO" dirty="0" err="1"/>
              <a:t>you</a:t>
            </a:r>
            <a:r>
              <a:rPr lang="nb-NO" dirty="0"/>
              <a:t> </a:t>
            </a:r>
            <a:r>
              <a:rPr lang="nb-NO" dirty="0" err="1"/>
              <a:t>will</a:t>
            </a:r>
            <a:r>
              <a:rPr lang="nb-NO" dirty="0"/>
              <a:t> </a:t>
            </a:r>
            <a:r>
              <a:rPr lang="nb-NO" dirty="0" err="1"/>
              <a:t>receive</a:t>
            </a:r>
            <a:r>
              <a:rPr lang="nb-NO" dirty="0"/>
              <a:t> tips and </a:t>
            </a:r>
            <a:r>
              <a:rPr lang="nb-NO" dirty="0" err="1"/>
              <a:t>guidance</a:t>
            </a:r>
            <a:r>
              <a:rPr lang="nb-NO" dirty="0"/>
              <a:t> for </a:t>
            </a:r>
            <a:r>
              <a:rPr lang="nb-NO" dirty="0" err="1"/>
              <a:t>your</a:t>
            </a:r>
            <a:r>
              <a:rPr lang="nb-NO" dirty="0"/>
              <a:t> </a:t>
            </a:r>
            <a:r>
              <a:rPr lang="nb-NO" dirty="0" err="1"/>
              <a:t>process</a:t>
            </a:r>
            <a:endParaRPr lang="nb-NO" dirty="0"/>
          </a:p>
          <a:p>
            <a:endParaRPr lang="nb-NO" dirty="0"/>
          </a:p>
          <a:p>
            <a:r>
              <a:rPr lang="nb-NO" dirty="0"/>
              <a:t>At </a:t>
            </a:r>
            <a:r>
              <a:rPr lang="nb-NO" dirty="0" err="1"/>
              <a:t>the</a:t>
            </a:r>
            <a:r>
              <a:rPr lang="nb-NO" dirty="0"/>
              <a:t> final </a:t>
            </a:r>
            <a:r>
              <a:rPr lang="nb-NO" dirty="0" err="1"/>
              <a:t>lecture</a:t>
            </a:r>
            <a:r>
              <a:rPr lang="nb-NO" dirty="0"/>
              <a:t>, </a:t>
            </a:r>
            <a:r>
              <a:rPr lang="nb-NO" dirty="0" err="1"/>
              <a:t>you</a:t>
            </a:r>
            <a:r>
              <a:rPr lang="nb-NO" dirty="0"/>
              <a:t> </a:t>
            </a:r>
            <a:r>
              <a:rPr lang="nb-NO" dirty="0" err="1"/>
              <a:t>will</a:t>
            </a:r>
            <a:r>
              <a:rPr lang="nb-NO" dirty="0"/>
              <a:t> present </a:t>
            </a:r>
            <a:r>
              <a:rPr lang="nb-NO" dirty="0" err="1"/>
              <a:t>your</a:t>
            </a:r>
            <a:r>
              <a:rPr lang="nb-NO" dirty="0"/>
              <a:t> prototype. </a:t>
            </a:r>
          </a:p>
          <a:p>
            <a:endParaRPr lang="nb-NO" dirty="0"/>
          </a:p>
        </p:txBody>
      </p:sp>
      <p:sp>
        <p:nvSpPr>
          <p:cNvPr id="5" name="Diamond 4">
            <a:extLst>
              <a:ext uri="{FF2B5EF4-FFF2-40B4-BE49-F238E27FC236}">
                <a16:creationId xmlns:a16="http://schemas.microsoft.com/office/drawing/2014/main" id="{7FC415DE-D8AA-47CA-B28E-8716216FC507}"/>
              </a:ext>
            </a:extLst>
          </p:cNvPr>
          <p:cNvSpPr/>
          <p:nvPr/>
        </p:nvSpPr>
        <p:spPr>
          <a:xfrm>
            <a:off x="6762346" y="2354439"/>
            <a:ext cx="2148396" cy="2149122"/>
          </a:xfrm>
          <a:prstGeom prst="diamond">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Diamond 5">
            <a:extLst>
              <a:ext uri="{FF2B5EF4-FFF2-40B4-BE49-F238E27FC236}">
                <a16:creationId xmlns:a16="http://schemas.microsoft.com/office/drawing/2014/main" id="{78AEDE1E-D702-B84B-F2AD-FD5E7EC55A11}"/>
              </a:ext>
            </a:extLst>
          </p:cNvPr>
          <p:cNvSpPr/>
          <p:nvPr/>
        </p:nvSpPr>
        <p:spPr>
          <a:xfrm>
            <a:off x="8893430" y="2344607"/>
            <a:ext cx="2148396" cy="2149122"/>
          </a:xfrm>
          <a:prstGeom prst="diamond">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A3E35DD-C281-A19C-B7E2-033315922C98}"/>
              </a:ext>
            </a:extLst>
          </p:cNvPr>
          <p:cNvSpPr/>
          <p:nvPr/>
        </p:nvSpPr>
        <p:spPr>
          <a:xfrm>
            <a:off x="7023372"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dirty="0">
                <a:solidFill>
                  <a:schemeClr val="tx1"/>
                </a:solidFill>
              </a:rPr>
              <a:t>Discover</a:t>
            </a:r>
          </a:p>
        </p:txBody>
      </p:sp>
      <p:sp>
        <p:nvSpPr>
          <p:cNvPr id="9" name="Rectangle 8">
            <a:extLst>
              <a:ext uri="{FF2B5EF4-FFF2-40B4-BE49-F238E27FC236}">
                <a16:creationId xmlns:a16="http://schemas.microsoft.com/office/drawing/2014/main" id="{6551DC44-13DE-1C41-ED67-42EF87B443AA}"/>
              </a:ext>
            </a:extLst>
          </p:cNvPr>
          <p:cNvSpPr/>
          <p:nvPr/>
        </p:nvSpPr>
        <p:spPr>
          <a:xfrm>
            <a:off x="7984788"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dirty="0" err="1">
                <a:solidFill>
                  <a:schemeClr val="tx1"/>
                </a:solidFill>
              </a:rPr>
              <a:t>Define</a:t>
            </a:r>
            <a:endParaRPr lang="nb-NO" sz="1100" dirty="0">
              <a:solidFill>
                <a:schemeClr val="tx1"/>
              </a:solidFill>
            </a:endParaRPr>
          </a:p>
        </p:txBody>
      </p:sp>
      <p:sp>
        <p:nvSpPr>
          <p:cNvPr id="10" name="Rectangle 9">
            <a:extLst>
              <a:ext uri="{FF2B5EF4-FFF2-40B4-BE49-F238E27FC236}">
                <a16:creationId xmlns:a16="http://schemas.microsoft.com/office/drawing/2014/main" id="{D5E3DD17-E3BF-76DC-E37E-9A008A1D44A6}"/>
              </a:ext>
            </a:extLst>
          </p:cNvPr>
          <p:cNvSpPr/>
          <p:nvPr/>
        </p:nvSpPr>
        <p:spPr>
          <a:xfrm>
            <a:off x="9161146"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dirty="0" err="1">
                <a:solidFill>
                  <a:schemeClr val="tx1"/>
                </a:solidFill>
              </a:rPr>
              <a:t>Develop</a:t>
            </a:r>
            <a:endParaRPr lang="nb-NO" sz="1100" dirty="0">
              <a:solidFill>
                <a:schemeClr val="tx1"/>
              </a:solidFill>
            </a:endParaRPr>
          </a:p>
        </p:txBody>
      </p:sp>
      <p:sp>
        <p:nvSpPr>
          <p:cNvPr id="11" name="Rectangle 10">
            <a:extLst>
              <a:ext uri="{FF2B5EF4-FFF2-40B4-BE49-F238E27FC236}">
                <a16:creationId xmlns:a16="http://schemas.microsoft.com/office/drawing/2014/main" id="{3B8A6053-E37A-A802-77B4-696912AFE341}"/>
              </a:ext>
            </a:extLst>
          </p:cNvPr>
          <p:cNvSpPr/>
          <p:nvPr/>
        </p:nvSpPr>
        <p:spPr>
          <a:xfrm>
            <a:off x="10122562"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dirty="0">
                <a:solidFill>
                  <a:schemeClr val="tx1"/>
                </a:solidFill>
              </a:rPr>
              <a:t>Deliver</a:t>
            </a:r>
          </a:p>
        </p:txBody>
      </p:sp>
      <p:cxnSp>
        <p:nvCxnSpPr>
          <p:cNvPr id="13" name="Straight Connector 12">
            <a:extLst>
              <a:ext uri="{FF2B5EF4-FFF2-40B4-BE49-F238E27FC236}">
                <a16:creationId xmlns:a16="http://schemas.microsoft.com/office/drawing/2014/main" id="{39D49417-9C02-568C-30A8-953325A314F7}"/>
              </a:ext>
            </a:extLst>
          </p:cNvPr>
          <p:cNvCxnSpPr/>
          <p:nvPr/>
        </p:nvCxnSpPr>
        <p:spPr>
          <a:xfrm>
            <a:off x="7830768"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59A01ED-EC33-1518-5B51-E2D207469C7C}"/>
              </a:ext>
            </a:extLst>
          </p:cNvPr>
          <p:cNvCxnSpPr/>
          <p:nvPr/>
        </p:nvCxnSpPr>
        <p:spPr>
          <a:xfrm>
            <a:off x="8910742"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BD59074-C994-0116-EB0C-90D769339AE1}"/>
              </a:ext>
            </a:extLst>
          </p:cNvPr>
          <p:cNvCxnSpPr/>
          <p:nvPr/>
        </p:nvCxnSpPr>
        <p:spPr>
          <a:xfrm>
            <a:off x="9958087"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329E4ED-BBCF-82EE-66D4-CE6B3C168F63}"/>
              </a:ext>
            </a:extLst>
          </p:cNvPr>
          <p:cNvCxnSpPr/>
          <p:nvPr/>
        </p:nvCxnSpPr>
        <p:spPr>
          <a:xfrm>
            <a:off x="6768833"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89BD9AC-C987-DA9D-147D-B1A643FE4F8A}"/>
              </a:ext>
            </a:extLst>
          </p:cNvPr>
          <p:cNvCxnSpPr/>
          <p:nvPr/>
        </p:nvCxnSpPr>
        <p:spPr>
          <a:xfrm>
            <a:off x="11041826"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845FAFA-03E9-5211-2253-1AE444759C86}"/>
              </a:ext>
            </a:extLst>
          </p:cNvPr>
          <p:cNvSpPr txBox="1"/>
          <p:nvPr/>
        </p:nvSpPr>
        <p:spPr>
          <a:xfrm>
            <a:off x="6191536" y="875774"/>
            <a:ext cx="1147177" cy="369204"/>
          </a:xfrm>
          <a:prstGeom prst="rect">
            <a:avLst/>
          </a:prstGeom>
          <a:solidFill>
            <a:schemeClr val="bg1"/>
          </a:solidFill>
        </p:spPr>
        <p:txBody>
          <a:bodyPr wrap="square" rtlCol="0">
            <a:spAutoFit/>
          </a:bodyPr>
          <a:lstStyle/>
          <a:p>
            <a:pPr algn="ctr"/>
            <a:r>
              <a:rPr lang="nb-NO" dirty="0" err="1"/>
              <a:t>Sept</a:t>
            </a:r>
            <a:r>
              <a:rPr lang="nb-NO" dirty="0"/>
              <a:t> 26</a:t>
            </a:r>
          </a:p>
        </p:txBody>
      </p:sp>
      <p:sp>
        <p:nvSpPr>
          <p:cNvPr id="19" name="TextBox 18">
            <a:extLst>
              <a:ext uri="{FF2B5EF4-FFF2-40B4-BE49-F238E27FC236}">
                <a16:creationId xmlns:a16="http://schemas.microsoft.com/office/drawing/2014/main" id="{67C342C4-5A28-E404-C2AD-353C5DCFFC22}"/>
              </a:ext>
            </a:extLst>
          </p:cNvPr>
          <p:cNvSpPr txBox="1"/>
          <p:nvPr/>
        </p:nvSpPr>
        <p:spPr>
          <a:xfrm>
            <a:off x="7258336" y="1161851"/>
            <a:ext cx="1147177" cy="369204"/>
          </a:xfrm>
          <a:prstGeom prst="rect">
            <a:avLst/>
          </a:prstGeom>
          <a:solidFill>
            <a:schemeClr val="bg1"/>
          </a:solidFill>
        </p:spPr>
        <p:txBody>
          <a:bodyPr wrap="square" rtlCol="0">
            <a:spAutoFit/>
          </a:bodyPr>
          <a:lstStyle/>
          <a:p>
            <a:pPr algn="ctr"/>
            <a:r>
              <a:rPr lang="nb-NO" dirty="0" err="1"/>
              <a:t>Oct</a:t>
            </a:r>
            <a:r>
              <a:rPr lang="nb-NO" dirty="0"/>
              <a:t> 3</a:t>
            </a:r>
          </a:p>
        </p:txBody>
      </p:sp>
      <p:sp>
        <p:nvSpPr>
          <p:cNvPr id="20" name="TextBox 19">
            <a:extLst>
              <a:ext uri="{FF2B5EF4-FFF2-40B4-BE49-F238E27FC236}">
                <a16:creationId xmlns:a16="http://schemas.microsoft.com/office/drawing/2014/main" id="{F720DE11-272D-95EF-E386-99D5AF32E209}"/>
              </a:ext>
            </a:extLst>
          </p:cNvPr>
          <p:cNvSpPr txBox="1"/>
          <p:nvPr/>
        </p:nvSpPr>
        <p:spPr>
          <a:xfrm>
            <a:off x="8371911" y="1447928"/>
            <a:ext cx="1147177" cy="369204"/>
          </a:xfrm>
          <a:prstGeom prst="rect">
            <a:avLst/>
          </a:prstGeom>
          <a:solidFill>
            <a:schemeClr val="bg1"/>
          </a:solidFill>
        </p:spPr>
        <p:txBody>
          <a:bodyPr wrap="square" rtlCol="0">
            <a:spAutoFit/>
          </a:bodyPr>
          <a:lstStyle/>
          <a:p>
            <a:pPr algn="ctr"/>
            <a:r>
              <a:rPr lang="nb-NO" dirty="0" err="1"/>
              <a:t>Oct</a:t>
            </a:r>
            <a:r>
              <a:rPr lang="nb-NO" dirty="0"/>
              <a:t> 10</a:t>
            </a:r>
          </a:p>
        </p:txBody>
      </p:sp>
      <p:sp>
        <p:nvSpPr>
          <p:cNvPr id="21" name="TextBox 20">
            <a:extLst>
              <a:ext uri="{FF2B5EF4-FFF2-40B4-BE49-F238E27FC236}">
                <a16:creationId xmlns:a16="http://schemas.microsoft.com/office/drawing/2014/main" id="{FFD5732E-A3CA-D693-3919-A6146655CF37}"/>
              </a:ext>
            </a:extLst>
          </p:cNvPr>
          <p:cNvSpPr txBox="1"/>
          <p:nvPr/>
        </p:nvSpPr>
        <p:spPr>
          <a:xfrm>
            <a:off x="9341897" y="1734005"/>
            <a:ext cx="1147177" cy="369204"/>
          </a:xfrm>
          <a:prstGeom prst="rect">
            <a:avLst/>
          </a:prstGeom>
          <a:solidFill>
            <a:schemeClr val="bg1"/>
          </a:solidFill>
        </p:spPr>
        <p:txBody>
          <a:bodyPr wrap="square" rtlCol="0">
            <a:spAutoFit/>
          </a:bodyPr>
          <a:lstStyle/>
          <a:p>
            <a:pPr algn="ctr"/>
            <a:r>
              <a:rPr lang="nb-NO" dirty="0" err="1"/>
              <a:t>Oct</a:t>
            </a:r>
            <a:r>
              <a:rPr lang="nb-NO" dirty="0"/>
              <a:t> 17</a:t>
            </a:r>
          </a:p>
        </p:txBody>
      </p:sp>
      <p:sp>
        <p:nvSpPr>
          <p:cNvPr id="22" name="TextBox 21">
            <a:extLst>
              <a:ext uri="{FF2B5EF4-FFF2-40B4-BE49-F238E27FC236}">
                <a16:creationId xmlns:a16="http://schemas.microsoft.com/office/drawing/2014/main" id="{AE8BE9AF-39D9-1A42-7BB7-79C3965F8D29}"/>
              </a:ext>
            </a:extLst>
          </p:cNvPr>
          <p:cNvSpPr txBox="1"/>
          <p:nvPr/>
        </p:nvSpPr>
        <p:spPr>
          <a:xfrm>
            <a:off x="10485827" y="2020081"/>
            <a:ext cx="1147177" cy="369204"/>
          </a:xfrm>
          <a:prstGeom prst="rect">
            <a:avLst/>
          </a:prstGeom>
          <a:solidFill>
            <a:schemeClr val="bg1"/>
          </a:solidFill>
        </p:spPr>
        <p:txBody>
          <a:bodyPr wrap="square" rtlCol="0">
            <a:spAutoFit/>
          </a:bodyPr>
          <a:lstStyle/>
          <a:p>
            <a:pPr algn="ctr"/>
            <a:r>
              <a:rPr lang="nb-NO" dirty="0" err="1"/>
              <a:t>Oct</a:t>
            </a:r>
            <a:r>
              <a:rPr lang="nb-NO" dirty="0"/>
              <a:t> 24</a:t>
            </a:r>
          </a:p>
        </p:txBody>
      </p:sp>
    </p:spTree>
    <p:extLst>
      <p:ext uri="{BB962C8B-B14F-4D97-AF65-F5344CB8AC3E}">
        <p14:creationId xmlns:p14="http://schemas.microsoft.com/office/powerpoint/2010/main" val="3578545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40584-A425-B9AA-8D50-7ECB09229854}"/>
              </a:ext>
            </a:extLst>
          </p:cNvPr>
          <p:cNvSpPr>
            <a:spLocks noGrp="1"/>
          </p:cNvSpPr>
          <p:nvPr>
            <p:ph type="title"/>
          </p:nvPr>
        </p:nvSpPr>
        <p:spPr/>
        <p:txBody>
          <a:bodyPr/>
          <a:lstStyle/>
          <a:p>
            <a:r>
              <a:rPr lang="nb-NO" dirty="0" err="1"/>
              <a:t>Module</a:t>
            </a:r>
            <a:r>
              <a:rPr lang="nb-NO" dirty="0"/>
              <a:t> 2 design </a:t>
            </a:r>
            <a:r>
              <a:rPr lang="nb-NO" dirty="0" err="1"/>
              <a:t>task</a:t>
            </a:r>
            <a:r>
              <a:rPr lang="nb-NO" dirty="0"/>
              <a:t> – AI support</a:t>
            </a:r>
          </a:p>
        </p:txBody>
      </p:sp>
      <p:sp>
        <p:nvSpPr>
          <p:cNvPr id="4" name="TextBox 3">
            <a:extLst>
              <a:ext uri="{FF2B5EF4-FFF2-40B4-BE49-F238E27FC236}">
                <a16:creationId xmlns:a16="http://schemas.microsoft.com/office/drawing/2014/main" id="{C9051978-FE33-7ABC-8AC6-982F02F53F35}"/>
              </a:ext>
            </a:extLst>
          </p:cNvPr>
          <p:cNvSpPr txBox="1"/>
          <p:nvPr/>
        </p:nvSpPr>
        <p:spPr>
          <a:xfrm>
            <a:off x="932991" y="1693741"/>
            <a:ext cx="4464995" cy="5076005"/>
          </a:xfrm>
          <a:prstGeom prst="rect">
            <a:avLst/>
          </a:prstGeom>
          <a:noFill/>
        </p:spPr>
        <p:txBody>
          <a:bodyPr wrap="square" rtlCol="0">
            <a:spAutoFit/>
          </a:bodyPr>
          <a:lstStyle/>
          <a:p>
            <a:r>
              <a:rPr lang="nb-NO" b="1" dirty="0" err="1">
                <a:solidFill>
                  <a:schemeClr val="accent5"/>
                </a:solidFill>
              </a:rPr>
              <a:t>Process</a:t>
            </a:r>
            <a:r>
              <a:rPr lang="nb-NO" b="1" dirty="0">
                <a:solidFill>
                  <a:schemeClr val="accent5"/>
                </a:solidFill>
              </a:rPr>
              <a:t> support</a:t>
            </a:r>
          </a:p>
          <a:p>
            <a:pPr marL="285750" indent="-285750">
              <a:buFont typeface="Arial" panose="020B0604020202020204" pitchFamily="34" charset="0"/>
              <a:buChar char="•"/>
            </a:pPr>
            <a:r>
              <a:rPr lang="nb-NO" dirty="0"/>
              <a:t>Large </a:t>
            </a:r>
            <a:r>
              <a:rPr lang="nb-NO" dirty="0" err="1"/>
              <a:t>language</a:t>
            </a:r>
            <a:r>
              <a:rPr lang="nb-NO" dirty="0"/>
              <a:t> </a:t>
            </a:r>
            <a:r>
              <a:rPr lang="nb-NO" dirty="0" err="1"/>
              <a:t>models</a:t>
            </a:r>
            <a:endParaRPr lang="nb-NO" dirty="0"/>
          </a:p>
          <a:p>
            <a:pPr marL="285750" indent="-285750">
              <a:buFont typeface="Arial" panose="020B0604020202020204" pitchFamily="34" charset="0"/>
              <a:buChar char="•"/>
            </a:pPr>
            <a:r>
              <a:rPr lang="nb-NO" dirty="0"/>
              <a:t>Image, </a:t>
            </a:r>
            <a:r>
              <a:rPr lang="nb-NO" dirty="0" err="1"/>
              <a:t>audio</a:t>
            </a:r>
            <a:r>
              <a:rPr lang="nb-NO" dirty="0"/>
              <a:t>, video </a:t>
            </a:r>
            <a:r>
              <a:rPr lang="nb-NO" dirty="0" err="1"/>
              <a:t>generation</a:t>
            </a:r>
            <a:endParaRPr lang="nb-NO" dirty="0"/>
          </a:p>
          <a:p>
            <a:pPr marL="285750" indent="-285750">
              <a:buFont typeface="Arial" panose="020B0604020202020204" pitchFamily="34" charset="0"/>
              <a:buChar char="•"/>
            </a:pPr>
            <a:r>
              <a:rPr lang="nb-NO" dirty="0"/>
              <a:t>Code </a:t>
            </a:r>
            <a:r>
              <a:rPr lang="nb-NO" dirty="0" err="1"/>
              <a:t>generation</a:t>
            </a:r>
            <a:endParaRPr lang="nb-NO" dirty="0"/>
          </a:p>
          <a:p>
            <a:pPr marL="285750" indent="-285750">
              <a:buFont typeface="Arial" panose="020B0604020202020204" pitchFamily="34" charset="0"/>
              <a:buChar char="•"/>
            </a:pPr>
            <a:r>
              <a:rPr lang="nb-NO" dirty="0"/>
              <a:t>… for </a:t>
            </a:r>
            <a:r>
              <a:rPr lang="nb-NO" dirty="0" err="1"/>
              <a:t>ideation</a:t>
            </a:r>
            <a:r>
              <a:rPr lang="nb-NO" dirty="0"/>
              <a:t>, </a:t>
            </a:r>
            <a:r>
              <a:rPr lang="nb-NO" dirty="0" err="1"/>
              <a:t>detailing</a:t>
            </a:r>
            <a:r>
              <a:rPr lang="nb-NO" dirty="0"/>
              <a:t>, </a:t>
            </a:r>
            <a:r>
              <a:rPr lang="nb-NO" dirty="0" err="1"/>
              <a:t>implementation</a:t>
            </a:r>
            <a:endParaRPr lang="nb-NO" dirty="0"/>
          </a:p>
          <a:p>
            <a:endParaRPr lang="nb-NO" dirty="0"/>
          </a:p>
          <a:p>
            <a:r>
              <a:rPr lang="nb-NO" b="1" dirty="0">
                <a:solidFill>
                  <a:schemeClr val="accent5"/>
                </a:solidFill>
              </a:rPr>
              <a:t>Platforms for </a:t>
            </a:r>
            <a:r>
              <a:rPr lang="nb-NO" b="1" dirty="0" err="1">
                <a:solidFill>
                  <a:schemeClr val="accent5"/>
                </a:solidFill>
              </a:rPr>
              <a:t>implementation</a:t>
            </a:r>
            <a:endParaRPr lang="nb-NO" b="1" dirty="0">
              <a:solidFill>
                <a:schemeClr val="accent5"/>
              </a:solidFill>
            </a:endParaRPr>
          </a:p>
          <a:p>
            <a:pPr marL="285750" indent="-285750">
              <a:buFont typeface="Arial" panose="020B0604020202020204" pitchFamily="34" charset="0"/>
              <a:buChar char="•"/>
            </a:pPr>
            <a:r>
              <a:rPr lang="nb-NO" dirty="0" err="1"/>
              <a:t>Configurable</a:t>
            </a:r>
            <a:r>
              <a:rPr lang="nb-NO" dirty="0"/>
              <a:t> </a:t>
            </a:r>
            <a:r>
              <a:rPr lang="nb-NO" dirty="0" err="1"/>
              <a:t>GPTs</a:t>
            </a:r>
            <a:r>
              <a:rPr lang="nb-NO" dirty="0"/>
              <a:t> or </a:t>
            </a:r>
            <a:r>
              <a:rPr lang="nb-NO" dirty="0" err="1"/>
              <a:t>similar</a:t>
            </a:r>
            <a:endParaRPr lang="nb-NO" dirty="0"/>
          </a:p>
          <a:p>
            <a:pPr marL="742881" lvl="1" indent="-285750">
              <a:buFont typeface="Arial" panose="020B0604020202020204" pitchFamily="34" charset="0"/>
              <a:buChar char="•"/>
            </a:pPr>
            <a:r>
              <a:rPr lang="nb-NO" dirty="0"/>
              <a:t>Google AI Studio</a:t>
            </a:r>
          </a:p>
          <a:p>
            <a:pPr marL="742881" lvl="1" indent="-285750">
              <a:buFont typeface="Arial" panose="020B0604020202020204" pitchFamily="34" charset="0"/>
              <a:buChar char="•"/>
            </a:pPr>
            <a:r>
              <a:rPr lang="nb-NO" dirty="0"/>
              <a:t>Character.ai</a:t>
            </a:r>
          </a:p>
          <a:p>
            <a:pPr marL="742881" lvl="1" indent="-285750">
              <a:buFont typeface="Arial" panose="020B0604020202020204" pitchFamily="34" charset="0"/>
              <a:buChar char="•"/>
            </a:pPr>
            <a:r>
              <a:rPr lang="nb-NO" dirty="0" err="1"/>
              <a:t>OpenAI</a:t>
            </a:r>
            <a:r>
              <a:rPr lang="nb-NO" dirty="0"/>
              <a:t> GPT (</a:t>
            </a:r>
            <a:r>
              <a:rPr lang="nb-NO" dirty="0" err="1"/>
              <a:t>subscription</a:t>
            </a:r>
            <a:r>
              <a:rPr lang="nb-NO" dirty="0"/>
              <a:t> </a:t>
            </a:r>
            <a:r>
              <a:rPr lang="nb-NO" dirty="0" err="1"/>
              <a:t>required</a:t>
            </a:r>
            <a:r>
              <a:rPr lang="nb-NO" dirty="0"/>
              <a:t>)</a:t>
            </a:r>
          </a:p>
          <a:p>
            <a:pPr marL="285750" indent="-285750">
              <a:buFont typeface="Arial" panose="020B0604020202020204" pitchFamily="34" charset="0"/>
              <a:buChar char="•"/>
            </a:pPr>
            <a:r>
              <a:rPr lang="nb-NO" dirty="0"/>
              <a:t>Chatbot </a:t>
            </a:r>
            <a:r>
              <a:rPr lang="nb-NO" dirty="0" err="1"/>
              <a:t>platforms</a:t>
            </a:r>
            <a:endParaRPr lang="nb-NO" dirty="0"/>
          </a:p>
          <a:p>
            <a:pPr marL="742881" lvl="1" indent="-285750">
              <a:buFont typeface="Arial" panose="020B0604020202020204" pitchFamily="34" charset="0"/>
              <a:buChar char="•"/>
            </a:pPr>
            <a:r>
              <a:rPr lang="nb-NO" dirty="0" err="1"/>
              <a:t>BotPress</a:t>
            </a:r>
            <a:endParaRPr lang="nb-NO" dirty="0"/>
          </a:p>
          <a:p>
            <a:pPr marL="285750" indent="-285750">
              <a:buFont typeface="Arial" panose="020B0604020202020204" pitchFamily="34" charset="0"/>
              <a:buChar char="•"/>
            </a:pPr>
            <a:r>
              <a:rPr lang="nb-NO" dirty="0" err="1"/>
              <a:t>Any</a:t>
            </a:r>
            <a:r>
              <a:rPr lang="nb-NO" dirty="0"/>
              <a:t> </a:t>
            </a:r>
            <a:r>
              <a:rPr lang="nb-NO" dirty="0" err="1"/>
              <a:t>other</a:t>
            </a:r>
            <a:r>
              <a:rPr lang="nb-NO" dirty="0"/>
              <a:t> </a:t>
            </a:r>
            <a:r>
              <a:rPr lang="nb-NO" dirty="0" err="1"/>
              <a:t>method</a:t>
            </a:r>
            <a:r>
              <a:rPr lang="nb-NO" dirty="0"/>
              <a:t> or </a:t>
            </a:r>
            <a:r>
              <a:rPr lang="nb-NO" dirty="0" err="1"/>
              <a:t>platform</a:t>
            </a:r>
            <a:endParaRPr lang="nb-NO" dirty="0"/>
          </a:p>
          <a:p>
            <a:pPr marL="742881" lvl="1" indent="-285750">
              <a:buFont typeface="Arial" panose="020B0604020202020204" pitchFamily="34" charset="0"/>
              <a:buChar char="•"/>
            </a:pPr>
            <a:endParaRPr lang="nb-NO" dirty="0"/>
          </a:p>
          <a:p>
            <a:r>
              <a:rPr lang="nb-NO" b="1" dirty="0">
                <a:solidFill>
                  <a:schemeClr val="accent5"/>
                </a:solidFill>
              </a:rPr>
              <a:t>As an alternative </a:t>
            </a:r>
            <a:r>
              <a:rPr lang="nb-NO" b="1" dirty="0" err="1">
                <a:solidFill>
                  <a:schemeClr val="accent5"/>
                </a:solidFill>
              </a:rPr>
              <a:t>implementation</a:t>
            </a:r>
            <a:r>
              <a:rPr lang="nb-NO" dirty="0"/>
              <a:t>, </a:t>
            </a:r>
            <a:r>
              <a:rPr lang="nb-NO" dirty="0" err="1"/>
              <a:t>you</a:t>
            </a:r>
            <a:r>
              <a:rPr lang="nb-NO" dirty="0"/>
              <a:t> </a:t>
            </a:r>
            <a:r>
              <a:rPr lang="nb-NO" dirty="0" err="1"/>
              <a:t>can</a:t>
            </a:r>
            <a:r>
              <a:rPr lang="nb-NO" dirty="0"/>
              <a:t> </a:t>
            </a:r>
            <a:r>
              <a:rPr lang="nb-NO" dirty="0" err="1"/>
              <a:t>also</a:t>
            </a:r>
            <a:r>
              <a:rPr lang="nb-NO" dirty="0"/>
              <a:t> present a </a:t>
            </a:r>
            <a:r>
              <a:rPr lang="nb-NO" dirty="0" err="1"/>
              <a:t>mock</a:t>
            </a:r>
            <a:r>
              <a:rPr lang="nb-NO" dirty="0"/>
              <a:t>-up prototype, </a:t>
            </a:r>
            <a:r>
              <a:rPr lang="nb-NO" dirty="0" err="1"/>
              <a:t>showing</a:t>
            </a:r>
            <a:r>
              <a:rPr lang="nb-NO" dirty="0"/>
              <a:t> </a:t>
            </a:r>
            <a:r>
              <a:rPr lang="nb-NO" dirty="0" err="1"/>
              <a:t>how</a:t>
            </a:r>
            <a:r>
              <a:rPr lang="nb-NO" dirty="0"/>
              <a:t> </a:t>
            </a:r>
            <a:r>
              <a:rPr lang="nb-NO" dirty="0" err="1"/>
              <a:t>existing</a:t>
            </a:r>
            <a:r>
              <a:rPr lang="nb-NO" dirty="0"/>
              <a:t> AI services </a:t>
            </a:r>
            <a:r>
              <a:rPr lang="nb-NO" dirty="0" err="1"/>
              <a:t>could</a:t>
            </a:r>
            <a:r>
              <a:rPr lang="nb-NO" dirty="0"/>
              <a:t> be </a:t>
            </a:r>
            <a:r>
              <a:rPr lang="nb-NO" dirty="0" err="1"/>
              <a:t>included</a:t>
            </a:r>
            <a:endParaRPr lang="nb-NO" dirty="0"/>
          </a:p>
        </p:txBody>
      </p:sp>
      <p:sp>
        <p:nvSpPr>
          <p:cNvPr id="23" name="Rectangle 22">
            <a:extLst>
              <a:ext uri="{FF2B5EF4-FFF2-40B4-BE49-F238E27FC236}">
                <a16:creationId xmlns:a16="http://schemas.microsoft.com/office/drawing/2014/main" id="{BDEB4ED9-AF66-5FDC-0E51-ACAFFF59CB08}"/>
              </a:ext>
            </a:extLst>
          </p:cNvPr>
          <p:cNvSpPr/>
          <p:nvPr/>
        </p:nvSpPr>
        <p:spPr>
          <a:xfrm>
            <a:off x="7079226" y="2062947"/>
            <a:ext cx="4464995" cy="3030163"/>
          </a:xfrm>
          <a:prstGeom prst="rect">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b="1" dirty="0">
                <a:solidFill>
                  <a:schemeClr val="tx1"/>
                </a:solidFill>
              </a:rPr>
              <a:t>First </a:t>
            </a:r>
            <a:r>
              <a:rPr lang="nb-NO" b="1" dirty="0" err="1">
                <a:solidFill>
                  <a:schemeClr val="tx1"/>
                </a:solidFill>
              </a:rPr>
              <a:t>week</a:t>
            </a:r>
            <a:r>
              <a:rPr lang="nb-NO" b="1" dirty="0">
                <a:solidFill>
                  <a:schemeClr val="tx1"/>
                </a:solidFill>
              </a:rPr>
              <a:t>: Discover</a:t>
            </a:r>
          </a:p>
          <a:p>
            <a:endParaRPr lang="nb-NO" dirty="0">
              <a:solidFill>
                <a:schemeClr val="tx1"/>
              </a:solidFill>
            </a:endParaRPr>
          </a:p>
          <a:p>
            <a:pPr marL="285750" indent="-285750">
              <a:buFont typeface="Arial" panose="020B0604020202020204" pitchFamily="34" charset="0"/>
              <a:buChar char="•"/>
            </a:pPr>
            <a:r>
              <a:rPr lang="nb-NO" dirty="0" err="1">
                <a:solidFill>
                  <a:schemeClr val="tx1"/>
                </a:solidFill>
              </a:rPr>
              <a:t>Use</a:t>
            </a:r>
            <a:r>
              <a:rPr lang="nb-NO" dirty="0">
                <a:solidFill>
                  <a:schemeClr val="tx1"/>
                </a:solidFill>
              </a:rPr>
              <a:t> </a:t>
            </a:r>
            <a:r>
              <a:rPr lang="nb-NO" dirty="0" err="1">
                <a:solidFill>
                  <a:schemeClr val="tx1"/>
                </a:solidFill>
              </a:rPr>
              <a:t>ChatGPT</a:t>
            </a:r>
            <a:r>
              <a:rPr lang="nb-NO" dirty="0">
                <a:solidFill>
                  <a:schemeClr val="tx1"/>
                </a:solidFill>
              </a:rPr>
              <a:t> or Google Gemini for brainstorming and </a:t>
            </a:r>
            <a:r>
              <a:rPr lang="nb-NO" dirty="0" err="1">
                <a:solidFill>
                  <a:schemeClr val="tx1"/>
                </a:solidFill>
              </a:rPr>
              <a:t>ideation</a:t>
            </a:r>
            <a:endParaRPr lang="nb-NO" dirty="0">
              <a:solidFill>
                <a:schemeClr val="tx1"/>
              </a:solidFill>
            </a:endParaRPr>
          </a:p>
          <a:p>
            <a:pPr marL="285750" indent="-285750">
              <a:buFont typeface="Arial" panose="020B0604020202020204" pitchFamily="34" charset="0"/>
              <a:buChar char="•"/>
            </a:pPr>
            <a:endParaRPr lang="nb-NO" dirty="0">
              <a:solidFill>
                <a:schemeClr val="tx1"/>
              </a:solidFill>
            </a:endParaRPr>
          </a:p>
          <a:p>
            <a:pPr marL="285750" indent="-285750">
              <a:buFont typeface="Arial" panose="020B0604020202020204" pitchFamily="34" charset="0"/>
              <a:buChar char="•"/>
            </a:pPr>
            <a:r>
              <a:rPr lang="nb-NO" dirty="0" err="1">
                <a:solidFill>
                  <a:schemeClr val="tx1"/>
                </a:solidFill>
              </a:rPr>
              <a:t>Generate</a:t>
            </a:r>
            <a:r>
              <a:rPr lang="nb-NO" dirty="0">
                <a:solidFill>
                  <a:schemeClr val="tx1"/>
                </a:solidFill>
              </a:rPr>
              <a:t> </a:t>
            </a:r>
            <a:r>
              <a:rPr lang="nb-NO" dirty="0" err="1">
                <a:solidFill>
                  <a:schemeClr val="tx1"/>
                </a:solidFill>
              </a:rPr>
              <a:t>content</a:t>
            </a:r>
            <a:r>
              <a:rPr lang="nb-NO" dirty="0">
                <a:solidFill>
                  <a:schemeClr val="tx1"/>
                </a:solidFill>
              </a:rPr>
              <a:t> for </a:t>
            </a:r>
            <a:r>
              <a:rPr lang="nb-NO" dirty="0" err="1">
                <a:solidFill>
                  <a:schemeClr val="tx1"/>
                </a:solidFill>
              </a:rPr>
              <a:t>inspiration</a:t>
            </a:r>
            <a:endParaRPr lang="nb-NO" dirty="0">
              <a:solidFill>
                <a:schemeClr val="tx1"/>
              </a:solidFill>
            </a:endParaRPr>
          </a:p>
          <a:p>
            <a:endParaRPr lang="nb-NO" dirty="0">
              <a:solidFill>
                <a:schemeClr val="tx1"/>
              </a:solidFill>
            </a:endParaRPr>
          </a:p>
          <a:p>
            <a:pPr marL="285750" indent="-285750">
              <a:buFont typeface="Arial" panose="020B0604020202020204" pitchFamily="34" charset="0"/>
              <a:buChar char="•"/>
            </a:pPr>
            <a:r>
              <a:rPr lang="nb-NO" dirty="0" err="1">
                <a:solidFill>
                  <a:schemeClr val="tx1"/>
                </a:solidFill>
              </a:rPr>
              <a:t>Familiarize</a:t>
            </a:r>
            <a:r>
              <a:rPr lang="nb-NO" dirty="0">
                <a:solidFill>
                  <a:schemeClr val="tx1"/>
                </a:solidFill>
              </a:rPr>
              <a:t> </a:t>
            </a:r>
            <a:r>
              <a:rPr lang="nb-NO" dirty="0" err="1">
                <a:solidFill>
                  <a:schemeClr val="tx1"/>
                </a:solidFill>
              </a:rPr>
              <a:t>yourself</a:t>
            </a:r>
            <a:r>
              <a:rPr lang="nb-NO" dirty="0">
                <a:solidFill>
                  <a:schemeClr val="tx1"/>
                </a:solidFill>
              </a:rPr>
              <a:t> </a:t>
            </a:r>
            <a:r>
              <a:rPr lang="nb-NO" dirty="0" err="1">
                <a:solidFill>
                  <a:schemeClr val="tx1"/>
                </a:solidFill>
              </a:rPr>
              <a:t>with</a:t>
            </a:r>
            <a:r>
              <a:rPr lang="nb-NO" dirty="0">
                <a:solidFill>
                  <a:schemeClr val="tx1"/>
                </a:solidFill>
              </a:rPr>
              <a:t> </a:t>
            </a:r>
            <a:r>
              <a:rPr lang="nb-NO" dirty="0" err="1">
                <a:solidFill>
                  <a:schemeClr val="tx1"/>
                </a:solidFill>
              </a:rPr>
              <a:t>one</a:t>
            </a:r>
            <a:r>
              <a:rPr lang="nb-NO" dirty="0">
                <a:solidFill>
                  <a:schemeClr val="tx1"/>
                </a:solidFill>
              </a:rPr>
              <a:t> or more </a:t>
            </a:r>
            <a:r>
              <a:rPr lang="nb-NO" dirty="0" err="1">
                <a:solidFill>
                  <a:schemeClr val="tx1"/>
                </a:solidFill>
              </a:rPr>
              <a:t>possible</a:t>
            </a:r>
            <a:r>
              <a:rPr lang="nb-NO" dirty="0">
                <a:solidFill>
                  <a:schemeClr val="tx1"/>
                </a:solidFill>
              </a:rPr>
              <a:t> </a:t>
            </a:r>
            <a:r>
              <a:rPr lang="nb-NO" dirty="0" err="1">
                <a:solidFill>
                  <a:schemeClr val="tx1"/>
                </a:solidFill>
              </a:rPr>
              <a:t>platforms</a:t>
            </a:r>
            <a:r>
              <a:rPr lang="nb-NO" dirty="0">
                <a:solidFill>
                  <a:schemeClr val="tx1"/>
                </a:solidFill>
              </a:rPr>
              <a:t> for </a:t>
            </a:r>
            <a:r>
              <a:rPr lang="nb-NO" dirty="0" err="1">
                <a:solidFill>
                  <a:schemeClr val="tx1"/>
                </a:solidFill>
              </a:rPr>
              <a:t>implementation</a:t>
            </a:r>
            <a:endParaRPr lang="nb-NO" dirty="0">
              <a:solidFill>
                <a:schemeClr val="tx1"/>
              </a:solidFill>
            </a:endParaRPr>
          </a:p>
          <a:p>
            <a:pPr marL="285750" indent="-285750">
              <a:buFont typeface="Arial" panose="020B0604020202020204" pitchFamily="34" charset="0"/>
              <a:buChar char="•"/>
            </a:pPr>
            <a:endParaRPr lang="nb-NO" dirty="0">
              <a:solidFill>
                <a:schemeClr val="tx1"/>
              </a:solidFill>
            </a:endParaRPr>
          </a:p>
        </p:txBody>
      </p:sp>
    </p:spTree>
    <p:extLst>
      <p:ext uri="{BB962C8B-B14F-4D97-AF65-F5344CB8AC3E}">
        <p14:creationId xmlns:p14="http://schemas.microsoft.com/office/powerpoint/2010/main" val="1812315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40584-A425-B9AA-8D50-7ECB09229854}"/>
              </a:ext>
            </a:extLst>
          </p:cNvPr>
          <p:cNvSpPr>
            <a:spLocks noGrp="1"/>
          </p:cNvSpPr>
          <p:nvPr>
            <p:ph type="title"/>
          </p:nvPr>
        </p:nvSpPr>
        <p:spPr/>
        <p:txBody>
          <a:bodyPr/>
          <a:lstStyle/>
          <a:p>
            <a:r>
              <a:rPr lang="nb-NO" dirty="0" err="1"/>
              <a:t>Module</a:t>
            </a:r>
            <a:r>
              <a:rPr lang="nb-NO" dirty="0"/>
              <a:t> 2 design </a:t>
            </a:r>
            <a:r>
              <a:rPr lang="nb-NO" dirty="0" err="1"/>
              <a:t>task</a:t>
            </a:r>
            <a:endParaRPr lang="nb-NO" dirty="0"/>
          </a:p>
        </p:txBody>
      </p:sp>
      <p:sp>
        <p:nvSpPr>
          <p:cNvPr id="5" name="Diamond 4">
            <a:extLst>
              <a:ext uri="{FF2B5EF4-FFF2-40B4-BE49-F238E27FC236}">
                <a16:creationId xmlns:a16="http://schemas.microsoft.com/office/drawing/2014/main" id="{7FC415DE-D8AA-47CA-B28E-8716216FC507}"/>
              </a:ext>
            </a:extLst>
          </p:cNvPr>
          <p:cNvSpPr/>
          <p:nvPr/>
        </p:nvSpPr>
        <p:spPr>
          <a:xfrm>
            <a:off x="6762346" y="2354439"/>
            <a:ext cx="2148396" cy="2149122"/>
          </a:xfrm>
          <a:prstGeom prst="diamond">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Diamond 5">
            <a:extLst>
              <a:ext uri="{FF2B5EF4-FFF2-40B4-BE49-F238E27FC236}">
                <a16:creationId xmlns:a16="http://schemas.microsoft.com/office/drawing/2014/main" id="{78AEDE1E-D702-B84B-F2AD-FD5E7EC55A11}"/>
              </a:ext>
            </a:extLst>
          </p:cNvPr>
          <p:cNvSpPr/>
          <p:nvPr/>
        </p:nvSpPr>
        <p:spPr>
          <a:xfrm>
            <a:off x="8893430" y="2344607"/>
            <a:ext cx="2148396" cy="2149122"/>
          </a:xfrm>
          <a:prstGeom prst="diamond">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A3E35DD-C281-A19C-B7E2-033315922C98}"/>
              </a:ext>
            </a:extLst>
          </p:cNvPr>
          <p:cNvSpPr/>
          <p:nvPr/>
        </p:nvSpPr>
        <p:spPr>
          <a:xfrm>
            <a:off x="7023372"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dirty="0">
                <a:solidFill>
                  <a:schemeClr val="tx1"/>
                </a:solidFill>
              </a:rPr>
              <a:t>Discover</a:t>
            </a:r>
          </a:p>
        </p:txBody>
      </p:sp>
      <p:sp>
        <p:nvSpPr>
          <p:cNvPr id="9" name="Rectangle 8">
            <a:extLst>
              <a:ext uri="{FF2B5EF4-FFF2-40B4-BE49-F238E27FC236}">
                <a16:creationId xmlns:a16="http://schemas.microsoft.com/office/drawing/2014/main" id="{6551DC44-13DE-1C41-ED67-42EF87B443AA}"/>
              </a:ext>
            </a:extLst>
          </p:cNvPr>
          <p:cNvSpPr/>
          <p:nvPr/>
        </p:nvSpPr>
        <p:spPr>
          <a:xfrm>
            <a:off x="7984788"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dirty="0" err="1">
                <a:solidFill>
                  <a:schemeClr val="tx1"/>
                </a:solidFill>
              </a:rPr>
              <a:t>Define</a:t>
            </a:r>
            <a:endParaRPr lang="nb-NO" sz="1100" dirty="0">
              <a:solidFill>
                <a:schemeClr val="tx1"/>
              </a:solidFill>
            </a:endParaRPr>
          </a:p>
        </p:txBody>
      </p:sp>
      <p:sp>
        <p:nvSpPr>
          <p:cNvPr id="10" name="Rectangle 9">
            <a:extLst>
              <a:ext uri="{FF2B5EF4-FFF2-40B4-BE49-F238E27FC236}">
                <a16:creationId xmlns:a16="http://schemas.microsoft.com/office/drawing/2014/main" id="{D5E3DD17-E3BF-76DC-E37E-9A008A1D44A6}"/>
              </a:ext>
            </a:extLst>
          </p:cNvPr>
          <p:cNvSpPr/>
          <p:nvPr/>
        </p:nvSpPr>
        <p:spPr>
          <a:xfrm>
            <a:off x="9161146"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dirty="0" err="1">
                <a:solidFill>
                  <a:schemeClr val="tx1"/>
                </a:solidFill>
              </a:rPr>
              <a:t>Develop</a:t>
            </a:r>
            <a:endParaRPr lang="nb-NO" sz="1100" dirty="0">
              <a:solidFill>
                <a:schemeClr val="tx1"/>
              </a:solidFill>
            </a:endParaRPr>
          </a:p>
        </p:txBody>
      </p:sp>
      <p:sp>
        <p:nvSpPr>
          <p:cNvPr id="11" name="Rectangle 10">
            <a:extLst>
              <a:ext uri="{FF2B5EF4-FFF2-40B4-BE49-F238E27FC236}">
                <a16:creationId xmlns:a16="http://schemas.microsoft.com/office/drawing/2014/main" id="{3B8A6053-E37A-A802-77B4-696912AFE341}"/>
              </a:ext>
            </a:extLst>
          </p:cNvPr>
          <p:cNvSpPr/>
          <p:nvPr/>
        </p:nvSpPr>
        <p:spPr>
          <a:xfrm>
            <a:off x="10122562" y="3316503"/>
            <a:ext cx="690664" cy="243192"/>
          </a:xfrm>
          <a:prstGeom prst="rect">
            <a:avLst/>
          </a:prstGeom>
          <a:solidFill>
            <a:schemeClr val="bg1"/>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100" dirty="0">
                <a:solidFill>
                  <a:schemeClr val="tx1"/>
                </a:solidFill>
              </a:rPr>
              <a:t>Deliver</a:t>
            </a:r>
          </a:p>
        </p:txBody>
      </p:sp>
      <p:cxnSp>
        <p:nvCxnSpPr>
          <p:cNvPr id="13" name="Straight Connector 12">
            <a:extLst>
              <a:ext uri="{FF2B5EF4-FFF2-40B4-BE49-F238E27FC236}">
                <a16:creationId xmlns:a16="http://schemas.microsoft.com/office/drawing/2014/main" id="{39D49417-9C02-568C-30A8-953325A314F7}"/>
              </a:ext>
            </a:extLst>
          </p:cNvPr>
          <p:cNvCxnSpPr/>
          <p:nvPr/>
        </p:nvCxnSpPr>
        <p:spPr>
          <a:xfrm>
            <a:off x="7830768" y="826851"/>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7C342C4-5A28-E404-C2AD-353C5DCFFC22}"/>
              </a:ext>
            </a:extLst>
          </p:cNvPr>
          <p:cNvSpPr txBox="1"/>
          <p:nvPr/>
        </p:nvSpPr>
        <p:spPr>
          <a:xfrm>
            <a:off x="7258336" y="1161851"/>
            <a:ext cx="1147177" cy="369204"/>
          </a:xfrm>
          <a:prstGeom prst="rect">
            <a:avLst/>
          </a:prstGeom>
          <a:solidFill>
            <a:schemeClr val="bg1"/>
          </a:solidFill>
        </p:spPr>
        <p:txBody>
          <a:bodyPr wrap="square" rtlCol="0">
            <a:spAutoFit/>
          </a:bodyPr>
          <a:lstStyle/>
          <a:p>
            <a:pPr algn="ctr"/>
            <a:r>
              <a:rPr lang="nb-NO" dirty="0" err="1"/>
              <a:t>Oct</a:t>
            </a:r>
            <a:r>
              <a:rPr lang="nb-NO" dirty="0"/>
              <a:t> 3</a:t>
            </a:r>
          </a:p>
        </p:txBody>
      </p:sp>
      <p:sp>
        <p:nvSpPr>
          <p:cNvPr id="14" name="Rectangle 13">
            <a:extLst>
              <a:ext uri="{FF2B5EF4-FFF2-40B4-BE49-F238E27FC236}">
                <a16:creationId xmlns:a16="http://schemas.microsoft.com/office/drawing/2014/main" id="{5ACEA9F4-7529-8633-F6A0-FCDFF0A56C28}"/>
              </a:ext>
            </a:extLst>
          </p:cNvPr>
          <p:cNvSpPr/>
          <p:nvPr/>
        </p:nvSpPr>
        <p:spPr>
          <a:xfrm>
            <a:off x="847060" y="1904086"/>
            <a:ext cx="4464995" cy="3601769"/>
          </a:xfrm>
          <a:prstGeom prst="rect">
            <a:avLst/>
          </a:prstGeom>
          <a:solidFill>
            <a:sysClr val="window" lastClr="FFFFFF"/>
          </a:solidFill>
          <a:ln w="28575" cap="flat" cmpd="sng" algn="ctr">
            <a:solidFill>
              <a:srgbClr val="22A7E5"/>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a:rPr>
              <a:t>Second week: Define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prstClr val="black"/>
                </a:solidFill>
                <a:effectLst/>
                <a:uLnTx/>
                <a:uFillTx/>
                <a:latin typeface="Calibri"/>
              </a:rPr>
              <a:t>Use ChatGPT or Google Gemini for critiquing your ideas</a:t>
            </a:r>
            <a:r>
              <a:rPr kumimoji="0" lang="en-GB" sz="1800" b="0" i="0" u="none" strike="noStrike" kern="0" cap="none" spc="0" normalizeH="0" noProof="0" dirty="0">
                <a:ln>
                  <a:noFill/>
                </a:ln>
                <a:solidFill>
                  <a:prstClr val="black"/>
                </a:solidFill>
                <a:effectLst/>
                <a:uLnTx/>
                <a:uFillTx/>
                <a:latin typeface="Calibri"/>
              </a:rPr>
              <a:t> and initial concepts</a:t>
            </a:r>
            <a:endParaRPr kumimoji="0" lang="en-GB" sz="1800" b="0" i="0" u="none" strike="noStrike" kern="0" cap="none" spc="0" normalizeH="0" baseline="0" noProof="0" dirty="0">
              <a:ln>
                <a:noFill/>
              </a:ln>
              <a:solidFill>
                <a:prstClr val="black"/>
              </a:solidFill>
              <a:effectLst/>
              <a:uLnTx/>
              <a:uFillTx/>
              <a:latin typeface="Calibri"/>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prstClr val="black"/>
              </a:solidFill>
              <a:effectLst/>
              <a:uLnTx/>
              <a:uFillTx/>
              <a:latin typeface="Calibri"/>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0" dirty="0">
                <a:solidFill>
                  <a:prstClr val="black"/>
                </a:solidFill>
                <a:latin typeface="Calibri"/>
              </a:rPr>
              <a:t>Continue to g</a:t>
            </a:r>
            <a:r>
              <a:rPr kumimoji="0" lang="en-GB" sz="1800" b="0" i="0" u="none" strike="noStrike" kern="0" cap="none" spc="0" normalizeH="0" baseline="0" noProof="0" dirty="0" err="1">
                <a:ln>
                  <a:noFill/>
                </a:ln>
                <a:solidFill>
                  <a:prstClr val="black"/>
                </a:solidFill>
                <a:effectLst/>
                <a:uLnTx/>
                <a:uFillTx/>
                <a:latin typeface="Calibri"/>
              </a:rPr>
              <a:t>enerate</a:t>
            </a:r>
            <a:r>
              <a:rPr kumimoji="0" lang="en-GB" sz="1800" b="0" i="0" u="none" strike="noStrike" kern="0" cap="none" spc="0" normalizeH="0" baseline="0" noProof="0" dirty="0">
                <a:ln>
                  <a:noFill/>
                </a:ln>
                <a:solidFill>
                  <a:prstClr val="black"/>
                </a:solidFill>
                <a:effectLst/>
                <a:uLnTx/>
                <a:uFillTx/>
                <a:latin typeface="Calibri"/>
              </a:rPr>
              <a:t> content for inspiration – including</a:t>
            </a:r>
            <a:r>
              <a:rPr kumimoji="0" lang="en-GB" sz="1800" b="0" i="0" u="none" strike="noStrike" kern="0" cap="none" spc="0" normalizeH="0" noProof="0" dirty="0">
                <a:ln>
                  <a:noFill/>
                </a:ln>
                <a:solidFill>
                  <a:prstClr val="black"/>
                </a:solidFill>
                <a:effectLst/>
                <a:uLnTx/>
                <a:uFillTx/>
                <a:latin typeface="Calibri"/>
              </a:rPr>
              <a:t> generation of example dialogues</a:t>
            </a:r>
            <a:endParaRPr kumimoji="0" lang="en-GB" sz="1800" b="0" i="0" u="none" strike="noStrike" kern="0" cap="none" spc="0" normalizeH="0" baseline="0" noProof="0" dirty="0">
              <a:ln>
                <a:noFill/>
              </a:ln>
              <a:solidFill>
                <a:prstClr val="black"/>
              </a:solidFill>
              <a:effectLst/>
              <a:uLnTx/>
              <a:uFillTx/>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prstClr val="black"/>
                </a:solidFill>
                <a:effectLst/>
                <a:uLnTx/>
                <a:uFillTx/>
                <a:latin typeface="Calibri"/>
              </a:rPr>
              <a:t>Examine</a:t>
            </a:r>
            <a:r>
              <a:rPr kumimoji="0" lang="en-GB" sz="1800" b="0" i="0" u="none" strike="noStrike" kern="0" cap="none" spc="0" normalizeH="0" noProof="0" dirty="0">
                <a:ln>
                  <a:noFill/>
                </a:ln>
                <a:solidFill>
                  <a:prstClr val="black"/>
                </a:solidFill>
                <a:effectLst/>
                <a:uLnTx/>
                <a:uFillTx/>
                <a:latin typeface="Calibri"/>
              </a:rPr>
              <a:t> match between ideas /initial concepts and support in your AI platform of choice</a:t>
            </a:r>
            <a:endParaRPr kumimoji="0" lang="en-GB" sz="1800" b="0" i="0" u="none" strike="noStrike" kern="0" cap="none" spc="0" normalizeH="0" baseline="0" noProof="0" dirty="0">
              <a:ln>
                <a:noFill/>
              </a:ln>
              <a:solidFill>
                <a:prstClr val="black"/>
              </a:solidFill>
              <a:effectLst/>
              <a:uLnTx/>
              <a:uFillTx/>
              <a:latin typeface="Calibri"/>
            </a:endParaRPr>
          </a:p>
        </p:txBody>
      </p:sp>
      <p:cxnSp>
        <p:nvCxnSpPr>
          <p:cNvPr id="15" name="Straight Connector 14">
            <a:extLst>
              <a:ext uri="{FF2B5EF4-FFF2-40B4-BE49-F238E27FC236}">
                <a16:creationId xmlns:a16="http://schemas.microsoft.com/office/drawing/2014/main" id="{9D55892E-8C66-0D58-5A6D-17DD6BDA7050}"/>
              </a:ext>
            </a:extLst>
          </p:cNvPr>
          <p:cNvCxnSpPr/>
          <p:nvPr/>
        </p:nvCxnSpPr>
        <p:spPr>
          <a:xfrm>
            <a:off x="8910742" y="846307"/>
            <a:ext cx="0" cy="5204298"/>
          </a:xfrm>
          <a:prstGeom prst="line">
            <a:avLst/>
          </a:prstGeom>
          <a:ln>
            <a:solidFill>
              <a:srgbClr val="FF3399"/>
            </a:solidFill>
            <a:prstDash val="sysDot"/>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651BF73-16D0-DAF0-6F88-E65A9024DCCF}"/>
              </a:ext>
            </a:extLst>
          </p:cNvPr>
          <p:cNvSpPr txBox="1"/>
          <p:nvPr/>
        </p:nvSpPr>
        <p:spPr>
          <a:xfrm>
            <a:off x="8338310" y="1385587"/>
            <a:ext cx="1147177" cy="369204"/>
          </a:xfrm>
          <a:prstGeom prst="rect">
            <a:avLst/>
          </a:prstGeom>
          <a:solidFill>
            <a:schemeClr val="bg1"/>
          </a:solidFill>
        </p:spPr>
        <p:txBody>
          <a:bodyPr wrap="square" rtlCol="0">
            <a:spAutoFit/>
          </a:bodyPr>
          <a:lstStyle/>
          <a:p>
            <a:pPr algn="ctr"/>
            <a:r>
              <a:rPr lang="nb-NO" dirty="0" err="1"/>
              <a:t>Oct</a:t>
            </a:r>
            <a:r>
              <a:rPr lang="nb-NO" dirty="0"/>
              <a:t> 10</a:t>
            </a:r>
          </a:p>
        </p:txBody>
      </p:sp>
    </p:spTree>
    <p:extLst>
      <p:ext uri="{BB962C8B-B14F-4D97-AF65-F5344CB8AC3E}">
        <p14:creationId xmlns:p14="http://schemas.microsoft.com/office/powerpoint/2010/main" val="3639589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40584-A425-B9AA-8D50-7ECB09229854}"/>
              </a:ext>
            </a:extLst>
          </p:cNvPr>
          <p:cNvSpPr>
            <a:spLocks noGrp="1"/>
          </p:cNvSpPr>
          <p:nvPr>
            <p:ph type="title"/>
          </p:nvPr>
        </p:nvSpPr>
        <p:spPr/>
        <p:txBody>
          <a:bodyPr/>
          <a:lstStyle/>
          <a:p>
            <a:r>
              <a:rPr lang="nb-NO" dirty="0" err="1"/>
              <a:t>Module</a:t>
            </a:r>
            <a:r>
              <a:rPr lang="nb-NO" dirty="0"/>
              <a:t> 2 design </a:t>
            </a:r>
            <a:r>
              <a:rPr lang="nb-NO" dirty="0" err="1"/>
              <a:t>task</a:t>
            </a:r>
            <a:endParaRPr lang="nb-NO" dirty="0"/>
          </a:p>
        </p:txBody>
      </p:sp>
      <p:sp>
        <p:nvSpPr>
          <p:cNvPr id="14" name="Rectangle 13">
            <a:extLst>
              <a:ext uri="{FF2B5EF4-FFF2-40B4-BE49-F238E27FC236}">
                <a16:creationId xmlns:a16="http://schemas.microsoft.com/office/drawing/2014/main" id="{5ACEA9F4-7529-8633-F6A0-FCDFF0A56C28}"/>
              </a:ext>
            </a:extLst>
          </p:cNvPr>
          <p:cNvSpPr/>
          <p:nvPr/>
        </p:nvSpPr>
        <p:spPr>
          <a:xfrm>
            <a:off x="847060" y="1904086"/>
            <a:ext cx="4464995" cy="3601769"/>
          </a:xfrm>
          <a:prstGeom prst="rect">
            <a:avLst/>
          </a:prstGeom>
          <a:solidFill>
            <a:sysClr val="window" lastClr="FFFFFF"/>
          </a:solidFill>
          <a:ln w="28575" cap="flat" cmpd="sng" algn="ctr">
            <a:solidFill>
              <a:srgbClr val="22A7E5"/>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a:rPr>
              <a:t>Second week: Define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prstClr val="black"/>
                </a:solidFill>
                <a:effectLst/>
                <a:uLnTx/>
                <a:uFillTx/>
                <a:latin typeface="Calibri"/>
              </a:rPr>
              <a:t>Use ChatGPT or Google Gemini for critiquing your ideas</a:t>
            </a:r>
            <a:r>
              <a:rPr kumimoji="0" lang="en-GB" sz="1800" b="0" i="0" u="none" strike="noStrike" kern="0" cap="none" spc="0" normalizeH="0" noProof="0" dirty="0">
                <a:ln>
                  <a:noFill/>
                </a:ln>
                <a:solidFill>
                  <a:prstClr val="black"/>
                </a:solidFill>
                <a:effectLst/>
                <a:uLnTx/>
                <a:uFillTx/>
                <a:latin typeface="Calibri"/>
              </a:rPr>
              <a:t> and initial concepts</a:t>
            </a:r>
            <a:endParaRPr kumimoji="0" lang="en-GB" sz="1800" b="0" i="0" u="none" strike="noStrike" kern="0" cap="none" spc="0" normalizeH="0" baseline="0" noProof="0" dirty="0">
              <a:ln>
                <a:noFill/>
              </a:ln>
              <a:solidFill>
                <a:prstClr val="black"/>
              </a:solidFill>
              <a:effectLst/>
              <a:uLnTx/>
              <a:uFillTx/>
              <a:latin typeface="Calibri"/>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prstClr val="black"/>
              </a:solidFill>
              <a:effectLst/>
              <a:uLnTx/>
              <a:uFillTx/>
              <a:latin typeface="Calibri"/>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0" dirty="0">
                <a:solidFill>
                  <a:prstClr val="black"/>
                </a:solidFill>
                <a:latin typeface="Calibri"/>
              </a:rPr>
              <a:t>Continue to g</a:t>
            </a:r>
            <a:r>
              <a:rPr kumimoji="0" lang="en-GB" sz="1800" b="0" i="0" u="none" strike="noStrike" kern="0" cap="none" spc="0" normalizeH="0" baseline="0" noProof="0" dirty="0" err="1">
                <a:ln>
                  <a:noFill/>
                </a:ln>
                <a:solidFill>
                  <a:prstClr val="black"/>
                </a:solidFill>
                <a:effectLst/>
                <a:uLnTx/>
                <a:uFillTx/>
                <a:latin typeface="Calibri"/>
              </a:rPr>
              <a:t>enerate</a:t>
            </a:r>
            <a:r>
              <a:rPr kumimoji="0" lang="en-GB" sz="1800" b="0" i="0" u="none" strike="noStrike" kern="0" cap="none" spc="0" normalizeH="0" baseline="0" noProof="0" dirty="0">
                <a:ln>
                  <a:noFill/>
                </a:ln>
                <a:solidFill>
                  <a:prstClr val="black"/>
                </a:solidFill>
                <a:effectLst/>
                <a:uLnTx/>
                <a:uFillTx/>
                <a:latin typeface="Calibri"/>
              </a:rPr>
              <a:t> content for inspiration – including</a:t>
            </a:r>
            <a:r>
              <a:rPr kumimoji="0" lang="en-GB" sz="1800" b="0" i="0" u="none" strike="noStrike" kern="0" cap="none" spc="0" normalizeH="0" noProof="0" dirty="0">
                <a:ln>
                  <a:noFill/>
                </a:ln>
                <a:solidFill>
                  <a:prstClr val="black"/>
                </a:solidFill>
                <a:effectLst/>
                <a:uLnTx/>
                <a:uFillTx/>
                <a:latin typeface="Calibri"/>
              </a:rPr>
              <a:t> generation of example dialogues</a:t>
            </a:r>
            <a:endParaRPr kumimoji="0" lang="en-GB" sz="1800" b="0" i="0" u="none" strike="noStrike" kern="0" cap="none" spc="0" normalizeH="0" baseline="0" noProof="0" dirty="0">
              <a:ln>
                <a:noFill/>
              </a:ln>
              <a:solidFill>
                <a:prstClr val="black"/>
              </a:solidFill>
              <a:effectLst/>
              <a:uLnTx/>
              <a:uFillTx/>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prstClr val="black"/>
                </a:solidFill>
                <a:effectLst/>
                <a:uLnTx/>
                <a:uFillTx/>
                <a:latin typeface="Calibri"/>
              </a:rPr>
              <a:t>Examine</a:t>
            </a:r>
            <a:r>
              <a:rPr kumimoji="0" lang="en-GB" sz="1800" b="0" i="0" u="none" strike="noStrike" kern="0" cap="none" spc="0" normalizeH="0" noProof="0" dirty="0">
                <a:ln>
                  <a:noFill/>
                </a:ln>
                <a:solidFill>
                  <a:prstClr val="black"/>
                </a:solidFill>
                <a:effectLst/>
                <a:uLnTx/>
                <a:uFillTx/>
                <a:latin typeface="Calibri"/>
              </a:rPr>
              <a:t> match between ideas /initial concepts and support in your AI platform of choice</a:t>
            </a:r>
            <a:endParaRPr kumimoji="0" lang="en-GB" sz="1800" b="0" i="0" u="none" strike="noStrike" kern="0" cap="none" spc="0" normalizeH="0" baseline="0" noProof="0" dirty="0">
              <a:ln>
                <a:noFill/>
              </a:ln>
              <a:solidFill>
                <a:prstClr val="black"/>
              </a:solidFill>
              <a:effectLst/>
              <a:uLnTx/>
              <a:uFillTx/>
              <a:latin typeface="Calibri"/>
            </a:endParaRPr>
          </a:p>
        </p:txBody>
      </p:sp>
      <p:sp>
        <p:nvSpPr>
          <p:cNvPr id="3" name="TextBox 2">
            <a:extLst>
              <a:ext uri="{FF2B5EF4-FFF2-40B4-BE49-F238E27FC236}">
                <a16:creationId xmlns:a16="http://schemas.microsoft.com/office/drawing/2014/main" id="{493E09DE-D6E3-D84B-CEF0-AD94362B3B64}"/>
              </a:ext>
            </a:extLst>
          </p:cNvPr>
          <p:cNvSpPr txBox="1"/>
          <p:nvPr/>
        </p:nvSpPr>
        <p:spPr>
          <a:xfrm>
            <a:off x="6235429" y="1766219"/>
            <a:ext cx="5817141" cy="369204"/>
          </a:xfrm>
          <a:prstGeom prst="rect">
            <a:avLst/>
          </a:prstGeom>
          <a:noFill/>
        </p:spPr>
        <p:txBody>
          <a:bodyPr wrap="square" rtlCol="0">
            <a:spAutoFit/>
          </a:bodyPr>
          <a:lstStyle/>
          <a:p>
            <a:r>
              <a:rPr lang="nb-NO" b="1" dirty="0" err="1">
                <a:solidFill>
                  <a:schemeClr val="accent5"/>
                </a:solidFill>
              </a:rPr>
              <a:t>Yet</a:t>
            </a:r>
            <a:r>
              <a:rPr lang="nb-NO" b="1" dirty="0">
                <a:solidFill>
                  <a:schemeClr val="accent5"/>
                </a:solidFill>
              </a:rPr>
              <a:t> </a:t>
            </a:r>
            <a:r>
              <a:rPr lang="nb-NO" b="1" dirty="0" err="1">
                <a:solidFill>
                  <a:schemeClr val="accent5"/>
                </a:solidFill>
              </a:rPr>
              <a:t>another</a:t>
            </a:r>
            <a:r>
              <a:rPr lang="nb-NO" b="1" dirty="0">
                <a:solidFill>
                  <a:schemeClr val="accent5"/>
                </a:solidFill>
              </a:rPr>
              <a:t> </a:t>
            </a:r>
            <a:r>
              <a:rPr lang="nb-NO" b="1" dirty="0" err="1">
                <a:solidFill>
                  <a:schemeClr val="accent5"/>
                </a:solidFill>
              </a:rPr>
              <a:t>suggestion</a:t>
            </a:r>
            <a:r>
              <a:rPr lang="nb-NO" b="1" dirty="0">
                <a:solidFill>
                  <a:schemeClr val="accent5"/>
                </a:solidFill>
              </a:rPr>
              <a:t> for AI </a:t>
            </a:r>
            <a:r>
              <a:rPr lang="nb-NO" b="1" dirty="0" err="1">
                <a:solidFill>
                  <a:schemeClr val="accent5"/>
                </a:solidFill>
              </a:rPr>
              <a:t>platform</a:t>
            </a:r>
            <a:r>
              <a:rPr lang="nb-NO" b="1" dirty="0">
                <a:solidFill>
                  <a:schemeClr val="accent5"/>
                </a:solidFill>
              </a:rPr>
              <a:t>: Google AI Studio:</a:t>
            </a:r>
          </a:p>
        </p:txBody>
      </p:sp>
      <p:pic>
        <p:nvPicPr>
          <p:cNvPr id="8" name="Picture 7">
            <a:extLst>
              <a:ext uri="{FF2B5EF4-FFF2-40B4-BE49-F238E27FC236}">
                <a16:creationId xmlns:a16="http://schemas.microsoft.com/office/drawing/2014/main" id="{9E379E2E-2FEF-34B8-F850-67DFAF5A47D5}"/>
              </a:ext>
            </a:extLst>
          </p:cNvPr>
          <p:cNvPicPr>
            <a:picLocks noChangeAspect="1"/>
          </p:cNvPicPr>
          <p:nvPr/>
        </p:nvPicPr>
        <p:blipFill>
          <a:blip r:embed="rId2"/>
          <a:stretch>
            <a:fillRect/>
          </a:stretch>
        </p:blipFill>
        <p:spPr>
          <a:xfrm>
            <a:off x="6342433" y="2210955"/>
            <a:ext cx="5312053" cy="2988030"/>
          </a:xfrm>
          <a:prstGeom prst="rect">
            <a:avLst/>
          </a:prstGeom>
        </p:spPr>
      </p:pic>
      <p:sp>
        <p:nvSpPr>
          <p:cNvPr id="4" name="TextBox 3">
            <a:extLst>
              <a:ext uri="{FF2B5EF4-FFF2-40B4-BE49-F238E27FC236}">
                <a16:creationId xmlns:a16="http://schemas.microsoft.com/office/drawing/2014/main" id="{2F0F65E4-AFBB-53B2-6D9B-CA206304F8CC}"/>
              </a:ext>
            </a:extLst>
          </p:cNvPr>
          <p:cNvSpPr txBox="1"/>
          <p:nvPr/>
        </p:nvSpPr>
        <p:spPr>
          <a:xfrm>
            <a:off x="6342433" y="5739319"/>
            <a:ext cx="4815193" cy="922945"/>
          </a:xfrm>
          <a:prstGeom prst="rect">
            <a:avLst/>
          </a:prstGeom>
          <a:noFill/>
        </p:spPr>
        <p:txBody>
          <a:bodyPr wrap="square" rtlCol="0">
            <a:spAutoFit/>
          </a:bodyPr>
          <a:lstStyle/>
          <a:p>
            <a:r>
              <a:rPr lang="nb-NO" dirty="0"/>
              <a:t>For more </a:t>
            </a:r>
            <a:r>
              <a:rPr lang="nb-NO" dirty="0" err="1"/>
              <a:t>suggestions</a:t>
            </a:r>
            <a:r>
              <a:rPr lang="nb-NO" dirty="0"/>
              <a:t> </a:t>
            </a:r>
            <a:r>
              <a:rPr lang="nb-NO" dirty="0" err="1"/>
              <a:t>on</a:t>
            </a:r>
            <a:r>
              <a:rPr lang="nb-NO" dirty="0"/>
              <a:t> AI </a:t>
            </a:r>
            <a:r>
              <a:rPr lang="nb-NO" dirty="0" err="1"/>
              <a:t>platform</a:t>
            </a:r>
            <a:r>
              <a:rPr lang="nb-NO" dirty="0"/>
              <a:t> and </a:t>
            </a:r>
            <a:r>
              <a:rPr lang="nb-NO" dirty="0" err="1"/>
              <a:t>process</a:t>
            </a:r>
            <a:r>
              <a:rPr lang="nb-NO" dirty="0"/>
              <a:t> support, </a:t>
            </a:r>
            <a:r>
              <a:rPr lang="nb-NO" dirty="0" err="1"/>
              <a:t>see</a:t>
            </a:r>
            <a:r>
              <a:rPr lang="nb-NO" dirty="0"/>
              <a:t> </a:t>
            </a:r>
            <a:r>
              <a:rPr lang="nb-NO" dirty="0" err="1"/>
              <a:t>presentation</a:t>
            </a:r>
            <a:r>
              <a:rPr lang="nb-NO"/>
              <a:t> from first </a:t>
            </a:r>
            <a:r>
              <a:rPr lang="nb-NO" dirty="0" err="1"/>
              <a:t>lecture</a:t>
            </a:r>
            <a:r>
              <a:rPr lang="nb-NO" dirty="0"/>
              <a:t> in </a:t>
            </a:r>
            <a:r>
              <a:rPr lang="nb-NO" dirty="0" err="1"/>
              <a:t>Module</a:t>
            </a:r>
            <a:r>
              <a:rPr lang="nb-NO" dirty="0"/>
              <a:t> 1.</a:t>
            </a:r>
          </a:p>
        </p:txBody>
      </p:sp>
    </p:spTree>
    <p:extLst>
      <p:ext uri="{BB962C8B-B14F-4D97-AF65-F5344CB8AC3E}">
        <p14:creationId xmlns:p14="http://schemas.microsoft.com/office/powerpoint/2010/main" val="3985830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492E9D2-3B33-AD95-8E58-3D9DFE39EBD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47787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B1C636-054C-4E42-7F50-C229480257F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90064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8D63ED-6F30-AAA4-0DA0-C26EB34438B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14798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784EDC-5B11-BF93-4473-99D86E202CB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14974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CC8652-F92D-5CEA-3018-D7549B7F2A9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87933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CD40D4-B646-8220-A93A-54BB2162B60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25259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ACD7C-0606-43AF-9C08-B4F99A8C75AA}"/>
              </a:ext>
            </a:extLst>
          </p:cNvPr>
          <p:cNvSpPr>
            <a:spLocks noGrp="1"/>
          </p:cNvSpPr>
          <p:nvPr>
            <p:ph type="sldNum" sz="quarter" idx="12"/>
          </p:nvPr>
        </p:nvSpPr>
        <p:spPr/>
        <p:txBody>
          <a:bodyPr/>
          <a:lstStyle/>
          <a:p>
            <a:fld id="{5751DFAA-887F-4071-8EAD-E8CA316FCF06}" type="slidenum">
              <a:rPr lang="nb-NO" smtClean="0"/>
              <a:t>13</a:t>
            </a:fld>
            <a:endParaRPr lang="nb-NO"/>
          </a:p>
        </p:txBody>
      </p:sp>
      <p:sp>
        <p:nvSpPr>
          <p:cNvPr id="5" name="Rectangle 4">
            <a:extLst>
              <a:ext uri="{FF2B5EF4-FFF2-40B4-BE49-F238E27FC236}">
                <a16:creationId xmlns:a16="http://schemas.microsoft.com/office/drawing/2014/main" id="{25CB2359-DC30-4591-8CAE-3D621105F1BC}"/>
              </a:ext>
            </a:extLst>
          </p:cNvPr>
          <p:cNvSpPr/>
          <p:nvPr/>
        </p:nvSpPr>
        <p:spPr>
          <a:xfrm>
            <a:off x="0" y="0"/>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400" dirty="0" err="1"/>
              <a:t>Creativity</a:t>
            </a:r>
            <a:r>
              <a:rPr lang="nb-NO" sz="4400" dirty="0"/>
              <a:t> support from </a:t>
            </a:r>
          </a:p>
          <a:p>
            <a:pPr algn="ctr"/>
            <a:r>
              <a:rPr lang="nb-NO" sz="4400" dirty="0" err="1"/>
              <a:t>large</a:t>
            </a:r>
            <a:r>
              <a:rPr lang="nb-NO" sz="4400" dirty="0"/>
              <a:t> </a:t>
            </a:r>
            <a:r>
              <a:rPr lang="nb-NO" sz="4400" dirty="0" err="1"/>
              <a:t>language</a:t>
            </a:r>
            <a:r>
              <a:rPr lang="nb-NO" sz="4400" dirty="0"/>
              <a:t> </a:t>
            </a:r>
            <a:r>
              <a:rPr lang="nb-NO" sz="4400" dirty="0" err="1"/>
              <a:t>models</a:t>
            </a:r>
            <a:r>
              <a:rPr lang="nb-NO" sz="4400" dirty="0"/>
              <a:t> – </a:t>
            </a:r>
          </a:p>
          <a:p>
            <a:pPr algn="ctr"/>
            <a:r>
              <a:rPr lang="nb-NO" sz="4400" dirty="0" err="1"/>
              <a:t>what</a:t>
            </a:r>
            <a:r>
              <a:rPr lang="nb-NO" sz="4400" dirty="0"/>
              <a:t> to </a:t>
            </a:r>
            <a:r>
              <a:rPr lang="nb-NO" sz="4400" dirty="0" err="1"/>
              <a:t>expect</a:t>
            </a:r>
            <a:r>
              <a:rPr lang="nb-NO" sz="4400" dirty="0"/>
              <a:t> and </a:t>
            </a:r>
            <a:r>
              <a:rPr lang="nb-NO" sz="4400" dirty="0" err="1"/>
              <a:t>how</a:t>
            </a:r>
            <a:r>
              <a:rPr lang="nb-NO" sz="4400" dirty="0"/>
              <a:t> to </a:t>
            </a:r>
            <a:r>
              <a:rPr lang="nb-NO" sz="4400" dirty="0" err="1"/>
              <a:t>benefit</a:t>
            </a:r>
            <a:endParaRPr lang="nb-NO" sz="4400" dirty="0"/>
          </a:p>
        </p:txBody>
      </p:sp>
    </p:spTree>
    <p:extLst>
      <p:ext uri="{BB962C8B-B14F-4D97-AF65-F5344CB8AC3E}">
        <p14:creationId xmlns:p14="http://schemas.microsoft.com/office/powerpoint/2010/main" val="3558864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2F7B5A-A9CE-6337-F509-1C607414E356}"/>
              </a:ext>
            </a:extLst>
          </p:cNvPr>
          <p:cNvSpPr>
            <a:spLocks noGrp="1"/>
          </p:cNvSpPr>
          <p:nvPr>
            <p:ph type="sldNum" sz="quarter" idx="12"/>
          </p:nvPr>
        </p:nvSpPr>
        <p:spPr/>
        <p:txBody>
          <a:bodyPr/>
          <a:lstStyle/>
          <a:p>
            <a:fld id="{5751DFAA-887F-4071-8EAD-E8CA316FCF06}" type="slidenum">
              <a:rPr lang="nb-NO" smtClean="0"/>
              <a:t>14</a:t>
            </a:fld>
            <a:endParaRPr lang="nb-NO"/>
          </a:p>
        </p:txBody>
      </p:sp>
      <p:pic>
        <p:nvPicPr>
          <p:cNvPr id="4" name="Picture 3">
            <a:extLst>
              <a:ext uri="{FF2B5EF4-FFF2-40B4-BE49-F238E27FC236}">
                <a16:creationId xmlns:a16="http://schemas.microsoft.com/office/drawing/2014/main" id="{127FF078-2E92-4DE1-3BFA-A5E09E68F942}"/>
              </a:ext>
            </a:extLst>
          </p:cNvPr>
          <p:cNvPicPr>
            <a:picLocks noChangeAspect="1"/>
          </p:cNvPicPr>
          <p:nvPr/>
        </p:nvPicPr>
        <p:blipFill>
          <a:blip r:embed="rId3"/>
          <a:stretch>
            <a:fillRect/>
          </a:stretch>
        </p:blipFill>
        <p:spPr>
          <a:xfrm>
            <a:off x="7902875" y="615820"/>
            <a:ext cx="3863662" cy="5486400"/>
          </a:xfrm>
          <a:prstGeom prst="rect">
            <a:avLst/>
          </a:prstGeom>
          <a:ln>
            <a:solidFill>
              <a:schemeClr val="accent1"/>
            </a:solidFill>
          </a:ln>
        </p:spPr>
      </p:pic>
      <p:sp>
        <p:nvSpPr>
          <p:cNvPr id="5" name="TextBox 4">
            <a:extLst>
              <a:ext uri="{FF2B5EF4-FFF2-40B4-BE49-F238E27FC236}">
                <a16:creationId xmlns:a16="http://schemas.microsoft.com/office/drawing/2014/main" id="{78BE0B7C-04D2-5D16-0D62-E76564120093}"/>
              </a:ext>
            </a:extLst>
          </p:cNvPr>
          <p:cNvSpPr txBox="1"/>
          <p:nvPr/>
        </p:nvSpPr>
        <p:spPr>
          <a:xfrm>
            <a:off x="7595600" y="6211926"/>
            <a:ext cx="4478212" cy="430887"/>
          </a:xfrm>
          <a:prstGeom prst="rect">
            <a:avLst/>
          </a:prstGeom>
          <a:noFill/>
        </p:spPr>
        <p:txBody>
          <a:bodyPr wrap="square" rtlCol="0">
            <a:spAutoFit/>
          </a:bodyPr>
          <a:lstStyle/>
          <a:p>
            <a:r>
              <a:rPr lang="nb-NO" sz="1100" dirty="0"/>
              <a:t>https://www.bcg.com/publications/2023/how-people-create-and-destroy-value-with-gen-ai</a:t>
            </a:r>
          </a:p>
        </p:txBody>
      </p:sp>
      <p:sp>
        <p:nvSpPr>
          <p:cNvPr id="6" name="TextBox 5">
            <a:extLst>
              <a:ext uri="{FF2B5EF4-FFF2-40B4-BE49-F238E27FC236}">
                <a16:creationId xmlns:a16="http://schemas.microsoft.com/office/drawing/2014/main" id="{B15E7277-60E0-F73A-0DF7-29E3C64E33A0}"/>
              </a:ext>
            </a:extLst>
          </p:cNvPr>
          <p:cNvSpPr txBox="1"/>
          <p:nvPr/>
        </p:nvSpPr>
        <p:spPr>
          <a:xfrm>
            <a:off x="884903" y="902393"/>
            <a:ext cx="5702710" cy="5538055"/>
          </a:xfrm>
          <a:prstGeom prst="rect">
            <a:avLst/>
          </a:prstGeom>
          <a:noFill/>
        </p:spPr>
        <p:txBody>
          <a:bodyPr wrap="square" rtlCol="0">
            <a:spAutoFit/>
          </a:bodyPr>
          <a:lstStyle/>
          <a:p>
            <a:r>
              <a:rPr lang="nb-NO" sz="2800" dirty="0"/>
              <a:t>Study: Generative AI to support </a:t>
            </a:r>
            <a:r>
              <a:rPr lang="nb-NO" sz="2800" dirty="0" err="1"/>
              <a:t>creativity</a:t>
            </a:r>
            <a:r>
              <a:rPr lang="nb-NO" sz="2800" dirty="0"/>
              <a:t> and business problem </a:t>
            </a:r>
            <a:r>
              <a:rPr lang="nb-NO" sz="2800" dirty="0" err="1"/>
              <a:t>solving</a:t>
            </a:r>
            <a:endParaRPr lang="nb-NO" sz="2800" dirty="0"/>
          </a:p>
          <a:p>
            <a:endParaRPr lang="nb-NO" dirty="0"/>
          </a:p>
          <a:p>
            <a:r>
              <a:rPr lang="nb-NO" dirty="0"/>
              <a:t>&gt;750 junior </a:t>
            </a:r>
            <a:r>
              <a:rPr lang="nb-NO" dirty="0" err="1"/>
              <a:t>consultants</a:t>
            </a:r>
            <a:endParaRPr lang="nb-NO" dirty="0"/>
          </a:p>
          <a:p>
            <a:endParaRPr lang="nb-NO" dirty="0"/>
          </a:p>
          <a:p>
            <a:r>
              <a:rPr lang="nb-NO" dirty="0" err="1"/>
              <a:t>Two</a:t>
            </a:r>
            <a:r>
              <a:rPr lang="nb-NO" dirty="0"/>
              <a:t> types of </a:t>
            </a:r>
            <a:r>
              <a:rPr lang="nb-NO" dirty="0" err="1"/>
              <a:t>task</a:t>
            </a:r>
            <a:r>
              <a:rPr lang="nb-NO" dirty="0"/>
              <a:t>: </a:t>
            </a:r>
          </a:p>
          <a:p>
            <a:r>
              <a:rPr lang="nb-NO" dirty="0"/>
              <a:t>- Creative (i.e. </a:t>
            </a:r>
            <a:r>
              <a:rPr lang="nb-NO" dirty="0" err="1"/>
              <a:t>creative</a:t>
            </a:r>
            <a:r>
              <a:rPr lang="nb-NO" dirty="0"/>
              <a:t> </a:t>
            </a:r>
            <a:r>
              <a:rPr lang="nb-NO" dirty="0" err="1"/>
              <a:t>product</a:t>
            </a:r>
            <a:r>
              <a:rPr lang="nb-NO" dirty="0"/>
              <a:t> </a:t>
            </a:r>
            <a:r>
              <a:rPr lang="nb-NO" dirty="0" err="1"/>
              <a:t>innovation</a:t>
            </a:r>
            <a:r>
              <a:rPr lang="nb-NO" dirty="0"/>
              <a:t>) – </a:t>
            </a:r>
            <a:r>
              <a:rPr lang="nb-NO" dirty="0" err="1"/>
              <a:t>scored</a:t>
            </a:r>
            <a:r>
              <a:rPr lang="nb-NO" dirty="0"/>
              <a:t> 1-10. </a:t>
            </a:r>
          </a:p>
          <a:p>
            <a:r>
              <a:rPr lang="nb-NO" dirty="0"/>
              <a:t>- Business problem </a:t>
            </a:r>
            <a:r>
              <a:rPr lang="nb-NO" dirty="0" err="1"/>
              <a:t>solving</a:t>
            </a:r>
            <a:r>
              <a:rPr lang="nb-NO" dirty="0"/>
              <a:t> (e.g. business </a:t>
            </a:r>
            <a:r>
              <a:rPr lang="nb-NO" dirty="0" err="1"/>
              <a:t>decision</a:t>
            </a:r>
            <a:r>
              <a:rPr lang="nb-NO" dirty="0"/>
              <a:t>) – </a:t>
            </a:r>
            <a:r>
              <a:rPr lang="nb-NO" dirty="0" err="1"/>
              <a:t>scored</a:t>
            </a:r>
            <a:r>
              <a:rPr lang="nb-NO" dirty="0"/>
              <a:t> 0 or 1</a:t>
            </a:r>
          </a:p>
          <a:p>
            <a:endParaRPr lang="nb-NO" dirty="0"/>
          </a:p>
          <a:p>
            <a:r>
              <a:rPr lang="nb-NO" dirty="0"/>
              <a:t>Three </a:t>
            </a:r>
            <a:r>
              <a:rPr lang="nb-NO" dirty="0" err="1"/>
              <a:t>conditions</a:t>
            </a:r>
            <a:endParaRPr lang="nb-NO" dirty="0"/>
          </a:p>
          <a:p>
            <a:r>
              <a:rPr lang="nb-NO" dirty="0"/>
              <a:t>- </a:t>
            </a:r>
            <a:r>
              <a:rPr lang="nb-NO" dirty="0" err="1"/>
              <a:t>Use</a:t>
            </a:r>
            <a:r>
              <a:rPr lang="nb-NO" dirty="0"/>
              <a:t> </a:t>
            </a:r>
            <a:r>
              <a:rPr lang="nb-NO" dirty="0" err="1"/>
              <a:t>ChatGPT</a:t>
            </a:r>
            <a:r>
              <a:rPr lang="nb-NO" dirty="0"/>
              <a:t> </a:t>
            </a:r>
            <a:r>
              <a:rPr lang="nb-NO" dirty="0" err="1"/>
              <a:t>after</a:t>
            </a:r>
            <a:r>
              <a:rPr lang="nb-NO" dirty="0"/>
              <a:t> 30 </a:t>
            </a:r>
            <a:r>
              <a:rPr lang="nb-NO" dirty="0" err="1"/>
              <a:t>minute</a:t>
            </a:r>
            <a:r>
              <a:rPr lang="nb-NO" dirty="0"/>
              <a:t> training</a:t>
            </a:r>
          </a:p>
          <a:p>
            <a:r>
              <a:rPr lang="nb-NO" dirty="0"/>
              <a:t>- </a:t>
            </a:r>
            <a:r>
              <a:rPr lang="nb-NO" dirty="0" err="1"/>
              <a:t>Use</a:t>
            </a:r>
            <a:r>
              <a:rPr lang="nb-NO" dirty="0"/>
              <a:t> </a:t>
            </a:r>
            <a:r>
              <a:rPr lang="nb-NO" dirty="0" err="1"/>
              <a:t>ChatGPT</a:t>
            </a:r>
            <a:r>
              <a:rPr lang="nb-NO" dirty="0"/>
              <a:t> </a:t>
            </a:r>
            <a:r>
              <a:rPr lang="nb-NO" dirty="0" err="1"/>
              <a:t>after</a:t>
            </a:r>
            <a:r>
              <a:rPr lang="nb-NO" dirty="0"/>
              <a:t> </a:t>
            </a:r>
            <a:r>
              <a:rPr lang="nb-NO" dirty="0" err="1"/>
              <a:t>no</a:t>
            </a:r>
            <a:r>
              <a:rPr lang="nb-NO" dirty="0"/>
              <a:t> training</a:t>
            </a:r>
          </a:p>
          <a:p>
            <a:r>
              <a:rPr lang="nb-NO" dirty="0"/>
              <a:t>- Not </a:t>
            </a:r>
            <a:r>
              <a:rPr lang="nb-NO" dirty="0" err="1"/>
              <a:t>use</a:t>
            </a:r>
            <a:r>
              <a:rPr lang="nb-NO" dirty="0"/>
              <a:t> </a:t>
            </a:r>
            <a:r>
              <a:rPr lang="nb-NO" dirty="0" err="1"/>
              <a:t>ChatGPT</a:t>
            </a:r>
            <a:endParaRPr lang="nb-NO" dirty="0"/>
          </a:p>
          <a:p>
            <a:endParaRPr lang="nb-NO" dirty="0"/>
          </a:p>
          <a:p>
            <a:r>
              <a:rPr lang="nb-NO" dirty="0"/>
              <a:t>All </a:t>
            </a:r>
            <a:r>
              <a:rPr lang="nb-NO" dirty="0" err="1"/>
              <a:t>also</a:t>
            </a:r>
            <a:r>
              <a:rPr lang="nb-NO" dirty="0"/>
              <a:t> </a:t>
            </a:r>
            <a:r>
              <a:rPr lang="nb-NO" dirty="0" err="1"/>
              <a:t>conduct</a:t>
            </a:r>
            <a:r>
              <a:rPr lang="nb-NO" dirty="0"/>
              <a:t> </a:t>
            </a:r>
            <a:r>
              <a:rPr lang="nb-NO" dirty="0" err="1"/>
              <a:t>introductory</a:t>
            </a:r>
            <a:r>
              <a:rPr lang="nb-NO" dirty="0"/>
              <a:t> </a:t>
            </a:r>
            <a:r>
              <a:rPr lang="nb-NO" dirty="0" err="1"/>
              <a:t>benchmark</a:t>
            </a:r>
            <a:r>
              <a:rPr lang="nb-NO" dirty="0"/>
              <a:t> </a:t>
            </a:r>
            <a:r>
              <a:rPr lang="nb-NO" dirty="0" err="1"/>
              <a:t>task</a:t>
            </a:r>
            <a:endParaRPr lang="nb-NO" dirty="0"/>
          </a:p>
          <a:p>
            <a:endParaRPr lang="nb-NO" dirty="0"/>
          </a:p>
        </p:txBody>
      </p:sp>
    </p:spTree>
    <p:extLst>
      <p:ext uri="{BB962C8B-B14F-4D97-AF65-F5344CB8AC3E}">
        <p14:creationId xmlns:p14="http://schemas.microsoft.com/office/powerpoint/2010/main" val="712033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2F7B5A-A9CE-6337-F509-1C607414E356}"/>
              </a:ext>
            </a:extLst>
          </p:cNvPr>
          <p:cNvSpPr>
            <a:spLocks noGrp="1"/>
          </p:cNvSpPr>
          <p:nvPr>
            <p:ph type="sldNum" sz="quarter" idx="12"/>
          </p:nvPr>
        </p:nvSpPr>
        <p:spPr/>
        <p:txBody>
          <a:bodyPr/>
          <a:lstStyle/>
          <a:p>
            <a:fld id="{5751DFAA-887F-4071-8EAD-E8CA316FCF06}" type="slidenum">
              <a:rPr lang="nb-NO" smtClean="0"/>
              <a:t>15</a:t>
            </a:fld>
            <a:endParaRPr lang="nb-NO"/>
          </a:p>
        </p:txBody>
      </p:sp>
      <p:pic>
        <p:nvPicPr>
          <p:cNvPr id="4" name="Picture 3">
            <a:extLst>
              <a:ext uri="{FF2B5EF4-FFF2-40B4-BE49-F238E27FC236}">
                <a16:creationId xmlns:a16="http://schemas.microsoft.com/office/drawing/2014/main" id="{127FF078-2E92-4DE1-3BFA-A5E09E68F942}"/>
              </a:ext>
            </a:extLst>
          </p:cNvPr>
          <p:cNvPicPr>
            <a:picLocks noChangeAspect="1"/>
          </p:cNvPicPr>
          <p:nvPr/>
        </p:nvPicPr>
        <p:blipFill>
          <a:blip r:embed="rId2"/>
          <a:stretch>
            <a:fillRect/>
          </a:stretch>
        </p:blipFill>
        <p:spPr>
          <a:xfrm>
            <a:off x="7902875" y="615820"/>
            <a:ext cx="3863662" cy="5486400"/>
          </a:xfrm>
          <a:prstGeom prst="rect">
            <a:avLst/>
          </a:prstGeom>
          <a:ln>
            <a:solidFill>
              <a:schemeClr val="accent1"/>
            </a:solidFill>
          </a:ln>
        </p:spPr>
      </p:pic>
      <p:sp>
        <p:nvSpPr>
          <p:cNvPr id="5" name="TextBox 4">
            <a:extLst>
              <a:ext uri="{FF2B5EF4-FFF2-40B4-BE49-F238E27FC236}">
                <a16:creationId xmlns:a16="http://schemas.microsoft.com/office/drawing/2014/main" id="{78BE0B7C-04D2-5D16-0D62-E76564120093}"/>
              </a:ext>
            </a:extLst>
          </p:cNvPr>
          <p:cNvSpPr txBox="1"/>
          <p:nvPr/>
        </p:nvSpPr>
        <p:spPr>
          <a:xfrm>
            <a:off x="7595600" y="6211926"/>
            <a:ext cx="4478212" cy="430887"/>
          </a:xfrm>
          <a:prstGeom prst="rect">
            <a:avLst/>
          </a:prstGeom>
          <a:noFill/>
        </p:spPr>
        <p:txBody>
          <a:bodyPr wrap="square" rtlCol="0">
            <a:spAutoFit/>
          </a:bodyPr>
          <a:lstStyle/>
          <a:p>
            <a:r>
              <a:rPr lang="nb-NO" sz="1100" dirty="0"/>
              <a:t>https://www.bcg.com/publications/2023/how-people-create-and-destroy-value-with-gen-ai</a:t>
            </a:r>
          </a:p>
        </p:txBody>
      </p:sp>
      <p:pic>
        <p:nvPicPr>
          <p:cNvPr id="7" name="Picture 6">
            <a:extLst>
              <a:ext uri="{FF2B5EF4-FFF2-40B4-BE49-F238E27FC236}">
                <a16:creationId xmlns:a16="http://schemas.microsoft.com/office/drawing/2014/main" id="{3A7FFE72-19FD-8053-8180-45F0F54111BA}"/>
              </a:ext>
            </a:extLst>
          </p:cNvPr>
          <p:cNvPicPr>
            <a:picLocks noChangeAspect="1"/>
          </p:cNvPicPr>
          <p:nvPr/>
        </p:nvPicPr>
        <p:blipFill>
          <a:blip r:embed="rId3"/>
          <a:stretch>
            <a:fillRect/>
          </a:stretch>
        </p:blipFill>
        <p:spPr>
          <a:xfrm>
            <a:off x="613493" y="1586203"/>
            <a:ext cx="6543087" cy="3365941"/>
          </a:xfrm>
          <a:prstGeom prst="rect">
            <a:avLst/>
          </a:prstGeom>
          <a:ln>
            <a:solidFill>
              <a:schemeClr val="accent1"/>
            </a:solidFill>
          </a:ln>
        </p:spPr>
      </p:pic>
    </p:spTree>
    <p:extLst>
      <p:ext uri="{BB962C8B-B14F-4D97-AF65-F5344CB8AC3E}">
        <p14:creationId xmlns:p14="http://schemas.microsoft.com/office/powerpoint/2010/main" val="1292266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2F7B5A-A9CE-6337-F509-1C607414E356}"/>
              </a:ext>
            </a:extLst>
          </p:cNvPr>
          <p:cNvSpPr>
            <a:spLocks noGrp="1"/>
          </p:cNvSpPr>
          <p:nvPr>
            <p:ph type="sldNum" sz="quarter" idx="12"/>
          </p:nvPr>
        </p:nvSpPr>
        <p:spPr/>
        <p:txBody>
          <a:bodyPr/>
          <a:lstStyle/>
          <a:p>
            <a:fld id="{5751DFAA-887F-4071-8EAD-E8CA316FCF06}" type="slidenum">
              <a:rPr lang="nb-NO" smtClean="0"/>
              <a:t>16</a:t>
            </a:fld>
            <a:endParaRPr lang="nb-NO"/>
          </a:p>
        </p:txBody>
      </p:sp>
      <p:pic>
        <p:nvPicPr>
          <p:cNvPr id="4" name="Picture 3">
            <a:extLst>
              <a:ext uri="{FF2B5EF4-FFF2-40B4-BE49-F238E27FC236}">
                <a16:creationId xmlns:a16="http://schemas.microsoft.com/office/drawing/2014/main" id="{127FF078-2E92-4DE1-3BFA-A5E09E68F942}"/>
              </a:ext>
            </a:extLst>
          </p:cNvPr>
          <p:cNvPicPr>
            <a:picLocks noChangeAspect="1"/>
          </p:cNvPicPr>
          <p:nvPr/>
        </p:nvPicPr>
        <p:blipFill>
          <a:blip r:embed="rId2"/>
          <a:stretch>
            <a:fillRect/>
          </a:stretch>
        </p:blipFill>
        <p:spPr>
          <a:xfrm>
            <a:off x="7902875" y="615820"/>
            <a:ext cx="3863662" cy="5486400"/>
          </a:xfrm>
          <a:prstGeom prst="rect">
            <a:avLst/>
          </a:prstGeom>
          <a:ln>
            <a:solidFill>
              <a:schemeClr val="accent1"/>
            </a:solidFill>
          </a:ln>
        </p:spPr>
      </p:pic>
      <p:sp>
        <p:nvSpPr>
          <p:cNvPr id="5" name="TextBox 4">
            <a:extLst>
              <a:ext uri="{FF2B5EF4-FFF2-40B4-BE49-F238E27FC236}">
                <a16:creationId xmlns:a16="http://schemas.microsoft.com/office/drawing/2014/main" id="{78BE0B7C-04D2-5D16-0D62-E76564120093}"/>
              </a:ext>
            </a:extLst>
          </p:cNvPr>
          <p:cNvSpPr txBox="1"/>
          <p:nvPr/>
        </p:nvSpPr>
        <p:spPr>
          <a:xfrm>
            <a:off x="7595600" y="6211926"/>
            <a:ext cx="4478212" cy="430887"/>
          </a:xfrm>
          <a:prstGeom prst="rect">
            <a:avLst/>
          </a:prstGeom>
          <a:noFill/>
        </p:spPr>
        <p:txBody>
          <a:bodyPr wrap="square" rtlCol="0">
            <a:spAutoFit/>
          </a:bodyPr>
          <a:lstStyle/>
          <a:p>
            <a:r>
              <a:rPr lang="nb-NO" sz="1100" dirty="0"/>
              <a:t>https://www.bcg.com/publications/2023/how-people-create-and-destroy-value-with-gen-ai</a:t>
            </a:r>
          </a:p>
        </p:txBody>
      </p:sp>
      <p:pic>
        <p:nvPicPr>
          <p:cNvPr id="11" name="Picture 10">
            <a:extLst>
              <a:ext uri="{FF2B5EF4-FFF2-40B4-BE49-F238E27FC236}">
                <a16:creationId xmlns:a16="http://schemas.microsoft.com/office/drawing/2014/main" id="{CC26069E-425E-803C-EC45-0827BAE235A5}"/>
              </a:ext>
            </a:extLst>
          </p:cNvPr>
          <p:cNvPicPr>
            <a:picLocks noChangeAspect="1"/>
          </p:cNvPicPr>
          <p:nvPr/>
        </p:nvPicPr>
        <p:blipFill>
          <a:blip r:embed="rId3"/>
          <a:stretch>
            <a:fillRect/>
          </a:stretch>
        </p:blipFill>
        <p:spPr>
          <a:xfrm>
            <a:off x="767899" y="1054757"/>
            <a:ext cx="6543085" cy="4748485"/>
          </a:xfrm>
          <a:prstGeom prst="rect">
            <a:avLst/>
          </a:prstGeom>
          <a:ln>
            <a:solidFill>
              <a:schemeClr val="accent1"/>
            </a:solidFill>
          </a:ln>
        </p:spPr>
      </p:pic>
    </p:spTree>
    <p:extLst>
      <p:ext uri="{BB962C8B-B14F-4D97-AF65-F5344CB8AC3E}">
        <p14:creationId xmlns:p14="http://schemas.microsoft.com/office/powerpoint/2010/main" val="3876001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2F7B5A-A9CE-6337-F509-1C607414E356}"/>
              </a:ext>
            </a:extLst>
          </p:cNvPr>
          <p:cNvSpPr>
            <a:spLocks noGrp="1"/>
          </p:cNvSpPr>
          <p:nvPr>
            <p:ph type="sldNum" sz="quarter" idx="12"/>
          </p:nvPr>
        </p:nvSpPr>
        <p:spPr/>
        <p:txBody>
          <a:bodyPr/>
          <a:lstStyle/>
          <a:p>
            <a:fld id="{5751DFAA-887F-4071-8EAD-E8CA316FCF06}" type="slidenum">
              <a:rPr lang="nb-NO" smtClean="0"/>
              <a:t>17</a:t>
            </a:fld>
            <a:endParaRPr lang="nb-NO"/>
          </a:p>
        </p:txBody>
      </p:sp>
      <p:pic>
        <p:nvPicPr>
          <p:cNvPr id="4" name="Picture 3">
            <a:extLst>
              <a:ext uri="{FF2B5EF4-FFF2-40B4-BE49-F238E27FC236}">
                <a16:creationId xmlns:a16="http://schemas.microsoft.com/office/drawing/2014/main" id="{127FF078-2E92-4DE1-3BFA-A5E09E68F942}"/>
              </a:ext>
            </a:extLst>
          </p:cNvPr>
          <p:cNvPicPr>
            <a:picLocks noChangeAspect="1"/>
          </p:cNvPicPr>
          <p:nvPr/>
        </p:nvPicPr>
        <p:blipFill>
          <a:blip r:embed="rId2"/>
          <a:stretch>
            <a:fillRect/>
          </a:stretch>
        </p:blipFill>
        <p:spPr>
          <a:xfrm>
            <a:off x="7902875" y="615820"/>
            <a:ext cx="3863662" cy="5486400"/>
          </a:xfrm>
          <a:prstGeom prst="rect">
            <a:avLst/>
          </a:prstGeom>
          <a:ln>
            <a:solidFill>
              <a:schemeClr val="accent1"/>
            </a:solidFill>
          </a:ln>
        </p:spPr>
      </p:pic>
      <p:sp>
        <p:nvSpPr>
          <p:cNvPr id="5" name="TextBox 4">
            <a:extLst>
              <a:ext uri="{FF2B5EF4-FFF2-40B4-BE49-F238E27FC236}">
                <a16:creationId xmlns:a16="http://schemas.microsoft.com/office/drawing/2014/main" id="{78BE0B7C-04D2-5D16-0D62-E76564120093}"/>
              </a:ext>
            </a:extLst>
          </p:cNvPr>
          <p:cNvSpPr txBox="1"/>
          <p:nvPr/>
        </p:nvSpPr>
        <p:spPr>
          <a:xfrm>
            <a:off x="7595600" y="6211926"/>
            <a:ext cx="4478212" cy="430887"/>
          </a:xfrm>
          <a:prstGeom prst="rect">
            <a:avLst/>
          </a:prstGeom>
          <a:noFill/>
        </p:spPr>
        <p:txBody>
          <a:bodyPr wrap="square" rtlCol="0">
            <a:spAutoFit/>
          </a:bodyPr>
          <a:lstStyle/>
          <a:p>
            <a:r>
              <a:rPr lang="nb-NO" sz="1100" dirty="0"/>
              <a:t>https://www.bcg.com/publications/2023/how-people-create-and-destroy-value-with-gen-ai</a:t>
            </a:r>
          </a:p>
        </p:txBody>
      </p:sp>
      <p:pic>
        <p:nvPicPr>
          <p:cNvPr id="15" name="Picture 14">
            <a:extLst>
              <a:ext uri="{FF2B5EF4-FFF2-40B4-BE49-F238E27FC236}">
                <a16:creationId xmlns:a16="http://schemas.microsoft.com/office/drawing/2014/main" id="{61B512EF-B5C3-034C-3BF9-53057AFAF337}"/>
              </a:ext>
            </a:extLst>
          </p:cNvPr>
          <p:cNvPicPr>
            <a:picLocks noChangeAspect="1"/>
          </p:cNvPicPr>
          <p:nvPr/>
        </p:nvPicPr>
        <p:blipFill>
          <a:blip r:embed="rId3"/>
          <a:stretch>
            <a:fillRect/>
          </a:stretch>
        </p:blipFill>
        <p:spPr>
          <a:xfrm>
            <a:off x="425463" y="1567233"/>
            <a:ext cx="7170137" cy="3898190"/>
          </a:xfrm>
          <a:prstGeom prst="rect">
            <a:avLst/>
          </a:prstGeom>
          <a:ln>
            <a:solidFill>
              <a:schemeClr val="accent1"/>
            </a:solidFill>
          </a:ln>
        </p:spPr>
      </p:pic>
    </p:spTree>
    <p:extLst>
      <p:ext uri="{BB962C8B-B14F-4D97-AF65-F5344CB8AC3E}">
        <p14:creationId xmlns:p14="http://schemas.microsoft.com/office/powerpoint/2010/main" val="2464716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2F7B5A-A9CE-6337-F509-1C607414E356}"/>
              </a:ext>
            </a:extLst>
          </p:cNvPr>
          <p:cNvSpPr>
            <a:spLocks noGrp="1"/>
          </p:cNvSpPr>
          <p:nvPr>
            <p:ph type="sldNum" sz="quarter" idx="12"/>
          </p:nvPr>
        </p:nvSpPr>
        <p:spPr/>
        <p:txBody>
          <a:bodyPr/>
          <a:lstStyle/>
          <a:p>
            <a:fld id="{5751DFAA-887F-4071-8EAD-E8CA316FCF06}" type="slidenum">
              <a:rPr lang="nb-NO" smtClean="0"/>
              <a:t>18</a:t>
            </a:fld>
            <a:endParaRPr lang="nb-NO"/>
          </a:p>
        </p:txBody>
      </p:sp>
      <p:pic>
        <p:nvPicPr>
          <p:cNvPr id="4" name="Picture 3">
            <a:extLst>
              <a:ext uri="{FF2B5EF4-FFF2-40B4-BE49-F238E27FC236}">
                <a16:creationId xmlns:a16="http://schemas.microsoft.com/office/drawing/2014/main" id="{127FF078-2E92-4DE1-3BFA-A5E09E68F942}"/>
              </a:ext>
            </a:extLst>
          </p:cNvPr>
          <p:cNvPicPr>
            <a:picLocks noChangeAspect="1"/>
          </p:cNvPicPr>
          <p:nvPr/>
        </p:nvPicPr>
        <p:blipFill>
          <a:blip r:embed="rId2"/>
          <a:stretch>
            <a:fillRect/>
          </a:stretch>
        </p:blipFill>
        <p:spPr>
          <a:xfrm>
            <a:off x="7902875" y="615820"/>
            <a:ext cx="3863662" cy="5486400"/>
          </a:xfrm>
          <a:prstGeom prst="rect">
            <a:avLst/>
          </a:prstGeom>
          <a:ln>
            <a:solidFill>
              <a:schemeClr val="accent1"/>
            </a:solidFill>
          </a:ln>
        </p:spPr>
      </p:pic>
      <p:sp>
        <p:nvSpPr>
          <p:cNvPr id="5" name="TextBox 4">
            <a:extLst>
              <a:ext uri="{FF2B5EF4-FFF2-40B4-BE49-F238E27FC236}">
                <a16:creationId xmlns:a16="http://schemas.microsoft.com/office/drawing/2014/main" id="{78BE0B7C-04D2-5D16-0D62-E76564120093}"/>
              </a:ext>
            </a:extLst>
          </p:cNvPr>
          <p:cNvSpPr txBox="1"/>
          <p:nvPr/>
        </p:nvSpPr>
        <p:spPr>
          <a:xfrm>
            <a:off x="7595600" y="6211926"/>
            <a:ext cx="4478212" cy="430887"/>
          </a:xfrm>
          <a:prstGeom prst="rect">
            <a:avLst/>
          </a:prstGeom>
          <a:noFill/>
        </p:spPr>
        <p:txBody>
          <a:bodyPr wrap="square" rtlCol="0">
            <a:spAutoFit/>
          </a:bodyPr>
          <a:lstStyle/>
          <a:p>
            <a:r>
              <a:rPr lang="nb-NO" sz="1100" dirty="0"/>
              <a:t>https://www.bcg.com/publications/2023/how-people-create-and-destroy-value-with-gen-ai</a:t>
            </a:r>
          </a:p>
        </p:txBody>
      </p:sp>
      <p:sp>
        <p:nvSpPr>
          <p:cNvPr id="3" name="Speech Bubble: Rectangle 2">
            <a:extLst>
              <a:ext uri="{FF2B5EF4-FFF2-40B4-BE49-F238E27FC236}">
                <a16:creationId xmlns:a16="http://schemas.microsoft.com/office/drawing/2014/main" id="{26650747-2459-90AA-5D25-352BE5F77E4A}"/>
              </a:ext>
            </a:extLst>
          </p:cNvPr>
          <p:cNvSpPr/>
          <p:nvPr/>
        </p:nvSpPr>
        <p:spPr>
          <a:xfrm>
            <a:off x="2578603" y="2389188"/>
            <a:ext cx="2091267" cy="1397000"/>
          </a:xfrm>
          <a:prstGeom prst="wedgeRectCallout">
            <a:avLst>
              <a:gd name="adj1" fmla="val 33890"/>
              <a:gd name="adj2" fmla="val 64080"/>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Speech Bubble: Rectangle 5">
            <a:extLst>
              <a:ext uri="{FF2B5EF4-FFF2-40B4-BE49-F238E27FC236}">
                <a16:creationId xmlns:a16="http://schemas.microsoft.com/office/drawing/2014/main" id="{8217DC0D-B358-A0CC-A165-9C324A23F4CB}"/>
              </a:ext>
            </a:extLst>
          </p:cNvPr>
          <p:cNvSpPr/>
          <p:nvPr/>
        </p:nvSpPr>
        <p:spPr>
          <a:xfrm>
            <a:off x="1422903" y="1690688"/>
            <a:ext cx="2091267" cy="1397000"/>
          </a:xfrm>
          <a:prstGeom prst="wedgeRectCallout">
            <a:avLst>
              <a:gd name="adj1" fmla="val -32912"/>
              <a:gd name="adj2" fmla="val 62868"/>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xtBox 6">
            <a:extLst>
              <a:ext uri="{FF2B5EF4-FFF2-40B4-BE49-F238E27FC236}">
                <a16:creationId xmlns:a16="http://schemas.microsoft.com/office/drawing/2014/main" id="{3BF0E65B-BAA0-A301-353B-D2C849AB212E}"/>
              </a:ext>
            </a:extLst>
          </p:cNvPr>
          <p:cNvSpPr txBox="1"/>
          <p:nvPr/>
        </p:nvSpPr>
        <p:spPr>
          <a:xfrm>
            <a:off x="1313520" y="4567147"/>
            <a:ext cx="4454981" cy="830997"/>
          </a:xfrm>
          <a:prstGeom prst="rect">
            <a:avLst/>
          </a:prstGeom>
          <a:noFill/>
        </p:spPr>
        <p:txBody>
          <a:bodyPr wrap="square" rtlCol="0">
            <a:spAutoFit/>
          </a:bodyPr>
          <a:lstStyle/>
          <a:p>
            <a:r>
              <a:rPr lang="nb-NO" sz="2400" dirty="0"/>
              <a:t>A </a:t>
            </a:r>
            <a:r>
              <a:rPr lang="nb-NO" sz="2400" dirty="0" err="1"/>
              <a:t>seeming</a:t>
            </a:r>
            <a:r>
              <a:rPr lang="nb-NO" sz="2400" dirty="0"/>
              <a:t> </a:t>
            </a:r>
            <a:r>
              <a:rPr lang="nb-NO" sz="2400" dirty="0" err="1"/>
              <a:t>creativity</a:t>
            </a:r>
            <a:r>
              <a:rPr lang="nb-NO" sz="2400" dirty="0"/>
              <a:t> </a:t>
            </a:r>
            <a:r>
              <a:rPr lang="nb-NO" sz="2400" dirty="0" err="1"/>
              <a:t>boost</a:t>
            </a:r>
            <a:r>
              <a:rPr lang="nb-NO" sz="2400" dirty="0"/>
              <a:t>! </a:t>
            </a:r>
            <a:r>
              <a:rPr lang="nb-NO" sz="2400" dirty="0" err="1"/>
              <a:t>Any</a:t>
            </a:r>
            <a:r>
              <a:rPr lang="nb-NO" sz="2400" dirty="0"/>
              <a:t> </a:t>
            </a:r>
            <a:r>
              <a:rPr lang="nb-NO" sz="2400" dirty="0" err="1"/>
              <a:t>challenges</a:t>
            </a:r>
            <a:r>
              <a:rPr lang="nb-NO" sz="2400" dirty="0"/>
              <a:t> or </a:t>
            </a:r>
            <a:r>
              <a:rPr lang="nb-NO" sz="2400" dirty="0" err="1"/>
              <a:t>limitations</a:t>
            </a:r>
            <a:r>
              <a:rPr lang="nb-NO" sz="2400" dirty="0"/>
              <a:t>?</a:t>
            </a:r>
          </a:p>
        </p:txBody>
      </p:sp>
    </p:spTree>
    <p:extLst>
      <p:ext uri="{BB962C8B-B14F-4D97-AF65-F5344CB8AC3E}">
        <p14:creationId xmlns:p14="http://schemas.microsoft.com/office/powerpoint/2010/main" val="711426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2F7B5A-A9CE-6337-F509-1C607414E356}"/>
              </a:ext>
            </a:extLst>
          </p:cNvPr>
          <p:cNvSpPr>
            <a:spLocks noGrp="1"/>
          </p:cNvSpPr>
          <p:nvPr>
            <p:ph type="sldNum" sz="quarter" idx="12"/>
          </p:nvPr>
        </p:nvSpPr>
        <p:spPr/>
        <p:txBody>
          <a:bodyPr/>
          <a:lstStyle/>
          <a:p>
            <a:fld id="{5751DFAA-887F-4071-8EAD-E8CA316FCF06}" type="slidenum">
              <a:rPr lang="nb-NO" smtClean="0"/>
              <a:t>19</a:t>
            </a:fld>
            <a:endParaRPr lang="nb-NO"/>
          </a:p>
        </p:txBody>
      </p:sp>
      <p:pic>
        <p:nvPicPr>
          <p:cNvPr id="4" name="Picture 3">
            <a:extLst>
              <a:ext uri="{FF2B5EF4-FFF2-40B4-BE49-F238E27FC236}">
                <a16:creationId xmlns:a16="http://schemas.microsoft.com/office/drawing/2014/main" id="{127FF078-2E92-4DE1-3BFA-A5E09E68F942}"/>
              </a:ext>
            </a:extLst>
          </p:cNvPr>
          <p:cNvPicPr>
            <a:picLocks noChangeAspect="1"/>
          </p:cNvPicPr>
          <p:nvPr/>
        </p:nvPicPr>
        <p:blipFill>
          <a:blip r:embed="rId2"/>
          <a:stretch>
            <a:fillRect/>
          </a:stretch>
        </p:blipFill>
        <p:spPr>
          <a:xfrm>
            <a:off x="7902875" y="615820"/>
            <a:ext cx="3863662" cy="5486400"/>
          </a:xfrm>
          <a:prstGeom prst="rect">
            <a:avLst/>
          </a:prstGeom>
          <a:ln>
            <a:solidFill>
              <a:schemeClr val="accent1"/>
            </a:solidFill>
          </a:ln>
        </p:spPr>
      </p:pic>
      <p:sp>
        <p:nvSpPr>
          <p:cNvPr id="5" name="TextBox 4">
            <a:extLst>
              <a:ext uri="{FF2B5EF4-FFF2-40B4-BE49-F238E27FC236}">
                <a16:creationId xmlns:a16="http://schemas.microsoft.com/office/drawing/2014/main" id="{78BE0B7C-04D2-5D16-0D62-E76564120093}"/>
              </a:ext>
            </a:extLst>
          </p:cNvPr>
          <p:cNvSpPr txBox="1"/>
          <p:nvPr/>
        </p:nvSpPr>
        <p:spPr>
          <a:xfrm>
            <a:off x="7595600" y="6211926"/>
            <a:ext cx="4478212" cy="430887"/>
          </a:xfrm>
          <a:prstGeom prst="rect">
            <a:avLst/>
          </a:prstGeom>
          <a:noFill/>
        </p:spPr>
        <p:txBody>
          <a:bodyPr wrap="square" rtlCol="0">
            <a:spAutoFit/>
          </a:bodyPr>
          <a:lstStyle/>
          <a:p>
            <a:r>
              <a:rPr lang="nb-NO" sz="1100" dirty="0"/>
              <a:t>https://www.bcg.com/publications/2023/how-people-create-and-destroy-value-with-gen-ai</a:t>
            </a:r>
          </a:p>
        </p:txBody>
      </p:sp>
      <p:pic>
        <p:nvPicPr>
          <p:cNvPr id="8" name="Picture 7">
            <a:extLst>
              <a:ext uri="{FF2B5EF4-FFF2-40B4-BE49-F238E27FC236}">
                <a16:creationId xmlns:a16="http://schemas.microsoft.com/office/drawing/2014/main" id="{0502C8AE-5D58-F55D-1C2F-468DB2692558}"/>
              </a:ext>
            </a:extLst>
          </p:cNvPr>
          <p:cNvPicPr>
            <a:picLocks noChangeAspect="1"/>
          </p:cNvPicPr>
          <p:nvPr/>
        </p:nvPicPr>
        <p:blipFill>
          <a:blip r:embed="rId3"/>
          <a:stretch>
            <a:fillRect/>
          </a:stretch>
        </p:blipFill>
        <p:spPr>
          <a:xfrm>
            <a:off x="891702" y="1664884"/>
            <a:ext cx="5973234" cy="3528232"/>
          </a:xfrm>
          <a:prstGeom prst="rect">
            <a:avLst/>
          </a:prstGeom>
          <a:ln>
            <a:solidFill>
              <a:schemeClr val="accent1"/>
            </a:solidFill>
          </a:ln>
        </p:spPr>
      </p:pic>
    </p:spTree>
    <p:extLst>
      <p:ext uri="{BB962C8B-B14F-4D97-AF65-F5344CB8AC3E}">
        <p14:creationId xmlns:p14="http://schemas.microsoft.com/office/powerpoint/2010/main" val="3624290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AFC56B-0072-EF7E-AFE0-FB2CC2D4EFF9}"/>
              </a:ext>
            </a:extLst>
          </p:cNvPr>
          <p:cNvSpPr>
            <a:spLocks noGrp="1"/>
          </p:cNvSpPr>
          <p:nvPr>
            <p:ph type="sldNum" sz="quarter" idx="12"/>
          </p:nvPr>
        </p:nvSpPr>
        <p:spPr/>
        <p:txBody>
          <a:bodyPr/>
          <a:lstStyle/>
          <a:p>
            <a:fld id="{5751DFAA-887F-4071-8EAD-E8CA316FCF06}" type="slidenum">
              <a:rPr lang="nb-NO" smtClean="0"/>
              <a:t>20</a:t>
            </a:fld>
            <a:endParaRPr lang="nb-NO"/>
          </a:p>
        </p:txBody>
      </p:sp>
      <p:pic>
        <p:nvPicPr>
          <p:cNvPr id="3" name="Picture 2">
            <a:extLst>
              <a:ext uri="{FF2B5EF4-FFF2-40B4-BE49-F238E27FC236}">
                <a16:creationId xmlns:a16="http://schemas.microsoft.com/office/drawing/2014/main" id="{DDB19E7E-BB7B-7FF4-DC06-0B517A89C055}"/>
              </a:ext>
            </a:extLst>
          </p:cNvPr>
          <p:cNvPicPr>
            <a:picLocks noChangeAspect="1"/>
          </p:cNvPicPr>
          <p:nvPr/>
        </p:nvPicPr>
        <p:blipFill rotWithShape="1">
          <a:blip r:embed="rId2"/>
          <a:srcRect r="6318" b="6508"/>
          <a:stretch/>
        </p:blipFill>
        <p:spPr>
          <a:xfrm>
            <a:off x="-23159" y="873"/>
            <a:ext cx="12215159" cy="6857127"/>
          </a:xfrm>
          <a:prstGeom prst="rect">
            <a:avLst/>
          </a:prstGeom>
        </p:spPr>
      </p:pic>
      <p:sp>
        <p:nvSpPr>
          <p:cNvPr id="4" name="Rectangle 3">
            <a:extLst>
              <a:ext uri="{FF2B5EF4-FFF2-40B4-BE49-F238E27FC236}">
                <a16:creationId xmlns:a16="http://schemas.microsoft.com/office/drawing/2014/main" id="{098201AD-A7B8-6BDD-FA9D-A37ED51E173D}"/>
              </a:ext>
            </a:extLst>
          </p:cNvPr>
          <p:cNvSpPr/>
          <p:nvPr/>
        </p:nvSpPr>
        <p:spPr>
          <a:xfrm>
            <a:off x="1067565" y="481357"/>
            <a:ext cx="4415449" cy="58952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Slide Number Placeholder 1">
            <a:extLst>
              <a:ext uri="{FF2B5EF4-FFF2-40B4-BE49-F238E27FC236}">
                <a16:creationId xmlns:a16="http://schemas.microsoft.com/office/drawing/2014/main" id="{1B26AB91-C50C-8BE2-2131-26E43C471A73}"/>
              </a:ext>
            </a:extLst>
          </p:cNvPr>
          <p:cNvSpPr txBox="1">
            <a:spLocks/>
          </p:cNvSpPr>
          <p:nvPr/>
        </p:nvSpPr>
        <p:spPr>
          <a:xfrm>
            <a:off x="459087" y="62557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nb-NO" smtClean="0"/>
              <a:pPr/>
              <a:t>20</a:t>
            </a:fld>
            <a:endParaRPr lang="nb-NO"/>
          </a:p>
        </p:txBody>
      </p:sp>
      <p:sp>
        <p:nvSpPr>
          <p:cNvPr id="6" name="TextBox 5">
            <a:extLst>
              <a:ext uri="{FF2B5EF4-FFF2-40B4-BE49-F238E27FC236}">
                <a16:creationId xmlns:a16="http://schemas.microsoft.com/office/drawing/2014/main" id="{27C8839E-FC38-A0D3-E0D3-BDBD2A5EE2D0}"/>
              </a:ext>
            </a:extLst>
          </p:cNvPr>
          <p:cNvSpPr txBox="1"/>
          <p:nvPr/>
        </p:nvSpPr>
        <p:spPr>
          <a:xfrm>
            <a:off x="7195179" y="6395462"/>
            <a:ext cx="4824915" cy="461665"/>
          </a:xfrm>
          <a:prstGeom prst="rect">
            <a:avLst/>
          </a:prstGeom>
          <a:noFill/>
        </p:spPr>
        <p:txBody>
          <a:bodyPr wrap="square" rtlCol="0">
            <a:spAutoFit/>
          </a:bodyPr>
          <a:lstStyle/>
          <a:p>
            <a:r>
              <a:rPr lang="en-US" sz="1200" dirty="0">
                <a:solidFill>
                  <a:schemeClr val="bg1"/>
                </a:solidFill>
              </a:rPr>
              <a:t>Zhou, E., &amp; Lee, D. (2023). Generative ai, human creativity, and art. PNAS Nexus, 3(3) https://doi.org/10.1093/pnasnexus/pgae052</a:t>
            </a:r>
            <a:endParaRPr lang="nb-NO" sz="1200" dirty="0">
              <a:solidFill>
                <a:schemeClr val="bg1"/>
              </a:solidFill>
            </a:endParaRPr>
          </a:p>
        </p:txBody>
      </p:sp>
      <p:pic>
        <p:nvPicPr>
          <p:cNvPr id="7" name="Picture 6">
            <a:extLst>
              <a:ext uri="{FF2B5EF4-FFF2-40B4-BE49-F238E27FC236}">
                <a16:creationId xmlns:a16="http://schemas.microsoft.com/office/drawing/2014/main" id="{A2E7DF77-1EA1-6029-71A8-C7DF6750A4A3}"/>
              </a:ext>
            </a:extLst>
          </p:cNvPr>
          <p:cNvPicPr>
            <a:picLocks noChangeAspect="1"/>
          </p:cNvPicPr>
          <p:nvPr/>
        </p:nvPicPr>
        <p:blipFill>
          <a:blip r:embed="rId3"/>
          <a:stretch>
            <a:fillRect/>
          </a:stretch>
        </p:blipFill>
        <p:spPr>
          <a:xfrm>
            <a:off x="7399913" y="499303"/>
            <a:ext cx="4415449" cy="5896159"/>
          </a:xfrm>
          <a:prstGeom prst="rect">
            <a:avLst/>
          </a:prstGeom>
          <a:ln>
            <a:solidFill>
              <a:schemeClr val="tx1"/>
            </a:solidFill>
          </a:ln>
        </p:spPr>
      </p:pic>
      <p:sp>
        <p:nvSpPr>
          <p:cNvPr id="8" name="TextBox 7">
            <a:extLst>
              <a:ext uri="{FF2B5EF4-FFF2-40B4-BE49-F238E27FC236}">
                <a16:creationId xmlns:a16="http://schemas.microsoft.com/office/drawing/2014/main" id="{AB71AF2F-9811-A1B1-40D9-EE8B6A08D76E}"/>
              </a:ext>
            </a:extLst>
          </p:cNvPr>
          <p:cNvSpPr txBox="1"/>
          <p:nvPr/>
        </p:nvSpPr>
        <p:spPr>
          <a:xfrm>
            <a:off x="1104899" y="1026280"/>
            <a:ext cx="4415449" cy="5352876"/>
          </a:xfrm>
          <a:prstGeom prst="rect">
            <a:avLst/>
          </a:prstGeom>
          <a:noFill/>
        </p:spPr>
        <p:txBody>
          <a:bodyPr wrap="square" rtlCol="0">
            <a:spAutoFit/>
          </a:bodyPr>
          <a:lstStyle/>
          <a:p>
            <a:r>
              <a:rPr lang="nb-NO" dirty="0">
                <a:latin typeface="Aptos" panose="020B0004020202020204" pitchFamily="34" charset="0"/>
              </a:rPr>
              <a:t>Studie av 4M kunstverk av 50K kunstnere, på nettsted tilsvarende </a:t>
            </a:r>
            <a:r>
              <a:rPr lang="nb-NO" dirty="0" err="1">
                <a:latin typeface="Aptos" panose="020B0004020202020204" pitchFamily="34" charset="0"/>
              </a:rPr>
              <a:t>DeviantArt</a:t>
            </a:r>
            <a:endParaRPr lang="nb-NO" dirty="0">
              <a:latin typeface="Aptos" panose="020B0004020202020204" pitchFamily="34" charset="0"/>
            </a:endParaRPr>
          </a:p>
          <a:p>
            <a:endParaRPr lang="nb-NO" dirty="0">
              <a:latin typeface="Aptos" panose="020B0004020202020204" pitchFamily="34" charset="0"/>
            </a:endParaRPr>
          </a:p>
          <a:p>
            <a:r>
              <a:rPr lang="nb-NO" dirty="0">
                <a:latin typeface="Aptos" panose="020B0004020202020204" pitchFamily="34" charset="0"/>
              </a:rPr>
              <a:t>Fokus på kunstnere som tar i bruk </a:t>
            </a:r>
            <a:r>
              <a:rPr lang="nb-NO" dirty="0" err="1">
                <a:latin typeface="Aptos" panose="020B0004020202020204" pitchFamily="34" charset="0"/>
              </a:rPr>
              <a:t>GenAI</a:t>
            </a:r>
            <a:r>
              <a:rPr lang="nb-NO" dirty="0">
                <a:latin typeface="Aptos" panose="020B0004020202020204" pitchFamily="34" charset="0"/>
              </a:rPr>
              <a:t> – identifisert ved tags (5,8 K av 50K kunstnere)</a:t>
            </a:r>
          </a:p>
          <a:p>
            <a:endParaRPr lang="nb-NO" dirty="0">
              <a:latin typeface="Aptos" panose="020B0004020202020204" pitchFamily="34" charset="0"/>
            </a:endParaRPr>
          </a:p>
          <a:p>
            <a:r>
              <a:rPr lang="nb-NO" dirty="0">
                <a:latin typeface="Aptos" panose="020B0004020202020204" pitchFamily="34" charset="0"/>
              </a:rPr>
              <a:t>Resultater:</a:t>
            </a:r>
          </a:p>
          <a:p>
            <a:pPr marL="285750" indent="-285750">
              <a:buFont typeface="Arial" panose="020B0604020202020204" pitchFamily="34" charset="0"/>
              <a:buChar char="•"/>
            </a:pPr>
            <a:r>
              <a:rPr lang="nb-NO" dirty="0">
                <a:latin typeface="Aptos" panose="020B0004020202020204" pitchFamily="34" charset="0"/>
              </a:rPr>
              <a:t>Økt produktivitet</a:t>
            </a:r>
          </a:p>
          <a:p>
            <a:pPr marL="285750" indent="-285750">
              <a:buFont typeface="Arial" panose="020B0604020202020204" pitchFamily="34" charset="0"/>
              <a:buChar char="•"/>
            </a:pPr>
            <a:r>
              <a:rPr lang="nb-NO" dirty="0">
                <a:latin typeface="Aptos" panose="020B0004020202020204" pitchFamily="34" charset="0"/>
              </a:rPr>
              <a:t>Økt sannsynlighet for favoritt</a:t>
            </a:r>
          </a:p>
          <a:p>
            <a:pPr marL="285750" indent="-285750">
              <a:buFont typeface="Arial" panose="020B0604020202020204" pitchFamily="34" charset="0"/>
              <a:buChar char="•"/>
            </a:pPr>
            <a:r>
              <a:rPr lang="nb-NO" dirty="0">
                <a:solidFill>
                  <a:srgbClr val="7030A0"/>
                </a:solidFill>
                <a:latin typeface="Aptos" panose="020B0004020202020204" pitchFamily="34" charset="0"/>
              </a:rPr>
              <a:t>Innholdsmessig nyhetsverdi: </a:t>
            </a:r>
            <a:r>
              <a:rPr lang="nb-NO" dirty="0">
                <a:latin typeface="Aptos" panose="020B0004020202020204" pitchFamily="34" charset="0"/>
              </a:rPr>
              <a:t>Økt toppnivå, redusert gjennomsnitt</a:t>
            </a:r>
            <a:endParaRPr lang="nb-NO" dirty="0">
              <a:solidFill>
                <a:srgbClr val="7030A0"/>
              </a:solidFill>
              <a:latin typeface="Aptos" panose="020B0004020202020204" pitchFamily="34" charset="0"/>
            </a:endParaRPr>
          </a:p>
          <a:p>
            <a:pPr marL="285750" indent="-285750">
              <a:buFont typeface="Arial" panose="020B0604020202020204" pitchFamily="34" charset="0"/>
              <a:buChar char="•"/>
            </a:pPr>
            <a:r>
              <a:rPr lang="nb-NO" dirty="0">
                <a:solidFill>
                  <a:srgbClr val="7030A0"/>
                </a:solidFill>
                <a:latin typeface="Aptos" panose="020B0004020202020204" pitchFamily="34" charset="0"/>
              </a:rPr>
              <a:t>Visuell nyhetsverdi</a:t>
            </a:r>
            <a:r>
              <a:rPr lang="nb-NO" dirty="0">
                <a:latin typeface="Aptos" panose="020B0004020202020204" pitchFamily="34" charset="0"/>
              </a:rPr>
              <a:t>: Redusert toppnivå og gjennomsnitt</a:t>
            </a:r>
          </a:p>
          <a:p>
            <a:endParaRPr lang="nb-NO" dirty="0">
              <a:solidFill>
                <a:srgbClr val="7030A0"/>
              </a:solidFill>
              <a:latin typeface="Aptos" panose="020B0004020202020204" pitchFamily="34" charset="0"/>
            </a:endParaRPr>
          </a:p>
          <a:p>
            <a:r>
              <a:rPr lang="nb-NO" dirty="0">
                <a:solidFill>
                  <a:srgbClr val="7030A0"/>
                </a:solidFill>
                <a:latin typeface="Aptos" panose="020B0004020202020204" pitchFamily="34" charset="0"/>
              </a:rPr>
              <a:t>Konklusjon:</a:t>
            </a:r>
            <a:r>
              <a:rPr lang="nb-NO" dirty="0">
                <a:latin typeface="Aptos" panose="020B0004020202020204" pitchFamily="34" charset="0"/>
              </a:rPr>
              <a:t> Evne til ideskaping og filtrering viktig for vellykket menneske-maskin samarbeid for visuell kunst -&gt; behov for nye kreative arbeidsprosesser</a:t>
            </a:r>
          </a:p>
        </p:txBody>
      </p:sp>
      <p:sp>
        <p:nvSpPr>
          <p:cNvPr id="9" name="TextBox 8">
            <a:extLst>
              <a:ext uri="{FF2B5EF4-FFF2-40B4-BE49-F238E27FC236}">
                <a16:creationId xmlns:a16="http://schemas.microsoft.com/office/drawing/2014/main" id="{4152065D-E512-D696-D2BB-A7EB5571A01F}"/>
              </a:ext>
            </a:extLst>
          </p:cNvPr>
          <p:cNvSpPr txBox="1"/>
          <p:nvPr/>
        </p:nvSpPr>
        <p:spPr>
          <a:xfrm>
            <a:off x="3028950" y="3269734"/>
            <a:ext cx="6108700" cy="369332"/>
          </a:xfrm>
          <a:prstGeom prst="rect">
            <a:avLst/>
          </a:prstGeom>
          <a:noFill/>
        </p:spPr>
        <p:txBody>
          <a:bodyPr wrap="square">
            <a:spAutoFit/>
          </a:bodyPr>
          <a:lstStyle/>
          <a:p>
            <a:pPr algn="ctr"/>
            <a:r>
              <a:rPr lang="nb-NO" sz="1800" dirty="0">
                <a:solidFill>
                  <a:schemeClr val="tx2"/>
                </a:solidFill>
              </a:rPr>
              <a:t>Diskusjon 1</a:t>
            </a:r>
          </a:p>
        </p:txBody>
      </p:sp>
    </p:spTree>
    <p:extLst>
      <p:ext uri="{BB962C8B-B14F-4D97-AF65-F5344CB8AC3E}">
        <p14:creationId xmlns:p14="http://schemas.microsoft.com/office/powerpoint/2010/main" val="294480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215229-7C67-6029-04C7-D4D3396AFFF1}"/>
              </a:ext>
            </a:extLst>
          </p:cNvPr>
          <p:cNvSpPr>
            <a:spLocks noGrp="1"/>
          </p:cNvSpPr>
          <p:nvPr>
            <p:ph type="sldNum" sz="quarter" idx="12"/>
          </p:nvPr>
        </p:nvSpPr>
        <p:spPr/>
        <p:txBody>
          <a:bodyPr/>
          <a:lstStyle/>
          <a:p>
            <a:fld id="{5751DFAA-887F-4071-8EAD-E8CA316FCF06}" type="slidenum">
              <a:rPr lang="nb-NO" smtClean="0"/>
              <a:t>21</a:t>
            </a:fld>
            <a:endParaRPr lang="nb-NO"/>
          </a:p>
        </p:txBody>
      </p:sp>
      <p:pic>
        <p:nvPicPr>
          <p:cNvPr id="3" name="Picture 2">
            <a:extLst>
              <a:ext uri="{FF2B5EF4-FFF2-40B4-BE49-F238E27FC236}">
                <a16:creationId xmlns:a16="http://schemas.microsoft.com/office/drawing/2014/main" id="{2E2A7E9A-ED54-2DE4-8D0A-3B960604D56F}"/>
              </a:ext>
            </a:extLst>
          </p:cNvPr>
          <p:cNvPicPr>
            <a:picLocks noChangeAspect="1"/>
          </p:cNvPicPr>
          <p:nvPr/>
        </p:nvPicPr>
        <p:blipFill>
          <a:blip r:embed="rId2"/>
          <a:stretch>
            <a:fillRect/>
          </a:stretch>
        </p:blipFill>
        <p:spPr>
          <a:xfrm>
            <a:off x="6309064" y="1038056"/>
            <a:ext cx="5533748" cy="4713039"/>
          </a:xfrm>
          <a:prstGeom prst="rect">
            <a:avLst/>
          </a:prstGeom>
        </p:spPr>
      </p:pic>
      <p:sp>
        <p:nvSpPr>
          <p:cNvPr id="4" name="TextBox 3">
            <a:extLst>
              <a:ext uri="{FF2B5EF4-FFF2-40B4-BE49-F238E27FC236}">
                <a16:creationId xmlns:a16="http://schemas.microsoft.com/office/drawing/2014/main" id="{6850A869-6209-6E7C-DDB0-C735FE1B58E6}"/>
              </a:ext>
            </a:extLst>
          </p:cNvPr>
          <p:cNvSpPr txBox="1"/>
          <p:nvPr/>
        </p:nvSpPr>
        <p:spPr>
          <a:xfrm>
            <a:off x="7162598" y="5751095"/>
            <a:ext cx="4800063" cy="461665"/>
          </a:xfrm>
          <a:prstGeom prst="rect">
            <a:avLst/>
          </a:prstGeom>
          <a:noFill/>
        </p:spPr>
        <p:txBody>
          <a:bodyPr wrap="square" rtlCol="0">
            <a:spAutoFit/>
          </a:bodyPr>
          <a:lstStyle/>
          <a:p>
            <a:pPr algn="r"/>
            <a:r>
              <a:rPr lang="nb-NO" sz="1200" dirty="0"/>
              <a:t>From UiO </a:t>
            </a:r>
            <a:r>
              <a:rPr lang="nb-NO" sz="1200" dirty="0" err="1"/>
              <a:t>Honours</a:t>
            </a:r>
            <a:r>
              <a:rPr lang="nb-NO" sz="1200" dirty="0"/>
              <a:t> student </a:t>
            </a:r>
            <a:r>
              <a:rPr lang="nb-NO" sz="1200" dirty="0" err="1"/>
              <a:t>project</a:t>
            </a:r>
            <a:r>
              <a:rPr lang="nb-NO" sz="1200" dirty="0"/>
              <a:t>, by Søren Hunskaar, Fartein Badhwar Valen-Sendstad, Benedict Leander Skålevik Parton, Sol Strøm Jensen</a:t>
            </a:r>
          </a:p>
        </p:txBody>
      </p:sp>
      <p:sp>
        <p:nvSpPr>
          <p:cNvPr id="5" name="TextBox 4">
            <a:extLst>
              <a:ext uri="{FF2B5EF4-FFF2-40B4-BE49-F238E27FC236}">
                <a16:creationId xmlns:a16="http://schemas.microsoft.com/office/drawing/2014/main" id="{ADC9DEA2-3B6F-7168-4A95-7D37C791B84D}"/>
              </a:ext>
            </a:extLst>
          </p:cNvPr>
          <p:cNvSpPr txBox="1"/>
          <p:nvPr/>
        </p:nvSpPr>
        <p:spPr>
          <a:xfrm>
            <a:off x="1109240" y="2222782"/>
            <a:ext cx="4454981" cy="1938992"/>
          </a:xfrm>
          <a:prstGeom prst="rect">
            <a:avLst/>
          </a:prstGeom>
          <a:noFill/>
        </p:spPr>
        <p:txBody>
          <a:bodyPr wrap="square" rtlCol="0">
            <a:spAutoFit/>
          </a:bodyPr>
          <a:lstStyle/>
          <a:p>
            <a:r>
              <a:rPr lang="nb-NO" sz="2400" dirty="0" err="1"/>
              <a:t>Sustainable</a:t>
            </a:r>
            <a:r>
              <a:rPr lang="nb-NO" sz="2400" dirty="0"/>
              <a:t> </a:t>
            </a:r>
            <a:r>
              <a:rPr lang="nb-NO" sz="2400" dirty="0" err="1"/>
              <a:t>creativity</a:t>
            </a:r>
            <a:r>
              <a:rPr lang="nb-NO" sz="2400" dirty="0"/>
              <a:t> </a:t>
            </a:r>
            <a:r>
              <a:rPr lang="nb-NO" sz="2400" dirty="0" err="1"/>
              <a:t>boost</a:t>
            </a:r>
            <a:r>
              <a:rPr lang="nb-NO" sz="2400" dirty="0"/>
              <a:t> </a:t>
            </a:r>
            <a:r>
              <a:rPr lang="nb-NO" sz="2400" dirty="0" err="1"/>
              <a:t>seems</a:t>
            </a:r>
            <a:r>
              <a:rPr lang="nb-NO" sz="2400" dirty="0"/>
              <a:t> to </a:t>
            </a:r>
            <a:r>
              <a:rPr lang="nb-NO" sz="2400" dirty="0" err="1"/>
              <a:t>require</a:t>
            </a:r>
            <a:r>
              <a:rPr lang="nb-NO" sz="2400" dirty="0"/>
              <a:t> human-</a:t>
            </a:r>
            <a:r>
              <a:rPr lang="nb-NO" sz="2400" dirty="0" err="1"/>
              <a:t>machine</a:t>
            </a:r>
            <a:r>
              <a:rPr lang="nb-NO" sz="2400" dirty="0"/>
              <a:t> </a:t>
            </a:r>
            <a:r>
              <a:rPr lang="nb-NO" sz="2400" dirty="0" err="1"/>
              <a:t>collaboration</a:t>
            </a:r>
            <a:r>
              <a:rPr lang="nb-NO" sz="2400" dirty="0"/>
              <a:t> – </a:t>
            </a:r>
            <a:r>
              <a:rPr lang="nb-NO" sz="2400" dirty="0" err="1"/>
              <a:t>with</a:t>
            </a:r>
            <a:r>
              <a:rPr lang="nb-NO" sz="2400" dirty="0"/>
              <a:t> </a:t>
            </a:r>
            <a:r>
              <a:rPr lang="nb-NO" sz="2400" dirty="0" err="1"/>
              <a:t>the</a:t>
            </a:r>
            <a:r>
              <a:rPr lang="nb-NO" sz="2400" dirty="0"/>
              <a:t> </a:t>
            </a:r>
            <a:r>
              <a:rPr lang="nb-NO" sz="2400" dirty="0" err="1"/>
              <a:t>machine</a:t>
            </a:r>
            <a:r>
              <a:rPr lang="nb-NO" sz="2400" dirty="0"/>
              <a:t> </a:t>
            </a:r>
            <a:r>
              <a:rPr lang="nb-NO" sz="2400" dirty="0" err="1"/>
              <a:t>inspiring</a:t>
            </a:r>
            <a:r>
              <a:rPr lang="nb-NO" sz="2400" dirty="0"/>
              <a:t> and </a:t>
            </a:r>
            <a:r>
              <a:rPr lang="nb-NO" sz="2400" dirty="0" err="1"/>
              <a:t>supporting</a:t>
            </a:r>
            <a:r>
              <a:rPr lang="nb-NO" sz="2400" dirty="0"/>
              <a:t> </a:t>
            </a:r>
            <a:r>
              <a:rPr lang="nb-NO" sz="2400" dirty="0" err="1"/>
              <a:t>engaged</a:t>
            </a:r>
            <a:r>
              <a:rPr lang="nb-NO" sz="2400" dirty="0"/>
              <a:t> and </a:t>
            </a:r>
            <a:r>
              <a:rPr lang="nb-NO" sz="2400" dirty="0" err="1"/>
              <a:t>creative</a:t>
            </a:r>
            <a:r>
              <a:rPr lang="nb-NO" sz="2400" dirty="0"/>
              <a:t> </a:t>
            </a:r>
            <a:r>
              <a:rPr lang="nb-NO" sz="2400" dirty="0" err="1"/>
              <a:t>humans</a:t>
            </a:r>
            <a:r>
              <a:rPr lang="nb-NO" sz="2400" dirty="0"/>
              <a:t>. </a:t>
            </a:r>
          </a:p>
        </p:txBody>
      </p:sp>
    </p:spTree>
    <p:extLst>
      <p:ext uri="{BB962C8B-B14F-4D97-AF65-F5344CB8AC3E}">
        <p14:creationId xmlns:p14="http://schemas.microsoft.com/office/powerpoint/2010/main" val="61795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ACD7C-0606-43AF-9C08-B4F99A8C75AA}"/>
              </a:ext>
            </a:extLst>
          </p:cNvPr>
          <p:cNvSpPr>
            <a:spLocks noGrp="1"/>
          </p:cNvSpPr>
          <p:nvPr>
            <p:ph type="sldNum" sz="quarter" idx="12"/>
          </p:nvPr>
        </p:nvSpPr>
        <p:spPr/>
        <p:txBody>
          <a:bodyPr/>
          <a:lstStyle/>
          <a:p>
            <a:fld id="{5751DFAA-887F-4071-8EAD-E8CA316FCF06}" type="slidenum">
              <a:rPr lang="nb-NO" smtClean="0"/>
              <a:t>22</a:t>
            </a:fld>
            <a:endParaRPr lang="nb-NO"/>
          </a:p>
        </p:txBody>
      </p:sp>
      <p:sp>
        <p:nvSpPr>
          <p:cNvPr id="5" name="Rectangle 4">
            <a:extLst>
              <a:ext uri="{FF2B5EF4-FFF2-40B4-BE49-F238E27FC236}">
                <a16:creationId xmlns:a16="http://schemas.microsoft.com/office/drawing/2014/main" id="{25CB2359-DC30-4591-8CAE-3D621105F1BC}"/>
              </a:ext>
            </a:extLst>
          </p:cNvPr>
          <p:cNvSpPr/>
          <p:nvPr/>
        </p:nvSpPr>
        <p:spPr>
          <a:xfrm>
            <a:off x="0" y="0"/>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400" dirty="0"/>
              <a:t>AI </a:t>
            </a:r>
            <a:r>
              <a:rPr lang="nb-NO" sz="4400" dirty="0" err="1"/>
              <a:t>infused</a:t>
            </a:r>
            <a:r>
              <a:rPr lang="nb-NO" sz="4400" dirty="0"/>
              <a:t> systems and </a:t>
            </a:r>
          </a:p>
          <a:p>
            <a:pPr algn="ctr"/>
            <a:r>
              <a:rPr lang="nb-NO" sz="4400" dirty="0" err="1"/>
              <a:t>the</a:t>
            </a:r>
            <a:r>
              <a:rPr lang="nb-NO" sz="4400" dirty="0"/>
              <a:t> </a:t>
            </a:r>
            <a:r>
              <a:rPr lang="nb-NO" sz="4400" dirty="0" err="1"/>
              <a:t>challenge</a:t>
            </a:r>
            <a:r>
              <a:rPr lang="nb-NO" sz="4400" dirty="0"/>
              <a:t> of designing </a:t>
            </a:r>
            <a:r>
              <a:rPr lang="nb-NO" sz="4400" dirty="0" err="1"/>
              <a:t>them</a:t>
            </a:r>
            <a:r>
              <a:rPr lang="nb-NO" sz="4400" dirty="0"/>
              <a:t> </a:t>
            </a:r>
          </a:p>
        </p:txBody>
      </p:sp>
    </p:spTree>
    <p:extLst>
      <p:ext uri="{BB962C8B-B14F-4D97-AF65-F5344CB8AC3E}">
        <p14:creationId xmlns:p14="http://schemas.microsoft.com/office/powerpoint/2010/main" val="2969860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3D58F5-6E04-4E04-8A90-80326E159BBE}"/>
              </a:ext>
            </a:extLst>
          </p:cNvPr>
          <p:cNvSpPr>
            <a:spLocks noGrp="1"/>
          </p:cNvSpPr>
          <p:nvPr>
            <p:ph type="sldNum" sz="quarter" idx="12"/>
          </p:nvPr>
        </p:nvSpPr>
        <p:spPr/>
        <p:txBody>
          <a:bodyPr/>
          <a:lstStyle/>
          <a:p>
            <a:fld id="{5751DFAA-887F-4071-8EAD-E8CA316FCF06}" type="slidenum">
              <a:rPr lang="nb-NO" smtClean="0"/>
              <a:t>23</a:t>
            </a:fld>
            <a:endParaRPr lang="nb-NO"/>
          </a:p>
        </p:txBody>
      </p:sp>
      <p:sp>
        <p:nvSpPr>
          <p:cNvPr id="4" name="TextBox 3">
            <a:extLst>
              <a:ext uri="{FF2B5EF4-FFF2-40B4-BE49-F238E27FC236}">
                <a16:creationId xmlns:a16="http://schemas.microsoft.com/office/drawing/2014/main" id="{C2DFD678-48AF-42B4-B9D2-26C5BEC280A2}"/>
              </a:ext>
            </a:extLst>
          </p:cNvPr>
          <p:cNvSpPr txBox="1"/>
          <p:nvPr/>
        </p:nvSpPr>
        <p:spPr>
          <a:xfrm>
            <a:off x="5818649" y="1836407"/>
            <a:ext cx="5791200" cy="1815882"/>
          </a:xfrm>
          <a:prstGeom prst="rect">
            <a:avLst/>
          </a:prstGeom>
          <a:noFill/>
        </p:spPr>
        <p:txBody>
          <a:bodyPr wrap="square" rtlCol="0">
            <a:spAutoFit/>
          </a:bodyPr>
          <a:lstStyle/>
          <a:p>
            <a:endParaRPr lang="nb-NO" sz="2800" dirty="0"/>
          </a:p>
          <a:p>
            <a:r>
              <a:rPr lang="en-US" sz="2800" dirty="0"/>
              <a:t>"Systems that have </a:t>
            </a:r>
            <a:r>
              <a:rPr lang="en-US" sz="2800" dirty="0">
                <a:solidFill>
                  <a:srgbClr val="00B0F0"/>
                </a:solidFill>
              </a:rPr>
              <a:t>features</a:t>
            </a:r>
            <a:r>
              <a:rPr lang="en-US" sz="2800" dirty="0">
                <a:solidFill>
                  <a:srgbClr val="FE690E"/>
                </a:solidFill>
              </a:rPr>
              <a:t> </a:t>
            </a:r>
            <a:r>
              <a:rPr lang="en-US" sz="2800" dirty="0">
                <a:solidFill>
                  <a:srgbClr val="00B0F0"/>
                </a:solidFill>
              </a:rPr>
              <a:t>harnessing AI capabilities </a:t>
            </a:r>
            <a:r>
              <a:rPr lang="en-US" sz="2800" dirty="0"/>
              <a:t>that are </a:t>
            </a:r>
            <a:r>
              <a:rPr lang="en-US" sz="2800" dirty="0">
                <a:solidFill>
                  <a:srgbClr val="00B0F0"/>
                </a:solidFill>
              </a:rPr>
              <a:t>directly exposed to the end user</a:t>
            </a:r>
            <a:r>
              <a:rPr lang="en-US" sz="2800" dirty="0"/>
              <a:t>."</a:t>
            </a:r>
            <a:endParaRPr lang="nb-NO" sz="2800" dirty="0"/>
          </a:p>
        </p:txBody>
      </p:sp>
      <p:sp>
        <p:nvSpPr>
          <p:cNvPr id="5" name="Rectangle 4">
            <a:extLst>
              <a:ext uri="{FF2B5EF4-FFF2-40B4-BE49-F238E27FC236}">
                <a16:creationId xmlns:a16="http://schemas.microsoft.com/office/drawing/2014/main" id="{864B3B0C-720E-48D9-954D-76F0DE7D333D}"/>
              </a:ext>
            </a:extLst>
          </p:cNvPr>
          <p:cNvSpPr/>
          <p:nvPr/>
        </p:nvSpPr>
        <p:spPr>
          <a:xfrm>
            <a:off x="1205330" y="2575071"/>
            <a:ext cx="2489200" cy="1077218"/>
          </a:xfrm>
          <a:prstGeom prst="rect">
            <a:avLst/>
          </a:prstGeom>
        </p:spPr>
        <p:txBody>
          <a:bodyPr wrap="square">
            <a:spAutoFit/>
          </a:bodyPr>
          <a:lstStyle/>
          <a:p>
            <a:r>
              <a:rPr lang="nb-NO" sz="3200" dirty="0"/>
              <a:t>AI-</a:t>
            </a:r>
            <a:r>
              <a:rPr lang="nb-NO" sz="3200" dirty="0" err="1"/>
              <a:t>infused</a:t>
            </a:r>
            <a:r>
              <a:rPr lang="nb-NO" sz="3200" dirty="0"/>
              <a:t> systems </a:t>
            </a:r>
          </a:p>
        </p:txBody>
      </p:sp>
      <p:sp>
        <p:nvSpPr>
          <p:cNvPr id="3" name="TextBox 2">
            <a:extLst>
              <a:ext uri="{FF2B5EF4-FFF2-40B4-BE49-F238E27FC236}">
                <a16:creationId xmlns:a16="http://schemas.microsoft.com/office/drawing/2014/main" id="{DBCDB4B6-F55C-4428-ABC2-431F7485325A}"/>
              </a:ext>
            </a:extLst>
          </p:cNvPr>
          <p:cNvSpPr txBox="1"/>
          <p:nvPr/>
        </p:nvSpPr>
        <p:spPr>
          <a:xfrm>
            <a:off x="7464357" y="4202349"/>
            <a:ext cx="4727643" cy="954107"/>
          </a:xfrm>
          <a:prstGeom prst="rect">
            <a:avLst/>
          </a:prstGeom>
          <a:noFill/>
        </p:spPr>
        <p:txBody>
          <a:bodyPr wrap="square" rtlCol="0">
            <a:spAutoFit/>
          </a:bodyPr>
          <a:lstStyle/>
          <a:p>
            <a:r>
              <a:rPr lang="en-US" sz="1400" dirty="0" err="1"/>
              <a:t>Amershi</a:t>
            </a:r>
            <a:r>
              <a:rPr lang="en-US" sz="1400" dirty="0"/>
              <a:t>, S., Weld, D., </a:t>
            </a:r>
            <a:r>
              <a:rPr lang="en-US" sz="1400" dirty="0" err="1"/>
              <a:t>Vorvoreanu</a:t>
            </a:r>
            <a:r>
              <a:rPr lang="en-US" sz="1400" dirty="0"/>
              <a:t>, M., </a:t>
            </a:r>
            <a:r>
              <a:rPr lang="en-US" sz="1400" dirty="0" err="1"/>
              <a:t>Fourney</a:t>
            </a:r>
            <a:r>
              <a:rPr lang="en-US" sz="1400" dirty="0"/>
              <a:t>, A., </a:t>
            </a:r>
            <a:r>
              <a:rPr lang="en-US" sz="1400" dirty="0" err="1"/>
              <a:t>Nushi</a:t>
            </a:r>
            <a:r>
              <a:rPr lang="en-US" sz="1400" dirty="0"/>
              <a:t>, B., </a:t>
            </a:r>
            <a:r>
              <a:rPr lang="en-US" sz="1400" dirty="0" err="1"/>
              <a:t>Collisson</a:t>
            </a:r>
            <a:r>
              <a:rPr lang="en-US" sz="1400" dirty="0"/>
              <a:t>, P., ... &amp; </a:t>
            </a:r>
            <a:r>
              <a:rPr lang="en-US" sz="1400" dirty="0" err="1"/>
              <a:t>Teevan</a:t>
            </a:r>
            <a:r>
              <a:rPr lang="en-US" sz="1400" dirty="0"/>
              <a:t>, J. (2019). Guidelines for human-AI interaction. In Proceedings of the 2019 CHI Conference on Human Factors in Computing Systems (paper no. 3). ACM.</a:t>
            </a:r>
            <a:endParaRPr lang="nb-NO" sz="1400" dirty="0"/>
          </a:p>
        </p:txBody>
      </p:sp>
    </p:spTree>
    <p:extLst>
      <p:ext uri="{BB962C8B-B14F-4D97-AF65-F5344CB8AC3E}">
        <p14:creationId xmlns:p14="http://schemas.microsoft.com/office/powerpoint/2010/main" val="3801443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1F8145-B613-9A4B-67E7-1B900E823431}"/>
              </a:ext>
            </a:extLst>
          </p:cNvPr>
          <p:cNvPicPr>
            <a:picLocks noChangeAspect="1"/>
          </p:cNvPicPr>
          <p:nvPr/>
        </p:nvPicPr>
        <p:blipFill>
          <a:blip r:embed="rId2"/>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8DA6FCD2-A315-40DA-B6AE-638320083921}"/>
              </a:ext>
            </a:extLst>
          </p:cNvPr>
          <p:cNvSpPr>
            <a:spLocks noGrp="1"/>
          </p:cNvSpPr>
          <p:nvPr>
            <p:ph type="sldNum" sz="quarter" idx="12"/>
          </p:nvPr>
        </p:nvSpPr>
        <p:spPr/>
        <p:txBody>
          <a:bodyPr/>
          <a:lstStyle/>
          <a:p>
            <a:fld id="{5751DFAA-887F-4071-8EAD-E8CA316FCF06}" type="slidenum">
              <a:rPr lang="nb-NO" smtClean="0"/>
              <a:t>24</a:t>
            </a:fld>
            <a:endParaRPr lang="nb-NO"/>
          </a:p>
        </p:txBody>
      </p:sp>
      <p:sp>
        <p:nvSpPr>
          <p:cNvPr id="3" name="Explosion: 14 Points 2">
            <a:extLst>
              <a:ext uri="{FF2B5EF4-FFF2-40B4-BE49-F238E27FC236}">
                <a16:creationId xmlns:a16="http://schemas.microsoft.com/office/drawing/2014/main" id="{40369C5A-6868-4488-A4F6-D7A649760CD1}"/>
              </a:ext>
            </a:extLst>
          </p:cNvPr>
          <p:cNvSpPr/>
          <p:nvPr/>
        </p:nvSpPr>
        <p:spPr>
          <a:xfrm>
            <a:off x="8649478" y="477222"/>
            <a:ext cx="3542522" cy="2761861"/>
          </a:xfrm>
          <a:prstGeom prst="irregularSeal2">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000" dirty="0"/>
              <a:t>Favourite example – from 2024</a:t>
            </a:r>
            <a:endParaRPr lang="nb-NO" sz="2000" dirty="0"/>
          </a:p>
        </p:txBody>
      </p:sp>
    </p:spTree>
    <p:extLst>
      <p:ext uri="{BB962C8B-B14F-4D97-AF65-F5344CB8AC3E}">
        <p14:creationId xmlns:p14="http://schemas.microsoft.com/office/powerpoint/2010/main" val="824810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AE5878-4F07-4427-9E33-F966614FCD9E}"/>
              </a:ext>
            </a:extLst>
          </p:cNvPr>
          <p:cNvSpPr>
            <a:spLocks noGrp="1"/>
          </p:cNvSpPr>
          <p:nvPr>
            <p:ph type="sldNum" sz="quarter" idx="12"/>
          </p:nvPr>
        </p:nvSpPr>
        <p:spPr/>
        <p:txBody>
          <a:bodyPr/>
          <a:lstStyle/>
          <a:p>
            <a:fld id="{5751DFAA-887F-4071-8EAD-E8CA316FCF06}" type="slidenum">
              <a:rPr lang="nb-NO" smtClean="0"/>
              <a:t>25</a:t>
            </a:fld>
            <a:endParaRPr lang="nb-NO"/>
          </a:p>
        </p:txBody>
      </p:sp>
      <p:pic>
        <p:nvPicPr>
          <p:cNvPr id="4" name="Picture 3">
            <a:extLst>
              <a:ext uri="{FF2B5EF4-FFF2-40B4-BE49-F238E27FC236}">
                <a16:creationId xmlns:a16="http://schemas.microsoft.com/office/drawing/2014/main" id="{853D4868-1EF6-AF55-924F-0ACB20AF478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84888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CBDE2A5-DB01-4BDE-A7BA-CDE38F31525C}"/>
              </a:ext>
            </a:extLst>
          </p:cNvPr>
          <p:cNvSpPr txBox="1">
            <a:spLocks/>
          </p:cNvSpPr>
          <p:nvPr/>
        </p:nvSpPr>
        <p:spPr>
          <a:xfrm>
            <a:off x="736600" y="1354930"/>
            <a:ext cx="4831080" cy="5188109"/>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t>Individual assignment – task 1:</a:t>
            </a:r>
          </a:p>
          <a:p>
            <a:pPr marL="0" indent="0">
              <a:buFont typeface="Arial" panose="020B0604020202020204" pitchFamily="34" charset="0"/>
              <a:buNone/>
            </a:pPr>
            <a:r>
              <a:rPr lang="en-GB" b="1" dirty="0"/>
              <a:t>Characteristics of AI-infused systems</a:t>
            </a:r>
            <a:endParaRPr lang="nb-NO" b="1" dirty="0"/>
          </a:p>
          <a:p>
            <a:r>
              <a:rPr lang="en-GB" dirty="0"/>
              <a:t>AI-infused systems are ' systems that have features harnessing AI capabilities that are directly exposed to the end user' (</a:t>
            </a:r>
            <a:r>
              <a:rPr lang="en-GB" dirty="0" err="1"/>
              <a:t>Amershi</a:t>
            </a:r>
            <a:r>
              <a:rPr lang="en-GB" dirty="0"/>
              <a:t> et al., 2019). </a:t>
            </a:r>
            <a:endParaRPr lang="nb-NO" dirty="0"/>
          </a:p>
          <a:p>
            <a:r>
              <a:rPr lang="en-US" dirty="0"/>
              <a:t>Drawing on the lectures of Module 2 and three of the mandatory articles (</a:t>
            </a:r>
            <a:r>
              <a:rPr lang="en-US" dirty="0" err="1"/>
              <a:t>Amershi</a:t>
            </a:r>
            <a:r>
              <a:rPr lang="en-US" dirty="0"/>
              <a:t> et al. (2019), </a:t>
            </a:r>
            <a:r>
              <a:rPr lang="en-US" dirty="0" err="1"/>
              <a:t>Kocielnik</a:t>
            </a:r>
            <a:r>
              <a:rPr lang="en-US" dirty="0"/>
              <a:t> et al. (2019), Yang et al., (2020)). Identify and describe key characteristics of AI-infused systems.</a:t>
            </a:r>
            <a:endParaRPr lang="nb-NO" dirty="0"/>
          </a:p>
          <a:p>
            <a:r>
              <a:rPr lang="en-GB" dirty="0"/>
              <a:t>Identify one AI-infused system which you know well, that exemplifies some of the above key characteristics. Discuss the implications of these characteristics for the example system, in particular how users are affected by these characteristics.</a:t>
            </a:r>
            <a:endParaRPr lang="nb-NO" dirty="0"/>
          </a:p>
          <a:p>
            <a:endParaRPr lang="nb-NO" dirty="0"/>
          </a:p>
        </p:txBody>
      </p:sp>
      <p:sp>
        <p:nvSpPr>
          <p:cNvPr id="3" name="Speech Bubble: Rectangle 2">
            <a:extLst>
              <a:ext uri="{FF2B5EF4-FFF2-40B4-BE49-F238E27FC236}">
                <a16:creationId xmlns:a16="http://schemas.microsoft.com/office/drawing/2014/main" id="{D422658A-2162-4BAE-8DBB-C27D6E60D3F8}"/>
              </a:ext>
            </a:extLst>
          </p:cNvPr>
          <p:cNvSpPr/>
          <p:nvPr/>
        </p:nvSpPr>
        <p:spPr>
          <a:xfrm>
            <a:off x="8836660" y="2311400"/>
            <a:ext cx="2091267" cy="1397000"/>
          </a:xfrm>
          <a:prstGeom prst="wedgeRectCallout">
            <a:avLst>
              <a:gd name="adj1" fmla="val 33890"/>
              <a:gd name="adj2" fmla="val 64080"/>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Speech Bubble: Rectangle 3">
            <a:extLst>
              <a:ext uri="{FF2B5EF4-FFF2-40B4-BE49-F238E27FC236}">
                <a16:creationId xmlns:a16="http://schemas.microsoft.com/office/drawing/2014/main" id="{97D871E5-065A-464F-BD0C-84DB0105E6D2}"/>
              </a:ext>
            </a:extLst>
          </p:cNvPr>
          <p:cNvSpPr/>
          <p:nvPr/>
        </p:nvSpPr>
        <p:spPr>
          <a:xfrm>
            <a:off x="7680960" y="1612900"/>
            <a:ext cx="2091267" cy="1397000"/>
          </a:xfrm>
          <a:prstGeom prst="wedgeRectCallout">
            <a:avLst>
              <a:gd name="adj1" fmla="val -32912"/>
              <a:gd name="adj2" fmla="val 62868"/>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xtBox 4">
            <a:extLst>
              <a:ext uri="{FF2B5EF4-FFF2-40B4-BE49-F238E27FC236}">
                <a16:creationId xmlns:a16="http://schemas.microsoft.com/office/drawing/2014/main" id="{3B4D097E-F296-4A66-BC71-8AFE9B0760A5}"/>
              </a:ext>
            </a:extLst>
          </p:cNvPr>
          <p:cNvSpPr txBox="1"/>
          <p:nvPr/>
        </p:nvSpPr>
        <p:spPr>
          <a:xfrm>
            <a:off x="7396480" y="4341812"/>
            <a:ext cx="3850640" cy="1938992"/>
          </a:xfrm>
          <a:prstGeom prst="rect">
            <a:avLst/>
          </a:prstGeom>
          <a:noFill/>
        </p:spPr>
        <p:txBody>
          <a:bodyPr wrap="square" rtlCol="0">
            <a:spAutoFit/>
          </a:bodyPr>
          <a:lstStyle/>
          <a:p>
            <a:pPr algn="ctr"/>
            <a:r>
              <a:rPr lang="nb-NO" sz="2400" dirty="0" err="1"/>
              <a:t>What</a:t>
            </a:r>
            <a:r>
              <a:rPr lang="nb-NO" sz="2400" dirty="0"/>
              <a:t> </a:t>
            </a:r>
            <a:r>
              <a:rPr lang="nb-NO" sz="2400" dirty="0" err="1"/>
              <a:t>are</a:t>
            </a:r>
            <a:r>
              <a:rPr lang="nb-NO" sz="2400" dirty="0"/>
              <a:t> </a:t>
            </a:r>
            <a:r>
              <a:rPr lang="nb-NO" sz="2400" dirty="0" err="1"/>
              <a:t>the</a:t>
            </a:r>
            <a:r>
              <a:rPr lang="nb-NO" sz="2400" dirty="0"/>
              <a:t> </a:t>
            </a:r>
            <a:r>
              <a:rPr lang="nb-NO" sz="2400" dirty="0" err="1"/>
              <a:t>characteristics</a:t>
            </a:r>
            <a:r>
              <a:rPr lang="nb-NO" sz="2400" dirty="0"/>
              <a:t> of AI-</a:t>
            </a:r>
            <a:r>
              <a:rPr lang="nb-NO" sz="2400" dirty="0" err="1"/>
              <a:t>infused</a:t>
            </a:r>
            <a:r>
              <a:rPr lang="nb-NO" sz="2400" dirty="0"/>
              <a:t> systems? </a:t>
            </a:r>
          </a:p>
          <a:p>
            <a:pPr algn="ctr"/>
            <a:endParaRPr lang="nb-NO" sz="2400" dirty="0"/>
          </a:p>
          <a:p>
            <a:pPr algn="ctr"/>
            <a:r>
              <a:rPr lang="nb-NO" sz="2400" dirty="0" err="1"/>
              <a:t>Identify</a:t>
            </a:r>
            <a:r>
              <a:rPr lang="nb-NO" sz="2400" dirty="0"/>
              <a:t> </a:t>
            </a:r>
            <a:r>
              <a:rPr lang="nb-NO" sz="2400" dirty="0" err="1"/>
              <a:t>one</a:t>
            </a:r>
            <a:r>
              <a:rPr lang="nb-NO" sz="2400" dirty="0"/>
              <a:t> system and </a:t>
            </a:r>
            <a:r>
              <a:rPr lang="nb-NO" sz="2400" dirty="0" err="1"/>
              <a:t>use</a:t>
            </a:r>
            <a:r>
              <a:rPr lang="nb-NO" sz="2400" dirty="0"/>
              <a:t> </a:t>
            </a:r>
            <a:r>
              <a:rPr lang="nb-NO" sz="2400" dirty="0" err="1"/>
              <a:t>this</a:t>
            </a:r>
            <a:r>
              <a:rPr lang="nb-NO" sz="2400" dirty="0"/>
              <a:t> to </a:t>
            </a:r>
            <a:r>
              <a:rPr lang="nb-NO" sz="2400" dirty="0" err="1"/>
              <a:t>exemplify</a:t>
            </a:r>
            <a:endParaRPr lang="nb-NO" sz="2400" dirty="0"/>
          </a:p>
        </p:txBody>
      </p:sp>
    </p:spTree>
    <p:extLst>
      <p:ext uri="{BB962C8B-B14F-4D97-AF65-F5344CB8AC3E}">
        <p14:creationId xmlns:p14="http://schemas.microsoft.com/office/powerpoint/2010/main" val="51751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1FDCE8-9B4B-4133-8D97-F7CFED303619}"/>
              </a:ext>
            </a:extLst>
          </p:cNvPr>
          <p:cNvPicPr>
            <a:picLocks noChangeAspect="1"/>
          </p:cNvPicPr>
          <p:nvPr/>
        </p:nvPicPr>
        <p:blipFill rotWithShape="1">
          <a:blip r:embed="rId2"/>
          <a:srcRect l="10417" t="33333" r="37614" b="20371"/>
          <a:stretch/>
        </p:blipFill>
        <p:spPr>
          <a:xfrm>
            <a:off x="6678229" y="1979168"/>
            <a:ext cx="5316190" cy="2960017"/>
          </a:xfrm>
          <a:prstGeom prst="rect">
            <a:avLst/>
          </a:prstGeom>
        </p:spPr>
      </p:pic>
      <p:sp>
        <p:nvSpPr>
          <p:cNvPr id="4" name="TextBox 3">
            <a:extLst>
              <a:ext uri="{FF2B5EF4-FFF2-40B4-BE49-F238E27FC236}">
                <a16:creationId xmlns:a16="http://schemas.microsoft.com/office/drawing/2014/main" id="{64E09DCE-30DE-49AB-93AD-135DBEFE335C}"/>
              </a:ext>
            </a:extLst>
          </p:cNvPr>
          <p:cNvSpPr txBox="1"/>
          <p:nvPr/>
        </p:nvSpPr>
        <p:spPr>
          <a:xfrm>
            <a:off x="5957776" y="3164700"/>
            <a:ext cx="939800" cy="381000"/>
          </a:xfrm>
          <a:prstGeom prst="rect">
            <a:avLst/>
          </a:prstGeom>
          <a:noFill/>
        </p:spPr>
        <p:txBody>
          <a:bodyPr wrap="square" rtlCol="0">
            <a:spAutoFit/>
          </a:bodyPr>
          <a:lstStyle/>
          <a:p>
            <a:r>
              <a:rPr lang="nb-NO" sz="1800" b="1" dirty="0"/>
              <a:t>VS.</a:t>
            </a:r>
          </a:p>
        </p:txBody>
      </p:sp>
      <p:pic>
        <p:nvPicPr>
          <p:cNvPr id="6" name="Picture 5">
            <a:extLst>
              <a:ext uri="{FF2B5EF4-FFF2-40B4-BE49-F238E27FC236}">
                <a16:creationId xmlns:a16="http://schemas.microsoft.com/office/drawing/2014/main" id="{E46EB19C-20A1-3AFF-54CA-45128C468B70}"/>
              </a:ext>
            </a:extLst>
          </p:cNvPr>
          <p:cNvPicPr>
            <a:picLocks noChangeAspect="1"/>
          </p:cNvPicPr>
          <p:nvPr/>
        </p:nvPicPr>
        <p:blipFill>
          <a:blip r:embed="rId3"/>
          <a:stretch>
            <a:fillRect/>
          </a:stretch>
        </p:blipFill>
        <p:spPr>
          <a:xfrm>
            <a:off x="701337" y="2117565"/>
            <a:ext cx="5087664" cy="2861811"/>
          </a:xfrm>
          <a:prstGeom prst="rect">
            <a:avLst/>
          </a:prstGeom>
          <a:ln>
            <a:solidFill>
              <a:schemeClr val="tx1"/>
            </a:solidFill>
          </a:ln>
        </p:spPr>
      </p:pic>
    </p:spTree>
    <p:extLst>
      <p:ext uri="{BB962C8B-B14F-4D97-AF65-F5344CB8AC3E}">
        <p14:creationId xmlns:p14="http://schemas.microsoft.com/office/powerpoint/2010/main" val="395406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95B08D-314C-46A7-864C-50BAB6BC4CB8}"/>
              </a:ext>
            </a:extLst>
          </p:cNvPr>
          <p:cNvPicPr>
            <a:picLocks noChangeAspect="1"/>
          </p:cNvPicPr>
          <p:nvPr/>
        </p:nvPicPr>
        <p:blipFill>
          <a:blip r:embed="rId2"/>
          <a:stretch>
            <a:fillRect/>
          </a:stretch>
        </p:blipFill>
        <p:spPr>
          <a:xfrm>
            <a:off x="6989813" y="613317"/>
            <a:ext cx="4403709" cy="5827131"/>
          </a:xfrm>
          <a:prstGeom prst="rect">
            <a:avLst/>
          </a:prstGeom>
          <a:ln>
            <a:solidFill>
              <a:schemeClr val="tx1"/>
            </a:solidFill>
          </a:ln>
        </p:spPr>
      </p:pic>
      <p:sp>
        <p:nvSpPr>
          <p:cNvPr id="2" name="Slide Number Placeholder 1">
            <a:extLst>
              <a:ext uri="{FF2B5EF4-FFF2-40B4-BE49-F238E27FC236}">
                <a16:creationId xmlns:a16="http://schemas.microsoft.com/office/drawing/2014/main" id="{4EA473DC-084A-4E6A-B9DA-25D2C1875C6C}"/>
              </a:ext>
            </a:extLst>
          </p:cNvPr>
          <p:cNvSpPr>
            <a:spLocks noGrp="1"/>
          </p:cNvSpPr>
          <p:nvPr>
            <p:ph type="sldNum" sz="quarter" idx="12"/>
          </p:nvPr>
        </p:nvSpPr>
        <p:spPr/>
        <p:txBody>
          <a:bodyPr/>
          <a:lstStyle/>
          <a:p>
            <a:fld id="{5751DFAA-887F-4071-8EAD-E8CA316FCF06}" type="slidenum">
              <a:rPr lang="nb-NO" smtClean="0"/>
              <a:t>28</a:t>
            </a:fld>
            <a:endParaRPr lang="nb-NO"/>
          </a:p>
        </p:txBody>
      </p:sp>
      <p:sp>
        <p:nvSpPr>
          <p:cNvPr id="4" name="TextBox 3">
            <a:extLst>
              <a:ext uri="{FF2B5EF4-FFF2-40B4-BE49-F238E27FC236}">
                <a16:creationId xmlns:a16="http://schemas.microsoft.com/office/drawing/2014/main" id="{6D2B4219-3489-4E82-8CD4-C5C664C0A5E7}"/>
              </a:ext>
            </a:extLst>
          </p:cNvPr>
          <p:cNvSpPr txBox="1"/>
          <p:nvPr/>
        </p:nvSpPr>
        <p:spPr>
          <a:xfrm>
            <a:off x="613493" y="1194739"/>
            <a:ext cx="3902751" cy="5016758"/>
          </a:xfrm>
          <a:prstGeom prst="rect">
            <a:avLst/>
          </a:prstGeom>
          <a:noFill/>
        </p:spPr>
        <p:txBody>
          <a:bodyPr wrap="square" rtlCol="0">
            <a:spAutoFit/>
          </a:bodyPr>
          <a:lstStyle/>
          <a:p>
            <a:r>
              <a:rPr lang="nb-NO" sz="3200" dirty="0" err="1"/>
              <a:t>Kocielnik</a:t>
            </a:r>
            <a:r>
              <a:rPr lang="nb-NO" sz="3200" dirty="0"/>
              <a:t> et al. (2019)</a:t>
            </a:r>
          </a:p>
          <a:p>
            <a:endParaRPr lang="nb-NO" sz="2400" dirty="0"/>
          </a:p>
          <a:p>
            <a:r>
              <a:rPr lang="nb-NO" sz="2400" b="1" dirty="0" err="1">
                <a:solidFill>
                  <a:srgbClr val="00B0F0"/>
                </a:solidFill>
              </a:rPr>
              <a:t>Probabilistic</a:t>
            </a:r>
            <a:r>
              <a:rPr lang="nb-NO" sz="2400" dirty="0"/>
              <a:t> – </a:t>
            </a:r>
            <a:r>
              <a:rPr lang="nb-NO" sz="2400" dirty="0" err="1"/>
              <a:t>almost</a:t>
            </a:r>
            <a:r>
              <a:rPr lang="nb-NO" sz="2400" dirty="0"/>
              <a:t> </a:t>
            </a:r>
            <a:r>
              <a:rPr lang="nb-NO" sz="2400" dirty="0" err="1"/>
              <a:t>always</a:t>
            </a:r>
            <a:r>
              <a:rPr lang="nb-NO" sz="2400" dirty="0"/>
              <a:t> </a:t>
            </a:r>
            <a:r>
              <a:rPr lang="nb-NO" sz="2400" dirty="0" err="1"/>
              <a:t>operate</a:t>
            </a:r>
            <a:r>
              <a:rPr lang="nb-NO" sz="2400" dirty="0"/>
              <a:t> at less </a:t>
            </a:r>
            <a:r>
              <a:rPr lang="nb-NO" sz="2400" dirty="0" err="1"/>
              <a:t>than</a:t>
            </a:r>
            <a:r>
              <a:rPr lang="nb-NO" sz="2400" dirty="0"/>
              <a:t> </a:t>
            </a:r>
            <a:r>
              <a:rPr lang="nb-NO" sz="2400" dirty="0" err="1"/>
              <a:t>perfect</a:t>
            </a:r>
            <a:r>
              <a:rPr lang="nb-NO" sz="2400" dirty="0"/>
              <a:t> </a:t>
            </a:r>
            <a:r>
              <a:rPr lang="nb-NO" sz="2400" dirty="0" err="1"/>
              <a:t>accuracy</a:t>
            </a:r>
            <a:endParaRPr lang="nb-NO" sz="2400" dirty="0"/>
          </a:p>
          <a:p>
            <a:endParaRPr lang="nb-NO" sz="2400" dirty="0"/>
          </a:p>
          <a:p>
            <a:r>
              <a:rPr lang="nb-NO" sz="2400" b="1" dirty="0" err="1">
                <a:solidFill>
                  <a:srgbClr val="00B0F0"/>
                </a:solidFill>
              </a:rPr>
              <a:t>Impacted</a:t>
            </a:r>
            <a:r>
              <a:rPr lang="nb-NO" sz="2400" b="1" dirty="0">
                <a:solidFill>
                  <a:srgbClr val="00B0F0"/>
                </a:solidFill>
              </a:rPr>
              <a:t> by </a:t>
            </a:r>
            <a:r>
              <a:rPr lang="nb-NO" sz="2400" b="1" dirty="0" err="1">
                <a:solidFill>
                  <a:srgbClr val="00B0F0"/>
                </a:solidFill>
              </a:rPr>
              <a:t>user</a:t>
            </a:r>
            <a:r>
              <a:rPr lang="nb-NO" sz="2400" b="1" dirty="0">
                <a:solidFill>
                  <a:srgbClr val="00B0F0"/>
                </a:solidFill>
              </a:rPr>
              <a:t> </a:t>
            </a:r>
            <a:r>
              <a:rPr lang="nb-NO" sz="2400" b="1" dirty="0" err="1">
                <a:solidFill>
                  <a:srgbClr val="00B0F0"/>
                </a:solidFill>
              </a:rPr>
              <a:t>actions</a:t>
            </a:r>
            <a:r>
              <a:rPr lang="nb-NO" sz="2400" dirty="0">
                <a:solidFill>
                  <a:srgbClr val="00B0F0"/>
                </a:solidFill>
              </a:rPr>
              <a:t> </a:t>
            </a:r>
            <a:r>
              <a:rPr lang="nb-NO" sz="2400" dirty="0"/>
              <a:t>– </a:t>
            </a:r>
            <a:r>
              <a:rPr lang="nb-NO" sz="2400" dirty="0" err="1"/>
              <a:t>such</a:t>
            </a:r>
            <a:r>
              <a:rPr lang="nb-NO" sz="2400" dirty="0"/>
              <a:t> as </a:t>
            </a:r>
            <a:r>
              <a:rPr lang="nb-NO" sz="2400" dirty="0" err="1"/>
              <a:t>user-generated</a:t>
            </a:r>
            <a:r>
              <a:rPr lang="nb-NO" sz="2400" dirty="0"/>
              <a:t> </a:t>
            </a:r>
            <a:r>
              <a:rPr lang="nb-NO" sz="2400" dirty="0" err="1"/>
              <a:t>content</a:t>
            </a:r>
            <a:endParaRPr lang="nb-NO" sz="2400" dirty="0"/>
          </a:p>
          <a:p>
            <a:endParaRPr lang="nb-NO" sz="2400" dirty="0"/>
          </a:p>
          <a:p>
            <a:r>
              <a:rPr lang="nb-NO" sz="2400" b="1" dirty="0" err="1">
                <a:solidFill>
                  <a:srgbClr val="00B0F0"/>
                </a:solidFill>
              </a:rPr>
              <a:t>Transparency</a:t>
            </a:r>
            <a:r>
              <a:rPr lang="nb-NO" sz="2400" b="1" dirty="0">
                <a:solidFill>
                  <a:srgbClr val="00B0F0"/>
                </a:solidFill>
              </a:rPr>
              <a:t> </a:t>
            </a:r>
            <a:r>
              <a:rPr lang="nb-NO" sz="2400" b="1" dirty="0" err="1">
                <a:solidFill>
                  <a:srgbClr val="00B0F0"/>
                </a:solidFill>
              </a:rPr>
              <a:t>issues</a:t>
            </a:r>
            <a:r>
              <a:rPr lang="nb-NO" sz="2400" b="1" dirty="0">
                <a:solidFill>
                  <a:srgbClr val="00B0F0"/>
                </a:solidFill>
              </a:rPr>
              <a:t> </a:t>
            </a:r>
            <a:r>
              <a:rPr lang="nb-NO" sz="2400" dirty="0"/>
              <a:t>– </a:t>
            </a:r>
            <a:r>
              <a:rPr lang="nb-NO" sz="2400" dirty="0" err="1"/>
              <a:t>how</a:t>
            </a:r>
            <a:r>
              <a:rPr lang="nb-NO" sz="2400" dirty="0"/>
              <a:t> to </a:t>
            </a:r>
            <a:r>
              <a:rPr lang="nb-NO" sz="2400" dirty="0" err="1"/>
              <a:t>mitigate</a:t>
            </a:r>
            <a:r>
              <a:rPr lang="nb-NO" sz="2400" dirty="0"/>
              <a:t>? e.g. by </a:t>
            </a:r>
            <a:r>
              <a:rPr lang="nb-NO" sz="2400" dirty="0" err="1"/>
              <a:t>showing</a:t>
            </a:r>
            <a:r>
              <a:rPr lang="nb-NO" sz="2400" dirty="0"/>
              <a:t> </a:t>
            </a:r>
            <a:r>
              <a:rPr lang="nb-NO" sz="2400" dirty="0" err="1"/>
              <a:t>decision</a:t>
            </a:r>
            <a:r>
              <a:rPr lang="nb-NO" sz="2400" dirty="0"/>
              <a:t> </a:t>
            </a:r>
            <a:r>
              <a:rPr lang="nb-NO" sz="2400" dirty="0" err="1"/>
              <a:t>rules</a:t>
            </a:r>
            <a:endParaRPr lang="nb-NO" sz="2400" dirty="0"/>
          </a:p>
        </p:txBody>
      </p:sp>
    </p:spTree>
    <p:extLst>
      <p:ext uri="{BB962C8B-B14F-4D97-AF65-F5344CB8AC3E}">
        <p14:creationId xmlns:p14="http://schemas.microsoft.com/office/powerpoint/2010/main" val="129108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A473DC-084A-4E6A-B9DA-25D2C1875C6C}"/>
              </a:ext>
            </a:extLst>
          </p:cNvPr>
          <p:cNvSpPr>
            <a:spLocks noGrp="1"/>
          </p:cNvSpPr>
          <p:nvPr>
            <p:ph type="sldNum" sz="quarter" idx="12"/>
          </p:nvPr>
        </p:nvSpPr>
        <p:spPr/>
        <p:txBody>
          <a:bodyPr/>
          <a:lstStyle/>
          <a:p>
            <a:fld id="{5751DFAA-887F-4071-8EAD-E8CA316FCF06}" type="slidenum">
              <a:rPr lang="nb-NO" smtClean="0"/>
              <a:t>29</a:t>
            </a:fld>
            <a:endParaRPr lang="nb-NO"/>
          </a:p>
        </p:txBody>
      </p:sp>
      <p:sp>
        <p:nvSpPr>
          <p:cNvPr id="4" name="TextBox 3">
            <a:extLst>
              <a:ext uri="{FF2B5EF4-FFF2-40B4-BE49-F238E27FC236}">
                <a16:creationId xmlns:a16="http://schemas.microsoft.com/office/drawing/2014/main" id="{6D2B4219-3489-4E82-8CD4-C5C664C0A5E7}"/>
              </a:ext>
            </a:extLst>
          </p:cNvPr>
          <p:cNvSpPr txBox="1"/>
          <p:nvPr/>
        </p:nvSpPr>
        <p:spPr>
          <a:xfrm>
            <a:off x="613493" y="613317"/>
            <a:ext cx="6031147" cy="6124754"/>
          </a:xfrm>
          <a:prstGeom prst="rect">
            <a:avLst/>
          </a:prstGeom>
          <a:noFill/>
        </p:spPr>
        <p:txBody>
          <a:bodyPr wrap="square" rtlCol="0">
            <a:spAutoFit/>
          </a:bodyPr>
          <a:lstStyle/>
          <a:p>
            <a:r>
              <a:rPr lang="nb-NO" sz="3200" dirty="0" err="1"/>
              <a:t>Amershi</a:t>
            </a:r>
            <a:r>
              <a:rPr lang="nb-NO" sz="3200" dirty="0"/>
              <a:t> et al. (2019)</a:t>
            </a:r>
          </a:p>
          <a:p>
            <a:endParaRPr lang="nb-NO" sz="2400" dirty="0"/>
          </a:p>
          <a:p>
            <a:r>
              <a:rPr lang="nb-NO" sz="2400" dirty="0"/>
              <a:t>Definition of AI-</a:t>
            </a:r>
            <a:r>
              <a:rPr lang="nb-NO" sz="2400" dirty="0" err="1"/>
              <a:t>infused</a:t>
            </a:r>
            <a:r>
              <a:rPr lang="nb-NO" sz="2400" dirty="0"/>
              <a:t> systems: </a:t>
            </a:r>
            <a:r>
              <a:rPr lang="en-US" sz="2400" dirty="0"/>
              <a:t>Systems that have features harnessing AI capabilities that are directly exposed to the end user</a:t>
            </a:r>
          </a:p>
          <a:p>
            <a:endParaRPr lang="en-US" sz="2400" dirty="0"/>
          </a:p>
          <a:p>
            <a:r>
              <a:rPr lang="en-US" sz="2400" b="1" dirty="0">
                <a:solidFill>
                  <a:srgbClr val="00B0F0"/>
                </a:solidFill>
              </a:rPr>
              <a:t>Uncertainty</a:t>
            </a:r>
            <a:r>
              <a:rPr lang="en-US" sz="2400" b="1" dirty="0">
                <a:solidFill>
                  <a:srgbClr val="FE690E"/>
                </a:solidFill>
              </a:rPr>
              <a:t> </a:t>
            </a:r>
            <a:r>
              <a:rPr lang="en-US" sz="2400" dirty="0"/>
              <a:t>-&gt; errors common, both false positives and negatives</a:t>
            </a:r>
          </a:p>
          <a:p>
            <a:endParaRPr lang="en-US" sz="2400" dirty="0"/>
          </a:p>
          <a:p>
            <a:r>
              <a:rPr lang="en-US" sz="2400" b="1" dirty="0">
                <a:solidFill>
                  <a:srgbClr val="00B0F0"/>
                </a:solidFill>
              </a:rPr>
              <a:t>Inconsistency</a:t>
            </a:r>
            <a:r>
              <a:rPr lang="en-US" sz="2400" dirty="0"/>
              <a:t> -&gt; sensitive to context and small changes in input</a:t>
            </a:r>
          </a:p>
          <a:p>
            <a:endParaRPr lang="en-US" sz="2400" dirty="0"/>
          </a:p>
          <a:p>
            <a:r>
              <a:rPr lang="en-US" sz="2400" b="1" dirty="0">
                <a:solidFill>
                  <a:srgbClr val="00B0F0"/>
                </a:solidFill>
              </a:rPr>
              <a:t>Behind the scenes personalization</a:t>
            </a:r>
            <a:r>
              <a:rPr lang="en-US" sz="2400" dirty="0">
                <a:solidFill>
                  <a:srgbClr val="00B0F0"/>
                </a:solidFill>
              </a:rPr>
              <a:t> </a:t>
            </a:r>
            <a:r>
              <a:rPr lang="en-US" sz="2400" dirty="0"/>
              <a:t>(e.g. automated filtering) -&gt; potentially undesired information hiding</a:t>
            </a:r>
          </a:p>
          <a:p>
            <a:endParaRPr lang="en-US" sz="2400" dirty="0"/>
          </a:p>
        </p:txBody>
      </p:sp>
      <p:pic>
        <p:nvPicPr>
          <p:cNvPr id="3" name="Picture 2">
            <a:extLst>
              <a:ext uri="{FF2B5EF4-FFF2-40B4-BE49-F238E27FC236}">
                <a16:creationId xmlns:a16="http://schemas.microsoft.com/office/drawing/2014/main" id="{BB4DD655-BF23-473C-8116-78BC9A95B180}"/>
              </a:ext>
            </a:extLst>
          </p:cNvPr>
          <p:cNvPicPr>
            <a:picLocks noChangeAspect="1"/>
          </p:cNvPicPr>
          <p:nvPr/>
        </p:nvPicPr>
        <p:blipFill>
          <a:blip r:embed="rId2"/>
          <a:stretch>
            <a:fillRect/>
          </a:stretch>
        </p:blipFill>
        <p:spPr>
          <a:xfrm>
            <a:off x="7010191" y="613317"/>
            <a:ext cx="4362954" cy="5827131"/>
          </a:xfrm>
          <a:prstGeom prst="rect">
            <a:avLst/>
          </a:prstGeom>
          <a:ln>
            <a:solidFill>
              <a:schemeClr val="tx1"/>
            </a:solidFill>
          </a:ln>
        </p:spPr>
      </p:pic>
    </p:spTree>
    <p:extLst>
      <p:ext uri="{BB962C8B-B14F-4D97-AF65-F5344CB8AC3E}">
        <p14:creationId xmlns:p14="http://schemas.microsoft.com/office/powerpoint/2010/main" val="1042997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69B2A3-C57C-4827-8E8D-55AE68106214}"/>
              </a:ext>
            </a:extLst>
          </p:cNvPr>
          <p:cNvSpPr>
            <a:spLocks noGrp="1"/>
          </p:cNvSpPr>
          <p:nvPr>
            <p:ph type="sldNum" sz="quarter" idx="12"/>
          </p:nvPr>
        </p:nvSpPr>
        <p:spPr/>
        <p:txBody>
          <a:bodyPr/>
          <a:lstStyle/>
          <a:p>
            <a:fld id="{5751DFAA-887F-4071-8EAD-E8CA316FCF06}" type="slidenum">
              <a:rPr lang="nb-NO" smtClean="0"/>
              <a:t>30</a:t>
            </a:fld>
            <a:endParaRPr lang="nb-NO"/>
          </a:p>
        </p:txBody>
      </p:sp>
      <p:pic>
        <p:nvPicPr>
          <p:cNvPr id="3" name="Picture 2">
            <a:extLst>
              <a:ext uri="{FF2B5EF4-FFF2-40B4-BE49-F238E27FC236}">
                <a16:creationId xmlns:a16="http://schemas.microsoft.com/office/drawing/2014/main" id="{4E1FDCE8-9B4B-4133-8D97-F7CFED303619}"/>
              </a:ext>
            </a:extLst>
          </p:cNvPr>
          <p:cNvPicPr>
            <a:picLocks noChangeAspect="1"/>
          </p:cNvPicPr>
          <p:nvPr/>
        </p:nvPicPr>
        <p:blipFill rotWithShape="1">
          <a:blip r:embed="rId2"/>
          <a:srcRect l="10417" t="33333" r="37614" b="20371"/>
          <a:stretch/>
        </p:blipFill>
        <p:spPr>
          <a:xfrm>
            <a:off x="6678229" y="2371056"/>
            <a:ext cx="5316190" cy="2960017"/>
          </a:xfrm>
          <a:prstGeom prst="rect">
            <a:avLst/>
          </a:prstGeom>
        </p:spPr>
      </p:pic>
      <p:sp>
        <p:nvSpPr>
          <p:cNvPr id="4" name="TextBox 3">
            <a:extLst>
              <a:ext uri="{FF2B5EF4-FFF2-40B4-BE49-F238E27FC236}">
                <a16:creationId xmlns:a16="http://schemas.microsoft.com/office/drawing/2014/main" id="{64E09DCE-30DE-49AB-93AD-135DBEFE335C}"/>
              </a:ext>
            </a:extLst>
          </p:cNvPr>
          <p:cNvSpPr txBox="1"/>
          <p:nvPr/>
        </p:nvSpPr>
        <p:spPr>
          <a:xfrm>
            <a:off x="5957776" y="3556588"/>
            <a:ext cx="939800" cy="381000"/>
          </a:xfrm>
          <a:prstGeom prst="rect">
            <a:avLst/>
          </a:prstGeom>
          <a:noFill/>
        </p:spPr>
        <p:txBody>
          <a:bodyPr wrap="square" rtlCol="0">
            <a:spAutoFit/>
          </a:bodyPr>
          <a:lstStyle/>
          <a:p>
            <a:r>
              <a:rPr lang="nb-NO" sz="1800" b="1" dirty="0"/>
              <a:t>VS.</a:t>
            </a:r>
          </a:p>
        </p:txBody>
      </p:sp>
      <p:sp>
        <p:nvSpPr>
          <p:cNvPr id="5" name="TextBox 4">
            <a:extLst>
              <a:ext uri="{FF2B5EF4-FFF2-40B4-BE49-F238E27FC236}">
                <a16:creationId xmlns:a16="http://schemas.microsoft.com/office/drawing/2014/main" id="{F68253E6-C8F6-4D22-94B5-16D74561C734}"/>
              </a:ext>
            </a:extLst>
          </p:cNvPr>
          <p:cNvSpPr txBox="1"/>
          <p:nvPr/>
        </p:nvSpPr>
        <p:spPr>
          <a:xfrm>
            <a:off x="288467" y="392796"/>
            <a:ext cx="11615065" cy="584775"/>
          </a:xfrm>
          <a:prstGeom prst="rect">
            <a:avLst/>
          </a:prstGeom>
          <a:noFill/>
        </p:spPr>
        <p:txBody>
          <a:bodyPr wrap="square" rtlCol="0">
            <a:spAutoFit/>
          </a:bodyPr>
          <a:lstStyle/>
          <a:p>
            <a:r>
              <a:rPr lang="nb-NO" sz="3200" dirty="0">
                <a:solidFill>
                  <a:srgbClr val="00B0F0"/>
                </a:solidFill>
              </a:rPr>
              <a:t>Learning</a:t>
            </a:r>
            <a:r>
              <a:rPr lang="nb-NO" sz="3200" dirty="0"/>
              <a:t>   |     </a:t>
            </a:r>
            <a:r>
              <a:rPr lang="nb-NO" sz="3200" dirty="0" err="1">
                <a:solidFill>
                  <a:srgbClr val="00B0F0"/>
                </a:solidFill>
              </a:rPr>
              <a:t>Improving</a:t>
            </a:r>
            <a:r>
              <a:rPr lang="nb-NO" sz="3200" dirty="0">
                <a:solidFill>
                  <a:srgbClr val="00B0F0"/>
                </a:solidFill>
              </a:rPr>
              <a:t>   </a:t>
            </a:r>
            <a:r>
              <a:rPr lang="nb-NO" sz="3200" dirty="0"/>
              <a:t> |    </a:t>
            </a:r>
            <a:r>
              <a:rPr lang="nb-NO" sz="3200" dirty="0">
                <a:solidFill>
                  <a:srgbClr val="00B0F0"/>
                </a:solidFill>
              </a:rPr>
              <a:t>Black </a:t>
            </a:r>
            <a:r>
              <a:rPr lang="nb-NO" sz="3200" dirty="0" err="1">
                <a:solidFill>
                  <a:srgbClr val="00B0F0"/>
                </a:solidFill>
              </a:rPr>
              <a:t>box</a:t>
            </a:r>
            <a:r>
              <a:rPr lang="nb-NO" sz="3200" dirty="0">
                <a:solidFill>
                  <a:srgbClr val="00B0F0"/>
                </a:solidFill>
              </a:rPr>
              <a:t>  </a:t>
            </a:r>
            <a:r>
              <a:rPr lang="nb-NO" sz="3200" dirty="0"/>
              <a:t>|   </a:t>
            </a:r>
            <a:r>
              <a:rPr lang="nb-NO" sz="3200" dirty="0" err="1">
                <a:solidFill>
                  <a:srgbClr val="00B0F0"/>
                </a:solidFill>
              </a:rPr>
              <a:t>Fuelled</a:t>
            </a:r>
            <a:r>
              <a:rPr lang="nb-NO" sz="3200" dirty="0">
                <a:solidFill>
                  <a:srgbClr val="00B0F0"/>
                </a:solidFill>
              </a:rPr>
              <a:t> by </a:t>
            </a:r>
            <a:r>
              <a:rPr lang="nb-NO" sz="3200" dirty="0" err="1">
                <a:solidFill>
                  <a:srgbClr val="00B0F0"/>
                </a:solidFill>
              </a:rPr>
              <a:t>large</a:t>
            </a:r>
            <a:r>
              <a:rPr lang="nb-NO" sz="3200" dirty="0">
                <a:solidFill>
                  <a:srgbClr val="00B0F0"/>
                </a:solidFill>
              </a:rPr>
              <a:t> data </a:t>
            </a:r>
            <a:r>
              <a:rPr lang="nb-NO" sz="3200" dirty="0" err="1">
                <a:solidFill>
                  <a:srgbClr val="00B0F0"/>
                </a:solidFill>
              </a:rPr>
              <a:t>sets</a:t>
            </a:r>
            <a:endParaRPr lang="nb-NO" sz="3200" dirty="0">
              <a:solidFill>
                <a:srgbClr val="00B0F0"/>
              </a:solidFill>
            </a:endParaRPr>
          </a:p>
        </p:txBody>
      </p:sp>
      <p:sp>
        <p:nvSpPr>
          <p:cNvPr id="6" name="TextBox 5">
            <a:extLst>
              <a:ext uri="{FF2B5EF4-FFF2-40B4-BE49-F238E27FC236}">
                <a16:creationId xmlns:a16="http://schemas.microsoft.com/office/drawing/2014/main" id="{13A6966F-1079-422B-B482-E942F4757B99}"/>
              </a:ext>
            </a:extLst>
          </p:cNvPr>
          <p:cNvSpPr txBox="1"/>
          <p:nvPr/>
        </p:nvSpPr>
        <p:spPr>
          <a:xfrm>
            <a:off x="459087" y="1020559"/>
            <a:ext cx="1475571" cy="461665"/>
          </a:xfrm>
          <a:prstGeom prst="rect">
            <a:avLst/>
          </a:prstGeom>
          <a:noFill/>
        </p:spPr>
        <p:txBody>
          <a:bodyPr wrap="square" rtlCol="0">
            <a:spAutoFit/>
          </a:bodyPr>
          <a:lstStyle/>
          <a:p>
            <a:r>
              <a:rPr lang="nb-NO" sz="2400" dirty="0" err="1"/>
              <a:t>Dynamic</a:t>
            </a:r>
            <a:endParaRPr lang="nb-NO" dirty="0"/>
          </a:p>
        </p:txBody>
      </p:sp>
      <p:sp>
        <p:nvSpPr>
          <p:cNvPr id="10" name="TextBox 9">
            <a:extLst>
              <a:ext uri="{FF2B5EF4-FFF2-40B4-BE49-F238E27FC236}">
                <a16:creationId xmlns:a16="http://schemas.microsoft.com/office/drawing/2014/main" id="{90D6F4DC-ADFF-45E2-A463-39F71AE3300D}"/>
              </a:ext>
            </a:extLst>
          </p:cNvPr>
          <p:cNvSpPr txBox="1"/>
          <p:nvPr/>
        </p:nvSpPr>
        <p:spPr>
          <a:xfrm>
            <a:off x="2419720" y="1001048"/>
            <a:ext cx="2578796" cy="461665"/>
          </a:xfrm>
          <a:prstGeom prst="rect">
            <a:avLst/>
          </a:prstGeom>
          <a:noFill/>
        </p:spPr>
        <p:txBody>
          <a:bodyPr wrap="square" rtlCol="0">
            <a:spAutoFit/>
          </a:bodyPr>
          <a:lstStyle/>
          <a:p>
            <a:r>
              <a:rPr lang="nb-NO" sz="2400" dirty="0" err="1"/>
              <a:t>Mistakes</a:t>
            </a:r>
            <a:r>
              <a:rPr lang="nb-NO" sz="2400" dirty="0"/>
              <a:t> </a:t>
            </a:r>
            <a:r>
              <a:rPr lang="nb-NO" sz="2400" dirty="0" err="1"/>
              <a:t>inevitable</a:t>
            </a:r>
            <a:endParaRPr lang="nb-NO" sz="2400" dirty="0"/>
          </a:p>
        </p:txBody>
      </p:sp>
      <p:sp>
        <p:nvSpPr>
          <p:cNvPr id="11" name="TextBox 10">
            <a:extLst>
              <a:ext uri="{FF2B5EF4-FFF2-40B4-BE49-F238E27FC236}">
                <a16:creationId xmlns:a16="http://schemas.microsoft.com/office/drawing/2014/main" id="{B4F111DA-D71A-45A3-9765-8A6C98A02B7F}"/>
              </a:ext>
            </a:extLst>
          </p:cNvPr>
          <p:cNvSpPr txBox="1"/>
          <p:nvPr/>
        </p:nvSpPr>
        <p:spPr>
          <a:xfrm>
            <a:off x="7434106" y="1001048"/>
            <a:ext cx="4469426" cy="461665"/>
          </a:xfrm>
          <a:prstGeom prst="rect">
            <a:avLst/>
          </a:prstGeom>
          <a:noFill/>
        </p:spPr>
        <p:txBody>
          <a:bodyPr wrap="square" rtlCol="0">
            <a:spAutoFit/>
          </a:bodyPr>
          <a:lstStyle/>
          <a:p>
            <a:r>
              <a:rPr lang="nb-NO" sz="2400" dirty="0"/>
              <a:t>Data </a:t>
            </a:r>
            <a:r>
              <a:rPr lang="nb-NO" sz="2400" dirty="0" err="1"/>
              <a:t>gathering</a:t>
            </a:r>
            <a:r>
              <a:rPr lang="nb-NO" sz="2400" dirty="0"/>
              <a:t> </a:t>
            </a:r>
            <a:r>
              <a:rPr lang="nb-NO" sz="2400" dirty="0" err="1"/>
              <a:t>through</a:t>
            </a:r>
            <a:r>
              <a:rPr lang="nb-NO" sz="2400" dirty="0"/>
              <a:t> </a:t>
            </a:r>
            <a:r>
              <a:rPr lang="nb-NO" sz="2400" dirty="0" err="1"/>
              <a:t>interaction</a:t>
            </a:r>
            <a:endParaRPr lang="nb-NO" dirty="0"/>
          </a:p>
        </p:txBody>
      </p:sp>
      <p:sp>
        <p:nvSpPr>
          <p:cNvPr id="12" name="TextBox 11">
            <a:extLst>
              <a:ext uri="{FF2B5EF4-FFF2-40B4-BE49-F238E27FC236}">
                <a16:creationId xmlns:a16="http://schemas.microsoft.com/office/drawing/2014/main" id="{DC5F8037-638B-465C-9D77-7A1ED9DA8B26}"/>
              </a:ext>
            </a:extLst>
          </p:cNvPr>
          <p:cNvSpPr txBox="1"/>
          <p:nvPr/>
        </p:nvSpPr>
        <p:spPr>
          <a:xfrm>
            <a:off x="5536095" y="1001048"/>
            <a:ext cx="1552619" cy="461665"/>
          </a:xfrm>
          <a:prstGeom prst="rect">
            <a:avLst/>
          </a:prstGeom>
          <a:noFill/>
        </p:spPr>
        <p:txBody>
          <a:bodyPr wrap="square" rtlCol="0">
            <a:spAutoFit/>
          </a:bodyPr>
          <a:lstStyle/>
          <a:p>
            <a:r>
              <a:rPr lang="nb-NO" sz="2400" dirty="0" err="1"/>
              <a:t>Opaque</a:t>
            </a:r>
            <a:endParaRPr lang="nb-NO" sz="2400" dirty="0"/>
          </a:p>
        </p:txBody>
      </p:sp>
      <p:pic>
        <p:nvPicPr>
          <p:cNvPr id="8" name="Picture 7">
            <a:extLst>
              <a:ext uri="{FF2B5EF4-FFF2-40B4-BE49-F238E27FC236}">
                <a16:creationId xmlns:a16="http://schemas.microsoft.com/office/drawing/2014/main" id="{C59D9131-8255-6C4F-6238-DD794C794651}"/>
              </a:ext>
            </a:extLst>
          </p:cNvPr>
          <p:cNvPicPr>
            <a:picLocks noChangeAspect="1"/>
          </p:cNvPicPr>
          <p:nvPr/>
        </p:nvPicPr>
        <p:blipFill>
          <a:blip r:embed="rId3"/>
          <a:stretch>
            <a:fillRect/>
          </a:stretch>
        </p:blipFill>
        <p:spPr>
          <a:xfrm>
            <a:off x="701337" y="2419018"/>
            <a:ext cx="5087664" cy="2861811"/>
          </a:xfrm>
          <a:prstGeom prst="rect">
            <a:avLst/>
          </a:prstGeom>
          <a:ln>
            <a:solidFill>
              <a:schemeClr val="tx1"/>
            </a:solidFill>
          </a:ln>
        </p:spPr>
      </p:pic>
    </p:spTree>
    <p:extLst>
      <p:ext uri="{BB962C8B-B14F-4D97-AF65-F5344CB8AC3E}">
        <p14:creationId xmlns:p14="http://schemas.microsoft.com/office/powerpoint/2010/main" val="37294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1"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751DFAA-887F-4071-8EAD-E8CA316FCF06}" type="slidenum">
              <a:rPr lang="nb-NO" smtClean="0"/>
              <a:t>31</a:t>
            </a:fld>
            <a:endParaRPr lang="nb-NO"/>
          </a:p>
        </p:txBody>
      </p:sp>
      <p:sp>
        <p:nvSpPr>
          <p:cNvPr id="5" name="TextBox 4"/>
          <p:cNvSpPr txBox="1"/>
          <p:nvPr/>
        </p:nvSpPr>
        <p:spPr>
          <a:xfrm>
            <a:off x="952209" y="2019865"/>
            <a:ext cx="3257841" cy="2246769"/>
          </a:xfrm>
          <a:prstGeom prst="rect">
            <a:avLst/>
          </a:prstGeom>
          <a:noFill/>
        </p:spPr>
        <p:txBody>
          <a:bodyPr wrap="square" rtlCol="0">
            <a:spAutoFit/>
          </a:bodyPr>
          <a:lstStyle/>
          <a:p>
            <a:r>
              <a:rPr lang="nb-NO" sz="2800" dirty="0"/>
              <a:t>Challenges in human-</a:t>
            </a:r>
            <a:r>
              <a:rPr lang="nb-NO" sz="2800" dirty="0" err="1"/>
              <a:t>centred</a:t>
            </a:r>
            <a:r>
              <a:rPr lang="nb-NO" sz="2800" dirty="0"/>
              <a:t> design of AI</a:t>
            </a:r>
          </a:p>
          <a:p>
            <a:endParaRPr lang="nb-NO" sz="2800" dirty="0"/>
          </a:p>
          <a:p>
            <a:endParaRPr lang="nb-NO" sz="2800" dirty="0"/>
          </a:p>
        </p:txBody>
      </p:sp>
      <p:sp>
        <p:nvSpPr>
          <p:cNvPr id="3" name="TextBox 2">
            <a:extLst>
              <a:ext uri="{FF2B5EF4-FFF2-40B4-BE49-F238E27FC236}">
                <a16:creationId xmlns:a16="http://schemas.microsoft.com/office/drawing/2014/main" id="{1CA4CF3A-B3E1-336B-4C7C-F0D26A7B6AE2}"/>
              </a:ext>
            </a:extLst>
          </p:cNvPr>
          <p:cNvSpPr txBox="1"/>
          <p:nvPr/>
        </p:nvSpPr>
        <p:spPr>
          <a:xfrm>
            <a:off x="5784492" y="688643"/>
            <a:ext cx="5771967" cy="1969129"/>
          </a:xfrm>
          <a:prstGeom prst="rect">
            <a:avLst/>
          </a:prstGeom>
          <a:noFill/>
        </p:spPr>
        <p:txBody>
          <a:bodyPr wrap="square" rtlCol="0">
            <a:spAutoFit/>
          </a:bodyPr>
          <a:lstStyle/>
          <a:p>
            <a:r>
              <a:rPr lang="nb-NO" sz="3200" dirty="0" err="1">
                <a:solidFill>
                  <a:schemeClr val="accent2"/>
                </a:solidFill>
              </a:rPr>
              <a:t>Consider</a:t>
            </a:r>
            <a:r>
              <a:rPr lang="nb-NO" sz="3200" dirty="0">
                <a:solidFill>
                  <a:schemeClr val="accent2"/>
                </a:solidFill>
              </a:rPr>
              <a:t> …</a:t>
            </a:r>
          </a:p>
          <a:p>
            <a:r>
              <a:rPr lang="nb-NO" dirty="0" err="1"/>
              <a:t>your</a:t>
            </a:r>
            <a:r>
              <a:rPr lang="nb-NO" dirty="0"/>
              <a:t> design </a:t>
            </a:r>
            <a:r>
              <a:rPr lang="nb-NO" dirty="0" err="1"/>
              <a:t>tasks</a:t>
            </a:r>
            <a:r>
              <a:rPr lang="nb-NO" dirty="0"/>
              <a:t> in </a:t>
            </a:r>
            <a:r>
              <a:rPr lang="nb-NO" dirty="0" err="1"/>
              <a:t>module</a:t>
            </a:r>
            <a:r>
              <a:rPr lang="nb-NO" dirty="0"/>
              <a:t> </a:t>
            </a:r>
            <a:r>
              <a:rPr lang="nb-NO" dirty="0" err="1"/>
              <a:t>two</a:t>
            </a:r>
            <a:r>
              <a:rPr lang="nb-NO" dirty="0"/>
              <a:t> – </a:t>
            </a:r>
            <a:r>
              <a:rPr lang="nb-NO" dirty="0" err="1"/>
              <a:t>where</a:t>
            </a:r>
            <a:r>
              <a:rPr lang="nb-NO" dirty="0"/>
              <a:t> </a:t>
            </a:r>
            <a:r>
              <a:rPr lang="nb-NO" dirty="0" err="1"/>
              <a:t>you</a:t>
            </a:r>
            <a:r>
              <a:rPr lang="nb-NO" dirty="0"/>
              <a:t> </a:t>
            </a:r>
            <a:r>
              <a:rPr lang="nb-NO" dirty="0" err="1"/>
              <a:t>are</a:t>
            </a:r>
            <a:r>
              <a:rPr lang="nb-NO" dirty="0"/>
              <a:t> to </a:t>
            </a:r>
            <a:r>
              <a:rPr lang="nb-NO" dirty="0" err="1"/>
              <a:t>apply</a:t>
            </a:r>
            <a:r>
              <a:rPr lang="nb-NO" dirty="0"/>
              <a:t> an AI </a:t>
            </a:r>
            <a:r>
              <a:rPr lang="nb-NO" dirty="0" err="1"/>
              <a:t>platform</a:t>
            </a:r>
            <a:r>
              <a:rPr lang="nb-NO" dirty="0"/>
              <a:t> to </a:t>
            </a:r>
            <a:r>
              <a:rPr lang="nb-NO" dirty="0" err="1"/>
              <a:t>developd</a:t>
            </a:r>
            <a:r>
              <a:rPr lang="nb-NO" dirty="0"/>
              <a:t> a prototype </a:t>
            </a:r>
            <a:r>
              <a:rPr lang="nb-NO" dirty="0" err="1"/>
              <a:t>solution</a:t>
            </a:r>
            <a:r>
              <a:rPr lang="nb-NO" dirty="0"/>
              <a:t> </a:t>
            </a:r>
            <a:r>
              <a:rPr lang="nb-NO" dirty="0" err="1"/>
              <a:t>related</a:t>
            </a:r>
            <a:r>
              <a:rPr lang="nb-NO" dirty="0"/>
              <a:t> to </a:t>
            </a:r>
            <a:r>
              <a:rPr lang="nb-NO" dirty="0" err="1"/>
              <a:t>your</a:t>
            </a:r>
            <a:r>
              <a:rPr lang="nb-NO" dirty="0"/>
              <a:t> </a:t>
            </a:r>
            <a:r>
              <a:rPr lang="nb-NO" dirty="0" err="1"/>
              <a:t>group</a:t>
            </a:r>
            <a:r>
              <a:rPr lang="nb-NO" dirty="0"/>
              <a:t> </a:t>
            </a:r>
            <a:r>
              <a:rPr lang="nb-NO" dirty="0" err="1"/>
              <a:t>assignment</a:t>
            </a:r>
            <a:endParaRPr lang="nb-NO" dirty="0"/>
          </a:p>
          <a:p>
            <a:endParaRPr lang="nb-NO" dirty="0"/>
          </a:p>
          <a:p>
            <a:r>
              <a:rPr lang="nb-NO" dirty="0"/>
              <a:t>... </a:t>
            </a:r>
            <a:r>
              <a:rPr lang="nb-NO" dirty="0" err="1"/>
              <a:t>here</a:t>
            </a:r>
            <a:r>
              <a:rPr lang="nb-NO" dirty="0"/>
              <a:t> </a:t>
            </a:r>
            <a:r>
              <a:rPr lang="nb-NO" dirty="0" err="1"/>
              <a:t>represented</a:t>
            </a:r>
            <a:r>
              <a:rPr lang="nb-NO" dirty="0"/>
              <a:t> by </a:t>
            </a:r>
            <a:r>
              <a:rPr lang="nb-NO" dirty="0" err="1"/>
              <a:t>the</a:t>
            </a:r>
            <a:r>
              <a:rPr lang="nb-NO" dirty="0"/>
              <a:t> </a:t>
            </a:r>
            <a:r>
              <a:rPr lang="nb-NO" dirty="0" err="1"/>
              <a:t>example</a:t>
            </a:r>
            <a:r>
              <a:rPr lang="nb-NO" dirty="0"/>
              <a:t> of </a:t>
            </a:r>
            <a:r>
              <a:rPr lang="nb-NO" dirty="0" err="1"/>
              <a:t>the</a:t>
            </a:r>
            <a:r>
              <a:rPr lang="nb-NO" dirty="0"/>
              <a:t> </a:t>
            </a:r>
            <a:r>
              <a:rPr lang="nb-NO" dirty="0" err="1"/>
              <a:t>previous</a:t>
            </a:r>
            <a:r>
              <a:rPr lang="nb-NO" dirty="0"/>
              <a:t> </a:t>
            </a:r>
            <a:r>
              <a:rPr lang="nb-NO" dirty="0" err="1"/>
              <a:t>lecture</a:t>
            </a:r>
            <a:endParaRPr lang="nb-NO" dirty="0"/>
          </a:p>
        </p:txBody>
      </p:sp>
      <p:pic>
        <p:nvPicPr>
          <p:cNvPr id="6" name="Picture 5">
            <a:extLst>
              <a:ext uri="{FF2B5EF4-FFF2-40B4-BE49-F238E27FC236}">
                <a16:creationId xmlns:a16="http://schemas.microsoft.com/office/drawing/2014/main" id="{CD580801-F06D-0C82-FD62-6D207D0C9653}"/>
              </a:ext>
            </a:extLst>
          </p:cNvPr>
          <p:cNvPicPr>
            <a:picLocks noChangeAspect="1"/>
          </p:cNvPicPr>
          <p:nvPr/>
        </p:nvPicPr>
        <p:blipFill>
          <a:blip r:embed="rId3"/>
          <a:stretch>
            <a:fillRect/>
          </a:stretch>
        </p:blipFill>
        <p:spPr>
          <a:xfrm>
            <a:off x="6647247" y="2747533"/>
            <a:ext cx="4164268" cy="3981474"/>
          </a:xfrm>
          <a:prstGeom prst="rect">
            <a:avLst/>
          </a:prstGeom>
        </p:spPr>
      </p:pic>
    </p:spTree>
    <p:extLst>
      <p:ext uri="{BB962C8B-B14F-4D97-AF65-F5344CB8AC3E}">
        <p14:creationId xmlns:p14="http://schemas.microsoft.com/office/powerpoint/2010/main" val="1763363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751DFAA-887F-4071-8EAD-E8CA316FCF06}" type="slidenum">
              <a:rPr lang="nb-NO" smtClean="0"/>
              <a:t>32</a:t>
            </a:fld>
            <a:endParaRPr lang="nb-NO"/>
          </a:p>
        </p:txBody>
      </p:sp>
      <p:sp>
        <p:nvSpPr>
          <p:cNvPr id="5" name="TextBox 4"/>
          <p:cNvSpPr txBox="1"/>
          <p:nvPr/>
        </p:nvSpPr>
        <p:spPr>
          <a:xfrm>
            <a:off x="952209" y="2019865"/>
            <a:ext cx="3257841" cy="2246769"/>
          </a:xfrm>
          <a:prstGeom prst="rect">
            <a:avLst/>
          </a:prstGeom>
          <a:noFill/>
        </p:spPr>
        <p:txBody>
          <a:bodyPr wrap="square" rtlCol="0">
            <a:spAutoFit/>
          </a:bodyPr>
          <a:lstStyle/>
          <a:p>
            <a:r>
              <a:rPr lang="nb-NO" sz="2800" dirty="0"/>
              <a:t>Challenges in human-</a:t>
            </a:r>
            <a:r>
              <a:rPr lang="nb-NO" sz="2800" dirty="0" err="1"/>
              <a:t>centred</a:t>
            </a:r>
            <a:r>
              <a:rPr lang="nb-NO" sz="2800" dirty="0"/>
              <a:t> design of AI</a:t>
            </a:r>
          </a:p>
          <a:p>
            <a:endParaRPr lang="nb-NO" sz="2800" dirty="0"/>
          </a:p>
          <a:p>
            <a:endParaRPr lang="nb-NO" sz="2800" dirty="0"/>
          </a:p>
        </p:txBody>
      </p:sp>
      <p:pic>
        <p:nvPicPr>
          <p:cNvPr id="6" name="Picture 5">
            <a:extLst>
              <a:ext uri="{FF2B5EF4-FFF2-40B4-BE49-F238E27FC236}">
                <a16:creationId xmlns:a16="http://schemas.microsoft.com/office/drawing/2014/main" id="{95F80C5D-6B82-4E39-AF90-E34CAE8A1C4A}"/>
              </a:ext>
            </a:extLst>
          </p:cNvPr>
          <p:cNvPicPr>
            <a:picLocks noChangeAspect="1"/>
          </p:cNvPicPr>
          <p:nvPr/>
        </p:nvPicPr>
        <p:blipFill>
          <a:blip r:embed="rId3"/>
          <a:stretch>
            <a:fillRect/>
          </a:stretch>
        </p:blipFill>
        <p:spPr>
          <a:xfrm>
            <a:off x="5139044" y="2752725"/>
            <a:ext cx="6779185" cy="4105275"/>
          </a:xfrm>
          <a:prstGeom prst="rect">
            <a:avLst/>
          </a:prstGeom>
          <a:ln>
            <a:solidFill>
              <a:schemeClr val="accent1"/>
            </a:solidFill>
          </a:ln>
        </p:spPr>
      </p:pic>
    </p:spTree>
    <p:extLst>
      <p:ext uri="{BB962C8B-B14F-4D97-AF65-F5344CB8AC3E}">
        <p14:creationId xmlns:p14="http://schemas.microsoft.com/office/powerpoint/2010/main" val="821075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751DFAA-887F-4071-8EAD-E8CA316FCF06}" type="slidenum">
              <a:rPr lang="nb-NO" smtClean="0"/>
              <a:t>33</a:t>
            </a:fld>
            <a:endParaRPr lang="nb-NO"/>
          </a:p>
        </p:txBody>
      </p:sp>
      <p:sp>
        <p:nvSpPr>
          <p:cNvPr id="5" name="TextBox 4"/>
          <p:cNvSpPr txBox="1"/>
          <p:nvPr/>
        </p:nvSpPr>
        <p:spPr>
          <a:xfrm>
            <a:off x="952209" y="2019865"/>
            <a:ext cx="3257841" cy="2246769"/>
          </a:xfrm>
          <a:prstGeom prst="rect">
            <a:avLst/>
          </a:prstGeom>
          <a:noFill/>
        </p:spPr>
        <p:txBody>
          <a:bodyPr wrap="square" rtlCol="0">
            <a:spAutoFit/>
          </a:bodyPr>
          <a:lstStyle/>
          <a:p>
            <a:r>
              <a:rPr lang="nb-NO" sz="2800" dirty="0"/>
              <a:t>Challenges in human-</a:t>
            </a:r>
            <a:r>
              <a:rPr lang="nb-NO" sz="2800" dirty="0" err="1"/>
              <a:t>centred</a:t>
            </a:r>
            <a:r>
              <a:rPr lang="nb-NO" sz="2800" dirty="0"/>
              <a:t> design of AI</a:t>
            </a:r>
          </a:p>
          <a:p>
            <a:endParaRPr lang="nb-NO" sz="2800" dirty="0"/>
          </a:p>
          <a:p>
            <a:endParaRPr lang="nb-NO" sz="2800" dirty="0"/>
          </a:p>
        </p:txBody>
      </p:sp>
      <p:pic>
        <p:nvPicPr>
          <p:cNvPr id="4" name="Picture 3">
            <a:extLst>
              <a:ext uri="{FF2B5EF4-FFF2-40B4-BE49-F238E27FC236}">
                <a16:creationId xmlns:a16="http://schemas.microsoft.com/office/drawing/2014/main" id="{B3DFB591-DC62-45BD-8A03-F3429BA74CDC}"/>
              </a:ext>
            </a:extLst>
          </p:cNvPr>
          <p:cNvPicPr>
            <a:picLocks noChangeAspect="1"/>
          </p:cNvPicPr>
          <p:nvPr/>
        </p:nvPicPr>
        <p:blipFill>
          <a:blip r:embed="rId3"/>
          <a:stretch>
            <a:fillRect/>
          </a:stretch>
        </p:blipFill>
        <p:spPr>
          <a:xfrm>
            <a:off x="3675354" y="1122650"/>
            <a:ext cx="8294703" cy="4157592"/>
          </a:xfrm>
          <a:prstGeom prst="rect">
            <a:avLst/>
          </a:prstGeom>
        </p:spPr>
      </p:pic>
      <p:sp>
        <p:nvSpPr>
          <p:cNvPr id="8" name="TextBox 7">
            <a:extLst>
              <a:ext uri="{FF2B5EF4-FFF2-40B4-BE49-F238E27FC236}">
                <a16:creationId xmlns:a16="http://schemas.microsoft.com/office/drawing/2014/main" id="{24F0949B-289C-4333-AD22-0971D51A1FC9}"/>
              </a:ext>
            </a:extLst>
          </p:cNvPr>
          <p:cNvSpPr txBox="1"/>
          <p:nvPr/>
        </p:nvSpPr>
        <p:spPr>
          <a:xfrm>
            <a:off x="6640497" y="6211669"/>
            <a:ext cx="5404559" cy="646331"/>
          </a:xfrm>
          <a:prstGeom prst="rect">
            <a:avLst/>
          </a:prstGeom>
          <a:noFill/>
        </p:spPr>
        <p:txBody>
          <a:bodyPr wrap="square" rtlCol="0">
            <a:spAutoFit/>
          </a:bodyPr>
          <a:lstStyle/>
          <a:p>
            <a:pPr algn="r"/>
            <a:r>
              <a:rPr lang="en-US" sz="1200" dirty="0"/>
              <a:t>Yang, Q., Steinfeld, A., Rosé, C., &amp; Zimmerman, J. (2020). Re-examining Whether, Why, and How Human-AI Interaction Is Uniquely Difficult to Design. In Proceedings of the 2020 CHI conference on human factors in computing systems (Paper no. 164).</a:t>
            </a:r>
            <a:endParaRPr lang="nb-NO" sz="1200" dirty="0"/>
          </a:p>
        </p:txBody>
      </p:sp>
      <p:sp>
        <p:nvSpPr>
          <p:cNvPr id="9" name="Rectangle 8">
            <a:extLst>
              <a:ext uri="{FF2B5EF4-FFF2-40B4-BE49-F238E27FC236}">
                <a16:creationId xmlns:a16="http://schemas.microsoft.com/office/drawing/2014/main" id="{940EC968-A68D-4E37-B08E-6BE12F0F6E00}"/>
              </a:ext>
            </a:extLst>
          </p:cNvPr>
          <p:cNvSpPr/>
          <p:nvPr/>
        </p:nvSpPr>
        <p:spPr>
          <a:xfrm>
            <a:off x="5202315" y="1207363"/>
            <a:ext cx="2743200" cy="292963"/>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0213150-F215-4111-B07B-2050A7CD544F}"/>
              </a:ext>
            </a:extLst>
          </p:cNvPr>
          <p:cNvSpPr/>
          <p:nvPr/>
        </p:nvSpPr>
        <p:spPr>
          <a:xfrm>
            <a:off x="6011663" y="1593552"/>
            <a:ext cx="2743200" cy="292963"/>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0DD3FB8-8EEC-4AF2-B2B0-F0373D0543C3}"/>
              </a:ext>
            </a:extLst>
          </p:cNvPr>
          <p:cNvSpPr/>
          <p:nvPr/>
        </p:nvSpPr>
        <p:spPr>
          <a:xfrm>
            <a:off x="6821011" y="2009197"/>
            <a:ext cx="2743200" cy="292963"/>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1BBA016-82F2-4745-8573-7696DEA5832B}"/>
              </a:ext>
            </a:extLst>
          </p:cNvPr>
          <p:cNvSpPr/>
          <p:nvPr/>
        </p:nvSpPr>
        <p:spPr>
          <a:xfrm>
            <a:off x="7692502" y="2316155"/>
            <a:ext cx="2743200" cy="292963"/>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AB486D79-4C11-4DF0-AF4C-17CA18BEA45E}"/>
              </a:ext>
            </a:extLst>
          </p:cNvPr>
          <p:cNvSpPr/>
          <p:nvPr/>
        </p:nvSpPr>
        <p:spPr>
          <a:xfrm>
            <a:off x="8350928" y="2850286"/>
            <a:ext cx="3474127" cy="292963"/>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Diamond 13">
            <a:extLst>
              <a:ext uri="{FF2B5EF4-FFF2-40B4-BE49-F238E27FC236}">
                <a16:creationId xmlns:a16="http://schemas.microsoft.com/office/drawing/2014/main" id="{301BC874-2BF1-4A4F-AB4B-2C986C0D29E9}"/>
              </a:ext>
            </a:extLst>
          </p:cNvPr>
          <p:cNvSpPr/>
          <p:nvPr/>
        </p:nvSpPr>
        <p:spPr>
          <a:xfrm>
            <a:off x="5291091" y="2724719"/>
            <a:ext cx="2148396" cy="2149122"/>
          </a:xfrm>
          <a:prstGeom prst="diamond">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Diamond 14">
            <a:extLst>
              <a:ext uri="{FF2B5EF4-FFF2-40B4-BE49-F238E27FC236}">
                <a16:creationId xmlns:a16="http://schemas.microsoft.com/office/drawing/2014/main" id="{E4FABD2F-93AC-48A1-AE6E-02D8876CEFB8}"/>
              </a:ext>
            </a:extLst>
          </p:cNvPr>
          <p:cNvSpPr/>
          <p:nvPr/>
        </p:nvSpPr>
        <p:spPr>
          <a:xfrm>
            <a:off x="7383263" y="2753799"/>
            <a:ext cx="2148396" cy="2149122"/>
          </a:xfrm>
          <a:prstGeom prst="diamond">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1761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11"/>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4" grpId="0" animBg="1"/>
      <p:bldP spid="14" grpId="1" animBg="1"/>
      <p:bldP spid="15" grpId="0" animBg="1"/>
      <p:bldP spid="15"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2209" y="2019865"/>
            <a:ext cx="3629519" cy="3847207"/>
          </a:xfrm>
          <a:prstGeom prst="rect">
            <a:avLst/>
          </a:prstGeom>
          <a:noFill/>
        </p:spPr>
        <p:txBody>
          <a:bodyPr wrap="square" rtlCol="0">
            <a:spAutoFit/>
          </a:bodyPr>
          <a:lstStyle/>
          <a:p>
            <a:r>
              <a:rPr lang="nb-NO" sz="2800" dirty="0"/>
              <a:t>Challenges in human-</a:t>
            </a:r>
            <a:r>
              <a:rPr lang="nb-NO" sz="2800" dirty="0" err="1"/>
              <a:t>centred</a:t>
            </a:r>
            <a:r>
              <a:rPr lang="nb-NO" sz="2800" dirty="0"/>
              <a:t> design of AI</a:t>
            </a:r>
          </a:p>
          <a:p>
            <a:endParaRPr lang="nb-NO" sz="2800" dirty="0"/>
          </a:p>
          <a:p>
            <a:r>
              <a:rPr lang="nb-NO" sz="2000" b="1" dirty="0" err="1">
                <a:solidFill>
                  <a:schemeClr val="accent2"/>
                </a:solidFill>
              </a:rPr>
              <a:t>Capability</a:t>
            </a:r>
            <a:r>
              <a:rPr lang="nb-NO" sz="2000" b="1" dirty="0">
                <a:solidFill>
                  <a:schemeClr val="accent2"/>
                </a:solidFill>
              </a:rPr>
              <a:t> </a:t>
            </a:r>
            <a:r>
              <a:rPr lang="nb-NO" sz="2000" b="1" dirty="0" err="1">
                <a:solidFill>
                  <a:schemeClr val="accent2"/>
                </a:solidFill>
              </a:rPr>
              <a:t>uncertainty</a:t>
            </a:r>
            <a:r>
              <a:rPr lang="nb-NO" sz="2000" dirty="0">
                <a:solidFill>
                  <a:schemeClr val="accent2"/>
                </a:solidFill>
              </a:rPr>
              <a:t>,</a:t>
            </a:r>
            <a:r>
              <a:rPr lang="nb-NO" sz="2000" b="1" dirty="0">
                <a:solidFill>
                  <a:schemeClr val="accent2"/>
                </a:solidFill>
              </a:rPr>
              <a:t> </a:t>
            </a:r>
            <a:r>
              <a:rPr lang="nb-NO" sz="2000" dirty="0">
                <a:solidFill>
                  <a:schemeClr val="accent2"/>
                </a:solidFill>
              </a:rPr>
              <a:t>due to </a:t>
            </a:r>
            <a:r>
              <a:rPr lang="nb-NO" sz="2000" dirty="0" err="1">
                <a:solidFill>
                  <a:schemeClr val="accent2"/>
                </a:solidFill>
              </a:rPr>
              <a:t>limited</a:t>
            </a:r>
            <a:r>
              <a:rPr lang="nb-NO" sz="2000" dirty="0">
                <a:solidFill>
                  <a:schemeClr val="accent2"/>
                </a:solidFill>
              </a:rPr>
              <a:t> </a:t>
            </a:r>
            <a:r>
              <a:rPr lang="nb-NO" sz="2000" dirty="0" err="1">
                <a:solidFill>
                  <a:schemeClr val="accent2"/>
                </a:solidFill>
              </a:rPr>
              <a:t>understanding</a:t>
            </a:r>
            <a:r>
              <a:rPr lang="nb-NO" sz="2000" dirty="0">
                <a:solidFill>
                  <a:schemeClr val="accent2"/>
                </a:solidFill>
              </a:rPr>
              <a:t> of </a:t>
            </a:r>
            <a:r>
              <a:rPr lang="nb-NO" sz="2000" dirty="0" err="1">
                <a:solidFill>
                  <a:schemeClr val="accent2"/>
                </a:solidFill>
              </a:rPr>
              <a:t>opportunities</a:t>
            </a:r>
            <a:r>
              <a:rPr lang="nb-NO" sz="2000" dirty="0">
                <a:solidFill>
                  <a:schemeClr val="accent2"/>
                </a:solidFill>
              </a:rPr>
              <a:t> </a:t>
            </a:r>
            <a:r>
              <a:rPr lang="nb-NO" sz="2000" dirty="0" err="1">
                <a:solidFill>
                  <a:schemeClr val="accent2"/>
                </a:solidFill>
              </a:rPr>
              <a:t>with</a:t>
            </a:r>
            <a:r>
              <a:rPr lang="nb-NO" sz="2000" dirty="0">
                <a:solidFill>
                  <a:schemeClr val="accent2"/>
                </a:solidFill>
              </a:rPr>
              <a:t> AI-systems</a:t>
            </a:r>
          </a:p>
          <a:p>
            <a:r>
              <a:rPr lang="nb-NO" sz="2000" dirty="0">
                <a:solidFill>
                  <a:schemeClr val="accent2"/>
                </a:solidFill>
              </a:rPr>
              <a:t>(How to </a:t>
            </a:r>
            <a:r>
              <a:rPr lang="nb-NO" sz="2000" dirty="0" err="1">
                <a:solidFill>
                  <a:schemeClr val="accent2"/>
                </a:solidFill>
              </a:rPr>
              <a:t>sketch</a:t>
            </a:r>
            <a:r>
              <a:rPr lang="nb-NO" sz="2000" dirty="0">
                <a:solidFill>
                  <a:schemeClr val="accent2"/>
                </a:solidFill>
              </a:rPr>
              <a:t>?)</a:t>
            </a:r>
          </a:p>
          <a:p>
            <a:endParaRPr lang="nb-NO" sz="2000" dirty="0">
              <a:solidFill>
                <a:srgbClr val="FE690E"/>
              </a:solidFill>
            </a:endParaRPr>
          </a:p>
          <a:p>
            <a:r>
              <a:rPr lang="nb-NO" sz="2000" dirty="0"/>
              <a:t>Output </a:t>
            </a:r>
            <a:r>
              <a:rPr lang="nb-NO" sz="2000" dirty="0" err="1"/>
              <a:t>complexity</a:t>
            </a:r>
            <a:r>
              <a:rPr lang="nb-NO" sz="2000" dirty="0"/>
              <a:t>, due to adaptive </a:t>
            </a:r>
            <a:r>
              <a:rPr lang="nb-NO" sz="2000" dirty="0" err="1"/>
              <a:t>character</a:t>
            </a:r>
            <a:r>
              <a:rPr lang="nb-NO" sz="2000" dirty="0"/>
              <a:t> of AI-systems</a:t>
            </a:r>
          </a:p>
          <a:p>
            <a:r>
              <a:rPr lang="nb-NO" sz="2000" dirty="0"/>
              <a:t>(How to prototype?)</a:t>
            </a:r>
          </a:p>
        </p:txBody>
      </p:sp>
      <p:sp>
        <p:nvSpPr>
          <p:cNvPr id="10" name="TextBox 9">
            <a:extLst>
              <a:ext uri="{FF2B5EF4-FFF2-40B4-BE49-F238E27FC236}">
                <a16:creationId xmlns:a16="http://schemas.microsoft.com/office/drawing/2014/main" id="{00F16CC6-51B3-4380-88C6-B77240E61378}"/>
              </a:ext>
            </a:extLst>
          </p:cNvPr>
          <p:cNvSpPr txBox="1"/>
          <p:nvPr/>
        </p:nvSpPr>
        <p:spPr>
          <a:xfrm>
            <a:off x="6458227" y="2916028"/>
            <a:ext cx="5404559" cy="646331"/>
          </a:xfrm>
          <a:prstGeom prst="rect">
            <a:avLst/>
          </a:prstGeom>
          <a:noFill/>
        </p:spPr>
        <p:txBody>
          <a:bodyPr wrap="square" rtlCol="0">
            <a:spAutoFit/>
          </a:bodyPr>
          <a:lstStyle/>
          <a:p>
            <a:pPr algn="r"/>
            <a:r>
              <a:rPr lang="en-US" sz="1200" dirty="0"/>
              <a:t>Yang, Q., Steinfeld, A., Rosé, C., &amp; Zimmerman, J. (2020). Re-examining Whether, Why, and How Human-AI Interaction Is Uniquely Difficult to Design. In Proceedings of the 2020 CHI conference on human factors in computing systems (Paper no. 164).</a:t>
            </a:r>
            <a:endParaRPr lang="nb-NO" sz="1200" dirty="0"/>
          </a:p>
        </p:txBody>
      </p:sp>
      <p:sp>
        <p:nvSpPr>
          <p:cNvPr id="4" name="TextBox 3">
            <a:extLst>
              <a:ext uri="{FF2B5EF4-FFF2-40B4-BE49-F238E27FC236}">
                <a16:creationId xmlns:a16="http://schemas.microsoft.com/office/drawing/2014/main" id="{AAD0ED45-132F-4512-A1EF-349F4A269A92}"/>
              </a:ext>
            </a:extLst>
          </p:cNvPr>
          <p:cNvSpPr txBox="1"/>
          <p:nvPr/>
        </p:nvSpPr>
        <p:spPr>
          <a:xfrm>
            <a:off x="6066869" y="939548"/>
            <a:ext cx="5795917" cy="1508105"/>
          </a:xfrm>
          <a:prstGeom prst="rect">
            <a:avLst/>
          </a:prstGeom>
          <a:noFill/>
        </p:spPr>
        <p:txBody>
          <a:bodyPr wrap="square" rtlCol="0">
            <a:spAutoFit/>
          </a:bodyPr>
          <a:lstStyle/>
          <a:p>
            <a:r>
              <a:rPr lang="en-GB" sz="3200" dirty="0">
                <a:solidFill>
                  <a:schemeClr val="accent2"/>
                </a:solidFill>
              </a:rPr>
              <a:t>"</a:t>
            </a:r>
            <a:r>
              <a:rPr lang="en-GB" sz="2000" dirty="0"/>
              <a:t>To understand AI’s capabilities, to a great extent, is to understand this gap between what the data appear to promise and the AI system built from that data can concretely achieve.</a:t>
            </a:r>
          </a:p>
        </p:txBody>
      </p:sp>
      <p:cxnSp>
        <p:nvCxnSpPr>
          <p:cNvPr id="12" name="Straight Connector 11">
            <a:extLst>
              <a:ext uri="{FF2B5EF4-FFF2-40B4-BE49-F238E27FC236}">
                <a16:creationId xmlns:a16="http://schemas.microsoft.com/office/drawing/2014/main" id="{4B2A78BB-21A1-483D-AD79-FB6B3C505882}"/>
              </a:ext>
            </a:extLst>
          </p:cNvPr>
          <p:cNvCxnSpPr/>
          <p:nvPr/>
        </p:nvCxnSpPr>
        <p:spPr>
          <a:xfrm>
            <a:off x="6258757" y="3951758"/>
            <a:ext cx="537099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2A39D10-CB27-46D4-8B68-DB0BF5737734}"/>
              </a:ext>
            </a:extLst>
          </p:cNvPr>
          <p:cNvSpPr txBox="1"/>
          <p:nvPr/>
        </p:nvSpPr>
        <p:spPr>
          <a:xfrm>
            <a:off x="6258757" y="4718636"/>
            <a:ext cx="2347609" cy="1199816"/>
          </a:xfrm>
          <a:prstGeom prst="rect">
            <a:avLst/>
          </a:prstGeom>
          <a:noFill/>
          <a:ln>
            <a:noFill/>
          </a:ln>
        </p:spPr>
        <p:txBody>
          <a:bodyPr wrap="square" rtlCol="0">
            <a:spAutoFit/>
          </a:bodyPr>
          <a:lstStyle/>
          <a:p>
            <a:r>
              <a:rPr lang="nb-NO" dirty="0" err="1">
                <a:solidFill>
                  <a:schemeClr val="accent2"/>
                </a:solidFill>
              </a:rPr>
              <a:t>Consider</a:t>
            </a:r>
            <a:r>
              <a:rPr lang="nb-NO" dirty="0">
                <a:solidFill>
                  <a:schemeClr val="accent2"/>
                </a:solidFill>
              </a:rPr>
              <a:t>: </a:t>
            </a:r>
            <a:r>
              <a:rPr lang="nb-NO" b="1" dirty="0" err="1"/>
              <a:t>Capability</a:t>
            </a:r>
            <a:r>
              <a:rPr lang="nb-NO" b="1" dirty="0"/>
              <a:t> </a:t>
            </a:r>
            <a:r>
              <a:rPr lang="nb-NO" b="1" dirty="0" err="1"/>
              <a:t>uncertainty</a:t>
            </a:r>
            <a:r>
              <a:rPr lang="nb-NO" dirty="0"/>
              <a:t> in services </a:t>
            </a:r>
            <a:r>
              <a:rPr lang="nb-NO" dirty="0" err="1"/>
              <a:t>based</a:t>
            </a:r>
            <a:r>
              <a:rPr lang="nb-NO" dirty="0"/>
              <a:t> </a:t>
            </a:r>
            <a:r>
              <a:rPr lang="nb-NO" dirty="0" err="1"/>
              <a:t>on</a:t>
            </a:r>
            <a:r>
              <a:rPr lang="nb-NO" dirty="0"/>
              <a:t> generative AI? </a:t>
            </a:r>
            <a:endParaRPr lang="en-GB" dirty="0"/>
          </a:p>
        </p:txBody>
      </p:sp>
      <p:pic>
        <p:nvPicPr>
          <p:cNvPr id="3" name="Picture 2">
            <a:extLst>
              <a:ext uri="{FF2B5EF4-FFF2-40B4-BE49-F238E27FC236}">
                <a16:creationId xmlns:a16="http://schemas.microsoft.com/office/drawing/2014/main" id="{C13E137A-7BF1-460D-F261-BC06ADAC5542}"/>
              </a:ext>
            </a:extLst>
          </p:cNvPr>
          <p:cNvPicPr>
            <a:picLocks noChangeAspect="1"/>
          </p:cNvPicPr>
          <p:nvPr/>
        </p:nvPicPr>
        <p:blipFill>
          <a:blip r:embed="rId3"/>
          <a:stretch>
            <a:fillRect/>
          </a:stretch>
        </p:blipFill>
        <p:spPr>
          <a:xfrm>
            <a:off x="8944252" y="4099276"/>
            <a:ext cx="2663059" cy="2546162"/>
          </a:xfrm>
          <a:prstGeom prst="rect">
            <a:avLst/>
          </a:prstGeom>
        </p:spPr>
      </p:pic>
    </p:spTree>
    <p:extLst>
      <p:ext uri="{BB962C8B-B14F-4D97-AF65-F5344CB8AC3E}">
        <p14:creationId xmlns:p14="http://schemas.microsoft.com/office/powerpoint/2010/main" val="12516590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57461" y="3064344"/>
            <a:ext cx="2743200" cy="365125"/>
          </a:xfrm>
        </p:spPr>
        <p:txBody>
          <a:bodyPr/>
          <a:lstStyle/>
          <a:p>
            <a:fld id="{5751DFAA-887F-4071-8EAD-E8CA316FCF06}" type="slidenum">
              <a:rPr lang="nb-NO" smtClean="0"/>
              <a:t>35</a:t>
            </a:fld>
            <a:endParaRPr lang="nb-NO"/>
          </a:p>
        </p:txBody>
      </p:sp>
      <p:sp>
        <p:nvSpPr>
          <p:cNvPr id="5" name="TextBox 4"/>
          <p:cNvSpPr txBox="1"/>
          <p:nvPr/>
        </p:nvSpPr>
        <p:spPr>
          <a:xfrm>
            <a:off x="952209" y="2019865"/>
            <a:ext cx="3639246" cy="3847207"/>
          </a:xfrm>
          <a:prstGeom prst="rect">
            <a:avLst/>
          </a:prstGeom>
          <a:noFill/>
        </p:spPr>
        <p:txBody>
          <a:bodyPr wrap="square" rtlCol="0">
            <a:spAutoFit/>
          </a:bodyPr>
          <a:lstStyle/>
          <a:p>
            <a:r>
              <a:rPr lang="nb-NO" sz="2800" dirty="0"/>
              <a:t>Challenges in human-</a:t>
            </a:r>
            <a:r>
              <a:rPr lang="nb-NO" sz="2800" dirty="0" err="1"/>
              <a:t>centred</a:t>
            </a:r>
            <a:r>
              <a:rPr lang="nb-NO" sz="2800" dirty="0"/>
              <a:t> design of AI</a:t>
            </a:r>
          </a:p>
          <a:p>
            <a:endParaRPr lang="nb-NO" sz="2800" dirty="0"/>
          </a:p>
          <a:p>
            <a:r>
              <a:rPr lang="nb-NO" sz="2000" dirty="0" err="1"/>
              <a:t>Capability</a:t>
            </a:r>
            <a:r>
              <a:rPr lang="nb-NO" sz="2000" dirty="0"/>
              <a:t> </a:t>
            </a:r>
            <a:r>
              <a:rPr lang="nb-NO" sz="2000" dirty="0" err="1"/>
              <a:t>uncertainty</a:t>
            </a:r>
            <a:r>
              <a:rPr lang="nb-NO" sz="2000" dirty="0"/>
              <a:t>,</a:t>
            </a:r>
            <a:r>
              <a:rPr lang="nb-NO" sz="2000" b="1" dirty="0"/>
              <a:t> </a:t>
            </a:r>
            <a:r>
              <a:rPr lang="nb-NO" sz="2000" dirty="0"/>
              <a:t>due to </a:t>
            </a:r>
            <a:r>
              <a:rPr lang="nb-NO" sz="2000" dirty="0" err="1"/>
              <a:t>limited</a:t>
            </a:r>
            <a:r>
              <a:rPr lang="nb-NO" sz="2000" dirty="0"/>
              <a:t> </a:t>
            </a:r>
            <a:r>
              <a:rPr lang="nb-NO" sz="2000" dirty="0" err="1"/>
              <a:t>understanding</a:t>
            </a:r>
            <a:r>
              <a:rPr lang="nb-NO" sz="2000" dirty="0"/>
              <a:t> of </a:t>
            </a:r>
            <a:r>
              <a:rPr lang="nb-NO" sz="2000" dirty="0" err="1"/>
              <a:t>opportunities</a:t>
            </a:r>
            <a:r>
              <a:rPr lang="nb-NO" sz="2000" dirty="0"/>
              <a:t> </a:t>
            </a:r>
            <a:r>
              <a:rPr lang="nb-NO" sz="2000" dirty="0" err="1"/>
              <a:t>with</a:t>
            </a:r>
            <a:r>
              <a:rPr lang="nb-NO" sz="2000" dirty="0"/>
              <a:t> AI-systems</a:t>
            </a:r>
          </a:p>
          <a:p>
            <a:r>
              <a:rPr lang="nb-NO" sz="2000" dirty="0"/>
              <a:t>(How to </a:t>
            </a:r>
            <a:r>
              <a:rPr lang="nb-NO" sz="2000" dirty="0" err="1"/>
              <a:t>sketch</a:t>
            </a:r>
            <a:r>
              <a:rPr lang="nb-NO" sz="2000" dirty="0"/>
              <a:t>?)</a:t>
            </a:r>
          </a:p>
          <a:p>
            <a:endParaRPr lang="nb-NO" sz="2000" dirty="0">
              <a:solidFill>
                <a:srgbClr val="FE690E"/>
              </a:solidFill>
            </a:endParaRPr>
          </a:p>
          <a:p>
            <a:r>
              <a:rPr lang="nb-NO" sz="2000" b="1" dirty="0">
                <a:solidFill>
                  <a:schemeClr val="accent2"/>
                </a:solidFill>
              </a:rPr>
              <a:t>Output </a:t>
            </a:r>
            <a:r>
              <a:rPr lang="nb-NO" sz="2000" b="1" dirty="0" err="1">
                <a:solidFill>
                  <a:schemeClr val="accent2"/>
                </a:solidFill>
              </a:rPr>
              <a:t>complexity</a:t>
            </a:r>
            <a:r>
              <a:rPr lang="nb-NO" sz="2000" dirty="0">
                <a:solidFill>
                  <a:schemeClr val="accent2"/>
                </a:solidFill>
              </a:rPr>
              <a:t>, due to adaptive </a:t>
            </a:r>
            <a:r>
              <a:rPr lang="nb-NO" sz="2000" dirty="0" err="1">
                <a:solidFill>
                  <a:schemeClr val="accent2"/>
                </a:solidFill>
              </a:rPr>
              <a:t>character</a:t>
            </a:r>
            <a:r>
              <a:rPr lang="nb-NO" sz="2000" dirty="0">
                <a:solidFill>
                  <a:schemeClr val="accent2"/>
                </a:solidFill>
              </a:rPr>
              <a:t> of AI-systems</a:t>
            </a:r>
          </a:p>
          <a:p>
            <a:r>
              <a:rPr lang="nb-NO" sz="2000" dirty="0">
                <a:solidFill>
                  <a:schemeClr val="accent2"/>
                </a:solidFill>
              </a:rPr>
              <a:t>(How to prototype?)</a:t>
            </a:r>
          </a:p>
        </p:txBody>
      </p:sp>
      <p:sp>
        <p:nvSpPr>
          <p:cNvPr id="10" name="TextBox 9">
            <a:extLst>
              <a:ext uri="{FF2B5EF4-FFF2-40B4-BE49-F238E27FC236}">
                <a16:creationId xmlns:a16="http://schemas.microsoft.com/office/drawing/2014/main" id="{00F16CC6-51B3-4380-88C6-B77240E61378}"/>
              </a:ext>
            </a:extLst>
          </p:cNvPr>
          <p:cNvSpPr txBox="1"/>
          <p:nvPr/>
        </p:nvSpPr>
        <p:spPr>
          <a:xfrm>
            <a:off x="6451846" y="2919663"/>
            <a:ext cx="5404559" cy="646331"/>
          </a:xfrm>
          <a:prstGeom prst="rect">
            <a:avLst/>
          </a:prstGeom>
          <a:noFill/>
        </p:spPr>
        <p:txBody>
          <a:bodyPr wrap="square" rtlCol="0">
            <a:spAutoFit/>
          </a:bodyPr>
          <a:lstStyle/>
          <a:p>
            <a:pPr algn="r"/>
            <a:r>
              <a:rPr lang="en-US" sz="1200" dirty="0"/>
              <a:t>Yang, Q., Steinfeld, A., Rosé, C., &amp; Zimmerman, J. (2020). Re-examining Whether, Why, and How Human-AI Interaction Is Uniquely Difficult to Design. In Proceedings of the 2020 CHI conference on human factors in computing systems (Paper no. 164).</a:t>
            </a:r>
            <a:endParaRPr lang="nb-NO" sz="1200" dirty="0"/>
          </a:p>
        </p:txBody>
      </p:sp>
      <p:sp>
        <p:nvSpPr>
          <p:cNvPr id="4" name="TextBox 3">
            <a:extLst>
              <a:ext uri="{FF2B5EF4-FFF2-40B4-BE49-F238E27FC236}">
                <a16:creationId xmlns:a16="http://schemas.microsoft.com/office/drawing/2014/main" id="{AAD0ED45-132F-4512-A1EF-349F4A269A92}"/>
              </a:ext>
            </a:extLst>
          </p:cNvPr>
          <p:cNvSpPr txBox="1"/>
          <p:nvPr/>
        </p:nvSpPr>
        <p:spPr>
          <a:xfrm>
            <a:off x="6096000" y="600268"/>
            <a:ext cx="5795917" cy="1969770"/>
          </a:xfrm>
          <a:prstGeom prst="rect">
            <a:avLst/>
          </a:prstGeom>
          <a:noFill/>
        </p:spPr>
        <p:txBody>
          <a:bodyPr wrap="square" rtlCol="0">
            <a:spAutoFit/>
          </a:bodyPr>
          <a:lstStyle/>
          <a:p>
            <a:r>
              <a:rPr lang="en-GB" sz="3200" dirty="0">
                <a:solidFill>
                  <a:schemeClr val="accent2"/>
                </a:solidFill>
              </a:rPr>
              <a:t>"</a:t>
            </a:r>
            <a:r>
              <a:rPr lang="en-GB" sz="1800" dirty="0"/>
              <a:t>The system outputs that entail most design complexities are those that cannot be simulated. Consider Siri as an example. […] the relationship between Siri’s in- and outputs follow complex patterns that cannot be concisely described. As a result, rule-based simulators cannot meaningfully simulate Siri’s utterances nor can a human wizard.</a:t>
            </a:r>
            <a:endParaRPr lang="en-GB" sz="2000" dirty="0"/>
          </a:p>
        </p:txBody>
      </p:sp>
      <p:cxnSp>
        <p:nvCxnSpPr>
          <p:cNvPr id="14" name="Straight Connector 13">
            <a:extLst>
              <a:ext uri="{FF2B5EF4-FFF2-40B4-BE49-F238E27FC236}">
                <a16:creationId xmlns:a16="http://schemas.microsoft.com/office/drawing/2014/main" id="{899AB7E5-B2DD-4E74-A7BA-E77CCAEA288C}"/>
              </a:ext>
            </a:extLst>
          </p:cNvPr>
          <p:cNvCxnSpPr/>
          <p:nvPr/>
        </p:nvCxnSpPr>
        <p:spPr>
          <a:xfrm>
            <a:off x="6258757" y="3951758"/>
            <a:ext cx="537099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608662E-CFD1-46F8-8F07-819235836CBA}"/>
              </a:ext>
            </a:extLst>
          </p:cNvPr>
          <p:cNvCxnSpPr/>
          <p:nvPr/>
        </p:nvCxnSpPr>
        <p:spPr>
          <a:xfrm>
            <a:off x="6258757" y="3951758"/>
            <a:ext cx="537099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DB94C14-8A39-4196-8B2C-81A1E1FCFC06}"/>
              </a:ext>
            </a:extLst>
          </p:cNvPr>
          <p:cNvSpPr txBox="1"/>
          <p:nvPr/>
        </p:nvSpPr>
        <p:spPr>
          <a:xfrm>
            <a:off x="6096000" y="4811189"/>
            <a:ext cx="2532434" cy="922945"/>
          </a:xfrm>
          <a:prstGeom prst="rect">
            <a:avLst/>
          </a:prstGeom>
          <a:noFill/>
        </p:spPr>
        <p:txBody>
          <a:bodyPr wrap="square" rtlCol="0">
            <a:spAutoFit/>
          </a:bodyPr>
          <a:lstStyle/>
          <a:p>
            <a:r>
              <a:rPr lang="nb-NO" dirty="0" err="1">
                <a:solidFill>
                  <a:schemeClr val="accent2"/>
                </a:solidFill>
              </a:rPr>
              <a:t>Consider</a:t>
            </a:r>
            <a:r>
              <a:rPr lang="nb-NO" dirty="0">
                <a:solidFill>
                  <a:schemeClr val="accent2"/>
                </a:solidFill>
              </a:rPr>
              <a:t>: </a:t>
            </a:r>
            <a:r>
              <a:rPr lang="nb-NO" b="1" dirty="0"/>
              <a:t>Output </a:t>
            </a:r>
            <a:r>
              <a:rPr lang="nb-NO" b="1" dirty="0" err="1"/>
              <a:t>complexity</a:t>
            </a:r>
            <a:r>
              <a:rPr lang="nb-NO" b="1" dirty="0"/>
              <a:t> </a:t>
            </a:r>
            <a:r>
              <a:rPr lang="nb-NO" dirty="0"/>
              <a:t>in services </a:t>
            </a:r>
            <a:r>
              <a:rPr lang="nb-NO" dirty="0" err="1"/>
              <a:t>based</a:t>
            </a:r>
            <a:r>
              <a:rPr lang="nb-NO" dirty="0"/>
              <a:t> </a:t>
            </a:r>
            <a:r>
              <a:rPr lang="nb-NO" dirty="0" err="1"/>
              <a:t>on</a:t>
            </a:r>
            <a:r>
              <a:rPr lang="nb-NO" dirty="0"/>
              <a:t> generative AI? </a:t>
            </a:r>
            <a:endParaRPr lang="en-GB" dirty="0"/>
          </a:p>
        </p:txBody>
      </p:sp>
      <p:pic>
        <p:nvPicPr>
          <p:cNvPr id="6" name="Picture 5">
            <a:extLst>
              <a:ext uri="{FF2B5EF4-FFF2-40B4-BE49-F238E27FC236}">
                <a16:creationId xmlns:a16="http://schemas.microsoft.com/office/drawing/2014/main" id="{51F3FEA4-C0F5-C20A-9520-B30DEA4A055F}"/>
              </a:ext>
            </a:extLst>
          </p:cNvPr>
          <p:cNvPicPr>
            <a:picLocks noChangeAspect="1"/>
          </p:cNvPicPr>
          <p:nvPr/>
        </p:nvPicPr>
        <p:blipFill>
          <a:blip r:embed="rId3"/>
          <a:stretch>
            <a:fillRect/>
          </a:stretch>
        </p:blipFill>
        <p:spPr>
          <a:xfrm>
            <a:off x="8944252" y="4099276"/>
            <a:ext cx="2663059" cy="2546162"/>
          </a:xfrm>
          <a:prstGeom prst="rect">
            <a:avLst/>
          </a:prstGeom>
        </p:spPr>
      </p:pic>
    </p:spTree>
    <p:extLst>
      <p:ext uri="{BB962C8B-B14F-4D97-AF65-F5344CB8AC3E}">
        <p14:creationId xmlns:p14="http://schemas.microsoft.com/office/powerpoint/2010/main" val="1168311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B35A06-1801-4A06-A1AB-4E1E93D6873E}"/>
              </a:ext>
            </a:extLst>
          </p:cNvPr>
          <p:cNvSpPr txBox="1"/>
          <p:nvPr/>
        </p:nvSpPr>
        <p:spPr>
          <a:xfrm>
            <a:off x="6640497" y="6211669"/>
            <a:ext cx="5404559" cy="646331"/>
          </a:xfrm>
          <a:prstGeom prst="rect">
            <a:avLst/>
          </a:prstGeom>
          <a:noFill/>
        </p:spPr>
        <p:txBody>
          <a:bodyPr wrap="square" rtlCol="0">
            <a:spAutoFit/>
          </a:bodyPr>
          <a:lstStyle/>
          <a:p>
            <a:pPr algn="r"/>
            <a:r>
              <a:rPr lang="en-US" sz="1200" dirty="0"/>
              <a:t>Yang, Q., Steinfeld, A., Rosé, C., &amp; Zimmerman, J. (2020). Re-examining Whether, Why, and How Human-AI Interaction Is Uniquely Difficult to Design. In Proceedings of the 2020 CHI conference on human factors in computing systems (Paper no. 164).</a:t>
            </a:r>
            <a:endParaRPr lang="nb-NO" sz="1200" dirty="0"/>
          </a:p>
        </p:txBody>
      </p:sp>
      <p:pic>
        <p:nvPicPr>
          <p:cNvPr id="5" name="Picture 4">
            <a:extLst>
              <a:ext uri="{FF2B5EF4-FFF2-40B4-BE49-F238E27FC236}">
                <a16:creationId xmlns:a16="http://schemas.microsoft.com/office/drawing/2014/main" id="{9E486B32-312F-4690-9B32-AE569842900A}"/>
              </a:ext>
            </a:extLst>
          </p:cNvPr>
          <p:cNvPicPr>
            <a:picLocks noChangeAspect="1"/>
          </p:cNvPicPr>
          <p:nvPr/>
        </p:nvPicPr>
        <p:blipFill>
          <a:blip r:embed="rId2"/>
          <a:stretch>
            <a:fillRect/>
          </a:stretch>
        </p:blipFill>
        <p:spPr>
          <a:xfrm>
            <a:off x="511945" y="152366"/>
            <a:ext cx="11168109" cy="5988281"/>
          </a:xfrm>
          <a:prstGeom prst="rect">
            <a:avLst/>
          </a:prstGeom>
        </p:spPr>
      </p:pic>
      <p:grpSp>
        <p:nvGrpSpPr>
          <p:cNvPr id="8" name="Group 7">
            <a:extLst>
              <a:ext uri="{FF2B5EF4-FFF2-40B4-BE49-F238E27FC236}">
                <a16:creationId xmlns:a16="http://schemas.microsoft.com/office/drawing/2014/main" id="{478CA0CD-2053-43DD-A133-D1061D253AF3}"/>
              </a:ext>
            </a:extLst>
          </p:cNvPr>
          <p:cNvGrpSpPr/>
          <p:nvPr/>
        </p:nvGrpSpPr>
        <p:grpSpPr>
          <a:xfrm>
            <a:off x="564179" y="245676"/>
            <a:ext cx="11231569" cy="5781897"/>
            <a:chOff x="627639" y="283001"/>
            <a:chExt cx="11231569" cy="5781897"/>
          </a:xfrm>
        </p:grpSpPr>
        <p:pic>
          <p:nvPicPr>
            <p:cNvPr id="3" name="Picture 2">
              <a:extLst>
                <a:ext uri="{FF2B5EF4-FFF2-40B4-BE49-F238E27FC236}">
                  <a16:creationId xmlns:a16="http://schemas.microsoft.com/office/drawing/2014/main" id="{CD5B2CE9-266A-4E22-A18D-0337E1F97FA2}"/>
                </a:ext>
              </a:extLst>
            </p:cNvPr>
            <p:cNvPicPr>
              <a:picLocks noChangeAspect="1"/>
            </p:cNvPicPr>
            <p:nvPr/>
          </p:nvPicPr>
          <p:blipFill rotWithShape="1">
            <a:blip r:embed="rId3"/>
            <a:srcRect l="4199" t="10930" r="6862" b="6213"/>
            <a:stretch/>
          </p:blipFill>
          <p:spPr>
            <a:xfrm>
              <a:off x="627639" y="323996"/>
              <a:ext cx="10955156" cy="5740902"/>
            </a:xfrm>
            <a:prstGeom prst="rect">
              <a:avLst/>
            </a:prstGeom>
          </p:spPr>
        </p:pic>
        <p:sp>
          <p:nvSpPr>
            <p:cNvPr id="6" name="Rectangle 5">
              <a:extLst>
                <a:ext uri="{FF2B5EF4-FFF2-40B4-BE49-F238E27FC236}">
                  <a16:creationId xmlns:a16="http://schemas.microsoft.com/office/drawing/2014/main" id="{298AA6A7-DB30-4771-8E98-E8FC5398870C}"/>
                </a:ext>
              </a:extLst>
            </p:cNvPr>
            <p:cNvSpPr/>
            <p:nvPr/>
          </p:nvSpPr>
          <p:spPr>
            <a:xfrm>
              <a:off x="1670180" y="283001"/>
              <a:ext cx="10189028" cy="1343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3698894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1BF0C0E-13E0-4F54-8895-7EA2F2C06148}"/>
              </a:ext>
            </a:extLst>
          </p:cNvPr>
          <p:cNvPicPr>
            <a:picLocks noChangeAspect="1"/>
          </p:cNvPicPr>
          <p:nvPr/>
        </p:nvPicPr>
        <p:blipFill rotWithShape="1">
          <a:blip r:embed="rId2"/>
          <a:srcRect l="4199" t="10930" r="6862" b="73277"/>
          <a:stretch/>
        </p:blipFill>
        <p:spPr>
          <a:xfrm>
            <a:off x="564179" y="286671"/>
            <a:ext cx="10955156" cy="1094260"/>
          </a:xfrm>
          <a:prstGeom prst="rect">
            <a:avLst/>
          </a:prstGeom>
        </p:spPr>
      </p:pic>
      <p:sp>
        <p:nvSpPr>
          <p:cNvPr id="9" name="Rectangle 8">
            <a:extLst>
              <a:ext uri="{FF2B5EF4-FFF2-40B4-BE49-F238E27FC236}">
                <a16:creationId xmlns:a16="http://schemas.microsoft.com/office/drawing/2014/main" id="{45C89062-790B-4630-8110-8E319BDE66CF}"/>
              </a:ext>
            </a:extLst>
          </p:cNvPr>
          <p:cNvSpPr/>
          <p:nvPr/>
        </p:nvSpPr>
        <p:spPr>
          <a:xfrm>
            <a:off x="1606720" y="245676"/>
            <a:ext cx="10189028" cy="1343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extBox 3">
            <a:extLst>
              <a:ext uri="{FF2B5EF4-FFF2-40B4-BE49-F238E27FC236}">
                <a16:creationId xmlns:a16="http://schemas.microsoft.com/office/drawing/2014/main" id="{A1B35A06-1801-4A06-A1AB-4E1E93D6873E}"/>
              </a:ext>
            </a:extLst>
          </p:cNvPr>
          <p:cNvSpPr txBox="1"/>
          <p:nvPr/>
        </p:nvSpPr>
        <p:spPr>
          <a:xfrm>
            <a:off x="6640497" y="6211669"/>
            <a:ext cx="5404559" cy="646331"/>
          </a:xfrm>
          <a:prstGeom prst="rect">
            <a:avLst/>
          </a:prstGeom>
          <a:noFill/>
        </p:spPr>
        <p:txBody>
          <a:bodyPr wrap="square" rtlCol="0">
            <a:spAutoFit/>
          </a:bodyPr>
          <a:lstStyle/>
          <a:p>
            <a:pPr algn="r"/>
            <a:r>
              <a:rPr lang="en-US" sz="1200" dirty="0"/>
              <a:t>Yang, Q., Steinfeld, A., Rosé, C., &amp; Zimmerman, J. (2020). Re-examining Whether, Why, and How Human-AI Interaction Is Uniquely Difficult to Design. In Proceedings of the 2020 CHI conference on human factors in computing systems (Paper no. 164).</a:t>
            </a:r>
            <a:endParaRPr lang="nb-NO" sz="1200" dirty="0"/>
          </a:p>
        </p:txBody>
      </p:sp>
      <p:sp>
        <p:nvSpPr>
          <p:cNvPr id="2" name="TextBox 1">
            <a:extLst>
              <a:ext uri="{FF2B5EF4-FFF2-40B4-BE49-F238E27FC236}">
                <a16:creationId xmlns:a16="http://schemas.microsoft.com/office/drawing/2014/main" id="{D0AD77B9-3706-4C0A-ACFF-D2647E209F87}"/>
              </a:ext>
            </a:extLst>
          </p:cNvPr>
          <p:cNvSpPr txBox="1"/>
          <p:nvPr/>
        </p:nvSpPr>
        <p:spPr>
          <a:xfrm>
            <a:off x="905523" y="5370990"/>
            <a:ext cx="5541768" cy="261610"/>
          </a:xfrm>
          <a:prstGeom prst="rect">
            <a:avLst/>
          </a:prstGeom>
          <a:noFill/>
        </p:spPr>
        <p:txBody>
          <a:bodyPr wrap="square" rtlCol="0">
            <a:spAutoFit/>
          </a:bodyPr>
          <a:lstStyle/>
          <a:p>
            <a:r>
              <a:rPr lang="en-GB" sz="1100" dirty="0"/>
              <a:t>Image: https://commons.wikimedia.org/wiki/File:Face_Recognition_3252983.png</a:t>
            </a:r>
          </a:p>
        </p:txBody>
      </p:sp>
      <p:sp>
        <p:nvSpPr>
          <p:cNvPr id="3" name="TextBox 2">
            <a:extLst>
              <a:ext uri="{FF2B5EF4-FFF2-40B4-BE49-F238E27FC236}">
                <a16:creationId xmlns:a16="http://schemas.microsoft.com/office/drawing/2014/main" id="{1CEC52FA-A2F6-4A05-A2C4-CB49B16BC177}"/>
              </a:ext>
            </a:extLst>
          </p:cNvPr>
          <p:cNvSpPr txBox="1"/>
          <p:nvPr/>
        </p:nvSpPr>
        <p:spPr>
          <a:xfrm>
            <a:off x="7119891" y="2980863"/>
            <a:ext cx="3586579" cy="1753557"/>
          </a:xfrm>
          <a:prstGeom prst="rect">
            <a:avLst/>
          </a:prstGeom>
          <a:noFill/>
        </p:spPr>
        <p:txBody>
          <a:bodyPr wrap="square" rtlCol="0">
            <a:spAutoFit/>
          </a:bodyPr>
          <a:lstStyle/>
          <a:p>
            <a:r>
              <a:rPr lang="nb-NO" dirty="0"/>
              <a:t>Limited </a:t>
            </a:r>
            <a:r>
              <a:rPr lang="nb-NO" dirty="0" err="1"/>
              <a:t>dataset</a:t>
            </a:r>
            <a:r>
              <a:rPr lang="nb-NO" dirty="0"/>
              <a:t> basis for AI. </a:t>
            </a:r>
          </a:p>
          <a:p>
            <a:r>
              <a:rPr lang="nb-NO" dirty="0"/>
              <a:t>No </a:t>
            </a:r>
            <a:r>
              <a:rPr lang="nb-NO" dirty="0" err="1"/>
              <a:t>adaptation</a:t>
            </a:r>
            <a:r>
              <a:rPr lang="nb-NO" dirty="0"/>
              <a:t> to </a:t>
            </a:r>
            <a:r>
              <a:rPr lang="nb-NO" dirty="0" err="1"/>
              <a:t>user</a:t>
            </a:r>
            <a:r>
              <a:rPr lang="nb-NO" dirty="0"/>
              <a:t> </a:t>
            </a:r>
            <a:r>
              <a:rPr lang="nb-NO" dirty="0" err="1"/>
              <a:t>context</a:t>
            </a:r>
            <a:endParaRPr lang="nb-NO" dirty="0"/>
          </a:p>
          <a:p>
            <a:endParaRPr lang="nb-NO" dirty="0"/>
          </a:p>
          <a:p>
            <a:r>
              <a:rPr lang="nb-NO" dirty="0">
                <a:solidFill>
                  <a:schemeClr val="accent2"/>
                </a:solidFill>
              </a:rPr>
              <a:t>-&gt; </a:t>
            </a:r>
            <a:r>
              <a:rPr lang="nb-NO" dirty="0" err="1"/>
              <a:t>Low</a:t>
            </a:r>
            <a:r>
              <a:rPr lang="nb-NO" dirty="0"/>
              <a:t> </a:t>
            </a:r>
            <a:r>
              <a:rPr lang="nb-NO" dirty="0" err="1"/>
              <a:t>capability</a:t>
            </a:r>
            <a:r>
              <a:rPr lang="nb-NO" dirty="0"/>
              <a:t> </a:t>
            </a:r>
            <a:r>
              <a:rPr lang="nb-NO" dirty="0" err="1"/>
              <a:t>uncertainty</a:t>
            </a:r>
            <a:endParaRPr lang="nb-NO" dirty="0"/>
          </a:p>
          <a:p>
            <a:endParaRPr lang="nb-NO" dirty="0"/>
          </a:p>
          <a:p>
            <a:r>
              <a:rPr lang="nb-NO" dirty="0">
                <a:solidFill>
                  <a:schemeClr val="accent2"/>
                </a:solidFill>
              </a:rPr>
              <a:t>-&gt; </a:t>
            </a:r>
            <a:r>
              <a:rPr lang="nb-NO" dirty="0" err="1"/>
              <a:t>Low</a:t>
            </a:r>
            <a:r>
              <a:rPr lang="nb-NO" dirty="0"/>
              <a:t> output </a:t>
            </a:r>
            <a:r>
              <a:rPr lang="nb-NO" dirty="0" err="1"/>
              <a:t>complexity</a:t>
            </a:r>
            <a:endParaRPr lang="en-GB" dirty="0"/>
          </a:p>
        </p:txBody>
      </p:sp>
      <p:pic>
        <p:nvPicPr>
          <p:cNvPr id="1028" name="Picture 4">
            <a:extLst>
              <a:ext uri="{FF2B5EF4-FFF2-40B4-BE49-F238E27FC236}">
                <a16:creationId xmlns:a16="http://schemas.microsoft.com/office/drawing/2014/main" id="{57B8313F-D074-4E45-81DD-BD65E800610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0300" y="2145891"/>
            <a:ext cx="3872359" cy="3225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1874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B35A06-1801-4A06-A1AB-4E1E93D6873E}"/>
              </a:ext>
            </a:extLst>
          </p:cNvPr>
          <p:cNvSpPr txBox="1"/>
          <p:nvPr/>
        </p:nvSpPr>
        <p:spPr>
          <a:xfrm>
            <a:off x="6640497" y="6211669"/>
            <a:ext cx="5404559" cy="646331"/>
          </a:xfrm>
          <a:prstGeom prst="rect">
            <a:avLst/>
          </a:prstGeom>
          <a:noFill/>
        </p:spPr>
        <p:txBody>
          <a:bodyPr wrap="square" rtlCol="0">
            <a:spAutoFit/>
          </a:bodyPr>
          <a:lstStyle/>
          <a:p>
            <a:pPr algn="r"/>
            <a:r>
              <a:rPr lang="en-US" sz="1200" dirty="0"/>
              <a:t>Yang, Q., Steinfeld, A., Rosé, C., &amp; Zimmerman, J. (2020). Re-examining Whether, Why, and How Human-AI Interaction Is Uniquely Difficult to Design. In Proceedings of the 2020 CHI conference on human factors in computing systems (Paper no. 164).</a:t>
            </a:r>
            <a:endParaRPr lang="nb-NO" sz="1200" dirty="0"/>
          </a:p>
        </p:txBody>
      </p:sp>
      <p:sp>
        <p:nvSpPr>
          <p:cNvPr id="6" name="TextBox 5">
            <a:extLst>
              <a:ext uri="{FF2B5EF4-FFF2-40B4-BE49-F238E27FC236}">
                <a16:creationId xmlns:a16="http://schemas.microsoft.com/office/drawing/2014/main" id="{3B97FF8C-2A78-44B7-8023-311308F0288D}"/>
              </a:ext>
            </a:extLst>
          </p:cNvPr>
          <p:cNvSpPr txBox="1"/>
          <p:nvPr/>
        </p:nvSpPr>
        <p:spPr>
          <a:xfrm>
            <a:off x="6498453" y="877694"/>
            <a:ext cx="3586579" cy="1753557"/>
          </a:xfrm>
          <a:prstGeom prst="rect">
            <a:avLst/>
          </a:prstGeom>
          <a:noFill/>
        </p:spPr>
        <p:txBody>
          <a:bodyPr wrap="square" rtlCol="0">
            <a:spAutoFit/>
          </a:bodyPr>
          <a:lstStyle/>
          <a:p>
            <a:r>
              <a:rPr lang="nb-NO" dirty="0" err="1"/>
              <a:t>Evolving</a:t>
            </a:r>
            <a:r>
              <a:rPr lang="nb-NO" dirty="0"/>
              <a:t> </a:t>
            </a:r>
            <a:r>
              <a:rPr lang="nb-NO" dirty="0" err="1"/>
              <a:t>dataset</a:t>
            </a:r>
            <a:r>
              <a:rPr lang="nb-NO" dirty="0"/>
              <a:t> basis for AI. </a:t>
            </a:r>
          </a:p>
          <a:p>
            <a:r>
              <a:rPr lang="nb-NO" dirty="0"/>
              <a:t>Adaptation to </a:t>
            </a:r>
            <a:r>
              <a:rPr lang="nb-NO" dirty="0" err="1"/>
              <a:t>user</a:t>
            </a:r>
            <a:r>
              <a:rPr lang="nb-NO" dirty="0"/>
              <a:t> </a:t>
            </a:r>
            <a:r>
              <a:rPr lang="nb-NO" dirty="0" err="1"/>
              <a:t>context</a:t>
            </a:r>
            <a:endParaRPr lang="nb-NO" dirty="0"/>
          </a:p>
          <a:p>
            <a:endParaRPr lang="nb-NO" dirty="0"/>
          </a:p>
          <a:p>
            <a:r>
              <a:rPr lang="nb-NO" dirty="0">
                <a:solidFill>
                  <a:schemeClr val="accent2"/>
                </a:solidFill>
              </a:rPr>
              <a:t>-&gt; </a:t>
            </a:r>
            <a:r>
              <a:rPr lang="nb-NO" dirty="0"/>
              <a:t>High </a:t>
            </a:r>
            <a:r>
              <a:rPr lang="nb-NO" dirty="0" err="1"/>
              <a:t>capability</a:t>
            </a:r>
            <a:r>
              <a:rPr lang="nb-NO" dirty="0"/>
              <a:t> </a:t>
            </a:r>
            <a:r>
              <a:rPr lang="nb-NO" dirty="0" err="1"/>
              <a:t>uncertainty</a:t>
            </a:r>
            <a:endParaRPr lang="nb-NO" dirty="0"/>
          </a:p>
          <a:p>
            <a:endParaRPr lang="nb-NO" dirty="0"/>
          </a:p>
          <a:p>
            <a:r>
              <a:rPr lang="nb-NO" dirty="0">
                <a:solidFill>
                  <a:schemeClr val="accent2"/>
                </a:solidFill>
              </a:rPr>
              <a:t>-&gt; </a:t>
            </a:r>
            <a:r>
              <a:rPr lang="nb-NO" dirty="0"/>
              <a:t>High output </a:t>
            </a:r>
            <a:r>
              <a:rPr lang="nb-NO" dirty="0" err="1"/>
              <a:t>complexity</a:t>
            </a:r>
            <a:endParaRPr lang="en-GB" dirty="0"/>
          </a:p>
        </p:txBody>
      </p:sp>
      <p:pic>
        <p:nvPicPr>
          <p:cNvPr id="11" name="Picture 10">
            <a:extLst>
              <a:ext uri="{FF2B5EF4-FFF2-40B4-BE49-F238E27FC236}">
                <a16:creationId xmlns:a16="http://schemas.microsoft.com/office/drawing/2014/main" id="{879D6FBA-4A50-4B99-914D-74B0298E8A49}"/>
              </a:ext>
            </a:extLst>
          </p:cNvPr>
          <p:cNvPicPr>
            <a:picLocks noChangeAspect="1"/>
          </p:cNvPicPr>
          <p:nvPr/>
        </p:nvPicPr>
        <p:blipFill rotWithShape="1">
          <a:blip r:embed="rId2"/>
          <a:srcRect l="4199" t="63951" r="6862" b="16718"/>
          <a:stretch/>
        </p:blipFill>
        <p:spPr>
          <a:xfrm>
            <a:off x="564179" y="3960400"/>
            <a:ext cx="10955156" cy="1339388"/>
          </a:xfrm>
          <a:prstGeom prst="rect">
            <a:avLst/>
          </a:prstGeom>
        </p:spPr>
      </p:pic>
      <p:pic>
        <p:nvPicPr>
          <p:cNvPr id="3" name="Picture 2">
            <a:extLst>
              <a:ext uri="{FF2B5EF4-FFF2-40B4-BE49-F238E27FC236}">
                <a16:creationId xmlns:a16="http://schemas.microsoft.com/office/drawing/2014/main" id="{629C8112-9C41-9D17-7D90-12E57D030790}"/>
              </a:ext>
            </a:extLst>
          </p:cNvPr>
          <p:cNvPicPr>
            <a:picLocks noChangeAspect="1"/>
          </p:cNvPicPr>
          <p:nvPr/>
        </p:nvPicPr>
        <p:blipFill>
          <a:blip r:embed="rId3"/>
          <a:stretch>
            <a:fillRect/>
          </a:stretch>
        </p:blipFill>
        <p:spPr>
          <a:xfrm>
            <a:off x="2494813" y="218581"/>
            <a:ext cx="3351510" cy="3204393"/>
          </a:xfrm>
          <a:prstGeom prst="rect">
            <a:avLst/>
          </a:prstGeom>
        </p:spPr>
      </p:pic>
    </p:spTree>
    <p:extLst>
      <p:ext uri="{BB962C8B-B14F-4D97-AF65-F5344CB8AC3E}">
        <p14:creationId xmlns:p14="http://schemas.microsoft.com/office/powerpoint/2010/main" val="15211352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B35A06-1801-4A06-A1AB-4E1E93D6873E}"/>
              </a:ext>
            </a:extLst>
          </p:cNvPr>
          <p:cNvSpPr txBox="1"/>
          <p:nvPr/>
        </p:nvSpPr>
        <p:spPr>
          <a:xfrm>
            <a:off x="6640497" y="6211669"/>
            <a:ext cx="5404559" cy="646331"/>
          </a:xfrm>
          <a:prstGeom prst="rect">
            <a:avLst/>
          </a:prstGeom>
          <a:noFill/>
        </p:spPr>
        <p:txBody>
          <a:bodyPr wrap="square" rtlCol="0">
            <a:spAutoFit/>
          </a:bodyPr>
          <a:lstStyle/>
          <a:p>
            <a:pPr algn="r"/>
            <a:r>
              <a:rPr lang="en-US" sz="1200" dirty="0"/>
              <a:t>Yang, Q., Steinfeld, A., Rosé, C., &amp; Zimmerman, J. (2020). Re-examining Whether, Why, and How Human-AI Interaction Is Uniquely Difficult to Design. In Proceedings of the 2020 CHI conference on human factors in computing systems (Paper no. 164).</a:t>
            </a:r>
            <a:endParaRPr lang="nb-NO" sz="1200" dirty="0"/>
          </a:p>
        </p:txBody>
      </p:sp>
      <p:sp>
        <p:nvSpPr>
          <p:cNvPr id="2" name="TextBox 1">
            <a:extLst>
              <a:ext uri="{FF2B5EF4-FFF2-40B4-BE49-F238E27FC236}">
                <a16:creationId xmlns:a16="http://schemas.microsoft.com/office/drawing/2014/main" id="{B9ADEBD3-DA2C-F20D-D7DD-96C2E9FA2FE9}"/>
              </a:ext>
            </a:extLst>
          </p:cNvPr>
          <p:cNvSpPr txBox="1"/>
          <p:nvPr/>
        </p:nvSpPr>
        <p:spPr>
          <a:xfrm>
            <a:off x="952209" y="2019865"/>
            <a:ext cx="3257841" cy="2677656"/>
          </a:xfrm>
          <a:prstGeom prst="rect">
            <a:avLst/>
          </a:prstGeom>
          <a:noFill/>
        </p:spPr>
        <p:txBody>
          <a:bodyPr wrap="square" rtlCol="0">
            <a:spAutoFit/>
          </a:bodyPr>
          <a:lstStyle/>
          <a:p>
            <a:r>
              <a:rPr lang="nb-NO" sz="2800" dirty="0"/>
              <a:t>Challenges in human-</a:t>
            </a:r>
            <a:r>
              <a:rPr lang="nb-NO" sz="2800" dirty="0" err="1"/>
              <a:t>centred</a:t>
            </a:r>
            <a:r>
              <a:rPr lang="nb-NO" sz="2800" dirty="0"/>
              <a:t> design of AI</a:t>
            </a:r>
          </a:p>
          <a:p>
            <a:endParaRPr lang="nb-NO" sz="2800" dirty="0">
              <a:solidFill>
                <a:schemeClr val="accent2"/>
              </a:solidFill>
            </a:endParaRPr>
          </a:p>
          <a:p>
            <a:r>
              <a:rPr lang="nb-NO" sz="2800" dirty="0" err="1">
                <a:solidFill>
                  <a:schemeClr val="accent2"/>
                </a:solidFill>
              </a:rPr>
              <a:t>Recommendations</a:t>
            </a:r>
            <a:r>
              <a:rPr lang="nb-NO" sz="2800" dirty="0">
                <a:solidFill>
                  <a:schemeClr val="accent2"/>
                </a:solidFill>
              </a:rPr>
              <a:t> </a:t>
            </a:r>
            <a:r>
              <a:rPr lang="nb-NO" sz="2800" dirty="0" err="1">
                <a:solidFill>
                  <a:schemeClr val="accent2"/>
                </a:solidFill>
              </a:rPr>
              <a:t>on</a:t>
            </a:r>
            <a:r>
              <a:rPr lang="nb-NO" sz="2800" dirty="0">
                <a:solidFill>
                  <a:schemeClr val="accent2"/>
                </a:solidFill>
              </a:rPr>
              <a:t> </a:t>
            </a:r>
            <a:r>
              <a:rPr lang="nb-NO" sz="2800" dirty="0" err="1">
                <a:solidFill>
                  <a:schemeClr val="accent2"/>
                </a:solidFill>
              </a:rPr>
              <a:t>process</a:t>
            </a:r>
            <a:endParaRPr lang="nb-NO" sz="2800" dirty="0">
              <a:solidFill>
                <a:schemeClr val="accent2"/>
              </a:solidFill>
            </a:endParaRPr>
          </a:p>
        </p:txBody>
      </p:sp>
      <p:sp>
        <p:nvSpPr>
          <p:cNvPr id="5" name="TextBox 4">
            <a:extLst>
              <a:ext uri="{FF2B5EF4-FFF2-40B4-BE49-F238E27FC236}">
                <a16:creationId xmlns:a16="http://schemas.microsoft.com/office/drawing/2014/main" id="{3A47D52C-E322-D4EC-FC13-2B326E8A08DA}"/>
              </a:ext>
            </a:extLst>
          </p:cNvPr>
          <p:cNvSpPr txBox="1"/>
          <p:nvPr/>
        </p:nvSpPr>
        <p:spPr>
          <a:xfrm>
            <a:off x="6949137" y="1045810"/>
            <a:ext cx="4353364" cy="4245393"/>
          </a:xfrm>
          <a:prstGeom prst="rect">
            <a:avLst/>
          </a:prstGeom>
          <a:noFill/>
        </p:spPr>
        <p:txBody>
          <a:bodyPr wrap="square" rtlCol="0">
            <a:spAutoFit/>
          </a:bodyPr>
          <a:lstStyle/>
          <a:p>
            <a:pPr marL="342900" indent="-342900">
              <a:buAutoNum type="arabicPeriod"/>
            </a:pPr>
            <a:r>
              <a:rPr lang="nb-NO" dirty="0" err="1">
                <a:solidFill>
                  <a:schemeClr val="accent2"/>
                </a:solidFill>
              </a:rPr>
              <a:t>Identify</a:t>
            </a:r>
            <a:r>
              <a:rPr lang="nb-NO" dirty="0">
                <a:solidFill>
                  <a:schemeClr val="accent2"/>
                </a:solidFill>
              </a:rPr>
              <a:t> </a:t>
            </a:r>
            <a:r>
              <a:rPr lang="nb-NO" dirty="0" err="1">
                <a:solidFill>
                  <a:schemeClr val="accent2"/>
                </a:solidFill>
              </a:rPr>
              <a:t>root</a:t>
            </a:r>
            <a:r>
              <a:rPr lang="nb-NO" dirty="0">
                <a:solidFill>
                  <a:schemeClr val="accent2"/>
                </a:solidFill>
              </a:rPr>
              <a:t> </a:t>
            </a:r>
            <a:r>
              <a:rPr lang="nb-NO" dirty="0" err="1">
                <a:solidFill>
                  <a:schemeClr val="accent2"/>
                </a:solidFill>
              </a:rPr>
              <a:t>challenges</a:t>
            </a:r>
            <a:r>
              <a:rPr lang="nb-NO" dirty="0">
                <a:solidFill>
                  <a:schemeClr val="accent2"/>
                </a:solidFill>
              </a:rPr>
              <a:t>. </a:t>
            </a:r>
            <a:r>
              <a:rPr lang="nb-NO" dirty="0"/>
              <a:t>Understand </a:t>
            </a:r>
            <a:r>
              <a:rPr lang="nb-NO" dirty="0" err="1"/>
              <a:t>the</a:t>
            </a:r>
            <a:r>
              <a:rPr lang="nb-NO" dirty="0"/>
              <a:t> </a:t>
            </a:r>
            <a:r>
              <a:rPr lang="nb-NO" dirty="0" err="1"/>
              <a:t>difference</a:t>
            </a:r>
            <a:r>
              <a:rPr lang="nb-NO" dirty="0"/>
              <a:t> </a:t>
            </a:r>
            <a:r>
              <a:rPr lang="nb-NO" dirty="0" err="1"/>
              <a:t>between</a:t>
            </a:r>
            <a:r>
              <a:rPr lang="nb-NO" dirty="0"/>
              <a:t> prototyping in </a:t>
            </a:r>
            <a:r>
              <a:rPr lang="nb-NO" dirty="0" err="1"/>
              <a:t>the</a:t>
            </a:r>
            <a:r>
              <a:rPr lang="nb-NO" dirty="0"/>
              <a:t> lab and real </a:t>
            </a:r>
            <a:r>
              <a:rPr lang="nb-NO" dirty="0" err="1"/>
              <a:t>world</a:t>
            </a:r>
            <a:r>
              <a:rPr lang="nb-NO" dirty="0"/>
              <a:t> </a:t>
            </a:r>
            <a:r>
              <a:rPr lang="nb-NO" dirty="0" err="1"/>
              <a:t>implementations</a:t>
            </a:r>
            <a:endParaRPr lang="nb-NO" dirty="0"/>
          </a:p>
          <a:p>
            <a:pPr marL="342900" indent="-342900">
              <a:buAutoNum type="arabicPeriod"/>
            </a:pPr>
            <a:endParaRPr lang="nb-NO" dirty="0"/>
          </a:p>
          <a:p>
            <a:pPr marL="342900" indent="-342900">
              <a:buAutoNum type="arabicPeriod"/>
            </a:pPr>
            <a:r>
              <a:rPr lang="en-US" dirty="0">
                <a:solidFill>
                  <a:schemeClr val="accent2"/>
                </a:solidFill>
              </a:rPr>
              <a:t>Articulating the contributions and limits of emergent design methods/tools/processes. </a:t>
            </a:r>
            <a:r>
              <a:rPr lang="en-US" dirty="0"/>
              <a:t>Apply available support for prototyping and mock-ups, but understand the limitations of these</a:t>
            </a:r>
          </a:p>
          <a:p>
            <a:pPr marL="342900" indent="-342900">
              <a:buAutoNum type="arabicPeriod"/>
            </a:pPr>
            <a:endParaRPr lang="en-US" dirty="0"/>
          </a:p>
          <a:p>
            <a:pPr marL="342900" indent="-342900">
              <a:buAutoNum type="arabicPeriod"/>
            </a:pPr>
            <a:r>
              <a:rPr lang="en-US" dirty="0">
                <a:solidFill>
                  <a:schemeClr val="accent2"/>
                </a:solidFill>
              </a:rPr>
              <a:t>Provide new insights for future research. </a:t>
            </a:r>
            <a:r>
              <a:rPr lang="en-US" dirty="0"/>
              <a:t>Consider AI design tasks as opportunities for gathering insights to be used in future projects. </a:t>
            </a:r>
            <a:endParaRPr lang="en-GB" dirty="0"/>
          </a:p>
        </p:txBody>
      </p:sp>
    </p:spTree>
    <p:extLst>
      <p:ext uri="{BB962C8B-B14F-4D97-AF65-F5344CB8AC3E}">
        <p14:creationId xmlns:p14="http://schemas.microsoft.com/office/powerpoint/2010/main" val="33400246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ACD7C-0606-43AF-9C08-B4F99A8C75AA}"/>
              </a:ext>
            </a:extLst>
          </p:cNvPr>
          <p:cNvSpPr>
            <a:spLocks noGrp="1"/>
          </p:cNvSpPr>
          <p:nvPr>
            <p:ph type="sldNum" sz="quarter" idx="12"/>
          </p:nvPr>
        </p:nvSpPr>
        <p:spPr/>
        <p:txBody>
          <a:bodyPr/>
          <a:lstStyle/>
          <a:p>
            <a:fld id="{5751DFAA-887F-4071-8EAD-E8CA316FCF06}" type="slidenum">
              <a:rPr lang="nb-NO" smtClean="0"/>
              <a:t>40</a:t>
            </a:fld>
            <a:endParaRPr lang="nb-NO"/>
          </a:p>
        </p:txBody>
      </p:sp>
      <p:sp>
        <p:nvSpPr>
          <p:cNvPr id="5" name="Rectangle 4">
            <a:extLst>
              <a:ext uri="{FF2B5EF4-FFF2-40B4-BE49-F238E27FC236}">
                <a16:creationId xmlns:a16="http://schemas.microsoft.com/office/drawing/2014/main" id="{25CB2359-DC30-4591-8CAE-3D621105F1BC}"/>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nb-NO" sz="4400" dirty="0"/>
              <a:t>End 2</a:t>
            </a:r>
          </a:p>
        </p:txBody>
      </p:sp>
    </p:spTree>
    <p:extLst>
      <p:ext uri="{BB962C8B-B14F-4D97-AF65-F5344CB8AC3E}">
        <p14:creationId xmlns:p14="http://schemas.microsoft.com/office/powerpoint/2010/main" val="2293695891"/>
      </p:ext>
    </p:extLst>
  </p:cSld>
  <p:clrMapOvr>
    <a:masterClrMapping/>
  </p:clrMapOvr>
</p:sld>
</file>

<file path=ppt/theme/theme1.xml><?xml version="1.0" encoding="utf-8"?>
<a:theme xmlns:a="http://schemas.openxmlformats.org/drawingml/2006/main" name="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al_v6.potx" id="{C8E08AB7-4B67-4E1F-A38B-FF084AC1787D}" vid="{9A484F1E-B053-4CBC-BB23-94775B066193}"/>
    </a:ext>
  </a:extLst>
</a:theme>
</file>

<file path=ppt/theme/theme2.xml><?xml version="1.0" encoding="utf-8"?>
<a:theme xmlns:a="http://schemas.openxmlformats.org/drawingml/2006/main" name="SINTEF Mørk">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al_v6.potx" id="{C8E08AB7-4B67-4E1F-A38B-FF084AC1787D}" vid="{CCF62DFA-C245-46EA-922F-65A2A646725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SINTEF Presentation</Template>
  <TotalTime>0</TotalTime>
  <Words>2065</Words>
  <Application>Microsoft Office PowerPoint</Application>
  <PresentationFormat>Widescreen</PresentationFormat>
  <Paragraphs>248</Paragraphs>
  <Slides>40</Slides>
  <Notes>7</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40</vt:i4>
      </vt:variant>
    </vt:vector>
  </HeadingPairs>
  <TitlesOfParts>
    <vt:vector size="47" baseType="lpstr">
      <vt:lpstr>Aptos</vt:lpstr>
      <vt:lpstr>Arial</vt:lpstr>
      <vt:lpstr>Calibri</vt:lpstr>
      <vt:lpstr>Calibri Light</vt:lpstr>
      <vt:lpstr>SINTEF Lys</vt:lpstr>
      <vt:lpstr>SINTEF Mørk</vt:lpstr>
      <vt:lpstr>Office Theme</vt:lpstr>
      <vt:lpstr>INTERACTION WITH AI and autonomous systems – MoDULE 2</vt:lpstr>
      <vt:lpstr>PowerPoint Presentation</vt:lpstr>
      <vt:lpstr>Module 2 design task</vt:lpstr>
      <vt:lpstr>Module 2 design task – AI support</vt:lpstr>
      <vt:lpstr>Module 2 design task</vt:lpstr>
      <vt:lpstr>Module 2 design task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
  <cp:lastModifiedBy/>
  <cp:revision>1</cp:revision>
  <dcterms:created xsi:type="dcterms:W3CDTF">2018-09-03T13:58:03Z</dcterms:created>
  <dcterms:modified xsi:type="dcterms:W3CDTF">2024-10-03T14:12:51Z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-2064194965</vt:i4>
  </property>
  <property fmtid="{D5CDD505-2E9C-101B-9397-08002B2CF9AE}" pid="3" name="_NewReviewCycle">
    <vt:lpwstr/>
  </property>
</Properties>
</file>