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3" d="100"/>
          <a:sy n="173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972358-F829-0344-BE0F-161B86850B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49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4ABD5A-470C-BC4E-AAAE-CAFAEF1DA4AE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9C2E5-0431-5B42-BC4D-E3A02E57B1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DD5BA2-B7B2-D548-A9AB-BE4CE54B3FC9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5C538-EFE5-574D-A57C-B839C623C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052A4-AC04-5042-8906-6BE9A63D354B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3E16F-4E3A-FF4F-B96D-9705E2588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04AA38-C16C-0748-94BC-05B949360767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C20111-364E-3240-8C7F-9B56CCE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F4789C-6720-A74D-B38C-E02C6DF5C554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344BDC-5E0A-7D4F-A3A2-C0786C1F1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20A580-1640-6243-A0BF-4EAA6492C4CE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636071-75B5-9D42-8043-692C8CF9A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5E08B-4409-8345-B72D-367442B16FA8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5B2B9-CDE5-804D-85E3-F63FC0627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70643-DC20-A245-939F-CAB3531B810C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9D7EC-2738-5E4A-B947-1A7C343AB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24606-38B4-C24F-BAD3-1567A031E3C5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CA86A-C845-084F-8209-0561855B6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68A3B-73F4-184A-BD0F-9E7FD224862A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E824C-A916-0544-B15B-F76C7EEEC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F3CD4-CE79-7B4F-90DC-308AFBE0B4ED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A65C0-CB28-354B-AD2D-3D71406E54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80CB4-602B-C548-BC86-58FFF195FBFA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3ED2C-2517-5845-AC1C-6DFF2A72F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9297A-CFA8-9C42-AFAC-E9AE2476891E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5143C-7902-AF4A-8D21-4A8F86697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55427-CF33-7A4C-9EBF-63CE2FA9052C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2916F-7B67-0242-9834-30DFEB50C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4A1017A-723D-4A49-9EE7-24D3E0F26C76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inf1060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2D3E34-B6E2-9946-994B-8F0AB5C6E6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0587-E3C8-F349-B313-E5CFBCC76B0A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98BD-DE44-784B-943D-2709BE37940A}" type="slidenum">
              <a:rPr lang="en-US"/>
              <a:pPr/>
              <a:t>1</a:t>
            </a:fld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nb-NO" sz="4400">
                <a:solidFill>
                  <a:schemeClr val="tx2"/>
                </a:solidFill>
              </a:rPr>
              <a:t>Programmeringsspråket C</a:t>
            </a:r>
            <a:br>
              <a:rPr lang="nb-NO" sz="4400">
                <a:solidFill>
                  <a:schemeClr val="tx2"/>
                </a:solidFill>
              </a:rPr>
            </a:br>
            <a:r>
              <a:rPr lang="nb-NO" sz="4400">
                <a:solidFill>
                  <a:schemeClr val="tx2"/>
                </a:solidFill>
              </a:rPr>
              <a:t>Del 3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nb-NO" sz="3200"/>
              <a:t>Michael Welzl</a:t>
            </a:r>
          </a:p>
          <a:p>
            <a:pPr algn="ctr">
              <a:spcBef>
                <a:spcPct val="20000"/>
              </a:spcBef>
            </a:pPr>
            <a:r>
              <a:rPr lang="nb-NO" sz="3200"/>
              <a:t>E-mail: michawe@ifi.uio.no</a:t>
            </a:r>
            <a:endParaRPr lang="en-US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F04F-F7CA-7542-9E0F-6E503D9B9557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67C7-9ABE-6945-90AE-3FD6DF9609A2}" type="slidenum">
              <a:rPr lang="en-US"/>
              <a:pPr/>
              <a:t>10</a:t>
            </a:fld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8363"/>
          </a:xfrm>
        </p:spPr>
        <p:txBody>
          <a:bodyPr/>
          <a:lstStyle/>
          <a:p>
            <a:r>
              <a:rPr lang="nb-NO" sz="3600"/>
              <a:t>Innsetting og henting fra ringbufferet:</a:t>
            </a:r>
            <a:endParaRPr lang="en-US" sz="3600"/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836613"/>
            <a:ext cx="5040312" cy="2592387"/>
          </a:xfrm>
          <a:noFill/>
          <a:ln/>
        </p:spPr>
      </p:pic>
      <p:pic>
        <p:nvPicPr>
          <p:cNvPr id="3687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3429000"/>
            <a:ext cx="5040313" cy="3240088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E358-22D4-5848-8868-2E07E1140715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9E5D-15DF-FC4E-9E19-A3CAC68EBF7A}" type="slidenum">
              <a:rPr lang="en-US"/>
              <a:pPr/>
              <a:t>11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41388"/>
          </a:xfrm>
        </p:spPr>
        <p:txBody>
          <a:bodyPr/>
          <a:lstStyle/>
          <a:p>
            <a:r>
              <a:rPr lang="nb-NO" sz="3600"/>
              <a:t>Et eksempel:</a:t>
            </a:r>
            <a:endParaRPr lang="en-US" sz="360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/>
              <a:t>Det finnes et nyttig Unix-program med navn tail som</a:t>
            </a:r>
          </a:p>
          <a:p>
            <a:r>
              <a:rPr lang="nb-NO" sz="2400"/>
              <a:t>skriver ut de ti siste linjene i en fil.</a:t>
            </a:r>
            <a:endParaRPr lang="en-US" sz="2400"/>
          </a:p>
        </p:txBody>
      </p:sp>
      <p:pic>
        <p:nvPicPr>
          <p:cNvPr id="409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28775"/>
            <a:ext cx="6697663" cy="4681538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9763-8D51-4E49-974F-499B8C2D1AE0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59B0-E0AD-0C4D-8B7E-C29CE60FF0D6}" type="slidenum">
              <a:rPr lang="en-US"/>
              <a:pPr/>
              <a:t>12</a:t>
            </a:fld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79400"/>
            <a:ext cx="597535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8212-F84E-C444-8009-C0F297FA50B6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222-24B6-5D4E-B6E7-7D883F541063}" type="slidenum">
              <a:rPr lang="en-US"/>
              <a:pPr/>
              <a:t>13</a:t>
            </a:fld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Noe forklaring:</a:t>
            </a:r>
            <a:endParaRPr lang="en-US" sz="360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Setningen break hopper ut av nærmeste løkke (eller switch-setning).</a:t>
            </a:r>
            <a:br>
              <a:rPr lang="en-US" sz="2400"/>
            </a:br>
            <a:r>
              <a:rPr lang="en-US" sz="2400"/>
              <a:t>Løkken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while(1) { . . . }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>vil dermed gjentas inntil det utføres en break inni den.</a:t>
            </a:r>
            <a:br>
              <a:rPr lang="en-US" sz="2400"/>
            </a:b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Funksjonen fgets leser en hel linje; parametrene er:</a:t>
            </a:r>
            <a:br>
              <a:rPr lang="en-US" sz="2400"/>
            </a:br>
            <a:r>
              <a:rPr lang="en-US" sz="2400"/>
              <a:t>1)  en peker til en char-vektor med plass til linjen</a:t>
            </a:r>
            <a:r>
              <a:rPr lang="en-US"/>
              <a:t>,</a:t>
            </a:r>
            <a:br>
              <a:rPr lang="en-US"/>
            </a:br>
            <a:r>
              <a:rPr lang="en-US" sz="2400"/>
              <a:t>2)  antall tegn det er plass til i nevnte vektor og</a:t>
            </a:r>
            <a:br>
              <a:rPr lang="en-US" sz="2400"/>
            </a:br>
            <a:r>
              <a:rPr lang="en-US" sz="2400"/>
              <a:t>3)  filen (stdin er standard inn-fil — dvs tastaturet).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39750" y="1268413"/>
            <a:ext cx="671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Følgende C-elementer har ikke vært nevnt før: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B7A8-8EA1-AE49-B010-86BFC22B04D9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6979-9FF4-2E45-80EE-1CB5680030F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922337"/>
          </a:xfrm>
        </p:spPr>
        <p:txBody>
          <a:bodyPr/>
          <a:lstStyle/>
          <a:p>
            <a:r>
              <a:rPr lang="nb-NO" sz="3600"/>
              <a:t>Pekere og vektorer</a:t>
            </a:r>
            <a:endParaRPr lang="en-US" sz="3600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7920037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 C </a:t>
            </a:r>
            <a:r>
              <a:rPr lang="en-US" sz="2400" dirty="0" err="1"/>
              <a:t>gjelder</a:t>
            </a:r>
            <a:r>
              <a:rPr lang="en-US" sz="2400" dirty="0"/>
              <a:t> en </a:t>
            </a:r>
            <a:r>
              <a:rPr lang="en-US" sz="2400" dirty="0" err="1"/>
              <a:t>litt</a:t>
            </a:r>
            <a:r>
              <a:rPr lang="en-US" sz="2400" dirty="0"/>
              <a:t> </a:t>
            </a:r>
            <a:r>
              <a:rPr lang="en-US" sz="2400" dirty="0" err="1"/>
              <a:t>uventet</a:t>
            </a:r>
            <a:r>
              <a:rPr lang="en-US" sz="2400" dirty="0"/>
              <a:t> </a:t>
            </a:r>
            <a:r>
              <a:rPr lang="en-US" sz="2400" dirty="0" err="1"/>
              <a:t>konvensjon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 err="1" smtClean="0"/>
              <a:t>Vektornavn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brukes</a:t>
            </a:r>
            <a:r>
              <a:rPr lang="en-US" sz="2400" dirty="0" smtClean="0"/>
              <a:t> </a:t>
            </a:r>
            <a:r>
              <a:rPr lang="en-US" sz="2400" dirty="0" err="1" smtClean="0"/>
              <a:t>som</a:t>
            </a:r>
            <a:r>
              <a:rPr lang="en-US" sz="2400" dirty="0" smtClean="0"/>
              <a:t> en </a:t>
            </a:r>
            <a:r>
              <a:rPr lang="en-US" sz="2400" dirty="0" err="1"/>
              <a:t>peker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element nr. 0: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                            </a:t>
            </a:r>
            <a:r>
              <a:rPr lang="en-US" sz="2400" dirty="0" err="1"/>
              <a:t>int</a:t>
            </a:r>
            <a:r>
              <a:rPr lang="en-US" sz="2400" dirty="0"/>
              <a:t> a[88];</a:t>
            </a:r>
          </a:p>
          <a:p>
            <a:r>
              <a:rPr lang="nb-NO" sz="2400" dirty="0"/>
              <a:t>		      ...</a:t>
            </a:r>
            <a:endParaRPr lang="en-US" sz="2400" dirty="0"/>
          </a:p>
          <a:p>
            <a:r>
              <a:rPr lang="en-US" sz="2400" dirty="0"/>
              <a:t>                            ...</a:t>
            </a:r>
          </a:p>
          <a:p>
            <a:r>
              <a:rPr lang="en-US" sz="2400" dirty="0"/>
              <a:t>                            a </a:t>
            </a:r>
            <a:r>
              <a:rPr lang="en-US" sz="2400" dirty="0">
                <a:ea typeface="Arial" pitchFamily="-108" charset="0"/>
                <a:cs typeface="Arial" pitchFamily="-108" charset="0"/>
              </a:rPr>
              <a:t>≡</a:t>
            </a:r>
            <a:r>
              <a:rPr lang="en-US" sz="2400" dirty="0"/>
              <a:t> &amp;a[0</a:t>
            </a:r>
            <a:r>
              <a:rPr lang="en-US" sz="2400" dirty="0" smtClean="0"/>
              <a:t>]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err="1"/>
              <a:t>Når</a:t>
            </a:r>
            <a:r>
              <a:rPr lang="en-US" sz="2400" dirty="0"/>
              <a:t> en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overføres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parameter,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/>
              <a:t>altså</a:t>
            </a:r>
            <a:r>
              <a:rPr lang="en-US" sz="2400" dirty="0"/>
              <a:t> </a:t>
            </a:r>
            <a:r>
              <a:rPr lang="en-US" sz="2400" dirty="0" err="1" smtClean="0"/>
              <a:t>brukes</a:t>
            </a:r>
            <a:r>
              <a:rPr lang="en-US" sz="2400" dirty="0" smtClean="0"/>
              <a:t> </a:t>
            </a:r>
            <a:r>
              <a:rPr lang="en-US" sz="2400" dirty="0" err="1" smtClean="0"/>
              <a:t>som</a:t>
            </a:r>
            <a:r>
              <a:rPr lang="en-US" sz="2400" dirty="0" smtClean="0"/>
              <a:t> en </a:t>
            </a:r>
            <a:r>
              <a:rPr lang="en-US" sz="2400" dirty="0" err="1"/>
              <a:t>peker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 smtClean="0"/>
              <a:t>starten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9D61-193F-DC4E-AB72-225E6D5AD433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A6A3-C217-124F-AA8F-7D5AFAAF0861}" type="slidenum">
              <a:rPr lang="en-US"/>
              <a:pPr/>
              <a:t>15</a:t>
            </a:fld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79475" y="495300"/>
            <a:ext cx="5999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 dirty="0"/>
              <a:t>Følgende to funksjoner er derfor fullstendig</a:t>
            </a:r>
          </a:p>
          <a:p>
            <a:r>
              <a:rPr lang="nb-NO" sz="2400" dirty="0"/>
              <a:t>ekvivalente:</a:t>
            </a:r>
            <a:endParaRPr lang="en-US" sz="2400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85888"/>
            <a:ext cx="6958013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6F85-4900-484C-B1BF-44705F245CC2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EBDC-9AE4-C44D-B6A4-E54E83565CDA}" type="slidenum">
              <a:rPr lang="en-US"/>
              <a:pPr/>
              <a:t>16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r>
              <a:rPr lang="nb-NO" sz="3600"/>
              <a:t>Nok en konvensjon:</a:t>
            </a:r>
            <a:endParaRPr lang="en-US" sz="360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27088" y="765175"/>
            <a:ext cx="75612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Enda en uventet konvensjon:</a:t>
            </a:r>
          </a:p>
          <a:p>
            <a:endParaRPr lang="en-US" sz="2400"/>
          </a:p>
          <a:p>
            <a:r>
              <a:rPr lang="en-US" sz="2400"/>
              <a:t>Aksess av vektorelementer kan også uttrykkes med pekere:</a:t>
            </a:r>
          </a:p>
          <a:p>
            <a:r>
              <a:rPr lang="en-US" sz="2400"/>
              <a:t>	       a[i] </a:t>
            </a:r>
            <a:r>
              <a:rPr lang="en-US" sz="2400">
                <a:ea typeface="Arial" pitchFamily="-108" charset="0"/>
                <a:cs typeface="Arial" pitchFamily="-108" charset="0"/>
              </a:rPr>
              <a:t>≡</a:t>
            </a:r>
            <a:r>
              <a:rPr lang="en-US" sz="2400" i="1"/>
              <a:t> </a:t>
            </a:r>
            <a:r>
              <a:rPr lang="en-US" sz="2400"/>
              <a:t>*(a+i)</a:t>
            </a:r>
          </a:p>
          <a:p>
            <a:endParaRPr lang="en-US" sz="2400"/>
          </a:p>
          <a:p>
            <a:r>
              <a:rPr lang="en-US" sz="2400"/>
              <a:t>Det er altså det samme om vi skriver a[3] eller *(a+3).</a:t>
            </a:r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3429000"/>
            <a:ext cx="6478587" cy="2808288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0ACF-3399-0544-9B8F-52C5027FD7E6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F00-A275-C84C-B313-7D18DFFFF15A}" type="slidenum">
              <a:rPr lang="en-US"/>
              <a:pPr/>
              <a:t>17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nb-NO" sz="3600"/>
              <a:t>Regning med pekere</a:t>
            </a:r>
            <a:endParaRPr lang="en-US" sz="360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042988" y="1484313"/>
            <a:ext cx="7437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Dette er greit om a er en char-vektor, men hva om den er en long som trenger 4 byte til hvert element?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258888" y="2708275"/>
            <a:ext cx="6985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/>
              <a:t>Egne regneregler for pekere:</a:t>
            </a:r>
          </a:p>
          <a:p>
            <a:r>
              <a:rPr lang="en-US" sz="2400"/>
              <a:t>C har egne regneregler for pekere: p+i betyr</a:t>
            </a:r>
          </a:p>
          <a:p>
            <a:endParaRPr lang="en-US" sz="2400"/>
          </a:p>
          <a:p>
            <a:r>
              <a:rPr lang="en-US" sz="2400"/>
              <a:t>                “Øk p med i multiplisert med </a:t>
            </a:r>
            <a:br>
              <a:rPr lang="en-US" sz="2400"/>
            </a:br>
            <a:r>
              <a:rPr lang="en-US" sz="2400"/>
              <a:t>                størrelsen av det p peker på.”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9819-DDA4-574C-AD66-E9B4BEF4B74F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E7CD-BBB2-FC4B-BCAA-4D2A467A761B}" type="slidenum">
              <a:rPr lang="en-US"/>
              <a:pPr/>
              <a:t>18</a:t>
            </a:fld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23938" y="228600"/>
            <a:ext cx="2243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800"/>
              <a:t>Programmet:</a:t>
            </a:r>
            <a:endParaRPr lang="en-US" sz="2800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92150"/>
            <a:ext cx="6753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373688"/>
            <a:ext cx="67913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258888" y="4868863"/>
            <a:ext cx="497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/>
              <a:t>Gir følgende resultat når det kjøres:</a:t>
            </a:r>
            <a:endParaRPr 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9D54-48EB-EB47-A3F9-582D6B4C8C4A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77DA-B196-8A45-B78D-4ADB1ACC4B1B}" type="slidenum">
              <a:rPr lang="en-US"/>
              <a:pPr/>
              <a:t>19</a:t>
            </a:fld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Pekere til pekere til ...</a:t>
            </a:r>
            <a:endParaRPr lang="en-US" sz="3600"/>
          </a:p>
        </p:txBody>
      </p:sp>
      <p:pic>
        <p:nvPicPr>
          <p:cNvPr id="5837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781300"/>
            <a:ext cx="5256213" cy="647700"/>
          </a:xfrm>
          <a:noFill/>
          <a:ln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827088" y="1341438"/>
            <a:ext cx="7704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Noen ganger trenger man en peker til en pekervariabel, for eksempel fordi den skal overføres som parameter og endres. Siden vanlige pekere deklareres som: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950913" y="3808413"/>
            <a:ext cx="5218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/>
              <a:t>Må en ”peker til en peker” angis som:</a:t>
            </a:r>
            <a:endParaRPr lang="en-US" sz="2400"/>
          </a:p>
        </p:txBody>
      </p:sp>
      <p:pic>
        <p:nvPicPr>
          <p:cNvPr id="5837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4437063"/>
            <a:ext cx="5183188" cy="647700"/>
          </a:xfrm>
          <a:noFill/>
          <a:ln/>
        </p:spPr>
      </p:pic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971550" y="5300663"/>
            <a:ext cx="752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/>
              <a:t>Dette kan utvides med så mange stjerner man ønsker.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6" grpId="0"/>
      <p:bldP spid="583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DE63-60AD-4942-94BC-9D06594BC9D4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58EF-38C2-2D45-BC39-02A34924E57B}" type="slidenum">
              <a:rPr lang="en-US"/>
              <a:pPr/>
              <a:t>2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796925"/>
          </a:xfrm>
        </p:spPr>
        <p:txBody>
          <a:bodyPr/>
          <a:lstStyle/>
          <a:p>
            <a:r>
              <a:rPr lang="nb-NO" sz="3600" b="1"/>
              <a:t>Dynamisk allokering</a:t>
            </a:r>
            <a:endParaRPr lang="en-US" sz="3600" b="1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924175"/>
            <a:ext cx="5976937" cy="1657350"/>
          </a:xfrm>
          <a:noFill/>
          <a:ln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351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Ofte trenger man å opprette objekter under kjøringen i tillegg til variablene. Standardfunksjonen malloc (“memory</a:t>
            </a:r>
          </a:p>
          <a:p>
            <a:r>
              <a:rPr lang="en-US" sz="2400"/>
              <a:t>allocate”) benyttes til dette. Parameter er antall byte den skal opprette; operatoren sizeof kan gi oss dette.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3850" y="2492375"/>
            <a:ext cx="820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Vi </a:t>
            </a:r>
            <a:r>
              <a:rPr lang="en-US" sz="2400" dirty="0" err="1"/>
              <a:t>må</a:t>
            </a:r>
            <a:r>
              <a:rPr lang="en-US" sz="2400" dirty="0"/>
              <a:t> ha med </a:t>
            </a:r>
            <a:r>
              <a:rPr lang="en-US" sz="2400" dirty="0" err="1"/>
              <a:t>stdlib.h</a:t>
            </a:r>
            <a:r>
              <a:rPr lang="en-US" sz="2400" dirty="0"/>
              <a:t> for at </a:t>
            </a:r>
            <a:r>
              <a:rPr lang="en-US" sz="2400" dirty="0" err="1"/>
              <a:t>malloc</a:t>
            </a:r>
            <a:r>
              <a:rPr lang="en-US" sz="2400" dirty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brukes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19113" y="4527550"/>
            <a:ext cx="7797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/>
              <a:t>Frigivelse av objekter:</a:t>
            </a:r>
          </a:p>
          <a:p>
            <a:r>
              <a:rPr lang="en-US" sz="2400"/>
              <a:t>Når objekter ikke trengs mer, må de gis tilbake til systemet med funksjonen free:</a:t>
            </a:r>
          </a:p>
        </p:txBody>
      </p:sp>
      <p:pic>
        <p:nvPicPr>
          <p:cNvPr id="308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5734050"/>
            <a:ext cx="6121400" cy="574675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2DF6-5576-D24A-9DA5-82E16C90D04C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ABEF-F80D-5542-AAA2-019B57F2BB16}" type="slidenum">
              <a:rPr lang="en-US"/>
              <a:pPr/>
              <a:t>20</a:t>
            </a:fld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nb-NO" sz="3600"/>
              <a:t>Eksempel:</a:t>
            </a:r>
            <a:endParaRPr lang="en-US" sz="3600"/>
          </a:p>
        </p:txBody>
      </p:sp>
      <p:pic>
        <p:nvPicPr>
          <p:cNvPr id="6247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773238"/>
            <a:ext cx="6192838" cy="2376487"/>
          </a:xfrm>
          <a:noFill/>
          <a:ln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00113" y="908050"/>
            <a:ext cx="7437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Omgivelsesvariable i Unix inneholder opplysninger om en bruker og hans eller hennes preferanser: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808038" y="4311650"/>
            <a:ext cx="7508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Omgivelsen overføres nesten alltid fra program til program ved en global variabel:</a:t>
            </a:r>
          </a:p>
        </p:txBody>
      </p:sp>
      <p:pic>
        <p:nvPicPr>
          <p:cNvPr id="6247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5229225"/>
            <a:ext cx="5111750" cy="647700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60A8-A78E-0B46-B923-F35718197C31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369E-AC0A-F440-BE55-E831B3CE458B}" type="slidenum">
              <a:rPr lang="en-US"/>
              <a:pPr/>
              <a:t>21</a:t>
            </a:fld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nb-NO" sz="3600"/>
              <a:t>Eksempel (forts.)</a:t>
            </a:r>
            <a:endParaRPr lang="en-US" sz="3600"/>
          </a:p>
        </p:txBody>
      </p:sp>
      <p:pic>
        <p:nvPicPr>
          <p:cNvPr id="665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205038"/>
            <a:ext cx="6040437" cy="4103687"/>
          </a:xfrm>
          <a:noFill/>
          <a:ln/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023938" y="1071563"/>
            <a:ext cx="71008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/>
              <a:t>Pekeren environ peker på en vektor av pekere som</a:t>
            </a:r>
          </a:p>
          <a:p>
            <a:r>
              <a:rPr lang="nb-NO" sz="2400"/>
              <a:t>hver peker på en omgivelsesvariabel og dens</a:t>
            </a:r>
          </a:p>
          <a:p>
            <a:r>
              <a:rPr lang="nb-NO" sz="2400"/>
              <a:t>definisjon: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94B2-5C59-5A4C-AD90-63045CE21FA9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76B5-6243-3945-A6E7-279A3AD32117}" type="slidenum">
              <a:rPr lang="en-US"/>
              <a:pPr/>
              <a:t>22</a:t>
            </a:fld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22338"/>
          </a:xfrm>
        </p:spPr>
        <p:txBody>
          <a:bodyPr/>
          <a:lstStyle/>
          <a:p>
            <a:r>
              <a:rPr lang="nb-NO" sz="3600"/>
              <a:t>Vanlige pekerfeil:</a:t>
            </a:r>
            <a:endParaRPr lang="en-US" sz="3600"/>
          </a:p>
        </p:txBody>
      </p:sp>
      <p:pic>
        <p:nvPicPr>
          <p:cNvPr id="696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412875"/>
            <a:ext cx="6480175" cy="1463675"/>
          </a:xfrm>
          <a:noFill/>
          <a:ln/>
        </p:spPr>
      </p:pic>
      <p:pic>
        <p:nvPicPr>
          <p:cNvPr id="6963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3141663"/>
            <a:ext cx="6337300" cy="1800225"/>
          </a:xfrm>
          <a:noFill/>
          <a:ln/>
        </p:spPr>
      </p:pic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187450" y="5013325"/>
            <a:ext cx="7150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Det allokerte objektet vil nå være utilgjengelig, men vil “flyte rundt” og oppta plass så lenge programmet kjører. Dette kalles en </a:t>
            </a:r>
            <a:r>
              <a:rPr lang="en-US" sz="2400" b="1"/>
              <a:t>hukommelseslekkasje</a:t>
            </a:r>
            <a:r>
              <a:rPr lang="en-US" sz="2400"/>
              <a:t>.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1042988" y="765175"/>
            <a:ext cx="4252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/>
              <a:t>Det er noen feil som går igjen: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  <p:bldP spid="696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8791-E7C5-A340-B50F-06AF8E067740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3960-806A-2241-8698-4D6DAF126EA2}" type="slidenum">
              <a:rPr lang="en-US"/>
              <a:pPr/>
              <a:t>23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nb-NO" sz="3600"/>
              <a:t>Vanlige pekerfeil (forts.)</a:t>
            </a:r>
            <a:endParaRPr lang="en-US" sz="3600"/>
          </a:p>
        </p:txBody>
      </p:sp>
      <p:pic>
        <p:nvPicPr>
          <p:cNvPr id="73738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268413"/>
            <a:ext cx="5834062" cy="3168650"/>
          </a:xfrm>
          <a:noFill/>
          <a:ln/>
        </p:spPr>
      </p:pic>
      <p:pic>
        <p:nvPicPr>
          <p:cNvPr id="73740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4508500"/>
            <a:ext cx="5616575" cy="936625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D5E0-928F-2141-A67C-24EF7A8FA018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322B-F38B-F640-B701-C495A5B9B722}" type="slidenum">
              <a:rPr lang="en-US"/>
              <a:pPr/>
              <a:t>24</a:t>
            </a:fld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b-NO" sz="3600"/>
              <a:t>Enda en vanlig pekerfeil:</a:t>
            </a:r>
            <a:endParaRPr lang="en-US" sz="3600"/>
          </a:p>
        </p:txBody>
      </p:sp>
      <p:pic>
        <p:nvPicPr>
          <p:cNvPr id="8090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341438"/>
            <a:ext cx="6048375" cy="2159000"/>
          </a:xfrm>
          <a:noFill/>
          <a:ln/>
        </p:spPr>
      </p:pic>
      <p:pic>
        <p:nvPicPr>
          <p:cNvPr id="8090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3500438"/>
            <a:ext cx="5400675" cy="10795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9711-6F8F-6847-9852-4AD9100E9AA8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B60-AB70-544E-B7CB-06AC24BE12CF}" type="slidenum">
              <a:rPr lang="en-US"/>
              <a:pPr/>
              <a:t>25</a:t>
            </a:fld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r>
              <a:rPr lang="nb-NO" sz="3600"/>
              <a:t>Struct-er i C</a:t>
            </a:r>
            <a:endParaRPr lang="en-US" sz="3600"/>
          </a:p>
        </p:txBody>
      </p:sp>
      <p:pic>
        <p:nvPicPr>
          <p:cNvPr id="849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349500"/>
            <a:ext cx="5616575" cy="2663825"/>
          </a:xfrm>
          <a:noFill/>
          <a:ln/>
        </p:spPr>
      </p:pic>
      <p:pic>
        <p:nvPicPr>
          <p:cNvPr id="84999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196975"/>
            <a:ext cx="6769100" cy="1008063"/>
          </a:xfrm>
          <a:noFill/>
          <a:ln/>
        </p:spPr>
      </p:pic>
      <p:pic>
        <p:nvPicPr>
          <p:cNvPr id="85001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187450" y="5157788"/>
            <a:ext cx="6551613" cy="936625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BDB0-C36C-294C-B106-D0146857FD40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4FBF-52AC-A640-941B-ECECAE55CB4B}" type="slidenum">
              <a:rPr lang="en-US"/>
              <a:pPr/>
              <a:t>26</a:t>
            </a:fld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719138"/>
          </a:xfrm>
        </p:spPr>
        <p:txBody>
          <a:bodyPr/>
          <a:lstStyle/>
          <a:p>
            <a:r>
              <a:rPr lang="nb-NO" sz="3600"/>
              <a:t>Deklarasjon og bruk av struct-variable</a:t>
            </a:r>
            <a:endParaRPr lang="en-US" sz="3600"/>
          </a:p>
        </p:txBody>
      </p:sp>
      <p:pic>
        <p:nvPicPr>
          <p:cNvPr id="9011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5229225"/>
            <a:ext cx="6408737" cy="1439863"/>
          </a:xfrm>
          <a:noFill/>
          <a:ln/>
        </p:spPr>
      </p:pic>
      <p:pic>
        <p:nvPicPr>
          <p:cNvPr id="90119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2205038"/>
            <a:ext cx="5976937" cy="792162"/>
          </a:xfrm>
          <a:noFill/>
          <a:ln/>
        </p:spPr>
      </p:pic>
      <p:pic>
        <p:nvPicPr>
          <p:cNvPr id="90121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403350" y="2924175"/>
            <a:ext cx="6049963" cy="1152525"/>
          </a:xfrm>
          <a:noFill/>
          <a:ln/>
        </p:spPr>
      </p:pic>
      <p:pic>
        <p:nvPicPr>
          <p:cNvPr id="90123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1476375" y="4005263"/>
            <a:ext cx="5761038" cy="792162"/>
          </a:xfrm>
          <a:noFill/>
          <a:ln/>
        </p:spPr>
      </p:pic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827088" y="692150"/>
            <a:ext cx="703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/>
              <a:t>Struct-variable brukes ellers som i Simula og Java:</a:t>
            </a:r>
            <a:endParaRPr lang="en-US" sz="2400"/>
          </a:p>
        </p:txBody>
      </p:sp>
      <p:pic>
        <p:nvPicPr>
          <p:cNvPr id="9012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1125538"/>
            <a:ext cx="705643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042988" y="4797425"/>
            <a:ext cx="359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 b="1"/>
              <a:t>Bruk av struct-variable:</a:t>
            </a:r>
            <a:endParaRPr lang="en-US" sz="24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/>
      <p:bldP spid="901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E2C-188E-3F4B-A2E8-AD1DE095C00D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9FD3-0301-CB43-912D-3E57C3FA16E0}" type="slidenum">
              <a:rPr lang="en-US"/>
              <a:pPr/>
              <a:t>27</a:t>
            </a:fld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nb-NO" sz="3600"/>
              <a:t>Typedefinisjoner</a:t>
            </a:r>
            <a:endParaRPr lang="en-US" sz="3600"/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1258888" y="3716338"/>
            <a:ext cx="6526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Nå kan ul og str_a brukes i deklarasjoner på lik</a:t>
            </a:r>
          </a:p>
          <a:p>
            <a:r>
              <a:rPr lang="en-US" sz="2400"/>
              <a:t>linje med int, char etc.</a:t>
            </a:r>
          </a:p>
        </p:txBody>
      </p:sp>
      <p:pic>
        <p:nvPicPr>
          <p:cNvPr id="96269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484313"/>
            <a:ext cx="6656387" cy="187325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049C-B69E-054A-AF24-59B3B0E28314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8739-ED01-384F-B135-DE2213D5CA87}" type="slidenum">
              <a:rPr lang="en-US"/>
              <a:pPr/>
              <a:t>28</a:t>
            </a:fld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22338"/>
          </a:xfrm>
        </p:spPr>
        <p:txBody>
          <a:bodyPr/>
          <a:lstStyle/>
          <a:p>
            <a:r>
              <a:rPr lang="nb-NO" sz="3600"/>
              <a:t>Pekere til struct-er</a:t>
            </a:r>
            <a:endParaRPr lang="en-US" sz="3600"/>
          </a:p>
        </p:txBody>
      </p:sp>
      <p:pic>
        <p:nvPicPr>
          <p:cNvPr id="9933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125538"/>
            <a:ext cx="6985000" cy="1798637"/>
          </a:xfrm>
          <a:noFill/>
          <a:ln/>
        </p:spPr>
      </p:pic>
      <p:pic>
        <p:nvPicPr>
          <p:cNvPr id="9933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3213100"/>
            <a:ext cx="6624637" cy="1152525"/>
          </a:xfrm>
          <a:noFill/>
          <a:ln/>
        </p:spPr>
      </p:pic>
      <p:pic>
        <p:nvPicPr>
          <p:cNvPr id="99337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331913" y="4508500"/>
            <a:ext cx="6696075" cy="1800225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EA9E-F31C-2A44-BDC8-872C629A40E6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5051-CDB2-ED4C-9D26-EC1296C352F6}" type="slidenum">
              <a:rPr lang="en-US"/>
              <a:pPr/>
              <a:t>29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nb-NO" sz="3600"/>
              <a:t>Lister</a:t>
            </a:r>
            <a:endParaRPr lang="en-US" sz="360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400"/>
              <a:t>Enkle lister</a:t>
            </a:r>
          </a:p>
          <a:p>
            <a:pPr>
              <a:lnSpc>
                <a:spcPct val="90000"/>
              </a:lnSpc>
            </a:pPr>
            <a:r>
              <a:rPr lang="nb-NO" sz="2400"/>
              <a:t>Operasjoner på lister</a:t>
            </a:r>
            <a:br>
              <a:rPr lang="nb-NO" sz="2400"/>
            </a:br>
            <a:endParaRPr lang="nb-NO" sz="2400"/>
          </a:p>
          <a:p>
            <a:pPr>
              <a:lnSpc>
                <a:spcPct val="90000"/>
              </a:lnSpc>
              <a:buFontTx/>
              <a:buNone/>
            </a:pPr>
            <a:r>
              <a:rPr lang="nb-NO" sz="2400" b="1"/>
              <a:t>Fordelene med lister:</a:t>
            </a:r>
          </a:p>
          <a:p>
            <a:pPr>
              <a:lnSpc>
                <a:spcPct val="90000"/>
              </a:lnSpc>
            </a:pPr>
            <a:r>
              <a:rPr lang="nb-NO" sz="2400"/>
              <a:t>Dynamiske; plassforbruk tilpasses under kjøringen.</a:t>
            </a:r>
          </a:p>
          <a:p>
            <a:pPr>
              <a:lnSpc>
                <a:spcPct val="90000"/>
              </a:lnSpc>
            </a:pPr>
            <a:r>
              <a:rPr lang="nb-NO" sz="2400"/>
              <a:t>Fleksible; innbyrdes rekkefølge kan lett endres.</a:t>
            </a:r>
          </a:p>
          <a:p>
            <a:pPr>
              <a:lnSpc>
                <a:spcPct val="90000"/>
              </a:lnSpc>
            </a:pPr>
            <a:r>
              <a:rPr lang="nb-NO" sz="2400"/>
              <a:t>Generelle; kan simulere andre strukturer.</a:t>
            </a:r>
            <a:br>
              <a:rPr lang="nb-NO" sz="2400"/>
            </a:br>
            <a:endParaRPr lang="nb-NO" sz="2400"/>
          </a:p>
          <a:p>
            <a:pPr>
              <a:lnSpc>
                <a:spcPct val="90000"/>
              </a:lnSpc>
              <a:buFontTx/>
              <a:buNone/>
            </a:pPr>
            <a:r>
              <a:rPr lang="nb-NO" sz="2400" b="1"/>
              <a:t>Ulemper med lister:</a:t>
            </a:r>
          </a:p>
          <a:p>
            <a:pPr>
              <a:lnSpc>
                <a:spcPct val="90000"/>
              </a:lnSpc>
            </a:pPr>
            <a:r>
              <a:rPr lang="nb-NO" sz="2400"/>
              <a:t>Det kan lett bli en del leting, slik at lange lister kan være langsomme i bruk.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4BEA-115A-0A4E-9F06-CF8DDBAE4E2E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EAD2-69AE-7B4A-B362-3203CDED84BA}" type="slidenum">
              <a:rPr lang="en-US"/>
              <a:pPr/>
              <a:t>3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Et eksempel</a:t>
            </a:r>
            <a:endParaRPr lang="en-US" sz="36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27088" y="1125538"/>
            <a:ext cx="7848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Anta at vi skal lese et navn (dvs. en tekst) og skrive det ut. For at navnet ikke skal oppta plass når vi ikke trenger det, bruker vi dynamisk allokering.</a:t>
            </a:r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3141663"/>
            <a:ext cx="6624637" cy="2909887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A5E7-332D-A446-931F-7D23CE2730FC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A608-8177-7746-9E8C-1C5F387B686B}" type="slidenum">
              <a:rPr lang="en-US"/>
              <a:pPr/>
              <a:t>30</a:t>
            </a:fld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nb-NO" sz="3600"/>
              <a:t>En enkel liste:</a:t>
            </a:r>
            <a:endParaRPr lang="en-US" sz="3600"/>
          </a:p>
        </p:txBody>
      </p:sp>
      <p:pic>
        <p:nvPicPr>
          <p:cNvPr id="1054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836613"/>
            <a:ext cx="6761162" cy="2838450"/>
          </a:xfrm>
          <a:noFill/>
          <a:ln/>
        </p:spPr>
      </p:pic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1547813" y="3789363"/>
            <a:ext cx="60801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 b="1"/>
              <a:t>Listepekeren </a:t>
            </a:r>
            <a:r>
              <a:rPr lang="nb-NO" sz="2400"/>
              <a:t>liste peker på første element.</a:t>
            </a:r>
          </a:p>
          <a:p>
            <a:endParaRPr lang="nb-NO" sz="2400"/>
          </a:p>
          <a:p>
            <a:r>
              <a:rPr lang="nb-NO" sz="2400"/>
              <a:t>Denne listen kan simulere:</a:t>
            </a:r>
          </a:p>
          <a:p>
            <a:pPr>
              <a:buFontTx/>
              <a:buChar char="-"/>
            </a:pPr>
            <a:r>
              <a:rPr lang="nb-NO" sz="2400"/>
              <a:t> Stakker</a:t>
            </a:r>
          </a:p>
          <a:p>
            <a:pPr>
              <a:buFontTx/>
              <a:buChar char="-"/>
            </a:pPr>
            <a:r>
              <a:rPr lang="nb-NO" sz="2400"/>
              <a:t> Køer</a:t>
            </a:r>
          </a:p>
          <a:p>
            <a:pPr>
              <a:buFontTx/>
              <a:buChar char="-"/>
            </a:pPr>
            <a:r>
              <a:rPr lang="nb-NO" sz="2400"/>
              <a:t> Prioritetskøer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4133-17E2-2544-BC9F-C22D04850D47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50B0-40D0-7E46-9AF0-C73E86473C8E}" type="slidenum">
              <a:rPr lang="en-US"/>
              <a:pPr/>
              <a:t>31</a:t>
            </a:fld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Konvensjon:</a:t>
            </a:r>
            <a:endParaRPr lang="en-US" sz="3600"/>
          </a:p>
        </p:txBody>
      </p:sp>
      <p:pic>
        <p:nvPicPr>
          <p:cNvPr id="1085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989138"/>
            <a:ext cx="6696075" cy="210185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6761-803E-364A-8721-F626A807AF42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E086-C695-6B49-986D-7E4568082F06}" type="slidenum">
              <a:rPr lang="en-US"/>
              <a:pPr/>
              <a:t>32</a:t>
            </a:fld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nb-NO" sz="3600"/>
              <a:t>Operasjoner på lister</a:t>
            </a:r>
            <a:endParaRPr lang="en-US" sz="3600"/>
          </a:p>
        </p:txBody>
      </p:sp>
      <p:pic>
        <p:nvPicPr>
          <p:cNvPr id="1116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2050" y="1628775"/>
            <a:ext cx="7081838" cy="3976688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F840-237E-8D4C-876C-ABA827CEF887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046-0C94-2A48-BC27-1020CC7AA270}" type="slidenum">
              <a:rPr lang="en-US"/>
              <a:pPr/>
              <a:t>33</a:t>
            </a:fld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r>
              <a:rPr lang="nb-NO" sz="3600"/>
              <a:t>Operasjoner på lister (forts.)</a:t>
            </a:r>
            <a:endParaRPr lang="en-US" sz="3600"/>
          </a:p>
        </p:txBody>
      </p:sp>
      <p:pic>
        <p:nvPicPr>
          <p:cNvPr id="1146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836613"/>
            <a:ext cx="6911975" cy="5400675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6C8C-B491-9A41-9FAF-F72D26F19888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E80C-101E-5B44-9EA7-0FED78FCCF3E}" type="slidenum">
              <a:rPr lang="en-US"/>
              <a:pPr/>
              <a:t>34</a:t>
            </a:fld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nb-NO" sz="3600"/>
              <a:t>Innsetting sist i listen (forts.):</a:t>
            </a:r>
            <a:endParaRPr lang="en-US" sz="3600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042988" y="1196975"/>
            <a:ext cx="6861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Dette kan gjøres raskere hvis vi alltid har en peker til siste element.</a:t>
            </a:r>
          </a:p>
          <a:p>
            <a:endParaRPr lang="en-US" sz="2400"/>
          </a:p>
        </p:txBody>
      </p:sp>
      <p:pic>
        <p:nvPicPr>
          <p:cNvPr id="117766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0" y="2276475"/>
            <a:ext cx="6985000" cy="3240088"/>
          </a:xfrm>
          <a:noFill/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D8B3-70E2-1F4D-B97E-5099234E884F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4ADB-F73A-4542-B4CB-6DA922430EBD}" type="slidenum">
              <a:rPr lang="en-US"/>
              <a:pPr/>
              <a:t>35</a:t>
            </a:fld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850900"/>
          </a:xfrm>
        </p:spPr>
        <p:txBody>
          <a:bodyPr/>
          <a:lstStyle/>
          <a:p>
            <a:r>
              <a:rPr lang="nb-NO" sz="3600"/>
              <a:t>Operasjoner på lister (forts.)</a:t>
            </a:r>
            <a:endParaRPr lang="en-US" sz="3600"/>
          </a:p>
        </p:txBody>
      </p:sp>
      <p:pic>
        <p:nvPicPr>
          <p:cNvPr id="12186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908050"/>
            <a:ext cx="6696075" cy="56896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155-9852-5847-82B2-5E9F8F0CA4B8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6664-9A28-7644-BC71-CF054949D44F}" type="slidenum">
              <a:rPr lang="en-US"/>
              <a:pPr/>
              <a:t>36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Debuggere</a:t>
            </a:r>
            <a:endParaRPr lang="en-US" sz="360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76475"/>
            <a:ext cx="6970713" cy="2333625"/>
          </a:xfrm>
        </p:spPr>
        <p:txBody>
          <a:bodyPr/>
          <a:lstStyle/>
          <a:p>
            <a:r>
              <a:rPr lang="nb-NO" sz="2400"/>
              <a:t>analysere en program-dump,</a:t>
            </a:r>
          </a:p>
          <a:p>
            <a:r>
              <a:rPr lang="nb-NO" sz="2400"/>
              <a:t>vise innhold av variable,</a:t>
            </a:r>
          </a:p>
          <a:p>
            <a:r>
              <a:rPr lang="nb-NO" sz="2400"/>
              <a:t>vise hvilke funksjoner som er kalt,</a:t>
            </a:r>
          </a:p>
          <a:p>
            <a:r>
              <a:rPr lang="nb-NO" sz="2400"/>
              <a:t>kjøre programmet én og én linje, og</a:t>
            </a:r>
          </a:p>
          <a:p>
            <a:r>
              <a:rPr lang="nb-NO" sz="2400"/>
              <a:t>kjøre til angitte stopp-punkter.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827088" y="4868863"/>
            <a:ext cx="7508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nb-NO" sz="2400"/>
              <a:t>Debuggeren gdb er laget for å brukes sammen med både cc og gcc. Den har et vindusgrensesnitt som heter ddd, som kan brukes på UNIX-maskiner.</a:t>
            </a:r>
            <a:endParaRPr lang="en-US" sz="2400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042988" y="1484313"/>
            <a:ext cx="6200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/>
              <a:t>En ”debugger” er et meget nyttig feilsøkings-</a:t>
            </a:r>
          </a:p>
          <a:p>
            <a:r>
              <a:rPr lang="nb-NO" sz="2400"/>
              <a:t>verktøy. Det kan: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3634-6BCA-E34B-9978-47A534BD24DE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430A1-5786-544E-B389-6D40CDAFDB6B}" type="slidenum">
              <a:rPr lang="en-US"/>
              <a:pPr/>
              <a:t>37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/>
              <a:t>Debuggere (forts.)</a:t>
            </a:r>
            <a:endParaRPr lang="en-US" sz="360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2060575"/>
            <a:ext cx="6913563" cy="1368425"/>
          </a:xfrm>
        </p:spPr>
        <p:txBody>
          <a:bodyPr/>
          <a:lstStyle/>
          <a:p>
            <a:r>
              <a:rPr lang="nb-NO" sz="2400"/>
              <a:t>kompilere våre programmer med opsjonen –g, og</a:t>
            </a:r>
          </a:p>
          <a:p>
            <a:r>
              <a:rPr lang="nb-NO" sz="2400"/>
              <a:t>angi at vi ønsker programdumper:</a:t>
            </a:r>
            <a:endParaRPr lang="en-US" sz="240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116013" y="1557338"/>
            <a:ext cx="552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/>
              <a:t>For å bruke gdb/ddd må vi gjøre to ting:</a:t>
            </a:r>
            <a:endParaRPr lang="en-US" sz="2400"/>
          </a:p>
        </p:txBody>
      </p:sp>
      <p:pic>
        <p:nvPicPr>
          <p:cNvPr id="12595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3357563"/>
            <a:ext cx="6551613" cy="19431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011-B033-0941-A89D-517986E23E65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9B8C-B2B9-304E-A055-B48725E0B59F}" type="slidenum">
              <a:rPr lang="en-US"/>
              <a:pPr/>
              <a:t>38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22338"/>
          </a:xfrm>
        </p:spPr>
        <p:txBody>
          <a:bodyPr/>
          <a:lstStyle/>
          <a:p>
            <a:r>
              <a:rPr lang="nb-NO" sz="3600"/>
              <a:t>Et program med feil:</a:t>
            </a:r>
            <a:endParaRPr lang="en-US" sz="360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068638"/>
            <a:ext cx="3455988" cy="23050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nb-NO" sz="2400"/>
              <a:t>Sette opp en vektor med 10 pekere til heltall,</a:t>
            </a:r>
          </a:p>
          <a:p>
            <a:pPr marL="609600" indent="-609600">
              <a:buFontTx/>
              <a:buAutoNum type="arabicPeriod"/>
            </a:pPr>
            <a:r>
              <a:rPr lang="nb-NO" sz="2400"/>
              <a:t>Sette inn tallene 0-9 og</a:t>
            </a:r>
          </a:p>
          <a:p>
            <a:pPr marL="609600" indent="-609600">
              <a:buFontTx/>
              <a:buAutoNum type="arabicPeriod"/>
            </a:pPr>
            <a:r>
              <a:rPr lang="nb-NO" sz="2400"/>
              <a:t>Skrive ut tallene</a:t>
            </a:r>
            <a:endParaRPr lang="en-US" sz="2400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250825" y="2060575"/>
            <a:ext cx="2693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/>
              <a:t>Følgende program</a:t>
            </a:r>
          </a:p>
          <a:p>
            <a:r>
              <a:rPr lang="nb-NO" sz="2400"/>
              <a:t>prøver å:</a:t>
            </a:r>
            <a:endParaRPr lang="en-US" sz="2400"/>
          </a:p>
        </p:txBody>
      </p:sp>
      <p:pic>
        <p:nvPicPr>
          <p:cNvPr id="12800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836613"/>
            <a:ext cx="5113338" cy="5832475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  <p:bldP spid="12800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643A-BD84-7147-993B-F243666B11F8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44CB-9282-A341-8E20-053F4BC7BCA7}" type="slidenum">
              <a:rPr lang="en-US"/>
              <a:pPr/>
              <a:t>39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r>
              <a:rPr lang="nb-NO" sz="3600"/>
              <a:t>Programdumper</a:t>
            </a:r>
            <a:endParaRPr lang="en-US" sz="3600"/>
          </a:p>
        </p:txBody>
      </p:sp>
      <p:pic>
        <p:nvPicPr>
          <p:cNvPr id="130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765175"/>
            <a:ext cx="7058025" cy="1439863"/>
          </a:xfrm>
          <a:noFill/>
          <a:ln/>
        </p:spPr>
      </p:pic>
      <p:pic>
        <p:nvPicPr>
          <p:cNvPr id="13005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2349500"/>
            <a:ext cx="6913562" cy="1368425"/>
          </a:xfrm>
          <a:noFill/>
          <a:ln/>
        </p:spPr>
      </p:pic>
      <p:pic>
        <p:nvPicPr>
          <p:cNvPr id="130056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58888" y="3860800"/>
            <a:ext cx="6911975" cy="1655763"/>
          </a:xfrm>
          <a:noFill/>
          <a:ln/>
        </p:spPr>
      </p:pic>
      <p:pic>
        <p:nvPicPr>
          <p:cNvPr id="130060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1403350" y="5661025"/>
            <a:ext cx="7200900" cy="936625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F2CB-D89E-944C-8907-3ABE791BF21A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FF40-83B0-0141-A54B-0D89A6F34248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06437"/>
          </a:xfrm>
        </p:spPr>
        <p:txBody>
          <a:bodyPr/>
          <a:lstStyle/>
          <a:p>
            <a:r>
              <a:rPr lang="nb-NO" sz="3600"/>
              <a:t>Lagring av data</a:t>
            </a:r>
            <a:endParaRPr lang="en-US" sz="36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073650"/>
          </a:xfrm>
        </p:spPr>
        <p:txBody>
          <a:bodyPr/>
          <a:lstStyle/>
          <a:p>
            <a:r>
              <a:rPr lang="en-US" sz="2400" b="1" i="1"/>
              <a:t>Vektor </a:t>
            </a:r>
            <a:r>
              <a:rPr lang="en-US" sz="2400"/>
              <a:t>(matrise, “array”) benyttes når det er naturlig å gi hvert element et identifikasjonsnummer. </a:t>
            </a:r>
            <a:br>
              <a:rPr lang="en-US" sz="2400"/>
            </a:br>
            <a:r>
              <a:rPr lang="en-US" sz="2400"/>
              <a:t>Eksempel: Opptelling av forekomster av tegn i en fil.</a:t>
            </a:r>
          </a:p>
          <a:p>
            <a:r>
              <a:rPr lang="en-US" sz="2400" b="1" i="1"/>
              <a:t>Stakk</a:t>
            </a:r>
            <a:r>
              <a:rPr lang="en-US" sz="2400" b="1"/>
              <a:t> </a:t>
            </a:r>
            <a:r>
              <a:rPr lang="en-US" sz="2400"/>
              <a:t>(“stack”) er til mellomlagring når </a:t>
            </a:r>
            <a:r>
              <a:rPr lang="en-US" sz="2400" i="1"/>
              <a:t>yngste </a:t>
            </a:r>
            <a:r>
              <a:rPr lang="en-US" sz="2400"/>
              <a:t>element skal hentes først.</a:t>
            </a:r>
            <a:br>
              <a:rPr lang="en-US" sz="2400"/>
            </a:br>
            <a:r>
              <a:rPr lang="en-US" sz="2400"/>
              <a:t>(LIFO = “Last in, first out”)</a:t>
            </a:r>
            <a:br>
              <a:rPr lang="en-US" sz="2400"/>
            </a:br>
            <a:r>
              <a:rPr lang="en-US" sz="2400"/>
              <a:t>Eksempel: Snu sifrene i et heltall ved utskrift.</a:t>
            </a:r>
          </a:p>
          <a:p>
            <a:r>
              <a:rPr lang="en-US" sz="2400" b="1" i="1"/>
              <a:t>Kø</a:t>
            </a:r>
            <a:r>
              <a:rPr lang="en-US" sz="2400" b="1"/>
              <a:t> </a:t>
            </a:r>
            <a:r>
              <a:rPr lang="en-US" sz="2400"/>
              <a:t>(“queue”) er til mellomlagring når </a:t>
            </a:r>
            <a:r>
              <a:rPr lang="en-US" sz="2400" i="1"/>
              <a:t>eldste </a:t>
            </a:r>
            <a:r>
              <a:rPr lang="en-US" sz="2400"/>
              <a:t>element skal hentes først.</a:t>
            </a:r>
            <a:br>
              <a:rPr lang="en-US" sz="2400"/>
            </a:br>
            <a:r>
              <a:rPr lang="en-US" sz="2400"/>
              <a:t>(FIFO = “First in, first out”)</a:t>
            </a:r>
            <a:br>
              <a:rPr lang="en-US" sz="2400"/>
            </a:br>
            <a:r>
              <a:rPr lang="en-US" sz="2400"/>
              <a:t>Eksempel: Kø av utskrifter til en skriver.</a:t>
            </a:r>
          </a:p>
          <a:p>
            <a:r>
              <a:rPr lang="en-US" sz="2400" b="1" i="1"/>
              <a:t>Liste</a:t>
            </a:r>
            <a:r>
              <a:rPr lang="en-US" sz="2400" b="1"/>
              <a:t> </a:t>
            </a:r>
            <a:r>
              <a:rPr lang="en-US" sz="2400"/>
              <a:t>(“list”) er mest fleksibel; den omtales senere.</a:t>
            </a:r>
            <a:endParaRPr lang="en-US" sz="200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747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/>
              <a:t>Det er fire hovedteknikker for å lagre data: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AF79-7CE6-324C-95AF-B977AEDBB554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AB10-38FC-3644-900A-4A67C180BFA4}" type="slidenum">
              <a:rPr lang="en-US"/>
              <a:pPr/>
              <a:t>40</a:t>
            </a:fld>
            <a:endParaRPr lang="en-US"/>
          </a:p>
        </p:txBody>
      </p:sp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76250"/>
            <a:ext cx="67246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3759200" y="65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671638" y="65088"/>
            <a:ext cx="470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384300" y="65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1403350" y="188913"/>
            <a:ext cx="7056438" cy="404812"/>
          </a:xfrm>
          <a:prstGeom prst="rect">
            <a:avLst/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nb-NO" sz="2400">
                <a:solidFill>
                  <a:schemeClr val="hlink"/>
                </a:solidFill>
              </a:rPr>
              <a:t>&gt;/usr/bin ddd</a:t>
            </a:r>
            <a:r>
              <a:rPr lang="nb-NO" sz="2400"/>
              <a:t> </a:t>
            </a:r>
            <a:r>
              <a:rPr lang="nb-NO" sz="2400">
                <a:solidFill>
                  <a:schemeClr val="hlink"/>
                </a:solidFill>
              </a:rPr>
              <a:t>test-gdb&amp;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A7F-F7C8-2A41-B99F-840B1F382FBA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B984-7D54-3E4C-BFBF-062354D62EF8}" type="slidenum">
              <a:rPr lang="en-US"/>
              <a:pPr/>
              <a:t>41</a:t>
            </a:fld>
            <a:endParaRPr lang="en-US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6391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33375"/>
            <a:ext cx="64801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3201-5874-534C-AA53-420EF90372D4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48EA5-BD98-DD42-9D65-9035F607D7E4}" type="slidenum">
              <a:rPr lang="en-US"/>
              <a:pPr/>
              <a:t>42</a:t>
            </a:fld>
            <a:endParaRPr lang="en-US"/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73238"/>
            <a:ext cx="7200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005263"/>
            <a:ext cx="67691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D339-D150-B74A-89F2-CD70040B9017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F64C-389C-1B40-9005-2F910D44D5BB}" type="slidenum">
              <a:rPr lang="en-US"/>
              <a:pPr/>
              <a:t>43</a:t>
            </a:fld>
            <a:endParaRPr lang="en-US"/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0"/>
            <a:ext cx="6913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50FA-9BCC-B24E-AE6C-397D973EDCB4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81AB5-FB5D-874C-8BD9-7AC67B9FF865}" type="slidenum">
              <a:rPr lang="en-US"/>
              <a:pPr/>
              <a:t>44</a:t>
            </a:fld>
            <a:endParaRPr lang="en-US"/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492375"/>
            <a:ext cx="7183437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EF6-9112-E14D-B9A1-5935FB5790FA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42DE-4E14-9B42-BC1C-49D3AC9ED5D2}" type="slidenum">
              <a:rPr lang="en-US"/>
              <a:pPr/>
              <a:t>45</a:t>
            </a:fld>
            <a:endParaRPr lang="en-US"/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619125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29B9-9C91-5741-8843-F3A2947782DE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D745-B7F8-6D45-9105-D3250A51533C}" type="slidenum">
              <a:rPr lang="en-US"/>
              <a:pPr/>
              <a:t>46</a:t>
            </a:fld>
            <a:endParaRPr lang="en-US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92150"/>
            <a:ext cx="6591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2300288"/>
            <a:ext cx="67246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797425"/>
            <a:ext cx="5305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4E35-EE1F-3C41-B8BA-C4D652099428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BED8-FB34-374F-A7C5-49A5B9A25660}" type="slidenum">
              <a:rPr lang="en-US"/>
              <a:pPr/>
              <a:t>47</a:t>
            </a:fld>
            <a:endParaRPr lang="en-U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nb-NO" sz="3200"/>
              <a:t>Et eksempel til</a:t>
            </a:r>
            <a:endParaRPr lang="en-US" sz="3200"/>
          </a:p>
        </p:txBody>
      </p:sp>
      <p:pic>
        <p:nvPicPr>
          <p:cNvPr id="144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692150"/>
            <a:ext cx="6624637" cy="720725"/>
          </a:xfrm>
          <a:noFill/>
          <a:ln/>
        </p:spPr>
      </p:pic>
      <p:pic>
        <p:nvPicPr>
          <p:cNvPr id="14439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484313"/>
            <a:ext cx="6192837" cy="5184775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5604-0BC3-A247-BCAC-FA9FE2ECE462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4B8E-3274-3C41-8B5B-F1B1992780A4}" type="slidenum">
              <a:rPr lang="en-US"/>
              <a:pPr/>
              <a:t>48</a:t>
            </a:fld>
            <a:endParaRPr lang="en-US"/>
          </a:p>
        </p:txBody>
      </p:sp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04813"/>
            <a:ext cx="70564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844675"/>
            <a:ext cx="67627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5516563"/>
            <a:ext cx="3527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FCDBD-F32E-244F-A709-0DC60DC0E247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CEBE-047D-8F47-9F39-C234318CDF77}" type="slidenum">
              <a:rPr lang="en-US"/>
              <a:pPr/>
              <a:t>49</a:t>
            </a:fld>
            <a:endParaRPr lang="en-US"/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49275"/>
            <a:ext cx="58324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403350" y="0"/>
            <a:ext cx="6408738" cy="47625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nb-NO" sz="2400">
                <a:solidFill>
                  <a:schemeClr val="hlink"/>
                </a:solidFill>
              </a:rPr>
              <a:t>&gt;/usr/bin ddd printenv-feil&amp;</a:t>
            </a:r>
            <a:endParaRPr lang="en-U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25FC-A72C-6D48-8F78-AEEBF008A1B4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6A24-271A-E74E-88A4-D49419506D07}" type="slidenum">
              <a:rPr lang="en-US"/>
              <a:pPr/>
              <a:t>5</a:t>
            </a:fld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nb-NO" sz="3600"/>
              <a:t>Stakker</a:t>
            </a:r>
            <a:endParaRPr lang="en-US" sz="36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527175" y="1216025"/>
            <a:ext cx="6429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Man bruker en peker til å peke på øverste</a:t>
            </a:r>
          </a:p>
          <a:p>
            <a:r>
              <a:rPr lang="en-US" sz="2400"/>
              <a:t>element. Anta at vi bruker sp som stakkpeker og at stakken er tom.</a:t>
            </a:r>
          </a:p>
        </p:txBody>
      </p:sp>
      <p:pic>
        <p:nvPicPr>
          <p:cNvPr id="2253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2565400"/>
            <a:ext cx="4248150" cy="316865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4310-E87A-0149-8DD4-3086D34E9445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9F6E-31AD-9343-9755-20DF21BF5533}" type="slidenum">
              <a:rPr lang="en-US"/>
              <a:pPr/>
              <a:t>50</a:t>
            </a:fld>
            <a:endParaRPr lang="en-US"/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69850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F855-20FB-6846-9C68-7BD18ED77E1F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851C-F477-F24E-8AAB-35376EE9B542}" type="slidenum">
              <a:rPr lang="en-US"/>
              <a:pPr/>
              <a:t>51</a:t>
            </a:fld>
            <a:endParaRPr lang="en-US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6480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57338"/>
            <a:ext cx="69850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537E-F4B2-FF46-98F6-E2F5BBC9EC23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7390-2392-E74A-8653-B8A4D6CC13A7}" type="slidenum">
              <a:rPr lang="en-US"/>
              <a:pPr/>
              <a:t>52</a:t>
            </a:fld>
            <a:endParaRPr lang="en-US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20713"/>
            <a:ext cx="65532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492375"/>
            <a:ext cx="6553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644900"/>
            <a:ext cx="67675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2FA2-40DA-B84F-881B-0BE59B7D46CC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0430C-C79C-C840-A9E3-36C02BD7E67C}" type="slidenum">
              <a:rPr lang="en-US"/>
              <a:pPr/>
              <a:t>53</a:t>
            </a:fld>
            <a:endParaRPr lang="en-US"/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0"/>
            <a:ext cx="66484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93D1-E788-8F42-B268-4E8F97C176B0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7AC8-7976-684A-BD80-870363B5ED32}" type="slidenum">
              <a:rPr lang="en-US"/>
              <a:pPr/>
              <a:t>54</a:t>
            </a:fld>
            <a:endParaRPr lang="en-US"/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73437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84763"/>
            <a:ext cx="61928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4980-A0E1-0046-9D4D-C7BA7B377D6C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7DE5-3665-F648-ADF2-4ECD9ABDF1C0}" type="slidenum">
              <a:rPr lang="en-US"/>
              <a:pPr/>
              <a:t>55</a:t>
            </a:fld>
            <a:endParaRPr lang="en-US"/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8913"/>
            <a:ext cx="72009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557338"/>
            <a:ext cx="74168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ADEB-F89B-934F-A225-7A69EBA47BE9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6569-3788-EF4B-BCE6-B5214A07989F}" type="slidenum">
              <a:rPr lang="en-US"/>
              <a:pPr/>
              <a:t>56</a:t>
            </a:fld>
            <a:endParaRPr lang="en-US"/>
          </a:p>
        </p:txBody>
      </p:sp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81075"/>
            <a:ext cx="67246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420938"/>
            <a:ext cx="67437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941888"/>
            <a:ext cx="69088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43000" y="304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Her ser vi at p er 0, og det må være galt!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F72E-DA24-C544-8105-F62B397BA114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D41A-011B-EF41-94FC-AFE4EB6437E1}" type="slidenum">
              <a:rPr lang="en-US"/>
              <a:pPr/>
              <a:t>57</a:t>
            </a:fld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r>
              <a:rPr lang="nb-NO" sz="3200"/>
              <a:t>Andre feilsøkingsverktøy</a:t>
            </a:r>
            <a:endParaRPr lang="en-US" sz="3200"/>
          </a:p>
        </p:txBody>
      </p:sp>
      <p:pic>
        <p:nvPicPr>
          <p:cNvPr id="158728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836613"/>
            <a:ext cx="7056437" cy="1079500"/>
          </a:xfrm>
          <a:noFill/>
          <a:ln/>
        </p:spPr>
      </p:pic>
      <p:pic>
        <p:nvPicPr>
          <p:cNvPr id="158730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989138"/>
            <a:ext cx="7632700" cy="4319587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BE4F-70C5-0840-A882-125CA3E1C79A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FAF6-9D0E-9B45-A2A8-CE078A4326F8}" type="slidenum">
              <a:rPr lang="en-US"/>
              <a:pPr/>
              <a:t>58</a:t>
            </a:fld>
            <a:endParaRPr lang="en-US"/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765175"/>
            <a:ext cx="6121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357563"/>
            <a:ext cx="61198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69C1-7938-8643-9F31-2C874511EA0D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E88F-1B4C-9144-AFC8-E1E081D5AA92}" type="slidenum">
              <a:rPr lang="en-US"/>
              <a:pPr/>
              <a:t>59</a:t>
            </a:fld>
            <a:endParaRPr lang="en-US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nb-NO" sz="3600"/>
              <a:t>Programmet alleyoop</a:t>
            </a:r>
            <a:endParaRPr lang="en-US" sz="3600"/>
          </a:p>
        </p:txBody>
      </p:sp>
      <p:pic>
        <p:nvPicPr>
          <p:cNvPr id="1638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557338"/>
            <a:ext cx="6192837" cy="1439862"/>
          </a:xfrm>
          <a:noFill/>
          <a:ln/>
        </p:spPr>
      </p:pic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1476375" y="3284538"/>
            <a:ext cx="60277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800"/>
              <a:t>Dette programmet er i tillegg ypperlig</a:t>
            </a:r>
          </a:p>
          <a:p>
            <a:r>
              <a:rPr lang="nb-NO" sz="2800"/>
              <a:t>til å finne minnelekasjer.</a:t>
            </a:r>
            <a:endParaRPr 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693C-BA3F-AD46-9C62-BF155B627E7C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E19B-87FC-284E-8952-AAEAB7A95BB3}" type="slidenum">
              <a:rPr lang="en-US"/>
              <a:pPr/>
              <a:t>6</a:t>
            </a:fld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Man kan nå legge en verdi på stakken (“</a:t>
            </a:r>
            <a:r>
              <a:rPr lang="en-US" sz="2000">
                <a:solidFill>
                  <a:srgbClr val="CC0000"/>
                </a:solidFill>
              </a:rPr>
              <a:t>push-e</a:t>
            </a:r>
            <a:r>
              <a:rPr lang="en-US" sz="2000"/>
              <a:t>” en verdi) ved å utføre: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08050"/>
            <a:ext cx="6337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11188" y="1557338"/>
            <a:ext cx="162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000"/>
              <a:t>Status er da:</a:t>
            </a:r>
            <a:endParaRPr lang="en-US" sz="200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916113"/>
            <a:ext cx="36099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4213" y="3860800"/>
            <a:ext cx="7292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Etter å ha lagt totalt fire ulike verdier på stakken, har vi denne situasjonen:</a:t>
            </a: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581525"/>
            <a:ext cx="37449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F8F9-3FF6-9E40-9DC9-9ECC57ADD3E9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5139-DC3B-984B-9E80-092C60E1A8F5}" type="slidenum">
              <a:rPr lang="en-US"/>
              <a:pPr/>
              <a:t>60</a:t>
            </a:fld>
            <a:endParaRPr lang="en-US"/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88913"/>
            <a:ext cx="5761038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00A6-A96E-F14E-A86C-AC49E8A771A8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1461-31C3-6044-82CC-9DD3832511FD}" type="slidenum">
              <a:rPr lang="en-US"/>
              <a:pPr/>
              <a:t>7</a:t>
            </a:fld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50913" y="327025"/>
            <a:ext cx="7164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Verdien øverst på stakken kan hentes tilbake (“</a:t>
            </a:r>
            <a:r>
              <a:rPr lang="en-US" sz="2000" b="1">
                <a:solidFill>
                  <a:srgbClr val="CC0000"/>
                </a:solidFill>
              </a:rPr>
              <a:t>pop-es”)</a:t>
            </a:r>
            <a:r>
              <a:rPr lang="en-US" sz="2000"/>
              <a:t> med: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36613"/>
            <a:ext cx="547211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42988" y="1773238"/>
            <a:ext cx="3887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000"/>
              <a:t>Gjør vi dette to ganger, er status:</a:t>
            </a:r>
            <a:endParaRPr lang="en-US" sz="200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133600"/>
            <a:ext cx="388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042988" y="4941888"/>
            <a:ext cx="6932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Nå ligger det to tall på stakken: 31 (øverst) og 18. Selv om de andre verdiene stadig ligger i minnet, er de logisk sett ikke lenger på stakken.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93E2-A752-6248-9145-2B9626563717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D9F78-001F-FD41-B946-B6B078F28345}" type="slidenum">
              <a:rPr lang="en-US"/>
              <a:pPr/>
              <a:t>8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692150"/>
          </a:xfrm>
        </p:spPr>
        <p:txBody>
          <a:bodyPr/>
          <a:lstStyle/>
          <a:p>
            <a:r>
              <a:rPr lang="nb-NO" sz="3600"/>
              <a:t>Køer</a:t>
            </a:r>
            <a:endParaRPr lang="en-US" sz="3600"/>
          </a:p>
        </p:txBody>
      </p:sp>
      <p:pic>
        <p:nvPicPr>
          <p:cNvPr id="2765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908050"/>
            <a:ext cx="6119812" cy="1225550"/>
          </a:xfrm>
          <a:noFill/>
          <a:ln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55650" y="549275"/>
            <a:ext cx="526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2400"/>
              <a:t>Man </a:t>
            </a:r>
            <a:r>
              <a:rPr lang="nb-NO" sz="2400" i="1"/>
              <a:t>kunne </a:t>
            </a:r>
            <a:r>
              <a:rPr lang="nb-NO" sz="2400"/>
              <a:t>ha implementert køer slik:</a:t>
            </a:r>
            <a:endParaRPr lang="en-US" sz="240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27088" y="2420888"/>
            <a:ext cx="7724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Ringbuffere</a:t>
            </a:r>
            <a:endParaRPr lang="en-US" sz="2400" b="1" dirty="0"/>
          </a:p>
          <a:p>
            <a:r>
              <a:rPr lang="en-US" sz="2400" dirty="0" err="1"/>
              <a:t>Det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bedre</a:t>
            </a:r>
            <a:r>
              <a:rPr lang="en-US" sz="2400" dirty="0"/>
              <a:t> </a:t>
            </a:r>
            <a:r>
              <a:rPr lang="en-US" sz="2400" dirty="0" err="1"/>
              <a:t>å</a:t>
            </a:r>
            <a:r>
              <a:rPr lang="en-US" sz="2400" dirty="0"/>
              <a:t> </a:t>
            </a:r>
            <a:r>
              <a:rPr lang="en-US" sz="2400" dirty="0" err="1"/>
              <a:t>bruke</a:t>
            </a:r>
            <a:r>
              <a:rPr lang="en-US" sz="2400" dirty="0"/>
              <a:t> </a:t>
            </a:r>
            <a:r>
              <a:rPr lang="en-US" sz="2400" b="1" dirty="0" err="1" smtClean="0"/>
              <a:t>ringbuffere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  <p:pic>
        <p:nvPicPr>
          <p:cNvPr id="2765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357563"/>
            <a:ext cx="4038600" cy="2524125"/>
          </a:xfrm>
          <a:noFill/>
          <a:ln/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900113" y="4005263"/>
            <a:ext cx="3816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Pekerne forteller hvor neste element skal inn, og hvor man kan finne neste element som skal ut.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6" grpId="0"/>
      <p:bldP spid="276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0825-60F6-DB40-B242-8132CCD030B5}" type="datetime1">
              <a:rPr lang="en-US"/>
              <a:pPr/>
              <a:t>8/29/11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inf1060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1835F-5B3C-9D4E-9512-6D3F81D2BC80}" type="slidenum">
              <a:rPr lang="en-US"/>
              <a:pPr/>
              <a:t>9</a:t>
            </a:fld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nb-NO" sz="3600"/>
              <a:t>Implementasjon:</a:t>
            </a:r>
            <a:endParaRPr lang="en-US" sz="3600"/>
          </a:p>
        </p:txBody>
      </p:sp>
      <p:pic>
        <p:nvPicPr>
          <p:cNvPr id="3175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557338"/>
            <a:ext cx="6913563" cy="1584325"/>
          </a:xfrm>
          <a:noFill/>
          <a:ln/>
        </p:spPr>
      </p:pic>
      <p:pic>
        <p:nvPicPr>
          <p:cNvPr id="31752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3213100"/>
            <a:ext cx="6480175" cy="2878138"/>
          </a:xfrm>
          <a:noFill/>
          <a:ln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116013" y="765175"/>
            <a:ext cx="7488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En ringbuffer implementeres ved å “klippe den opp”</a:t>
            </a:r>
          </a:p>
          <a:p>
            <a:r>
              <a:rPr lang="en-US" sz="2400"/>
              <a:t>og lagre den i en vektor: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4078</TotalTime>
  <Words>1153</Words>
  <Application>Microsoft Macintosh PowerPoint</Application>
  <PresentationFormat>On-screen Show (4:3)</PresentationFormat>
  <Paragraphs>322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Default Design</vt:lpstr>
      <vt:lpstr>PowerPoint Presentation</vt:lpstr>
      <vt:lpstr>Dynamisk allokering</vt:lpstr>
      <vt:lpstr>Et eksempel</vt:lpstr>
      <vt:lpstr>Lagring av data</vt:lpstr>
      <vt:lpstr>Stakker</vt:lpstr>
      <vt:lpstr>PowerPoint Presentation</vt:lpstr>
      <vt:lpstr>PowerPoint Presentation</vt:lpstr>
      <vt:lpstr>Køer</vt:lpstr>
      <vt:lpstr>Implementasjon:</vt:lpstr>
      <vt:lpstr>Innsetting og henting fra ringbufferet:</vt:lpstr>
      <vt:lpstr>Et eksempel:</vt:lpstr>
      <vt:lpstr>PowerPoint Presentation</vt:lpstr>
      <vt:lpstr>Noe forklaring:</vt:lpstr>
      <vt:lpstr>Pekere og vektorer</vt:lpstr>
      <vt:lpstr>PowerPoint Presentation</vt:lpstr>
      <vt:lpstr>Nok en konvensjon:</vt:lpstr>
      <vt:lpstr>Regning med pekere</vt:lpstr>
      <vt:lpstr>PowerPoint Presentation</vt:lpstr>
      <vt:lpstr>Pekere til pekere til ...</vt:lpstr>
      <vt:lpstr>Eksempel:</vt:lpstr>
      <vt:lpstr>Eksempel (forts.)</vt:lpstr>
      <vt:lpstr>Vanlige pekerfeil:</vt:lpstr>
      <vt:lpstr>Vanlige pekerfeil (forts.)</vt:lpstr>
      <vt:lpstr>Enda en vanlig pekerfeil:</vt:lpstr>
      <vt:lpstr>Struct-er i C</vt:lpstr>
      <vt:lpstr>Deklarasjon og bruk av struct-variable</vt:lpstr>
      <vt:lpstr>Typedefinisjoner</vt:lpstr>
      <vt:lpstr>Pekere til struct-er</vt:lpstr>
      <vt:lpstr>Lister</vt:lpstr>
      <vt:lpstr>En enkel liste:</vt:lpstr>
      <vt:lpstr>Konvensjon:</vt:lpstr>
      <vt:lpstr>Operasjoner på lister</vt:lpstr>
      <vt:lpstr>Operasjoner på lister (forts.)</vt:lpstr>
      <vt:lpstr>Innsetting sist i listen (forts.):</vt:lpstr>
      <vt:lpstr>Operasjoner på lister (forts.)</vt:lpstr>
      <vt:lpstr>Debuggere</vt:lpstr>
      <vt:lpstr>Debuggere (forts.)</vt:lpstr>
      <vt:lpstr>Et program med feil:</vt:lpstr>
      <vt:lpstr>Programdumper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 eksempel til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Andre feilsøkingsverktøy</vt:lpstr>
      <vt:lpstr>PowerPoint Presentation</vt:lpstr>
      <vt:lpstr>Programmet alleyoop</vt:lpstr>
      <vt:lpstr>PowerPoint Presentation</vt:lpstr>
    </vt:vector>
  </TitlesOfParts>
  <Company> University of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Kjell Åge Bringsrud</dc:creator>
  <cp:lastModifiedBy>Michael Welzl</cp:lastModifiedBy>
  <cp:revision>59</cp:revision>
  <dcterms:created xsi:type="dcterms:W3CDTF">2011-08-22T10:58:29Z</dcterms:created>
  <dcterms:modified xsi:type="dcterms:W3CDTF">2011-08-29T13:00:25Z</dcterms:modified>
</cp:coreProperties>
</file>