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42"/>
  </p:notesMasterIdLst>
  <p:handoutMasterIdLst>
    <p:handoutMasterId r:id="rId43"/>
  </p:handoutMasterIdLst>
  <p:sldIdLst>
    <p:sldId id="433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68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9" r:id="rId36"/>
    <p:sldId id="470" r:id="rId37"/>
    <p:sldId id="471" r:id="rId38"/>
    <p:sldId id="472" r:id="rId39"/>
    <p:sldId id="466" r:id="rId40"/>
    <p:sldId id="467" r:id="rId41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C0C0C0"/>
    <a:srgbClr val="DDDDDD"/>
    <a:srgbClr val="CC0000"/>
    <a:srgbClr val="FF99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BC0F2A1A-AE4B-FC4E-8F4A-73D66CF5FF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75B606C1-8CD5-2E46-B437-4631CC458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32729ED-28B7-4943-91CF-0FD82C199FE1}" type="slidenum">
              <a:rPr lang="en-US" sz="1200" b="0">
                <a:latin typeface="Arial" charset="0"/>
              </a:rPr>
              <a:pPr/>
              <a:t>1</a:t>
            </a:fld>
            <a:endParaRPr lang="en-US" sz="1200" b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2625"/>
            <a:ext cx="4565650" cy="34242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38638"/>
            <a:ext cx="5019675" cy="4110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nb-NO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22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3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5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6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6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04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3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8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35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9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2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5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59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6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9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3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32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6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53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25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9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6775"/>
            <a:ext cx="44958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67138"/>
            <a:ext cx="44958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783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92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76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4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0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20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0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2" name="Rectangle 34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INF1060,  Autumn </a:t>
            </a:r>
            <a:r>
              <a:rPr lang="en-US" sz="900" b="0" dirty="0" smtClean="0">
                <a:latin typeface="Arial" pitchFamily="-105" charset="0"/>
                <a:ea typeface="+mn-ea"/>
                <a:cs typeface="+mn-cs"/>
              </a:rPr>
              <a:t>2013,  </a:t>
            </a: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Michael Welzl</a:t>
            </a: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3" name="Rectangle 35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pic>
        <p:nvPicPr>
          <p:cNvPr id="1032" name="Picture 38" descr="Picture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78"/>
          <a:stretch>
            <a:fillRect/>
          </a:stretch>
        </p:blipFill>
        <p:spPr bwMode="auto">
          <a:xfrm>
            <a:off x="15875" y="6572250"/>
            <a:ext cx="334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latin typeface="Tahoma" pitchFamily="-105" charset="0"/>
                <a:ea typeface="+mn-ea"/>
                <a:cs typeface="+mn-cs"/>
              </a:rPr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§"/>
        <a:defRPr sz="19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18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Michael Welzl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(adapted from lectures by Pål Halvorsen, Carsten Griwodz &amp; Olav Lysne)</a:t>
            </a:r>
          </a:p>
        </p:txBody>
      </p:sp>
      <p:sp>
        <p:nvSpPr>
          <p:cNvPr id="1160195" name="Rectangle 3"/>
          <p:cNvSpPr>
            <a:spLocks noChangeArrowheads="1"/>
          </p:cNvSpPr>
          <p:nvPr/>
        </p:nvSpPr>
        <p:spPr bwMode="auto">
          <a:xfrm>
            <a:off x="755650" y="1876425"/>
            <a:ext cx="83169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Data Communication:</a:t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12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12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80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700">
                <a:effectLst>
                  <a:outerShdw blurRad="38100" dist="38100" dir="2700000" algn="tl">
                    <a:srgbClr val="DDDDDD"/>
                  </a:outerShdw>
                </a:effectLst>
              </a:rPr>
              <a:t>Introduction to Berkeley Sockets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INF1060: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 do – slightly more details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request-sd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&lt;Necessary includes&gt;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175" y="3543300"/>
            <a:ext cx="8058150" cy="3062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These five files are needed by both client and server 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They include definitions and declarations as described on the following sides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Some systems will have the same declarations in different files – the above examples should work at IFI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(see </a:t>
            </a: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/usr/include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on Linux &amp; Solaris)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164263" y="3040968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endParaRPr lang="en-US" sz="2000" b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81625" y="1189041"/>
            <a:ext cx="3762375" cy="630237"/>
            <a:chOff x="3390" y="714"/>
            <a:chExt cx="2370" cy="397"/>
          </a:xfrm>
        </p:grpSpPr>
        <p:grpSp>
          <p:nvGrpSpPr>
            <p:cNvPr id="28699" name="Group 6"/>
            <p:cNvGrpSpPr>
              <a:grpSpLocks/>
            </p:cNvGrpSpPr>
            <p:nvPr/>
          </p:nvGrpSpPr>
          <p:grpSpPr bwMode="auto">
            <a:xfrm>
              <a:off x="3390" y="714"/>
              <a:ext cx="2370" cy="397"/>
              <a:chOff x="3390" y="714"/>
              <a:chExt cx="2370" cy="397"/>
            </a:xfrm>
          </p:grpSpPr>
          <p:sp>
            <p:nvSpPr>
              <p:cNvPr id="28701" name="AutoShape 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2" name="Rectangle 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700" name="Text Box 9"/>
            <p:cNvSpPr txBox="1">
              <a:spLocks noChangeArrowheads="1"/>
            </p:cNvSpPr>
            <p:nvPr/>
          </p:nvSpPr>
          <p:spPr bwMode="auto">
            <a:xfrm>
              <a:off x="3844" y="750"/>
              <a:ext cx="16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&amp; defines (</a:t>
              </a:r>
              <a:r>
                <a:rPr lang="en-US" sz="1200" b="0">
                  <a:latin typeface="Courier New" charset="0"/>
                </a:rPr>
                <a:t>htons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</a:t>
              </a:r>
              <a:r>
                <a:rPr lang="en-US" sz="1200" b="0">
                  <a:latin typeface="Courier New" charset="0"/>
                </a:rPr>
                <a:t>sockaddr_in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81625" y="1666193"/>
            <a:ext cx="3762375" cy="630237"/>
            <a:chOff x="3390" y="846"/>
            <a:chExt cx="2370" cy="397"/>
          </a:xfrm>
        </p:grpSpPr>
        <p:grpSp>
          <p:nvGrpSpPr>
            <p:cNvPr id="28695" name="Group 11"/>
            <p:cNvGrpSpPr>
              <a:grpSpLocks/>
            </p:cNvGrpSpPr>
            <p:nvPr/>
          </p:nvGrpSpPr>
          <p:grpSpPr bwMode="auto">
            <a:xfrm>
              <a:off x="3390" y="846"/>
              <a:ext cx="2370" cy="397"/>
              <a:chOff x="3390" y="714"/>
              <a:chExt cx="2370" cy="397"/>
            </a:xfrm>
          </p:grpSpPr>
          <p:sp>
            <p:nvSpPr>
              <p:cNvPr id="28697" name="AutoShape 1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8" name="Rectangle 1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6" name="Text Box 14"/>
            <p:cNvSpPr txBox="1">
              <a:spLocks noChangeArrowheads="1"/>
            </p:cNvSpPr>
            <p:nvPr/>
          </p:nvSpPr>
          <p:spPr bwMode="auto">
            <a:xfrm>
              <a:off x="3838" y="895"/>
              <a:ext cx="1646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send</a:t>
              </a:r>
              <a:r>
                <a:rPr lang="en-US" sz="1200" b="0"/>
                <a:t>, </a:t>
              </a:r>
              <a:r>
                <a:rPr lang="en-US" sz="1200" b="0">
                  <a:latin typeface="Courier New" charset="0"/>
                </a:rPr>
                <a:t>connect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defines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381625" y="2017030"/>
            <a:ext cx="3762375" cy="630238"/>
            <a:chOff x="3390" y="1068"/>
            <a:chExt cx="2370" cy="397"/>
          </a:xfrm>
        </p:grpSpPr>
        <p:grpSp>
          <p:nvGrpSpPr>
            <p:cNvPr id="28691" name="Group 16"/>
            <p:cNvGrpSpPr>
              <a:grpSpLocks/>
            </p:cNvGrpSpPr>
            <p:nvPr/>
          </p:nvGrpSpPr>
          <p:grpSpPr bwMode="auto">
            <a:xfrm>
              <a:off x="3390" y="1068"/>
              <a:ext cx="2370" cy="397"/>
              <a:chOff x="3390" y="714"/>
              <a:chExt cx="2370" cy="397"/>
            </a:xfrm>
          </p:grpSpPr>
          <p:sp>
            <p:nvSpPr>
              <p:cNvPr id="28693" name="AutoShape 1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4" name="Rectangle 1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2" name="Text Box 19"/>
            <p:cNvSpPr txBox="1">
              <a:spLocks noChangeArrowheads="1"/>
            </p:cNvSpPr>
            <p:nvPr/>
          </p:nvSpPr>
          <p:spPr bwMode="auto">
            <a:xfrm>
              <a:off x="3835" y="1160"/>
              <a:ext cx="16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gethostbyame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381625" y="2388505"/>
            <a:ext cx="3762375" cy="630238"/>
            <a:chOff x="3390" y="1991"/>
            <a:chExt cx="2370" cy="397"/>
          </a:xfrm>
        </p:grpSpPr>
        <p:grpSp>
          <p:nvGrpSpPr>
            <p:cNvPr id="28687" name="Group 21"/>
            <p:cNvGrpSpPr>
              <a:grpSpLocks/>
            </p:cNvGrpSpPr>
            <p:nvPr/>
          </p:nvGrpSpPr>
          <p:grpSpPr bwMode="auto">
            <a:xfrm>
              <a:off x="3390" y="1991"/>
              <a:ext cx="2370" cy="397"/>
              <a:chOff x="3390" y="714"/>
              <a:chExt cx="2370" cy="397"/>
            </a:xfrm>
          </p:grpSpPr>
          <p:sp>
            <p:nvSpPr>
              <p:cNvPr id="28689" name="AutoShape 2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0" name="Rectangle 2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8" name="Text Box 24"/>
            <p:cNvSpPr txBox="1">
              <a:spLocks noChangeArrowheads="1"/>
            </p:cNvSpPr>
            <p:nvPr/>
          </p:nvSpPr>
          <p:spPr bwMode="auto">
            <a:xfrm>
              <a:off x="3835" y="2100"/>
              <a:ext cx="129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printf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83213" y="2789006"/>
            <a:ext cx="3762375" cy="630238"/>
            <a:chOff x="3390" y="1530"/>
            <a:chExt cx="2370" cy="397"/>
          </a:xfrm>
        </p:grpSpPr>
        <p:grpSp>
          <p:nvGrpSpPr>
            <p:cNvPr id="28683" name="Group 26"/>
            <p:cNvGrpSpPr>
              <a:grpSpLocks/>
            </p:cNvGrpSpPr>
            <p:nvPr/>
          </p:nvGrpSpPr>
          <p:grpSpPr bwMode="auto">
            <a:xfrm>
              <a:off x="3390" y="1530"/>
              <a:ext cx="2370" cy="397"/>
              <a:chOff x="3390" y="714"/>
              <a:chExt cx="2370" cy="397"/>
            </a:xfrm>
          </p:grpSpPr>
          <p:sp>
            <p:nvSpPr>
              <p:cNvPr id="28685" name="AutoShape 2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6" name="Rectangle 2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4" name="Text Box 29"/>
            <p:cNvSpPr txBox="1">
              <a:spLocks noChangeArrowheads="1"/>
            </p:cNvSpPr>
            <p:nvPr/>
          </p:nvSpPr>
          <p:spPr bwMode="auto">
            <a:xfrm>
              <a:off x="3838" y="1632"/>
              <a:ext cx="12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 dirty="0"/>
                <a:t> prototypes </a:t>
              </a:r>
              <a:r>
                <a:rPr lang="en-US" sz="1200" b="0" dirty="0" smtClean="0"/>
                <a:t>(</a:t>
              </a:r>
              <a:r>
                <a:rPr lang="en-US" sz="1200" b="0" dirty="0" err="1" smtClean="0">
                  <a:latin typeface="Courier New" charset="0"/>
                </a:rPr>
                <a:t>memset</a:t>
              </a:r>
              <a:r>
                <a:rPr lang="en-US" sz="1200" b="0" dirty="0" smtClean="0"/>
                <a:t>, </a:t>
              </a:r>
              <a:r>
                <a:rPr lang="en-US" sz="1200" b="0" dirty="0"/>
                <a:t>etc.)</a:t>
              </a:r>
            </a:p>
          </p:txBody>
        </p:sp>
      </p:grpSp>
      <p:sp>
        <p:nvSpPr>
          <p:cNvPr id="28682" name="Rectangle 30"/>
          <p:cNvSpPr>
            <a:spLocks noChangeArrowheads="1"/>
          </p:cNvSpPr>
          <p:nvPr/>
        </p:nvSpPr>
        <p:spPr bwMode="auto">
          <a:xfrm>
            <a:off x="1236663" y="1323975"/>
            <a:ext cx="4470400" cy="1998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&lt;netinet/in.h&gt;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&lt;sys/socket.h&gt;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&lt;netdb.h&gt;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&lt;stdio.h&gt;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&lt;string.h&gt;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&lt;Create a socket&gt;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" y="3068638"/>
            <a:ext cx="8326438" cy="15335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Call to the function </a:t>
            </a:r>
            <a:r>
              <a:rPr lang="en-US" sz="24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socket()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creates a transport  control block (hidden in kernel), and returns a reference to it (integer used as index)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54038" y="1447800"/>
            <a:ext cx="4070350" cy="1466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IPPROTO_TCP);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38688" y="1447800"/>
            <a:ext cx="4064000" cy="1479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request_sd;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IPPROTO_TCP);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52450" y="973138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616450" y="908050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00638" y="5173663"/>
            <a:ext cx="979487" cy="966787"/>
            <a:chOff x="3288" y="3196"/>
            <a:chExt cx="617" cy="609"/>
          </a:xfrm>
        </p:grpSpPr>
        <p:sp>
          <p:nvSpPr>
            <p:cNvPr id="29728" name="Rectangle 9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9" name="Text Box 10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16538" y="5389563"/>
            <a:ext cx="979487" cy="966787"/>
            <a:chOff x="3288" y="3196"/>
            <a:chExt cx="617" cy="609"/>
          </a:xfrm>
        </p:grpSpPr>
        <p:sp>
          <p:nvSpPr>
            <p:cNvPr id="29726" name="Rectangle 12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7" name="Text Box 13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532438" y="5605463"/>
            <a:ext cx="979487" cy="966787"/>
            <a:chOff x="3288" y="3196"/>
            <a:chExt cx="617" cy="609"/>
          </a:xfrm>
        </p:grpSpPr>
        <p:sp>
          <p:nvSpPr>
            <p:cNvPr id="29724" name="Rectangle 15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5" name="Text Box 16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sp>
        <p:nvSpPr>
          <p:cNvPr id="1172497" name="Line 17"/>
          <p:cNvSpPr>
            <a:spLocks noChangeShapeType="1"/>
          </p:cNvSpPr>
          <p:nvPr/>
        </p:nvSpPr>
        <p:spPr bwMode="auto">
          <a:xfrm>
            <a:off x="3533775" y="5284788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8" name="Line 18"/>
          <p:cNvSpPr>
            <a:spLocks noChangeShapeType="1"/>
          </p:cNvSpPr>
          <p:nvPr/>
        </p:nvSpPr>
        <p:spPr bwMode="auto">
          <a:xfrm>
            <a:off x="3533775" y="5500688"/>
            <a:ext cx="178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9" name="Line 19"/>
          <p:cNvSpPr>
            <a:spLocks noChangeShapeType="1"/>
          </p:cNvSpPr>
          <p:nvPr/>
        </p:nvSpPr>
        <p:spPr bwMode="auto">
          <a:xfrm>
            <a:off x="3533775" y="5716588"/>
            <a:ext cx="2020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500" name="Line 20"/>
          <p:cNvSpPr>
            <a:spLocks noChangeShapeType="1"/>
          </p:cNvSpPr>
          <p:nvPr/>
        </p:nvSpPr>
        <p:spPr bwMode="auto">
          <a:xfrm>
            <a:off x="3533775" y="59277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189288" y="5184775"/>
            <a:ext cx="696912" cy="1069975"/>
            <a:chOff x="2009" y="3340"/>
            <a:chExt cx="439" cy="674"/>
          </a:xfrm>
        </p:grpSpPr>
        <p:sp>
          <p:nvSpPr>
            <p:cNvPr id="29719" name="Rectangle 22"/>
            <p:cNvSpPr>
              <a:spLocks noChangeArrowheads="1"/>
            </p:cNvSpPr>
            <p:nvPr/>
          </p:nvSpPr>
          <p:spPr bwMode="auto">
            <a:xfrm>
              <a:off x="2009" y="3340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0" name="Rectangle 23"/>
            <p:cNvSpPr>
              <a:spLocks noChangeArrowheads="1"/>
            </p:cNvSpPr>
            <p:nvPr/>
          </p:nvSpPr>
          <p:spPr bwMode="auto">
            <a:xfrm>
              <a:off x="2009" y="3476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1" name="Rectangle 24"/>
            <p:cNvSpPr>
              <a:spLocks noChangeArrowheads="1"/>
            </p:cNvSpPr>
            <p:nvPr/>
          </p:nvSpPr>
          <p:spPr bwMode="auto">
            <a:xfrm>
              <a:off x="2009" y="3612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2" name="Rectangle 25"/>
            <p:cNvSpPr>
              <a:spLocks noChangeArrowheads="1"/>
            </p:cNvSpPr>
            <p:nvPr/>
          </p:nvSpPr>
          <p:spPr bwMode="auto">
            <a:xfrm>
              <a:off x="2009" y="3745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3" name="Rectangle 26"/>
            <p:cNvSpPr>
              <a:spLocks noChangeArrowheads="1"/>
            </p:cNvSpPr>
            <p:nvPr/>
          </p:nvSpPr>
          <p:spPr bwMode="auto">
            <a:xfrm>
              <a:off x="2009" y="3881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2507" name="Line 27"/>
          <p:cNvSpPr>
            <a:spLocks noChangeShapeType="1"/>
          </p:cNvSpPr>
          <p:nvPr/>
        </p:nvSpPr>
        <p:spPr bwMode="auto">
          <a:xfrm>
            <a:off x="3533775" y="61436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025525" y="4732338"/>
            <a:ext cx="5686425" cy="581025"/>
            <a:chOff x="646" y="3055"/>
            <a:chExt cx="3582" cy="366"/>
          </a:xfrm>
        </p:grpSpPr>
        <p:sp>
          <p:nvSpPr>
            <p:cNvPr id="29717" name="Line 29"/>
            <p:cNvSpPr>
              <a:spLocks noChangeShapeType="1"/>
            </p:cNvSpPr>
            <p:nvPr/>
          </p:nvSpPr>
          <p:spPr bwMode="auto">
            <a:xfrm flipH="1">
              <a:off x="682" y="3245"/>
              <a:ext cx="3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8" name="Text Box 30"/>
            <p:cNvSpPr txBox="1">
              <a:spLocks noChangeArrowheads="1"/>
            </p:cNvSpPr>
            <p:nvPr/>
          </p:nvSpPr>
          <p:spPr bwMode="auto">
            <a:xfrm>
              <a:off x="646" y="3055"/>
              <a:ext cx="5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user</a:t>
              </a:r>
            </a:p>
            <a:p>
              <a:r>
                <a:rPr lang="en-US" sz="1600" b="0">
                  <a:latin typeface="Courier New" charset="0"/>
                </a:rPr>
                <a:t>kernel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16150" y="4452938"/>
            <a:ext cx="912813" cy="1277937"/>
            <a:chOff x="1396" y="2879"/>
            <a:chExt cx="575" cy="661"/>
          </a:xfrm>
        </p:grpSpPr>
        <p:sp>
          <p:nvSpPr>
            <p:cNvPr id="29715" name="Freeform 32"/>
            <p:cNvSpPr>
              <a:spLocks/>
            </p:cNvSpPr>
            <p:nvPr/>
          </p:nvSpPr>
          <p:spPr bwMode="auto">
            <a:xfrm>
              <a:off x="1580" y="3048"/>
              <a:ext cx="391" cy="492"/>
            </a:xfrm>
            <a:custGeom>
              <a:avLst/>
              <a:gdLst>
                <a:gd name="T0" fmla="*/ 0 w 661"/>
                <a:gd name="T1" fmla="*/ 0 h 492"/>
                <a:gd name="T2" fmla="*/ 0 w 661"/>
                <a:gd name="T3" fmla="*/ 492 h 492"/>
                <a:gd name="T4" fmla="*/ 137 w 661"/>
                <a:gd name="T5" fmla="*/ 492 h 492"/>
                <a:gd name="T6" fmla="*/ 0 60000 65536"/>
                <a:gd name="T7" fmla="*/ 0 60000 65536"/>
                <a:gd name="T8" fmla="*/ 0 60000 65536"/>
                <a:gd name="T9" fmla="*/ 0 w 661"/>
                <a:gd name="T10" fmla="*/ 0 h 492"/>
                <a:gd name="T11" fmla="*/ 661 w 661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492">
                  <a:moveTo>
                    <a:pt x="0" y="0"/>
                  </a:moveTo>
                  <a:lnTo>
                    <a:pt x="0" y="492"/>
                  </a:lnTo>
                  <a:lnTo>
                    <a:pt x="661" y="49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6" name="Text Box 33"/>
            <p:cNvSpPr txBox="1">
              <a:spLocks noChangeArrowheads="1"/>
            </p:cNvSpPr>
            <p:nvPr/>
          </p:nvSpPr>
          <p:spPr bwMode="auto">
            <a:xfrm>
              <a:off x="1396" y="2879"/>
              <a:ext cx="2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 sd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7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7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7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97" grpId="0" animBg="1"/>
      <p:bldP spid="1172498" grpId="0" animBg="1"/>
      <p:bldP spid="1172499" grpId="0" animBg="1"/>
      <p:bldP spid="1172500" grpId="0" animBg="1"/>
      <p:bldP spid="11725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about 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socket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call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03200" y="2079625"/>
            <a:ext cx="8783638" cy="4545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PF_INET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 SOCK_STREAM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IPPROTO_TCP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are constants that are defined in the included files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&lt;bits/socket.h&gt;</a:t>
            </a:r>
            <a:r>
              <a:rPr lang="en-US" sz="2000">
                <a:latin typeface="Tahoma" charset="0"/>
                <a:ea typeface="ＭＳ Ｐゴシック" charset="0"/>
              </a:rPr>
              <a:t> which is included by </a:t>
            </a:r>
            <a:r>
              <a:rPr lang="en-US" sz="2000">
                <a:latin typeface="Courier New" charset="0"/>
                <a:ea typeface="ＭＳ Ｐゴシック" charset="0"/>
              </a:rPr>
              <a:t>&lt;sys/socket.h&gt;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&lt;netinet/in.h&gt;</a:t>
            </a: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use of the constants that we used on the previous slides (and above) creates a </a:t>
            </a:r>
            <a:r>
              <a:rPr lang="en-US" sz="2400" i="1">
                <a:latin typeface="Tahoma" charset="0"/>
                <a:ea typeface="ＭＳ Ｐゴシック" charset="0"/>
                <a:cs typeface="ＭＳ Ｐゴシック" charset="0"/>
              </a:rPr>
              <a:t>TCP socket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Many other possibilities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Domain: </a:t>
            </a:r>
            <a:r>
              <a:rPr lang="en-US" sz="2000">
                <a:latin typeface="Courier New" charset="0"/>
                <a:ea typeface="ＭＳ Ｐゴシック" charset="0"/>
              </a:rPr>
              <a:t>PF_UNIX, PF_INET, PF_INET6,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Type: </a:t>
            </a:r>
            <a:r>
              <a:rPr lang="en-US" sz="2000">
                <a:latin typeface="Courier New" charset="0"/>
                <a:ea typeface="ＭＳ Ｐゴシック" charset="0"/>
              </a:rPr>
              <a:t>SOCK_STREAM, SOCK_DGRAM,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Protocol: </a:t>
            </a:r>
            <a:r>
              <a:rPr lang="en-US" sz="2000">
                <a:latin typeface="Courier New" charset="0"/>
                <a:ea typeface="ＭＳ Ｐゴシック" charset="0"/>
              </a:rPr>
              <a:t>IPPROTO_TCP, IPPROTO_UDP, …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25463" y="1268413"/>
            <a:ext cx="8347075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200" b="0">
                <a:latin typeface="Courier New" charset="0"/>
              </a:rPr>
              <a:t>sd = </a:t>
            </a:r>
            <a:r>
              <a:rPr lang="en-US" sz="2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2200" b="0">
                <a:solidFill>
                  <a:schemeClr val="folHlink"/>
                </a:solidFill>
                <a:latin typeface="Courier New" charset="0"/>
              </a:rPr>
              <a:t>(int domain, int type, int protocol)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Machine??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by its 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IP address</a:t>
            </a:r>
            <a:r>
              <a:rPr lang="en-US">
                <a:latin typeface="Tahoma" charset="0"/>
                <a:ea typeface="ＭＳ Ｐゴシック" charset="0"/>
              </a:rPr>
              <a:t> (e.g., 129.240.64.199)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Application/service/program??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by (IP address and) 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port number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standard applications have own,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</a:rPr>
              <a:t>well-known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>
                <a:latin typeface="Tahoma" charset="0"/>
                <a:ea typeface="ＭＳ Ｐゴシック" charset="0"/>
              </a:rPr>
              <a:t> port numbers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SSH: 22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Mail: 25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Web: 80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Look in </a:t>
            </a:r>
            <a:r>
              <a:rPr lang="en-US">
                <a:latin typeface="Courier New" charset="0"/>
                <a:ea typeface="ＭＳ Ｐゴシック" charset="0"/>
              </a:rPr>
              <a:t>/etc/services</a:t>
            </a:r>
            <a:r>
              <a:rPr lang="en-US">
                <a:latin typeface="Tahoma" charset="0"/>
                <a:ea typeface="ＭＳ Ｐゴシック" charset="0"/>
              </a:rPr>
              <a:t> for more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>
                <a:latin typeface="Tahoma" charset="0"/>
                <a:ea typeface="ＭＳ Ｐゴシック" charset="0"/>
                <a:cs typeface="ＭＳ Ｐゴシック" charset="0"/>
              </a:rPr>
              <a:t>How to identify clients to accept, and servers to contact?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sockaddr_in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sin_family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Tahoma" charset="0"/>
                <a:ea typeface="ＭＳ Ｐゴシック" charset="0"/>
              </a:rPr>
              <a:t>	address family used (defined through a macro)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sin_port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16</a:t>
            </a:r>
            <a:r>
              <a:rPr lang="en-US" sz="1800" dirty="0">
                <a:latin typeface="Tahoma" charset="0"/>
                <a:ea typeface="ＭＳ Ｐゴシック" charset="0"/>
              </a:rPr>
              <a:t>-bit transport protocol port number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sin_addr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32</a:t>
            </a:r>
            <a:r>
              <a:rPr lang="en-US" sz="1800" dirty="0">
                <a:latin typeface="Tahoma" charset="0"/>
                <a:ea typeface="ＭＳ Ｐゴシック" charset="0"/>
              </a:rPr>
              <a:t>-bit IP address defined as a new structure 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</a:rPr>
              <a:t>			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in_addr</a:t>
            </a:r>
            <a:r>
              <a:rPr lang="en-US" sz="1800" dirty="0">
                <a:latin typeface="Tahoma" charset="0"/>
                <a:ea typeface="ＭＳ Ｐゴシック" charset="0"/>
              </a:rPr>
              <a:t> having one 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s_addr</a:t>
            </a:r>
            <a:r>
              <a:rPr lang="en-US" sz="1800" dirty="0">
                <a:latin typeface="Tahoma" charset="0"/>
                <a:ea typeface="ＭＳ Ｐゴシック" charset="0"/>
              </a:rPr>
              <a:t>  element only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sin_zero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padding </a:t>
            </a:r>
            <a:r>
              <a:rPr lang="en-US" sz="1800" dirty="0">
                <a:latin typeface="Tahoma" charset="0"/>
                <a:ea typeface="ＭＳ Ｐゴシック" charset="0"/>
              </a:rPr>
              <a:t>(to have an equal size as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sockaddr</a:t>
            </a:r>
            <a:r>
              <a:rPr lang="en-US" sz="1800" dirty="0">
                <a:latin typeface="Tahoma" charset="0"/>
                <a:ea typeface="ＭＳ Ｐゴシック" charset="0"/>
              </a:rPr>
              <a:t>)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1800" dirty="0">
                <a:latin typeface="Tahoma" charset="0"/>
                <a:ea typeface="ＭＳ Ｐゴシック" charset="0"/>
              </a:rPr>
              <a:t>declared in  </a:t>
            </a:r>
            <a:r>
              <a:rPr lang="en-US" sz="1800" dirty="0"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netinet</a:t>
            </a:r>
            <a:r>
              <a:rPr lang="en-US" sz="1800" dirty="0">
                <a:latin typeface="Courier New" charset="0"/>
                <a:ea typeface="ＭＳ Ｐゴシック" charset="0"/>
              </a:rPr>
              <a:t>/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in.h</a:t>
            </a:r>
            <a:r>
              <a:rPr lang="en-US" sz="1800" dirty="0">
                <a:latin typeface="Courier New" charset="0"/>
                <a:ea typeface="ＭＳ Ｐゴシック" charset="0"/>
              </a:rPr>
              <a:t>&gt;</a:t>
            </a: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  <a:buFont typeface="Tahoma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Defines IP address and port number in a way the Berkeley socket API needs it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745038" y="1560513"/>
            <a:ext cx="4070350" cy="477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Allow all own addresses to receive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server address – </a:t>
            </a:r>
            <a:r>
              <a:rPr lang="en-US" sz="1200" b="0" i="1" u="sng" dirty="0" err="1">
                <a:latin typeface="Courier New" charset="0"/>
              </a:rPr>
              <a:t>anakin</a:t>
            </a:r>
            <a:r>
              <a:rPr lang="en-US" sz="1200" b="0" dirty="0">
                <a:latin typeface="Courier New" charset="0"/>
              </a:rPr>
              <a:t>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inet_pton</a:t>
            </a:r>
            <a:r>
              <a:rPr lang="en-US" sz="1200" dirty="0">
                <a:latin typeface="Courier New" charset="0"/>
              </a:rPr>
              <a:t>(AF_INET,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129.240.64.199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&amp;</a:t>
            </a:r>
            <a:r>
              <a:rPr lang="en-US" sz="1200" dirty="0" err="1">
                <a:latin typeface="Courier New" charset="0"/>
              </a:rPr>
              <a:t>serveraddr.sin_addr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235075"/>
            <a:ext cx="8696325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Fill address type (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family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), address and port number into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serveraddr.sin_family = AF_INET;		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serveraddr.sin_addr.s_addr = INADDR_ANY; 	</a:t>
            </a:r>
            <a:r>
              <a:rPr lang="en-US" sz="2000">
                <a:latin typeface="Tahoma" charset="0"/>
                <a:ea typeface="ＭＳ Ｐゴシック" charset="0"/>
              </a:rPr>
              <a:t>(@ server)</a:t>
            </a:r>
            <a:r>
              <a:rPr lang="en-US" sz="2000">
                <a:latin typeface="Courier New" charset="0"/>
                <a:ea typeface="ＭＳ Ｐゴシック" charset="0"/>
              </a:rPr>
              <a:t/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inet_pton( AF_INET, </a:t>
            </a:r>
            <a:r>
              <a:rPr lang="ja-JP" altLang="en-US" sz="2000">
                <a:latin typeface="Courier New" charset="0"/>
                <a:ea typeface="ＭＳ Ｐゴシック" charset="0"/>
              </a:rPr>
              <a:t>“</a:t>
            </a:r>
            <a:r>
              <a:rPr lang="en-US" sz="2000">
                <a:latin typeface="Courier New" charset="0"/>
                <a:ea typeface="ＭＳ Ｐゴシック" charset="0"/>
              </a:rPr>
              <a:t>129.240.64.199</a:t>
            </a:r>
            <a:r>
              <a:rPr lang="ja-JP" altLang="en-US" sz="2000">
                <a:latin typeface="Courier New" charset="0"/>
                <a:ea typeface="ＭＳ Ｐゴシック" charset="0"/>
              </a:rPr>
              <a:t>”</a:t>
            </a:r>
            <a:r>
              <a:rPr lang="en-US" sz="2000">
                <a:latin typeface="Courier New" charset="0"/>
                <a:ea typeface="ＭＳ Ｐゴシック" charset="0"/>
              </a:rPr>
              <a:t>,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r>
              <a:rPr lang="en-US" sz="2000">
                <a:latin typeface="Courier New" charset="0"/>
                <a:ea typeface="ＭＳ Ｐゴシック" charset="0"/>
              </a:rPr>
              <a:t>           &amp;serveraddr.sin_addr ); 		</a:t>
            </a:r>
            <a:r>
              <a:rPr lang="en-US" sz="2000">
                <a:latin typeface="Tahoma" charset="0"/>
                <a:ea typeface="ＭＳ Ｐゴシック" charset="0"/>
              </a:rPr>
              <a:t>(@ client)</a:t>
            </a:r>
            <a:r>
              <a:rPr lang="en-US" sz="2000">
                <a:latin typeface="Courier New" charset="0"/>
                <a:ea typeface="ＭＳ Ｐゴシック" charset="0"/>
              </a:rPr>
              <a:t/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serveraddr.sin_port = htons( 2009 );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AF_INET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a constant indicating that Internet protocols will be used</a:t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INADDR_ANY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a constant meaning any (Internet)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in this context: any own Internet address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9963" y="3081338"/>
            <a:ext cx="4241800" cy="1382712"/>
            <a:chOff x="611" y="1941"/>
            <a:chExt cx="2672" cy="871"/>
          </a:xfrm>
        </p:grpSpPr>
        <p:sp>
          <p:nvSpPr>
            <p:cNvPr id="34822" name="Oval 5"/>
            <p:cNvSpPr>
              <a:spLocks noChangeArrowheads="1"/>
            </p:cNvSpPr>
            <p:nvPr/>
          </p:nvSpPr>
          <p:spPr bwMode="auto">
            <a:xfrm>
              <a:off x="2702" y="2521"/>
              <a:ext cx="581" cy="2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23" name="Oval 6"/>
            <p:cNvSpPr>
              <a:spLocks noChangeArrowheads="1"/>
            </p:cNvSpPr>
            <p:nvPr/>
          </p:nvSpPr>
          <p:spPr bwMode="auto">
            <a:xfrm>
              <a:off x="611" y="1941"/>
              <a:ext cx="93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7607" name="Text Box 7"/>
          <p:cNvSpPr txBox="1">
            <a:spLocks noChangeArrowheads="1"/>
          </p:cNvSpPr>
          <p:nvPr/>
        </p:nvSpPr>
        <p:spPr bwMode="auto">
          <a:xfrm rot="-599256">
            <a:off x="387350" y="4632325"/>
            <a:ext cx="8480425" cy="11874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/>
              <a:t>Why not only:</a:t>
            </a:r>
          </a:p>
          <a:p>
            <a:r>
              <a:rPr lang="en-US" sz="2400" b="0"/>
              <a:t>- </a:t>
            </a:r>
            <a:r>
              <a:rPr lang="en-US" sz="2400" b="0">
                <a:latin typeface="Courier New" charset="0"/>
              </a:rPr>
              <a:t>serveraddr.sin_addr.s_addr = 129.240.64.199</a:t>
            </a:r>
            <a:r>
              <a:rPr lang="en-US" sz="2400" b="0"/>
              <a:t> ?</a:t>
            </a:r>
          </a:p>
          <a:p>
            <a:r>
              <a:rPr lang="en-US" sz="2400" b="0"/>
              <a:t>- </a:t>
            </a:r>
            <a:r>
              <a:rPr lang="en-US" sz="2400" b="0">
                <a:latin typeface="Courier New" charset="0"/>
              </a:rPr>
              <a:t>serveraddr.sin_port = 2009</a:t>
            </a:r>
            <a:r>
              <a:rPr lang="en-US" sz="2400" b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41400"/>
            <a:ext cx="7772400" cy="5138738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Different machines may have different representation of multi-byte values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Consider a 16-bit integer: made up of 2 bytes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57338" y="3441700"/>
            <a:ext cx="3930650" cy="614363"/>
            <a:chOff x="1005" y="2336"/>
            <a:chExt cx="2476" cy="387"/>
          </a:xfrm>
        </p:grpSpPr>
        <p:sp>
          <p:nvSpPr>
            <p:cNvPr id="35863" name="Text Box 5"/>
            <p:cNvSpPr txBox="1">
              <a:spLocks noChangeArrowheads="1"/>
            </p:cNvSpPr>
            <p:nvPr/>
          </p:nvSpPr>
          <p:spPr bwMode="auto">
            <a:xfrm>
              <a:off x="1005" y="2503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4" name="Text Box 6"/>
            <p:cNvSpPr txBox="1">
              <a:spLocks noChangeArrowheads="1"/>
            </p:cNvSpPr>
            <p:nvPr/>
          </p:nvSpPr>
          <p:spPr bwMode="auto">
            <a:xfrm>
              <a:off x="2281" y="2503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5" name="Text Box 7"/>
            <p:cNvSpPr txBox="1">
              <a:spLocks noChangeArrowheads="1"/>
            </p:cNvSpPr>
            <p:nvPr/>
          </p:nvSpPr>
          <p:spPr bwMode="auto">
            <a:xfrm>
              <a:off x="1227" y="2336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  <p:sp>
          <p:nvSpPr>
            <p:cNvPr id="35866" name="Text Box 8"/>
            <p:cNvSpPr txBox="1">
              <a:spLocks noChangeArrowheads="1"/>
            </p:cNvSpPr>
            <p:nvPr/>
          </p:nvSpPr>
          <p:spPr bwMode="auto">
            <a:xfrm>
              <a:off x="2533" y="2336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54163" y="5208588"/>
            <a:ext cx="3930650" cy="620712"/>
            <a:chOff x="1003" y="3449"/>
            <a:chExt cx="2476" cy="391"/>
          </a:xfrm>
        </p:grpSpPr>
        <p:sp>
          <p:nvSpPr>
            <p:cNvPr id="35859" name="Text Box 10"/>
            <p:cNvSpPr txBox="1">
              <a:spLocks noChangeArrowheads="1"/>
            </p:cNvSpPr>
            <p:nvPr/>
          </p:nvSpPr>
          <p:spPr bwMode="auto">
            <a:xfrm>
              <a:off x="1003" y="3449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2279" y="3449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1315" y="3648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  <p:sp>
          <p:nvSpPr>
            <p:cNvPr id="35862" name="Text Box 13"/>
            <p:cNvSpPr txBox="1">
              <a:spLocks noChangeArrowheads="1"/>
            </p:cNvSpPr>
            <p:nvPr/>
          </p:nvSpPr>
          <p:spPr bwMode="auto">
            <a:xfrm>
              <a:off x="2483" y="3648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52575" y="4467225"/>
            <a:ext cx="3924300" cy="352425"/>
            <a:chOff x="1002" y="2982"/>
            <a:chExt cx="2472" cy="222"/>
          </a:xfrm>
        </p:grpSpPr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002" y="2982"/>
              <a:ext cx="2472" cy="22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1931" y="2997"/>
              <a:ext cx="6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16-bit value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3147" y="2997"/>
              <a:ext cx="2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LSB</a:t>
              </a: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009" y="2997"/>
              <a:ext cx="3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MSB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14600" y="4124325"/>
            <a:ext cx="1920875" cy="247650"/>
            <a:chOff x="1584" y="2598"/>
            <a:chExt cx="1210" cy="156"/>
          </a:xfrm>
        </p:grpSpPr>
        <p:sp>
          <p:nvSpPr>
            <p:cNvPr id="35853" name="Line 20"/>
            <p:cNvSpPr>
              <a:spLocks noChangeShapeType="1"/>
            </p:cNvSpPr>
            <p:nvPr/>
          </p:nvSpPr>
          <p:spPr bwMode="auto">
            <a:xfrm>
              <a:off x="158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4" name="Line 21"/>
            <p:cNvSpPr>
              <a:spLocks noChangeShapeType="1"/>
            </p:cNvSpPr>
            <p:nvPr/>
          </p:nvSpPr>
          <p:spPr bwMode="auto">
            <a:xfrm>
              <a:off x="279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511425" y="4873625"/>
            <a:ext cx="1920875" cy="247650"/>
            <a:chOff x="1582" y="3070"/>
            <a:chExt cx="1210" cy="156"/>
          </a:xfrm>
        </p:grpSpPr>
        <p:sp>
          <p:nvSpPr>
            <p:cNvPr id="35851" name="Line 23"/>
            <p:cNvSpPr>
              <a:spLocks noChangeShapeType="1"/>
            </p:cNvSpPr>
            <p:nvPr/>
          </p:nvSpPr>
          <p:spPr bwMode="auto">
            <a:xfrm>
              <a:off x="158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2" name="Line 24"/>
            <p:cNvSpPr>
              <a:spLocks noChangeShapeType="1"/>
            </p:cNvSpPr>
            <p:nvPr/>
          </p:nvSpPr>
          <p:spPr bwMode="auto">
            <a:xfrm>
              <a:off x="279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sp>
        <p:nvSpPr>
          <p:cNvPr id="1178649" name="Text Box 25"/>
          <p:cNvSpPr txBox="1">
            <a:spLocks noChangeArrowheads="1"/>
          </p:cNvSpPr>
          <p:nvPr/>
        </p:nvSpPr>
        <p:spPr bwMode="auto">
          <a:xfrm>
            <a:off x="5653088" y="3703638"/>
            <a:ext cx="2382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little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  <p:sp>
        <p:nvSpPr>
          <p:cNvPr id="1178650" name="Text Box 26"/>
          <p:cNvSpPr txBox="1">
            <a:spLocks noChangeArrowheads="1"/>
          </p:cNvSpPr>
          <p:nvPr/>
        </p:nvSpPr>
        <p:spPr bwMode="auto">
          <a:xfrm>
            <a:off x="5653088" y="521493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big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49" grpId="0"/>
      <p:bldP spid="1178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Storing 32-bit 0x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0A</a:t>
            </a:r>
            <a: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0B</a:t>
            </a:r>
            <a:r>
              <a:rPr lang="en-US">
                <a:solidFill>
                  <a:srgbClr val="008000"/>
                </a:solidFill>
                <a:latin typeface="Tahoma" charset="0"/>
                <a:ea typeface="ＭＳ Ｐゴシック" charset="0"/>
                <a:cs typeface="ＭＳ Ｐゴシック" charset="0"/>
              </a:rPr>
              <a:t>0C</a:t>
            </a:r>
            <a:r>
              <a:rPr lang="en-US">
                <a:solidFill>
                  <a:srgbClr val="FF9933"/>
                </a:solidFill>
                <a:latin typeface="Tahoma" charset="0"/>
                <a:ea typeface="ＭＳ Ｐゴシック" charset="0"/>
                <a:cs typeface="ＭＳ Ｐゴシック" charset="0"/>
              </a:rPr>
              <a:t>0D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66775"/>
            <a:ext cx="6540500" cy="5648325"/>
          </a:xfrm>
        </p:spPr>
        <p:txBody>
          <a:bodyPr/>
          <a:lstStyle/>
          <a:p>
            <a:pPr eaLnBrk="1" hangingPunct="1">
              <a:tabLst>
                <a:tab pos="4343400" algn="l"/>
              </a:tabLst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Assuming 8-bit (one byte) atomic elements…</a:t>
            </a:r>
            <a:b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…big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most significant byte (MSB), 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least significant byte (LSB), 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  <a:p>
            <a:pPr lvl="1" eaLnBrk="1" hangingPunct="1">
              <a:buFont typeface="Tahoma" charset="0"/>
              <a:buNone/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 little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</p:txBody>
      </p:sp>
      <p:graphicFrame>
        <p:nvGraphicFramePr>
          <p:cNvPr id="1197119" name="Group 63"/>
          <p:cNvGraphicFramePr>
            <a:graphicFrameLocks noGrp="1"/>
          </p:cNvGraphicFramePr>
          <p:nvPr>
            <p:ph sz="quarter" idx="2"/>
          </p:nvPr>
        </p:nvGraphicFramePr>
        <p:xfrm>
          <a:off x="1393825" y="3382963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82" name="Picture 4" descr="280px-Big-End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168400"/>
            <a:ext cx="29035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97120" name="Group 64"/>
          <p:cNvGraphicFramePr>
            <a:graphicFrameLocks noGrp="1"/>
          </p:cNvGraphicFramePr>
          <p:nvPr>
            <p:ph sz="quarter" idx="3"/>
          </p:nvPr>
        </p:nvGraphicFramePr>
        <p:xfrm>
          <a:off x="1393825" y="5851525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87513" y="5522913"/>
            <a:ext cx="3735387" cy="336550"/>
            <a:chOff x="-363" y="2460"/>
            <a:chExt cx="2353" cy="212"/>
          </a:xfrm>
        </p:grpSpPr>
        <p:sp>
          <p:nvSpPr>
            <p:cNvPr id="36902" name="Text Box 81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3" name="Line 82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98" name="Group 84"/>
          <p:cNvGrpSpPr>
            <a:grpSpLocks/>
          </p:cNvGrpSpPr>
          <p:nvPr/>
        </p:nvGrpSpPr>
        <p:grpSpPr bwMode="auto">
          <a:xfrm>
            <a:off x="1701800" y="3035300"/>
            <a:ext cx="3735388" cy="336550"/>
            <a:chOff x="-363" y="2460"/>
            <a:chExt cx="2353" cy="212"/>
          </a:xfrm>
        </p:grpSpPr>
        <p:sp>
          <p:nvSpPr>
            <p:cNvPr id="36900" name="Text Box 85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1" name="Line 86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97143" name="Picture 87" descr="280px-Little-End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4173538"/>
            <a:ext cx="29035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ChangeArrowheads="1"/>
          </p:cNvSpPr>
          <p:nvPr/>
        </p:nvSpPr>
        <p:spPr bwMode="auto">
          <a:xfrm>
            <a:off x="107950" y="1809750"/>
            <a:ext cx="8893175" cy="4535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Big Picture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0650" y="1816100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/>
              <a:t>Machine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/>
                <a:t>Machine 1</a:t>
              </a:r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800" b="0"/>
                <a:t>Machine 2</a:t>
              </a:r>
            </a:p>
          </p:txBody>
        </p:sp>
        <p:sp>
          <p:nvSpPr>
            <p:cNvPr id="19470" name="AutoShape 8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>
                  <a:latin typeface="Courier New" charset="0"/>
                </a:rPr>
                <a:t>network</a:t>
              </a:r>
            </a:p>
          </p:txBody>
        </p:sp>
      </p:grpSp>
      <p:pic>
        <p:nvPicPr>
          <p:cNvPr id="19462" name="Picture 9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888" y="3030538"/>
            <a:ext cx="181133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030538"/>
            <a:ext cx="18113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2251" name="Picture 11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38601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1114425" y="2600325"/>
            <a:ext cx="126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process A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6586538" y="2600325"/>
            <a:ext cx="1258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process B</a:t>
            </a:r>
          </a:p>
        </p:txBody>
      </p:sp>
      <p:pic>
        <p:nvPicPr>
          <p:cNvPr id="1162254" name="Picture 14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39236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36875 0.0025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6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33333E-6 C 0.04341 -0.01319 0.08699 -0.02616 0.11147 0.00833 C 0.13594 0.04283 0.12501 0.16273 0.14688 0.20695 C 0.16876 0.25116 0.22483 0.27454 0.24272 0.27361 C 0.2606 0.27269 0.27344 0.20324 0.25417 0.20139 C 0.2349 0.19954 0.13751 0.2456 0.12709 0.2625 C 0.11667 0.2794 0.16355 0.30972 0.19167 0.30278 C 0.2198 0.29583 0.3106 0.23148 0.29584 0.22083 C 0.28108 0.21019 0.11876 0.22986 0.10313 0.23889 C 0.08751 0.24792 0.18577 0.28565 0.20209 0.275 C 0.21841 0.26435 0.19081 0.22014 0.20105 0.175 C 0.21129 0.12986 0.2356 0.0331 0.26355 0.00417 C 0.2915 -0.02477 0.33004 -0.0118 0.36876 0.00139 " pathEditMode="relative" ptsTypes="aaaaaaaaaaaaA">
                                      <p:cBhvr>
                                        <p:cTn id="27" dur="5000" fill="hold"/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</a:t>
            </a:r>
            <a:r>
              <a:rPr lang="nb-NO">
                <a:latin typeface="Tahoma" charset="0"/>
                <a:ea typeface="ＭＳ Ｐゴシック" charset="0"/>
                <a:cs typeface="ＭＳ Ｐゴシック" charset="0"/>
              </a:rPr>
              <a:t> IP address example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171575"/>
            <a:ext cx="8772525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IPv4 host address: represents a 32-bit address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written on paper (”dotted decimal notation”): 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129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240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71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213</a:t>
            </a: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endParaRPr lang="nb-NO" sz="2000" b="1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binary in bits: 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10000001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11110000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01000111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10001011</a:t>
            </a:r>
            <a:r>
              <a:rPr lang="nb-NO" sz="2000">
                <a:latin typeface="Tahoma" charset="0"/>
                <a:ea typeface="ＭＳ Ｐゴシック" charset="0"/>
              </a:rPr>
              <a:t/>
            </a:r>
            <a:br>
              <a:rPr lang="nb-NO" sz="2000">
                <a:latin typeface="Tahoma" charset="0"/>
                <a:ea typeface="ＭＳ Ｐゴシック" charset="0"/>
              </a:rPr>
            </a:br>
            <a:endParaRPr lang="nb-NO" sz="20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hexadecimal in bytes: </a:t>
            </a:r>
            <a:r>
              <a:rPr lang="nb-NO" sz="2000" b="1">
                <a:latin typeface="Courier New" charset="0"/>
                <a:ea typeface="ＭＳ Ｐゴシック" charset="0"/>
              </a:rPr>
              <a:t>0x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81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f0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47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8b</a:t>
            </a: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endParaRPr lang="nb-NO" sz="2000" b="1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Big-endian (”normal” left to right):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</a:t>
            </a:r>
            <a:r>
              <a:rPr lang="nb-NO" sz="2000">
                <a:latin typeface="Courier New" charset="0"/>
                <a:ea typeface="ＭＳ Ｐゴシック" charset="0"/>
              </a:rPr>
              <a:t>int</a:t>
            </a:r>
            <a:r>
              <a:rPr lang="nb-NO" sz="2000">
                <a:latin typeface="Tahoma" charset="0"/>
                <a:ea typeface="ＭＳ Ｐゴシック" charset="0"/>
              </a:rPr>
              <a:t> on PowerPC, POWER, Sparc, …:	0x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Little-endian: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</a:t>
            </a:r>
            <a:r>
              <a:rPr lang="nb-NO" sz="2000">
                <a:latin typeface="Courier New" charset="0"/>
                <a:ea typeface="ＭＳ Ｐゴシック" charset="0"/>
              </a:rPr>
              <a:t>int</a:t>
            </a:r>
            <a:r>
              <a:rPr lang="nb-NO" sz="2000">
                <a:latin typeface="Tahoma" charset="0"/>
                <a:ea typeface="ＭＳ Ｐゴシック" charset="0"/>
              </a:rPr>
              <a:t> on x86, StrongARM, XScale, …: 	0x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Middle/mixed/PDP endian: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int on PDP-11:				0x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chemeClr val="hlink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 b="1">
                <a:latin typeface="Tahoma" charset="0"/>
                <a:ea typeface="ＭＳ Ｐゴシック" charset="0"/>
                <a:cs typeface="ＭＳ Ｐゴシック" charset="0"/>
              </a:rPr>
              <a:t>Network byte order</a:t>
            </a: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:				</a:t>
            </a:r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  <a:cs typeface="ＭＳ Ｐゴシック" charset="0"/>
              </a:rPr>
              <a:t>f0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  <a:cs typeface="ＭＳ Ｐゴシック" charset="0"/>
              </a:rPr>
              <a:t>47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8b</a:t>
            </a:r>
            <a:endParaRPr lang="en-US" sz="2000" b="1">
              <a:solidFill>
                <a:srgbClr val="FF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75388" y="4319588"/>
            <a:ext cx="2209800" cy="2316162"/>
            <a:chOff x="3953" y="2721"/>
            <a:chExt cx="1392" cy="1459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4109" y="3826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4109" y="286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953" y="2721"/>
              <a:ext cx="1392" cy="8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72302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hlink"/>
                  </a:solidFill>
                  <a:latin typeface="Arial Black"/>
                  <a:ea typeface="Arial Black"/>
                  <a:cs typeface="Arial Black"/>
                </a:rPr>
                <a:t>Problem!</a:t>
              </a:r>
            </a:p>
          </p:txBody>
        </p:sp>
        <p:sp>
          <p:nvSpPr>
            <p:cNvPr id="37896" name="Oval 9"/>
            <p:cNvSpPr>
              <a:spLocks noChangeArrowheads="1"/>
            </p:cNvSpPr>
            <p:nvPr/>
          </p:nvSpPr>
          <p:spPr bwMode="auto">
            <a:xfrm>
              <a:off x="4109" y="343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Translation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200150"/>
            <a:ext cx="8686800" cy="54102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Byte order translation makes communication over several platforms possible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htons() / htonl()</a:t>
            </a:r>
          </a:p>
          <a:p>
            <a:pPr lvl="1" eaLnBrk="1" hangingPunct="1"/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host-to-network</a:t>
            </a:r>
            <a:r>
              <a:rPr lang="en-US" sz="1800">
                <a:latin typeface="Tahoma" charset="0"/>
                <a:ea typeface="ＭＳ Ｐゴシック" charset="0"/>
              </a:rPr>
              <a:t> short / long</a:t>
            </a:r>
          </a:p>
          <a:p>
            <a:pPr lvl="1" eaLnBrk="1" hangingPunct="1"/>
            <a:r>
              <a:rPr lang="en-US" sz="1800">
                <a:latin typeface="Tahoma" charset="0"/>
                <a:ea typeface="ＭＳ Ｐゴシック" charset="0"/>
              </a:rPr>
              <a:t>translate a 16 / 32-bit integer value to network format</a:t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ntohs() / ntohl()</a:t>
            </a:r>
          </a:p>
          <a:p>
            <a:pPr lvl="1" eaLnBrk="1" hangingPunct="1"/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network-to-host</a:t>
            </a:r>
            <a:r>
              <a:rPr lang="en-US" sz="1800">
                <a:latin typeface="Tahoma" charset="0"/>
                <a:ea typeface="ＭＳ Ｐゴシック" charset="0"/>
              </a:rPr>
              <a:t> short/long</a:t>
            </a:r>
          </a:p>
          <a:p>
            <a:pPr lvl="1" eaLnBrk="1" hangingPunct="1"/>
            <a:r>
              <a:rPr lang="en-US" sz="1800">
                <a:latin typeface="Tahoma" charset="0"/>
                <a:ea typeface="ＭＳ Ｐゴシック" charset="0"/>
              </a:rPr>
              <a:t>translate a 16 / 32-bit integer value to host format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Little-endian (x86 etc.): 	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ntohl(0x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) == 0x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47f0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/>
            </a:r>
            <a:b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nb-NO" sz="2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Big-endian (PowerPC etc.):	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ntohl(0x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) == 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endParaRPr lang="en-US" sz="2000">
              <a:solidFill>
                <a:schemeClr val="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95375"/>
            <a:ext cx="8893175" cy="54197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network… 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…does not interpret the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dotted decimal notation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>   </a:t>
            </a:r>
            <a:r>
              <a:rPr lang="en-US" sz="2000" i="1">
                <a:latin typeface="Tahoma" charset="0"/>
                <a:ea typeface="ＭＳ Ｐゴシック" charset="0"/>
              </a:rPr>
              <a:t>presentation</a:t>
            </a:r>
            <a:r>
              <a:rPr lang="en-US" sz="2000">
                <a:latin typeface="Tahoma" charset="0"/>
                <a:ea typeface="ＭＳ Ｐゴシック" charset="0"/>
              </a:rPr>
              <a:t> format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…needs a </a:t>
            </a:r>
            <a:r>
              <a:rPr lang="en-US" sz="2000" i="1">
                <a:latin typeface="Tahoma" charset="0"/>
                <a:ea typeface="ＭＳ Ｐゴシック" charset="0"/>
              </a:rPr>
              <a:t>numeric</a:t>
            </a:r>
            <a:r>
              <a:rPr lang="en-US" sz="2000">
                <a:latin typeface="Tahoma" charset="0"/>
                <a:ea typeface="ＭＳ Ｐゴシック" charset="0"/>
              </a:rPr>
              <a:t> binary format in network byte order</a:t>
            </a:r>
          </a:p>
          <a:p>
            <a:pPr eaLnBrk="1" hangingPunct="1"/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inet_pton()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text string to a numeric binary format needed by the address structure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inet_ntop()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(numeric binary) network address structure to a text string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Presentation and Numeric Address Formats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22625" y="4329113"/>
            <a:ext cx="4614863" cy="2041525"/>
            <a:chOff x="2364" y="2654"/>
            <a:chExt cx="2907" cy="1286"/>
          </a:xfrm>
        </p:grpSpPr>
        <p:sp>
          <p:nvSpPr>
            <p:cNvPr id="39941" name="AutoShape 6"/>
            <p:cNvSpPr>
              <a:spLocks noChangeArrowheads="1"/>
            </p:cNvSpPr>
            <p:nvPr/>
          </p:nvSpPr>
          <p:spPr bwMode="auto">
            <a:xfrm rot="1548523">
              <a:off x="2364" y="2654"/>
              <a:ext cx="750" cy="269"/>
            </a:xfrm>
            <a:prstGeom prst="leftArrow">
              <a:avLst>
                <a:gd name="adj1" fmla="val 50000"/>
                <a:gd name="adj2" fmla="val 69703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9942" name="Rectangle 7"/>
            <p:cNvSpPr>
              <a:spLocks noChangeArrowheads="1"/>
            </p:cNvSpPr>
            <p:nvPr/>
          </p:nvSpPr>
          <p:spPr bwMode="auto">
            <a:xfrm>
              <a:off x="2509" y="2890"/>
              <a:ext cx="2762" cy="105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9992" tIns="46795" rIns="89992" bIns="46795"/>
            <a:lstStyle/>
            <a:p>
              <a:r>
                <a:rPr lang="en-US" sz="1400" b="0">
                  <a:latin typeface="Courier New" charset="0"/>
                </a:rPr>
                <a:t>inet_pton() </a:t>
              </a:r>
              <a:r>
                <a:rPr lang="en-US" sz="1400" b="0">
                  <a:latin typeface="Helvetica" charset="0"/>
                </a:rPr>
                <a:t>is new for IPv6.</a:t>
              </a:r>
            </a:p>
            <a:p>
              <a:endParaRPr lang="en-US" sz="1400" b="0">
                <a:latin typeface="Helvetica" charset="0"/>
              </a:endParaRPr>
            </a:p>
            <a:p>
              <a:r>
                <a:rPr lang="en-US" sz="1400" b="0">
                  <a:latin typeface="Helvetica" charset="0"/>
                </a:rPr>
                <a:t>Oldest:</a:t>
              </a:r>
            </a:p>
            <a:p>
              <a:r>
                <a:rPr lang="en-US" sz="1200" b="0">
                  <a:latin typeface="Courier New" charset="0"/>
                </a:rPr>
                <a:t>serveraddr.sin_addr.s_addr =</a:t>
              </a:r>
            </a:p>
            <a:p>
              <a:r>
                <a:rPr lang="en-US" sz="1200" b="0">
                  <a:latin typeface="Courier New" charset="0"/>
                </a:rPr>
                <a:t>	inet_addr(</a:t>
              </a:r>
              <a:r>
                <a:rPr lang="ja-JP" altLang="en-US" sz="1200" b="0">
                  <a:latin typeface="Courier New" charset="0"/>
                </a:rPr>
                <a:t>“</a:t>
              </a:r>
              <a:r>
                <a:rPr lang="en-US" sz="1200" b="0">
                  <a:latin typeface="Courier New" charset="0"/>
                </a:rPr>
                <a:t>129.240.64.199</a:t>
              </a:r>
              <a:r>
                <a:rPr lang="ja-JP" altLang="en-US" sz="1200" b="0">
                  <a:latin typeface="Courier New" charset="0"/>
                </a:rPr>
                <a:t>”</a:t>
              </a:r>
              <a:r>
                <a:rPr lang="en-US" sz="1200" b="0">
                  <a:latin typeface="Courier New" charset="0"/>
                </a:rPr>
                <a:t>);</a:t>
              </a:r>
            </a:p>
            <a:p>
              <a:r>
                <a:rPr lang="en-US" sz="1400" b="0">
                  <a:latin typeface="Helvetica" charset="0"/>
                </a:rPr>
                <a:t>Newer:</a:t>
              </a:r>
            </a:p>
            <a:p>
              <a:r>
                <a:rPr lang="en-US" sz="1200" b="0">
                  <a:latin typeface="Courier New" charset="0"/>
                </a:rPr>
                <a:t>inet_aton(</a:t>
              </a:r>
              <a:r>
                <a:rPr lang="ja-JP" altLang="en-US" sz="1200" b="0">
                  <a:latin typeface="Courier New" charset="0"/>
                </a:rPr>
                <a:t>“</a:t>
              </a:r>
              <a:r>
                <a:rPr lang="en-US" sz="1200" b="0">
                  <a:latin typeface="Courier New" charset="0"/>
                </a:rPr>
                <a:t>129.240.64.199</a:t>
              </a:r>
              <a:r>
                <a:rPr lang="ja-JP" altLang="en-US" sz="1200" b="0">
                  <a:latin typeface="Courier New" charset="0"/>
                </a:rPr>
                <a:t>”</a:t>
              </a:r>
              <a:r>
                <a:rPr lang="en-US" sz="1200" b="0">
                  <a:latin typeface="Courier New" charset="0"/>
                </a:rPr>
                <a:t>,</a:t>
              </a:r>
            </a:p>
            <a:p>
              <a:r>
                <a:rPr lang="en-US" sz="1200" b="0">
                  <a:latin typeface="Courier New" charset="0"/>
                </a:rPr>
                <a:t>          &amp;serveraddr.sin_addr);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How far have we gotten now?</a:t>
            </a:r>
          </a:p>
        </p:txBody>
      </p:sp>
      <p:sp>
        <p:nvSpPr>
          <p:cNvPr id="118272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118272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request-sd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0375" y="24257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0375" y="25971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60375" y="2759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60375" y="1503363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646613" y="246221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646613" y="263366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646613" y="2795588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46613" y="153987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8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182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1827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1827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827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8272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>
                <a:latin typeface="Courier New" charset="0"/>
              </a:rPr>
              <a:t>(	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	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	sizeof(struct sockaddr_in));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the address to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listening on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Wait for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					  sizeof(struct sockaddr_in);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Binding, Listening, Accepting and Connecting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Some details about the previous slides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39813"/>
            <a:ext cx="8972550" cy="56292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bind(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al 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a machine can have several addresses (several network cards, loopback, …) –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</a:rPr>
              <a:t>assign a name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tells the socket on the server side which local protocol (i.e., </a:t>
            </a:r>
            <a:r>
              <a:rPr lang="en-US" i="1">
                <a:latin typeface="Tahoma" charset="0"/>
                <a:ea typeface="ＭＳ Ｐゴシック" charset="0"/>
              </a:rPr>
              <a:t>IP address</a:t>
            </a:r>
            <a:r>
              <a:rPr lang="en-US">
                <a:latin typeface="Tahoma" charset="0"/>
                <a:ea typeface="ＭＳ Ｐゴシック" charset="0"/>
              </a:rPr>
              <a:t> and </a:t>
            </a:r>
            <a:r>
              <a:rPr lang="en-US" i="1">
                <a:latin typeface="Tahoma" charset="0"/>
                <a:ea typeface="ＭＳ Ｐゴシック" charset="0"/>
              </a:rPr>
              <a:t>port number) </a:t>
            </a:r>
            <a:r>
              <a:rPr lang="en-US">
                <a:latin typeface="Tahoma" charset="0"/>
                <a:ea typeface="ＭＳ Ｐゴシック" charset="0"/>
              </a:rPr>
              <a:t> to listen to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listen(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int backlog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)</a:t>
            </a:r>
            <a:endParaRPr lang="en-US">
              <a:solidFill>
                <a:schemeClr val="fol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prepares the server for listening to connect requests, and initializes a queue for connect requests (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 passive</a:t>
            </a:r>
            <a:r>
              <a:rPr lang="en-US">
                <a:latin typeface="Tahoma" charset="0"/>
                <a:ea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the second parameter (</a:t>
            </a:r>
            <a:r>
              <a:rPr lang="en-US">
                <a:latin typeface="Courier New" charset="0"/>
                <a:ea typeface="ＭＳ Ｐゴシック" charset="0"/>
              </a:rPr>
              <a:t>SOMAXCONN</a:t>
            </a:r>
            <a:r>
              <a:rPr lang="en-US">
                <a:latin typeface="Tahoma" charset="0"/>
                <a:ea typeface="ＭＳ Ｐゴシック" charset="0"/>
              </a:rPr>
              <a:t>) defines how long the queue(s) should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details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888" y="1003300"/>
            <a:ext cx="8866187" cy="5424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latin typeface="Courier New" charset="0"/>
                <a:ea typeface="ＭＳ Ｐゴシック" charset="0"/>
                <a:cs typeface="ＭＳ Ｐゴシック" charset="0"/>
              </a:rPr>
              <a:t>sd =</a:t>
            </a:r>
            <a:r>
              <a:rPr lang="en-US" sz="2000" b="1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accept(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*al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take the first connect request from the connect request queue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wait for the connect request to arrive if the queue is empty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returns a </a:t>
            </a:r>
            <a:r>
              <a:rPr lang="en-US" sz="1800" b="1" i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new socket</a:t>
            </a:r>
            <a:r>
              <a:rPr lang="en-US" sz="1800">
                <a:latin typeface="Tahoma" charset="0"/>
                <a:ea typeface="ＭＳ Ｐゴシック" charset="0"/>
              </a:rPr>
              <a:t>  that the server can use to communicate with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 </a:t>
            </a:r>
            <a:r>
              <a:rPr lang="en-US" sz="1800">
                <a:latin typeface="Tahoma" charset="0"/>
                <a:ea typeface="ＭＳ Ｐゴシック" charset="0"/>
              </a:rPr>
              <a:t>(</a:t>
            </a:r>
            <a:r>
              <a:rPr lang="en-US" sz="1800">
                <a:latin typeface="Courier New" charset="0"/>
                <a:ea typeface="ＭＳ Ｐゴシック" charset="0"/>
              </a:rPr>
              <a:t>clientaddr</a:t>
            </a:r>
            <a:r>
              <a:rPr lang="en-US" sz="1800">
                <a:latin typeface="Tahoma" charset="0"/>
                <a:ea typeface="ＭＳ Ｐゴシック" charset="0"/>
              </a:rPr>
              <a:t>) contains information about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al</a:t>
            </a:r>
            <a:r>
              <a:rPr lang="en-US" sz="1800">
                <a:latin typeface="Tahoma" charset="0"/>
                <a:ea typeface="ＭＳ Ｐゴシック" charset="0"/>
              </a:rPr>
              <a:t> must be initialized, so accept knows size of </a:t>
            </a:r>
            <a:r>
              <a:rPr lang="en-US" sz="1800">
                <a:latin typeface="Courier New" charset="0"/>
                <a:ea typeface="ＭＳ Ｐゴシック" charset="0"/>
              </a:rPr>
              <a:t>a</a:t>
            </a:r>
            <a:br>
              <a:rPr lang="en-US" sz="1800">
                <a:latin typeface="Courier New" charset="0"/>
                <a:ea typeface="ＭＳ Ｐゴシック" charset="0"/>
              </a:rPr>
            </a:br>
            <a:r>
              <a:rPr lang="en-US" sz="1800">
                <a:latin typeface="Courier New" charset="0"/>
                <a:ea typeface="ＭＳ Ｐゴシック" charset="0"/>
              </a:rPr>
              <a:t/>
            </a:r>
            <a:br>
              <a:rPr lang="en-US" sz="1800">
                <a:latin typeface="Courier New" charset="0"/>
                <a:ea typeface="ＭＳ Ｐゴシック" charset="0"/>
              </a:rPr>
            </a:br>
            <a:endParaRPr lang="en-US" sz="180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connect(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*serv_a, socklen_t 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connects client socket to a server that is specified in the address structure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a three-way handshake is initiated for TCP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possible errors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ETIMEDOUT – no response (after several tries) and timer expired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ECONNREFUSED – server not running or not allowed to connect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EHOSTUNREACH – HOST not reachable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ENETUNREACH – NET not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Closing of Sockets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2986088"/>
            <a:ext cx="8145462" cy="3074987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Note that the semantics of close depends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On the kind of protocol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Some possible extra settings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(similar for file descriptors used to operate on disk…)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All data that has not been read yet may be thrown away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738688" y="1565275"/>
            <a:ext cx="406400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both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Client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address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53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 ctd.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IP address of anakin.ifi.uio.no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inet_pton(AF_INET,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129.240.64.199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&amp;serveraddr.sin_addr);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serveraddr.sin_port = htons(2009);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>
                <a:latin typeface="Courier New" charset="0"/>
              </a:rPr>
              <a:t>(sd,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sizeof(struct sockaddr_in));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string end sign, write to screen*/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socket and write it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Goal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235075"/>
            <a:ext cx="8301038" cy="4945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Introduce socket API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We will write two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A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client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and a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server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Each will run on one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will run on 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anakin.ifi.uio.no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(129.240.64.199)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They will work as follows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client sends the text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Hello world!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writes the received text on the screen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sends the received text back to the client and quits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client writes the received text onto the screen and quits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5250"/>
            <a:ext cx="8172450" cy="819150"/>
          </a:xfrm>
        </p:spPr>
        <p:txBody>
          <a:bodyPr/>
          <a:lstStyle/>
          <a:p>
            <a:pPr eaLnBrk="1" hangingPunct="1"/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Summary of </a:t>
            </a:r>
            <a:b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Socket Functions for our Elementary TCP Client-Server</a:t>
            </a: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1825625" y="17780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892" name="Text Box 4"/>
          <p:cNvSpPr txBox="1">
            <a:spLocks noChangeArrowheads="1"/>
          </p:cNvSpPr>
          <p:nvPr/>
        </p:nvSpPr>
        <p:spPr bwMode="auto">
          <a:xfrm>
            <a:off x="1825625" y="249872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bind()</a:t>
            </a:r>
          </a:p>
        </p:txBody>
      </p:sp>
      <p:sp>
        <p:nvSpPr>
          <p:cNvPr id="1189893" name="Text Box 5"/>
          <p:cNvSpPr txBox="1">
            <a:spLocks noChangeArrowheads="1"/>
          </p:cNvSpPr>
          <p:nvPr/>
        </p:nvSpPr>
        <p:spPr bwMode="auto">
          <a:xfrm>
            <a:off x="1825625" y="321945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listen()</a:t>
            </a:r>
          </a:p>
        </p:txBody>
      </p:sp>
      <p:sp>
        <p:nvSpPr>
          <p:cNvPr id="1189894" name="Text Box 6"/>
          <p:cNvSpPr txBox="1">
            <a:spLocks noChangeArrowheads="1"/>
          </p:cNvSpPr>
          <p:nvPr/>
        </p:nvSpPr>
        <p:spPr bwMode="auto">
          <a:xfrm>
            <a:off x="1825625" y="3938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accept()</a:t>
            </a:r>
          </a:p>
        </p:txBody>
      </p:sp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825625" y="46593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1825625" y="53800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7" name="Text Box 9"/>
          <p:cNvSpPr txBox="1">
            <a:spLocks noChangeArrowheads="1"/>
          </p:cNvSpPr>
          <p:nvPr/>
        </p:nvSpPr>
        <p:spPr bwMode="auto">
          <a:xfrm>
            <a:off x="1825625" y="6100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898" name="Text Box 10"/>
          <p:cNvSpPr txBox="1">
            <a:spLocks noChangeArrowheads="1"/>
          </p:cNvSpPr>
          <p:nvPr/>
        </p:nvSpPr>
        <p:spPr bwMode="auto">
          <a:xfrm>
            <a:off x="5437188" y="45132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9" name="Text Box 11"/>
          <p:cNvSpPr txBox="1">
            <a:spLocks noChangeArrowheads="1"/>
          </p:cNvSpPr>
          <p:nvPr/>
        </p:nvSpPr>
        <p:spPr bwMode="auto">
          <a:xfrm>
            <a:off x="5437188" y="5462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900" name="Text Box 12"/>
          <p:cNvSpPr txBox="1">
            <a:spLocks noChangeArrowheads="1"/>
          </p:cNvSpPr>
          <p:nvPr/>
        </p:nvSpPr>
        <p:spPr bwMode="auto">
          <a:xfrm>
            <a:off x="5437188" y="61928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901" name="Text Box 13"/>
          <p:cNvSpPr txBox="1">
            <a:spLocks noChangeArrowheads="1"/>
          </p:cNvSpPr>
          <p:nvPr/>
        </p:nvSpPr>
        <p:spPr bwMode="auto">
          <a:xfrm>
            <a:off x="5437188" y="3052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902" name="Text Box 14"/>
          <p:cNvSpPr txBox="1">
            <a:spLocks noChangeArrowheads="1"/>
          </p:cNvSpPr>
          <p:nvPr/>
        </p:nvSpPr>
        <p:spPr bwMode="auto">
          <a:xfrm>
            <a:off x="5437188" y="37830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connect()</a:t>
            </a:r>
          </a:p>
        </p:txBody>
      </p:sp>
      <p:sp>
        <p:nvSpPr>
          <p:cNvPr id="1189903" name="Text Box 15"/>
          <p:cNvSpPr txBox="1">
            <a:spLocks noChangeArrowheads="1"/>
          </p:cNvSpPr>
          <p:nvPr/>
        </p:nvSpPr>
        <p:spPr bwMode="auto">
          <a:xfrm>
            <a:off x="5819775" y="26463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Client</a:t>
            </a:r>
          </a:p>
        </p:txBody>
      </p:sp>
      <p:sp>
        <p:nvSpPr>
          <p:cNvPr id="1189904" name="Text Box 16"/>
          <p:cNvSpPr txBox="1">
            <a:spLocks noChangeArrowheads="1"/>
          </p:cNvSpPr>
          <p:nvPr/>
        </p:nvSpPr>
        <p:spPr bwMode="auto">
          <a:xfrm>
            <a:off x="2171700" y="1376363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Server</a:t>
            </a:r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2549525" y="21939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2549525" y="29146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7" name="Line 19"/>
          <p:cNvSpPr>
            <a:spLocks noChangeShapeType="1"/>
          </p:cNvSpPr>
          <p:nvPr/>
        </p:nvSpPr>
        <p:spPr bwMode="auto">
          <a:xfrm>
            <a:off x="2549525" y="36353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8" name="Line 20"/>
          <p:cNvSpPr>
            <a:spLocks noChangeShapeType="1"/>
          </p:cNvSpPr>
          <p:nvPr/>
        </p:nvSpPr>
        <p:spPr bwMode="auto">
          <a:xfrm>
            <a:off x="2549525" y="435451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9" name="Line 21"/>
          <p:cNvSpPr>
            <a:spLocks noChangeShapeType="1"/>
          </p:cNvSpPr>
          <p:nvPr/>
        </p:nvSpPr>
        <p:spPr bwMode="auto">
          <a:xfrm>
            <a:off x="2549525" y="5075238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2549525" y="579596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>
            <a:off x="6161088" y="34734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2" name="Line 24"/>
          <p:cNvSpPr>
            <a:spLocks noChangeShapeType="1"/>
          </p:cNvSpPr>
          <p:nvPr/>
        </p:nvSpPr>
        <p:spPr bwMode="auto">
          <a:xfrm>
            <a:off x="6161088" y="420370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3" name="Line 25"/>
          <p:cNvSpPr>
            <a:spLocks noChangeShapeType="1"/>
          </p:cNvSpPr>
          <p:nvPr/>
        </p:nvSpPr>
        <p:spPr bwMode="auto">
          <a:xfrm>
            <a:off x="6161088" y="50387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4" name="Line 26"/>
          <p:cNvSpPr>
            <a:spLocks noChangeShapeType="1"/>
          </p:cNvSpPr>
          <p:nvPr/>
        </p:nvSpPr>
        <p:spPr bwMode="auto">
          <a:xfrm>
            <a:off x="6161088" y="58832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19375" y="3927475"/>
            <a:ext cx="2771775" cy="549275"/>
            <a:chOff x="1650" y="2474"/>
            <a:chExt cx="1746" cy="346"/>
          </a:xfrm>
        </p:grpSpPr>
        <p:sp>
          <p:nvSpPr>
            <p:cNvPr id="48162" name="Line 28"/>
            <p:cNvSpPr>
              <a:spLocks noChangeShapeType="1"/>
            </p:cNvSpPr>
            <p:nvPr/>
          </p:nvSpPr>
          <p:spPr bwMode="auto">
            <a:xfrm flipH="1">
              <a:off x="1650" y="2508"/>
              <a:ext cx="1746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3" name="Text Box 29"/>
            <p:cNvSpPr txBox="1">
              <a:spLocks noChangeArrowheads="1"/>
            </p:cNvSpPr>
            <p:nvPr/>
          </p:nvSpPr>
          <p:spPr bwMode="auto">
            <a:xfrm rot="-603176">
              <a:off x="2354" y="2474"/>
              <a:ext cx="7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connection 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en-US" sz="1200" b="0">
                  <a:solidFill>
                    <a:schemeClr val="folHlink"/>
                  </a:solidFill>
                </a:rPr>
                <a:t>establishment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05175" y="4546600"/>
            <a:ext cx="2076450" cy="457200"/>
            <a:chOff x="2082" y="2864"/>
            <a:chExt cx="1308" cy="288"/>
          </a:xfrm>
        </p:grpSpPr>
        <p:sp>
          <p:nvSpPr>
            <p:cNvPr id="48160" name="Line 31"/>
            <p:cNvSpPr>
              <a:spLocks noChangeShapeType="1"/>
            </p:cNvSpPr>
            <p:nvPr/>
          </p:nvSpPr>
          <p:spPr bwMode="auto">
            <a:xfrm flipH="1">
              <a:off x="2082" y="2952"/>
              <a:ext cx="1308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1" name="Text Box 32"/>
            <p:cNvSpPr txBox="1">
              <a:spLocks noChangeArrowheads="1"/>
            </p:cNvSpPr>
            <p:nvPr/>
          </p:nvSpPr>
          <p:spPr bwMode="auto">
            <a:xfrm rot="-332356">
              <a:off x="2402" y="2864"/>
              <a:ext cx="6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305175" y="5381625"/>
            <a:ext cx="2066925" cy="457200"/>
            <a:chOff x="2082" y="3390"/>
            <a:chExt cx="1302" cy="288"/>
          </a:xfrm>
        </p:grpSpPr>
        <p:sp>
          <p:nvSpPr>
            <p:cNvPr id="48158" name="Line 34"/>
            <p:cNvSpPr>
              <a:spLocks noChangeShapeType="1"/>
            </p:cNvSpPr>
            <p:nvPr/>
          </p:nvSpPr>
          <p:spPr bwMode="auto">
            <a:xfrm>
              <a:off x="2082" y="3498"/>
              <a:ext cx="1302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59" name="Text Box 35"/>
            <p:cNvSpPr txBox="1">
              <a:spLocks noChangeArrowheads="1"/>
            </p:cNvSpPr>
            <p:nvPr/>
          </p:nvSpPr>
          <p:spPr bwMode="auto">
            <a:xfrm rot="180000">
              <a:off x="2138" y="3390"/>
              <a:ext cx="1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back received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8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8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8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8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8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1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1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1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8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nimBg="1"/>
      <p:bldP spid="1189892" grpId="0" animBg="1"/>
      <p:bldP spid="1189893" grpId="0" animBg="1"/>
      <p:bldP spid="1189894" grpId="0" animBg="1"/>
      <p:bldP spid="1189895" grpId="0" animBg="1"/>
      <p:bldP spid="1189896" grpId="0" animBg="1"/>
      <p:bldP spid="1189897" grpId="0" animBg="1"/>
      <p:bldP spid="1189898" grpId="0" animBg="1"/>
      <p:bldP spid="1189899" grpId="0" animBg="1"/>
      <p:bldP spid="1189900" grpId="0" animBg="1"/>
      <p:bldP spid="1189901" grpId="0" animBg="1"/>
      <p:bldP spid="1189902" grpId="0" animBg="1"/>
      <p:bldP spid="1189903" grpId="0"/>
      <p:bldP spid="1189904" grpId="0"/>
      <p:bldP spid="1189905" grpId="0" animBg="1"/>
      <p:bldP spid="1189906" grpId="0" animBg="1"/>
      <p:bldP spid="1189907" grpId="0" animBg="1"/>
      <p:bldP spid="1189908" grpId="0" animBg="1"/>
      <p:bldP spid="1189909" grpId="0" animBg="1"/>
      <p:bldP spid="1189910" grpId="0" animBg="1"/>
      <p:bldP spid="1189911" grpId="0" animBg="1"/>
      <p:bldP spid="1189912" grpId="0" animBg="1"/>
      <p:bldP spid="1189913" grpId="0" animBg="1"/>
      <p:bldP spid="11899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Compilation of these socket programs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838200"/>
            <a:ext cx="8820150" cy="5605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example can be downloaded from the web pages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(http://www.ifi.uio.no/~inf1060/programs/client-server-example)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IFI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 Linux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IFI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 Solaris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 –lsocket –lnsl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Cygwin on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Similar for 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server1.c</a:t>
            </a:r>
            <a:b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For testing, run server on </a:t>
            </a:r>
            <a:r>
              <a:rPr lang="en-US" sz="2400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anakin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(or change the address in the client) and start client on another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Testing on one host: use 127.0.0.1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Note for BSD / Mac systems: </a:t>
            </a:r>
            <a:r>
              <a:rPr lang="en-US" sz="2400">
                <a:latin typeface="Courier New" charset="0"/>
                <a:ea typeface="ＭＳ Ｐゴシック" charset="0"/>
                <a:cs typeface="Courier New" charset="0"/>
              </a:rPr>
              <a:t>#include &lt;sys/types.h&gt;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95350"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1943" name="Text Box 7"/>
          <p:cNvSpPr txBox="1">
            <a:spLocks noChangeArrowheads="1"/>
          </p:cNvSpPr>
          <p:nvPr/>
        </p:nvSpPr>
        <p:spPr bwMode="auto">
          <a:xfrm>
            <a:off x="5157788" y="5522913"/>
            <a:ext cx="3295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Iterative servers?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962525" y="1685925"/>
            <a:ext cx="3629025" cy="3138488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Iterative Servers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2968" name="Text Box 8"/>
          <p:cNvSpPr txBox="1">
            <a:spLocks noChangeArrowheads="1"/>
          </p:cNvSpPr>
          <p:nvPr/>
        </p:nvSpPr>
        <p:spPr bwMode="auto">
          <a:xfrm>
            <a:off x="4910138" y="5522913"/>
            <a:ext cx="376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Concurrent servers?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730250" y="2597150"/>
            <a:ext cx="3629025" cy="2476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962525" y="2390775"/>
            <a:ext cx="3629025" cy="17240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Concurrent Iterative Servers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pid_t pid;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if ((pid = fork()) == 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 </a:t>
            </a: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	exit(0)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Problems with these examples: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iterative: cannot serve more than one socket at once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concurrent: overhead (a process per socket)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Solution: functions that tell you when a socket becomes available  (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select, poll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>
              <a:latin typeface="Courier New" charset="0"/>
              <a:ea typeface="ＭＳ Ｐゴシック" charset="0"/>
              <a:cs typeface="Courier New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select(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nfds, fd_set *restrict readfds, fd_set *restrict writefds,fd_set *restrict errorfds, struct timeval *restrict timeout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check whether fd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s (sockets) from the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nfds </a:t>
            </a:r>
            <a:r>
              <a:rPr lang="en-US" sz="1800">
                <a:latin typeface="Tahoma" charset="0"/>
                <a:ea typeface="ＭＳ Ｐゴシック" charset="0"/>
              </a:rPr>
              <a:t>set are available for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reading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), writing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), or have exceptional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conditions pending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  <a:r>
              <a:rPr lang="en-US" sz="1800">
                <a:latin typeface="Tahoma" charset="0"/>
                <a:ea typeface="ＭＳ Ｐゴシック" charset="0"/>
                <a:cs typeface="Courier New" charset="0"/>
              </a:rPr>
              <a:t>)</a:t>
            </a:r>
            <a:endParaRPr lang="en-US" sz="18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Null argument: don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t check. Timeout = time limit for check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Null</a:t>
            </a:r>
            <a:r>
              <a:rPr lang="en-US" sz="1800">
                <a:latin typeface="Tahoma" charset="0"/>
                <a:ea typeface="ＭＳ Ｐゴシック" charset="0"/>
              </a:rPr>
              <a:t> = block).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result is given by changing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 and macros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738188"/>
            <a:ext cx="9144000" cy="564832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Declare and initialize fd_set; add relevant sockets to fd_set; give select a copy of fd_set for every operation of interest (read/write/exceptional); loop through copies to take action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Preparing fd_set is done with some macros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FD_CLR(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removes the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 </a:t>
            </a:r>
            <a:r>
              <a:rPr lang="en-US" sz="1800">
                <a:latin typeface="Tahoma" charset="0"/>
                <a:ea typeface="ＭＳ Ｐゴシック" charset="0"/>
              </a:rPr>
              <a:t>from the socket descriptor set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FD_ISSET(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returns nonzero if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is a member of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; else 0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adds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to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FD_ZERO(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initializes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 to 0, representing the empty 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FD_SETSIZE </a:t>
            </a:r>
            <a:r>
              <a:rPr lang="en-US" sz="1800">
                <a:latin typeface="Tahoma" charset="0"/>
                <a:ea typeface="ＭＳ Ｐゴシック" charset="0"/>
              </a:rPr>
              <a:t>- max. number of FDs; use this as the first parameter for select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Complete Select-based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Server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54038" y="1458913"/>
            <a:ext cx="4122737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time.h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[2],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timeval</a:t>
            </a:r>
            <a:r>
              <a:rPr lang="en-US" sz="1200" dirty="0">
                <a:latin typeface="Courier New" charset="0"/>
              </a:rPr>
              <a:t> timeout;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 = 2;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timeout.tv_sec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smtClean="0">
                <a:latin typeface="Courier New" charset="0"/>
              </a:rPr>
              <a:t>20;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timeout.tv_usec</a:t>
            </a:r>
            <a:r>
              <a:rPr lang="en-US" sz="1200" dirty="0">
                <a:latin typeface="Courier New" charset="0"/>
              </a:rPr>
              <a:t> =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*)&amp;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Initialize </a:t>
            </a:r>
            <a:r>
              <a:rPr lang="en-US" sz="1200" b="0" dirty="0" err="1">
                <a:latin typeface="Courier New" charset="0"/>
              </a:rPr>
              <a:t>fd</a:t>
            </a:r>
            <a:r>
              <a:rPr lang="en-US" sz="1200" b="0" dirty="0">
                <a:latin typeface="Courier New" charset="0"/>
              </a:rPr>
              <a:t> set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FD_ZERO</a:t>
            </a:r>
            <a:r>
              <a:rPr lang="en-US" sz="1200" dirty="0">
                <a:latin typeface="Courier New" charset="0"/>
              </a:rPr>
              <a:t>(&amp;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8414" y="852713"/>
            <a:ext cx="214085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/>
              <a:t>Test with e.g. two clients!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Select-based Server ctd.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1588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select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, NULL,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						NULL, &amp;timeout);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Something went wrong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</a:t>
            </a:r>
            <a:r>
              <a:rPr lang="en-US" sz="1200" dirty="0">
                <a:latin typeface="Courier New" charset="0"/>
              </a:rPr>
              <a:t>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&lt;0)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Nothing </a:t>
            </a:r>
            <a:r>
              <a:rPr lang="en-US" sz="1200" b="0" dirty="0" err="1">
                <a:latin typeface="Courier New" charset="0"/>
              </a:rPr>
              <a:t>happened,select</a:t>
            </a:r>
            <a:r>
              <a:rPr lang="en-US" sz="1200" b="0" dirty="0">
                <a:latin typeface="Courier New" charset="0"/>
              </a:rPr>
              <a:t> continued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	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==0)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("Timeout!\n");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for(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=0;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&lt;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b="0" dirty="0">
                <a:latin typeface="Courier New" charset="0"/>
              </a:rPr>
              <a:t>/* Send a response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write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"Server ACK!",11);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/* </a:t>
            </a:r>
            <a:r>
              <a:rPr lang="en-US" sz="1200" b="0" dirty="0">
                <a:latin typeface="Courier New" charset="0"/>
              </a:rPr>
              <a:t>Close sockets</a:t>
            </a:r>
            <a:r>
              <a:rPr lang="en-US" sz="1200" dirty="0">
                <a:latin typeface="Courier New" charset="0"/>
              </a:rPr>
              <a:t>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FD_CLR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988" y="1025525"/>
            <a:ext cx="16700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187825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265613" y="1458913"/>
            <a:ext cx="4773612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for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if(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FD_ISSET</a:t>
            </a:r>
            <a:r>
              <a:rPr lang="en-US" sz="1200" dirty="0">
                <a:latin typeface="Courier New" charset="0"/>
              </a:rPr>
              <a:t>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))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if(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== 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  /* new connection request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if(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socklen_t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++;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Ran out of socket space.\n");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	/* data arrived on an existing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read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buf,12);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'\0';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("From socket %d: %s\n",</a:t>
            </a:r>
            <a:r>
              <a:rPr lang="en-US" sz="1200" dirty="0" err="1">
                <a:latin typeface="Courier New" charset="0"/>
              </a:rPr>
              <a:t>i,buf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request_sock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9225"/>
            <a:ext cx="9144000" cy="509587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have implemented a short program where two processes communicate over a network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Next: the magic of how data is sent…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0650" y="1736725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/>
              <a:t>Machine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21520" name="Rectangle 5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/>
                <a:t>Machine 1</a:t>
              </a:r>
            </a:p>
          </p:txBody>
        </p:sp>
        <p:sp>
          <p:nvSpPr>
            <p:cNvPr id="21521" name="Rectangle 6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000" b="0"/>
                <a:t>anakin.ifi.uio.no</a:t>
              </a:r>
            </a:p>
          </p:txBody>
        </p:sp>
        <p:sp>
          <p:nvSpPr>
            <p:cNvPr id="21522" name="AutoShape 7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>
                  <a:latin typeface="Courier New" charset="0"/>
                </a:rPr>
                <a:t>network</a:t>
              </a:r>
            </a:p>
          </p:txBody>
        </p:sp>
      </p:grpSp>
      <p:sp>
        <p:nvSpPr>
          <p:cNvPr id="1164296" name="Text Box 8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sp>
        <p:nvSpPr>
          <p:cNvPr id="1164297" name="Text Box 9"/>
          <p:cNvSpPr txBox="1">
            <a:spLocks noChangeArrowheads="1"/>
          </p:cNvSpPr>
          <p:nvPr/>
        </p:nvSpPr>
        <p:spPr bwMode="auto">
          <a:xfrm>
            <a:off x="6732588" y="4914900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sp>
        <p:nvSpPr>
          <p:cNvPr id="1164298" name="Text Box 10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pic>
        <p:nvPicPr>
          <p:cNvPr id="21512" name="Picture 11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2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4301" name="Text Box 13"/>
          <p:cNvSpPr txBox="1">
            <a:spLocks noChangeArrowheads="1"/>
          </p:cNvSpPr>
          <p:nvPr/>
        </p:nvSpPr>
        <p:spPr bwMode="auto">
          <a:xfrm>
            <a:off x="101600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>
                <a:latin typeface="Comic Sans MS" charset="0"/>
              </a:rPr>
              <a:t>Hello world!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1106488" y="2393950"/>
            <a:ext cx="77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client</a:t>
            </a: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7132638" y="2393950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server</a:t>
            </a:r>
          </a:p>
        </p:txBody>
      </p:sp>
      <p:sp>
        <p:nvSpPr>
          <p:cNvPr id="1164304" name="Text Box 16"/>
          <p:cNvSpPr txBox="1">
            <a:spLocks noChangeArrowheads="1"/>
          </p:cNvSpPr>
          <p:nvPr/>
        </p:nvSpPr>
        <p:spPr bwMode="auto">
          <a:xfrm>
            <a:off x="699135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>
                <a:latin typeface="Comic Sans MS" charset="0"/>
              </a:rPr>
              <a:t>Hello world!</a:t>
            </a:r>
          </a:p>
        </p:txBody>
      </p:sp>
      <p:pic>
        <p:nvPicPr>
          <p:cNvPr id="1164305" name="Picture 17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4778375"/>
            <a:ext cx="652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4306" name="Picture 18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4914900"/>
            <a:ext cx="65246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22726 0.003 L 0.31406 -0.04769 L 0.29566 -0.11598 L 0.18472 -0.12315 L 0.13698 -0.0463 L 0.25972 -0.01158 L 0.3283 -0.0926 L 0.22066 -0.11019 L 0.15764 -0.02176 L 0.22604 0.02754 L 0.325 -0.0463 L 0.33368 -0.08403 L 0.23472 -0.11737 L 0.11528 -0.06227 L 0.16406 0.01736 L 0.32934 -0.04769 L 0.46094 -0.02014 " pathEditMode="relative" ptsTypes="AAAAAAAAAAAAAAAAAA">
                                      <p:cBhvr>
                                        <p:cTn id="23" dur="3000" fill="hold"/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30764 -0.02037 L -0.36962 0.01875 L -0.3566 -0.11019 L -0.4 0.03912 L -0.39566 -0.10301 L -0.43368 0.05509 L -0.43906 -0.10579 L -0.47066 0.0375 L -0.47066 -0.1088 L -0.49132 0.04051 L -0.50104 -0.08565 L -0.52726 0.00995 L -0.53906 -0.04792 L -0.85226 0.01435 " pathEditMode="relative" ptsTypes="AAAAAAAAAAAAAAA">
                                      <p:cBhvr>
                                        <p:cTn id="53" dur="2000" fill="hold"/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6" grpId="0"/>
      <p:bldP spid="1164296" grpId="1"/>
      <p:bldP spid="1164297" grpId="0"/>
      <p:bldP spid="1164297" grpId="1"/>
      <p:bldP spid="1164298" grpId="0"/>
      <p:bldP spid="1164298" grpId="1"/>
      <p:bldP spid="1164301" grpId="0"/>
      <p:bldP spid="11643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76375"/>
            <a:ext cx="8648700" cy="4703763"/>
          </a:xfrm>
        </p:spPr>
        <p:txBody>
          <a:bodyPr/>
          <a:lstStyle/>
          <a:p>
            <a:pPr eaLnBrk="1" hangingPunct="1"/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Berkeley UNIX System Calls and Interprocess Communication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, Lawrence Besaw, University of Wisconsin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is available through the course web pages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Many books: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Kurose/Ross,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Computer Networking: A Top-Down Approach Featuring the Internet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, 2</a:t>
            </a:r>
            <a:r>
              <a:rPr lang="en-US" sz="2000" baseline="30000">
                <a:latin typeface="Tahoma" charset="0"/>
                <a:ea typeface="ＭＳ Ｐゴシック" charset="0"/>
              </a:rPr>
              <a:t>nd</a:t>
            </a:r>
            <a:r>
              <a:rPr lang="en-US" sz="2000">
                <a:latin typeface="Tahoma" charset="0"/>
                <a:ea typeface="ＭＳ Ｐゴシック" charset="0"/>
              </a:rPr>
              <a:t> ed., Addison-Wesley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Andrew Tanenbaum,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Computer Networks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, 4</a:t>
            </a:r>
            <a:r>
              <a:rPr lang="en-US" sz="2000" baseline="30000">
                <a:latin typeface="Tahoma" charset="0"/>
                <a:ea typeface="ＭＳ Ｐゴシック" charset="0"/>
              </a:rPr>
              <a:t>th</a:t>
            </a:r>
            <a:r>
              <a:rPr lang="en-US" sz="2000">
                <a:latin typeface="Tahoma" charset="0"/>
                <a:ea typeface="ＭＳ Ｐゴシック" charset="0"/>
              </a:rPr>
              <a:t> ed., Prentice Hall</a:t>
            </a:r>
          </a:p>
          <a:p>
            <a:pPr lvl="1" eaLnBrk="1" hangingPunct="1"/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W. Richard Stevens, </a:t>
            </a:r>
            <a:r>
              <a:rPr lang="ja-JP" alt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Unix Network Programming – Networking APIs: Sockets and XTI</a:t>
            </a:r>
            <a:r>
              <a:rPr lang="ja-JP" alt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, volume 1, 2</a:t>
            </a:r>
            <a:r>
              <a:rPr lang="en-US" sz="2000" baseline="30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nd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ed., Prentice Hall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request-sd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Read &amp; Write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866775"/>
            <a:ext cx="8621712" cy="564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Same functions used for files etc.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read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(sd,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Reads </a:t>
            </a:r>
            <a:r>
              <a:rPr lang="en-US">
                <a:latin typeface="Courier New" charset="0"/>
                <a:ea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From socket </a:t>
            </a:r>
            <a:r>
              <a:rPr lang="en-US">
                <a:latin typeface="Courier New" charset="0"/>
                <a:ea typeface="ＭＳ Ｐゴシック" charset="0"/>
              </a:rPr>
              <a:t>sd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>
                <a:latin typeface="Courier New" charset="0"/>
                <a:ea typeface="ＭＳ Ｐゴシック" charset="0"/>
              </a:rPr>
              <a:t>buffer</a:t>
            </a:r>
            <a:br>
              <a:rPr lang="en-US">
                <a:latin typeface="Courier New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(sd,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Writes </a:t>
            </a:r>
            <a:r>
              <a:rPr lang="en-US">
                <a:latin typeface="Courier New" charset="0"/>
                <a:ea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From character array </a:t>
            </a:r>
            <a:r>
              <a:rPr lang="en-US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To the socket </a:t>
            </a:r>
            <a:r>
              <a:rPr lang="en-US">
                <a:latin typeface="Courier New" charset="0"/>
                <a:ea typeface="ＭＳ Ｐゴシック" charset="0"/>
              </a:rPr>
              <a:t>sd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Alternatives to Read &amp; Write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963613"/>
            <a:ext cx="8701087" cy="571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recv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Reads </a:t>
            </a:r>
            <a:r>
              <a:rPr lang="en-US" dirty="0">
                <a:latin typeface="Courier New" charset="0"/>
                <a:ea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Flags, normally just </a:t>
            </a:r>
            <a:r>
              <a:rPr lang="en-US" dirty="0">
                <a:latin typeface="Courier New" charset="0"/>
                <a:ea typeface="ＭＳ Ｐゴシック" charset="0"/>
              </a:rPr>
              <a:t>0</a:t>
            </a:r>
            <a:r>
              <a:rPr lang="en-US" dirty="0">
                <a:latin typeface="Tahoma" charset="0"/>
                <a:ea typeface="ＭＳ Ｐゴシック" charset="0"/>
              </a:rPr>
              <a:t>, but e.g., </a:t>
            </a:r>
            <a:r>
              <a:rPr lang="en-US" dirty="0">
                <a:latin typeface="Courier New" charset="0"/>
                <a:ea typeface="ＭＳ Ｐゴシック" charset="0"/>
              </a:rPr>
              <a:t>MSG_DONTWAIT, MSG_MORE,…</a:t>
            </a:r>
            <a:br>
              <a:rPr lang="en-US" dirty="0">
                <a:latin typeface="Courier New" charset="0"/>
                <a:ea typeface="ＭＳ Ｐゴシック" charset="0"/>
              </a:rPr>
            </a:b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send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Writes </a:t>
            </a:r>
            <a:r>
              <a:rPr lang="en-US" dirty="0">
                <a:latin typeface="Courier New" charset="0"/>
                <a:ea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To the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</a:t>
            </a:r>
            <a:br>
              <a:rPr lang="en-US" dirty="0">
                <a:latin typeface="Tahoma" charset="0"/>
                <a:ea typeface="ＭＳ Ｐゴシック" charset="0"/>
              </a:rPr>
            </a:b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Several similar functions like 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…to/from, …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msg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6375"/>
            <a:ext cx="8591550" cy="47037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One side must be the active one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take the initiative in creating the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client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 other side must be passive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it is prepared for accepting connections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waits for someone else to take initiative for creating a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server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This use of the words client and server is not entirely consistent with everyday use, but for programming this is conventional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Creation of a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Special for the server side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85863"/>
            <a:ext cx="8145463" cy="5329237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case of </a:t>
            </a:r>
            <a:r>
              <a:rPr lang="en-US" b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TCP</a:t>
            </a: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one socket on the server side is dedicated to waiting for a connection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for each client that takes the initiative, a separate socket on the server side is created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this is useful for all servers that must be able to serve several clients concurrently (web servers, mail servers,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35843</TotalTime>
  <Words>1262</Words>
  <Application>Microsoft Office PowerPoint</Application>
  <PresentationFormat>On-screen Show (4:3)</PresentationFormat>
  <Paragraphs>918</Paragraphs>
  <Slides>40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1_paalh</vt:lpstr>
      <vt:lpstr>PowerPoint Presentation</vt:lpstr>
      <vt:lpstr>Big Picture</vt:lpstr>
      <vt:lpstr>Goal</vt:lpstr>
      <vt:lpstr>What we want</vt:lpstr>
      <vt:lpstr>What we want</vt:lpstr>
      <vt:lpstr>Read &amp; Write</vt:lpstr>
      <vt:lpstr>Alternatives to Read &amp; Write</vt:lpstr>
      <vt:lpstr>Creation of a connection</vt:lpstr>
      <vt:lpstr>Special for the server side</vt:lpstr>
      <vt:lpstr>To do – slightly more details</vt:lpstr>
      <vt:lpstr>&lt;Necessary includes&gt;</vt:lpstr>
      <vt:lpstr>&lt;Create a socket&gt;</vt:lpstr>
      <vt:lpstr>More about the socket call</vt:lpstr>
      <vt:lpstr>How to identify clients to accept, and servers to contact?</vt:lpstr>
      <vt:lpstr>Address structure</vt:lpstr>
      <vt:lpstr>Address structure</vt:lpstr>
      <vt:lpstr>Address structure</vt:lpstr>
      <vt:lpstr>Byte Order</vt:lpstr>
      <vt:lpstr>Byte Order: Storing 32-bit 0x0A0B0C0D </vt:lpstr>
      <vt:lpstr>Byte Order: IP address example</vt:lpstr>
      <vt:lpstr>Byte Order: Translation</vt:lpstr>
      <vt:lpstr>Presentation and Numeric Address Formats</vt:lpstr>
      <vt:lpstr>How far have we gotten now?</vt:lpstr>
      <vt:lpstr>Binding, Listening, Accepting and Connecting</vt:lpstr>
      <vt:lpstr>Some details about the previous slides</vt:lpstr>
      <vt:lpstr>More details</vt:lpstr>
      <vt:lpstr>Closing of Sockets</vt:lpstr>
      <vt:lpstr>Complete Client</vt:lpstr>
      <vt:lpstr>Complete Server</vt:lpstr>
      <vt:lpstr>Summary of  Socket Functions for our Elementary TCP Client-Server</vt:lpstr>
      <vt:lpstr>Compilation of these socket programs</vt:lpstr>
      <vt:lpstr>Complete Server</vt:lpstr>
      <vt:lpstr>Iterative Servers</vt:lpstr>
      <vt:lpstr>Concurrent Iterative Servers</vt:lpstr>
      <vt:lpstr>Select</vt:lpstr>
      <vt:lpstr>Select usage and macros</vt:lpstr>
      <vt:lpstr>Complete Select-based Server</vt:lpstr>
      <vt:lpstr>Complete Select-based Server ctd.</vt:lpstr>
      <vt:lpstr>Summary</vt:lpstr>
      <vt:lpstr>Literature</vt:lpstr>
    </vt:vector>
  </TitlesOfParts>
  <Company>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Michael Welzl</cp:lastModifiedBy>
  <cp:revision>1676</cp:revision>
  <dcterms:created xsi:type="dcterms:W3CDTF">2010-10-26T08:38:06Z</dcterms:created>
  <dcterms:modified xsi:type="dcterms:W3CDTF">2013-10-23T09:50:07Z</dcterms:modified>
</cp:coreProperties>
</file>