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gif" ContentType="image/gif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oleObject4.bin" ContentType="application/vnd.openxmlformats-officedocument.oleObject"/>
  <Default Extension="wmf" ContentType="image/x-wmf"/>
  <Override PartName="/ppt/notesSlides/notesSlide34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Default Extension="doc" ContentType="application/msword"/>
  <Override PartName="/ppt/embeddings/oleObject2.bin" ContentType="application/vnd.openxmlformats-officedocument.oleObject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1" r:id="rId1"/>
  </p:sldMasterIdLst>
  <p:notesMasterIdLst>
    <p:notesMasterId r:id="rId46"/>
  </p:notesMasterIdLst>
  <p:handoutMasterIdLst>
    <p:handoutMasterId r:id="rId47"/>
  </p:handoutMasterIdLst>
  <p:sldIdLst>
    <p:sldId id="433" r:id="rId2"/>
    <p:sldId id="434" r:id="rId3"/>
    <p:sldId id="435" r:id="rId4"/>
    <p:sldId id="436" r:id="rId5"/>
    <p:sldId id="437" r:id="rId6"/>
    <p:sldId id="438" r:id="rId7"/>
    <p:sldId id="473" r:id="rId8"/>
    <p:sldId id="475" r:id="rId9"/>
    <p:sldId id="443" r:id="rId10"/>
    <p:sldId id="439" r:id="rId11"/>
    <p:sldId id="471" r:id="rId12"/>
    <p:sldId id="441" r:id="rId13"/>
    <p:sldId id="472" r:id="rId14"/>
    <p:sldId id="474" r:id="rId15"/>
    <p:sldId id="444" r:id="rId16"/>
    <p:sldId id="476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3" r:id="rId26"/>
    <p:sldId id="477" r:id="rId27"/>
    <p:sldId id="478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461" r:id="rId36"/>
    <p:sldId id="465" r:id="rId37"/>
    <p:sldId id="466" r:id="rId38"/>
    <p:sldId id="467" r:id="rId39"/>
    <p:sldId id="468" r:id="rId40"/>
    <p:sldId id="462" r:id="rId41"/>
    <p:sldId id="463" r:id="rId42"/>
    <p:sldId id="464" r:id="rId43"/>
    <p:sldId id="469" r:id="rId44"/>
    <p:sldId id="470" r:id="rId45"/>
  </p:sldIdLst>
  <p:sldSz cx="9144000" cy="6858000" type="screen4x3"/>
  <p:notesSz cx="6845300" cy="9131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hiddenSlides="1" scaleToFitPaper="1"/>
  <p:clrMru>
    <a:srgbClr val="CCECFF"/>
    <a:srgbClr val="66CCFF"/>
    <a:srgbClr val="C0C0C0"/>
    <a:srgbClr val="DDDDDD"/>
    <a:srgbClr val="CC0000"/>
    <a:srgbClr val="FF9933"/>
    <a:srgbClr val="808080"/>
    <a:srgbClr val="29292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862" autoAdjust="0"/>
    <p:restoredTop sz="89315" autoAdjust="0"/>
  </p:normalViewPr>
  <p:slideViewPr>
    <p:cSldViewPr snapToGrid="0">
      <p:cViewPr varScale="1">
        <p:scale>
          <a:sx n="116" d="100"/>
          <a:sy n="116" d="100"/>
        </p:scale>
        <p:origin x="-9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fld id="{62BA7380-63ED-421B-AB83-CEFA98781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1954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fld id="{4FECADDB-1BE0-4B1F-B2BC-AE4EA052C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8174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ccumulator_(computing)" TargetMode="External"/><Relationship Id="rId4" Type="http://schemas.openxmlformats.org/officeDocument/2006/relationships/hyperlink" Target="http://en.wikipedia.org/wiki/Stack_frame" TargetMode="External"/><Relationship Id="rId5" Type="http://schemas.openxmlformats.org/officeDocument/2006/relationships/hyperlink" Target="http://en.wikipedia.org/wiki/String_(computer_science)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699B7-D5E2-4B04-8A81-12D8F0EE7CD4}" type="slidenum">
              <a:rPr lang="en-US"/>
              <a:pPr/>
              <a:t>1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32BB5-EBBC-488A-905B-15654A49EFE4}" type="slidenum">
              <a:rPr lang="en-US"/>
              <a:pPr/>
              <a:t>11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003A6-3F23-4D51-BA13-873351D6A157}" type="slidenum">
              <a:rPr lang="en-US"/>
              <a:pPr/>
              <a:t>12</a:t>
            </a:fld>
            <a:endParaRPr 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43C69-0D5E-4AAF-A7F0-66D699A42526}" type="slidenum">
              <a:rPr lang="en-US"/>
              <a:pPr/>
              <a:t>13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43C69-0D5E-4AAF-A7F0-66D699A42526}" type="slidenum">
              <a:rPr lang="en-US"/>
              <a:pPr/>
              <a:t>14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B11BD-CBD6-448F-9A32-21A008A72CC2}" type="slidenum">
              <a:rPr lang="en-US"/>
              <a:pPr/>
              <a:t>15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Bedre utnyttelse av maskinen ved at </a:t>
            </a:r>
          </a:p>
          <a:p>
            <a:pPr lvl="1"/>
            <a:r>
              <a:rPr lang="nb-NO"/>
              <a:t>Man kjører flere programmer samtidig</a:t>
            </a:r>
          </a:p>
          <a:p>
            <a:pPr lvl="2"/>
            <a:r>
              <a:rPr lang="nb-NO"/>
              <a:t>Skriver i en teksteditor samtidig som </a:t>
            </a:r>
          </a:p>
          <a:p>
            <a:pPr lvl="2"/>
            <a:r>
              <a:rPr lang="nb-NO"/>
              <a:t>mailsystemet sjekker om det er mail til deg, og</a:t>
            </a:r>
          </a:p>
          <a:p>
            <a:pPr lvl="2"/>
            <a:r>
              <a:rPr lang="nb-NO"/>
              <a:t>Klokken på skjermen oppdateres hvert sekund</a:t>
            </a:r>
          </a:p>
          <a:p>
            <a:pPr lvl="2"/>
            <a:r>
              <a:rPr lang="nb-NO"/>
              <a:t>...</a:t>
            </a:r>
          </a:p>
          <a:p>
            <a:pPr lvl="1"/>
            <a:r>
              <a:rPr lang="nb-NO"/>
              <a:t>Flere brukere på samme maskin</a:t>
            </a:r>
          </a:p>
          <a:p>
            <a:pPr lvl="2"/>
            <a:r>
              <a:rPr lang="nb-NO"/>
              <a:t>Flere kan være logget inn på ”mjollnir” samtidig</a:t>
            </a:r>
          </a:p>
          <a:p>
            <a:pPr lvl="2"/>
            <a:r>
              <a:rPr lang="nb-NO"/>
              <a:t>Hver av disse kan kjøre flere programmer</a:t>
            </a:r>
          </a:p>
          <a:p>
            <a:pPr lvl="1"/>
            <a:r>
              <a:rPr lang="nb-NO"/>
              <a:t>Flere prosesser på samme maskin</a:t>
            </a:r>
          </a:p>
          <a:p>
            <a:pPr lvl="2"/>
            <a:r>
              <a:rPr lang="nb-NO"/>
              <a:t>En som trenger mye diskIO (Web-server), og</a:t>
            </a:r>
          </a:p>
          <a:p>
            <a:pPr lvl="2"/>
            <a:r>
              <a:rPr lang="nb-NO"/>
              <a:t>en som trenger mye CPU-kapasitet (f.eks. vitenskapelige beregninger)</a:t>
            </a:r>
          </a:p>
          <a:p>
            <a:r>
              <a:rPr lang="nb-NO"/>
              <a:t>De forskjellige former for samtidighet gir tilleggsproblemer</a:t>
            </a:r>
          </a:p>
          <a:p>
            <a:pPr lvl="1"/>
            <a:r>
              <a:rPr lang="nb-NO"/>
              <a:t>Hvordan kjøre flere programmer ”samtidig” på </a:t>
            </a:r>
            <a:r>
              <a:rPr lang="nb-NO" i="1"/>
              <a:t>en</a:t>
            </a:r>
            <a:r>
              <a:rPr lang="nb-NO"/>
              <a:t> CPU?</a:t>
            </a:r>
          </a:p>
          <a:p>
            <a:pPr lvl="1"/>
            <a:r>
              <a:rPr lang="nb-NO"/>
              <a:t>Hvordan sørge for at de forskjellige programmene ikke går i bena på hverandre (overskriver hverandres data f.eks.)</a:t>
            </a:r>
          </a:p>
          <a:p>
            <a:pPr lvl="1"/>
            <a:r>
              <a:rPr lang="nb-NO"/>
              <a:t>Hvordan kontrollere de forskjellige programmenes tilgang til skjerm, disk, skriver, nettverk?</a:t>
            </a:r>
          </a:p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B11BD-CBD6-448F-9A32-21A008A72CC2}" type="slidenum">
              <a:rPr lang="en-US"/>
              <a:pPr/>
              <a:t>16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1DE01-9BD0-444B-BD85-B707C8501D43}" type="slidenum">
              <a:rPr lang="en-US"/>
              <a:pPr/>
              <a:t>17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1BCBF-C107-4EC8-AC3E-B3CAF8DBD993}" type="slidenum">
              <a:rPr lang="en-US"/>
              <a:pPr/>
              <a:t>18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DEFCB-99FC-456E-B2A5-D7DFE6914183}" type="slidenum">
              <a:rPr lang="en-US"/>
              <a:pPr/>
              <a:t>20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DD817-D22E-49AF-B168-F8814BBC0BAA}" type="slidenum">
              <a:rPr lang="en-US"/>
              <a:pPr/>
              <a:t>21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0E85D-8D27-4216-B2E9-4936001A6401}" type="slidenum">
              <a:rPr lang="en-US"/>
              <a:pPr/>
              <a:t>2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86F7E-975C-4658-8EA8-5BE57F77CC47}" type="slidenum">
              <a:rPr lang="en-US"/>
              <a:pPr/>
              <a:t>22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50252-2CFF-4E25-ABC8-8C1B82DB8F61}" type="slidenum">
              <a:rPr lang="en-US"/>
              <a:pPr/>
              <a:t>23</a:t>
            </a:fld>
            <a:endParaRPr lang="en-US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Visible /</a:t>
            </a:r>
            <a:r>
              <a:rPr lang="nb-NO" baseline="0" dirty="0" smtClean="0"/>
              <a:t> transparent </a:t>
            </a:r>
            <a:r>
              <a:rPr lang="nb-NO" baseline="0" dirty="0" err="1" smtClean="0"/>
              <a:t>depend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level</a:t>
            </a:r>
            <a:r>
              <a:rPr lang="nb-NO" baseline="0" dirty="0" smtClean="0"/>
              <a:t>…</a:t>
            </a:r>
            <a:endParaRPr lang="nb-NO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B6831-CA61-48F8-BB3E-AF9AA86F5FA1}" type="slidenum">
              <a:rPr lang="en-US"/>
              <a:pPr/>
              <a:t>24</a:t>
            </a:fld>
            <a:endParaRPr 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file</a:t>
            </a:r>
            <a:r>
              <a:rPr lang="en-US" dirty="0"/>
              <a:t> is identified by a name and logically organize data instead of directly accessing for a device to read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i="1" dirty="0"/>
              <a:t>file system</a:t>
            </a:r>
            <a:r>
              <a:rPr lang="en-US" dirty="0"/>
              <a:t> manages files in the OS</a:t>
            </a:r>
          </a:p>
          <a:p>
            <a:pPr lvl="1"/>
            <a:r>
              <a:rPr lang="en-US" dirty="0"/>
              <a:t>structure, name, access, protection, implementation, storage, 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A process is a running program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CPU can perform one task at a time (though pipelined) but process interleaving gives an illusion of parallelism</a:t>
            </a:r>
          </a:p>
          <a:p>
            <a:pPr lvl="1"/>
            <a:r>
              <a:rPr lang="en-US" dirty="0"/>
              <a:t>each process runs for a small time </a:t>
            </a:r>
            <a:r>
              <a:rPr lang="en-US" dirty="0" smtClean="0"/>
              <a:t>period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scheduling mechanism determine how to order according to a policy</a:t>
            </a:r>
            <a:br>
              <a:rPr lang="en-US" dirty="0"/>
            </a:br>
            <a:endParaRPr lang="en-US" dirty="0"/>
          </a:p>
          <a:p>
            <a:r>
              <a:rPr lang="en-US" dirty="0"/>
              <a:t>Each process have metadata about itself, like</a:t>
            </a:r>
          </a:p>
          <a:p>
            <a:pPr lvl="1"/>
            <a:r>
              <a:rPr lang="en-US" dirty="0"/>
              <a:t>memory </a:t>
            </a:r>
            <a:r>
              <a:rPr lang="en-US" dirty="0" smtClean="0"/>
              <a:t>location,</a:t>
            </a:r>
            <a:r>
              <a:rPr lang="en-US" baseline="0" dirty="0" smtClean="0"/>
              <a:t> </a:t>
            </a:r>
            <a:r>
              <a:rPr lang="en-US" dirty="0" smtClean="0"/>
              <a:t>status,</a:t>
            </a:r>
            <a:r>
              <a:rPr lang="en-US" baseline="0" dirty="0" smtClean="0"/>
              <a:t> </a:t>
            </a:r>
            <a:r>
              <a:rPr lang="en-US" dirty="0" smtClean="0"/>
              <a:t>open files,</a:t>
            </a:r>
            <a:r>
              <a:rPr lang="en-US" baseline="0" dirty="0" smtClean="0"/>
              <a:t> </a:t>
            </a:r>
            <a:r>
              <a:rPr lang="en-US" dirty="0" smtClean="0"/>
              <a:t>…</a:t>
            </a:r>
          </a:p>
          <a:p>
            <a:r>
              <a:rPr lang="en-US" baseline="0" dirty="0" smtClean="0"/>
              <a:t>           </a:t>
            </a:r>
            <a:r>
              <a:rPr lang="en-US" dirty="0" smtClean="0"/>
              <a:t>which </a:t>
            </a:r>
            <a:r>
              <a:rPr lang="en-US" dirty="0"/>
              <a:t>is stored in a process control block (PCB)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Each running process needs space to store data and instructions </a:t>
            </a:r>
          </a:p>
          <a:p>
            <a:pPr lvl="1"/>
            <a:r>
              <a:rPr lang="en-US" dirty="0"/>
              <a:t>each must be loaded removed from memory</a:t>
            </a:r>
          </a:p>
          <a:p>
            <a:pPr lvl="1"/>
            <a:r>
              <a:rPr lang="en-US" dirty="0"/>
              <a:t>keep track of free memory</a:t>
            </a:r>
          </a:p>
          <a:p>
            <a:pPr lvl="1"/>
            <a:r>
              <a:rPr lang="en-US" dirty="0"/>
              <a:t>prevent a process to use other memory areas than it has been assigned</a:t>
            </a:r>
          </a:p>
          <a:p>
            <a:pPr lvl="1"/>
            <a:r>
              <a:rPr lang="en-US" dirty="0"/>
              <a:t>select which memory item to remove if full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Internal communication is often performed using</a:t>
            </a:r>
          </a:p>
          <a:p>
            <a:pPr lvl="1"/>
            <a:r>
              <a:rPr lang="en-US" dirty="0"/>
              <a:t>mail boxes, </a:t>
            </a:r>
            <a:r>
              <a:rPr lang="en-US" dirty="0" smtClean="0"/>
              <a:t>messages,</a:t>
            </a:r>
            <a:r>
              <a:rPr lang="en-US" baseline="0" dirty="0" smtClean="0"/>
              <a:t> </a:t>
            </a:r>
            <a:r>
              <a:rPr lang="en-US" dirty="0" smtClean="0"/>
              <a:t>shared memory,</a:t>
            </a:r>
            <a:r>
              <a:rPr lang="en-US" baseline="0" dirty="0" smtClean="0"/>
              <a:t> </a:t>
            </a:r>
            <a:r>
              <a:rPr lang="en-US" dirty="0" smtClean="0"/>
              <a:t>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Network communication is built on the I/O services</a:t>
            </a:r>
          </a:p>
          <a:p>
            <a:pPr lvl="1"/>
            <a:r>
              <a:rPr lang="en-US" dirty="0"/>
              <a:t>protocols like IP, TCP, UDP</a:t>
            </a:r>
          </a:p>
          <a:p>
            <a:pPr lvl="1"/>
            <a:r>
              <a:rPr lang="en-US" dirty="0"/>
              <a:t>services like file transfer, remote login, remote procedure calls,...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chemeClr val="hlink"/>
                </a:solidFill>
              </a:rPr>
              <a:t>MORE IN THE LAST PART OF THE </a:t>
            </a:r>
            <a:r>
              <a:rPr lang="en-US" dirty="0" smtClean="0">
                <a:solidFill>
                  <a:schemeClr val="hlink"/>
                </a:solidFill>
              </a:rPr>
              <a:t>COURSE</a:t>
            </a:r>
            <a:endParaRPr lang="en-US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ED93E-9EA8-47F2-8E8B-35CF337E41DF}" type="slidenum">
              <a:rPr lang="en-US"/>
              <a:pPr/>
              <a:t>29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67937-FC28-4B63-B5EC-3E017393203F}" type="slidenum">
              <a:rPr lang="en-US"/>
              <a:pPr/>
              <a:t>30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A51C-43D8-4E35-B4EA-509E408604C7}" type="slidenum">
              <a:rPr lang="en-US"/>
              <a:pPr/>
              <a:t>31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D1A25-2B54-4D45-B7F1-7FD552D739B8}" type="slidenum">
              <a:rPr lang="en-US"/>
              <a:pPr/>
              <a:t>32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57574-07CC-4CA3-A4E2-6A56DA612073}" type="slidenum">
              <a:rPr lang="en-US"/>
              <a:pPr/>
              <a:t>33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B96D9-BE70-4F43-A88F-94A8DFDE2902}" type="slidenum">
              <a:rPr lang="en-US"/>
              <a:pPr/>
              <a:t>34</a:t>
            </a:fld>
            <a:endParaRPr lang="en-US"/>
          </a:p>
        </p:txBody>
      </p:sp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2FD1D-B18D-41C0-BBC2-B3FA444A20E9}" type="slidenum">
              <a:rPr lang="en-US"/>
              <a:pPr/>
              <a:t>35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4A16F-3E78-49DE-9284-FB16446C4FB6}" type="slidenum">
              <a:rPr lang="en-US"/>
              <a:pPr/>
              <a:t>3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F4CDD-1615-4777-BA8A-FEA0D1050456}" type="slidenum">
              <a:rPr lang="en-US"/>
              <a:pPr/>
              <a:t>37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A0181-31AE-4413-8F72-551855D47648}" type="slidenum">
              <a:rPr lang="en-US"/>
              <a:pPr/>
              <a:t>40</a:t>
            </a:fld>
            <a:endParaRPr lang="en-US"/>
          </a:p>
        </p:txBody>
      </p:sp>
      <p:sp>
        <p:nvSpPr>
          <p:cNvPr id="121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822C-D9BF-473A-8C03-0836D26F4051}" type="slidenum">
              <a:rPr lang="en-US"/>
              <a:pPr/>
              <a:t>41</a:t>
            </a:fld>
            <a:endParaRPr lang="en-US"/>
          </a:p>
        </p:txBody>
      </p:sp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CF23D-328D-44E3-96D0-4059CDAEE291}" type="slidenum">
              <a:rPr lang="en-US"/>
              <a:pPr/>
              <a:t>42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C0C38-29D9-4B1E-92CA-6C80ACF997EF}" type="slidenum">
              <a:rPr lang="en-US"/>
              <a:pPr/>
              <a:t>43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627BD-B9C4-4708-9DDD-A1BC5A2F4DBE}" type="slidenum">
              <a:rPr lang="en-US"/>
              <a:pPr/>
              <a:t>4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4F454-09B1-421D-97FA-73323E7B1EC0}" type="slidenum">
              <a:rPr lang="en-US"/>
              <a:pPr/>
              <a:t>5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0F9EB-567C-4E06-89D0-0F6AC91C120E}" type="slidenum">
              <a:rPr lang="en-US"/>
              <a:pPr/>
              <a:t>6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Talk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bottlenecks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0F9EB-567C-4E06-89D0-0F6AC91C120E}" type="slidenum">
              <a:rPr lang="en-US"/>
              <a:pPr/>
              <a:t>7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PCIe</a:t>
            </a:r>
            <a:r>
              <a:rPr lang="en-US" baseline="0" dirty="0" smtClean="0"/>
              <a:t> –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×1, ×4, ×8, ×16, ×32 , version1 = 2 </a:t>
            </a:r>
            <a:r>
              <a:rPr lang="en-US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Gb/s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v2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= 4Gb, v3 = 8Gb, v4 = 16Gb per lane, both directions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QPI = 12.8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GBytes/s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each way (26.6) 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sym typeface="Wingdings"/>
              </a:rPr>
              <a:t>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sym typeface="Wingdings"/>
              </a:rPr>
              <a:t> 100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sym typeface="Wingdings"/>
              </a:rPr>
              <a:t>Gb/s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sym typeface="Wingdings"/>
              </a:rPr>
              <a:t> each way</a:t>
            </a:r>
            <a:endParaRPr lang="en-US" sz="1200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4FDBD-6648-4D8F-AA77-57863D89C115}" type="slidenum">
              <a:rPr lang="en-US"/>
              <a:pPr/>
              <a:t>9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234D0-F287-4298-854D-28B9978A854E}" type="slidenum">
              <a:rPr lang="en-US"/>
              <a:pPr/>
              <a:t>10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00" b="1" dirty="0" smtClean="0"/>
              <a:t>General </a:t>
            </a:r>
            <a:r>
              <a:rPr lang="en-US" sz="700" b="1" dirty="0"/>
              <a:t>data registers</a:t>
            </a:r>
          </a:p>
          <a:p>
            <a:r>
              <a:rPr lang="en-US" sz="700" dirty="0"/>
              <a:t>All of the four following registers may be used as general purpose registers. However each has some specialized purpose as well. Each of these registers also have 16-bit or 8-bit subset names.</a:t>
            </a:r>
          </a:p>
          <a:p>
            <a:r>
              <a:rPr lang="en-US" sz="700" dirty="0"/>
              <a:t>EAX (At 000) Dedicated </a:t>
            </a:r>
            <a:r>
              <a:rPr lang="en-US" sz="700" dirty="0">
                <a:hlinkClick r:id="rId3" tooltip="Accumulator (computing)"/>
              </a:rPr>
              <a:t>accumulator</a:t>
            </a:r>
            <a:r>
              <a:rPr lang="en-US" sz="700" dirty="0"/>
              <a:t> which is used for all major calculations. </a:t>
            </a:r>
          </a:p>
          <a:p>
            <a:r>
              <a:rPr lang="en-US" sz="700" dirty="0"/>
              <a:t>ECX (At 001) The universal loop counter which has a special interpretation for loops. </a:t>
            </a:r>
          </a:p>
          <a:p>
            <a:r>
              <a:rPr lang="en-US" sz="700" dirty="0"/>
              <a:t>EDX (At 010) The data register, which is an extension to the accumulator, stores data relevant to the operation applied to the accumulator. </a:t>
            </a:r>
          </a:p>
          <a:p>
            <a:r>
              <a:rPr lang="en-US" sz="700" dirty="0"/>
              <a:t>EBX (At 011) Currently used for free storage but was originally used as a pointer in 16-bit mode </a:t>
            </a:r>
          </a:p>
          <a:p>
            <a:endParaRPr lang="en-US" sz="700" b="1" dirty="0"/>
          </a:p>
          <a:p>
            <a:r>
              <a:rPr lang="en-US" sz="700" b="1" dirty="0"/>
              <a:t>General address registers</a:t>
            </a:r>
          </a:p>
          <a:p>
            <a:r>
              <a:rPr lang="en-US" sz="700" dirty="0"/>
              <a:t>Used only for address pointing. They have 16-bit subset names, but no 8-bit subsets.</a:t>
            </a:r>
          </a:p>
          <a:p>
            <a:r>
              <a:rPr lang="en-US" sz="700" dirty="0"/>
              <a:t>ESP (At 100) Stack pointer. Is used to hold the top address of the stack. </a:t>
            </a:r>
          </a:p>
          <a:p>
            <a:r>
              <a:rPr lang="en-US" sz="700" dirty="0"/>
              <a:t>EBP (At 101) Base pointer. Is used to hold the address of the current </a:t>
            </a:r>
            <a:r>
              <a:rPr lang="en-US" sz="700" dirty="0">
                <a:hlinkClick r:id="rId4" tooltip="Stack frame"/>
              </a:rPr>
              <a:t>stack frame</a:t>
            </a:r>
            <a:r>
              <a:rPr lang="en-US" sz="700" dirty="0"/>
              <a:t>. It is also sometimes used as free storage. </a:t>
            </a:r>
          </a:p>
          <a:p>
            <a:r>
              <a:rPr lang="en-US" sz="700" dirty="0"/>
              <a:t>ESI (At 110) Source index. Commonly used for </a:t>
            </a:r>
            <a:r>
              <a:rPr lang="en-US" sz="700" dirty="0">
                <a:hlinkClick r:id="rId5" tooltip="String (computer science)"/>
              </a:rPr>
              <a:t>string</a:t>
            </a:r>
            <a:r>
              <a:rPr lang="en-US" sz="700" dirty="0"/>
              <a:t> operations. It has a one-byte </a:t>
            </a:r>
            <a:r>
              <a:rPr lang="en-US" sz="700" dirty="0" err="1"/>
              <a:t>opcode</a:t>
            </a:r>
            <a:r>
              <a:rPr lang="en-US" sz="700" dirty="0"/>
              <a:t> for loading data from memory to the accumulator. </a:t>
            </a:r>
          </a:p>
          <a:p>
            <a:r>
              <a:rPr lang="en-US" sz="700" dirty="0"/>
              <a:t>EDI (At 111) Destination index. Commonly used for string operations. Has a one-byte STOS instruction to write data out of the accumulator. </a:t>
            </a:r>
            <a:endParaRPr lang="en-US" sz="700" dirty="0" smtClean="0"/>
          </a:p>
          <a:p>
            <a:endParaRPr lang="en-US" sz="700" dirty="0" smtClean="0"/>
          </a:p>
          <a:p>
            <a:r>
              <a:rPr lang="en-US" sz="700" dirty="0" smtClean="0"/>
              <a:t>EIP </a:t>
            </a:r>
            <a:r>
              <a:rPr lang="en-US" sz="700" dirty="0"/>
              <a:t>Instruction pointer. Holds the current instruction address</a:t>
            </a:r>
            <a:endParaRPr lang="en-US" sz="700" dirty="0" smtClean="0"/>
          </a:p>
          <a:p>
            <a:endParaRPr lang="en-US" sz="700" dirty="0" smtClean="0"/>
          </a:p>
          <a:p>
            <a:r>
              <a:rPr lang="en-US" sz="700" b="1" dirty="0" smtClean="0"/>
              <a:t>STACK-FRAME BASE POINTER</a:t>
            </a:r>
          </a:p>
          <a:p>
            <a:r>
              <a:rPr lang="en-US" sz="700" dirty="0" smtClean="0"/>
              <a:t>The stack is typically divided into frames. Each stack frame can then contain local variables,</a:t>
            </a:r>
          </a:p>
          <a:p>
            <a:r>
              <a:rPr lang="en-US" sz="700" dirty="0" smtClean="0"/>
              <a:t>parameters to be passed to another procedure, and procedure linking information. The </a:t>
            </a:r>
            <a:r>
              <a:rPr lang="en-US" sz="700" dirty="0" err="1" smtClean="0"/>
              <a:t>stackframe</a:t>
            </a:r>
            <a:endParaRPr lang="en-US" sz="700" dirty="0" smtClean="0"/>
          </a:p>
          <a:p>
            <a:r>
              <a:rPr lang="en-US" sz="700" dirty="0" smtClean="0"/>
              <a:t>base pointer (contained in the EBP register) identifies a fixed reference point within the</a:t>
            </a:r>
          </a:p>
          <a:p>
            <a:r>
              <a:rPr lang="en-US" sz="700" dirty="0" smtClean="0"/>
              <a:t>stack frame for the called procedure. To use the stack-frame base pointer, the called procedure</a:t>
            </a:r>
          </a:p>
          <a:p>
            <a:r>
              <a:rPr lang="en-US" sz="700" dirty="0" smtClean="0"/>
              <a:t>typically copies the contents of the ESP register into the EBP register prior to pushing any local</a:t>
            </a:r>
          </a:p>
          <a:p>
            <a:r>
              <a:rPr lang="en-US" sz="700" dirty="0" smtClean="0"/>
              <a:t>variables on the stack. The stack-frame base pointer then permits easy access to data structures</a:t>
            </a:r>
          </a:p>
          <a:p>
            <a:r>
              <a:rPr lang="en-US" sz="700" dirty="0" smtClean="0"/>
              <a:t>passed on the stack, to the return instruction pointer, and to local variables added to the stack by</a:t>
            </a:r>
          </a:p>
          <a:p>
            <a:r>
              <a:rPr lang="en-US" sz="700" dirty="0" smtClean="0"/>
              <a:t>the called procedure.</a:t>
            </a:r>
          </a:p>
          <a:p>
            <a:endParaRPr lang="en-US" sz="7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5091" name="Rectangle 19"/>
          <p:cNvSpPr>
            <a:spLocks noChangeArrowheads="1"/>
          </p:cNvSpPr>
          <p:nvPr userDrawn="1"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93" name="Rectangle 21"/>
          <p:cNvSpPr>
            <a:spLocks noChangeArrowheads="1"/>
          </p:cNvSpPr>
          <p:nvPr userDrawn="1"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5094" name="Rectangle 22"/>
          <p:cNvSpPr>
            <a:spLocks noChangeArrowheads="1"/>
          </p:cNvSpPr>
          <p:nvPr userDrawn="1"/>
        </p:nvSpPr>
        <p:spPr bwMode="auto">
          <a:xfrm rot="-54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895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15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66775"/>
            <a:ext cx="4495800" cy="274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67138"/>
            <a:ext cx="4495800" cy="2747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7152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815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021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335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07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350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983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735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517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412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82" name="Rectangle 34"/>
          <p:cNvSpPr>
            <a:spLocks noChangeArrowheads="1"/>
          </p:cNvSpPr>
          <p:nvPr userDrawn="1"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0">
                <a:latin typeface="Arial" pitchFamily="34" charset="0"/>
              </a:rPr>
              <a:t>INF1060,  Pål Halvorsen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pic>
        <p:nvPicPr>
          <p:cNvPr id="514079" name="Picture 3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4083" name="Rectangle 35"/>
          <p:cNvSpPr>
            <a:spLocks noChangeArrowheads="1"/>
          </p:cNvSpPr>
          <p:nvPr userDrawn="1"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514086" name="Picture 38" descr="Picture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5551"/>
          <a:stretch>
            <a:fillRect/>
          </a:stretch>
        </p:blipFill>
        <p:spPr bwMode="auto">
          <a:xfrm>
            <a:off x="15875" y="6572250"/>
            <a:ext cx="31253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4087" name="Text Box 39"/>
          <p:cNvSpPr txBox="1">
            <a:spLocks noChangeArrowheads="1"/>
          </p:cNvSpPr>
          <p:nvPr userDrawn="1"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ahoma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video" Target="file://localhost/Users/paalh/SYNC/MiSMoSS/slides/courses/INF5071/H10/latency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20" Type="http://schemas.openxmlformats.org/officeDocument/2006/relationships/image" Target="../media/image25.png"/><Relationship Id="rId10" Type="http://schemas.openxmlformats.org/officeDocument/2006/relationships/image" Target="../media/image17.jpeg"/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jpeg"/><Relationship Id="rId14" Type="http://schemas.openxmlformats.org/officeDocument/2006/relationships/image" Target="../media/image21.jpeg"/><Relationship Id="rId15" Type="http://schemas.openxmlformats.org/officeDocument/2006/relationships/hyperlink" Target="http://www.siemens-mobile.com/cds/frontdoor/0,2241,hq_en_0_15799_rArNrNrNrN,00.html" TargetMode="External"/><Relationship Id="rId16" Type="http://schemas.openxmlformats.org/officeDocument/2006/relationships/image" Target="../media/image22.jpeg"/><Relationship Id="rId17" Type="http://schemas.openxmlformats.org/officeDocument/2006/relationships/hyperlink" Target="http://www.siemens-mobile.com/cds/frontdoor/0,2241,hq_en_0_21771_rArNrNrNrN,00.html" TargetMode="External"/><Relationship Id="rId18" Type="http://schemas.openxmlformats.org/officeDocument/2006/relationships/image" Target="../media/image23.jpe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elkjop.no/is-bin/INTERSHOP.enfinity/eCS/Store/no_NO_B/-/NOK/El_DisplayProductInformation-Start;sid=1fRtCQvo6VhtOUt_o5Su6AjM2YkKAr_0Nbs=?ProductID=znXD4QjopSEAAAD67SztrXZG&amp;CatalogCategoryID=PocKBymfjEkAAADri1oOa9AY&amp;filename=producttype_text,productpage_text,prodtypes_vartypes_text,explanation_text" TargetMode="External"/><Relationship Id="rId4" Type="http://schemas.openxmlformats.org/officeDocument/2006/relationships/image" Target="../media/image13.jpeg"/><Relationship Id="rId5" Type="http://schemas.openxmlformats.org/officeDocument/2006/relationships/hyperlink" Target="http://www.elkjop.no/is-bin/INTERSHOP.enfinity/eCS/Store/no_NO_B/-/NOK/El_DisplayProductInformation-Start;sid=1fRtCQvo6VhtOUt_o5Su6AjM2YkKAr_0Nbs=?ProductID=D1XD4QjoTfcAAAD4y0OMpogN&amp;CatalogCategoryID=jJIKBymfQ5oAAADrgUfp89Cv&amp;filename=productpage_text,producttype_text,prodtypes_vartypes_text" TargetMode="External"/><Relationship Id="rId6" Type="http://schemas.openxmlformats.org/officeDocument/2006/relationships/image" Target="../media/image14.jpeg"/><Relationship Id="rId7" Type="http://schemas.openxmlformats.org/officeDocument/2006/relationships/hyperlink" Target="http://www.expert.no/produkter.asp?sku=53400&amp;menu_id=1102&amp;navigate=1&amp;kampanje=0&amp;kamp_id=0" TargetMode="External"/><Relationship Id="rId8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wmf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wmf"/><Relationship Id="rId12" Type="http://schemas.openxmlformats.org/officeDocument/2006/relationships/image" Target="../media/image42.wmf"/><Relationship Id="rId13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gif"/><Relationship Id="rId6" Type="http://schemas.openxmlformats.org/officeDocument/2006/relationships/image" Target="../media/image36.gif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9" Type="http://schemas.openxmlformats.org/officeDocument/2006/relationships/image" Target="../media/image39.jpeg"/><Relationship Id="rId10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4" Type="http://schemas.openxmlformats.org/officeDocument/2006/relationships/image" Target="../media/image32.wmf"/><Relationship Id="rId5" Type="http://schemas.openxmlformats.org/officeDocument/2006/relationships/image" Target="../media/image45.wmf"/><Relationship Id="rId6" Type="http://schemas.openxmlformats.org/officeDocument/2006/relationships/image" Target="../media/image46.wmf"/><Relationship Id="rId7" Type="http://schemas.openxmlformats.org/officeDocument/2006/relationships/image" Target="../media/image47.wmf"/><Relationship Id="rId8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407275" cy="1462087"/>
          </a:xfrm>
        </p:spPr>
        <p:txBody>
          <a:bodyPr/>
          <a:lstStyle/>
          <a:p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Operating Systems: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Introduction 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r>
              <a:rPr lang="nb-NO" dirty="0">
                <a:latin typeface="Comic Sans MS" pitchFamily="66" charset="0"/>
              </a:rPr>
              <a:t/>
            </a:r>
            <a:br>
              <a:rPr lang="nb-NO" dirty="0">
                <a:latin typeface="Comic Sans MS" pitchFamily="66" charset="0"/>
              </a:rPr>
            </a:br>
            <a:r>
              <a:rPr lang="nb-NO" dirty="0">
                <a:latin typeface="Comic Sans MS" pitchFamily="66" charset="0"/>
              </a:rPr>
              <a:t>Pål Halvorsen</a:t>
            </a:r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fld id="{766F0613-4D24-444C-B451-38794439A94F}" type="datetime2">
              <a:rPr lang="en-US" smtClean="0">
                <a:latin typeface="Comic Sans MS" pitchFamily="66" charset="0"/>
              </a:rPr>
              <a:pPr/>
              <a:t>Wednesday, September 11, 2013</a:t>
            </a:fld>
            <a:endParaRPr lang="en-US" dirty="0"/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916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INF1060: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folHlink"/>
                </a:solidFill>
              </a:rPr>
              <a:t>Address space</a:t>
            </a:r>
            <a:r>
              <a:rPr lang="en-US" sz="1800" dirty="0"/>
              <a:t>: 1 – 2</a:t>
            </a:r>
            <a:r>
              <a:rPr lang="en-US" sz="1800" baseline="38000" dirty="0"/>
              <a:t>36</a:t>
            </a:r>
            <a:r>
              <a:rPr lang="en-US" sz="1800" dirty="0"/>
              <a:t> (64 GB), </a:t>
            </a:r>
            <a:br>
              <a:rPr lang="en-US" sz="1800" dirty="0"/>
            </a:br>
            <a:r>
              <a:rPr lang="en-US" sz="1800" dirty="0"/>
              <a:t>		  each </a:t>
            </a:r>
            <a:r>
              <a:rPr lang="en-US" sz="1800" dirty="0" smtClean="0"/>
              <a:t>process </a:t>
            </a:r>
            <a:r>
              <a:rPr lang="en-US" sz="1800" dirty="0"/>
              <a:t>may have a linear address space of 4 GB (2</a:t>
            </a:r>
            <a:r>
              <a:rPr lang="en-US" sz="1800" baseline="38000" dirty="0"/>
              <a:t>32</a:t>
            </a:r>
            <a:r>
              <a:rPr lang="en-US" sz="1800" dirty="0"/>
              <a:t>)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>
                <a:solidFill>
                  <a:schemeClr val="folHlink"/>
                </a:solidFill>
              </a:rPr>
              <a:t>Basic program execution registers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8 general purpose registers (data: </a:t>
            </a:r>
            <a:r>
              <a:rPr lang="en-US" sz="1600" dirty="0">
                <a:solidFill>
                  <a:schemeClr val="folHlink"/>
                </a:solidFill>
              </a:rPr>
              <a:t>EAX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folHlink"/>
                </a:solidFill>
              </a:rPr>
              <a:t>EBX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folHlink"/>
                </a:solidFill>
              </a:rPr>
              <a:t>ECX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folHlink"/>
                </a:solidFill>
              </a:rPr>
              <a:t>EDX</a:t>
            </a:r>
            <a:r>
              <a:rPr lang="en-US" sz="1600" dirty="0"/>
              <a:t>, address: </a:t>
            </a:r>
            <a:r>
              <a:rPr lang="en-US" sz="1600" dirty="0">
                <a:solidFill>
                  <a:schemeClr val="hlink"/>
                </a:solidFill>
              </a:rPr>
              <a:t>ESI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hlink"/>
                </a:solidFill>
              </a:rPr>
              <a:t>EDI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hlink"/>
                </a:solidFill>
              </a:rPr>
              <a:t>EBP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hlink"/>
                </a:solidFill>
              </a:rPr>
              <a:t>ESP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6 segment registers (CS, DS, SS, ES, FS and GS)</a:t>
            </a:r>
          </a:p>
          <a:p>
            <a:pPr lvl="1"/>
            <a:r>
              <a:rPr lang="en-US" sz="1600" dirty="0"/>
              <a:t>1 flag register (EFLAGS)</a:t>
            </a:r>
          </a:p>
          <a:p>
            <a:pPr lvl="1"/>
            <a:r>
              <a:rPr lang="en-US" sz="1600" dirty="0"/>
              <a:t>1 instruction pointer register (EIP)</a:t>
            </a:r>
            <a:br>
              <a:rPr lang="en-US" sz="1600" dirty="0"/>
            </a:br>
            <a:endParaRPr lang="en-US" sz="1600" dirty="0"/>
          </a:p>
          <a:p>
            <a:r>
              <a:rPr lang="en-US" sz="1800" dirty="0">
                <a:solidFill>
                  <a:schemeClr val="folHlink"/>
                </a:solidFill>
              </a:rPr>
              <a:t>Stack</a:t>
            </a:r>
            <a:r>
              <a:rPr lang="en-US" sz="1800" dirty="0"/>
              <a:t> – a continuous array of memory locations</a:t>
            </a:r>
          </a:p>
          <a:p>
            <a:pPr lvl="1"/>
            <a:r>
              <a:rPr lang="en-US" sz="1600" dirty="0"/>
              <a:t>Current stack is referenced by the SS register</a:t>
            </a:r>
          </a:p>
          <a:p>
            <a:pPr lvl="1"/>
            <a:r>
              <a:rPr lang="en-US" sz="1600" dirty="0"/>
              <a:t>ESP register – stack pointer</a:t>
            </a:r>
          </a:p>
          <a:p>
            <a:pPr lvl="1"/>
            <a:r>
              <a:rPr lang="en-US" sz="1600" dirty="0"/>
              <a:t>EBP register – stack frame base pointer (fixed reference)</a:t>
            </a:r>
          </a:p>
          <a:p>
            <a:pPr lvl="1"/>
            <a:r>
              <a:rPr lang="en-US" sz="1600" dirty="0"/>
              <a:t>PUSH – stack </a:t>
            </a:r>
            <a:r>
              <a:rPr lang="en-US" sz="1600" dirty="0" smtClean="0"/>
              <a:t>grows, </a:t>
            </a:r>
            <a:r>
              <a:rPr lang="en-US" sz="1600" dirty="0"/>
              <a:t>add item </a:t>
            </a:r>
            <a:r>
              <a:rPr lang="en-US" sz="1000" dirty="0"/>
              <a:t>(ESP decrement)</a:t>
            </a:r>
          </a:p>
          <a:p>
            <a:pPr lvl="1"/>
            <a:r>
              <a:rPr lang="en-US" sz="1600" dirty="0"/>
              <a:t>POP – remove item, stack shrinks </a:t>
            </a:r>
            <a:r>
              <a:rPr lang="en-US" sz="1000" dirty="0"/>
              <a:t>(ESP increment)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1800" dirty="0"/>
              <a:t>Several other registers like Control, </a:t>
            </a:r>
            <a:r>
              <a:rPr lang="en-US" sz="1800" dirty="0" smtClean="0"/>
              <a:t>MMX/FPU</a:t>
            </a:r>
            <a:r>
              <a:rPr lang="en-US" sz="1800" dirty="0"/>
              <a:t>,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Memory Type Range Registers (</a:t>
            </a:r>
            <a:r>
              <a:rPr lang="en-US" sz="1800" dirty="0" err="1" smtClean="0"/>
              <a:t>MTRRs</a:t>
            </a:r>
            <a:r>
              <a:rPr lang="en-US" sz="1800" dirty="0" smtClean="0"/>
              <a:t>), </a:t>
            </a:r>
            <a:br>
              <a:rPr lang="en-US" sz="1800" dirty="0" smtClean="0"/>
            </a:br>
            <a:r>
              <a:rPr lang="en-US" sz="1800" dirty="0" err="1" smtClean="0"/>
              <a:t>SSE</a:t>
            </a:r>
            <a:r>
              <a:rPr lang="en-US" sz="1800" i="1" dirty="0" err="1" smtClean="0"/>
              <a:t>x</a:t>
            </a:r>
            <a:r>
              <a:rPr lang="en-US" sz="1800" i="1" dirty="0" smtClean="0"/>
              <a:t> (XMM)</a:t>
            </a:r>
            <a:r>
              <a:rPr lang="en-US" sz="1800" dirty="0" smtClean="0"/>
              <a:t>, </a:t>
            </a:r>
            <a:r>
              <a:rPr lang="en-US" sz="1800" dirty="0"/>
              <a:t>performance monitoring, …</a:t>
            </a:r>
          </a:p>
        </p:txBody>
      </p:sp>
      <p:graphicFrame>
        <p:nvGraphicFramePr>
          <p:cNvPr id="1172484" name="Group 4"/>
          <p:cNvGraphicFramePr>
            <a:graphicFrameLocks noGrp="1"/>
          </p:cNvGraphicFramePr>
          <p:nvPr/>
        </p:nvGraphicFramePr>
        <p:xfrm>
          <a:off x="7735888" y="4987925"/>
          <a:ext cx="955675" cy="1532160"/>
        </p:xfrm>
        <a:graphic>
          <a:graphicData uri="http://schemas.openxmlformats.org/drawingml/2006/table">
            <a:tbl>
              <a:tblPr/>
              <a:tblGrid>
                <a:gridCol w="955675"/>
              </a:tblGrid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2504" name="Text Box 24"/>
          <p:cNvSpPr txBox="1">
            <a:spLocks noChangeArrowheads="1"/>
          </p:cNvSpPr>
          <p:nvPr/>
        </p:nvSpPr>
        <p:spPr bwMode="auto">
          <a:xfrm>
            <a:off x="7643813" y="4724400"/>
            <a:ext cx="766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folHlink"/>
                </a:solidFill>
              </a:rPr>
              <a:t>STACK:</a:t>
            </a:r>
          </a:p>
        </p:txBody>
      </p:sp>
      <p:sp>
        <p:nvSpPr>
          <p:cNvPr id="1172505" name="Text Box 25"/>
          <p:cNvSpPr txBox="1">
            <a:spLocks noChangeArrowheads="1"/>
          </p:cNvSpPr>
          <p:nvPr/>
        </p:nvSpPr>
        <p:spPr bwMode="auto">
          <a:xfrm>
            <a:off x="6054725" y="2835275"/>
            <a:ext cx="1120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PUSH %eax</a:t>
            </a:r>
          </a:p>
        </p:txBody>
      </p:sp>
      <p:sp>
        <p:nvSpPr>
          <p:cNvPr id="1172506" name="Line 26"/>
          <p:cNvSpPr>
            <a:spLocks noChangeShapeType="1"/>
          </p:cNvSpPr>
          <p:nvPr/>
        </p:nvSpPr>
        <p:spPr bwMode="auto">
          <a:xfrm>
            <a:off x="7273925" y="6199188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2507" name="Text Box 27"/>
          <p:cNvSpPr txBox="1">
            <a:spLocks noChangeArrowheads="1"/>
          </p:cNvSpPr>
          <p:nvPr/>
        </p:nvSpPr>
        <p:spPr bwMode="auto">
          <a:xfrm rot="-23130267">
            <a:off x="6807200" y="6307138"/>
            <a:ext cx="8048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b="0">
                <a:solidFill>
                  <a:schemeClr val="hlink"/>
                </a:solidFill>
              </a:rPr>
              <a:t>ESP pointer:</a:t>
            </a:r>
          </a:p>
        </p:txBody>
      </p:sp>
      <p:sp>
        <p:nvSpPr>
          <p:cNvPr id="1172508" name="Text Box 28"/>
          <p:cNvSpPr txBox="1">
            <a:spLocks noChangeArrowheads="1"/>
          </p:cNvSpPr>
          <p:nvPr/>
        </p:nvSpPr>
        <p:spPr bwMode="auto">
          <a:xfrm>
            <a:off x="8093075" y="5834063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1172509" name="Text Box 29"/>
          <p:cNvSpPr txBox="1">
            <a:spLocks noChangeArrowheads="1"/>
          </p:cNvSpPr>
          <p:nvPr/>
        </p:nvSpPr>
        <p:spPr bwMode="auto">
          <a:xfrm>
            <a:off x="8093075" y="5608638"/>
            <a:ext cx="271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1172510" name="Text Box 30"/>
          <p:cNvSpPr txBox="1">
            <a:spLocks noChangeArrowheads="1"/>
          </p:cNvSpPr>
          <p:nvPr/>
        </p:nvSpPr>
        <p:spPr bwMode="auto">
          <a:xfrm>
            <a:off x="8093075" y="5394325"/>
            <a:ext cx="26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Z</a:t>
            </a:r>
          </a:p>
        </p:txBody>
      </p:sp>
      <p:sp>
        <p:nvSpPr>
          <p:cNvPr id="1172511" name="Text Box 31"/>
          <p:cNvSpPr txBox="1">
            <a:spLocks noChangeArrowheads="1"/>
          </p:cNvSpPr>
          <p:nvPr/>
        </p:nvSpPr>
        <p:spPr bwMode="auto">
          <a:xfrm>
            <a:off x="6054725" y="3073400"/>
            <a:ext cx="1125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PUSH %ebx</a:t>
            </a:r>
          </a:p>
        </p:txBody>
      </p:sp>
      <p:sp>
        <p:nvSpPr>
          <p:cNvPr id="1172512" name="Text Box 32"/>
          <p:cNvSpPr txBox="1">
            <a:spLocks noChangeArrowheads="1"/>
          </p:cNvSpPr>
          <p:nvPr/>
        </p:nvSpPr>
        <p:spPr bwMode="auto">
          <a:xfrm>
            <a:off x="6054725" y="3311525"/>
            <a:ext cx="1109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PUSH %ecx</a:t>
            </a:r>
          </a:p>
        </p:txBody>
      </p:sp>
      <p:sp>
        <p:nvSpPr>
          <p:cNvPr id="1172513" name="Text Box 33"/>
          <p:cNvSpPr txBox="1">
            <a:spLocks noChangeArrowheads="1"/>
          </p:cNvSpPr>
          <p:nvPr/>
        </p:nvSpPr>
        <p:spPr bwMode="auto">
          <a:xfrm>
            <a:off x="6054725" y="3787775"/>
            <a:ext cx="998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POP %ecx</a:t>
            </a:r>
          </a:p>
        </p:txBody>
      </p:sp>
      <p:graphicFrame>
        <p:nvGraphicFramePr>
          <p:cNvPr id="1172514" name="Group 34"/>
          <p:cNvGraphicFramePr>
            <a:graphicFrameLocks noGrp="1"/>
          </p:cNvGraphicFramePr>
          <p:nvPr/>
        </p:nvGraphicFramePr>
        <p:xfrm>
          <a:off x="7740650" y="2830513"/>
          <a:ext cx="1155700" cy="1751040"/>
        </p:xfrm>
        <a:graphic>
          <a:graphicData uri="http://schemas.openxmlformats.org/drawingml/2006/table">
            <a:tbl>
              <a:tblPr/>
              <a:tblGrid>
                <a:gridCol w="1155700"/>
              </a:tblGrid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EAX: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EBX: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ECX: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EDX: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ESI: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EDI: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EBP: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ESP: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see arrow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2534" name="Text Box 54"/>
          <p:cNvSpPr txBox="1">
            <a:spLocks noChangeArrowheads="1"/>
          </p:cNvSpPr>
          <p:nvPr/>
        </p:nvSpPr>
        <p:spPr bwMode="auto">
          <a:xfrm>
            <a:off x="7639050" y="2538413"/>
            <a:ext cx="655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folHlink"/>
                </a:solidFill>
              </a:rPr>
              <a:t>GPRs:</a:t>
            </a:r>
          </a:p>
        </p:txBody>
      </p:sp>
      <p:sp>
        <p:nvSpPr>
          <p:cNvPr id="1172535" name="Text Box 55"/>
          <p:cNvSpPr txBox="1">
            <a:spLocks noChangeArrowheads="1"/>
          </p:cNvSpPr>
          <p:nvPr/>
        </p:nvSpPr>
        <p:spPr bwMode="auto">
          <a:xfrm>
            <a:off x="8307388" y="2805113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1172536" name="Text Box 56"/>
          <p:cNvSpPr txBox="1">
            <a:spLocks noChangeArrowheads="1"/>
          </p:cNvSpPr>
          <p:nvPr/>
        </p:nvSpPr>
        <p:spPr bwMode="auto">
          <a:xfrm>
            <a:off x="8307388" y="3017838"/>
            <a:ext cx="2714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1172537" name="Text Box 57"/>
          <p:cNvSpPr txBox="1">
            <a:spLocks noChangeArrowheads="1"/>
          </p:cNvSpPr>
          <p:nvPr/>
        </p:nvSpPr>
        <p:spPr bwMode="auto">
          <a:xfrm>
            <a:off x="8307388" y="3232150"/>
            <a:ext cx="26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Z</a:t>
            </a:r>
          </a:p>
        </p:txBody>
      </p:sp>
      <p:sp>
        <p:nvSpPr>
          <p:cNvPr id="1172538" name="Text Box 58"/>
          <p:cNvSpPr txBox="1">
            <a:spLocks noChangeArrowheads="1"/>
          </p:cNvSpPr>
          <p:nvPr/>
        </p:nvSpPr>
        <p:spPr bwMode="auto">
          <a:xfrm>
            <a:off x="6054725" y="4025900"/>
            <a:ext cx="1014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POP %ebx</a:t>
            </a:r>
          </a:p>
        </p:txBody>
      </p:sp>
      <p:sp>
        <p:nvSpPr>
          <p:cNvPr id="1172539" name="Text Box 59"/>
          <p:cNvSpPr txBox="1">
            <a:spLocks noChangeArrowheads="1"/>
          </p:cNvSpPr>
          <p:nvPr/>
        </p:nvSpPr>
        <p:spPr bwMode="auto">
          <a:xfrm>
            <a:off x="6054725" y="4264025"/>
            <a:ext cx="1009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POP %eax</a:t>
            </a:r>
          </a:p>
        </p:txBody>
      </p:sp>
      <p:sp>
        <p:nvSpPr>
          <p:cNvPr id="1172540" name="Text Box 60"/>
          <p:cNvSpPr txBox="1">
            <a:spLocks noChangeArrowheads="1"/>
          </p:cNvSpPr>
          <p:nvPr/>
        </p:nvSpPr>
        <p:spPr bwMode="auto">
          <a:xfrm>
            <a:off x="6051550" y="3549650"/>
            <a:ext cx="1506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&lt;do something&gt;</a:t>
            </a:r>
          </a:p>
        </p:txBody>
      </p:sp>
      <p:sp>
        <p:nvSpPr>
          <p:cNvPr id="1172541" name="Text Box 61"/>
          <p:cNvSpPr txBox="1">
            <a:spLocks noChangeArrowheads="1"/>
          </p:cNvSpPr>
          <p:nvPr/>
        </p:nvSpPr>
        <p:spPr bwMode="auto">
          <a:xfrm>
            <a:off x="8650288" y="6345238"/>
            <a:ext cx="550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folHlink"/>
                </a:solidFill>
              </a:rPr>
              <a:t>0xfff...</a:t>
            </a:r>
          </a:p>
        </p:txBody>
      </p:sp>
      <p:sp>
        <p:nvSpPr>
          <p:cNvPr id="1172542" name="Text Box 62"/>
          <p:cNvSpPr txBox="1">
            <a:spLocks noChangeArrowheads="1"/>
          </p:cNvSpPr>
          <p:nvPr/>
        </p:nvSpPr>
        <p:spPr bwMode="auto">
          <a:xfrm>
            <a:off x="8648700" y="4867275"/>
            <a:ext cx="501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folHlink"/>
                </a:solidFill>
              </a:rPr>
              <a:t>0x0...</a:t>
            </a:r>
          </a:p>
        </p:txBody>
      </p:sp>
      <p:sp>
        <p:nvSpPr>
          <p:cNvPr id="1172543" name="Rectangle 63"/>
          <p:cNvSpPr>
            <a:spLocks noChangeArrowheads="1"/>
          </p:cNvSpPr>
          <p:nvPr/>
        </p:nvSpPr>
        <p:spPr bwMode="auto">
          <a:xfrm>
            <a:off x="8129588" y="4370388"/>
            <a:ext cx="741362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2544" name="Line 64"/>
          <p:cNvSpPr>
            <a:spLocks noChangeShapeType="1"/>
          </p:cNvSpPr>
          <p:nvPr/>
        </p:nvSpPr>
        <p:spPr bwMode="auto">
          <a:xfrm>
            <a:off x="7273925" y="5980113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2545" name="Line 65"/>
          <p:cNvSpPr>
            <a:spLocks noChangeShapeType="1"/>
          </p:cNvSpPr>
          <p:nvPr/>
        </p:nvSpPr>
        <p:spPr bwMode="auto">
          <a:xfrm>
            <a:off x="7273925" y="5761038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2546" name="Line 66"/>
          <p:cNvSpPr>
            <a:spLocks noChangeShapeType="1"/>
          </p:cNvSpPr>
          <p:nvPr/>
        </p:nvSpPr>
        <p:spPr bwMode="auto">
          <a:xfrm>
            <a:off x="7273925" y="5541963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2547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Intel 32-bit Architecture (IA32): Basic Execution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7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7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117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7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117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7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"/>
                                        <p:tgtEl>
                                          <p:spTgt spid="117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17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17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17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7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17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5" dur="500"/>
                                        <p:tgtEl>
                                          <p:spTgt spid="117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17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17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4" dur="500"/>
                                        <p:tgtEl>
                                          <p:spTgt spid="117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7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17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3" dur="500"/>
                                        <p:tgtEl>
                                          <p:spTgt spid="117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3" grpId="0" build="p" autoUpdateAnimBg="0" advAuto="0"/>
      <p:bldP spid="1172504" grpId="0" autoUpdateAnimBg="0"/>
      <p:bldP spid="1172505" grpId="0" autoUpdateAnimBg="0"/>
      <p:bldP spid="1172506" grpId="0" animBg="1"/>
      <p:bldP spid="1172506" grpId="1" animBg="1"/>
      <p:bldP spid="1172506" grpId="2" animBg="1"/>
      <p:bldP spid="1172507" grpId="0"/>
      <p:bldP spid="1172508" grpId="0" autoUpdateAnimBg="0"/>
      <p:bldP spid="1172508" grpId="1"/>
      <p:bldP spid="1172509" grpId="0" autoUpdateAnimBg="0"/>
      <p:bldP spid="1172509" grpId="1"/>
      <p:bldP spid="1172510" grpId="0" autoUpdateAnimBg="0"/>
      <p:bldP spid="1172510" grpId="1"/>
      <p:bldP spid="1172511" grpId="0" autoUpdateAnimBg="0"/>
      <p:bldP spid="1172512" grpId="0" autoUpdateAnimBg="0"/>
      <p:bldP spid="1172513" grpId="0" autoUpdateAnimBg="0"/>
      <p:bldP spid="1172534" grpId="0" autoUpdateAnimBg="0"/>
      <p:bldP spid="1172535" grpId="0" autoUpdateAnimBg="0"/>
      <p:bldP spid="1172535" grpId="1"/>
      <p:bldP spid="1172535" grpId="2"/>
      <p:bldP spid="1172536" grpId="0" autoUpdateAnimBg="0"/>
      <p:bldP spid="1172536" grpId="1"/>
      <p:bldP spid="1172536" grpId="2"/>
      <p:bldP spid="1172537" grpId="0" autoUpdateAnimBg="0"/>
      <p:bldP spid="1172537" grpId="1"/>
      <p:bldP spid="1172537" grpId="2"/>
      <p:bldP spid="1172538" grpId="0" autoUpdateAnimBg="0"/>
      <p:bldP spid="1172539" grpId="0" autoUpdateAnimBg="0"/>
      <p:bldP spid="1172540" grpId="0" autoUpdateAnimBg="0"/>
      <p:bldP spid="1172541" grpId="0" autoUpdateAnimBg="0"/>
      <p:bldP spid="1172542" grpId="0" autoUpdateAnimBg="0"/>
      <p:bldP spid="1172543" grpId="0" animBg="1"/>
      <p:bldP spid="1172544" grpId="0" animBg="1"/>
      <p:bldP spid="1172544" grpId="1" animBg="1"/>
      <p:bldP spid="1172544" grpId="2" animBg="1"/>
      <p:bldP spid="1172544" grpId="3" animBg="1"/>
      <p:bldP spid="1172545" grpId="0" animBg="1"/>
      <p:bldP spid="1172545" grpId="1" animBg="1"/>
      <p:bldP spid="1172545" grpId="2" animBg="1"/>
      <p:bldP spid="1172545" grpId="3" animBg="1"/>
      <p:bldP spid="1172546" grpId="0" animBg="1"/>
      <p:bldP spid="11725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ChangeArrowheads="1"/>
          </p:cNvSpPr>
          <p:nvPr/>
        </p:nvSpPr>
        <p:spPr bwMode="auto">
          <a:xfrm>
            <a:off x="5180013" y="1524000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75" name="Rectangle 3"/>
          <p:cNvSpPr>
            <a:spLocks noChangeArrowheads="1"/>
          </p:cNvSpPr>
          <p:nvPr/>
        </p:nvSpPr>
        <p:spPr bwMode="auto">
          <a:xfrm>
            <a:off x="5180013" y="1760538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76" name="Rectangle 4"/>
          <p:cNvSpPr>
            <a:spLocks noChangeArrowheads="1"/>
          </p:cNvSpPr>
          <p:nvPr/>
        </p:nvSpPr>
        <p:spPr bwMode="auto">
          <a:xfrm>
            <a:off x="5180013" y="1997075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77" name="Rectangle 5"/>
          <p:cNvSpPr>
            <a:spLocks noChangeArrowheads="1"/>
          </p:cNvSpPr>
          <p:nvPr/>
        </p:nvSpPr>
        <p:spPr bwMode="auto">
          <a:xfrm>
            <a:off x="5180013" y="2233613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78" name="Rectangle 6"/>
          <p:cNvSpPr>
            <a:spLocks noChangeArrowheads="1"/>
          </p:cNvSpPr>
          <p:nvPr/>
        </p:nvSpPr>
        <p:spPr bwMode="auto">
          <a:xfrm>
            <a:off x="5180013" y="2460625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79" name="Rectangle 7"/>
          <p:cNvSpPr>
            <a:spLocks noChangeArrowheads="1"/>
          </p:cNvSpPr>
          <p:nvPr/>
        </p:nvSpPr>
        <p:spPr bwMode="auto">
          <a:xfrm>
            <a:off x="5180013" y="2697163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0" name="Rectangle 8"/>
          <p:cNvSpPr>
            <a:spLocks noChangeArrowheads="1"/>
          </p:cNvSpPr>
          <p:nvPr/>
        </p:nvSpPr>
        <p:spPr bwMode="auto">
          <a:xfrm>
            <a:off x="5180013" y="2933700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1" name="Rectangle 9"/>
          <p:cNvSpPr>
            <a:spLocks noChangeArrowheads="1"/>
          </p:cNvSpPr>
          <p:nvPr/>
        </p:nvSpPr>
        <p:spPr bwMode="auto">
          <a:xfrm>
            <a:off x="5180013" y="3179763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2" name="Rectangle 10"/>
          <p:cNvSpPr>
            <a:spLocks noChangeArrowheads="1"/>
          </p:cNvSpPr>
          <p:nvPr/>
        </p:nvSpPr>
        <p:spPr bwMode="auto">
          <a:xfrm>
            <a:off x="5180013" y="3416300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3" name="Rectangle 11"/>
          <p:cNvSpPr>
            <a:spLocks noChangeArrowheads="1"/>
          </p:cNvSpPr>
          <p:nvPr/>
        </p:nvSpPr>
        <p:spPr bwMode="auto">
          <a:xfrm>
            <a:off x="5180013" y="3643313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4" name="Rectangle 12"/>
          <p:cNvSpPr>
            <a:spLocks noChangeArrowheads="1"/>
          </p:cNvSpPr>
          <p:nvPr/>
        </p:nvSpPr>
        <p:spPr bwMode="auto">
          <a:xfrm>
            <a:off x="5180013" y="3879850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5" name="Rectangle 13"/>
          <p:cNvSpPr>
            <a:spLocks noChangeArrowheads="1"/>
          </p:cNvSpPr>
          <p:nvPr/>
        </p:nvSpPr>
        <p:spPr bwMode="auto">
          <a:xfrm>
            <a:off x="5180013" y="4125913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6" name="Rectangle 14"/>
          <p:cNvSpPr>
            <a:spLocks noChangeArrowheads="1"/>
          </p:cNvSpPr>
          <p:nvPr/>
        </p:nvSpPr>
        <p:spPr bwMode="auto">
          <a:xfrm>
            <a:off x="5180013" y="4352925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7" name="Rectangle 15"/>
          <p:cNvSpPr>
            <a:spLocks noChangeArrowheads="1"/>
          </p:cNvSpPr>
          <p:nvPr/>
        </p:nvSpPr>
        <p:spPr bwMode="auto">
          <a:xfrm>
            <a:off x="5180013" y="4598988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231888" name="Group 16"/>
          <p:cNvGrpSpPr>
            <a:grpSpLocks/>
          </p:cNvGrpSpPr>
          <p:nvPr/>
        </p:nvGrpSpPr>
        <p:grpSpPr bwMode="auto">
          <a:xfrm>
            <a:off x="1876425" y="2700338"/>
            <a:ext cx="4021138" cy="704850"/>
            <a:chOff x="2480" y="2673"/>
            <a:chExt cx="2029" cy="366"/>
          </a:xfrm>
        </p:grpSpPr>
        <p:sp>
          <p:nvSpPr>
            <p:cNvPr id="1231889" name="Rectangle 17"/>
            <p:cNvSpPr>
              <a:spLocks noChangeArrowheads="1"/>
            </p:cNvSpPr>
            <p:nvPr/>
          </p:nvSpPr>
          <p:spPr bwMode="auto">
            <a:xfrm>
              <a:off x="2480" y="2678"/>
              <a:ext cx="1248" cy="36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en-US" sz="1000" b="0"/>
                <a:t>insert value 4 in variable a on stack:</a:t>
              </a:r>
            </a:p>
            <a:p>
              <a:pPr marL="342900" indent="-342900"/>
              <a:r>
                <a:rPr lang="en-US" sz="1000" b="0"/>
                <a:t>0xfffffffc = -(0xffffffff – 0xfffffffc) = </a:t>
              </a:r>
              <a:r>
                <a:rPr lang="en-US" sz="1000"/>
                <a:t>-0x4</a:t>
              </a:r>
              <a:r>
                <a:rPr lang="en-US" sz="1000" b="0"/>
                <a:t>  </a:t>
              </a:r>
            </a:p>
            <a:p>
              <a:pPr marL="342900" indent="-342900"/>
              <a:endParaRPr lang="en-US" sz="1000" b="0"/>
            </a:p>
            <a:p>
              <a:pPr marL="342900" indent="-342900"/>
              <a:r>
                <a:rPr lang="en-US" sz="1000" b="0"/>
                <a:t>a’s memory address = EBP - 4</a:t>
              </a:r>
            </a:p>
          </p:txBody>
        </p:sp>
        <p:sp>
          <p:nvSpPr>
            <p:cNvPr id="1231890" name="AutoShape 18"/>
            <p:cNvSpPr>
              <a:spLocks noChangeArrowheads="1"/>
            </p:cNvSpPr>
            <p:nvPr/>
          </p:nvSpPr>
          <p:spPr bwMode="auto">
            <a:xfrm rot="16200000">
              <a:off x="3935" y="2460"/>
              <a:ext cx="361" cy="787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1892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1735138" cy="654050"/>
          </a:xfrm>
        </p:spPr>
        <p:txBody>
          <a:bodyPr/>
          <a:lstStyle/>
          <a:p>
            <a:r>
              <a:rPr lang="en-US" sz="2000"/>
              <a:t>Example:</a:t>
            </a:r>
          </a:p>
        </p:txBody>
      </p:sp>
      <p:sp>
        <p:nvSpPr>
          <p:cNvPr id="1231893" name="Text Box 21"/>
          <p:cNvSpPr txBox="1">
            <a:spLocks noChangeArrowheads="1"/>
          </p:cNvSpPr>
          <p:nvPr/>
        </p:nvSpPr>
        <p:spPr bwMode="auto">
          <a:xfrm>
            <a:off x="814388" y="1433513"/>
            <a:ext cx="26479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main (void)</a:t>
            </a:r>
          </a:p>
          <a:p>
            <a:r>
              <a:rPr lang="en-US" sz="1600" b="0"/>
              <a:t>{  </a:t>
            </a:r>
          </a:p>
          <a:p>
            <a:r>
              <a:rPr lang="en-US" sz="1600" b="0"/>
              <a:t>    int a = 4, b = 2, c = 0;  </a:t>
            </a:r>
          </a:p>
          <a:p>
            <a:r>
              <a:rPr lang="en-US" sz="1600" b="0"/>
              <a:t>    c = a + b;</a:t>
            </a:r>
          </a:p>
          <a:p>
            <a:r>
              <a:rPr lang="en-US" sz="1600" b="0"/>
              <a:t>}</a:t>
            </a:r>
          </a:p>
        </p:txBody>
      </p:sp>
      <p:graphicFrame>
        <p:nvGraphicFramePr>
          <p:cNvPr id="1231894" name="Group 22"/>
          <p:cNvGraphicFramePr>
            <a:graphicFrameLocks noGrp="1"/>
          </p:cNvGraphicFramePr>
          <p:nvPr>
            <p:ph sz="quarter" idx="3"/>
          </p:nvPr>
        </p:nvGraphicFramePr>
        <p:xfrm>
          <a:off x="5197475" y="1006475"/>
          <a:ext cx="3835400" cy="4070357"/>
        </p:xfrm>
        <a:graphic>
          <a:graphicData uri="http://schemas.openxmlformats.org/drawingml/2006/table">
            <a:tbl>
              <a:tblPr/>
              <a:tblGrid>
                <a:gridCol w="38354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932" name="Text Box 60"/>
          <p:cNvSpPr txBox="1">
            <a:spLocks noChangeArrowheads="1"/>
          </p:cNvSpPr>
          <p:nvPr/>
        </p:nvSpPr>
        <p:spPr bwMode="auto">
          <a:xfrm>
            <a:off x="5110163" y="774700"/>
            <a:ext cx="1304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code segment:</a:t>
            </a:r>
          </a:p>
        </p:txBody>
      </p:sp>
      <p:sp>
        <p:nvSpPr>
          <p:cNvPr id="1231933" name="Line 61"/>
          <p:cNvSpPr>
            <a:spLocks noChangeShapeType="1"/>
          </p:cNvSpPr>
          <p:nvPr/>
        </p:nvSpPr>
        <p:spPr bwMode="auto">
          <a:xfrm>
            <a:off x="463550" y="1633538"/>
            <a:ext cx="393700" cy="0"/>
          </a:xfrm>
          <a:prstGeom prst="line">
            <a:avLst/>
          </a:prstGeom>
          <a:noFill/>
          <a:ln w="38100">
            <a:pattFill prst="pct70">
              <a:fgClr>
                <a:schemeClr val="folHlink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1934" name="Text Box 62"/>
          <p:cNvSpPr txBox="1">
            <a:spLocks noChangeArrowheads="1"/>
          </p:cNvSpPr>
          <p:nvPr/>
        </p:nvSpPr>
        <p:spPr bwMode="auto">
          <a:xfrm>
            <a:off x="5203825" y="1208088"/>
            <a:ext cx="397192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i="1">
                <a:latin typeface="Courier New" pitchFamily="49" charset="0"/>
              </a:rPr>
              <a:t>8048314 &lt;main&gt;: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8048314:   push   %ebp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8048315:   mov    %esp,%ebp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8048317:   sub    $0x18,%esp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804831a:   and    $0xfffffff0,%esp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804831c:   mov    $0x0,%eax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8048322:   sub    %eax,%esp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8048324:   movl   $0x4,0xfffffffc(%ebp)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804832b:   movl   $0x2,0xfffffff8(%ebp)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8048332:   movl   $0x0,0xfffffff4(%ebp)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8048339:   mov    0xfffffff8(%ebp),%eax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804833c:   add    0xfffffffc(%ebp),%eax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804833f:   mov    %eax,0xfffffff4(%ebp)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8048342:   leave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8048343:   ret</a:t>
            </a:r>
          </a:p>
        </p:txBody>
      </p:sp>
      <p:grpSp>
        <p:nvGrpSpPr>
          <p:cNvPr id="1231935" name="Group 63"/>
          <p:cNvGrpSpPr>
            <a:grpSpLocks/>
          </p:cNvGrpSpPr>
          <p:nvPr/>
        </p:nvGrpSpPr>
        <p:grpSpPr bwMode="auto">
          <a:xfrm rot="707731">
            <a:off x="2816225" y="1592263"/>
            <a:ext cx="1617663" cy="447675"/>
            <a:chOff x="2621" y="1345"/>
            <a:chExt cx="1019" cy="282"/>
          </a:xfrm>
        </p:grpSpPr>
        <p:sp>
          <p:nvSpPr>
            <p:cNvPr id="1231936" name="AutoShape 64"/>
            <p:cNvSpPr>
              <a:spLocks noChangeArrowheads="1"/>
            </p:cNvSpPr>
            <p:nvPr/>
          </p:nvSpPr>
          <p:spPr bwMode="auto">
            <a:xfrm>
              <a:off x="2646" y="1462"/>
              <a:ext cx="994" cy="165"/>
            </a:xfrm>
            <a:prstGeom prst="rightArrow">
              <a:avLst>
                <a:gd name="adj1" fmla="val 50000"/>
                <a:gd name="adj2" fmla="val 150606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1937" name="Text Box 65"/>
            <p:cNvSpPr txBox="1">
              <a:spLocks noChangeArrowheads="1"/>
            </p:cNvSpPr>
            <p:nvPr/>
          </p:nvSpPr>
          <p:spPr bwMode="auto">
            <a:xfrm>
              <a:off x="2621" y="1345"/>
              <a:ext cx="7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>
                  <a:latin typeface="Courier New" pitchFamily="49" charset="0"/>
                </a:rPr>
                <a:t>objdump -d</a:t>
              </a:r>
            </a:p>
          </p:txBody>
        </p:sp>
      </p:grpSp>
      <p:sp>
        <p:nvSpPr>
          <p:cNvPr id="1231938" name="Line 66"/>
          <p:cNvSpPr>
            <a:spLocks noChangeShapeType="1"/>
          </p:cNvSpPr>
          <p:nvPr/>
        </p:nvSpPr>
        <p:spPr bwMode="auto">
          <a:xfrm>
            <a:off x="4700588" y="1643063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1939" name="Line 67"/>
          <p:cNvSpPr>
            <a:spLocks noChangeShapeType="1"/>
          </p:cNvSpPr>
          <p:nvPr/>
        </p:nvSpPr>
        <p:spPr bwMode="auto">
          <a:xfrm>
            <a:off x="238125" y="5854700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1940" name="Line 68"/>
          <p:cNvSpPr>
            <a:spLocks noChangeShapeType="1"/>
          </p:cNvSpPr>
          <p:nvPr/>
        </p:nvSpPr>
        <p:spPr bwMode="auto">
          <a:xfrm flipH="1">
            <a:off x="1838325" y="6161088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231941" name="Group 69"/>
          <p:cNvGraphicFramePr>
            <a:graphicFrameLocks noGrp="1"/>
          </p:cNvGraphicFramePr>
          <p:nvPr>
            <p:ph sz="quarter" idx="2"/>
          </p:nvPr>
        </p:nvGraphicFramePr>
        <p:xfrm>
          <a:off x="717550" y="3551238"/>
          <a:ext cx="1055688" cy="2860679"/>
        </p:xfrm>
        <a:graphic>
          <a:graphicData uri="http://schemas.openxmlformats.org/drawingml/2006/table">
            <a:tbl>
              <a:tblPr/>
              <a:tblGrid>
                <a:gridCol w="1055688"/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971" name="Text Box 99"/>
          <p:cNvSpPr txBox="1">
            <a:spLocks noChangeArrowheads="1"/>
          </p:cNvSpPr>
          <p:nvPr/>
        </p:nvSpPr>
        <p:spPr bwMode="auto">
          <a:xfrm>
            <a:off x="615950" y="3294063"/>
            <a:ext cx="644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stack:</a:t>
            </a:r>
          </a:p>
        </p:txBody>
      </p:sp>
      <p:sp>
        <p:nvSpPr>
          <p:cNvPr id="1231972" name="Text Box 100"/>
          <p:cNvSpPr txBox="1">
            <a:spLocks noChangeArrowheads="1"/>
          </p:cNvSpPr>
          <p:nvPr/>
        </p:nvSpPr>
        <p:spPr bwMode="auto">
          <a:xfrm>
            <a:off x="1084263" y="4821238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1231973" name="Text Box 101"/>
          <p:cNvSpPr txBox="1">
            <a:spLocks noChangeArrowheads="1"/>
          </p:cNvSpPr>
          <p:nvPr/>
        </p:nvSpPr>
        <p:spPr bwMode="auto">
          <a:xfrm>
            <a:off x="1084263" y="5060950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231974" name="Text Box 102"/>
          <p:cNvSpPr txBox="1">
            <a:spLocks noChangeArrowheads="1"/>
          </p:cNvSpPr>
          <p:nvPr/>
        </p:nvSpPr>
        <p:spPr bwMode="auto">
          <a:xfrm>
            <a:off x="1084263" y="526256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231975" name="Text Box 103"/>
          <p:cNvSpPr txBox="1">
            <a:spLocks noChangeArrowheads="1"/>
          </p:cNvSpPr>
          <p:nvPr/>
        </p:nvSpPr>
        <p:spPr bwMode="auto">
          <a:xfrm>
            <a:off x="1084263" y="4821238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1231976" name="Text Box 104"/>
          <p:cNvSpPr txBox="1">
            <a:spLocks noChangeArrowheads="1"/>
          </p:cNvSpPr>
          <p:nvPr/>
        </p:nvSpPr>
        <p:spPr bwMode="auto">
          <a:xfrm>
            <a:off x="1763713" y="6276975"/>
            <a:ext cx="476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0xfff...</a:t>
            </a:r>
          </a:p>
        </p:txBody>
      </p:sp>
      <p:sp>
        <p:nvSpPr>
          <p:cNvPr id="1231977" name="Text Box 105"/>
          <p:cNvSpPr txBox="1">
            <a:spLocks noChangeArrowheads="1"/>
          </p:cNvSpPr>
          <p:nvPr/>
        </p:nvSpPr>
        <p:spPr bwMode="auto">
          <a:xfrm>
            <a:off x="1749425" y="3419475"/>
            <a:ext cx="436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0x0...</a:t>
            </a:r>
          </a:p>
        </p:txBody>
      </p:sp>
      <p:grpSp>
        <p:nvGrpSpPr>
          <p:cNvPr id="1231978" name="Group 106"/>
          <p:cNvGrpSpPr>
            <a:grpSpLocks/>
          </p:cNvGrpSpPr>
          <p:nvPr/>
        </p:nvGrpSpPr>
        <p:grpSpPr bwMode="auto">
          <a:xfrm>
            <a:off x="2095500" y="5635625"/>
            <a:ext cx="7065963" cy="842963"/>
            <a:chOff x="1320" y="3550"/>
            <a:chExt cx="4451" cy="531"/>
          </a:xfrm>
        </p:grpSpPr>
        <p:grpSp>
          <p:nvGrpSpPr>
            <p:cNvPr id="1231979" name="Group 107"/>
            <p:cNvGrpSpPr>
              <a:grpSpLocks/>
            </p:cNvGrpSpPr>
            <p:nvPr/>
          </p:nvGrpSpPr>
          <p:grpSpPr bwMode="auto">
            <a:xfrm>
              <a:off x="2870" y="3820"/>
              <a:ext cx="664" cy="238"/>
              <a:chOff x="121" y="3124"/>
              <a:chExt cx="664" cy="238"/>
            </a:xfrm>
          </p:grpSpPr>
          <p:sp>
            <p:nvSpPr>
              <p:cNvPr id="1231980" name="Rectangle 108"/>
              <p:cNvSpPr>
                <a:spLocks noChangeArrowheads="1"/>
              </p:cNvSpPr>
              <p:nvPr/>
            </p:nvSpPr>
            <p:spPr bwMode="auto">
              <a:xfrm>
                <a:off x="179" y="3248"/>
                <a:ext cx="606" cy="1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31981" name="Text Box 109"/>
              <p:cNvSpPr txBox="1">
                <a:spLocks noChangeArrowheads="1"/>
              </p:cNvSpPr>
              <p:nvPr/>
            </p:nvSpPr>
            <p:spPr bwMode="auto">
              <a:xfrm>
                <a:off x="121" y="3124"/>
                <a:ext cx="261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itchFamily="2" charset="2"/>
                  <a:buNone/>
                </a:pPr>
                <a:r>
                  <a:rPr lang="en-US" sz="900" b="0">
                    <a:solidFill>
                      <a:schemeClr val="hlink"/>
                    </a:solidFill>
                  </a:rPr>
                  <a:t>ESP:</a:t>
                </a:r>
              </a:p>
            </p:txBody>
          </p:sp>
        </p:grpSp>
        <p:grpSp>
          <p:nvGrpSpPr>
            <p:cNvPr id="1231982" name="Group 110"/>
            <p:cNvGrpSpPr>
              <a:grpSpLocks/>
            </p:cNvGrpSpPr>
            <p:nvPr/>
          </p:nvGrpSpPr>
          <p:grpSpPr bwMode="auto">
            <a:xfrm>
              <a:off x="3554" y="3550"/>
              <a:ext cx="664" cy="238"/>
              <a:chOff x="121" y="3124"/>
              <a:chExt cx="664" cy="238"/>
            </a:xfrm>
          </p:grpSpPr>
          <p:sp>
            <p:nvSpPr>
              <p:cNvPr id="1231983" name="Rectangle 111"/>
              <p:cNvSpPr>
                <a:spLocks noChangeArrowheads="1"/>
              </p:cNvSpPr>
              <p:nvPr/>
            </p:nvSpPr>
            <p:spPr bwMode="auto">
              <a:xfrm>
                <a:off x="179" y="3248"/>
                <a:ext cx="606" cy="1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31984" name="Text Box 112"/>
              <p:cNvSpPr txBox="1">
                <a:spLocks noChangeArrowheads="1"/>
              </p:cNvSpPr>
              <p:nvPr/>
            </p:nvSpPr>
            <p:spPr bwMode="auto">
              <a:xfrm>
                <a:off x="121" y="3124"/>
                <a:ext cx="263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itchFamily="2" charset="2"/>
                  <a:buNone/>
                </a:pPr>
                <a:r>
                  <a:rPr lang="en-US" sz="900" b="0">
                    <a:solidFill>
                      <a:srgbClr val="33CC33"/>
                    </a:solidFill>
                  </a:rPr>
                  <a:t>EBP:</a:t>
                </a:r>
              </a:p>
            </p:txBody>
          </p:sp>
        </p:grpSp>
        <p:grpSp>
          <p:nvGrpSpPr>
            <p:cNvPr id="1231985" name="Group 113"/>
            <p:cNvGrpSpPr>
              <a:grpSpLocks/>
            </p:cNvGrpSpPr>
            <p:nvPr/>
          </p:nvGrpSpPr>
          <p:grpSpPr bwMode="auto">
            <a:xfrm>
              <a:off x="3554" y="3821"/>
              <a:ext cx="664" cy="238"/>
              <a:chOff x="121" y="3124"/>
              <a:chExt cx="664" cy="238"/>
            </a:xfrm>
          </p:grpSpPr>
          <p:sp>
            <p:nvSpPr>
              <p:cNvPr id="1231986" name="Rectangle 114"/>
              <p:cNvSpPr>
                <a:spLocks noChangeArrowheads="1"/>
              </p:cNvSpPr>
              <p:nvPr/>
            </p:nvSpPr>
            <p:spPr bwMode="auto">
              <a:xfrm>
                <a:off x="179" y="3248"/>
                <a:ext cx="606" cy="1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31987" name="Text Box 115"/>
              <p:cNvSpPr txBox="1">
                <a:spLocks noChangeArrowheads="1"/>
              </p:cNvSpPr>
              <p:nvPr/>
            </p:nvSpPr>
            <p:spPr bwMode="auto">
              <a:xfrm>
                <a:off x="121" y="3124"/>
                <a:ext cx="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itchFamily="2" charset="2"/>
                  <a:buNone/>
                </a:pPr>
                <a:r>
                  <a:rPr lang="en-US" sz="900" b="0">
                    <a:solidFill>
                      <a:schemeClr val="folHlink"/>
                    </a:solidFill>
                  </a:rPr>
                  <a:t>EPI:</a:t>
                </a:r>
              </a:p>
            </p:txBody>
          </p:sp>
        </p:grpSp>
        <p:grpSp>
          <p:nvGrpSpPr>
            <p:cNvPr id="1231988" name="Group 116"/>
            <p:cNvGrpSpPr>
              <a:grpSpLocks/>
            </p:cNvGrpSpPr>
            <p:nvPr/>
          </p:nvGrpSpPr>
          <p:grpSpPr bwMode="auto">
            <a:xfrm>
              <a:off x="2869" y="3550"/>
              <a:ext cx="664" cy="238"/>
              <a:chOff x="121" y="3124"/>
              <a:chExt cx="664" cy="238"/>
            </a:xfrm>
          </p:grpSpPr>
          <p:sp>
            <p:nvSpPr>
              <p:cNvPr id="1231989" name="Rectangle 117"/>
              <p:cNvSpPr>
                <a:spLocks noChangeArrowheads="1"/>
              </p:cNvSpPr>
              <p:nvPr/>
            </p:nvSpPr>
            <p:spPr bwMode="auto">
              <a:xfrm>
                <a:off x="179" y="3248"/>
                <a:ext cx="606" cy="1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31990" name="Text Box 118"/>
              <p:cNvSpPr txBox="1">
                <a:spLocks noChangeArrowheads="1"/>
              </p:cNvSpPr>
              <p:nvPr/>
            </p:nvSpPr>
            <p:spPr bwMode="auto">
              <a:xfrm>
                <a:off x="121" y="3124"/>
                <a:ext cx="26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itchFamily="2" charset="2"/>
                  <a:buNone/>
                </a:pPr>
                <a:r>
                  <a:rPr lang="en-US" sz="900" b="0"/>
                  <a:t>EAX:</a:t>
                </a:r>
              </a:p>
            </p:txBody>
          </p:sp>
        </p:grpSp>
        <p:sp>
          <p:nvSpPr>
            <p:cNvPr id="1231991" name="Text Box 119"/>
            <p:cNvSpPr txBox="1">
              <a:spLocks noChangeArrowheads="1"/>
            </p:cNvSpPr>
            <p:nvPr/>
          </p:nvSpPr>
          <p:spPr bwMode="auto">
            <a:xfrm>
              <a:off x="1320" y="3649"/>
              <a:ext cx="162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itchFamily="2" charset="2"/>
                <a:buNone/>
              </a:pPr>
              <a:r>
                <a:rPr lang="en-US" sz="1000" b="0"/>
                <a:t>Accumulator for operands and results data</a:t>
              </a:r>
            </a:p>
          </p:txBody>
        </p:sp>
        <p:sp>
          <p:nvSpPr>
            <p:cNvPr id="1231992" name="Text Box 120"/>
            <p:cNvSpPr txBox="1">
              <a:spLocks noChangeArrowheads="1"/>
            </p:cNvSpPr>
            <p:nvPr/>
          </p:nvSpPr>
          <p:spPr bwMode="auto">
            <a:xfrm>
              <a:off x="2364" y="3921"/>
              <a:ext cx="5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itchFamily="2" charset="2"/>
                <a:buNone/>
              </a:pPr>
              <a:r>
                <a:rPr lang="en-US" sz="1000" b="0">
                  <a:solidFill>
                    <a:schemeClr val="hlink"/>
                  </a:solidFill>
                </a:rPr>
                <a:t>Stack pointer</a:t>
              </a:r>
            </a:p>
          </p:txBody>
        </p:sp>
        <p:sp>
          <p:nvSpPr>
            <p:cNvPr id="1231993" name="Text Box 121"/>
            <p:cNvSpPr txBox="1">
              <a:spLocks noChangeArrowheads="1"/>
            </p:cNvSpPr>
            <p:nvPr/>
          </p:nvSpPr>
          <p:spPr bwMode="auto">
            <a:xfrm>
              <a:off x="4188" y="3654"/>
              <a:ext cx="121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itchFamily="2" charset="2"/>
                <a:buNone/>
              </a:pPr>
              <a:r>
                <a:rPr lang="en-US" sz="1000" b="0" dirty="0">
                  <a:solidFill>
                    <a:srgbClr val="33CC33"/>
                  </a:solidFill>
                </a:rPr>
                <a:t>Pointer to data on </a:t>
              </a:r>
              <a:r>
                <a:rPr lang="en-US" sz="1000" b="0" dirty="0" smtClean="0">
                  <a:solidFill>
                    <a:srgbClr val="33CC33"/>
                  </a:solidFill>
                </a:rPr>
                <a:t>stack (base)</a:t>
              </a:r>
              <a:endParaRPr lang="en-US" sz="1000" b="0" dirty="0">
                <a:solidFill>
                  <a:srgbClr val="33CC33"/>
                </a:solidFill>
              </a:endParaRPr>
            </a:p>
          </p:txBody>
        </p:sp>
        <p:sp>
          <p:nvSpPr>
            <p:cNvPr id="1231994" name="Text Box 122"/>
            <p:cNvSpPr txBox="1">
              <a:spLocks noChangeArrowheads="1"/>
            </p:cNvSpPr>
            <p:nvPr/>
          </p:nvSpPr>
          <p:spPr bwMode="auto">
            <a:xfrm>
              <a:off x="4188" y="3927"/>
              <a:ext cx="158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itchFamily="2" charset="2"/>
                <a:buNone/>
              </a:pPr>
              <a:r>
                <a:rPr lang="en-US" sz="1000" b="0">
                  <a:solidFill>
                    <a:schemeClr val="folHlink"/>
                  </a:solidFill>
                </a:rPr>
                <a:t>Pointer to next instruction to be executed</a:t>
              </a:r>
            </a:p>
          </p:txBody>
        </p:sp>
      </p:grpSp>
      <p:sp>
        <p:nvSpPr>
          <p:cNvPr id="1231995" name="Text Box 123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8048314</a:t>
            </a:r>
          </a:p>
        </p:txBody>
      </p:sp>
      <p:sp>
        <p:nvSpPr>
          <p:cNvPr id="1231996" name="Text Box 124"/>
          <p:cNvSpPr txBox="1">
            <a:spLocks noChangeArrowheads="1"/>
          </p:cNvSpPr>
          <p:nvPr/>
        </p:nvSpPr>
        <p:spPr bwMode="auto">
          <a:xfrm>
            <a:off x="844550" y="548005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33CC33"/>
                </a:solidFill>
              </a:rPr>
              <a:t>old EBP</a:t>
            </a:r>
          </a:p>
        </p:txBody>
      </p:sp>
      <p:sp>
        <p:nvSpPr>
          <p:cNvPr id="1231997" name="Text Box 125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8048315</a:t>
            </a:r>
          </a:p>
        </p:txBody>
      </p:sp>
      <p:sp>
        <p:nvSpPr>
          <p:cNvPr id="1231998" name="Text Box 126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8048317</a:t>
            </a:r>
          </a:p>
        </p:txBody>
      </p:sp>
      <p:sp>
        <p:nvSpPr>
          <p:cNvPr id="1231999" name="Text Box 127"/>
          <p:cNvSpPr txBox="1">
            <a:spLocks noChangeArrowheads="1"/>
          </p:cNvSpPr>
          <p:nvPr/>
        </p:nvSpPr>
        <p:spPr bwMode="auto">
          <a:xfrm>
            <a:off x="5864225" y="6211888"/>
            <a:ext cx="758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804831a</a:t>
            </a:r>
          </a:p>
        </p:txBody>
      </p:sp>
      <p:sp>
        <p:nvSpPr>
          <p:cNvPr id="1232000" name="Text Box 128"/>
          <p:cNvSpPr txBox="1">
            <a:spLocks noChangeArrowheads="1"/>
          </p:cNvSpPr>
          <p:nvPr/>
        </p:nvSpPr>
        <p:spPr bwMode="auto">
          <a:xfrm>
            <a:off x="5868988" y="6211888"/>
            <a:ext cx="74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804831c</a:t>
            </a:r>
          </a:p>
        </p:txBody>
      </p:sp>
      <p:sp>
        <p:nvSpPr>
          <p:cNvPr id="1232001" name="Text Box 129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8048322</a:t>
            </a:r>
          </a:p>
        </p:txBody>
      </p:sp>
      <p:sp>
        <p:nvSpPr>
          <p:cNvPr id="1232002" name="Text Box 130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8048324</a:t>
            </a:r>
          </a:p>
        </p:txBody>
      </p:sp>
      <p:sp>
        <p:nvSpPr>
          <p:cNvPr id="1232003" name="Text Box 131"/>
          <p:cNvSpPr txBox="1">
            <a:spLocks noChangeArrowheads="1"/>
          </p:cNvSpPr>
          <p:nvPr/>
        </p:nvSpPr>
        <p:spPr bwMode="auto">
          <a:xfrm>
            <a:off x="5861050" y="6211888"/>
            <a:ext cx="763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804832b</a:t>
            </a:r>
          </a:p>
        </p:txBody>
      </p:sp>
      <p:sp>
        <p:nvSpPr>
          <p:cNvPr id="1232004" name="Text Box 132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8048332</a:t>
            </a:r>
          </a:p>
        </p:txBody>
      </p:sp>
      <p:sp>
        <p:nvSpPr>
          <p:cNvPr id="1232005" name="Text Box 133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8048339</a:t>
            </a:r>
          </a:p>
        </p:txBody>
      </p:sp>
      <p:sp>
        <p:nvSpPr>
          <p:cNvPr id="1232006" name="Text Box 134"/>
          <p:cNvSpPr txBox="1">
            <a:spLocks noChangeArrowheads="1"/>
          </p:cNvSpPr>
          <p:nvPr/>
        </p:nvSpPr>
        <p:spPr bwMode="auto">
          <a:xfrm>
            <a:off x="5868988" y="6211888"/>
            <a:ext cx="74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804833c</a:t>
            </a:r>
          </a:p>
        </p:txBody>
      </p:sp>
      <p:sp>
        <p:nvSpPr>
          <p:cNvPr id="1232007" name="Text Box 135"/>
          <p:cNvSpPr txBox="1">
            <a:spLocks noChangeArrowheads="1"/>
          </p:cNvSpPr>
          <p:nvPr/>
        </p:nvSpPr>
        <p:spPr bwMode="auto">
          <a:xfrm>
            <a:off x="5880100" y="6211888"/>
            <a:ext cx="728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804833f</a:t>
            </a:r>
          </a:p>
        </p:txBody>
      </p:sp>
      <p:sp>
        <p:nvSpPr>
          <p:cNvPr id="1232008" name="Text Box 136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8048342</a:t>
            </a:r>
          </a:p>
        </p:txBody>
      </p:sp>
      <p:sp>
        <p:nvSpPr>
          <p:cNvPr id="1232009" name="Text Box 137"/>
          <p:cNvSpPr txBox="1">
            <a:spLocks noChangeArrowheads="1"/>
          </p:cNvSpPr>
          <p:nvPr/>
        </p:nvSpPr>
        <p:spPr bwMode="auto">
          <a:xfrm>
            <a:off x="4762500" y="6208713"/>
            <a:ext cx="7699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hlink"/>
                </a:solidFill>
              </a:rPr>
              <a:t>0xfffffff4</a:t>
            </a:r>
          </a:p>
        </p:txBody>
      </p:sp>
      <p:sp>
        <p:nvSpPr>
          <p:cNvPr id="1232010" name="Text Box 138"/>
          <p:cNvSpPr txBox="1">
            <a:spLocks noChangeArrowheads="1"/>
          </p:cNvSpPr>
          <p:nvPr/>
        </p:nvSpPr>
        <p:spPr bwMode="auto">
          <a:xfrm>
            <a:off x="6010275" y="5784850"/>
            <a:ext cx="398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rgbClr val="33CC33"/>
                </a:solidFill>
              </a:rPr>
              <a:t>???</a:t>
            </a:r>
          </a:p>
        </p:txBody>
      </p:sp>
      <p:sp>
        <p:nvSpPr>
          <p:cNvPr id="1232011" name="Text Box 139"/>
          <p:cNvSpPr txBox="1">
            <a:spLocks noChangeArrowheads="1"/>
          </p:cNvSpPr>
          <p:nvPr/>
        </p:nvSpPr>
        <p:spPr bwMode="auto">
          <a:xfrm>
            <a:off x="4762500" y="6208713"/>
            <a:ext cx="7699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hlink"/>
                </a:solidFill>
              </a:rPr>
              <a:t>0xfffffff0</a:t>
            </a:r>
          </a:p>
        </p:txBody>
      </p:sp>
      <p:sp>
        <p:nvSpPr>
          <p:cNvPr id="1232012" name="Text Box 140"/>
          <p:cNvSpPr txBox="1">
            <a:spLocks noChangeArrowheads="1"/>
          </p:cNvSpPr>
          <p:nvPr/>
        </p:nvSpPr>
        <p:spPr bwMode="auto">
          <a:xfrm>
            <a:off x="5834063" y="5792788"/>
            <a:ext cx="769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rgbClr val="33CC33"/>
                </a:solidFill>
              </a:rPr>
              <a:t>0xfffffff0</a:t>
            </a:r>
          </a:p>
        </p:txBody>
      </p:sp>
      <p:sp>
        <p:nvSpPr>
          <p:cNvPr id="1232013" name="Text Box 141"/>
          <p:cNvSpPr txBox="1">
            <a:spLocks noChangeArrowheads="1"/>
          </p:cNvSpPr>
          <p:nvPr/>
        </p:nvSpPr>
        <p:spPr bwMode="auto">
          <a:xfrm>
            <a:off x="4745038" y="6208713"/>
            <a:ext cx="804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hlink"/>
                </a:solidFill>
              </a:rPr>
              <a:t>0xffffffd8</a:t>
            </a:r>
          </a:p>
        </p:txBody>
      </p:sp>
      <p:sp>
        <p:nvSpPr>
          <p:cNvPr id="1232014" name="Text Box 142"/>
          <p:cNvSpPr txBox="1">
            <a:spLocks noChangeArrowheads="1"/>
          </p:cNvSpPr>
          <p:nvPr/>
        </p:nvSpPr>
        <p:spPr bwMode="auto">
          <a:xfrm>
            <a:off x="4745038" y="6208713"/>
            <a:ext cx="804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hlink"/>
                </a:solidFill>
              </a:rPr>
              <a:t>0xffffffd0</a:t>
            </a:r>
          </a:p>
        </p:txBody>
      </p:sp>
      <p:sp>
        <p:nvSpPr>
          <p:cNvPr id="1232015" name="Text Box 143"/>
          <p:cNvSpPr txBox="1">
            <a:spLocks noChangeArrowheads="1"/>
          </p:cNvSpPr>
          <p:nvPr/>
        </p:nvSpPr>
        <p:spPr bwMode="auto">
          <a:xfrm>
            <a:off x="4979988" y="5768975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/>
              <a:t>0</a:t>
            </a:r>
          </a:p>
        </p:txBody>
      </p:sp>
      <p:sp>
        <p:nvSpPr>
          <p:cNvPr id="1232016" name="Text Box 144"/>
          <p:cNvSpPr txBox="1">
            <a:spLocks noChangeArrowheads="1"/>
          </p:cNvSpPr>
          <p:nvPr/>
        </p:nvSpPr>
        <p:spPr bwMode="auto">
          <a:xfrm>
            <a:off x="4979988" y="5768975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/>
              <a:t>2</a:t>
            </a:r>
          </a:p>
        </p:txBody>
      </p:sp>
      <p:sp>
        <p:nvSpPr>
          <p:cNvPr id="1232017" name="Text Box 145"/>
          <p:cNvSpPr txBox="1">
            <a:spLocks noChangeArrowheads="1"/>
          </p:cNvSpPr>
          <p:nvPr/>
        </p:nvSpPr>
        <p:spPr bwMode="auto">
          <a:xfrm>
            <a:off x="4970463" y="5768975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/>
              <a:t>6</a:t>
            </a:r>
          </a:p>
        </p:txBody>
      </p:sp>
      <p:sp>
        <p:nvSpPr>
          <p:cNvPr id="1232018" name="Text Box 146"/>
          <p:cNvSpPr txBox="1">
            <a:spLocks noChangeArrowheads="1"/>
          </p:cNvSpPr>
          <p:nvPr/>
        </p:nvSpPr>
        <p:spPr bwMode="auto">
          <a:xfrm>
            <a:off x="6075363" y="6211888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>
                <a:solidFill>
                  <a:schemeClr val="folHlink"/>
                </a:solidFill>
              </a:rPr>
              <a:t>…</a:t>
            </a:r>
          </a:p>
        </p:txBody>
      </p:sp>
      <p:sp>
        <p:nvSpPr>
          <p:cNvPr id="1232019" name="Text Box 147"/>
          <p:cNvSpPr txBox="1">
            <a:spLocks noChangeArrowheads="1"/>
          </p:cNvSpPr>
          <p:nvPr/>
        </p:nvSpPr>
        <p:spPr bwMode="auto">
          <a:xfrm>
            <a:off x="2063750" y="3883025"/>
            <a:ext cx="15319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/>
              <a:t>sub 24 (0x18) bytes</a:t>
            </a:r>
            <a:br>
              <a:rPr lang="en-US" sz="1200" b="0"/>
            </a:br>
            <a:r>
              <a:rPr lang="en-US" sz="900" b="0"/>
              <a:t>(add space for 24 bytes)</a:t>
            </a:r>
          </a:p>
        </p:txBody>
      </p:sp>
      <p:sp>
        <p:nvSpPr>
          <p:cNvPr id="1232020" name="Text Box 148"/>
          <p:cNvSpPr txBox="1">
            <a:spLocks noChangeArrowheads="1"/>
          </p:cNvSpPr>
          <p:nvPr/>
        </p:nvSpPr>
        <p:spPr bwMode="auto">
          <a:xfrm>
            <a:off x="2063750" y="4541838"/>
            <a:ext cx="25942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 dirty="0" smtClean="0"/>
              <a:t>alignment – sub "X"  (here 8) bytes</a:t>
            </a:r>
            <a:endParaRPr lang="en-US" sz="1200" b="0" dirty="0"/>
          </a:p>
        </p:txBody>
      </p:sp>
      <p:sp>
        <p:nvSpPr>
          <p:cNvPr id="1232021" name="Line 149"/>
          <p:cNvSpPr>
            <a:spLocks noChangeShapeType="1"/>
          </p:cNvSpPr>
          <p:nvPr/>
        </p:nvSpPr>
        <p:spPr bwMode="auto">
          <a:xfrm>
            <a:off x="4700588" y="1878013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2" name="Line 150"/>
          <p:cNvSpPr>
            <a:spLocks noChangeShapeType="1"/>
          </p:cNvSpPr>
          <p:nvPr/>
        </p:nvSpPr>
        <p:spPr bwMode="auto">
          <a:xfrm>
            <a:off x="246063" y="5614988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3" name="Line 151"/>
          <p:cNvSpPr>
            <a:spLocks noChangeShapeType="1"/>
          </p:cNvSpPr>
          <p:nvPr/>
        </p:nvSpPr>
        <p:spPr bwMode="auto">
          <a:xfrm>
            <a:off x="4700588" y="2114550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4" name="Line 152"/>
          <p:cNvSpPr>
            <a:spLocks noChangeShapeType="1"/>
          </p:cNvSpPr>
          <p:nvPr/>
        </p:nvSpPr>
        <p:spPr bwMode="auto">
          <a:xfrm flipH="1">
            <a:off x="1836738" y="5626100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5" name="Line 153"/>
          <p:cNvSpPr>
            <a:spLocks noChangeShapeType="1"/>
          </p:cNvSpPr>
          <p:nvPr/>
        </p:nvSpPr>
        <p:spPr bwMode="auto">
          <a:xfrm>
            <a:off x="4700588" y="2349500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6" name="Line 154"/>
          <p:cNvSpPr>
            <a:spLocks noChangeShapeType="1"/>
          </p:cNvSpPr>
          <p:nvPr/>
        </p:nvSpPr>
        <p:spPr bwMode="auto">
          <a:xfrm>
            <a:off x="254000" y="4318000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7" name="Line 155"/>
          <p:cNvSpPr>
            <a:spLocks noChangeShapeType="1"/>
          </p:cNvSpPr>
          <p:nvPr/>
        </p:nvSpPr>
        <p:spPr bwMode="auto">
          <a:xfrm>
            <a:off x="4700588" y="2586038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8" name="Line 156"/>
          <p:cNvSpPr>
            <a:spLocks noChangeShapeType="1"/>
          </p:cNvSpPr>
          <p:nvPr/>
        </p:nvSpPr>
        <p:spPr bwMode="auto">
          <a:xfrm>
            <a:off x="252413" y="3916363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9" name="Line 157"/>
          <p:cNvSpPr>
            <a:spLocks noChangeShapeType="1"/>
          </p:cNvSpPr>
          <p:nvPr/>
        </p:nvSpPr>
        <p:spPr bwMode="auto">
          <a:xfrm>
            <a:off x="4700588" y="2820988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0" name="Line 158"/>
          <p:cNvSpPr>
            <a:spLocks noChangeShapeType="1"/>
          </p:cNvSpPr>
          <p:nvPr/>
        </p:nvSpPr>
        <p:spPr bwMode="auto">
          <a:xfrm>
            <a:off x="4700588" y="3057525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1" name="Line 159"/>
          <p:cNvSpPr>
            <a:spLocks noChangeShapeType="1"/>
          </p:cNvSpPr>
          <p:nvPr/>
        </p:nvSpPr>
        <p:spPr bwMode="auto">
          <a:xfrm>
            <a:off x="4700588" y="3294063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2" name="Line 160"/>
          <p:cNvSpPr>
            <a:spLocks noChangeShapeType="1"/>
          </p:cNvSpPr>
          <p:nvPr/>
        </p:nvSpPr>
        <p:spPr bwMode="auto">
          <a:xfrm>
            <a:off x="4700588" y="3529013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3" name="Line 161"/>
          <p:cNvSpPr>
            <a:spLocks noChangeShapeType="1"/>
          </p:cNvSpPr>
          <p:nvPr/>
        </p:nvSpPr>
        <p:spPr bwMode="auto">
          <a:xfrm>
            <a:off x="4700588" y="3765550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4" name="Line 162"/>
          <p:cNvSpPr>
            <a:spLocks noChangeShapeType="1"/>
          </p:cNvSpPr>
          <p:nvPr/>
        </p:nvSpPr>
        <p:spPr bwMode="auto">
          <a:xfrm>
            <a:off x="4700588" y="4000500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5" name="Line 163"/>
          <p:cNvSpPr>
            <a:spLocks noChangeShapeType="1"/>
          </p:cNvSpPr>
          <p:nvPr/>
        </p:nvSpPr>
        <p:spPr bwMode="auto">
          <a:xfrm>
            <a:off x="4700588" y="4237038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6" name="Line 164"/>
          <p:cNvSpPr>
            <a:spLocks noChangeShapeType="1"/>
          </p:cNvSpPr>
          <p:nvPr/>
        </p:nvSpPr>
        <p:spPr bwMode="auto">
          <a:xfrm>
            <a:off x="4700588" y="4471988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7" name="Text Box 165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8048343</a:t>
            </a:r>
          </a:p>
        </p:txBody>
      </p:sp>
      <p:sp>
        <p:nvSpPr>
          <p:cNvPr id="1232038" name="Line 166"/>
          <p:cNvSpPr>
            <a:spLocks noChangeShapeType="1"/>
          </p:cNvSpPr>
          <p:nvPr/>
        </p:nvSpPr>
        <p:spPr bwMode="auto">
          <a:xfrm>
            <a:off x="4700588" y="4708525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9" name="Line 167"/>
          <p:cNvSpPr>
            <a:spLocks noChangeShapeType="1"/>
          </p:cNvSpPr>
          <p:nvPr/>
        </p:nvSpPr>
        <p:spPr bwMode="auto">
          <a:xfrm>
            <a:off x="4700588" y="4945063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40" name="Line 168"/>
          <p:cNvSpPr>
            <a:spLocks noChangeShapeType="1"/>
          </p:cNvSpPr>
          <p:nvPr/>
        </p:nvSpPr>
        <p:spPr bwMode="auto">
          <a:xfrm>
            <a:off x="481013" y="2136775"/>
            <a:ext cx="393700" cy="0"/>
          </a:xfrm>
          <a:prstGeom prst="line">
            <a:avLst/>
          </a:prstGeom>
          <a:noFill/>
          <a:ln w="38100">
            <a:pattFill prst="pct70">
              <a:fgClr>
                <a:schemeClr val="folHlink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41" name="Line 169"/>
          <p:cNvSpPr>
            <a:spLocks noChangeShapeType="1"/>
          </p:cNvSpPr>
          <p:nvPr/>
        </p:nvSpPr>
        <p:spPr bwMode="auto">
          <a:xfrm>
            <a:off x="488950" y="2363788"/>
            <a:ext cx="393700" cy="0"/>
          </a:xfrm>
          <a:prstGeom prst="line">
            <a:avLst/>
          </a:prstGeom>
          <a:noFill/>
          <a:ln w="38100">
            <a:pattFill prst="pct70">
              <a:fgClr>
                <a:schemeClr val="folHlink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42" name="Line 170"/>
          <p:cNvSpPr>
            <a:spLocks noChangeShapeType="1"/>
          </p:cNvSpPr>
          <p:nvPr/>
        </p:nvSpPr>
        <p:spPr bwMode="auto">
          <a:xfrm>
            <a:off x="487363" y="2609850"/>
            <a:ext cx="393700" cy="0"/>
          </a:xfrm>
          <a:prstGeom prst="line">
            <a:avLst/>
          </a:prstGeom>
          <a:noFill/>
          <a:ln w="38100">
            <a:pattFill prst="pct70">
              <a:fgClr>
                <a:schemeClr val="folHlink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45" name="Rectangle 17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500"/>
              <a:t>Intel 32-bit Architecture (IA32): Basic Execution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3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3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3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3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3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3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123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123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3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1231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3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3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9" dur="500"/>
                                        <p:tgtEl>
                                          <p:spTgt spid="1232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23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500"/>
                                        <p:tgtEl>
                                          <p:spTgt spid="123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0" dur="500"/>
                                        <p:tgtEl>
                                          <p:spTgt spid="1231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3" dur="500"/>
                                        <p:tgtEl>
                                          <p:spTgt spid="1232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23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23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23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3" dur="500"/>
                                        <p:tgtEl>
                                          <p:spTgt spid="1232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2" dur="500"/>
                                        <p:tgtEl>
                                          <p:spTgt spid="1231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5" dur="500"/>
                                        <p:tgtEl>
                                          <p:spTgt spid="1232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23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23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2" dur="500"/>
                                        <p:tgtEl>
                                          <p:spTgt spid="1232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23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6" dur="500"/>
                                        <p:tgtEl>
                                          <p:spTgt spid="1231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9" dur="500"/>
                                        <p:tgtEl>
                                          <p:spTgt spid="1232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23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23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0" dur="500"/>
                                        <p:tgtEl>
                                          <p:spTgt spid="1231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3" dur="500"/>
                                        <p:tgtEl>
                                          <p:spTgt spid="1232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23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23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23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9" dur="500"/>
                                        <p:tgtEl>
                                          <p:spTgt spid="1231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4" dur="500"/>
                                        <p:tgtEl>
                                          <p:spTgt spid="1231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7" dur="500"/>
                                        <p:tgtEl>
                                          <p:spTgt spid="1232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23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23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500"/>
                                        <p:tgtEl>
                                          <p:spTgt spid="123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9" dur="500"/>
                                        <p:tgtEl>
                                          <p:spTgt spid="1231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4" dur="500"/>
                                        <p:tgtEl>
                                          <p:spTgt spid="1231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7" dur="500"/>
                                        <p:tgtEl>
                                          <p:spTgt spid="1232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123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123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23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23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231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23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0" dur="500"/>
                                        <p:tgtEl>
                                          <p:spTgt spid="1231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3" dur="500"/>
                                        <p:tgtEl>
                                          <p:spTgt spid="1232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123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123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6" dur="500"/>
                                        <p:tgtEl>
                                          <p:spTgt spid="1232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123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23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23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231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23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2" dur="500"/>
                                        <p:tgtEl>
                                          <p:spTgt spid="1231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5" dur="500"/>
                                        <p:tgtEl>
                                          <p:spTgt spid="1232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123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123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Par">
                      <p:stCondLst>
                        <p:cond delay="indefinite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0" dur="2000" fill="hold"/>
                                        <p:tgtEl>
                                          <p:spTgt spid="1231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4" dur="500"/>
                                        <p:tgtEl>
                                          <p:spTgt spid="123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500"/>
                                        <p:tgtEl>
                                          <p:spTgt spid="1232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1" dur="500"/>
                                        <p:tgtEl>
                                          <p:spTgt spid="1231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4" dur="500"/>
                                        <p:tgtEl>
                                          <p:spTgt spid="1232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123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123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2319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3" dur="500"/>
                                        <p:tgtEl>
                                          <p:spTgt spid="1232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" dur="500"/>
                                        <p:tgtEl>
                                          <p:spTgt spid="123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2" dur="500"/>
                                        <p:tgtEl>
                                          <p:spTgt spid="1231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5" dur="500"/>
                                        <p:tgtEl>
                                          <p:spTgt spid="1232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500"/>
                                        <p:tgtEl>
                                          <p:spTgt spid="123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123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23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1" dur="500"/>
                                        <p:tgtEl>
                                          <p:spTgt spid="1232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 nodeType="clickPar">
                      <p:stCondLst>
                        <p:cond delay="indefinite"/>
                      </p:stCondLst>
                      <p:childTnLst>
                        <p:par>
                          <p:cTn id="4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6" dur="2000" fill="hold"/>
                                        <p:tgtEl>
                                          <p:spTgt spid="12320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 nodeType="clickPar">
                      <p:stCondLst>
                        <p:cond delay="indefinite"/>
                      </p:stCondLst>
                      <p:childTnLst>
                        <p:par>
                          <p:cTn id="4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0" dur="500"/>
                                        <p:tgtEl>
                                          <p:spTgt spid="1231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500"/>
                                        <p:tgtEl>
                                          <p:spTgt spid="123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 nodeType="clickPar">
                      <p:stCondLst>
                        <p:cond delay="indefinite"/>
                      </p:stCondLst>
                      <p:childTnLst>
                        <p:par>
                          <p:cTn id="4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9" dur="500"/>
                                        <p:tgtEl>
                                          <p:spTgt spid="1231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2" dur="500"/>
                                        <p:tgtEl>
                                          <p:spTgt spid="1232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0" dur="500"/>
                                        <p:tgtEl>
                                          <p:spTgt spid="123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3" dur="500"/>
                                        <p:tgtEl>
                                          <p:spTgt spid="123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 nodeType="clickPar">
                      <p:stCondLst>
                        <p:cond delay="indefinite"/>
                      </p:stCondLst>
                      <p:childTnLst>
                        <p:par>
                          <p:cTn id="4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7" dur="500"/>
                                        <p:tgtEl>
                                          <p:spTgt spid="1231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1" dur="500"/>
                                        <p:tgtEl>
                                          <p:spTgt spid="123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3" dur="500"/>
                                        <p:tgtEl>
                                          <p:spTgt spid="1232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23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 nodeType="clickPar">
                      <p:stCondLst>
                        <p:cond delay="indefinite"/>
                      </p:stCondLst>
                      <p:childTnLst>
                        <p:par>
                          <p:cTn id="4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5" dur="500"/>
                                        <p:tgtEl>
                                          <p:spTgt spid="1231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8" dur="500"/>
                                        <p:tgtEl>
                                          <p:spTgt spid="1232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1" dur="500"/>
                                        <p:tgtEl>
                                          <p:spTgt spid="1232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5" dur="500"/>
                                        <p:tgtEl>
                                          <p:spTgt spid="123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7" dur="500"/>
                                        <p:tgtEl>
                                          <p:spTgt spid="1232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500"/>
                                        <p:tgtEl>
                                          <p:spTgt spid="123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23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7" dur="500"/>
                                        <p:tgtEl>
                                          <p:spTgt spid="123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9" dur="500"/>
                                        <p:tgtEl>
                                          <p:spTgt spid="1232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2" dur="500"/>
                                        <p:tgtEl>
                                          <p:spTgt spid="1232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4" grpId="0" animBg="1"/>
      <p:bldP spid="1231874" grpId="1" animBg="1"/>
      <p:bldP spid="1231875" grpId="0" animBg="1"/>
      <p:bldP spid="1231875" grpId="1" animBg="1"/>
      <p:bldP spid="1231876" grpId="0" animBg="1"/>
      <p:bldP spid="1231876" grpId="1" animBg="1"/>
      <p:bldP spid="1231877" grpId="0" animBg="1"/>
      <p:bldP spid="1231877" grpId="1" animBg="1"/>
      <p:bldP spid="1231878" grpId="0" animBg="1"/>
      <p:bldP spid="1231878" grpId="1" animBg="1"/>
      <p:bldP spid="1231879" grpId="0" animBg="1"/>
      <p:bldP spid="1231879" grpId="1" animBg="1"/>
      <p:bldP spid="1231880" grpId="0" animBg="1"/>
      <p:bldP spid="1231880" grpId="1" animBg="1"/>
      <p:bldP spid="1231881" grpId="0" animBg="1"/>
      <p:bldP spid="1231881" grpId="1" animBg="1"/>
      <p:bldP spid="1231882" grpId="0" animBg="1"/>
      <p:bldP spid="1231882" grpId="1" animBg="1"/>
      <p:bldP spid="1231883" grpId="0" animBg="1"/>
      <p:bldP spid="1231883" grpId="1" animBg="1"/>
      <p:bldP spid="1231884" grpId="0" animBg="1"/>
      <p:bldP spid="1231884" grpId="1" animBg="1"/>
      <p:bldP spid="1231885" grpId="0" animBg="1"/>
      <p:bldP spid="1231885" grpId="1" animBg="1"/>
      <p:bldP spid="1231886" grpId="0" animBg="1"/>
      <p:bldP spid="1231886" grpId="1" animBg="1"/>
      <p:bldP spid="1231887" grpId="0" animBg="1"/>
      <p:bldP spid="1231887" grpId="1" animBg="1"/>
      <p:bldP spid="1231932" grpId="0" autoUpdateAnimBg="0"/>
      <p:bldP spid="1231933" grpId="0" animBg="1"/>
      <p:bldP spid="1231933" grpId="1" animBg="1"/>
      <p:bldP spid="1231934" grpId="0" autoUpdateAnimBg="0"/>
      <p:bldP spid="1231938" grpId="0" animBg="1"/>
      <p:bldP spid="1231938" grpId="1" animBg="1"/>
      <p:bldP spid="1231939" grpId="0" animBg="1"/>
      <p:bldP spid="1231939" grpId="1" animBg="1"/>
      <p:bldP spid="1231939" grpId="2" animBg="1"/>
      <p:bldP spid="1231940" grpId="0" animBg="1"/>
      <p:bldP spid="1231940" grpId="1" animBg="1"/>
      <p:bldP spid="1231940" grpId="2" animBg="1"/>
      <p:bldP spid="1231971" grpId="0" autoUpdateAnimBg="0"/>
      <p:bldP spid="1231972" grpId="0"/>
      <p:bldP spid="1231972" grpId="1"/>
      <p:bldP spid="1231973" grpId="0"/>
      <p:bldP spid="1231973" grpId="1"/>
      <p:bldP spid="1231974" grpId="0"/>
      <p:bldP spid="1231974" grpId="1"/>
      <p:bldP spid="1231975" grpId="0"/>
      <p:bldP spid="1231976" grpId="0" autoUpdateAnimBg="0"/>
      <p:bldP spid="1231977" grpId="0" autoUpdateAnimBg="0"/>
      <p:bldP spid="1231995" grpId="0"/>
      <p:bldP spid="1231995" grpId="1"/>
      <p:bldP spid="1231996" grpId="0"/>
      <p:bldP spid="1231997" grpId="0"/>
      <p:bldP spid="1231997" grpId="1"/>
      <p:bldP spid="1231998" grpId="0"/>
      <p:bldP spid="1231998" grpId="1"/>
      <p:bldP spid="1231999" grpId="0"/>
      <p:bldP spid="1231999" grpId="1"/>
      <p:bldP spid="1232000" grpId="0"/>
      <p:bldP spid="1232000" grpId="1"/>
      <p:bldP spid="1232001" grpId="0"/>
      <p:bldP spid="1232001" grpId="1"/>
      <p:bldP spid="1232002" grpId="0"/>
      <p:bldP spid="1232002" grpId="1"/>
      <p:bldP spid="1232003" grpId="0"/>
      <p:bldP spid="1232003" grpId="1"/>
      <p:bldP spid="1232004" grpId="0"/>
      <p:bldP spid="1232004" grpId="1"/>
      <p:bldP spid="1232005" grpId="0"/>
      <p:bldP spid="1232005" grpId="1"/>
      <p:bldP spid="1232006" grpId="0"/>
      <p:bldP spid="1232006" grpId="1"/>
      <p:bldP spid="1232007" grpId="0"/>
      <p:bldP spid="1232007" grpId="1"/>
      <p:bldP spid="1232008" grpId="0"/>
      <p:bldP spid="1232008" grpId="1"/>
      <p:bldP spid="1232009" grpId="0"/>
      <p:bldP spid="1232009" grpId="1"/>
      <p:bldP spid="1232009" grpId="2"/>
      <p:bldP spid="1232010" grpId="0"/>
      <p:bldP spid="1232010" grpId="1"/>
      <p:bldP spid="1232010" grpId="2"/>
      <p:bldP spid="1232011" grpId="0"/>
      <p:bldP spid="1232011" grpId="1"/>
      <p:bldP spid="1232012" grpId="0"/>
      <p:bldP spid="1232012" grpId="1"/>
      <p:bldP spid="1232013" grpId="0"/>
      <p:bldP spid="1232013" grpId="1"/>
      <p:bldP spid="1232014" grpId="0"/>
      <p:bldP spid="1232014" grpId="1"/>
      <p:bldP spid="1232015" grpId="0"/>
      <p:bldP spid="1232015" grpId="1"/>
      <p:bldP spid="1232016" grpId="0"/>
      <p:bldP spid="1232016" grpId="1"/>
      <p:bldP spid="1232017" grpId="0"/>
      <p:bldP spid="1232017" grpId="1"/>
      <p:bldP spid="1232018" grpId="0"/>
      <p:bldP spid="1232019" grpId="0"/>
      <p:bldP spid="1232019" grpId="1"/>
      <p:bldP spid="1232020" grpId="0"/>
      <p:bldP spid="1232020" grpId="1"/>
      <p:bldP spid="1232021" grpId="0" animBg="1"/>
      <p:bldP spid="1232021" grpId="1" animBg="1"/>
      <p:bldP spid="1232022" grpId="0" animBg="1"/>
      <p:bldP spid="1232022" grpId="1" animBg="1"/>
      <p:bldP spid="1232023" grpId="0" animBg="1"/>
      <p:bldP spid="1232023" grpId="1" animBg="1"/>
      <p:bldP spid="1232024" grpId="0" animBg="1"/>
      <p:bldP spid="1232024" grpId="1" animBg="1"/>
      <p:bldP spid="1232025" grpId="0" animBg="1"/>
      <p:bldP spid="1232025" grpId="1" animBg="1"/>
      <p:bldP spid="1232026" grpId="0" animBg="1"/>
      <p:bldP spid="1232026" grpId="1" animBg="1"/>
      <p:bldP spid="1232027" grpId="0" animBg="1"/>
      <p:bldP spid="1232027" grpId="1" animBg="1"/>
      <p:bldP spid="1232028" grpId="0" animBg="1"/>
      <p:bldP spid="1232028" grpId="1" animBg="1"/>
      <p:bldP spid="1232029" grpId="0" animBg="1"/>
      <p:bldP spid="1232029" grpId="1" animBg="1"/>
      <p:bldP spid="1232030" grpId="0" animBg="1"/>
      <p:bldP spid="1232030" grpId="1" animBg="1"/>
      <p:bldP spid="1232031" grpId="0" animBg="1"/>
      <p:bldP spid="1232031" grpId="1" animBg="1"/>
      <p:bldP spid="1232032" grpId="0" animBg="1"/>
      <p:bldP spid="1232032" grpId="1" animBg="1"/>
      <p:bldP spid="1232033" grpId="0" animBg="1"/>
      <p:bldP spid="1232033" grpId="1" animBg="1"/>
      <p:bldP spid="1232034" grpId="0" animBg="1"/>
      <p:bldP spid="1232034" grpId="1" animBg="1"/>
      <p:bldP spid="1232035" grpId="0" animBg="1"/>
      <p:bldP spid="1232035" grpId="1" animBg="1"/>
      <p:bldP spid="1232036" grpId="0" animBg="1"/>
      <p:bldP spid="1232036" grpId="1" animBg="1"/>
      <p:bldP spid="1232037" grpId="0"/>
      <p:bldP spid="1232037" grpId="1"/>
      <p:bldP spid="1232038" grpId="0" animBg="1"/>
      <p:bldP spid="1232038" grpId="1" animBg="1"/>
      <p:bldP spid="1232039" grpId="0" animBg="1"/>
      <p:bldP spid="1232039" grpId="1" animBg="1"/>
      <p:bldP spid="1232040" grpId="0" animBg="1"/>
      <p:bldP spid="1232040" grpId="1" animBg="1"/>
      <p:bldP spid="1232041" grpId="0" animBg="1"/>
      <p:bldP spid="1232041" grpId="1" animBg="1"/>
      <p:bldP spid="12320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Function Calls &amp; Stack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58850"/>
            <a:ext cx="9031288" cy="56753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A calling function does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push the parameters into stack in reverse order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push return address (current EIP value) onto stack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dirty="0"/>
              <a:t>When called, a C function does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push frame pointer (EBP) into stack - saves frame pointer register and gives easy return if necessary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let frame pointer point at the stack top, i.e., point at the saved stack pointer (EBP = ESP)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shift stack pointer (ESP) upward (to lower addresses) to allocate space for local variables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dirty="0"/>
              <a:t>When returning, a C function does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put return value in the return value register (EAX)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copy frame pointer into stack pointer - stack top now contains the saved frame pointer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pop stack into frame pointer (restore), leaving the return program pointer on top of the stack     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the RET instruction pops the stack top into the program counter register (EIP), causing the CPU to execute from the "return address" saved earlier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dirty="0"/>
              <a:t>When returned to calling function, it does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copy the return value into right place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pop parameters – restore the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ChangeArrowheads="1"/>
          </p:cNvSpPr>
          <p:nvPr/>
        </p:nvSpPr>
        <p:spPr bwMode="auto">
          <a:xfrm>
            <a:off x="5418138" y="4454525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3" name="Rectangle 3"/>
          <p:cNvSpPr>
            <a:spLocks noChangeArrowheads="1"/>
          </p:cNvSpPr>
          <p:nvPr/>
        </p:nvSpPr>
        <p:spPr bwMode="auto">
          <a:xfrm>
            <a:off x="5407025" y="3024188"/>
            <a:ext cx="3600450" cy="1400175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4" name="Rectangle 4"/>
          <p:cNvSpPr>
            <a:spLocks noChangeArrowheads="1"/>
          </p:cNvSpPr>
          <p:nvPr/>
        </p:nvSpPr>
        <p:spPr bwMode="auto">
          <a:xfrm>
            <a:off x="5407025" y="4691063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5" name="Rectangle 5"/>
          <p:cNvSpPr>
            <a:spLocks noChangeArrowheads="1"/>
          </p:cNvSpPr>
          <p:nvPr/>
        </p:nvSpPr>
        <p:spPr bwMode="auto">
          <a:xfrm>
            <a:off x="5395913" y="4927600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6" name="Rectangle 6"/>
          <p:cNvSpPr>
            <a:spLocks noChangeArrowheads="1"/>
          </p:cNvSpPr>
          <p:nvPr/>
        </p:nvSpPr>
        <p:spPr bwMode="auto">
          <a:xfrm>
            <a:off x="5403850" y="5164138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7" name="Rectangle 7"/>
          <p:cNvSpPr>
            <a:spLocks noChangeArrowheads="1"/>
          </p:cNvSpPr>
          <p:nvPr/>
        </p:nvSpPr>
        <p:spPr bwMode="auto">
          <a:xfrm>
            <a:off x="5411788" y="1381125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8" name="Rectangle 8"/>
          <p:cNvSpPr>
            <a:spLocks noChangeArrowheads="1"/>
          </p:cNvSpPr>
          <p:nvPr/>
        </p:nvSpPr>
        <p:spPr bwMode="auto">
          <a:xfrm>
            <a:off x="5419725" y="1617663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9" name="Rectangle 9"/>
          <p:cNvSpPr>
            <a:spLocks noChangeArrowheads="1"/>
          </p:cNvSpPr>
          <p:nvPr/>
        </p:nvSpPr>
        <p:spPr bwMode="auto">
          <a:xfrm>
            <a:off x="5399088" y="1854200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30" name="Rectangle 10"/>
          <p:cNvSpPr>
            <a:spLocks noChangeArrowheads="1"/>
          </p:cNvSpPr>
          <p:nvPr/>
        </p:nvSpPr>
        <p:spPr bwMode="auto">
          <a:xfrm>
            <a:off x="5416550" y="2081213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31" name="Rectangle 11"/>
          <p:cNvSpPr>
            <a:spLocks noChangeArrowheads="1"/>
          </p:cNvSpPr>
          <p:nvPr/>
        </p:nvSpPr>
        <p:spPr bwMode="auto">
          <a:xfrm>
            <a:off x="5405438" y="2317750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32" name="Rectangle 12"/>
          <p:cNvSpPr>
            <a:spLocks noChangeArrowheads="1"/>
          </p:cNvSpPr>
          <p:nvPr/>
        </p:nvSpPr>
        <p:spPr bwMode="auto">
          <a:xfrm>
            <a:off x="5403850" y="2563813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33" name="Rectangle 13"/>
          <p:cNvSpPr>
            <a:spLocks noChangeArrowheads="1"/>
          </p:cNvSpPr>
          <p:nvPr/>
        </p:nvSpPr>
        <p:spPr bwMode="auto">
          <a:xfrm>
            <a:off x="5411788" y="5410200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34" name="Rectangle 14"/>
          <p:cNvSpPr>
            <a:spLocks noChangeArrowheads="1"/>
          </p:cNvSpPr>
          <p:nvPr/>
        </p:nvSpPr>
        <p:spPr bwMode="auto">
          <a:xfrm>
            <a:off x="5419725" y="5646738"/>
            <a:ext cx="3600450" cy="447675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aphicFrame>
        <p:nvGraphicFramePr>
          <p:cNvPr id="1233935" name="Group 15"/>
          <p:cNvGraphicFramePr>
            <a:graphicFrameLocks noGrp="1"/>
          </p:cNvGraphicFramePr>
          <p:nvPr>
            <p:ph sz="quarter" idx="3"/>
          </p:nvPr>
        </p:nvGraphicFramePr>
        <p:xfrm>
          <a:off x="5397500" y="895350"/>
          <a:ext cx="3625850" cy="5685120"/>
        </p:xfrm>
        <a:graphic>
          <a:graphicData uri="http://schemas.openxmlformats.org/drawingml/2006/table">
            <a:tbl>
              <a:tblPr/>
              <a:tblGrid>
                <a:gridCol w="3625850"/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987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Function Calls &amp; Stack</a:t>
            </a:r>
          </a:p>
        </p:txBody>
      </p:sp>
      <p:sp>
        <p:nvSpPr>
          <p:cNvPr id="1233988" name="Rectangle 6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1735138" cy="654050"/>
          </a:xfrm>
        </p:spPr>
        <p:txBody>
          <a:bodyPr/>
          <a:lstStyle/>
          <a:p>
            <a:r>
              <a:rPr lang="en-US" sz="2000"/>
              <a:t>Example:</a:t>
            </a:r>
          </a:p>
        </p:txBody>
      </p:sp>
      <p:sp>
        <p:nvSpPr>
          <p:cNvPr id="1233989" name="Text Box 69"/>
          <p:cNvSpPr txBox="1">
            <a:spLocks noChangeArrowheads="1"/>
          </p:cNvSpPr>
          <p:nvPr/>
        </p:nvSpPr>
        <p:spPr bwMode="auto">
          <a:xfrm>
            <a:off x="1898650" y="757238"/>
            <a:ext cx="195103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int add (int a, int b)</a:t>
            </a:r>
          </a:p>
          <a:p>
            <a:r>
              <a:rPr lang="en-US" sz="1600" b="0"/>
              <a:t>{  </a:t>
            </a:r>
          </a:p>
          <a:p>
            <a:r>
              <a:rPr lang="en-US" sz="1600" b="0"/>
              <a:t>    return a + b;</a:t>
            </a:r>
          </a:p>
          <a:p>
            <a:r>
              <a:rPr lang="en-US" sz="1600" b="0"/>
              <a:t>}</a:t>
            </a:r>
          </a:p>
          <a:p>
            <a:endParaRPr lang="en-US" sz="1600" b="0"/>
          </a:p>
          <a:p>
            <a:r>
              <a:rPr lang="en-US" sz="1600" b="0"/>
              <a:t>main (void)</a:t>
            </a:r>
          </a:p>
          <a:p>
            <a:r>
              <a:rPr lang="en-US" sz="1600" b="0"/>
              <a:t>{  </a:t>
            </a:r>
          </a:p>
          <a:p>
            <a:r>
              <a:rPr lang="en-US" sz="1600" b="0"/>
              <a:t>    int c = 0;  </a:t>
            </a:r>
          </a:p>
          <a:p>
            <a:r>
              <a:rPr lang="en-US" sz="1600" b="0"/>
              <a:t>    c = add(4 , 2);</a:t>
            </a:r>
          </a:p>
          <a:p>
            <a:r>
              <a:rPr lang="en-US" sz="1600" b="0"/>
              <a:t>}</a:t>
            </a:r>
          </a:p>
        </p:txBody>
      </p:sp>
      <p:sp>
        <p:nvSpPr>
          <p:cNvPr id="1233990" name="Text Box 70"/>
          <p:cNvSpPr txBox="1">
            <a:spLocks noChangeArrowheads="1"/>
          </p:cNvSpPr>
          <p:nvPr/>
        </p:nvSpPr>
        <p:spPr bwMode="auto">
          <a:xfrm>
            <a:off x="5338763" y="647700"/>
            <a:ext cx="1304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code segment:</a:t>
            </a:r>
          </a:p>
        </p:txBody>
      </p:sp>
      <p:grpSp>
        <p:nvGrpSpPr>
          <p:cNvPr id="1233991" name="Group 71"/>
          <p:cNvGrpSpPr>
            <a:grpSpLocks/>
          </p:cNvGrpSpPr>
          <p:nvPr/>
        </p:nvGrpSpPr>
        <p:grpSpPr bwMode="auto">
          <a:xfrm rot="707731">
            <a:off x="3675063" y="1560513"/>
            <a:ext cx="1617662" cy="447675"/>
            <a:chOff x="2621" y="1345"/>
            <a:chExt cx="1019" cy="282"/>
          </a:xfrm>
        </p:grpSpPr>
        <p:sp>
          <p:nvSpPr>
            <p:cNvPr id="1233992" name="AutoShape 72"/>
            <p:cNvSpPr>
              <a:spLocks noChangeArrowheads="1"/>
            </p:cNvSpPr>
            <p:nvPr/>
          </p:nvSpPr>
          <p:spPr bwMode="auto">
            <a:xfrm>
              <a:off x="2646" y="1462"/>
              <a:ext cx="994" cy="165"/>
            </a:xfrm>
            <a:prstGeom prst="rightArrow">
              <a:avLst>
                <a:gd name="adj1" fmla="val 50000"/>
                <a:gd name="adj2" fmla="val 150606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3993" name="Text Box 73"/>
            <p:cNvSpPr txBox="1">
              <a:spLocks noChangeArrowheads="1"/>
            </p:cNvSpPr>
            <p:nvPr/>
          </p:nvSpPr>
          <p:spPr bwMode="auto">
            <a:xfrm>
              <a:off x="2621" y="1345"/>
              <a:ext cx="7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>
                  <a:latin typeface="Courier New" pitchFamily="49" charset="0"/>
                </a:rPr>
                <a:t>objdump -d</a:t>
              </a:r>
            </a:p>
          </p:txBody>
        </p:sp>
      </p:grpSp>
      <p:graphicFrame>
        <p:nvGraphicFramePr>
          <p:cNvPr id="1233994" name="Group 74"/>
          <p:cNvGraphicFramePr>
            <a:graphicFrameLocks noGrp="1"/>
          </p:cNvGraphicFramePr>
          <p:nvPr/>
        </p:nvGraphicFramePr>
        <p:xfrm>
          <a:off x="984250" y="3713163"/>
          <a:ext cx="1055688" cy="2866273"/>
        </p:xfrm>
        <a:graphic>
          <a:graphicData uri="http://schemas.openxmlformats.org/drawingml/2006/table">
            <a:tbl>
              <a:tblPr/>
              <a:tblGrid>
                <a:gridCol w="1055688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024" name="Text Box 104"/>
          <p:cNvSpPr txBox="1">
            <a:spLocks noChangeArrowheads="1"/>
          </p:cNvSpPr>
          <p:nvPr/>
        </p:nvSpPr>
        <p:spPr bwMode="auto">
          <a:xfrm>
            <a:off x="1354138" y="5657850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1234025" name="Text Box 105"/>
          <p:cNvSpPr txBox="1">
            <a:spLocks noChangeArrowheads="1"/>
          </p:cNvSpPr>
          <p:nvPr/>
        </p:nvSpPr>
        <p:spPr bwMode="auto">
          <a:xfrm>
            <a:off x="1354138" y="436721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234026" name="Text Box 106"/>
          <p:cNvSpPr txBox="1">
            <a:spLocks noChangeArrowheads="1"/>
          </p:cNvSpPr>
          <p:nvPr/>
        </p:nvSpPr>
        <p:spPr bwMode="auto">
          <a:xfrm>
            <a:off x="1354138" y="4137025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234027" name="Text Box 107"/>
          <p:cNvSpPr txBox="1">
            <a:spLocks noChangeArrowheads="1"/>
          </p:cNvSpPr>
          <p:nvPr/>
        </p:nvSpPr>
        <p:spPr bwMode="auto">
          <a:xfrm>
            <a:off x="1066800" y="3935413"/>
            <a:ext cx="855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804834a</a:t>
            </a:r>
          </a:p>
        </p:txBody>
      </p:sp>
      <p:sp>
        <p:nvSpPr>
          <p:cNvPr id="1234028" name="Text Box 108"/>
          <p:cNvSpPr txBox="1">
            <a:spLocks noChangeArrowheads="1"/>
          </p:cNvSpPr>
          <p:nvPr/>
        </p:nvSpPr>
        <p:spPr bwMode="auto">
          <a:xfrm>
            <a:off x="1354138" y="565626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1234029" name="Line 109"/>
          <p:cNvSpPr>
            <a:spLocks noChangeShapeType="1"/>
          </p:cNvSpPr>
          <p:nvPr/>
        </p:nvSpPr>
        <p:spPr bwMode="auto">
          <a:xfrm>
            <a:off x="504825" y="6007100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0" name="Line 110"/>
          <p:cNvSpPr>
            <a:spLocks noChangeShapeType="1"/>
          </p:cNvSpPr>
          <p:nvPr/>
        </p:nvSpPr>
        <p:spPr bwMode="auto">
          <a:xfrm flipH="1">
            <a:off x="2105025" y="6313488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1" name="Text Box 111"/>
          <p:cNvSpPr txBox="1">
            <a:spLocks noChangeArrowheads="1"/>
          </p:cNvSpPr>
          <p:nvPr/>
        </p:nvSpPr>
        <p:spPr bwMode="auto">
          <a:xfrm>
            <a:off x="882650" y="3351213"/>
            <a:ext cx="644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stack:</a:t>
            </a:r>
          </a:p>
        </p:txBody>
      </p:sp>
      <p:sp>
        <p:nvSpPr>
          <p:cNvPr id="1234032" name="Text Box 112"/>
          <p:cNvSpPr txBox="1">
            <a:spLocks noChangeArrowheads="1"/>
          </p:cNvSpPr>
          <p:nvPr/>
        </p:nvSpPr>
        <p:spPr bwMode="auto">
          <a:xfrm>
            <a:off x="2030413" y="6429375"/>
            <a:ext cx="476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0xfff...</a:t>
            </a:r>
          </a:p>
        </p:txBody>
      </p:sp>
      <p:sp>
        <p:nvSpPr>
          <p:cNvPr id="1234033" name="Text Box 113"/>
          <p:cNvSpPr txBox="1">
            <a:spLocks noChangeArrowheads="1"/>
          </p:cNvSpPr>
          <p:nvPr/>
        </p:nvSpPr>
        <p:spPr bwMode="auto">
          <a:xfrm>
            <a:off x="2016125" y="3486150"/>
            <a:ext cx="436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0x0...</a:t>
            </a:r>
          </a:p>
        </p:txBody>
      </p:sp>
      <p:sp>
        <p:nvSpPr>
          <p:cNvPr id="1234034" name="Line 114"/>
          <p:cNvSpPr>
            <a:spLocks noChangeShapeType="1"/>
          </p:cNvSpPr>
          <p:nvPr/>
        </p:nvSpPr>
        <p:spPr bwMode="auto">
          <a:xfrm>
            <a:off x="493713" y="4291013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5" name="Line 115"/>
          <p:cNvSpPr>
            <a:spLocks noChangeShapeType="1"/>
          </p:cNvSpPr>
          <p:nvPr/>
        </p:nvSpPr>
        <p:spPr bwMode="auto">
          <a:xfrm flipH="1">
            <a:off x="2093913" y="6016625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6" name="Text Box 116"/>
          <p:cNvSpPr txBox="1">
            <a:spLocks noChangeArrowheads="1"/>
          </p:cNvSpPr>
          <p:nvPr/>
        </p:nvSpPr>
        <p:spPr bwMode="auto">
          <a:xfrm>
            <a:off x="1114425" y="588645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CC00"/>
                </a:solidFill>
              </a:rPr>
              <a:t>old EBP</a:t>
            </a:r>
          </a:p>
        </p:txBody>
      </p:sp>
      <p:grpSp>
        <p:nvGrpSpPr>
          <p:cNvPr id="1234037" name="Group 117"/>
          <p:cNvGrpSpPr>
            <a:grpSpLocks/>
          </p:cNvGrpSpPr>
          <p:nvPr/>
        </p:nvGrpSpPr>
        <p:grpSpPr bwMode="auto">
          <a:xfrm>
            <a:off x="2459038" y="4868863"/>
            <a:ext cx="3811587" cy="800100"/>
            <a:chOff x="1532" y="3045"/>
            <a:chExt cx="2401" cy="504"/>
          </a:xfrm>
        </p:grpSpPr>
        <p:sp>
          <p:nvSpPr>
            <p:cNvPr id="1234038" name="Rectangle 118"/>
            <p:cNvSpPr>
              <a:spLocks noChangeArrowheads="1"/>
            </p:cNvSpPr>
            <p:nvPr/>
          </p:nvSpPr>
          <p:spPr bwMode="auto">
            <a:xfrm>
              <a:off x="1532" y="3052"/>
              <a:ext cx="1698" cy="4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Push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Loads the offset of the called </a:t>
              </a:r>
              <a:br>
                <a:rPr lang="en-US" sz="1200" b="0">
                  <a:latin typeface="TimesNewRoman" charset="0"/>
                </a:rPr>
              </a:br>
              <a:r>
                <a:rPr lang="en-US" sz="1200" b="0">
                  <a:latin typeface="TimesNewRoman" charset="0"/>
                </a:rPr>
                <a:t>procedure in the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Begin execution</a:t>
              </a:r>
            </a:p>
          </p:txBody>
        </p:sp>
        <p:sp>
          <p:nvSpPr>
            <p:cNvPr id="1234039" name="AutoShape 119"/>
            <p:cNvSpPr>
              <a:spLocks noChangeArrowheads="1"/>
            </p:cNvSpPr>
            <p:nvPr/>
          </p:nvSpPr>
          <p:spPr bwMode="auto">
            <a:xfrm rot="16200000">
              <a:off x="3329" y="2939"/>
              <a:ext cx="497" cy="710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4040" name="Line 120"/>
          <p:cNvSpPr>
            <a:spLocks noChangeShapeType="1"/>
          </p:cNvSpPr>
          <p:nvPr/>
        </p:nvSpPr>
        <p:spPr bwMode="auto">
          <a:xfrm>
            <a:off x="492125" y="4060825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1" name="Line 121"/>
          <p:cNvSpPr>
            <a:spLocks noChangeShapeType="1"/>
          </p:cNvSpPr>
          <p:nvPr/>
        </p:nvSpPr>
        <p:spPr bwMode="auto">
          <a:xfrm>
            <a:off x="4910138" y="1474788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2" name="Line 122"/>
          <p:cNvSpPr>
            <a:spLocks noChangeShapeType="1"/>
          </p:cNvSpPr>
          <p:nvPr/>
        </p:nvSpPr>
        <p:spPr bwMode="auto">
          <a:xfrm>
            <a:off x="490538" y="3849688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3" name="Text Box 123"/>
          <p:cNvSpPr txBox="1">
            <a:spLocks noChangeArrowheads="1"/>
          </p:cNvSpPr>
          <p:nvPr/>
        </p:nvSpPr>
        <p:spPr bwMode="auto">
          <a:xfrm>
            <a:off x="966788" y="3703638"/>
            <a:ext cx="1055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CC00"/>
                </a:solidFill>
              </a:rPr>
              <a:t>“main” EBP</a:t>
            </a:r>
          </a:p>
        </p:txBody>
      </p:sp>
      <p:sp>
        <p:nvSpPr>
          <p:cNvPr id="1234044" name="Line 124"/>
          <p:cNvSpPr>
            <a:spLocks noChangeShapeType="1"/>
          </p:cNvSpPr>
          <p:nvPr/>
        </p:nvSpPr>
        <p:spPr bwMode="auto">
          <a:xfrm flipH="1">
            <a:off x="2111375" y="3833813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234045" name="Group 125"/>
          <p:cNvGrpSpPr>
            <a:grpSpLocks/>
          </p:cNvGrpSpPr>
          <p:nvPr/>
        </p:nvGrpSpPr>
        <p:grpSpPr bwMode="auto">
          <a:xfrm>
            <a:off x="2459038" y="2266950"/>
            <a:ext cx="3811587" cy="800100"/>
            <a:chOff x="1532" y="3045"/>
            <a:chExt cx="2401" cy="504"/>
          </a:xfrm>
        </p:grpSpPr>
        <p:sp>
          <p:nvSpPr>
            <p:cNvPr id="1234046" name="Rectangle 126"/>
            <p:cNvSpPr>
              <a:spLocks noChangeArrowheads="1"/>
            </p:cNvSpPr>
            <p:nvPr/>
          </p:nvSpPr>
          <p:spPr bwMode="auto">
            <a:xfrm>
              <a:off x="1532" y="3052"/>
              <a:ext cx="1698" cy="4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Pop return instruction pointer</a:t>
              </a:r>
              <a:br>
                <a:rPr lang="en-US" sz="1200" b="0">
                  <a:latin typeface="TimesNewRoman" charset="0"/>
                </a:rPr>
              </a:br>
              <a:r>
                <a:rPr lang="en-US" sz="1200" b="0">
                  <a:latin typeface="TimesNewRoman" charset="0"/>
                </a:rPr>
                <a:t>into the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Release parameters (ESP)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Resume caller execution</a:t>
              </a:r>
            </a:p>
          </p:txBody>
        </p:sp>
        <p:sp>
          <p:nvSpPr>
            <p:cNvPr id="1234047" name="AutoShape 127"/>
            <p:cNvSpPr>
              <a:spLocks noChangeArrowheads="1"/>
            </p:cNvSpPr>
            <p:nvPr/>
          </p:nvSpPr>
          <p:spPr bwMode="auto">
            <a:xfrm rot="16200000">
              <a:off x="3329" y="2939"/>
              <a:ext cx="497" cy="710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4048" name="Line 128"/>
          <p:cNvSpPr>
            <a:spLocks noChangeShapeType="1"/>
          </p:cNvSpPr>
          <p:nvPr/>
        </p:nvSpPr>
        <p:spPr bwMode="auto">
          <a:xfrm>
            <a:off x="4870450" y="5511800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9" name="Text Box 129"/>
          <p:cNvSpPr txBox="1">
            <a:spLocks noChangeArrowheads="1"/>
          </p:cNvSpPr>
          <p:nvPr/>
        </p:nvSpPr>
        <p:spPr bwMode="auto">
          <a:xfrm>
            <a:off x="5365750" y="1062038"/>
            <a:ext cx="3775075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8048314 &lt;add&gt;: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8048314: 	push   %</a:t>
            </a:r>
            <a:r>
              <a:rPr lang="en-US" sz="1200" dirty="0" err="1">
                <a:latin typeface="Courier New" pitchFamily="49" charset="0"/>
              </a:rPr>
              <a:t>ebp</a:t>
            </a:r>
            <a:endParaRPr lang="en-US" sz="1200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8048315:  </a:t>
            </a:r>
            <a:r>
              <a:rPr lang="en-US" sz="1200" dirty="0" err="1">
                <a:latin typeface="Courier New" pitchFamily="49" charset="0"/>
              </a:rPr>
              <a:t>mov</a:t>
            </a:r>
            <a:r>
              <a:rPr lang="en-US" sz="1200" dirty="0">
                <a:latin typeface="Courier New" pitchFamily="49" charset="0"/>
              </a:rPr>
              <a:t>    %</a:t>
            </a:r>
            <a:r>
              <a:rPr lang="en-US" sz="1200" dirty="0" err="1">
                <a:latin typeface="Courier New" pitchFamily="49" charset="0"/>
              </a:rPr>
              <a:t>esp,%ebp</a:t>
            </a:r>
            <a:r>
              <a:rPr lang="en-US" sz="1200" dirty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8048317:  </a:t>
            </a:r>
            <a:r>
              <a:rPr lang="en-US" sz="1200" dirty="0" err="1">
                <a:latin typeface="Courier New" pitchFamily="49" charset="0"/>
              </a:rPr>
              <a:t>mov</a:t>
            </a:r>
            <a:r>
              <a:rPr lang="en-US" sz="1200" dirty="0">
                <a:latin typeface="Courier New" pitchFamily="49" charset="0"/>
              </a:rPr>
              <a:t>    0xc(%ebp),%eax 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804831a:  add    0x8(%ebp),%eax 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804831d: 	pop    %</a:t>
            </a:r>
            <a:r>
              <a:rPr lang="en-US" sz="1200" dirty="0" err="1">
                <a:latin typeface="Courier New" pitchFamily="49" charset="0"/>
              </a:rPr>
              <a:t>ebp</a:t>
            </a:r>
            <a:endParaRPr lang="en-US" sz="1200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804831e: 	ret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804831f &lt;main&gt;: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804831f: 	push   %</a:t>
            </a:r>
            <a:r>
              <a:rPr lang="en-US" sz="1200" b="0" dirty="0" err="1">
                <a:latin typeface="Courier New" pitchFamily="49" charset="0"/>
              </a:rPr>
              <a:t>ebp</a:t>
            </a:r>
            <a:r>
              <a:rPr lang="en-US" sz="1200" b="0" dirty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8048320:  </a:t>
            </a:r>
            <a:r>
              <a:rPr lang="en-US" sz="1200" b="0" dirty="0" err="1">
                <a:latin typeface="Courier New" pitchFamily="49" charset="0"/>
              </a:rPr>
              <a:t>mov</a:t>
            </a:r>
            <a:r>
              <a:rPr lang="en-US" sz="1200" b="0" dirty="0">
                <a:latin typeface="Courier New" pitchFamily="49" charset="0"/>
              </a:rPr>
              <a:t>    %</a:t>
            </a:r>
            <a:r>
              <a:rPr lang="en-US" sz="1200" b="0" dirty="0" err="1">
                <a:latin typeface="Courier New" pitchFamily="49" charset="0"/>
              </a:rPr>
              <a:t>esp,%ebp</a:t>
            </a:r>
            <a:r>
              <a:rPr lang="en-US" sz="1200" b="0" dirty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8048322:  sub    $0x18,%esp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8048325:  and    $0xfffffff0,%esp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8048328:  </a:t>
            </a:r>
            <a:r>
              <a:rPr lang="en-US" sz="1200" b="0" dirty="0" err="1">
                <a:latin typeface="Courier New" pitchFamily="49" charset="0"/>
              </a:rPr>
              <a:t>mov</a:t>
            </a:r>
            <a:r>
              <a:rPr lang="en-US" sz="1200" b="0" dirty="0">
                <a:latin typeface="Courier New" pitchFamily="49" charset="0"/>
              </a:rPr>
              <a:t>    $0x0,%eax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804832d:  sub    %</a:t>
            </a:r>
            <a:r>
              <a:rPr lang="en-US" sz="1200" b="0" dirty="0" err="1">
                <a:latin typeface="Courier New" pitchFamily="49" charset="0"/>
              </a:rPr>
              <a:t>eax,%esp</a:t>
            </a:r>
            <a:endParaRPr lang="en-US" sz="1200" b="0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804832f:  </a:t>
            </a:r>
            <a:r>
              <a:rPr lang="en-US" sz="1200" dirty="0" err="1">
                <a:latin typeface="Courier New" pitchFamily="49" charset="0"/>
              </a:rPr>
              <a:t>movl</a:t>
            </a:r>
            <a:r>
              <a:rPr lang="en-US" sz="1200" dirty="0">
                <a:latin typeface="Courier New" pitchFamily="49" charset="0"/>
              </a:rPr>
              <a:t>   $0x0,0xfffffffc(%ebp) 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8048336:  </a:t>
            </a:r>
            <a:r>
              <a:rPr lang="en-US" sz="1200" dirty="0" err="1">
                <a:latin typeface="Courier New" pitchFamily="49" charset="0"/>
              </a:rPr>
              <a:t>movl</a:t>
            </a:r>
            <a:r>
              <a:rPr lang="en-US" sz="1200" dirty="0">
                <a:latin typeface="Courier New" pitchFamily="49" charset="0"/>
              </a:rPr>
              <a:t>   </a:t>
            </a:r>
            <a:r>
              <a:rPr lang="en-US" sz="1200" i="1" dirty="0">
                <a:latin typeface="Courier New" pitchFamily="49" charset="0"/>
              </a:rPr>
              <a:t>$0x2</a:t>
            </a:r>
            <a:r>
              <a:rPr lang="en-US" sz="1200" dirty="0">
                <a:latin typeface="Courier New" pitchFamily="49" charset="0"/>
              </a:rPr>
              <a:t>,0x4(%esp)</a:t>
            </a:r>
            <a:endParaRPr lang="en-US" sz="1200" b="0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804833e:  </a:t>
            </a:r>
            <a:r>
              <a:rPr lang="en-US" sz="1200" dirty="0" err="1">
                <a:latin typeface="Courier New" pitchFamily="49" charset="0"/>
              </a:rPr>
              <a:t>movl</a:t>
            </a:r>
            <a:r>
              <a:rPr lang="en-US" sz="1200" dirty="0">
                <a:latin typeface="Courier New" pitchFamily="49" charset="0"/>
              </a:rPr>
              <a:t>   </a:t>
            </a:r>
            <a:r>
              <a:rPr lang="en-US" sz="1200" i="1" dirty="0">
                <a:latin typeface="Courier New" pitchFamily="49" charset="0"/>
              </a:rPr>
              <a:t>$0x4</a:t>
            </a:r>
            <a:r>
              <a:rPr lang="en-US" sz="1200" dirty="0">
                <a:latin typeface="Courier New" pitchFamily="49" charset="0"/>
              </a:rPr>
              <a:t>,(%esp)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8048345:  call   8048314 &lt;add&gt;</a:t>
            </a:r>
            <a:r>
              <a:rPr lang="en-US" sz="1200" b="0" dirty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latin typeface="Courier New" pitchFamily="49" charset="0"/>
              </a:rPr>
              <a:t>804834a:  </a:t>
            </a:r>
            <a:r>
              <a:rPr lang="en-US" sz="1200" dirty="0" err="1">
                <a:latin typeface="Courier New" pitchFamily="49" charset="0"/>
              </a:rPr>
              <a:t>mov</a:t>
            </a:r>
            <a:r>
              <a:rPr lang="en-US" sz="1200" dirty="0">
                <a:latin typeface="Courier New" pitchFamily="49" charset="0"/>
              </a:rPr>
              <a:t>    %eax,0xfffffffc(%ebp)</a:t>
            </a:r>
            <a:r>
              <a:rPr lang="en-US" sz="1200" b="0" dirty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804834d: 	leave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804834e: 	ret </a:t>
            </a:r>
          </a:p>
          <a:p>
            <a:pPr>
              <a:lnSpc>
                <a:spcPct val="130000"/>
              </a:lnSpc>
            </a:pPr>
            <a:r>
              <a:rPr lang="en-US" sz="1200" b="0" dirty="0">
                <a:latin typeface="Courier New" pitchFamily="49" charset="0"/>
              </a:rPr>
              <a:t>804834f: 	</a:t>
            </a:r>
            <a:r>
              <a:rPr lang="en-US" sz="1200" b="0" dirty="0" err="1">
                <a:latin typeface="Courier New" pitchFamily="49" charset="0"/>
              </a:rPr>
              <a:t>nop</a:t>
            </a:r>
            <a:endParaRPr lang="en-US" sz="1200" b="0" dirty="0">
              <a:latin typeface="Courier New" pitchFamily="49" charset="0"/>
            </a:endParaRPr>
          </a:p>
        </p:txBody>
      </p:sp>
      <p:sp>
        <p:nvSpPr>
          <p:cNvPr id="50" name="Explosion 2 49"/>
          <p:cNvSpPr/>
          <p:nvPr/>
        </p:nvSpPr>
        <p:spPr bwMode="auto">
          <a:xfrm rot="21117741">
            <a:off x="1640610" y="2169258"/>
            <a:ext cx="7466240" cy="2925419"/>
          </a:xfrm>
          <a:prstGeom prst="irregularSeal2">
            <a:avLst/>
          </a:prstGeom>
          <a:solidFill>
            <a:srgbClr val="FFCF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Wouldn't it be nice if this </a:t>
            </a:r>
            <a:r>
              <a:rPr lang="en-US" sz="1800" b="0" dirty="0" smtClean="0"/>
              <a:t>could be automatically managed!!??</a:t>
            </a:r>
            <a:br>
              <a:rPr lang="en-US" sz="1800" b="0" dirty="0" smtClean="0"/>
            </a:br>
            <a:r>
              <a:rPr lang="en-US" sz="1800" b="0" dirty="0" err="1" smtClean="0">
                <a:sym typeface="Wingdings"/>
              </a:rPr>
              <a:t></a:t>
            </a:r>
            <a:r>
              <a:rPr lang="en-US" sz="1800" b="0" dirty="0" smtClean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operating system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3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3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3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3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234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234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3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3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3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1233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3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3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1233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3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3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500"/>
                                        <p:tgtEl>
                                          <p:spTgt spid="1233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23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3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500"/>
                                        <p:tgtEl>
                                          <p:spTgt spid="1233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23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3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5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23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3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23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6" dur="500"/>
                                        <p:tgtEl>
                                          <p:spTgt spid="1233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9" dur="500"/>
                                        <p:tgtEl>
                                          <p:spTgt spid="123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2" dur="500"/>
                                        <p:tgtEl>
                                          <p:spTgt spid="123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23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0" dur="500"/>
                                        <p:tgtEl>
                                          <p:spTgt spid="123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100" fill="hold"/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100" fill="hold"/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" fill="hold"/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23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23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2" dur="500"/>
                                        <p:tgtEl>
                                          <p:spTgt spid="1233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123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0" dur="500"/>
                                        <p:tgtEl>
                                          <p:spTgt spid="123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23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8" dur="500"/>
                                        <p:tgtEl>
                                          <p:spTgt spid="1233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2000" fill="hold"/>
                                        <p:tgtEl>
                                          <p:spTgt spid="1234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23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0" dur="500"/>
                                        <p:tgtEl>
                                          <p:spTgt spid="1233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2000" fill="hold"/>
                                        <p:tgtEl>
                                          <p:spTgt spid="1234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9" dur="500"/>
                                        <p:tgtEl>
                                          <p:spTgt spid="1233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23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7" dur="500"/>
                                        <p:tgtEl>
                                          <p:spTgt spid="123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500"/>
                                        <p:tgtEl>
                                          <p:spTgt spid="123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123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9" dur="500"/>
                                        <p:tgtEl>
                                          <p:spTgt spid="123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23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7" dur="500"/>
                                        <p:tgtEl>
                                          <p:spTgt spid="1233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23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500"/>
                                        <p:tgtEl>
                                          <p:spTgt spid="123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23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123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8" presetID="2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9" dur="500"/>
                                        <p:tgtEl>
                                          <p:spTgt spid="123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123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1" dur="5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6" dur="500"/>
                                        <p:tgtEl>
                                          <p:spTgt spid="1233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9" dur="500"/>
                                        <p:tgtEl>
                                          <p:spTgt spid="123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2" dur="500"/>
                                        <p:tgtEl>
                                          <p:spTgt spid="123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123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0" dur="500"/>
                                        <p:tgtEl>
                                          <p:spTgt spid="1234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123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9" dur="500"/>
                                        <p:tgtEl>
                                          <p:spTgt spid="1233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123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xit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5" dur="500"/>
                                        <p:tgtEl>
                                          <p:spTgt spid="123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1234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123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4" dur="500"/>
                                        <p:tgtEl>
                                          <p:spTgt spid="123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7" dur="500"/>
                                        <p:tgtEl>
                                          <p:spTgt spid="123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0" dur="500"/>
                                        <p:tgtEl>
                                          <p:spTgt spid="1234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5" dur="500"/>
                                        <p:tgtEl>
                                          <p:spTgt spid="1233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2" grpId="0" animBg="1"/>
      <p:bldP spid="1233922" grpId="1" animBg="1"/>
      <p:bldP spid="1233923" grpId="0" animBg="1"/>
      <p:bldP spid="1233923" grpId="1" animBg="1"/>
      <p:bldP spid="1233924" grpId="0" animBg="1"/>
      <p:bldP spid="1233924" grpId="1" animBg="1"/>
      <p:bldP spid="1233925" grpId="0" animBg="1"/>
      <p:bldP spid="1233925" grpId="1" animBg="1"/>
      <p:bldP spid="1233926" grpId="0" animBg="1"/>
      <p:bldP spid="1233926" grpId="1" animBg="1"/>
      <p:bldP spid="1233927" grpId="0" animBg="1"/>
      <p:bldP spid="1233927" grpId="1" animBg="1"/>
      <p:bldP spid="1233928" grpId="0" animBg="1"/>
      <p:bldP spid="1233928" grpId="1" animBg="1"/>
      <p:bldP spid="1233929" grpId="0" animBg="1"/>
      <p:bldP spid="1233929" grpId="1" animBg="1"/>
      <p:bldP spid="1233930" grpId="0" animBg="1"/>
      <p:bldP spid="1233930" grpId="1" animBg="1"/>
      <p:bldP spid="1233931" grpId="0" animBg="1"/>
      <p:bldP spid="1233931" grpId="1" animBg="1"/>
      <p:bldP spid="1233932" grpId="0" animBg="1"/>
      <p:bldP spid="1233932" grpId="1" animBg="1"/>
      <p:bldP spid="1233933" grpId="0" animBg="1"/>
      <p:bldP spid="1233933" grpId="1" animBg="1"/>
      <p:bldP spid="1233934" grpId="0" animBg="1"/>
      <p:bldP spid="1233934" grpId="1" animBg="1"/>
      <p:bldP spid="1233990" grpId="0"/>
      <p:bldP spid="1234024" grpId="0"/>
      <p:bldP spid="1234024" grpId="1"/>
      <p:bldP spid="1234025" grpId="0"/>
      <p:bldP spid="1234025" grpId="1"/>
      <p:bldP spid="1234025" grpId="2"/>
      <p:bldP spid="1234026" grpId="0"/>
      <p:bldP spid="1234026" grpId="1"/>
      <p:bldP spid="1234026" grpId="2"/>
      <p:bldP spid="1234027" grpId="0"/>
      <p:bldP spid="1234027" grpId="1"/>
      <p:bldP spid="1234028" grpId="0"/>
      <p:bldP spid="1234028" grpId="1"/>
      <p:bldP spid="1234029" grpId="0" animBg="1"/>
      <p:bldP spid="1234029" grpId="1" animBg="1"/>
      <p:bldP spid="1234029" grpId="2" animBg="1"/>
      <p:bldP spid="1234029" grpId="3" animBg="1"/>
      <p:bldP spid="1234030" grpId="0" animBg="1"/>
      <p:bldP spid="1234030" grpId="1" animBg="1"/>
      <p:bldP spid="1234031" grpId="0"/>
      <p:bldP spid="1234032" grpId="0"/>
      <p:bldP spid="1234033" grpId="0"/>
      <p:bldP spid="1234034" grpId="0" animBg="1"/>
      <p:bldP spid="1234034" grpId="1" animBg="1"/>
      <p:bldP spid="1234034" grpId="2" animBg="1"/>
      <p:bldP spid="1234034" grpId="3" animBg="1"/>
      <p:bldP spid="1234035" grpId="0" animBg="1"/>
      <p:bldP spid="1234035" grpId="1" animBg="1"/>
      <p:bldP spid="1234035" grpId="2" animBg="1"/>
      <p:bldP spid="1234035" grpId="3" animBg="1"/>
      <p:bldP spid="1234035" grpId="4" animBg="1"/>
      <p:bldP spid="1234036" grpId="0"/>
      <p:bldP spid="1234036" grpId="1"/>
      <p:bldP spid="1234040" grpId="0" animBg="1"/>
      <p:bldP spid="1234040" grpId="1" animBg="1"/>
      <p:bldP spid="1234040" grpId="2" animBg="1"/>
      <p:bldP spid="1234040" grpId="3" animBg="1"/>
      <p:bldP spid="1234041" grpId="0" animBg="1"/>
      <p:bldP spid="1234041" grpId="1" animBg="1"/>
      <p:bldP spid="1234042" grpId="0" animBg="1"/>
      <p:bldP spid="1234042" grpId="1" animBg="1"/>
      <p:bldP spid="1234043" grpId="0"/>
      <p:bldP spid="1234043" grpId="1"/>
      <p:bldP spid="1234044" grpId="0" animBg="1"/>
      <p:bldP spid="1234044" grpId="1" animBg="1"/>
      <p:bldP spid="1234048" grpId="0" animBg="1"/>
      <p:bldP spid="1234048" grpId="1" animBg="1"/>
      <p:bldP spid="1234049" grpId="0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3935" name="Group 15"/>
          <p:cNvGraphicFramePr>
            <a:graphicFrameLocks noGrp="1"/>
          </p:cNvGraphicFramePr>
          <p:nvPr>
            <p:ph sz="quarter" idx="3"/>
          </p:nvPr>
        </p:nvGraphicFramePr>
        <p:xfrm>
          <a:off x="5397500" y="895350"/>
          <a:ext cx="3625850" cy="5685120"/>
        </p:xfrm>
        <a:graphic>
          <a:graphicData uri="http://schemas.openxmlformats.org/drawingml/2006/table">
            <a:tbl>
              <a:tblPr/>
              <a:tblGrid>
                <a:gridCol w="3625850"/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987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Function Calls &amp; Stack</a:t>
            </a:r>
          </a:p>
        </p:txBody>
      </p:sp>
      <p:sp>
        <p:nvSpPr>
          <p:cNvPr id="1233989" name="Text Box 69"/>
          <p:cNvSpPr txBox="1">
            <a:spLocks noChangeArrowheads="1"/>
          </p:cNvSpPr>
          <p:nvPr/>
        </p:nvSpPr>
        <p:spPr bwMode="auto">
          <a:xfrm>
            <a:off x="584805" y="757238"/>
            <a:ext cx="195103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err="1"/>
              <a:t>int</a:t>
            </a:r>
            <a:r>
              <a:rPr lang="en-US" sz="1600" b="0" dirty="0"/>
              <a:t> add (</a:t>
            </a:r>
            <a:r>
              <a:rPr lang="en-US" sz="1600" b="0" dirty="0" err="1"/>
              <a:t>int</a:t>
            </a:r>
            <a:r>
              <a:rPr lang="en-US" sz="1600" b="0" dirty="0"/>
              <a:t> a, </a:t>
            </a:r>
            <a:r>
              <a:rPr lang="en-US" sz="1600" b="0" dirty="0" err="1"/>
              <a:t>int</a:t>
            </a:r>
            <a:r>
              <a:rPr lang="en-US" sz="1600" b="0" dirty="0"/>
              <a:t> </a:t>
            </a:r>
            <a:r>
              <a:rPr lang="en-US" sz="1600" b="0" dirty="0" err="1"/>
              <a:t>b</a:t>
            </a:r>
            <a:r>
              <a:rPr lang="en-US" sz="1600" b="0" dirty="0"/>
              <a:t>)</a:t>
            </a:r>
          </a:p>
          <a:p>
            <a:r>
              <a:rPr lang="en-US" sz="1600" b="0" dirty="0"/>
              <a:t>{  </a:t>
            </a:r>
          </a:p>
          <a:p>
            <a:r>
              <a:rPr lang="en-US" sz="1600" b="0" dirty="0"/>
              <a:t>    return a + </a:t>
            </a:r>
            <a:r>
              <a:rPr lang="en-US" sz="1600" b="0" dirty="0" err="1"/>
              <a:t>b</a:t>
            </a:r>
            <a:r>
              <a:rPr lang="en-US" sz="1600" b="0" dirty="0"/>
              <a:t>;</a:t>
            </a:r>
          </a:p>
          <a:p>
            <a:r>
              <a:rPr lang="en-US" sz="1600" b="0" dirty="0"/>
              <a:t>}</a:t>
            </a:r>
          </a:p>
          <a:p>
            <a:endParaRPr lang="en-US" sz="1600" b="0" dirty="0"/>
          </a:p>
          <a:p>
            <a:r>
              <a:rPr lang="en-US" sz="1600" b="0" dirty="0"/>
              <a:t>main (void)</a:t>
            </a:r>
          </a:p>
          <a:p>
            <a:r>
              <a:rPr lang="en-US" sz="1600" b="0" dirty="0"/>
              <a:t>{  </a:t>
            </a:r>
          </a:p>
          <a:p>
            <a:r>
              <a:rPr lang="en-US" sz="1600" b="0" dirty="0"/>
              <a:t>    </a:t>
            </a:r>
            <a:r>
              <a:rPr lang="en-US" sz="1600" b="0" dirty="0" err="1"/>
              <a:t>int</a:t>
            </a:r>
            <a:r>
              <a:rPr lang="en-US" sz="1600" b="0" dirty="0"/>
              <a:t> </a:t>
            </a:r>
            <a:r>
              <a:rPr lang="en-US" sz="1600" b="0" dirty="0" err="1"/>
              <a:t>c</a:t>
            </a:r>
            <a:r>
              <a:rPr lang="en-US" sz="1600" b="0" dirty="0"/>
              <a:t> = 0;  </a:t>
            </a:r>
          </a:p>
          <a:p>
            <a:r>
              <a:rPr lang="en-US" sz="1600" b="0" dirty="0"/>
              <a:t>    </a:t>
            </a:r>
            <a:r>
              <a:rPr lang="en-US" sz="1600" b="0" dirty="0" err="1"/>
              <a:t>c</a:t>
            </a:r>
            <a:r>
              <a:rPr lang="en-US" sz="1600" b="0" dirty="0"/>
              <a:t> = add(4 , 2);</a:t>
            </a:r>
          </a:p>
          <a:p>
            <a:r>
              <a:rPr lang="en-US" sz="1600" b="0" dirty="0"/>
              <a:t>}</a:t>
            </a:r>
          </a:p>
        </p:txBody>
      </p:sp>
      <p:sp>
        <p:nvSpPr>
          <p:cNvPr id="1233990" name="Text Box 70"/>
          <p:cNvSpPr txBox="1">
            <a:spLocks noChangeArrowheads="1"/>
          </p:cNvSpPr>
          <p:nvPr/>
        </p:nvSpPr>
        <p:spPr bwMode="auto">
          <a:xfrm>
            <a:off x="5338763" y="647700"/>
            <a:ext cx="1304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code segment:</a:t>
            </a:r>
          </a:p>
        </p:txBody>
      </p:sp>
      <p:graphicFrame>
        <p:nvGraphicFramePr>
          <p:cNvPr id="1233994" name="Group 74"/>
          <p:cNvGraphicFramePr>
            <a:graphicFrameLocks noGrp="1"/>
          </p:cNvGraphicFramePr>
          <p:nvPr/>
        </p:nvGraphicFramePr>
        <p:xfrm>
          <a:off x="984250" y="3713163"/>
          <a:ext cx="1055688" cy="2866273"/>
        </p:xfrm>
        <a:graphic>
          <a:graphicData uri="http://schemas.openxmlformats.org/drawingml/2006/table">
            <a:tbl>
              <a:tblPr/>
              <a:tblGrid>
                <a:gridCol w="1055688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024" name="Text Box 104"/>
          <p:cNvSpPr txBox="1">
            <a:spLocks noChangeArrowheads="1"/>
          </p:cNvSpPr>
          <p:nvPr/>
        </p:nvSpPr>
        <p:spPr bwMode="auto">
          <a:xfrm>
            <a:off x="1354138" y="5657850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1234025" name="Text Box 105"/>
          <p:cNvSpPr txBox="1">
            <a:spLocks noChangeArrowheads="1"/>
          </p:cNvSpPr>
          <p:nvPr/>
        </p:nvSpPr>
        <p:spPr bwMode="auto">
          <a:xfrm>
            <a:off x="1354138" y="436721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234026" name="Text Box 106"/>
          <p:cNvSpPr txBox="1">
            <a:spLocks noChangeArrowheads="1"/>
          </p:cNvSpPr>
          <p:nvPr/>
        </p:nvSpPr>
        <p:spPr bwMode="auto">
          <a:xfrm>
            <a:off x="1354138" y="4137025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234027" name="Text Box 107"/>
          <p:cNvSpPr txBox="1">
            <a:spLocks noChangeArrowheads="1"/>
          </p:cNvSpPr>
          <p:nvPr/>
        </p:nvSpPr>
        <p:spPr bwMode="auto">
          <a:xfrm>
            <a:off x="1066800" y="3935413"/>
            <a:ext cx="855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804834a</a:t>
            </a:r>
          </a:p>
        </p:txBody>
      </p:sp>
      <p:sp>
        <p:nvSpPr>
          <p:cNvPr id="1234028" name="Text Box 108"/>
          <p:cNvSpPr txBox="1">
            <a:spLocks noChangeArrowheads="1"/>
          </p:cNvSpPr>
          <p:nvPr/>
        </p:nvSpPr>
        <p:spPr bwMode="auto">
          <a:xfrm>
            <a:off x="1354138" y="565626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1234029" name="Line 109"/>
          <p:cNvSpPr>
            <a:spLocks noChangeShapeType="1"/>
          </p:cNvSpPr>
          <p:nvPr/>
        </p:nvSpPr>
        <p:spPr bwMode="auto">
          <a:xfrm>
            <a:off x="504825" y="6007100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0" name="Line 110"/>
          <p:cNvSpPr>
            <a:spLocks noChangeShapeType="1"/>
          </p:cNvSpPr>
          <p:nvPr/>
        </p:nvSpPr>
        <p:spPr bwMode="auto">
          <a:xfrm flipH="1">
            <a:off x="2105025" y="6313488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1" name="Text Box 111"/>
          <p:cNvSpPr txBox="1">
            <a:spLocks noChangeArrowheads="1"/>
          </p:cNvSpPr>
          <p:nvPr/>
        </p:nvSpPr>
        <p:spPr bwMode="auto">
          <a:xfrm>
            <a:off x="882650" y="3351213"/>
            <a:ext cx="644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stack:</a:t>
            </a:r>
          </a:p>
        </p:txBody>
      </p:sp>
      <p:sp>
        <p:nvSpPr>
          <p:cNvPr id="1234032" name="Text Box 112"/>
          <p:cNvSpPr txBox="1">
            <a:spLocks noChangeArrowheads="1"/>
          </p:cNvSpPr>
          <p:nvPr/>
        </p:nvSpPr>
        <p:spPr bwMode="auto">
          <a:xfrm>
            <a:off x="2030413" y="6429375"/>
            <a:ext cx="476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0xfff...</a:t>
            </a:r>
          </a:p>
        </p:txBody>
      </p:sp>
      <p:sp>
        <p:nvSpPr>
          <p:cNvPr id="1234033" name="Text Box 113"/>
          <p:cNvSpPr txBox="1">
            <a:spLocks noChangeArrowheads="1"/>
          </p:cNvSpPr>
          <p:nvPr/>
        </p:nvSpPr>
        <p:spPr bwMode="auto">
          <a:xfrm>
            <a:off x="2016125" y="3486150"/>
            <a:ext cx="436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0x0...</a:t>
            </a:r>
          </a:p>
        </p:txBody>
      </p:sp>
      <p:sp>
        <p:nvSpPr>
          <p:cNvPr id="1234034" name="Line 114"/>
          <p:cNvSpPr>
            <a:spLocks noChangeShapeType="1"/>
          </p:cNvSpPr>
          <p:nvPr/>
        </p:nvSpPr>
        <p:spPr bwMode="auto">
          <a:xfrm>
            <a:off x="493713" y="4291013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5" name="Line 115"/>
          <p:cNvSpPr>
            <a:spLocks noChangeShapeType="1"/>
          </p:cNvSpPr>
          <p:nvPr/>
        </p:nvSpPr>
        <p:spPr bwMode="auto">
          <a:xfrm flipH="1">
            <a:off x="2093913" y="6016625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6" name="Text Box 116"/>
          <p:cNvSpPr txBox="1">
            <a:spLocks noChangeArrowheads="1"/>
          </p:cNvSpPr>
          <p:nvPr/>
        </p:nvSpPr>
        <p:spPr bwMode="auto">
          <a:xfrm>
            <a:off x="1114425" y="588645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CC00"/>
                </a:solidFill>
              </a:rPr>
              <a:t>old EBP</a:t>
            </a:r>
          </a:p>
        </p:txBody>
      </p: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2459038" y="4868863"/>
            <a:ext cx="3811587" cy="800100"/>
            <a:chOff x="1532" y="3045"/>
            <a:chExt cx="2401" cy="504"/>
          </a:xfrm>
        </p:grpSpPr>
        <p:sp>
          <p:nvSpPr>
            <p:cNvPr id="1234038" name="Rectangle 118"/>
            <p:cNvSpPr>
              <a:spLocks noChangeArrowheads="1"/>
            </p:cNvSpPr>
            <p:nvPr/>
          </p:nvSpPr>
          <p:spPr bwMode="auto">
            <a:xfrm>
              <a:off x="1532" y="3052"/>
              <a:ext cx="1698" cy="4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Push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Loads the offset of the called </a:t>
              </a:r>
              <a:br>
                <a:rPr lang="en-US" sz="1200" b="0">
                  <a:latin typeface="TimesNewRoman" charset="0"/>
                </a:rPr>
              </a:br>
              <a:r>
                <a:rPr lang="en-US" sz="1200" b="0">
                  <a:latin typeface="TimesNewRoman" charset="0"/>
                </a:rPr>
                <a:t>procedure in the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Begin execution</a:t>
              </a:r>
            </a:p>
          </p:txBody>
        </p:sp>
        <p:sp>
          <p:nvSpPr>
            <p:cNvPr id="1234039" name="AutoShape 119"/>
            <p:cNvSpPr>
              <a:spLocks noChangeArrowheads="1"/>
            </p:cNvSpPr>
            <p:nvPr/>
          </p:nvSpPr>
          <p:spPr bwMode="auto">
            <a:xfrm rot="16200000">
              <a:off x="3329" y="2939"/>
              <a:ext cx="497" cy="710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4040" name="Line 120"/>
          <p:cNvSpPr>
            <a:spLocks noChangeShapeType="1"/>
          </p:cNvSpPr>
          <p:nvPr/>
        </p:nvSpPr>
        <p:spPr bwMode="auto">
          <a:xfrm>
            <a:off x="492125" y="4060825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2" name="Line 122"/>
          <p:cNvSpPr>
            <a:spLocks noChangeShapeType="1"/>
          </p:cNvSpPr>
          <p:nvPr/>
        </p:nvSpPr>
        <p:spPr bwMode="auto">
          <a:xfrm>
            <a:off x="490538" y="3849688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3" name="Text Box 123"/>
          <p:cNvSpPr txBox="1">
            <a:spLocks noChangeArrowheads="1"/>
          </p:cNvSpPr>
          <p:nvPr/>
        </p:nvSpPr>
        <p:spPr bwMode="auto">
          <a:xfrm>
            <a:off x="966788" y="3703638"/>
            <a:ext cx="1055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CC00"/>
                </a:solidFill>
              </a:rPr>
              <a:t>“main” EBP</a:t>
            </a:r>
          </a:p>
        </p:txBody>
      </p:sp>
      <p:sp>
        <p:nvSpPr>
          <p:cNvPr id="1234044" name="Line 124"/>
          <p:cNvSpPr>
            <a:spLocks noChangeShapeType="1"/>
          </p:cNvSpPr>
          <p:nvPr/>
        </p:nvSpPr>
        <p:spPr bwMode="auto">
          <a:xfrm flipH="1">
            <a:off x="2111375" y="3833813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2459038" y="2266950"/>
            <a:ext cx="3811587" cy="800100"/>
            <a:chOff x="1532" y="3045"/>
            <a:chExt cx="2401" cy="504"/>
          </a:xfrm>
        </p:grpSpPr>
        <p:sp>
          <p:nvSpPr>
            <p:cNvPr id="1234046" name="Rectangle 126"/>
            <p:cNvSpPr>
              <a:spLocks noChangeArrowheads="1"/>
            </p:cNvSpPr>
            <p:nvPr/>
          </p:nvSpPr>
          <p:spPr bwMode="auto">
            <a:xfrm>
              <a:off x="1532" y="3052"/>
              <a:ext cx="1698" cy="4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Pop return instruction pointer</a:t>
              </a:r>
              <a:br>
                <a:rPr lang="en-US" sz="1200" b="0">
                  <a:latin typeface="TimesNewRoman" charset="0"/>
                </a:rPr>
              </a:br>
              <a:r>
                <a:rPr lang="en-US" sz="1200" b="0">
                  <a:latin typeface="TimesNewRoman" charset="0"/>
                </a:rPr>
                <a:t>into the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Release parameters (ESP)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Resume caller execution</a:t>
              </a:r>
            </a:p>
          </p:txBody>
        </p:sp>
        <p:sp>
          <p:nvSpPr>
            <p:cNvPr id="1234047" name="AutoShape 127"/>
            <p:cNvSpPr>
              <a:spLocks noChangeArrowheads="1"/>
            </p:cNvSpPr>
            <p:nvPr/>
          </p:nvSpPr>
          <p:spPr bwMode="auto">
            <a:xfrm rot="16200000">
              <a:off x="3329" y="2939"/>
              <a:ext cx="497" cy="710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4049" name="Text Box 129"/>
          <p:cNvSpPr txBox="1">
            <a:spLocks noChangeArrowheads="1"/>
          </p:cNvSpPr>
          <p:nvPr/>
        </p:nvSpPr>
        <p:spPr bwMode="auto">
          <a:xfrm>
            <a:off x="5365750" y="1062038"/>
            <a:ext cx="3775075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8048314 &lt;add&gt;: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8048314: 	push   %ebp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8048315:  mov    %esp,%ebp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8048317:  mov    0xc(%ebp),%eax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804831a:  add    0x8(%ebp),%eax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804831d: 	pop    %ebp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804831e: 	ret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804831f &lt;main&gt;: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804831f: 	push   %ebp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8048320:  mov    %esp,%ebp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8048322:  sub    $0x18,%esp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8048325:  and    $0xfffffff0,%esp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8048328:  mov    $0x0,%eax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804832d:  sub    %eax,%esp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804832f:  movl   $0x0,0xfffffffc(%ebp)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8048336:  movl   </a:t>
            </a:r>
            <a:r>
              <a:rPr lang="en-US" sz="1200" i="1">
                <a:latin typeface="Courier New" pitchFamily="49" charset="0"/>
              </a:rPr>
              <a:t>$0x2</a:t>
            </a:r>
            <a:r>
              <a:rPr lang="en-US" sz="1200">
                <a:latin typeface="Courier New" pitchFamily="49" charset="0"/>
              </a:rPr>
              <a:t>,0x4(%esp)</a:t>
            </a:r>
            <a:endParaRPr lang="en-US" sz="1200" b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804833e:  movl   </a:t>
            </a:r>
            <a:r>
              <a:rPr lang="en-US" sz="1200" i="1">
                <a:latin typeface="Courier New" pitchFamily="49" charset="0"/>
              </a:rPr>
              <a:t>$0x4</a:t>
            </a:r>
            <a:r>
              <a:rPr lang="en-US" sz="1200">
                <a:latin typeface="Courier New" pitchFamily="49" charset="0"/>
              </a:rPr>
              <a:t>,(%esp)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8048345:  call   8048314 &lt;add&gt;</a:t>
            </a:r>
            <a:r>
              <a:rPr lang="en-US" sz="1200" b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804834a:  mov    %eax,0xfffffffc(%ebp)</a:t>
            </a:r>
            <a:r>
              <a:rPr lang="en-US" sz="1200" b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804834d: 	leave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804834e: 	ret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804834f: 	nop</a:t>
            </a:r>
          </a:p>
        </p:txBody>
      </p:sp>
      <p:sp>
        <p:nvSpPr>
          <p:cNvPr id="52" name="TextBox 51"/>
          <p:cNvSpPr txBox="1"/>
          <p:nvPr/>
        </p:nvSpPr>
        <p:spPr>
          <a:xfrm rot="1325358">
            <a:off x="7813998" y="128244"/>
            <a:ext cx="150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extra copy</a:t>
            </a:r>
          </a:p>
          <a:p>
            <a:r>
              <a:rPr lang="en-US" sz="2000" b="0" dirty="0" smtClean="0"/>
              <a:t>for handout</a:t>
            </a:r>
            <a:endParaRPr lang="en-US" sz="2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Concurrent Tasks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3411538" cy="5648325"/>
          </a:xfrm>
        </p:spPr>
        <p:txBody>
          <a:bodyPr/>
          <a:lstStyle/>
          <a:p>
            <a:r>
              <a:rPr lang="en-US" sz="2000" dirty="0"/>
              <a:t>Better</a:t>
            </a:r>
            <a:r>
              <a:rPr lang="en-US" sz="2000" dirty="0" smtClean="0"/>
              <a:t> use &amp; utilization</a:t>
            </a:r>
            <a:endParaRPr lang="en-US" sz="2000" dirty="0"/>
          </a:p>
          <a:p>
            <a:pPr lvl="1"/>
            <a:r>
              <a:rPr lang="en-US" sz="1800" dirty="0"/>
              <a:t>many concurrent processes</a:t>
            </a:r>
          </a:p>
          <a:p>
            <a:pPr lvl="2"/>
            <a:r>
              <a:rPr lang="en-US" sz="1600" dirty="0"/>
              <a:t>performing different tasks</a:t>
            </a:r>
          </a:p>
          <a:p>
            <a:pPr lvl="2"/>
            <a:r>
              <a:rPr lang="en-US" sz="1600" dirty="0"/>
              <a:t>using different parts of the machine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1800" dirty="0"/>
              <a:t>many concurrent users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Challenges</a:t>
            </a:r>
          </a:p>
          <a:p>
            <a:pPr lvl="1"/>
            <a:r>
              <a:rPr lang="en-US" sz="1800" dirty="0"/>
              <a:t>“concurrent” access</a:t>
            </a:r>
          </a:p>
          <a:p>
            <a:pPr lvl="1"/>
            <a:r>
              <a:rPr lang="en-US" sz="1800" dirty="0"/>
              <a:t>protection/security</a:t>
            </a:r>
          </a:p>
          <a:p>
            <a:pPr lvl="1"/>
            <a:r>
              <a:rPr lang="en-US" sz="1800" dirty="0"/>
              <a:t>fairness</a:t>
            </a:r>
          </a:p>
          <a:p>
            <a:pPr lvl="1"/>
            <a:r>
              <a:rPr lang="en-US" sz="1800" dirty="0"/>
              <a:t>…</a:t>
            </a:r>
          </a:p>
        </p:txBody>
      </p:sp>
      <p:graphicFrame>
        <p:nvGraphicFramePr>
          <p:cNvPr id="118272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3417888" y="984250"/>
          <a:ext cx="5640387" cy="5105400"/>
        </p:xfrm>
        <a:graphic>
          <a:graphicData uri="http://schemas.openxmlformats.org/presentationml/2006/ole">
            <p:oleObj spid="_x0000_s1182727" name="Visio" r:id="rId5" imgW="4914900" imgH="4394200" progId="">
              <p:embed/>
            </p:oleObj>
          </a:graphicData>
        </a:graphic>
      </p:graphicFrame>
      <p:sp>
        <p:nvSpPr>
          <p:cNvPr id="1182725" name="Rectangle 5"/>
          <p:cNvSpPr>
            <a:spLocks noChangeArrowheads="1"/>
          </p:cNvSpPr>
          <p:nvPr/>
        </p:nvSpPr>
        <p:spPr bwMode="auto">
          <a:xfrm>
            <a:off x="4848225" y="4329276"/>
            <a:ext cx="2873375" cy="3762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26" name="Text Box 6"/>
          <p:cNvSpPr txBox="1">
            <a:spLocks noChangeArrowheads="1"/>
          </p:cNvSpPr>
          <p:nvPr/>
        </p:nvSpPr>
        <p:spPr bwMode="auto">
          <a:xfrm>
            <a:off x="4487333" y="4236496"/>
            <a:ext cx="33501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hlink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Operating System Layer</a:t>
            </a:r>
          </a:p>
        </p:txBody>
      </p:sp>
      <p:pic>
        <p:nvPicPr>
          <p:cNvPr id="7" name="latency.mp4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4111" y="3753555"/>
            <a:ext cx="3443111" cy="2582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424378" y="3645921"/>
            <a:ext cx="5686778" cy="27668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71539" y="4351127"/>
            <a:ext cx="4318000" cy="1247070"/>
            <a:chOff x="4071539" y="4351127"/>
            <a:chExt cx="4318000" cy="12470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61872" y="4356418"/>
              <a:ext cx="1227667" cy="12276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10872" y="4351127"/>
              <a:ext cx="1551909" cy="124707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rcRect l="23302" r="16811"/>
            <a:stretch>
              <a:fillRect/>
            </a:stretch>
          </p:blipFill>
          <p:spPr>
            <a:xfrm>
              <a:off x="4071539" y="4355373"/>
              <a:ext cx="1326444" cy="12403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8272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Concurrent Tasks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3411538" cy="5648325"/>
          </a:xfrm>
        </p:spPr>
        <p:txBody>
          <a:bodyPr/>
          <a:lstStyle/>
          <a:p>
            <a:r>
              <a:rPr lang="en-US" sz="2000" dirty="0"/>
              <a:t>Better</a:t>
            </a:r>
            <a:r>
              <a:rPr lang="en-US" sz="2000" dirty="0" smtClean="0"/>
              <a:t> use &amp; utilization</a:t>
            </a:r>
            <a:endParaRPr lang="en-US" sz="2000" dirty="0"/>
          </a:p>
          <a:p>
            <a:pPr lvl="1"/>
            <a:r>
              <a:rPr lang="en-US" sz="1800" dirty="0"/>
              <a:t>many concurrent processes</a:t>
            </a:r>
          </a:p>
          <a:p>
            <a:pPr lvl="2"/>
            <a:r>
              <a:rPr lang="en-US" sz="1600" dirty="0"/>
              <a:t>performing different tasks</a:t>
            </a:r>
          </a:p>
          <a:p>
            <a:pPr lvl="2"/>
            <a:r>
              <a:rPr lang="en-US" sz="1600" dirty="0"/>
              <a:t>using different parts of the machine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1800" dirty="0"/>
              <a:t>many concurrent users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Challenges</a:t>
            </a:r>
          </a:p>
          <a:p>
            <a:pPr lvl="1"/>
            <a:r>
              <a:rPr lang="en-US" sz="1800" dirty="0"/>
              <a:t>“concurrent” access</a:t>
            </a:r>
          </a:p>
          <a:p>
            <a:pPr lvl="1"/>
            <a:r>
              <a:rPr lang="en-US" sz="1800" dirty="0"/>
              <a:t>protection/security</a:t>
            </a:r>
          </a:p>
          <a:p>
            <a:pPr lvl="1"/>
            <a:r>
              <a:rPr lang="en-US" sz="1800" dirty="0"/>
              <a:t>fairness</a:t>
            </a:r>
          </a:p>
          <a:p>
            <a:pPr lvl="1"/>
            <a:r>
              <a:rPr lang="en-US" sz="1800" dirty="0"/>
              <a:t>…</a:t>
            </a:r>
          </a:p>
        </p:txBody>
      </p:sp>
      <p:graphicFrame>
        <p:nvGraphicFramePr>
          <p:cNvPr id="118272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3417888" y="984250"/>
          <a:ext cx="5640387" cy="5105400"/>
        </p:xfrm>
        <a:graphic>
          <a:graphicData uri="http://schemas.openxmlformats.org/presentationml/2006/ole">
            <p:oleObj spid="_x0000_s1232898" name="Visio" r:id="rId4" imgW="4914900" imgH="4394200" progId="">
              <p:embed/>
            </p:oleObj>
          </a:graphicData>
        </a:graphic>
      </p:graphicFrame>
      <p:sp>
        <p:nvSpPr>
          <p:cNvPr id="1182725" name="Rectangle 5"/>
          <p:cNvSpPr>
            <a:spLocks noChangeArrowheads="1"/>
          </p:cNvSpPr>
          <p:nvPr/>
        </p:nvSpPr>
        <p:spPr bwMode="auto">
          <a:xfrm>
            <a:off x="4848225" y="4340225"/>
            <a:ext cx="2873375" cy="3762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26" name="Text Box 6"/>
          <p:cNvSpPr txBox="1">
            <a:spLocks noChangeArrowheads="1"/>
          </p:cNvSpPr>
          <p:nvPr/>
        </p:nvSpPr>
        <p:spPr bwMode="auto">
          <a:xfrm>
            <a:off x="4592638" y="4302125"/>
            <a:ext cx="324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hlink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Operating System Layer</a:t>
            </a:r>
          </a:p>
        </p:txBody>
      </p:sp>
      <p:sp>
        <p:nvSpPr>
          <p:cNvPr id="8" name="TextBox 7"/>
          <p:cNvSpPr txBox="1"/>
          <p:nvPr/>
        </p:nvSpPr>
        <p:spPr>
          <a:xfrm rot="1325358">
            <a:off x="7813998" y="128244"/>
            <a:ext cx="150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extra copy</a:t>
            </a:r>
          </a:p>
          <a:p>
            <a:r>
              <a:rPr lang="en-US" sz="2000" b="0" dirty="0" smtClean="0"/>
              <a:t>for handout</a:t>
            </a:r>
            <a:endParaRPr lang="en-US" sz="2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What is an Operating System (OS)?</a:t>
            </a:r>
            <a:endParaRPr lang="en-US"/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001125" cy="5648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/>
              <a:t>“An operating system (OS) is a collection of programs that acts as an intermediary between the hardware and its </a:t>
            </a:r>
            <a:r>
              <a:rPr lang="en-US" sz="2000" i="1" dirty="0" err="1"/>
              <a:t>user(s</a:t>
            </a:r>
            <a:r>
              <a:rPr lang="en-US" sz="2000" i="1" dirty="0"/>
              <a:t>), providing a high-level interface to low level hardware resources, such as the CPU, memory, and</a:t>
            </a:r>
            <a:r>
              <a:rPr lang="en-US" sz="2000" i="1" dirty="0" smtClean="0"/>
              <a:t> </a:t>
            </a:r>
            <a:br>
              <a:rPr lang="en-US" sz="2000" i="1" dirty="0" smtClean="0"/>
            </a:br>
            <a:r>
              <a:rPr lang="en-US" sz="2000" i="1" dirty="0" smtClean="0"/>
              <a:t>I</a:t>
            </a:r>
            <a:r>
              <a:rPr lang="en-US" sz="2000" i="1" dirty="0"/>
              <a:t>/O devices. The operating system provides various facilities and services that make the use of the hardware convenient, efficient and safe”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	                    </a:t>
            </a:r>
            <a:r>
              <a:rPr lang="en-US" sz="800" dirty="0" err="1"/>
              <a:t>Lazowska</a:t>
            </a:r>
            <a:r>
              <a:rPr lang="en-US" sz="800" dirty="0"/>
              <a:t>, E. D.:  Contemporary Issues in Operating Systems , in: Encyclopedia of Computer Science, Ralston, A., Reilly, E. D. (Editors), IEEE Press, 1993, pp.980</a:t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It is an </a:t>
            </a:r>
            <a:r>
              <a:rPr lang="en-US" sz="2400" dirty="0">
                <a:solidFill>
                  <a:schemeClr val="hlink"/>
                </a:solidFill>
              </a:rPr>
              <a:t>extended machine</a:t>
            </a:r>
            <a:r>
              <a:rPr lang="en-US" sz="2400" dirty="0"/>
              <a:t> (top-down view)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Hides the messy details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Presents</a:t>
            </a:r>
            <a:r>
              <a:rPr lang="en-US" sz="2000" dirty="0" smtClean="0"/>
              <a:t> a </a:t>
            </a:r>
            <a:r>
              <a:rPr lang="en-US" sz="2000" dirty="0"/>
              <a:t>virtual machine, easier to use</a:t>
            </a:r>
            <a:endParaRPr lang="en-US" sz="20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It is a </a:t>
            </a:r>
            <a:r>
              <a:rPr lang="en-US" sz="2400" dirty="0">
                <a:solidFill>
                  <a:schemeClr val="hlink"/>
                </a:solidFill>
              </a:rPr>
              <a:t>resource manager</a:t>
            </a:r>
            <a:r>
              <a:rPr lang="en-US" sz="2400" dirty="0"/>
              <a:t> (bottom-up view)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Each program gets </a:t>
            </a:r>
            <a:r>
              <a:rPr lang="en-US" sz="2000" dirty="0" smtClean="0"/>
              <a:t>time/space on </a:t>
            </a:r>
            <a:r>
              <a:rPr lang="en-US" sz="2000" dirty="0"/>
              <a:t>the </a:t>
            </a:r>
            <a:r>
              <a:rPr lang="en-US" sz="2000" dirty="0" smtClean="0"/>
              <a:t>resource</a:t>
            </a:r>
            <a:endParaRPr lang="en-US" sz="2000" dirty="0"/>
          </a:p>
        </p:txBody>
      </p:sp>
      <p:sp>
        <p:nvSpPr>
          <p:cNvPr id="1184772" name="Rectangle 4"/>
          <p:cNvSpPr>
            <a:spLocks noChangeArrowheads="1"/>
          </p:cNvSpPr>
          <p:nvPr/>
        </p:nvSpPr>
        <p:spPr bwMode="auto">
          <a:xfrm>
            <a:off x="6840538" y="4940300"/>
            <a:ext cx="2030412" cy="396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anchorCtr="1"/>
          <a:lstStyle/>
          <a:p>
            <a:pPr algn="ctr"/>
            <a:r>
              <a:rPr lang="nn-NO" sz="2000" b="0"/>
              <a:t>hardware</a:t>
            </a:r>
            <a:endParaRPr lang="en-US" sz="2000" b="0"/>
          </a:p>
        </p:txBody>
      </p:sp>
      <p:grpSp>
        <p:nvGrpSpPr>
          <p:cNvPr id="1184773" name="Group 5"/>
          <p:cNvGrpSpPr>
            <a:grpSpLocks/>
          </p:cNvGrpSpPr>
          <p:nvPr/>
        </p:nvGrpSpPr>
        <p:grpSpPr bwMode="auto">
          <a:xfrm>
            <a:off x="6840538" y="3033713"/>
            <a:ext cx="2030412" cy="1800225"/>
            <a:chOff x="4309" y="1911"/>
            <a:chExt cx="1279" cy="1134"/>
          </a:xfrm>
        </p:grpSpPr>
        <p:sp>
          <p:nvSpPr>
            <p:cNvPr id="1184774" name="Rectangle 6"/>
            <p:cNvSpPr>
              <a:spLocks noChangeArrowheads="1"/>
            </p:cNvSpPr>
            <p:nvPr/>
          </p:nvSpPr>
          <p:spPr bwMode="auto">
            <a:xfrm>
              <a:off x="4661" y="1911"/>
              <a:ext cx="576" cy="2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anchorCtr="1"/>
            <a:lstStyle/>
            <a:p>
              <a:pPr algn="ctr"/>
              <a:r>
                <a:rPr lang="nn-NO" sz="2000" b="0"/>
                <a:t>user</a:t>
              </a:r>
              <a:endParaRPr lang="en-US" sz="2000" b="0"/>
            </a:p>
          </p:txBody>
        </p:sp>
        <p:sp>
          <p:nvSpPr>
            <p:cNvPr id="1184775" name="Rectangle 7"/>
            <p:cNvSpPr>
              <a:spLocks noChangeArrowheads="1"/>
            </p:cNvSpPr>
            <p:nvPr/>
          </p:nvSpPr>
          <p:spPr bwMode="auto">
            <a:xfrm>
              <a:off x="4309" y="2508"/>
              <a:ext cx="1279" cy="2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anchorCtr="1"/>
            <a:lstStyle/>
            <a:p>
              <a:pPr algn="ctr"/>
              <a:r>
                <a:rPr lang="nn-NO" sz="2000" b="0"/>
                <a:t>application</a:t>
              </a:r>
              <a:endParaRPr lang="en-US" sz="2000" b="0"/>
            </a:p>
          </p:txBody>
        </p:sp>
        <p:sp>
          <p:nvSpPr>
            <p:cNvPr id="1184776" name="Line 8"/>
            <p:cNvSpPr>
              <a:spLocks noChangeShapeType="1"/>
            </p:cNvSpPr>
            <p:nvPr/>
          </p:nvSpPr>
          <p:spPr bwMode="auto">
            <a:xfrm>
              <a:off x="4948" y="22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4777" name="Line 9"/>
            <p:cNvSpPr>
              <a:spLocks noChangeShapeType="1"/>
            </p:cNvSpPr>
            <p:nvPr/>
          </p:nvSpPr>
          <p:spPr bwMode="auto">
            <a:xfrm>
              <a:off x="4948" y="281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184778" name="Group 10"/>
          <p:cNvGrpSpPr>
            <a:grpSpLocks/>
          </p:cNvGrpSpPr>
          <p:nvPr/>
        </p:nvGrpSpPr>
        <p:grpSpPr bwMode="auto">
          <a:xfrm>
            <a:off x="6840538" y="4929188"/>
            <a:ext cx="2030412" cy="852487"/>
            <a:chOff x="4309" y="3105"/>
            <a:chExt cx="1279" cy="537"/>
          </a:xfrm>
        </p:grpSpPr>
        <p:sp>
          <p:nvSpPr>
            <p:cNvPr id="1184779" name="Rectangle 11"/>
            <p:cNvSpPr>
              <a:spLocks noChangeArrowheads="1"/>
            </p:cNvSpPr>
            <p:nvPr/>
          </p:nvSpPr>
          <p:spPr bwMode="auto">
            <a:xfrm>
              <a:off x="4309" y="3105"/>
              <a:ext cx="1279" cy="25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anchorCtr="1"/>
            <a:lstStyle/>
            <a:p>
              <a:pPr algn="ctr"/>
              <a:r>
                <a:rPr lang="nn-NO" sz="2000" b="0"/>
                <a:t>operating system</a:t>
              </a:r>
              <a:endParaRPr lang="en-US" sz="2000" b="0"/>
            </a:p>
          </p:txBody>
        </p:sp>
        <p:sp>
          <p:nvSpPr>
            <p:cNvPr id="1184780" name="Line 12"/>
            <p:cNvSpPr>
              <a:spLocks noChangeShapeType="1"/>
            </p:cNvSpPr>
            <p:nvPr/>
          </p:nvSpPr>
          <p:spPr bwMode="auto">
            <a:xfrm>
              <a:off x="4948" y="341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8464E-6 L -0.0007 0.144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84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8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1" grpId="0" build="p"/>
      <p:bldP spid="1184772" grpId="0" animBg="1"/>
      <p:bldP spid="118477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 we find OSes?</a:t>
            </a:r>
          </a:p>
        </p:txBody>
      </p:sp>
      <p:grpSp>
        <p:nvGrpSpPr>
          <p:cNvPr id="1186819" name="Group 3"/>
          <p:cNvGrpSpPr>
            <a:grpSpLocks/>
          </p:cNvGrpSpPr>
          <p:nvPr/>
        </p:nvGrpSpPr>
        <p:grpSpPr bwMode="auto">
          <a:xfrm>
            <a:off x="358775" y="1262063"/>
            <a:ext cx="1804988" cy="2044700"/>
            <a:chOff x="226" y="795"/>
            <a:chExt cx="1137" cy="1288"/>
          </a:xfrm>
        </p:grpSpPr>
        <p:grpSp>
          <p:nvGrpSpPr>
            <p:cNvPr id="1186820" name="Group 4"/>
            <p:cNvGrpSpPr>
              <a:grpSpLocks/>
            </p:cNvGrpSpPr>
            <p:nvPr/>
          </p:nvGrpSpPr>
          <p:grpSpPr bwMode="auto">
            <a:xfrm>
              <a:off x="226" y="981"/>
              <a:ext cx="1137" cy="1102"/>
              <a:chOff x="3765" y="913"/>
              <a:chExt cx="1137" cy="1102"/>
            </a:xfrm>
          </p:grpSpPr>
          <p:pic>
            <p:nvPicPr>
              <p:cNvPr id="1186821" name="Picture 5" descr="Les mer om produktet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5" y="913"/>
                <a:ext cx="480" cy="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22" name="Picture 6" descr="Les mer om produktet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" y="935"/>
                <a:ext cx="480" cy="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23" name="Picture 7" descr="a320no_skjerm_small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1457"/>
                <a:ext cx="876" cy="5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86824" name="Text Box 8"/>
            <p:cNvSpPr txBox="1">
              <a:spLocks noChangeArrowheads="1"/>
            </p:cNvSpPr>
            <p:nvPr/>
          </p:nvSpPr>
          <p:spPr bwMode="auto">
            <a:xfrm>
              <a:off x="385" y="795"/>
              <a:ext cx="8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/>
                <a:t>Computers</a:t>
              </a:r>
            </a:p>
          </p:txBody>
        </p:sp>
      </p:grpSp>
      <p:grpSp>
        <p:nvGrpSpPr>
          <p:cNvPr id="1186825" name="Group 9"/>
          <p:cNvGrpSpPr>
            <a:grpSpLocks/>
          </p:cNvGrpSpPr>
          <p:nvPr/>
        </p:nvGrpSpPr>
        <p:grpSpPr bwMode="auto">
          <a:xfrm>
            <a:off x="395288" y="4473575"/>
            <a:ext cx="3549650" cy="1581150"/>
            <a:chOff x="249" y="2818"/>
            <a:chExt cx="2236" cy="996"/>
          </a:xfrm>
        </p:grpSpPr>
        <p:grpSp>
          <p:nvGrpSpPr>
            <p:cNvPr id="1186826" name="Group 10"/>
            <p:cNvGrpSpPr>
              <a:grpSpLocks/>
            </p:cNvGrpSpPr>
            <p:nvPr/>
          </p:nvGrpSpPr>
          <p:grpSpPr bwMode="auto">
            <a:xfrm>
              <a:off x="249" y="2818"/>
              <a:ext cx="1643" cy="996"/>
              <a:chOff x="249" y="2818"/>
              <a:chExt cx="1643" cy="996"/>
            </a:xfrm>
          </p:grpSpPr>
          <p:pic>
            <p:nvPicPr>
              <p:cNvPr id="1186827" name="Picture 11" descr="introduction_front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3203"/>
                <a:ext cx="1643" cy="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86828" name="Text Box 12"/>
              <p:cNvSpPr txBox="1">
                <a:spLocks noChangeArrowheads="1"/>
              </p:cNvSpPr>
              <p:nvPr/>
            </p:nvSpPr>
            <p:spPr bwMode="auto">
              <a:xfrm>
                <a:off x="635" y="2818"/>
                <a:ext cx="39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/>
                  <a:t>Cars</a:t>
                </a:r>
              </a:p>
            </p:txBody>
          </p:sp>
        </p:grpSp>
        <p:pic>
          <p:nvPicPr>
            <p:cNvPr id="1186829" name="Picture 13" descr="bild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228683">
              <a:off x="1224" y="2862"/>
              <a:ext cx="1261" cy="750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6830" name="Group 14"/>
          <p:cNvGrpSpPr>
            <a:grpSpLocks/>
          </p:cNvGrpSpPr>
          <p:nvPr/>
        </p:nvGrpSpPr>
        <p:grpSpPr bwMode="auto">
          <a:xfrm>
            <a:off x="6264275" y="1125538"/>
            <a:ext cx="2533650" cy="2757487"/>
            <a:chOff x="3833" y="2065"/>
            <a:chExt cx="1596" cy="1737"/>
          </a:xfrm>
        </p:grpSpPr>
        <p:grpSp>
          <p:nvGrpSpPr>
            <p:cNvPr id="1186831" name="Group 15"/>
            <p:cNvGrpSpPr>
              <a:grpSpLocks/>
            </p:cNvGrpSpPr>
            <p:nvPr/>
          </p:nvGrpSpPr>
          <p:grpSpPr bwMode="auto">
            <a:xfrm>
              <a:off x="3833" y="2196"/>
              <a:ext cx="1596" cy="1606"/>
              <a:chOff x="3833" y="2196"/>
              <a:chExt cx="1596" cy="1606"/>
            </a:xfrm>
          </p:grpSpPr>
          <p:pic>
            <p:nvPicPr>
              <p:cNvPr id="1186832" name="Picture 16" descr="915619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9" y="2968"/>
                <a:ext cx="780" cy="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33" name="Picture 17" descr="9198204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8" y="3022"/>
                <a:ext cx="780" cy="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34" name="Picture 18" descr="915614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1" y="2196"/>
                <a:ext cx="780" cy="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35" name="Picture 19" descr="915616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2355"/>
                <a:ext cx="780" cy="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86836" name="Text Box 20"/>
            <p:cNvSpPr txBox="1">
              <a:spLocks noChangeArrowheads="1"/>
            </p:cNvSpPr>
            <p:nvPr/>
          </p:nvSpPr>
          <p:spPr bwMode="auto">
            <a:xfrm>
              <a:off x="3923" y="2065"/>
              <a:ext cx="9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/>
                <a:t>Game Boxes</a:t>
              </a:r>
            </a:p>
          </p:txBody>
        </p:sp>
      </p:grpSp>
      <p:grpSp>
        <p:nvGrpSpPr>
          <p:cNvPr id="1186837" name="Group 21"/>
          <p:cNvGrpSpPr>
            <a:grpSpLocks/>
          </p:cNvGrpSpPr>
          <p:nvPr/>
        </p:nvGrpSpPr>
        <p:grpSpPr bwMode="auto">
          <a:xfrm>
            <a:off x="2843213" y="968375"/>
            <a:ext cx="2189162" cy="3144838"/>
            <a:chOff x="2064" y="663"/>
            <a:chExt cx="1379" cy="1981"/>
          </a:xfrm>
        </p:grpSpPr>
        <p:grpSp>
          <p:nvGrpSpPr>
            <p:cNvPr id="1186838" name="Group 22"/>
            <p:cNvGrpSpPr>
              <a:grpSpLocks/>
            </p:cNvGrpSpPr>
            <p:nvPr/>
          </p:nvGrpSpPr>
          <p:grpSpPr bwMode="auto">
            <a:xfrm>
              <a:off x="2064" y="663"/>
              <a:ext cx="1379" cy="1981"/>
              <a:chOff x="1610" y="777"/>
              <a:chExt cx="1379" cy="1981"/>
            </a:xfrm>
          </p:grpSpPr>
          <p:pic>
            <p:nvPicPr>
              <p:cNvPr id="1186839" name="Picture 23" descr="SL55_rubin_front_medium">
                <a:hlinkClick r:id="rId15"/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" y="1026"/>
                <a:ext cx="594" cy="1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40" name="Picture 24" descr="cl55_front_medium">
                <a:hlinkClick r:id="rId17"/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6558">
                <a:off x="1610" y="777"/>
                <a:ext cx="594" cy="1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41" name="Picture 25" descr="N-Gage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900923">
                <a:off x="2653" y="1026"/>
                <a:ext cx="336" cy="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42" name="Picture 26" descr="8910i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94410">
                <a:off x="2608" y="1888"/>
                <a:ext cx="282" cy="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86843" name="Text Box 27"/>
            <p:cNvSpPr txBox="1">
              <a:spLocks noChangeArrowheads="1"/>
            </p:cNvSpPr>
            <p:nvPr/>
          </p:nvSpPr>
          <p:spPr bwMode="auto">
            <a:xfrm>
              <a:off x="2398" y="954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/>
                <a:t>Phones</a:t>
              </a:r>
            </a:p>
          </p:txBody>
        </p:sp>
      </p:grpSp>
      <p:sp>
        <p:nvSpPr>
          <p:cNvPr id="1186844" name="Text Box 28"/>
          <p:cNvSpPr txBox="1">
            <a:spLocks noChangeArrowheads="1"/>
          </p:cNvSpPr>
          <p:nvPr/>
        </p:nvSpPr>
        <p:spPr bwMode="auto">
          <a:xfrm>
            <a:off x="5400675" y="4398963"/>
            <a:ext cx="25320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cameras,</a:t>
            </a:r>
          </a:p>
          <a:p>
            <a:r>
              <a:rPr lang="en-US" sz="2000" b="0"/>
              <a:t>other vehicles/crafts,</a:t>
            </a:r>
          </a:p>
          <a:p>
            <a:r>
              <a:rPr lang="en-US" sz="2000" b="0"/>
              <a:t>set-top boxes,</a:t>
            </a:r>
          </a:p>
          <a:p>
            <a:r>
              <a:rPr lang="en-US" sz="2000" b="0"/>
              <a:t>watches,</a:t>
            </a:r>
          </a:p>
          <a:p>
            <a:r>
              <a:rPr lang="en-US" sz="2000" b="0"/>
              <a:t>sensors,</a:t>
            </a:r>
          </a:p>
          <a:p>
            <a:r>
              <a:rPr lang="en-US" sz="2000" b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Operating System Categories</a:t>
            </a:r>
            <a:endParaRPr lang="en-US"/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2050"/>
            <a:ext cx="9144000" cy="5481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Single-user, single-task</a:t>
            </a:r>
            <a:r>
              <a:rPr lang="en-US" sz="2400" dirty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/>
              <a:t>historic</a:t>
            </a:r>
            <a:r>
              <a:rPr lang="en-US" sz="1800" dirty="0" smtClean="0"/>
              <a:t>, and </a:t>
            </a:r>
            <a:r>
              <a:rPr lang="en-US" sz="1800" dirty="0"/>
              <a:t>rare (only a few </a:t>
            </a:r>
            <a:r>
              <a:rPr lang="en-US" sz="1800" dirty="0" err="1"/>
              <a:t>PDAs</a:t>
            </a:r>
            <a:r>
              <a:rPr lang="en-US" sz="1800" dirty="0"/>
              <a:t> use this)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Single-user, multi-tasking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800" dirty="0"/>
              <a:t>PCs and workstations may be configured like this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Multi-user, multi-tasking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800" dirty="0"/>
              <a:t>used on large, old </a:t>
            </a:r>
            <a:r>
              <a:rPr lang="en-US" sz="1800" dirty="0" smtClean="0"/>
              <a:t>mainframes; </a:t>
            </a:r>
            <a:r>
              <a:rPr lang="en-US" sz="1800" dirty="0"/>
              <a:t>and</a:t>
            </a:r>
            <a:r>
              <a:rPr lang="en-US" sz="1800" dirty="0" smtClean="0"/>
              <a:t> handhelds, PCs</a:t>
            </a:r>
            <a:r>
              <a:rPr lang="en-US" sz="1800" dirty="0"/>
              <a:t>, workstations and servers today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Distributed </a:t>
            </a:r>
            <a:r>
              <a:rPr lang="en-US" sz="2400" dirty="0" err="1">
                <a:solidFill>
                  <a:schemeClr val="folHlink"/>
                </a:solidFill>
              </a:rPr>
              <a:t>OSes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800" dirty="0"/>
              <a:t>support for administration of distributed resources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Real-time </a:t>
            </a:r>
            <a:r>
              <a:rPr lang="en-US" sz="2400" dirty="0" err="1">
                <a:solidFill>
                  <a:schemeClr val="folHlink"/>
                </a:solidFill>
              </a:rPr>
              <a:t>OSes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800" dirty="0"/>
              <a:t>support for systems with real-time requirements like cars, nuclear reactors, etc.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Embedded </a:t>
            </a:r>
            <a:r>
              <a:rPr lang="en-US" sz="2400" dirty="0" err="1">
                <a:solidFill>
                  <a:schemeClr val="folHlink"/>
                </a:solidFill>
              </a:rPr>
              <a:t>OSes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800" dirty="0"/>
              <a:t>built into a device to control a specific type of equipment like cellular phones, micro waves,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30288"/>
            <a:ext cx="9144000" cy="5229225"/>
          </a:xfrm>
        </p:spPr>
        <p:txBody>
          <a:bodyPr/>
          <a:lstStyle/>
          <a:p>
            <a:r>
              <a:rPr lang="en-US"/>
              <a:t>Basic execution environment – an Intel example</a:t>
            </a:r>
            <a:br>
              <a:rPr lang="en-US"/>
            </a:br>
            <a:endParaRPr lang="en-US"/>
          </a:p>
          <a:p>
            <a:r>
              <a:rPr lang="en-US"/>
              <a:t>What is an operating system (OS)?</a:t>
            </a:r>
            <a:br>
              <a:rPr lang="en-US"/>
            </a:br>
            <a:endParaRPr lang="en-US"/>
          </a:p>
          <a:p>
            <a:r>
              <a:rPr lang="en-US"/>
              <a:t>OS components and services </a:t>
            </a:r>
            <a:br>
              <a:rPr lang="en-US"/>
            </a:br>
            <a:r>
              <a:rPr lang="en-US"/>
              <a:t>(extended in later lectures)</a:t>
            </a:r>
            <a:br>
              <a:rPr lang="en-US"/>
            </a:br>
            <a:endParaRPr lang="en-US"/>
          </a:p>
          <a:p>
            <a:r>
              <a:rPr lang="en-US"/>
              <a:t>Booting</a:t>
            </a:r>
            <a:br>
              <a:rPr lang="en-US"/>
            </a:br>
            <a:endParaRPr lang="en-US"/>
          </a:p>
          <a:p>
            <a:r>
              <a:rPr lang="en-US"/>
              <a:t>Kernel organization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OSes have evolved over the last 60 years</a:t>
            </a:r>
            <a:br>
              <a:rPr lang="en-US"/>
            </a:br>
            <a:endParaRPr lang="en-US"/>
          </a:p>
          <a:p>
            <a:r>
              <a:rPr lang="en-US"/>
              <a:t>Early history (’40s and early ’50s):</a:t>
            </a:r>
          </a:p>
          <a:p>
            <a:pPr lvl="1"/>
            <a:r>
              <a:rPr lang="en-US"/>
              <a:t>first machines did not include OSes</a:t>
            </a:r>
          </a:p>
          <a:p>
            <a:pPr lvl="1"/>
            <a:r>
              <a:rPr lang="en-US"/>
              <a:t>programmed using mechanical switches or wires</a:t>
            </a:r>
            <a:br>
              <a:rPr lang="en-US"/>
            </a:br>
            <a:endParaRPr lang="en-US"/>
          </a:p>
          <a:p>
            <a:r>
              <a:rPr lang="en-US"/>
              <a:t>Second generation (’50s and ’60s):</a:t>
            </a:r>
          </a:p>
          <a:p>
            <a:pPr lvl="1"/>
            <a:r>
              <a:rPr lang="en-US"/>
              <a:t>transistors introduced in mid-’50s</a:t>
            </a:r>
          </a:p>
          <a:p>
            <a:pPr lvl="1"/>
            <a:r>
              <a:rPr lang="en-US"/>
              <a:t>batch systems</a:t>
            </a:r>
          </a:p>
          <a:p>
            <a:pPr lvl="1"/>
            <a:r>
              <a:rPr lang="en-US"/>
              <a:t>card readers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6650"/>
            <a:ext cx="9144000" cy="5089525"/>
          </a:xfrm>
        </p:spPr>
        <p:txBody>
          <a:bodyPr/>
          <a:lstStyle/>
          <a:p>
            <a:r>
              <a:rPr lang="en-US"/>
              <a:t>Third generation (mid-’60s to the ’80s)</a:t>
            </a:r>
          </a:p>
          <a:p>
            <a:pPr lvl="1"/>
            <a:r>
              <a:rPr lang="en-US"/>
              <a:t>integrated circuits and simple multiprogramming</a:t>
            </a:r>
          </a:p>
          <a:p>
            <a:pPr lvl="1"/>
            <a:r>
              <a:rPr lang="en-US"/>
              <a:t>timesharing</a:t>
            </a:r>
          </a:p>
          <a:p>
            <a:pPr lvl="1"/>
            <a:r>
              <a:rPr lang="en-US"/>
              <a:t>graphical user interface</a:t>
            </a:r>
          </a:p>
          <a:p>
            <a:pPr lvl="1"/>
            <a:r>
              <a:rPr lang="en-US"/>
              <a:t>UNIX (’69-’70)</a:t>
            </a:r>
          </a:p>
          <a:p>
            <a:pPr lvl="1"/>
            <a:r>
              <a:rPr lang="en-US"/>
              <a:t>BSD (’77)</a:t>
            </a:r>
            <a:br>
              <a:rPr lang="en-US"/>
            </a:br>
            <a:endParaRPr lang="en-US"/>
          </a:p>
          <a:p>
            <a:r>
              <a:rPr lang="en-US"/>
              <a:t>Newer times (’80s to present)</a:t>
            </a:r>
          </a:p>
          <a:p>
            <a:pPr lvl="1"/>
            <a:r>
              <a:rPr lang="en-US"/>
              <a:t>personal computers &amp; workstations</a:t>
            </a:r>
          </a:p>
          <a:p>
            <a:pPr lvl="1"/>
            <a:r>
              <a:rPr lang="en-US"/>
              <a:t>MS-DOS (’82), Win (’85), Minix (’87), Linux (’91), Win95,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Study OSes?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33463"/>
            <a:ext cx="9144000" cy="54816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Understand how computers work under the hood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“you need to understand the system at all abstraction levels or you don’t”  (Yale </a:t>
            </a:r>
            <a:r>
              <a:rPr lang="en-US" sz="1600" dirty="0" err="1"/>
              <a:t>Patt</a:t>
            </a:r>
            <a:r>
              <a:rPr lang="en-US" sz="1600" dirty="0"/>
              <a:t>)    </a:t>
            </a:r>
            <a:br>
              <a:rPr lang="en-US" sz="1600" dirty="0"/>
            </a:br>
            <a:endParaRPr lang="en-US" sz="1600" dirty="0"/>
          </a:p>
          <a:p>
            <a:pPr lvl="1">
              <a:lnSpc>
                <a:spcPct val="80000"/>
              </a:lnSpc>
              <a:buFont typeface="Wingdings" pitchFamily="2" charset="2"/>
              <a:buChar char="ð"/>
            </a:pPr>
            <a:r>
              <a:rPr lang="en-US" sz="1600" dirty="0"/>
              <a:t>Easier to do things right and efficient if one knows what happens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400" dirty="0"/>
              <a:t>Magic to provide infinite CPU cycles, memory, devices </a:t>
            </a:r>
            <a:br>
              <a:rPr lang="en-US" sz="2400" dirty="0"/>
            </a:br>
            <a:r>
              <a:rPr lang="en-US" sz="2400" dirty="0"/>
              <a:t>and networked computing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Tradeoffs between performance and functionality, </a:t>
            </a:r>
            <a:br>
              <a:rPr lang="en-US" sz="2400" dirty="0"/>
            </a:br>
            <a:r>
              <a:rPr lang="en-US" sz="2400" dirty="0"/>
              <a:t>division of labor between HW and SW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i="1" dirty="0" smtClean="0"/>
              <a:t>An OS</a:t>
            </a:r>
            <a:r>
              <a:rPr lang="en-US" sz="2400" i="1" dirty="0" smtClean="0"/>
              <a:t> is therefore a </a:t>
            </a:r>
            <a:r>
              <a:rPr lang="en-US" sz="2400" i="1" dirty="0"/>
              <a:t>key </a:t>
            </a:r>
            <a:r>
              <a:rPr lang="en-US" sz="2400" i="1" dirty="0" smtClean="0"/>
              <a:t>component </a:t>
            </a:r>
            <a:r>
              <a:rPr lang="en-US" sz="2400" i="1" dirty="0"/>
              <a:t>in many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Components</a:t>
            </a:r>
          </a:p>
        </p:txBody>
      </p:sp>
      <p:grpSp>
        <p:nvGrpSpPr>
          <p:cNvPr id="1196035" name="Group 3"/>
          <p:cNvGrpSpPr>
            <a:grpSpLocks/>
          </p:cNvGrpSpPr>
          <p:nvPr/>
        </p:nvGrpSpPr>
        <p:grpSpPr bwMode="auto">
          <a:xfrm>
            <a:off x="4608513" y="1325563"/>
            <a:ext cx="4495800" cy="4495800"/>
            <a:chOff x="1463" y="835"/>
            <a:chExt cx="2832" cy="2832"/>
          </a:xfrm>
        </p:grpSpPr>
        <p:grpSp>
          <p:nvGrpSpPr>
            <p:cNvPr id="1196036" name="Group 4"/>
            <p:cNvGrpSpPr>
              <a:grpSpLocks/>
            </p:cNvGrpSpPr>
            <p:nvPr/>
          </p:nvGrpSpPr>
          <p:grpSpPr bwMode="auto">
            <a:xfrm>
              <a:off x="1483" y="1525"/>
              <a:ext cx="2789" cy="1452"/>
              <a:chOff x="1483" y="1525"/>
              <a:chExt cx="2789" cy="1452"/>
            </a:xfrm>
          </p:grpSpPr>
          <p:sp>
            <p:nvSpPr>
              <p:cNvPr id="1196037" name="Rectangle 5"/>
              <p:cNvSpPr>
                <a:spLocks noChangeArrowheads="1"/>
              </p:cNvSpPr>
              <p:nvPr/>
            </p:nvSpPr>
            <p:spPr bwMode="auto">
              <a:xfrm>
                <a:off x="1483" y="1525"/>
                <a:ext cx="2789" cy="1452"/>
              </a:xfrm>
              <a:prstGeom prst="rect">
                <a:avLst/>
              </a:prstGeom>
              <a:solidFill>
                <a:srgbClr val="FF00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38" name="Rectangle 6"/>
              <p:cNvSpPr>
                <a:spLocks noChangeArrowheads="1"/>
              </p:cNvSpPr>
              <p:nvPr/>
            </p:nvSpPr>
            <p:spPr bwMode="auto">
              <a:xfrm>
                <a:off x="1595" y="1860"/>
                <a:ext cx="780" cy="447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39" name="Rectangle 7"/>
              <p:cNvSpPr>
                <a:spLocks noChangeArrowheads="1"/>
              </p:cNvSpPr>
              <p:nvPr/>
            </p:nvSpPr>
            <p:spPr bwMode="auto">
              <a:xfrm>
                <a:off x="1670" y="1950"/>
                <a:ext cx="6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solidFill>
                      <a:srgbClr val="000000"/>
                    </a:solidFill>
                    <a:latin typeface="Times New Roman" pitchFamily="18" charset="0"/>
                  </a:rPr>
                  <a:t>User interface</a:t>
                </a:r>
                <a:endParaRPr lang="en-US" sz="2800" b="0" dirty="0"/>
              </a:p>
            </p:txBody>
          </p:sp>
          <p:sp>
            <p:nvSpPr>
              <p:cNvPr id="1196040" name="Rectangle 8"/>
              <p:cNvSpPr>
                <a:spLocks noChangeArrowheads="1"/>
              </p:cNvSpPr>
              <p:nvPr/>
            </p:nvSpPr>
            <p:spPr bwMode="auto">
              <a:xfrm>
                <a:off x="1842" y="2084"/>
                <a:ext cx="28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(shell)</a:t>
                </a:r>
                <a:endParaRPr lang="en-US" sz="2800" b="0"/>
              </a:p>
            </p:txBody>
          </p:sp>
          <p:sp>
            <p:nvSpPr>
              <p:cNvPr id="1196041" name="Rectangle 9"/>
              <p:cNvSpPr>
                <a:spLocks noChangeArrowheads="1"/>
              </p:cNvSpPr>
              <p:nvPr/>
            </p:nvSpPr>
            <p:spPr bwMode="auto">
              <a:xfrm>
                <a:off x="3379" y="1860"/>
                <a:ext cx="781" cy="447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42" name="Rectangle 10"/>
              <p:cNvSpPr>
                <a:spLocks noChangeArrowheads="1"/>
              </p:cNvSpPr>
              <p:nvPr/>
            </p:nvSpPr>
            <p:spPr bwMode="auto">
              <a:xfrm>
                <a:off x="3611" y="1950"/>
                <a:ext cx="31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Device</a:t>
                </a:r>
                <a:endParaRPr lang="en-US" sz="2800" b="0"/>
              </a:p>
            </p:txBody>
          </p:sp>
          <p:sp>
            <p:nvSpPr>
              <p:cNvPr id="1196043" name="Rectangle 11"/>
              <p:cNvSpPr>
                <a:spLocks noChangeArrowheads="1"/>
              </p:cNvSpPr>
              <p:nvPr/>
            </p:nvSpPr>
            <p:spPr bwMode="auto">
              <a:xfrm>
                <a:off x="3484" y="2084"/>
                <a:ext cx="57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management</a:t>
                </a:r>
                <a:endParaRPr lang="en-US" sz="2800" b="0"/>
              </a:p>
            </p:txBody>
          </p:sp>
          <p:sp>
            <p:nvSpPr>
              <p:cNvPr id="1196044" name="Rectangle 12"/>
              <p:cNvSpPr>
                <a:spLocks noChangeArrowheads="1"/>
              </p:cNvSpPr>
              <p:nvPr/>
            </p:nvSpPr>
            <p:spPr bwMode="auto">
              <a:xfrm>
                <a:off x="2487" y="1860"/>
                <a:ext cx="781" cy="447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45" name="Rectangle 13"/>
              <p:cNvSpPr>
                <a:spLocks noChangeArrowheads="1"/>
              </p:cNvSpPr>
              <p:nvPr/>
            </p:nvSpPr>
            <p:spPr bwMode="auto">
              <a:xfrm>
                <a:off x="2790" y="1950"/>
                <a:ext cx="17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File</a:t>
                </a:r>
                <a:endParaRPr lang="en-US" sz="2800" b="0"/>
              </a:p>
            </p:txBody>
          </p:sp>
          <p:sp>
            <p:nvSpPr>
              <p:cNvPr id="1196046" name="Rectangle 14"/>
              <p:cNvSpPr>
                <a:spLocks noChangeArrowheads="1"/>
              </p:cNvSpPr>
              <p:nvPr/>
            </p:nvSpPr>
            <p:spPr bwMode="auto">
              <a:xfrm>
                <a:off x="2592" y="2084"/>
                <a:ext cx="57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management</a:t>
                </a:r>
                <a:endParaRPr lang="en-US" sz="2800" b="0"/>
              </a:p>
            </p:txBody>
          </p:sp>
          <p:sp>
            <p:nvSpPr>
              <p:cNvPr id="1196047" name="Rectangle 15"/>
              <p:cNvSpPr>
                <a:spLocks noChangeArrowheads="1"/>
              </p:cNvSpPr>
              <p:nvPr/>
            </p:nvSpPr>
            <p:spPr bwMode="auto">
              <a:xfrm>
                <a:off x="2487" y="2419"/>
                <a:ext cx="781" cy="446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48" name="Rectangle 16"/>
              <p:cNvSpPr>
                <a:spLocks noChangeArrowheads="1"/>
              </p:cNvSpPr>
              <p:nvPr/>
            </p:nvSpPr>
            <p:spPr bwMode="auto">
              <a:xfrm>
                <a:off x="2685" y="2508"/>
                <a:ext cx="38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Memory</a:t>
                </a:r>
                <a:endParaRPr lang="en-US" sz="2800" b="0"/>
              </a:p>
            </p:txBody>
          </p:sp>
          <p:sp>
            <p:nvSpPr>
              <p:cNvPr id="1196049" name="Rectangle 17"/>
              <p:cNvSpPr>
                <a:spLocks noChangeArrowheads="1"/>
              </p:cNvSpPr>
              <p:nvPr/>
            </p:nvSpPr>
            <p:spPr bwMode="auto">
              <a:xfrm>
                <a:off x="2592" y="2642"/>
                <a:ext cx="57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management</a:t>
                </a:r>
                <a:endParaRPr lang="en-US" sz="2800" b="0"/>
              </a:p>
            </p:txBody>
          </p:sp>
          <p:sp>
            <p:nvSpPr>
              <p:cNvPr id="1196050" name="Rectangle 18"/>
              <p:cNvSpPr>
                <a:spLocks noChangeArrowheads="1"/>
              </p:cNvSpPr>
              <p:nvPr/>
            </p:nvSpPr>
            <p:spPr bwMode="auto">
              <a:xfrm>
                <a:off x="1595" y="2419"/>
                <a:ext cx="780" cy="446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51" name="Rectangle 19"/>
              <p:cNvSpPr>
                <a:spLocks noChangeArrowheads="1"/>
              </p:cNvSpPr>
              <p:nvPr/>
            </p:nvSpPr>
            <p:spPr bwMode="auto">
              <a:xfrm>
                <a:off x="1768" y="2441"/>
                <a:ext cx="43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Processor</a:t>
                </a:r>
                <a:endParaRPr lang="en-US" sz="2800" b="0"/>
              </a:p>
            </p:txBody>
          </p:sp>
          <p:sp>
            <p:nvSpPr>
              <p:cNvPr id="1196052" name="Rectangle 20"/>
              <p:cNvSpPr>
                <a:spLocks noChangeArrowheads="1"/>
              </p:cNvSpPr>
              <p:nvPr/>
            </p:nvSpPr>
            <p:spPr bwMode="auto">
              <a:xfrm>
                <a:off x="1720" y="2575"/>
                <a:ext cx="5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(or process)</a:t>
                </a:r>
                <a:endParaRPr lang="en-US" sz="2800" b="0"/>
              </a:p>
            </p:txBody>
          </p:sp>
          <p:sp>
            <p:nvSpPr>
              <p:cNvPr id="1196053" name="Rectangle 21"/>
              <p:cNvSpPr>
                <a:spLocks noChangeArrowheads="1"/>
              </p:cNvSpPr>
              <p:nvPr/>
            </p:nvSpPr>
            <p:spPr bwMode="auto">
              <a:xfrm>
                <a:off x="1699" y="2709"/>
                <a:ext cx="57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management</a:t>
                </a:r>
                <a:endParaRPr lang="en-US" sz="2800" b="0"/>
              </a:p>
            </p:txBody>
          </p:sp>
          <p:sp>
            <p:nvSpPr>
              <p:cNvPr id="1196054" name="Rectangle 22"/>
              <p:cNvSpPr>
                <a:spLocks noChangeArrowheads="1"/>
              </p:cNvSpPr>
              <p:nvPr/>
            </p:nvSpPr>
            <p:spPr bwMode="auto">
              <a:xfrm>
                <a:off x="3379" y="2419"/>
                <a:ext cx="781" cy="446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55" name="Rectangle 23"/>
              <p:cNvSpPr>
                <a:spLocks noChangeArrowheads="1"/>
              </p:cNvSpPr>
              <p:nvPr/>
            </p:nvSpPr>
            <p:spPr bwMode="auto">
              <a:xfrm>
                <a:off x="3410" y="2508"/>
                <a:ext cx="72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Communication</a:t>
                </a:r>
                <a:endParaRPr lang="en-US" sz="2800" b="0"/>
              </a:p>
            </p:txBody>
          </p:sp>
          <p:sp>
            <p:nvSpPr>
              <p:cNvPr id="1196056" name="Rectangle 24"/>
              <p:cNvSpPr>
                <a:spLocks noChangeArrowheads="1"/>
              </p:cNvSpPr>
              <p:nvPr/>
            </p:nvSpPr>
            <p:spPr bwMode="auto">
              <a:xfrm>
                <a:off x="3590" y="2642"/>
                <a:ext cx="36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services</a:t>
                </a:r>
                <a:endParaRPr lang="en-US" sz="2800" b="0"/>
              </a:p>
            </p:txBody>
          </p:sp>
          <p:sp>
            <p:nvSpPr>
              <p:cNvPr id="1196057" name="Rectangle 25"/>
              <p:cNvSpPr>
                <a:spLocks noChangeArrowheads="1"/>
              </p:cNvSpPr>
              <p:nvPr/>
            </p:nvSpPr>
            <p:spPr bwMode="auto">
              <a:xfrm>
                <a:off x="2137" y="1601"/>
                <a:ext cx="151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FFFFFF"/>
                    </a:solidFill>
                    <a:latin typeface="Times New Roman" pitchFamily="18" charset="0"/>
                  </a:rPr>
                  <a:t>Operating system layer</a:t>
                </a:r>
                <a:endParaRPr lang="en-US" sz="2800" b="0"/>
              </a:p>
            </p:txBody>
          </p:sp>
        </p:grpSp>
        <p:sp>
          <p:nvSpPr>
            <p:cNvPr id="1196058" name="AutoShape 26"/>
            <p:cNvSpPr>
              <a:spLocks noChangeAspect="1" noChangeArrowheads="1" noTextEdit="1"/>
            </p:cNvSpPr>
            <p:nvPr/>
          </p:nvSpPr>
          <p:spPr bwMode="auto">
            <a:xfrm>
              <a:off x="1463" y="835"/>
              <a:ext cx="2832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6059" name="Rectangle 27"/>
            <p:cNvSpPr>
              <a:spLocks noChangeArrowheads="1"/>
            </p:cNvSpPr>
            <p:nvPr/>
          </p:nvSpPr>
          <p:spPr bwMode="auto">
            <a:xfrm>
              <a:off x="1483" y="855"/>
              <a:ext cx="2789" cy="447"/>
            </a:xfrm>
            <a:prstGeom prst="rect">
              <a:avLst/>
            </a:prstGeom>
            <a:solidFill>
              <a:srgbClr val="00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6060" name="Rectangle 28"/>
            <p:cNvSpPr>
              <a:spLocks noChangeArrowheads="1"/>
            </p:cNvSpPr>
            <p:nvPr/>
          </p:nvSpPr>
          <p:spPr bwMode="auto">
            <a:xfrm>
              <a:off x="2088" y="990"/>
              <a:ext cx="16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Times New Roman" pitchFamily="18" charset="0"/>
                </a:rPr>
                <a:t>Application program layer</a:t>
              </a:r>
              <a:endParaRPr lang="en-US" sz="2800" b="0"/>
            </a:p>
          </p:txBody>
        </p:sp>
        <p:sp>
          <p:nvSpPr>
            <p:cNvPr id="1196061" name="Rectangle 29"/>
            <p:cNvSpPr>
              <a:spLocks noChangeArrowheads="1"/>
            </p:cNvSpPr>
            <p:nvPr/>
          </p:nvSpPr>
          <p:spPr bwMode="auto">
            <a:xfrm>
              <a:off x="1483" y="3200"/>
              <a:ext cx="2789" cy="447"/>
            </a:xfrm>
            <a:prstGeom prst="rect">
              <a:avLst/>
            </a:prstGeom>
            <a:solidFill>
              <a:srgbClr val="0000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6062" name="Rectangle 30"/>
            <p:cNvSpPr>
              <a:spLocks noChangeArrowheads="1"/>
            </p:cNvSpPr>
            <p:nvPr/>
          </p:nvSpPr>
          <p:spPr bwMode="auto">
            <a:xfrm>
              <a:off x="2371" y="3332"/>
              <a:ext cx="103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FFFF"/>
                  </a:solidFill>
                  <a:latin typeface="Times New Roman" pitchFamily="18" charset="0"/>
                </a:rPr>
                <a:t>Hardware layer</a:t>
              </a:r>
              <a:endParaRPr lang="en-US" sz="2800" b="0"/>
            </a:p>
          </p:txBody>
        </p:sp>
        <p:sp>
          <p:nvSpPr>
            <p:cNvPr id="1196063" name="Line 31"/>
            <p:cNvSpPr>
              <a:spLocks noChangeShapeType="1"/>
            </p:cNvSpPr>
            <p:nvPr/>
          </p:nvSpPr>
          <p:spPr bwMode="auto">
            <a:xfrm>
              <a:off x="2877" y="1302"/>
              <a:ext cx="1" cy="22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6064" name="Line 32"/>
            <p:cNvSpPr>
              <a:spLocks noChangeShapeType="1"/>
            </p:cNvSpPr>
            <p:nvPr/>
          </p:nvSpPr>
          <p:spPr bwMode="auto">
            <a:xfrm>
              <a:off x="2877" y="2977"/>
              <a:ext cx="1" cy="22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96065" name="Rectangle 3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09675"/>
            <a:ext cx="3960813" cy="5305425"/>
          </a:xfrm>
          <a:noFill/>
          <a:ln/>
        </p:spPr>
        <p:txBody>
          <a:bodyPr/>
          <a:lstStyle/>
          <a:p>
            <a:r>
              <a:rPr lang="en-US" sz="2400" dirty="0" smtClean="0"/>
              <a:t>"Visible" to </a:t>
            </a:r>
            <a:r>
              <a:rPr lang="en-US" sz="2400" dirty="0"/>
              <a:t>user</a:t>
            </a:r>
          </a:p>
          <a:p>
            <a:pPr lvl="1"/>
            <a:r>
              <a:rPr lang="en-US" sz="2000" dirty="0" smtClean="0"/>
              <a:t>Shell</a:t>
            </a:r>
          </a:p>
          <a:p>
            <a:pPr lvl="1"/>
            <a:r>
              <a:rPr lang="en-US" sz="2000" dirty="0"/>
              <a:t>File system</a:t>
            </a:r>
          </a:p>
          <a:p>
            <a:pPr lvl="1"/>
            <a:r>
              <a:rPr lang="en-US" sz="2000" dirty="0"/>
              <a:t>Device management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400" dirty="0" smtClean="0"/>
              <a:t>"(</a:t>
            </a:r>
            <a:r>
              <a:rPr lang="en-US" sz="2400" dirty="0" err="1" smtClean="0"/>
              <a:t>Semi)Transparent</a:t>
            </a:r>
            <a:r>
              <a:rPr lang="en-US" sz="2400" dirty="0" smtClean="0"/>
              <a:t>"</a:t>
            </a:r>
          </a:p>
          <a:p>
            <a:pPr lvl="1"/>
            <a:r>
              <a:rPr lang="en-US" sz="2000" dirty="0"/>
              <a:t>Processor management</a:t>
            </a:r>
          </a:p>
          <a:p>
            <a:pPr lvl="1"/>
            <a:r>
              <a:rPr lang="en-US" sz="2000" dirty="0"/>
              <a:t>Memory management</a:t>
            </a:r>
          </a:p>
          <a:p>
            <a:pPr lvl="1"/>
            <a:r>
              <a:rPr lang="en-US" sz="2000" dirty="0"/>
              <a:t>Communication services</a:t>
            </a:r>
          </a:p>
          <a:p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6" dur="2000" fill="hold"/>
                                        <p:tgtEl>
                                          <p:spTgt spid="1196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19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96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96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96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96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96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96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196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6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082" name="Group 2"/>
          <p:cNvGrpSpPr>
            <a:grpSpLocks/>
          </p:cNvGrpSpPr>
          <p:nvPr/>
        </p:nvGrpSpPr>
        <p:grpSpPr bwMode="auto">
          <a:xfrm>
            <a:off x="2354263" y="2420938"/>
            <a:ext cx="4427537" cy="2305050"/>
            <a:chOff x="1483" y="1525"/>
            <a:chExt cx="2789" cy="1452"/>
          </a:xfrm>
        </p:grpSpPr>
        <p:sp>
          <p:nvSpPr>
            <p:cNvPr id="1198083" name="Rectangle 3"/>
            <p:cNvSpPr>
              <a:spLocks noChangeArrowheads="1"/>
            </p:cNvSpPr>
            <p:nvPr/>
          </p:nvSpPr>
          <p:spPr bwMode="auto">
            <a:xfrm>
              <a:off x="1483" y="1525"/>
              <a:ext cx="2789" cy="1452"/>
            </a:xfrm>
            <a:prstGeom prst="rect">
              <a:avLst/>
            </a:prstGeom>
            <a:solidFill>
              <a:srgbClr val="FF00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84" name="Rectangle 4"/>
            <p:cNvSpPr>
              <a:spLocks noChangeArrowheads="1"/>
            </p:cNvSpPr>
            <p:nvPr/>
          </p:nvSpPr>
          <p:spPr bwMode="auto">
            <a:xfrm>
              <a:off x="1595" y="1860"/>
              <a:ext cx="780" cy="447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85" name="Rectangle 5"/>
            <p:cNvSpPr>
              <a:spLocks noChangeArrowheads="1"/>
            </p:cNvSpPr>
            <p:nvPr/>
          </p:nvSpPr>
          <p:spPr bwMode="auto">
            <a:xfrm>
              <a:off x="1670" y="1950"/>
              <a:ext cx="6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User interface</a:t>
              </a:r>
              <a:endParaRPr lang="en-US" sz="2800" b="0"/>
            </a:p>
          </p:txBody>
        </p:sp>
        <p:sp>
          <p:nvSpPr>
            <p:cNvPr id="1198086" name="Rectangle 6"/>
            <p:cNvSpPr>
              <a:spLocks noChangeArrowheads="1"/>
            </p:cNvSpPr>
            <p:nvPr/>
          </p:nvSpPr>
          <p:spPr bwMode="auto">
            <a:xfrm>
              <a:off x="1842" y="2084"/>
              <a:ext cx="2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(shell)</a:t>
              </a:r>
              <a:endParaRPr lang="en-US" sz="2800" b="0"/>
            </a:p>
          </p:txBody>
        </p:sp>
        <p:sp>
          <p:nvSpPr>
            <p:cNvPr id="1198087" name="Rectangle 7"/>
            <p:cNvSpPr>
              <a:spLocks noChangeArrowheads="1"/>
            </p:cNvSpPr>
            <p:nvPr/>
          </p:nvSpPr>
          <p:spPr bwMode="auto">
            <a:xfrm>
              <a:off x="3379" y="1860"/>
              <a:ext cx="781" cy="447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88" name="Rectangle 8"/>
            <p:cNvSpPr>
              <a:spLocks noChangeArrowheads="1"/>
            </p:cNvSpPr>
            <p:nvPr/>
          </p:nvSpPr>
          <p:spPr bwMode="auto">
            <a:xfrm>
              <a:off x="3611" y="1950"/>
              <a:ext cx="3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Device</a:t>
              </a:r>
              <a:endParaRPr lang="en-US" sz="2800" b="0"/>
            </a:p>
          </p:txBody>
        </p:sp>
        <p:sp>
          <p:nvSpPr>
            <p:cNvPr id="1198089" name="Rectangle 9"/>
            <p:cNvSpPr>
              <a:spLocks noChangeArrowheads="1"/>
            </p:cNvSpPr>
            <p:nvPr/>
          </p:nvSpPr>
          <p:spPr bwMode="auto">
            <a:xfrm>
              <a:off x="3484" y="2084"/>
              <a:ext cx="5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management</a:t>
              </a:r>
              <a:endParaRPr lang="en-US" sz="2800" b="0"/>
            </a:p>
          </p:txBody>
        </p:sp>
        <p:sp>
          <p:nvSpPr>
            <p:cNvPr id="1198090" name="Rectangle 10"/>
            <p:cNvSpPr>
              <a:spLocks noChangeArrowheads="1"/>
            </p:cNvSpPr>
            <p:nvPr/>
          </p:nvSpPr>
          <p:spPr bwMode="auto">
            <a:xfrm>
              <a:off x="2487" y="1860"/>
              <a:ext cx="781" cy="447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91" name="Rectangle 11"/>
            <p:cNvSpPr>
              <a:spLocks noChangeArrowheads="1"/>
            </p:cNvSpPr>
            <p:nvPr/>
          </p:nvSpPr>
          <p:spPr bwMode="auto">
            <a:xfrm>
              <a:off x="2790" y="1950"/>
              <a:ext cx="17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File</a:t>
              </a:r>
              <a:endParaRPr lang="en-US" sz="2800" b="0"/>
            </a:p>
          </p:txBody>
        </p:sp>
        <p:sp>
          <p:nvSpPr>
            <p:cNvPr id="1198092" name="Rectangle 12"/>
            <p:cNvSpPr>
              <a:spLocks noChangeArrowheads="1"/>
            </p:cNvSpPr>
            <p:nvPr/>
          </p:nvSpPr>
          <p:spPr bwMode="auto">
            <a:xfrm>
              <a:off x="2592" y="2084"/>
              <a:ext cx="5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management</a:t>
              </a:r>
              <a:endParaRPr lang="en-US" sz="2800" b="0"/>
            </a:p>
          </p:txBody>
        </p:sp>
        <p:sp>
          <p:nvSpPr>
            <p:cNvPr id="1198093" name="Rectangle 13"/>
            <p:cNvSpPr>
              <a:spLocks noChangeArrowheads="1"/>
            </p:cNvSpPr>
            <p:nvPr/>
          </p:nvSpPr>
          <p:spPr bwMode="auto">
            <a:xfrm>
              <a:off x="2487" y="2419"/>
              <a:ext cx="781" cy="446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94" name="Rectangle 14"/>
            <p:cNvSpPr>
              <a:spLocks noChangeArrowheads="1"/>
            </p:cNvSpPr>
            <p:nvPr/>
          </p:nvSpPr>
          <p:spPr bwMode="auto">
            <a:xfrm>
              <a:off x="2685" y="2508"/>
              <a:ext cx="3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Memory</a:t>
              </a:r>
              <a:endParaRPr lang="en-US" sz="2800" b="0"/>
            </a:p>
          </p:txBody>
        </p:sp>
        <p:sp>
          <p:nvSpPr>
            <p:cNvPr id="1198095" name="Rectangle 15"/>
            <p:cNvSpPr>
              <a:spLocks noChangeArrowheads="1"/>
            </p:cNvSpPr>
            <p:nvPr/>
          </p:nvSpPr>
          <p:spPr bwMode="auto">
            <a:xfrm>
              <a:off x="2592" y="2642"/>
              <a:ext cx="5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management</a:t>
              </a:r>
              <a:endParaRPr lang="en-US" sz="2800" b="0"/>
            </a:p>
          </p:txBody>
        </p:sp>
        <p:sp>
          <p:nvSpPr>
            <p:cNvPr id="1198096" name="Rectangle 16"/>
            <p:cNvSpPr>
              <a:spLocks noChangeArrowheads="1"/>
            </p:cNvSpPr>
            <p:nvPr/>
          </p:nvSpPr>
          <p:spPr bwMode="auto">
            <a:xfrm>
              <a:off x="1595" y="2419"/>
              <a:ext cx="780" cy="446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97" name="Rectangle 17"/>
            <p:cNvSpPr>
              <a:spLocks noChangeArrowheads="1"/>
            </p:cNvSpPr>
            <p:nvPr/>
          </p:nvSpPr>
          <p:spPr bwMode="auto">
            <a:xfrm>
              <a:off x="1768" y="2441"/>
              <a:ext cx="4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Processor</a:t>
              </a:r>
              <a:endParaRPr lang="en-US" sz="2800" b="0"/>
            </a:p>
          </p:txBody>
        </p:sp>
        <p:sp>
          <p:nvSpPr>
            <p:cNvPr id="1198098" name="Rectangle 18"/>
            <p:cNvSpPr>
              <a:spLocks noChangeArrowheads="1"/>
            </p:cNvSpPr>
            <p:nvPr/>
          </p:nvSpPr>
          <p:spPr bwMode="auto">
            <a:xfrm>
              <a:off x="1720" y="2575"/>
              <a:ext cx="5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(or process)</a:t>
              </a:r>
              <a:endParaRPr lang="en-US" sz="2800" b="0"/>
            </a:p>
          </p:txBody>
        </p:sp>
        <p:sp>
          <p:nvSpPr>
            <p:cNvPr id="1198099" name="Rectangle 19"/>
            <p:cNvSpPr>
              <a:spLocks noChangeArrowheads="1"/>
            </p:cNvSpPr>
            <p:nvPr/>
          </p:nvSpPr>
          <p:spPr bwMode="auto">
            <a:xfrm>
              <a:off x="1699" y="2709"/>
              <a:ext cx="5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management</a:t>
              </a:r>
              <a:endParaRPr lang="en-US" sz="2800" b="0"/>
            </a:p>
          </p:txBody>
        </p:sp>
        <p:sp>
          <p:nvSpPr>
            <p:cNvPr id="1198100" name="Rectangle 20"/>
            <p:cNvSpPr>
              <a:spLocks noChangeArrowheads="1"/>
            </p:cNvSpPr>
            <p:nvPr/>
          </p:nvSpPr>
          <p:spPr bwMode="auto">
            <a:xfrm>
              <a:off x="3379" y="2419"/>
              <a:ext cx="781" cy="446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101" name="Rectangle 21"/>
            <p:cNvSpPr>
              <a:spLocks noChangeArrowheads="1"/>
            </p:cNvSpPr>
            <p:nvPr/>
          </p:nvSpPr>
          <p:spPr bwMode="auto">
            <a:xfrm>
              <a:off x="3410" y="2508"/>
              <a:ext cx="7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Communication</a:t>
              </a:r>
              <a:endParaRPr lang="en-US" sz="2800" b="0"/>
            </a:p>
          </p:txBody>
        </p:sp>
        <p:sp>
          <p:nvSpPr>
            <p:cNvPr id="1198102" name="Rectangle 22"/>
            <p:cNvSpPr>
              <a:spLocks noChangeArrowheads="1"/>
            </p:cNvSpPr>
            <p:nvPr/>
          </p:nvSpPr>
          <p:spPr bwMode="auto">
            <a:xfrm>
              <a:off x="3590" y="2642"/>
              <a:ext cx="3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services</a:t>
              </a:r>
              <a:endParaRPr lang="en-US" sz="2800" b="0"/>
            </a:p>
          </p:txBody>
        </p:sp>
        <p:sp>
          <p:nvSpPr>
            <p:cNvPr id="1198103" name="Rectangle 23"/>
            <p:cNvSpPr>
              <a:spLocks noChangeArrowheads="1"/>
            </p:cNvSpPr>
            <p:nvPr/>
          </p:nvSpPr>
          <p:spPr bwMode="auto">
            <a:xfrm>
              <a:off x="2137" y="1601"/>
              <a:ext cx="15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FFFF"/>
                  </a:solidFill>
                  <a:latin typeface="Times New Roman" pitchFamily="18" charset="0"/>
                </a:rPr>
                <a:t>Operating system layer</a:t>
              </a:r>
              <a:endParaRPr lang="en-US" sz="2800" b="0"/>
            </a:p>
          </p:txBody>
        </p:sp>
      </p:grpSp>
      <p:sp>
        <p:nvSpPr>
          <p:cNvPr id="119810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Components</a:t>
            </a:r>
          </a:p>
        </p:txBody>
      </p:sp>
      <p:sp>
        <p:nvSpPr>
          <p:cNvPr id="1198105" name="AutoShape 25"/>
          <p:cNvSpPr>
            <a:spLocks noChangeAspect="1" noChangeArrowheads="1" noTextEdit="1"/>
          </p:cNvSpPr>
          <p:nvPr/>
        </p:nvSpPr>
        <p:spPr bwMode="auto">
          <a:xfrm>
            <a:off x="2322513" y="1325563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06" name="Rectangle 26"/>
          <p:cNvSpPr>
            <a:spLocks noChangeArrowheads="1"/>
          </p:cNvSpPr>
          <p:nvPr/>
        </p:nvSpPr>
        <p:spPr bwMode="auto">
          <a:xfrm>
            <a:off x="2354263" y="1357313"/>
            <a:ext cx="4427537" cy="709612"/>
          </a:xfrm>
          <a:prstGeom prst="rect">
            <a:avLst/>
          </a:prstGeom>
          <a:solidFill>
            <a:srgbClr val="00FF00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198107" name="Rectangle 27"/>
          <p:cNvSpPr>
            <a:spLocks noChangeArrowheads="1"/>
          </p:cNvSpPr>
          <p:nvPr/>
        </p:nvSpPr>
        <p:spPr bwMode="auto">
          <a:xfrm>
            <a:off x="3314700" y="1571625"/>
            <a:ext cx="2555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="0">
                <a:solidFill>
                  <a:srgbClr val="000000"/>
                </a:solidFill>
                <a:latin typeface="Times New Roman" pitchFamily="18" charset="0"/>
              </a:rPr>
              <a:t>Application program layer</a:t>
            </a:r>
            <a:endParaRPr lang="en-US" sz="2800" b="0"/>
          </a:p>
        </p:txBody>
      </p:sp>
      <p:sp>
        <p:nvSpPr>
          <p:cNvPr id="1198108" name="Rectangle 28"/>
          <p:cNvSpPr>
            <a:spLocks noChangeArrowheads="1"/>
          </p:cNvSpPr>
          <p:nvPr/>
        </p:nvSpPr>
        <p:spPr bwMode="auto">
          <a:xfrm>
            <a:off x="2354263" y="5080000"/>
            <a:ext cx="4427537" cy="709613"/>
          </a:xfrm>
          <a:prstGeom prst="rect">
            <a:avLst/>
          </a:prstGeom>
          <a:solidFill>
            <a:srgbClr val="0000FF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198109" name="Rectangle 29"/>
          <p:cNvSpPr>
            <a:spLocks noChangeArrowheads="1"/>
          </p:cNvSpPr>
          <p:nvPr/>
        </p:nvSpPr>
        <p:spPr bwMode="auto">
          <a:xfrm>
            <a:off x="3763963" y="5289550"/>
            <a:ext cx="1638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FFFFFF"/>
                </a:solidFill>
                <a:latin typeface="Times New Roman" pitchFamily="18" charset="0"/>
              </a:rPr>
              <a:t>Hardware layer</a:t>
            </a:r>
            <a:endParaRPr lang="en-US" sz="2800" b="0"/>
          </a:p>
        </p:txBody>
      </p:sp>
      <p:sp>
        <p:nvSpPr>
          <p:cNvPr id="1198110" name="Line 30"/>
          <p:cNvSpPr>
            <a:spLocks noChangeShapeType="1"/>
          </p:cNvSpPr>
          <p:nvPr/>
        </p:nvSpPr>
        <p:spPr bwMode="auto">
          <a:xfrm>
            <a:off x="4567238" y="2066925"/>
            <a:ext cx="1587" cy="3540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11" name="Line 31"/>
          <p:cNvSpPr>
            <a:spLocks noChangeShapeType="1"/>
          </p:cNvSpPr>
          <p:nvPr/>
        </p:nvSpPr>
        <p:spPr bwMode="auto">
          <a:xfrm>
            <a:off x="4567238" y="4725988"/>
            <a:ext cx="1587" cy="35401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12" name="Text Box 32"/>
          <p:cNvSpPr txBox="1">
            <a:spLocks noChangeArrowheads="1"/>
          </p:cNvSpPr>
          <p:nvPr/>
        </p:nvSpPr>
        <p:spPr bwMode="auto">
          <a:xfrm>
            <a:off x="2783233" y="1326749"/>
            <a:ext cx="3563859" cy="800219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99190" dir="1921166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sz="1800" b="0" dirty="0"/>
              <a:t>File </a:t>
            </a:r>
            <a:r>
              <a:rPr lang="en-US" sz="1800" b="0" dirty="0" smtClean="0"/>
              <a:t>Management (file system):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a mechanism</a:t>
            </a:r>
            <a:r>
              <a:rPr lang="en-US" sz="1400" b="0" dirty="0" smtClean="0"/>
              <a:t> for </a:t>
            </a:r>
            <a:r>
              <a:rPr lang="en-US" sz="1400" b="0" dirty="0"/>
              <a:t>the user to</a:t>
            </a:r>
            <a:r>
              <a:rPr lang="en-US" sz="1400" b="0" dirty="0" smtClean="0"/>
              <a:t> </a:t>
            </a:r>
            <a:br>
              <a:rPr lang="en-US" sz="1400" b="0" dirty="0" smtClean="0"/>
            </a:br>
            <a:r>
              <a:rPr lang="en-US" sz="1400" b="0" dirty="0" smtClean="0"/>
              <a:t>create</a:t>
            </a:r>
            <a:r>
              <a:rPr lang="en-US" sz="1400" b="0" dirty="0"/>
              <a:t>, delete, modify </a:t>
            </a:r>
            <a:r>
              <a:rPr lang="en-US" sz="1400" b="0" dirty="0" smtClean="0"/>
              <a:t>and manipulate </a:t>
            </a:r>
            <a:r>
              <a:rPr lang="en-US" sz="1400" b="0" dirty="0"/>
              <a:t>files</a:t>
            </a:r>
          </a:p>
        </p:txBody>
      </p:sp>
      <p:sp>
        <p:nvSpPr>
          <p:cNvPr id="1198113" name="Text Box 33"/>
          <p:cNvSpPr txBox="1">
            <a:spLocks noChangeArrowheads="1"/>
          </p:cNvSpPr>
          <p:nvPr/>
        </p:nvSpPr>
        <p:spPr bwMode="auto">
          <a:xfrm>
            <a:off x="2989263" y="5372100"/>
            <a:ext cx="3154362" cy="1227138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228953" dir="17366402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sz="1800" b="0" dirty="0"/>
              <a:t>Memory Management: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a mechanism for the system</a:t>
            </a:r>
            <a:br>
              <a:rPr lang="en-US" sz="1400" b="0" dirty="0"/>
            </a:br>
            <a:r>
              <a:rPr lang="en-US" sz="1400" b="0" dirty="0"/>
              <a:t>to efficiently manage the system’s </a:t>
            </a:r>
          </a:p>
          <a:p>
            <a:r>
              <a:rPr lang="en-US" sz="1400" b="0" dirty="0"/>
              <a:t>memory recourses – allocating space </a:t>
            </a:r>
            <a:br>
              <a:rPr lang="en-US" sz="1400" b="0" dirty="0"/>
            </a:br>
            <a:r>
              <a:rPr lang="en-US" sz="1400" b="0" dirty="0"/>
              <a:t>to processes </a:t>
            </a:r>
          </a:p>
        </p:txBody>
      </p:sp>
      <p:sp>
        <p:nvSpPr>
          <p:cNvPr id="1198114" name="Text Box 34"/>
          <p:cNvSpPr txBox="1">
            <a:spLocks noChangeArrowheads="1"/>
          </p:cNvSpPr>
          <p:nvPr/>
        </p:nvSpPr>
        <p:spPr bwMode="auto">
          <a:xfrm>
            <a:off x="569334" y="2581275"/>
            <a:ext cx="3131130" cy="10144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99190" dir="1921166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0" dirty="0"/>
              <a:t>User Interface: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a mechanism for user and </a:t>
            </a:r>
          </a:p>
          <a:p>
            <a:r>
              <a:rPr lang="en-US" sz="1400" b="0" dirty="0"/>
              <a:t>application to communicate with OS </a:t>
            </a:r>
          </a:p>
          <a:p>
            <a:r>
              <a:rPr lang="en-US" sz="1400" b="0" dirty="0"/>
              <a:t>and use the machine resources</a:t>
            </a:r>
          </a:p>
        </p:txBody>
      </p:sp>
      <p:sp>
        <p:nvSpPr>
          <p:cNvPr id="1198115" name="Text Box 35"/>
          <p:cNvSpPr txBox="1">
            <a:spLocks noChangeArrowheads="1"/>
          </p:cNvSpPr>
          <p:nvPr/>
        </p:nvSpPr>
        <p:spPr bwMode="auto">
          <a:xfrm>
            <a:off x="551864" y="3921125"/>
            <a:ext cx="3144999" cy="123110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228953" dir="17366402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Management of processes: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a mechanism for the system</a:t>
            </a:r>
            <a:br>
              <a:rPr lang="en-US" sz="1400" b="0" dirty="0"/>
            </a:br>
            <a:r>
              <a:rPr lang="en-US" sz="1400" b="0" dirty="0"/>
              <a:t>to efficiently and fair manage the </a:t>
            </a:r>
          </a:p>
          <a:p>
            <a:r>
              <a:rPr lang="en-US" sz="1400" b="0" dirty="0"/>
              <a:t>machine CPU cycles for the running </a:t>
            </a:r>
          </a:p>
          <a:p>
            <a:r>
              <a:rPr lang="en-US" sz="1400" b="0" dirty="0"/>
              <a:t>processes </a:t>
            </a:r>
          </a:p>
        </p:txBody>
      </p:sp>
      <p:sp>
        <p:nvSpPr>
          <p:cNvPr id="1198116" name="Text Box 36"/>
          <p:cNvSpPr txBox="1">
            <a:spLocks noChangeArrowheads="1"/>
          </p:cNvSpPr>
          <p:nvPr/>
        </p:nvSpPr>
        <p:spPr bwMode="auto">
          <a:xfrm>
            <a:off x="5446713" y="3924300"/>
            <a:ext cx="3232150" cy="10144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228953" dir="17366402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Communication: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a mechanism for the system</a:t>
            </a:r>
            <a:br>
              <a:rPr lang="en-US" sz="1400" b="0" dirty="0"/>
            </a:br>
            <a:r>
              <a:rPr lang="en-US" sz="1400" b="0" dirty="0"/>
              <a:t>communicate with other processes (on</a:t>
            </a:r>
          </a:p>
          <a:p>
            <a:r>
              <a:rPr lang="en-US" sz="1400" b="0" dirty="0"/>
              <a:t>same or another machine) </a:t>
            </a:r>
          </a:p>
        </p:txBody>
      </p:sp>
      <p:sp>
        <p:nvSpPr>
          <p:cNvPr id="1198117" name="Text Box 37"/>
          <p:cNvSpPr txBox="1">
            <a:spLocks noChangeArrowheads="1"/>
          </p:cNvSpPr>
          <p:nvPr/>
        </p:nvSpPr>
        <p:spPr bwMode="auto">
          <a:xfrm>
            <a:off x="5440363" y="2581275"/>
            <a:ext cx="3224212" cy="10144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228953" dir="17366402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Device Management: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the system with means to </a:t>
            </a:r>
          </a:p>
          <a:p>
            <a:r>
              <a:rPr lang="en-US" sz="1400" b="0" dirty="0"/>
              <a:t>control the systems peripheral devices</a:t>
            </a:r>
            <a:br>
              <a:rPr lang="en-US" sz="1400" b="0" dirty="0"/>
            </a:br>
            <a:r>
              <a:rPr lang="en-US" sz="1400" b="0" dirty="0"/>
              <a:t>like keyboard, display, printer and disk</a:t>
            </a:r>
          </a:p>
        </p:txBody>
      </p:sp>
      <p:sp>
        <p:nvSpPr>
          <p:cNvPr id="1198118" name="Text Box 38"/>
          <p:cNvSpPr txBox="1">
            <a:spLocks noChangeArrowheads="1"/>
          </p:cNvSpPr>
          <p:nvPr/>
        </p:nvSpPr>
        <p:spPr bwMode="auto">
          <a:xfrm>
            <a:off x="6064250" y="5191125"/>
            <a:ext cx="3095625" cy="1069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600">
                <a:solidFill>
                  <a:schemeClr val="hlink"/>
                </a:solidFill>
              </a:rPr>
              <a:t>Note</a:t>
            </a:r>
            <a:r>
              <a:rPr lang="en-US" sz="1600" b="0">
                <a:solidFill>
                  <a:schemeClr val="hlink"/>
                </a:solidFill>
              </a:rPr>
              <a:t>: this list of components is </a:t>
            </a:r>
            <a:br>
              <a:rPr lang="en-US" sz="1600" b="0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not complete. Some OSes have </a:t>
            </a:r>
            <a:br>
              <a:rPr lang="en-US" sz="1600" b="0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fewer, others more. Some have </a:t>
            </a:r>
            <a:br>
              <a:rPr lang="en-US" sz="1600" b="0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sub-components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98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98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98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98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98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98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9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1198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1198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1198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198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1981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1981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1981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198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198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198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1198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198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198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6" grpId="0" animBg="1"/>
      <p:bldP spid="1198107" grpId="0"/>
      <p:bldP spid="1198108" grpId="0" animBg="1"/>
      <p:bldP spid="1198109" grpId="0"/>
      <p:bldP spid="1198110" grpId="0" animBg="1"/>
      <p:bldP spid="1198111" grpId="0" animBg="1"/>
      <p:bldP spid="1198112" grpId="0" animBg="1"/>
      <p:bldP spid="1198112" grpId="1" animBg="1"/>
      <p:bldP spid="1198113" grpId="0" animBg="1"/>
      <p:bldP spid="1198113" grpId="1" animBg="1"/>
      <p:bldP spid="1198114" grpId="0" animBg="1"/>
      <p:bldP spid="1198114" grpId="1" animBg="1"/>
      <p:bldP spid="1198115" grpId="0" animBg="1"/>
      <p:bldP spid="1198115" grpId="1" animBg="1"/>
      <p:bldP spid="1198116" grpId="0" animBg="1"/>
      <p:bldP spid="1198116" grpId="1"/>
      <p:bldP spid="1198117" grpId="0" animBg="1"/>
      <p:bldP spid="1198117" grpId="1" animBg="1"/>
      <p:bldP spid="1198118" grpId="0" animBg="1"/>
      <p:bldP spid="11981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Management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nb-NO" sz="2000" dirty="0"/>
              <a:t>The OS must be </a:t>
            </a:r>
            <a:r>
              <a:rPr lang="nb-NO" sz="2000" dirty="0" err="1"/>
              <a:t>able</a:t>
            </a:r>
            <a:r>
              <a:rPr lang="nb-NO" sz="2000" dirty="0"/>
              <a:t> to </a:t>
            </a:r>
            <a:r>
              <a:rPr lang="nb-NO" sz="2000" dirty="0" err="1"/>
              <a:t>control</a:t>
            </a:r>
            <a:r>
              <a:rPr lang="nb-NO" sz="2000" dirty="0"/>
              <a:t> </a:t>
            </a:r>
            <a:r>
              <a:rPr lang="nb-NO" sz="2000" dirty="0" err="1"/>
              <a:t>pheripal</a:t>
            </a:r>
            <a:r>
              <a:rPr lang="nb-NO" sz="2000" dirty="0"/>
              <a:t> </a:t>
            </a:r>
            <a:r>
              <a:rPr lang="nb-NO" sz="2000" dirty="0" err="1"/>
              <a:t>devices</a:t>
            </a:r>
            <a:r>
              <a:rPr lang="nb-NO" sz="2000" dirty="0"/>
              <a:t> </a:t>
            </a:r>
            <a:r>
              <a:rPr lang="nb-NO" sz="2000" dirty="0" err="1"/>
              <a:t>such</a:t>
            </a:r>
            <a:r>
              <a:rPr lang="nb-NO" sz="2000" dirty="0"/>
              <a:t> as disk, </a:t>
            </a:r>
            <a:r>
              <a:rPr lang="nb-NO" sz="2000" dirty="0" err="1"/>
              <a:t>keyboard</a:t>
            </a:r>
            <a:r>
              <a:rPr lang="nb-NO" sz="2000" dirty="0"/>
              <a:t>, </a:t>
            </a:r>
            <a:r>
              <a:rPr lang="nb-NO" sz="2000" dirty="0" err="1"/>
              <a:t>network</a:t>
            </a:r>
            <a:r>
              <a:rPr lang="nb-NO" sz="2000" dirty="0"/>
              <a:t> </a:t>
            </a:r>
            <a:r>
              <a:rPr lang="nb-NO" sz="2000" dirty="0" err="1"/>
              <a:t>cards</a:t>
            </a:r>
            <a:r>
              <a:rPr lang="nb-NO" sz="2000" dirty="0"/>
              <a:t>, screen, speakers, </a:t>
            </a:r>
            <a:r>
              <a:rPr lang="nb-NO" sz="2000" dirty="0" err="1"/>
              <a:t>mouse</a:t>
            </a:r>
            <a:r>
              <a:rPr lang="nb-NO" sz="2000" dirty="0"/>
              <a:t>, </a:t>
            </a:r>
            <a:r>
              <a:rPr lang="nb-NO" sz="2000" dirty="0" err="1"/>
              <a:t>memory</a:t>
            </a:r>
            <a:r>
              <a:rPr lang="nb-NO" sz="2000" dirty="0"/>
              <a:t> </a:t>
            </a:r>
            <a:r>
              <a:rPr lang="nb-NO" sz="2000" dirty="0" err="1"/>
              <a:t>sticks</a:t>
            </a:r>
            <a:r>
              <a:rPr lang="nb-NO" sz="2000" dirty="0"/>
              <a:t>,</a:t>
            </a:r>
            <a:r>
              <a:rPr lang="nb-NO" sz="2000" dirty="0" smtClean="0"/>
              <a:t> </a:t>
            </a:r>
            <a:r>
              <a:rPr lang="nb-NO" sz="2000" dirty="0" err="1" smtClean="0"/>
              <a:t>camera</a:t>
            </a:r>
            <a:r>
              <a:rPr lang="nb-NO" sz="2000" dirty="0" smtClean="0"/>
              <a:t>, DVD, </a:t>
            </a:r>
            <a:r>
              <a:rPr lang="nb-NO" sz="2000" dirty="0" err="1" smtClean="0"/>
              <a:t>michrophone</a:t>
            </a:r>
            <a:r>
              <a:rPr lang="nb-NO" sz="2000" dirty="0" smtClean="0"/>
              <a:t>, printers, joysticks, .</a:t>
            </a:r>
            <a:r>
              <a:rPr lang="nb-NO" sz="2000" dirty="0"/>
              <a:t>.</a:t>
            </a:r>
            <a:r>
              <a:rPr lang="nb-NO" sz="2000" dirty="0" smtClean="0"/>
              <a:t>.</a:t>
            </a:r>
          </a:p>
          <a:p>
            <a:pPr lvl="1">
              <a:spcAft>
                <a:spcPct val="50000"/>
              </a:spcAft>
            </a:pPr>
            <a:r>
              <a:rPr lang="nb-NO" sz="1600" dirty="0" smtClean="0"/>
              <a:t>large </a:t>
            </a:r>
            <a:r>
              <a:rPr lang="nb-NO" sz="1600" dirty="0" err="1" smtClean="0"/>
              <a:t>diversity</a:t>
            </a:r>
            <a:endParaRPr lang="nb-NO" sz="1600" dirty="0" smtClean="0"/>
          </a:p>
          <a:p>
            <a:pPr lvl="1">
              <a:spcAft>
                <a:spcPct val="50000"/>
              </a:spcAft>
            </a:pPr>
            <a:r>
              <a:rPr lang="nb-NO" sz="1600" dirty="0" err="1" smtClean="0"/>
              <a:t>varying</a:t>
            </a:r>
            <a:r>
              <a:rPr lang="nb-NO" sz="1600" dirty="0" smtClean="0"/>
              <a:t> speeds</a:t>
            </a:r>
          </a:p>
          <a:p>
            <a:pPr lvl="1">
              <a:spcAft>
                <a:spcPct val="50000"/>
              </a:spcAft>
            </a:pPr>
            <a:r>
              <a:rPr lang="nb-NO" sz="1600" dirty="0" err="1" smtClean="0"/>
              <a:t>different</a:t>
            </a:r>
            <a:r>
              <a:rPr lang="nb-NO" sz="1600" dirty="0" smtClean="0"/>
              <a:t> </a:t>
            </a:r>
            <a:r>
              <a:rPr lang="nb-NO" sz="1600" dirty="0" err="1" smtClean="0"/>
              <a:t>access</a:t>
            </a:r>
            <a:r>
              <a:rPr lang="nb-NO" sz="1600" dirty="0" smtClean="0"/>
              <a:t> modes</a:t>
            </a:r>
            <a:endParaRPr lang="nb-NO" sz="1600" dirty="0" smtClean="0"/>
          </a:p>
        </p:txBody>
      </p:sp>
      <p:grpSp>
        <p:nvGrpSpPr>
          <p:cNvPr id="28" name="Group 27"/>
          <p:cNvGrpSpPr/>
          <p:nvPr/>
        </p:nvGrpSpPr>
        <p:grpSpPr>
          <a:xfrm>
            <a:off x="2091023" y="3087540"/>
            <a:ext cx="5717112" cy="3177301"/>
            <a:chOff x="1073150" y="1911350"/>
            <a:chExt cx="6997700" cy="4178300"/>
          </a:xfrm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4197350" y="1911350"/>
              <a:ext cx="1663700" cy="4178300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 smtClean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</p:txBody>
        </p:sp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6407150" y="2063750"/>
              <a:ext cx="1663700" cy="3492500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 b="0" dirty="0">
                  <a:latin typeface="Tahoma" charset="0"/>
                </a:rPr>
                <a:t>Rest of the</a:t>
              </a:r>
            </a:p>
            <a:p>
              <a:pPr algn="ctr"/>
              <a:r>
                <a:rPr lang="en-US" sz="1600" b="0" dirty="0">
                  <a:latin typeface="Tahoma" charset="0"/>
                </a:rPr>
                <a:t>operating</a:t>
              </a:r>
            </a:p>
            <a:p>
              <a:pPr algn="ctr"/>
              <a:r>
                <a:rPr lang="en-US" sz="1600" b="0" dirty="0">
                  <a:latin typeface="Tahoma" charset="0"/>
                </a:rPr>
                <a:t>system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425950" y="2139950"/>
              <a:ext cx="1206500" cy="749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driver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5638800" y="2514600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425950" y="3130550"/>
              <a:ext cx="1206500" cy="749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driver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5638800" y="3505200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860925" y="4035424"/>
              <a:ext cx="276224" cy="964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40000"/>
                </a:lnSpc>
              </a:pPr>
              <a:r>
                <a:rPr lang="en-US" sz="160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60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600">
                  <a:latin typeface="Tahoma" charset="0"/>
                </a:rPr>
                <a:t>.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425950" y="4730750"/>
              <a:ext cx="1206500" cy="749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driver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5638800" y="5105400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597150" y="2139950"/>
              <a:ext cx="1282700" cy="7493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 dirty="0">
                  <a:latin typeface="Tahoma" charset="0"/>
                </a:rPr>
                <a:t>Device</a:t>
              </a:r>
            </a:p>
            <a:p>
              <a:pPr algn="ctr"/>
              <a:r>
                <a:rPr lang="en-US" sz="1600" dirty="0">
                  <a:latin typeface="Tahoma" charset="0"/>
                </a:rPr>
                <a:t>controller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597150" y="3130550"/>
              <a:ext cx="1282700" cy="7493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controller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886200" y="25146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108325" y="4088367"/>
              <a:ext cx="292100" cy="46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40000"/>
                </a:lnSpc>
              </a:pPr>
              <a:r>
                <a:rPr lang="en-US" sz="1200" dirty="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200" dirty="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200" dirty="0">
                  <a:latin typeface="Tahoma" charset="0"/>
                </a:rPr>
                <a:t>.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597150" y="4730750"/>
              <a:ext cx="1282700" cy="7493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controller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073150" y="22161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 dirty="0">
                  <a:latin typeface="Tahoma" charset="0"/>
                </a:rPr>
                <a:t>Device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886200" y="35052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886200" y="51054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057400" y="25146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073150" y="32067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073150" y="44259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073150" y="52641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057400" y="35052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2057400" y="4648200"/>
              <a:ext cx="5334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2057400" y="53340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Management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080076" y="3076592"/>
            <a:ext cx="5717112" cy="3177301"/>
            <a:chOff x="1073150" y="1911350"/>
            <a:chExt cx="6997700" cy="4178300"/>
          </a:xfrm>
        </p:grpSpPr>
        <p:sp>
          <p:nvSpPr>
            <p:cNvPr id="78" name="Rectangle 11"/>
            <p:cNvSpPr>
              <a:spLocks noChangeArrowheads="1"/>
            </p:cNvSpPr>
            <p:nvPr/>
          </p:nvSpPr>
          <p:spPr bwMode="auto">
            <a:xfrm>
              <a:off x="4197350" y="1911350"/>
              <a:ext cx="1663700" cy="4178300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  <a:p>
              <a:pPr algn="ctr"/>
              <a:endParaRPr lang="en-US" sz="1600" dirty="0" smtClean="0">
                <a:latin typeface="Tahoma" charset="0"/>
              </a:endParaRPr>
            </a:p>
            <a:p>
              <a:pPr algn="ctr"/>
              <a:endParaRPr lang="en-US" sz="1600" dirty="0">
                <a:latin typeface="Tahoma" charset="0"/>
              </a:endParaRPr>
            </a:p>
          </p:txBody>
        </p:sp>
        <p:sp>
          <p:nvSpPr>
            <p:cNvPr id="79" name="AutoShape 3"/>
            <p:cNvSpPr>
              <a:spLocks noChangeArrowheads="1"/>
            </p:cNvSpPr>
            <p:nvPr/>
          </p:nvSpPr>
          <p:spPr bwMode="auto">
            <a:xfrm>
              <a:off x="6407150" y="2063750"/>
              <a:ext cx="1663700" cy="3492500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 b="0" dirty="0">
                  <a:latin typeface="Tahoma" charset="0"/>
                </a:rPr>
                <a:t>Rest of the</a:t>
              </a:r>
            </a:p>
            <a:p>
              <a:pPr algn="ctr"/>
              <a:r>
                <a:rPr lang="en-US" sz="1600" b="0" dirty="0">
                  <a:latin typeface="Tahoma" charset="0"/>
                </a:rPr>
                <a:t>operating</a:t>
              </a:r>
            </a:p>
            <a:p>
              <a:pPr algn="ctr"/>
              <a:r>
                <a:rPr lang="en-US" sz="1600" b="0" dirty="0">
                  <a:latin typeface="Tahoma" charset="0"/>
                </a:rPr>
                <a:t>system</a:t>
              </a:r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auto">
            <a:xfrm>
              <a:off x="4425950" y="2139950"/>
              <a:ext cx="1206500" cy="749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driver</a:t>
              </a:r>
            </a:p>
          </p:txBody>
        </p:sp>
        <p:sp>
          <p:nvSpPr>
            <p:cNvPr id="81" name="Line 5"/>
            <p:cNvSpPr>
              <a:spLocks noChangeShapeType="1"/>
            </p:cNvSpPr>
            <p:nvPr/>
          </p:nvSpPr>
          <p:spPr bwMode="auto">
            <a:xfrm flipH="1">
              <a:off x="5638800" y="2514600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" name="Rectangle 6"/>
            <p:cNvSpPr>
              <a:spLocks noChangeArrowheads="1"/>
            </p:cNvSpPr>
            <p:nvPr/>
          </p:nvSpPr>
          <p:spPr bwMode="auto">
            <a:xfrm>
              <a:off x="4425950" y="3130550"/>
              <a:ext cx="1206500" cy="749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driver</a:t>
              </a:r>
            </a:p>
          </p:txBody>
        </p:sp>
        <p:sp>
          <p:nvSpPr>
            <p:cNvPr id="83" name="Line 7"/>
            <p:cNvSpPr>
              <a:spLocks noChangeShapeType="1"/>
            </p:cNvSpPr>
            <p:nvPr/>
          </p:nvSpPr>
          <p:spPr bwMode="auto">
            <a:xfrm flipH="1">
              <a:off x="5638800" y="3505200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4" name="Rectangle 8"/>
            <p:cNvSpPr>
              <a:spLocks noChangeArrowheads="1"/>
            </p:cNvSpPr>
            <p:nvPr/>
          </p:nvSpPr>
          <p:spPr bwMode="auto">
            <a:xfrm>
              <a:off x="4860925" y="4035424"/>
              <a:ext cx="276224" cy="964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40000"/>
                </a:lnSpc>
              </a:pPr>
              <a:r>
                <a:rPr lang="en-US" sz="160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60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600">
                  <a:latin typeface="Tahoma" charset="0"/>
                </a:rPr>
                <a:t>.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4425950" y="4730750"/>
              <a:ext cx="1206500" cy="749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driver</a:t>
              </a:r>
            </a:p>
          </p:txBody>
        </p:sp>
        <p:sp>
          <p:nvSpPr>
            <p:cNvPr id="86" name="Line 10"/>
            <p:cNvSpPr>
              <a:spLocks noChangeShapeType="1"/>
            </p:cNvSpPr>
            <p:nvPr/>
          </p:nvSpPr>
          <p:spPr bwMode="auto">
            <a:xfrm flipH="1">
              <a:off x="5638800" y="5105400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2597150" y="2139950"/>
              <a:ext cx="1282700" cy="7493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 dirty="0">
                  <a:latin typeface="Tahoma" charset="0"/>
                </a:rPr>
                <a:t>Device</a:t>
              </a:r>
            </a:p>
            <a:p>
              <a:pPr algn="ctr"/>
              <a:r>
                <a:rPr lang="en-US" sz="1600" dirty="0">
                  <a:latin typeface="Tahoma" charset="0"/>
                </a:rPr>
                <a:t>controller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2597150" y="3130550"/>
              <a:ext cx="1282700" cy="7493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controller</a:t>
              </a:r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>
              <a:off x="3886200" y="25146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3108325" y="4088367"/>
              <a:ext cx="292100" cy="46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40000"/>
                </a:lnSpc>
              </a:pPr>
              <a:r>
                <a:rPr lang="en-US" sz="1200" dirty="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200" dirty="0">
                  <a:latin typeface="Tahoma" charset="0"/>
                </a:rPr>
                <a:t>.</a:t>
              </a:r>
            </a:p>
            <a:p>
              <a:pPr>
                <a:lnSpc>
                  <a:spcPct val="40000"/>
                </a:lnSpc>
              </a:pPr>
              <a:r>
                <a:rPr lang="en-US" sz="1200" dirty="0">
                  <a:latin typeface="Tahoma" charset="0"/>
                </a:rPr>
                <a:t>.</a:t>
              </a: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597150" y="4730750"/>
              <a:ext cx="1282700" cy="7493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  <a:p>
              <a:pPr algn="ctr"/>
              <a:r>
                <a:rPr lang="en-US" sz="1600">
                  <a:latin typeface="Tahoma" charset="0"/>
                </a:rPr>
                <a:t>controller</a:t>
              </a: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1073150" y="22161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 dirty="0">
                  <a:latin typeface="Tahoma" charset="0"/>
                </a:rPr>
                <a:t>Device</a:t>
              </a:r>
            </a:p>
          </p:txBody>
        </p:sp>
        <p:sp>
          <p:nvSpPr>
            <p:cNvPr id="93" name="Line 18"/>
            <p:cNvSpPr>
              <a:spLocks noChangeShapeType="1"/>
            </p:cNvSpPr>
            <p:nvPr/>
          </p:nvSpPr>
          <p:spPr bwMode="auto">
            <a:xfrm>
              <a:off x="3886200" y="35052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4" name="Line 19"/>
            <p:cNvSpPr>
              <a:spLocks noChangeShapeType="1"/>
            </p:cNvSpPr>
            <p:nvPr/>
          </p:nvSpPr>
          <p:spPr bwMode="auto">
            <a:xfrm>
              <a:off x="3886200" y="51054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5" name="Line 20"/>
            <p:cNvSpPr>
              <a:spLocks noChangeShapeType="1"/>
            </p:cNvSpPr>
            <p:nvPr/>
          </p:nvSpPr>
          <p:spPr bwMode="auto">
            <a:xfrm>
              <a:off x="2057400" y="25146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1073150" y="32067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1073150" y="44259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1073150" y="5264150"/>
              <a:ext cx="977900" cy="5969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600">
                  <a:latin typeface="Tahoma" charset="0"/>
                </a:rPr>
                <a:t>Device</a:t>
              </a:r>
            </a:p>
          </p:txBody>
        </p:sp>
        <p:sp>
          <p:nvSpPr>
            <p:cNvPr id="99" name="Line 24"/>
            <p:cNvSpPr>
              <a:spLocks noChangeShapeType="1"/>
            </p:cNvSpPr>
            <p:nvPr/>
          </p:nvSpPr>
          <p:spPr bwMode="auto">
            <a:xfrm>
              <a:off x="2057400" y="35052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0" name="Line 25"/>
            <p:cNvSpPr>
              <a:spLocks noChangeShapeType="1"/>
            </p:cNvSpPr>
            <p:nvPr/>
          </p:nvSpPr>
          <p:spPr bwMode="auto">
            <a:xfrm>
              <a:off x="2057400" y="4648200"/>
              <a:ext cx="5334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1" name="Line 26"/>
            <p:cNvSpPr>
              <a:spLocks noChangeShapeType="1"/>
            </p:cNvSpPr>
            <p:nvPr/>
          </p:nvSpPr>
          <p:spPr bwMode="auto">
            <a:xfrm flipV="1">
              <a:off x="2057400" y="53340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4000"/>
            <a:ext cx="9144000" cy="5616689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nb-NO" sz="1800" dirty="0" err="1" smtClean="0"/>
              <a:t>Device</a:t>
            </a:r>
            <a:r>
              <a:rPr lang="nb-NO" sz="1800" dirty="0" smtClean="0"/>
              <a:t> </a:t>
            </a:r>
            <a:r>
              <a:rPr lang="nb-NO" sz="1800" dirty="0" err="1"/>
              <a:t>controllers</a:t>
            </a:r>
            <a:r>
              <a:rPr lang="nb-NO" sz="1800" dirty="0"/>
              <a:t> </a:t>
            </a:r>
            <a:r>
              <a:rPr lang="nb-NO" sz="1800" dirty="0" err="1"/>
              <a:t>often</a:t>
            </a:r>
            <a:r>
              <a:rPr lang="nb-NO" sz="1800" dirty="0"/>
              <a:t> have</a:t>
            </a:r>
            <a:r>
              <a:rPr lang="nb-NO" sz="1800" dirty="0" smtClean="0"/>
              <a:t> </a:t>
            </a:r>
            <a:br>
              <a:rPr lang="nb-NO" sz="1800" dirty="0" smtClean="0"/>
            </a:br>
            <a:r>
              <a:rPr lang="nb-NO" sz="1800" dirty="0" smtClean="0"/>
              <a:t>registers </a:t>
            </a:r>
            <a:r>
              <a:rPr lang="nb-NO" sz="1800" dirty="0"/>
              <a:t>to hold status, </a:t>
            </a:r>
            <a:r>
              <a:rPr lang="nb-NO" sz="1800" dirty="0" err="1"/>
              <a:t>give</a:t>
            </a:r>
            <a:r>
              <a:rPr lang="nb-NO" sz="1800" dirty="0"/>
              <a:t> </a:t>
            </a:r>
            <a:r>
              <a:rPr lang="nb-NO" sz="1800" dirty="0" err="1"/>
              <a:t>commands</a:t>
            </a:r>
            <a:r>
              <a:rPr lang="nb-NO" sz="1800" dirty="0"/>
              <a:t>,</a:t>
            </a:r>
            <a:r>
              <a:rPr lang="nb-NO" sz="1800" dirty="0" smtClean="0"/>
              <a:t> …</a:t>
            </a:r>
          </a:p>
          <a:p>
            <a:pPr lvl="1">
              <a:spcAft>
                <a:spcPct val="50000"/>
              </a:spcAft>
            </a:pPr>
            <a:r>
              <a:rPr lang="nb-NO" sz="1400" dirty="0" smtClean="0"/>
              <a:t>por</a:t>
            </a:r>
            <a:r>
              <a:rPr lang="nb-NO" sz="1400" dirty="0" smtClean="0"/>
              <a:t>t I/O – </a:t>
            </a:r>
            <a:r>
              <a:rPr lang="nb-NO" sz="1400" dirty="0" err="1" smtClean="0"/>
              <a:t>special</a:t>
            </a:r>
            <a:r>
              <a:rPr lang="nb-NO" sz="1400" dirty="0" smtClean="0"/>
              <a:t> </a:t>
            </a:r>
            <a:r>
              <a:rPr lang="nb-NO" sz="1400" dirty="0" err="1" smtClean="0"/>
              <a:t>instructions</a:t>
            </a:r>
            <a:r>
              <a:rPr lang="nb-NO" sz="1400" dirty="0" smtClean="0"/>
              <a:t> to talk to </a:t>
            </a:r>
            <a:r>
              <a:rPr lang="nb-NO" sz="1400" dirty="0" err="1" smtClean="0"/>
              <a:t>device</a:t>
            </a:r>
            <a:r>
              <a:rPr lang="nb-NO" sz="1400" dirty="0" smtClean="0"/>
              <a:t> </a:t>
            </a:r>
            <a:r>
              <a:rPr lang="nb-NO" sz="1400" dirty="0" err="1" smtClean="0"/>
              <a:t>memory</a:t>
            </a:r>
            <a:endParaRPr lang="nb-NO" sz="1400" dirty="0" smtClean="0"/>
          </a:p>
          <a:p>
            <a:pPr lvl="1">
              <a:spcAft>
                <a:spcPct val="50000"/>
              </a:spcAft>
            </a:pPr>
            <a:r>
              <a:rPr lang="nb-NO" sz="1400" dirty="0" err="1" smtClean="0"/>
              <a:t>memory</a:t>
            </a:r>
            <a:r>
              <a:rPr lang="nb-NO" sz="1400" dirty="0" smtClean="0"/>
              <a:t> </a:t>
            </a:r>
            <a:r>
              <a:rPr lang="nb-NO" sz="1400" dirty="0" err="1" smtClean="0"/>
              <a:t>mapped</a:t>
            </a:r>
            <a:r>
              <a:rPr lang="nb-NO" sz="1400" dirty="0" smtClean="0"/>
              <a:t> I/O – registers </a:t>
            </a:r>
            <a:r>
              <a:rPr lang="nb-NO" sz="1400" dirty="0" err="1" smtClean="0"/>
              <a:t>mapped</a:t>
            </a:r>
            <a:r>
              <a:rPr lang="nb-NO" sz="1400" dirty="0" smtClean="0"/>
              <a:t> </a:t>
            </a:r>
            <a:r>
              <a:rPr lang="nb-NO" sz="1400" dirty="0" err="1" smtClean="0"/>
              <a:t>into</a:t>
            </a:r>
            <a:r>
              <a:rPr lang="nb-NO" sz="1400" dirty="0" smtClean="0"/>
              <a:t> </a:t>
            </a:r>
            <a:r>
              <a:rPr lang="nb-NO" sz="1400" dirty="0" err="1" smtClean="0"/>
              <a:t>regular</a:t>
            </a:r>
            <a:r>
              <a:rPr lang="nb-NO" sz="1400" dirty="0" smtClean="0"/>
              <a:t> </a:t>
            </a:r>
            <a:r>
              <a:rPr lang="nb-NO" sz="1400" dirty="0" err="1" smtClean="0"/>
              <a:t>memory</a:t>
            </a:r>
            <a:r>
              <a:rPr lang="nb-NO" sz="1400" dirty="0" smtClean="0"/>
              <a:t/>
            </a:r>
            <a:br>
              <a:rPr lang="nb-NO" sz="1400" dirty="0" smtClean="0"/>
            </a:br>
            <a:endParaRPr lang="nb-NO" sz="1400" dirty="0" smtClean="0"/>
          </a:p>
          <a:p>
            <a:pPr>
              <a:spcAft>
                <a:spcPct val="50000"/>
              </a:spcAft>
            </a:pPr>
            <a:r>
              <a:rPr lang="nb-NO" sz="1800" dirty="0" err="1"/>
              <a:t>Each</a:t>
            </a:r>
            <a:r>
              <a:rPr lang="nb-NO" sz="1800" dirty="0" smtClean="0"/>
              <a:t> </a:t>
            </a:r>
            <a:r>
              <a:rPr lang="nb-NO" sz="1800" dirty="0" err="1" smtClean="0"/>
              <a:t>device</a:t>
            </a:r>
            <a:r>
              <a:rPr lang="nb-NO" sz="1800" dirty="0" smtClean="0"/>
              <a:t> </a:t>
            </a:r>
            <a:r>
              <a:rPr lang="nb-NO" sz="1800" dirty="0" err="1" smtClean="0"/>
              <a:t>may</a:t>
            </a:r>
            <a:r>
              <a:rPr lang="nb-NO" sz="1800" dirty="0" smtClean="0"/>
              <a:t> be </a:t>
            </a:r>
            <a:r>
              <a:rPr lang="nb-NO" sz="1800" dirty="0" err="1" smtClean="0"/>
              <a:t>different</a:t>
            </a:r>
            <a:r>
              <a:rPr lang="nb-NO" sz="1800" dirty="0" smtClean="0"/>
              <a:t> </a:t>
            </a:r>
            <a:r>
              <a:rPr lang="nb-NO" sz="1800" dirty="0"/>
              <a:t>and </a:t>
            </a:r>
            <a:r>
              <a:rPr lang="nb-NO" sz="1800" dirty="0" err="1" smtClean="0"/>
              <a:t>require</a:t>
            </a:r>
            <a:r>
              <a:rPr lang="nb-NO" sz="1800" dirty="0" smtClean="0"/>
              <a:t> </a:t>
            </a:r>
            <a:r>
              <a:rPr lang="nb-NO" sz="1800" dirty="0" err="1"/>
              <a:t>device-spesific</a:t>
            </a:r>
            <a:r>
              <a:rPr lang="nb-NO" sz="1800" dirty="0"/>
              <a:t> </a:t>
            </a:r>
            <a:r>
              <a:rPr lang="nb-NO" sz="1800" dirty="0" smtClean="0"/>
              <a:t>software</a:t>
            </a:r>
            <a:br>
              <a:rPr lang="nb-NO" sz="1800" dirty="0" smtClean="0"/>
            </a:br>
            <a:endParaRPr lang="nb-NO" sz="1800" dirty="0" smtClean="0"/>
          </a:p>
          <a:p>
            <a:pPr>
              <a:spcAft>
                <a:spcPct val="50000"/>
              </a:spcAft>
            </a:pPr>
            <a:r>
              <a:rPr lang="nb-NO" sz="1800" dirty="0"/>
              <a:t>The software </a:t>
            </a:r>
            <a:r>
              <a:rPr lang="nb-NO" sz="1800" dirty="0" err="1"/>
              <a:t>talking</a:t>
            </a:r>
            <a:r>
              <a:rPr lang="nb-NO" sz="1800" dirty="0"/>
              <a:t> to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controller</a:t>
            </a:r>
            <a:r>
              <a:rPr lang="nb-NO" sz="1800" dirty="0"/>
              <a:t> and </a:t>
            </a:r>
            <a:r>
              <a:rPr lang="nb-NO" sz="1800" dirty="0" err="1"/>
              <a:t>giving</a:t>
            </a:r>
            <a:r>
              <a:rPr lang="nb-NO" sz="1800" dirty="0"/>
              <a:t> </a:t>
            </a:r>
            <a:r>
              <a:rPr lang="nb-NO" sz="1800" dirty="0" err="1"/>
              <a:t>commands</a:t>
            </a:r>
            <a:r>
              <a:rPr lang="nb-NO" sz="1800" dirty="0"/>
              <a:t> is </a:t>
            </a:r>
            <a:r>
              <a:rPr lang="nb-NO" sz="1800" dirty="0" err="1"/>
              <a:t>often</a:t>
            </a:r>
            <a:r>
              <a:rPr lang="nb-NO" sz="1800" dirty="0"/>
              <a:t> </a:t>
            </a:r>
            <a:r>
              <a:rPr lang="nb-NO" sz="1800" dirty="0" err="1"/>
              <a:t>called</a:t>
            </a:r>
            <a:r>
              <a:rPr lang="nb-NO" sz="1800" dirty="0"/>
              <a:t> a </a:t>
            </a:r>
            <a:r>
              <a:rPr lang="nb-NO" sz="1800" dirty="0" err="1">
                <a:solidFill>
                  <a:schemeClr val="folHlink"/>
                </a:solidFill>
              </a:rPr>
              <a:t>device</a:t>
            </a:r>
            <a:r>
              <a:rPr lang="nb-NO" sz="1800" dirty="0">
                <a:solidFill>
                  <a:schemeClr val="folHlink"/>
                </a:solidFill>
              </a:rPr>
              <a:t> driver </a:t>
            </a:r>
            <a:endParaRPr lang="nb-NO" sz="1800" dirty="0"/>
          </a:p>
          <a:p>
            <a:pPr lvl="1">
              <a:spcAft>
                <a:spcPct val="50000"/>
              </a:spcAft>
            </a:pPr>
            <a:r>
              <a:rPr lang="nb-NO" sz="1600" dirty="0" err="1"/>
              <a:t>usually</a:t>
            </a:r>
            <a:r>
              <a:rPr lang="nb-NO" sz="1600" dirty="0"/>
              <a:t> </a:t>
            </a:r>
            <a:r>
              <a:rPr lang="nb-NO" sz="1600" dirty="0" err="1"/>
              <a:t>running</a:t>
            </a:r>
            <a:r>
              <a:rPr lang="nb-NO" sz="1600" dirty="0"/>
              <a:t> </a:t>
            </a:r>
            <a:r>
              <a:rPr lang="nb-NO" sz="1600" dirty="0" err="1"/>
              <a:t>within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kernel</a:t>
            </a:r>
            <a:endParaRPr lang="nb-NO" sz="1600" dirty="0"/>
          </a:p>
          <a:p>
            <a:pPr lvl="1">
              <a:spcAft>
                <a:spcPct val="50000"/>
              </a:spcAft>
            </a:pPr>
            <a:r>
              <a:rPr lang="nb-NO" sz="1600" dirty="0" err="1"/>
              <a:t>mostly</a:t>
            </a:r>
            <a:r>
              <a:rPr lang="nb-NO" sz="1600" dirty="0"/>
              <a:t> </a:t>
            </a:r>
            <a:r>
              <a:rPr lang="nb-NO" sz="1600" dirty="0" err="1"/>
              <a:t>provided</a:t>
            </a:r>
            <a:r>
              <a:rPr lang="nb-NO" sz="1600" dirty="0"/>
              <a:t> by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device</a:t>
            </a:r>
            <a:r>
              <a:rPr lang="nb-NO" sz="1600" dirty="0"/>
              <a:t> </a:t>
            </a:r>
            <a:r>
              <a:rPr lang="nb-NO" sz="1600" dirty="0" err="1"/>
              <a:t>vendors</a:t>
            </a:r>
            <a:endParaRPr lang="nb-NO" sz="1600" dirty="0"/>
          </a:p>
          <a:p>
            <a:pPr lvl="1">
              <a:spcAft>
                <a:spcPct val="50000"/>
              </a:spcAft>
            </a:pPr>
            <a:r>
              <a:rPr lang="nb-NO" sz="1600" dirty="0" err="1"/>
              <a:t>translating</a:t>
            </a:r>
            <a:r>
              <a:rPr lang="nb-NO" sz="1600" dirty="0"/>
              <a:t> </a:t>
            </a:r>
            <a:r>
              <a:rPr lang="nb-NO" sz="1600" dirty="0" err="1"/>
              <a:t>device-independent</a:t>
            </a:r>
            <a:r>
              <a:rPr lang="nb-NO" sz="1600" dirty="0"/>
              <a:t> </a:t>
            </a:r>
            <a:r>
              <a:rPr lang="nb-NO" sz="1600" dirty="0" err="1"/>
              <a:t>commands</a:t>
            </a:r>
            <a:r>
              <a:rPr lang="nb-NO" sz="1600" dirty="0"/>
              <a:t>, </a:t>
            </a:r>
            <a:r>
              <a:rPr lang="nb-NO" sz="1600" dirty="0" err="1"/>
              <a:t>e.g</a:t>
            </a:r>
            <a:r>
              <a:rPr lang="nb-NO" sz="1600" dirty="0"/>
              <a:t>., </a:t>
            </a:r>
            <a:br>
              <a:rPr lang="nb-NO" sz="1600" dirty="0"/>
            </a:br>
            <a:r>
              <a:rPr lang="nb-NO" sz="1600" dirty="0" err="1"/>
              <a:t>read</a:t>
            </a:r>
            <a:r>
              <a:rPr lang="nb-NO" sz="1600" dirty="0"/>
              <a:t> from file </a:t>
            </a:r>
            <a:r>
              <a:rPr lang="nb-NO" sz="1600" dirty="0" err="1"/>
              <a:t>on</a:t>
            </a:r>
            <a:r>
              <a:rPr lang="nb-NO" sz="1600" dirty="0"/>
              <a:t> disk: </a:t>
            </a:r>
            <a:r>
              <a:rPr lang="nb-NO" sz="1600" dirty="0" err="1"/>
              <a:t>logical</a:t>
            </a:r>
            <a:r>
              <a:rPr lang="nb-NO" sz="1600" dirty="0"/>
              <a:t> </a:t>
            </a:r>
            <a:r>
              <a:rPr lang="nb-NO" sz="1600" dirty="0" err="1"/>
              <a:t>block</a:t>
            </a:r>
            <a:r>
              <a:rPr lang="nb-NO" sz="1600" dirty="0"/>
              <a:t> </a:t>
            </a:r>
            <a:r>
              <a:rPr lang="nb-NO" sz="1600" dirty="0" err="1"/>
              <a:t>number</a:t>
            </a:r>
            <a:r>
              <a:rPr lang="nb-NO" sz="1600" dirty="0"/>
              <a:t> </a:t>
            </a:r>
            <a:r>
              <a:rPr lang="nb-NO" sz="1600" dirty="0">
                <a:sym typeface="Wingdings" pitchFamily="2" charset="2"/>
              </a:rPr>
              <a:t></a:t>
            </a:r>
            <a:r>
              <a:rPr lang="nb-NO" sz="1600" dirty="0" smtClean="0">
                <a:sym typeface="Wingdings" pitchFamily="2" charset="2"/>
              </a:rPr>
              <a:t> </a:t>
            </a:r>
            <a:r>
              <a:rPr lang="nb-NO" sz="1600" dirty="0" err="1" smtClean="0">
                <a:sym typeface="Wingdings" pitchFamily="2" charset="2"/>
              </a:rPr>
              <a:t>device</a:t>
            </a:r>
            <a:r>
              <a:rPr lang="nb-NO" sz="1600" dirty="0" smtClean="0">
                <a:sym typeface="Wingdings" pitchFamily="2" charset="2"/>
              </a:rPr>
              <a:t> </a:t>
            </a:r>
            <a:r>
              <a:rPr lang="nb-NO" sz="1600" dirty="0" err="1" smtClean="0">
                <a:sym typeface="Wingdings" pitchFamily="2" charset="2"/>
              </a:rPr>
              <a:t>interface</a:t>
            </a:r>
            <a:r>
              <a:rPr lang="nb-NO" sz="1600" dirty="0" smtClean="0">
                <a:sym typeface="Wingdings" pitchFamily="2" charset="2"/>
              </a:rPr>
              <a:t> </a:t>
            </a:r>
            <a:r>
              <a:rPr lang="nb-NO" sz="1200" dirty="0" smtClean="0">
                <a:sym typeface="Wingdings" pitchFamily="2" charset="2"/>
              </a:rPr>
              <a:t>(</a:t>
            </a:r>
            <a:r>
              <a:rPr lang="nb-NO" sz="1200" dirty="0" err="1" smtClean="0">
                <a:sym typeface="Wingdings" pitchFamily="2" charset="2"/>
              </a:rPr>
              <a:t>device</a:t>
            </a:r>
            <a:r>
              <a:rPr lang="nb-NO" sz="1200" dirty="0">
                <a:sym typeface="Wingdings" pitchFamily="2" charset="2"/>
              </a:rPr>
              <a:t>, </a:t>
            </a:r>
            <a:r>
              <a:rPr lang="nb-NO" sz="1200" dirty="0" err="1">
                <a:sym typeface="Wingdings" pitchFamily="2" charset="2"/>
              </a:rPr>
              <a:t>cylinder</a:t>
            </a:r>
            <a:r>
              <a:rPr lang="nb-NO" sz="1200" dirty="0">
                <a:sym typeface="Wingdings" pitchFamily="2" charset="2"/>
              </a:rPr>
              <a:t>, head, </a:t>
            </a:r>
            <a:r>
              <a:rPr lang="nb-NO" sz="1200" dirty="0" err="1">
                <a:sym typeface="Wingdings" pitchFamily="2" charset="2"/>
              </a:rPr>
              <a:t>sector(s</a:t>
            </a:r>
            <a:r>
              <a:rPr lang="nb-NO" sz="1200" dirty="0" smtClean="0">
                <a:sym typeface="Wingdings" pitchFamily="2" charset="2"/>
              </a:rPr>
              <a:t>))</a:t>
            </a:r>
            <a:r>
              <a:rPr lang="nb-NO" sz="1600" dirty="0" smtClean="0"/>
              <a:t> </a:t>
            </a:r>
            <a:r>
              <a:rPr lang="nb-NO" sz="1600" dirty="0"/>
              <a:t/>
            </a:r>
            <a:br>
              <a:rPr lang="nb-NO" sz="1600" dirty="0"/>
            </a:br>
            <a:endParaRPr lang="nb-NO" sz="1600" dirty="0"/>
          </a:p>
          <a:p>
            <a:pPr>
              <a:spcAft>
                <a:spcPct val="50000"/>
              </a:spcAft>
            </a:pPr>
            <a:r>
              <a:rPr lang="nb-NO" sz="1800" dirty="0"/>
              <a:t>A huge </a:t>
            </a:r>
            <a:r>
              <a:rPr lang="nb-NO" sz="1800" dirty="0" err="1"/>
              <a:t>amount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code</a:t>
            </a:r>
            <a:r>
              <a:rPr lang="nb-NO" sz="1800" dirty="0"/>
              <a:t> (95%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Linux </a:t>
            </a:r>
            <a:r>
              <a:rPr lang="nb-NO" sz="1800" dirty="0" err="1"/>
              <a:t>code</a:t>
            </a:r>
            <a:r>
              <a:rPr lang="nb-NO" sz="1800" dirty="0"/>
              <a:t>!!??)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6797E-6 4.79268E-6 L 0.25738 -0.441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Management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4000"/>
            <a:ext cx="9144000" cy="5616689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nb-NO" sz="1800" dirty="0" err="1" smtClean="0"/>
              <a:t>Device</a:t>
            </a:r>
            <a:r>
              <a:rPr lang="nb-NO" sz="1800" dirty="0" smtClean="0"/>
              <a:t> </a:t>
            </a:r>
            <a:r>
              <a:rPr lang="nb-NO" sz="1800" dirty="0" err="1"/>
              <a:t>controllers</a:t>
            </a:r>
            <a:r>
              <a:rPr lang="nb-NO" sz="1800" dirty="0"/>
              <a:t> </a:t>
            </a:r>
            <a:r>
              <a:rPr lang="nb-NO" sz="1800" dirty="0" err="1"/>
              <a:t>often</a:t>
            </a:r>
            <a:r>
              <a:rPr lang="nb-NO" sz="1800" dirty="0"/>
              <a:t> have</a:t>
            </a:r>
            <a:r>
              <a:rPr lang="nb-NO" sz="1800" dirty="0" smtClean="0"/>
              <a:t> </a:t>
            </a:r>
            <a:br>
              <a:rPr lang="nb-NO" sz="1800" dirty="0" smtClean="0"/>
            </a:br>
            <a:r>
              <a:rPr lang="nb-NO" sz="1800" dirty="0" smtClean="0"/>
              <a:t>registers </a:t>
            </a:r>
            <a:r>
              <a:rPr lang="nb-NO" sz="1800" dirty="0"/>
              <a:t>to hold status, </a:t>
            </a:r>
            <a:r>
              <a:rPr lang="nb-NO" sz="1800" dirty="0" err="1"/>
              <a:t>give</a:t>
            </a:r>
            <a:r>
              <a:rPr lang="nb-NO" sz="1800" dirty="0"/>
              <a:t> </a:t>
            </a:r>
            <a:r>
              <a:rPr lang="nb-NO" sz="1800" dirty="0" err="1"/>
              <a:t>commands</a:t>
            </a:r>
            <a:r>
              <a:rPr lang="nb-NO" sz="1800" dirty="0"/>
              <a:t>,</a:t>
            </a:r>
            <a:r>
              <a:rPr lang="nb-NO" sz="1800" dirty="0" smtClean="0"/>
              <a:t> …</a:t>
            </a:r>
          </a:p>
          <a:p>
            <a:pPr lvl="1">
              <a:spcAft>
                <a:spcPct val="50000"/>
              </a:spcAft>
            </a:pPr>
            <a:r>
              <a:rPr lang="nb-NO" sz="1400" dirty="0" smtClean="0"/>
              <a:t>por</a:t>
            </a:r>
            <a:r>
              <a:rPr lang="nb-NO" sz="1400" dirty="0" smtClean="0"/>
              <a:t>t I/O – </a:t>
            </a:r>
            <a:r>
              <a:rPr lang="nb-NO" sz="1400" dirty="0" err="1" smtClean="0"/>
              <a:t>special</a:t>
            </a:r>
            <a:r>
              <a:rPr lang="nb-NO" sz="1400" dirty="0" smtClean="0"/>
              <a:t> </a:t>
            </a:r>
            <a:r>
              <a:rPr lang="nb-NO" sz="1400" dirty="0" err="1" smtClean="0"/>
              <a:t>instructions</a:t>
            </a:r>
            <a:r>
              <a:rPr lang="nb-NO" sz="1400" dirty="0" smtClean="0"/>
              <a:t> to talk to </a:t>
            </a:r>
            <a:r>
              <a:rPr lang="nb-NO" sz="1400" dirty="0" err="1" smtClean="0"/>
              <a:t>device</a:t>
            </a:r>
            <a:r>
              <a:rPr lang="nb-NO" sz="1400" dirty="0" smtClean="0"/>
              <a:t> </a:t>
            </a:r>
            <a:r>
              <a:rPr lang="nb-NO" sz="1400" dirty="0" err="1" smtClean="0"/>
              <a:t>memory</a:t>
            </a:r>
            <a:endParaRPr lang="nb-NO" sz="1400" dirty="0" smtClean="0"/>
          </a:p>
          <a:p>
            <a:pPr lvl="1">
              <a:spcAft>
                <a:spcPct val="50000"/>
              </a:spcAft>
            </a:pPr>
            <a:r>
              <a:rPr lang="nb-NO" sz="1400" dirty="0" err="1" smtClean="0"/>
              <a:t>memory</a:t>
            </a:r>
            <a:r>
              <a:rPr lang="nb-NO" sz="1400" dirty="0" smtClean="0"/>
              <a:t> </a:t>
            </a:r>
            <a:r>
              <a:rPr lang="nb-NO" sz="1400" dirty="0" err="1" smtClean="0"/>
              <a:t>mapped</a:t>
            </a:r>
            <a:r>
              <a:rPr lang="nb-NO" sz="1400" dirty="0" smtClean="0"/>
              <a:t> I/O – registers </a:t>
            </a:r>
            <a:r>
              <a:rPr lang="nb-NO" sz="1400" dirty="0" err="1" smtClean="0"/>
              <a:t>mapped</a:t>
            </a:r>
            <a:r>
              <a:rPr lang="nb-NO" sz="1400" dirty="0" smtClean="0"/>
              <a:t> </a:t>
            </a:r>
            <a:r>
              <a:rPr lang="nb-NO" sz="1400" dirty="0" err="1" smtClean="0"/>
              <a:t>into</a:t>
            </a:r>
            <a:r>
              <a:rPr lang="nb-NO" sz="1400" dirty="0" smtClean="0"/>
              <a:t> </a:t>
            </a:r>
            <a:r>
              <a:rPr lang="nb-NO" sz="1400" dirty="0" err="1" smtClean="0"/>
              <a:t>regular</a:t>
            </a:r>
            <a:r>
              <a:rPr lang="nb-NO" sz="1400" dirty="0" smtClean="0"/>
              <a:t> </a:t>
            </a:r>
            <a:r>
              <a:rPr lang="nb-NO" sz="1400" dirty="0" err="1" smtClean="0"/>
              <a:t>memory</a:t>
            </a:r>
            <a:r>
              <a:rPr lang="nb-NO" sz="1400" dirty="0" smtClean="0"/>
              <a:t/>
            </a:r>
            <a:br>
              <a:rPr lang="nb-NO" sz="1400" dirty="0" smtClean="0"/>
            </a:br>
            <a:endParaRPr lang="nb-NO" sz="1400" dirty="0" smtClean="0"/>
          </a:p>
          <a:p>
            <a:pPr>
              <a:spcAft>
                <a:spcPct val="50000"/>
              </a:spcAft>
            </a:pPr>
            <a:r>
              <a:rPr lang="nb-NO" sz="1800" dirty="0" err="1"/>
              <a:t>Each</a:t>
            </a:r>
            <a:r>
              <a:rPr lang="nb-NO" sz="1800" dirty="0" smtClean="0"/>
              <a:t> </a:t>
            </a:r>
            <a:r>
              <a:rPr lang="nb-NO" sz="1800" dirty="0" err="1" smtClean="0"/>
              <a:t>device</a:t>
            </a:r>
            <a:r>
              <a:rPr lang="nb-NO" sz="1800" dirty="0" smtClean="0"/>
              <a:t> </a:t>
            </a:r>
            <a:r>
              <a:rPr lang="nb-NO" sz="1800" dirty="0" err="1" smtClean="0"/>
              <a:t>may</a:t>
            </a:r>
            <a:r>
              <a:rPr lang="nb-NO" sz="1800" dirty="0" smtClean="0"/>
              <a:t> be </a:t>
            </a:r>
            <a:r>
              <a:rPr lang="nb-NO" sz="1800" dirty="0" err="1" smtClean="0"/>
              <a:t>different</a:t>
            </a:r>
            <a:r>
              <a:rPr lang="nb-NO" sz="1800" dirty="0" smtClean="0"/>
              <a:t> </a:t>
            </a:r>
            <a:r>
              <a:rPr lang="nb-NO" sz="1800" dirty="0"/>
              <a:t>and </a:t>
            </a:r>
            <a:r>
              <a:rPr lang="nb-NO" sz="1800" dirty="0" err="1" smtClean="0"/>
              <a:t>require</a:t>
            </a:r>
            <a:r>
              <a:rPr lang="nb-NO" sz="1800" dirty="0" smtClean="0"/>
              <a:t> </a:t>
            </a:r>
            <a:r>
              <a:rPr lang="nb-NO" sz="1800" dirty="0" err="1"/>
              <a:t>device-spesific</a:t>
            </a:r>
            <a:r>
              <a:rPr lang="nb-NO" sz="1800" dirty="0"/>
              <a:t> </a:t>
            </a:r>
            <a:r>
              <a:rPr lang="nb-NO" sz="1800" dirty="0" smtClean="0"/>
              <a:t>software</a:t>
            </a:r>
            <a:br>
              <a:rPr lang="nb-NO" sz="1800" dirty="0" smtClean="0"/>
            </a:br>
            <a:endParaRPr lang="nb-NO" sz="1800" dirty="0" smtClean="0"/>
          </a:p>
          <a:p>
            <a:pPr>
              <a:spcAft>
                <a:spcPct val="50000"/>
              </a:spcAft>
            </a:pPr>
            <a:r>
              <a:rPr lang="nb-NO" sz="1800" dirty="0"/>
              <a:t>The software </a:t>
            </a:r>
            <a:r>
              <a:rPr lang="nb-NO" sz="1800" dirty="0" err="1"/>
              <a:t>talking</a:t>
            </a:r>
            <a:r>
              <a:rPr lang="nb-NO" sz="1800" dirty="0"/>
              <a:t> to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controller</a:t>
            </a:r>
            <a:r>
              <a:rPr lang="nb-NO" sz="1800" dirty="0"/>
              <a:t> and </a:t>
            </a:r>
            <a:r>
              <a:rPr lang="nb-NO" sz="1800" dirty="0" err="1"/>
              <a:t>giving</a:t>
            </a:r>
            <a:r>
              <a:rPr lang="nb-NO" sz="1800" dirty="0"/>
              <a:t> </a:t>
            </a:r>
            <a:r>
              <a:rPr lang="nb-NO" sz="1800" dirty="0" err="1"/>
              <a:t>commands</a:t>
            </a:r>
            <a:r>
              <a:rPr lang="nb-NO" sz="1800" dirty="0"/>
              <a:t> is </a:t>
            </a:r>
            <a:r>
              <a:rPr lang="nb-NO" sz="1800" dirty="0" err="1"/>
              <a:t>often</a:t>
            </a:r>
            <a:r>
              <a:rPr lang="nb-NO" sz="1800" dirty="0"/>
              <a:t> </a:t>
            </a:r>
            <a:r>
              <a:rPr lang="nb-NO" sz="1800" dirty="0" err="1"/>
              <a:t>called</a:t>
            </a:r>
            <a:r>
              <a:rPr lang="nb-NO" sz="1800" dirty="0"/>
              <a:t> a </a:t>
            </a:r>
            <a:r>
              <a:rPr lang="nb-NO" sz="1800" dirty="0" err="1">
                <a:solidFill>
                  <a:schemeClr val="folHlink"/>
                </a:solidFill>
              </a:rPr>
              <a:t>device</a:t>
            </a:r>
            <a:r>
              <a:rPr lang="nb-NO" sz="1800" dirty="0">
                <a:solidFill>
                  <a:schemeClr val="folHlink"/>
                </a:solidFill>
              </a:rPr>
              <a:t> driver </a:t>
            </a:r>
            <a:endParaRPr lang="nb-NO" sz="1800" dirty="0"/>
          </a:p>
          <a:p>
            <a:pPr lvl="1">
              <a:spcAft>
                <a:spcPct val="50000"/>
              </a:spcAft>
            </a:pPr>
            <a:r>
              <a:rPr lang="nb-NO" sz="1600" dirty="0" err="1"/>
              <a:t>usually</a:t>
            </a:r>
            <a:r>
              <a:rPr lang="nb-NO" sz="1600" dirty="0"/>
              <a:t> </a:t>
            </a:r>
            <a:r>
              <a:rPr lang="nb-NO" sz="1600" dirty="0" err="1"/>
              <a:t>running</a:t>
            </a:r>
            <a:r>
              <a:rPr lang="nb-NO" sz="1600" dirty="0"/>
              <a:t> </a:t>
            </a:r>
            <a:r>
              <a:rPr lang="nb-NO" sz="1600" dirty="0" err="1"/>
              <a:t>within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kernel</a:t>
            </a:r>
            <a:endParaRPr lang="nb-NO" sz="1600" dirty="0"/>
          </a:p>
          <a:p>
            <a:pPr lvl="1">
              <a:spcAft>
                <a:spcPct val="50000"/>
              </a:spcAft>
            </a:pPr>
            <a:r>
              <a:rPr lang="nb-NO" sz="1600" dirty="0" err="1"/>
              <a:t>mostly</a:t>
            </a:r>
            <a:r>
              <a:rPr lang="nb-NO" sz="1600" dirty="0"/>
              <a:t> </a:t>
            </a:r>
            <a:r>
              <a:rPr lang="nb-NO" sz="1600" dirty="0" err="1"/>
              <a:t>provided</a:t>
            </a:r>
            <a:r>
              <a:rPr lang="nb-NO" sz="1600" dirty="0"/>
              <a:t> by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device</a:t>
            </a:r>
            <a:r>
              <a:rPr lang="nb-NO" sz="1600" dirty="0"/>
              <a:t> </a:t>
            </a:r>
            <a:r>
              <a:rPr lang="nb-NO" sz="1600" dirty="0" err="1"/>
              <a:t>vendors</a:t>
            </a:r>
            <a:endParaRPr lang="nb-NO" sz="1600" dirty="0"/>
          </a:p>
          <a:p>
            <a:pPr lvl="1">
              <a:spcAft>
                <a:spcPct val="50000"/>
              </a:spcAft>
            </a:pPr>
            <a:r>
              <a:rPr lang="nb-NO" sz="1600" dirty="0" err="1"/>
              <a:t>translating</a:t>
            </a:r>
            <a:r>
              <a:rPr lang="nb-NO" sz="1600" dirty="0"/>
              <a:t> </a:t>
            </a:r>
            <a:r>
              <a:rPr lang="nb-NO" sz="1600" dirty="0" err="1"/>
              <a:t>device-independent</a:t>
            </a:r>
            <a:r>
              <a:rPr lang="nb-NO" sz="1600" dirty="0"/>
              <a:t> </a:t>
            </a:r>
            <a:r>
              <a:rPr lang="nb-NO" sz="1600" dirty="0" err="1"/>
              <a:t>commands</a:t>
            </a:r>
            <a:r>
              <a:rPr lang="nb-NO" sz="1600" dirty="0"/>
              <a:t>, </a:t>
            </a:r>
            <a:r>
              <a:rPr lang="nb-NO" sz="1600" dirty="0" err="1"/>
              <a:t>e.g</a:t>
            </a:r>
            <a:r>
              <a:rPr lang="nb-NO" sz="1600" dirty="0"/>
              <a:t>., </a:t>
            </a:r>
            <a:br>
              <a:rPr lang="nb-NO" sz="1600" dirty="0"/>
            </a:br>
            <a:r>
              <a:rPr lang="nb-NO" sz="1600" dirty="0" err="1"/>
              <a:t>read</a:t>
            </a:r>
            <a:r>
              <a:rPr lang="nb-NO" sz="1600" dirty="0"/>
              <a:t> from file </a:t>
            </a:r>
            <a:r>
              <a:rPr lang="nb-NO" sz="1600" dirty="0" err="1"/>
              <a:t>on</a:t>
            </a:r>
            <a:r>
              <a:rPr lang="nb-NO" sz="1600" dirty="0"/>
              <a:t> disk: </a:t>
            </a:r>
            <a:r>
              <a:rPr lang="nb-NO" sz="1600" dirty="0" err="1"/>
              <a:t>logical</a:t>
            </a:r>
            <a:r>
              <a:rPr lang="nb-NO" sz="1600" dirty="0"/>
              <a:t> </a:t>
            </a:r>
            <a:r>
              <a:rPr lang="nb-NO" sz="1600" dirty="0" err="1"/>
              <a:t>block</a:t>
            </a:r>
            <a:r>
              <a:rPr lang="nb-NO" sz="1600" dirty="0"/>
              <a:t> </a:t>
            </a:r>
            <a:r>
              <a:rPr lang="nb-NO" sz="1600" dirty="0" err="1"/>
              <a:t>number</a:t>
            </a:r>
            <a:r>
              <a:rPr lang="nb-NO" sz="1600" dirty="0"/>
              <a:t> </a:t>
            </a:r>
            <a:r>
              <a:rPr lang="nb-NO" sz="1600" dirty="0">
                <a:sym typeface="Wingdings" pitchFamily="2" charset="2"/>
              </a:rPr>
              <a:t> </a:t>
            </a:r>
            <a:r>
              <a:rPr lang="nb-NO" sz="1600" dirty="0" err="1">
                <a:sym typeface="Wingdings" pitchFamily="2" charset="2"/>
              </a:rPr>
              <a:t>device</a:t>
            </a:r>
            <a:r>
              <a:rPr lang="nb-NO" sz="1600" dirty="0">
                <a:sym typeface="Wingdings" pitchFamily="2" charset="2"/>
              </a:rPr>
              <a:t>, </a:t>
            </a:r>
            <a:r>
              <a:rPr lang="nb-NO" sz="1600" dirty="0" err="1">
                <a:sym typeface="Wingdings" pitchFamily="2" charset="2"/>
              </a:rPr>
              <a:t>cylinder</a:t>
            </a:r>
            <a:r>
              <a:rPr lang="nb-NO" sz="1600" dirty="0">
                <a:sym typeface="Wingdings" pitchFamily="2" charset="2"/>
              </a:rPr>
              <a:t>, head, </a:t>
            </a:r>
            <a:r>
              <a:rPr lang="nb-NO" sz="1600" dirty="0" err="1">
                <a:sym typeface="Wingdings" pitchFamily="2" charset="2"/>
              </a:rPr>
              <a:t>sector(s</a:t>
            </a:r>
            <a:r>
              <a:rPr lang="nb-NO" sz="1600" dirty="0">
                <a:sym typeface="Wingdings" pitchFamily="2" charset="2"/>
              </a:rPr>
              <a:t>)</a:t>
            </a:r>
            <a:r>
              <a:rPr lang="nb-NO" sz="1600" dirty="0"/>
              <a:t> </a:t>
            </a:r>
            <a:br>
              <a:rPr lang="nb-NO" sz="1600" dirty="0"/>
            </a:br>
            <a:endParaRPr lang="nb-NO" sz="1600" dirty="0"/>
          </a:p>
          <a:p>
            <a:pPr>
              <a:spcAft>
                <a:spcPct val="50000"/>
              </a:spcAft>
            </a:pPr>
            <a:r>
              <a:rPr lang="nb-NO" sz="1800" dirty="0"/>
              <a:t>A huge </a:t>
            </a:r>
            <a:r>
              <a:rPr lang="nb-NO" sz="1800" dirty="0" err="1"/>
              <a:t>amount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code</a:t>
            </a:r>
            <a:r>
              <a:rPr lang="nb-NO" sz="1800" dirty="0"/>
              <a:t> (95%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Linux </a:t>
            </a:r>
            <a:r>
              <a:rPr lang="nb-NO" sz="1800" dirty="0" err="1"/>
              <a:t>code</a:t>
            </a:r>
            <a:r>
              <a:rPr lang="nb-NO" sz="1800" dirty="0"/>
              <a:t>!!??)</a:t>
            </a:r>
          </a:p>
        </p:txBody>
      </p:sp>
      <p:sp>
        <p:nvSpPr>
          <p:cNvPr id="29" name="TextBox 28"/>
          <p:cNvSpPr txBox="1"/>
          <p:nvPr/>
        </p:nvSpPr>
        <p:spPr>
          <a:xfrm rot="1325358">
            <a:off x="7813998" y="128244"/>
            <a:ext cx="150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extra copy</a:t>
            </a:r>
          </a:p>
          <a:p>
            <a:r>
              <a:rPr lang="en-US" sz="2000" b="0" dirty="0" smtClean="0"/>
              <a:t>for handout</a:t>
            </a:r>
            <a:endParaRPr lang="en-US" sz="2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Interfaces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point of connection between components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2400" dirty="0"/>
              <a:t>The OS incorporates logic that support interfaces with both hardware and applications, e.g.,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command line interface, e.g., a shell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graphical user interface (GUI)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interface consisting of windows, icons, menus and pointers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often not part of the OS (at least not kernel), but an own program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…</a:t>
            </a:r>
            <a:br>
              <a:rPr lang="en-US" sz="2000" dirty="0"/>
            </a:b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2400" dirty="0"/>
              <a:t>Example: X (see </a:t>
            </a:r>
            <a:r>
              <a:rPr lang="en-US" sz="2400" dirty="0">
                <a:latin typeface="Courier New" pitchFamily="49" charset="0"/>
              </a:rPr>
              <a:t>man X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network transparent </a:t>
            </a:r>
            <a:r>
              <a:rPr lang="en-US" sz="2000" dirty="0" smtClean="0"/>
              <a:t>window </a:t>
            </a:r>
            <a:r>
              <a:rPr lang="en-US" sz="2000" dirty="0"/>
              <a:t>system running on most ANSI C and POSIX (</a:t>
            </a:r>
            <a:r>
              <a:rPr lang="nb-NO" sz="2000" dirty="0"/>
              <a:t>portable OS </a:t>
            </a:r>
            <a:r>
              <a:rPr lang="nb-NO" sz="2000" dirty="0" err="1"/>
              <a:t>interface</a:t>
            </a:r>
            <a:r>
              <a:rPr lang="nb-NO" sz="2000" dirty="0"/>
              <a:t> for UNIX</a:t>
            </a:r>
            <a:r>
              <a:rPr lang="en-US" sz="2000" dirty="0"/>
              <a:t>) compliant systems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uses </a:t>
            </a:r>
            <a:r>
              <a:rPr lang="en-US" sz="2000" dirty="0" smtClean="0"/>
              <a:t>inter-process </a:t>
            </a:r>
            <a:r>
              <a:rPr lang="en-US" sz="2000" dirty="0"/>
              <a:t>communication to get input from and send output to various client programs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xdm</a:t>
            </a:r>
            <a:r>
              <a:rPr lang="en-US" sz="2000" dirty="0"/>
              <a:t> (X Display Manager) – usually set by administrator to run automatically at boot time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xinit</a:t>
            </a:r>
            <a:r>
              <a:rPr lang="en-US" sz="2000" dirty="0"/>
              <a:t> – manually starting X (</a:t>
            </a:r>
            <a:r>
              <a:rPr lang="en-US" sz="2000" dirty="0" err="1">
                <a:latin typeface="Courier New" pitchFamily="49" charset="0"/>
              </a:rPr>
              <a:t>startx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x11</a:t>
            </a:r>
            <a:r>
              <a:rPr lang="en-US" sz="2000" dirty="0"/>
              <a:t>, </a:t>
            </a:r>
            <a:r>
              <a:rPr lang="en-US" sz="2000" dirty="0" err="1">
                <a:latin typeface="Courier New" pitchFamily="49" charset="0"/>
              </a:rPr>
              <a:t>xstart</a:t>
            </a:r>
            <a:r>
              <a:rPr lang="en-US" sz="2000" dirty="0"/>
              <a:t>, 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Windows Interfaces</a:t>
            </a:r>
            <a:endParaRPr lang="en-US"/>
          </a:p>
        </p:txBody>
      </p:sp>
      <p:graphicFrame>
        <p:nvGraphicFramePr>
          <p:cNvPr id="1202179" name="Object 3"/>
          <p:cNvGraphicFramePr>
            <a:graphicFrameLocks noChangeAspect="1"/>
          </p:cNvGraphicFramePr>
          <p:nvPr>
            <p:ph idx="1"/>
          </p:nvPr>
        </p:nvGraphicFramePr>
        <p:xfrm>
          <a:off x="992188" y="879475"/>
          <a:ext cx="4768850" cy="5521325"/>
        </p:xfrm>
        <a:graphic>
          <a:graphicData uri="http://schemas.openxmlformats.org/presentationml/2006/ole">
            <p:oleObj spid="_x0000_s1202183" name="VISIO" r:id="rId4" imgW="4762500" imgH="5461000" progId="">
              <p:embed/>
            </p:oleObj>
          </a:graphicData>
        </a:graphic>
      </p:graphicFrame>
      <p:sp>
        <p:nvSpPr>
          <p:cNvPr id="1202180" name="Text Box 4"/>
          <p:cNvSpPr txBox="1">
            <a:spLocks noChangeArrowheads="1"/>
          </p:cNvSpPr>
          <p:nvPr/>
        </p:nvSpPr>
        <p:spPr bwMode="auto">
          <a:xfrm>
            <a:off x="5862638" y="1641475"/>
            <a:ext cx="29178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The GUI incorporates a </a:t>
            </a:r>
          </a:p>
          <a:p>
            <a:r>
              <a:rPr lang="en-US" sz="1800" b="0"/>
              <a:t>command line shell similar </a:t>
            </a:r>
            <a:br>
              <a:rPr lang="en-US" sz="1800" b="0"/>
            </a:br>
            <a:r>
              <a:rPr lang="en-US" sz="1800" b="0"/>
              <a:t>to </a:t>
            </a:r>
            <a:r>
              <a:rPr lang="nb-NO" sz="1800" b="0"/>
              <a:t>the MS-DOS interface</a:t>
            </a:r>
            <a:endParaRPr lang="en-US" sz="1800" b="0"/>
          </a:p>
        </p:txBody>
      </p:sp>
      <p:sp>
        <p:nvSpPr>
          <p:cNvPr id="1202181" name="Line 5"/>
          <p:cNvSpPr>
            <a:spLocks noChangeShapeType="1"/>
          </p:cNvSpPr>
          <p:nvPr/>
        </p:nvSpPr>
        <p:spPr bwMode="auto">
          <a:xfrm flipH="1">
            <a:off x="5407025" y="2016125"/>
            <a:ext cx="454025" cy="4524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2182" name="Text Box 6"/>
          <p:cNvSpPr txBox="1">
            <a:spLocks noChangeArrowheads="1"/>
          </p:cNvSpPr>
          <p:nvPr/>
        </p:nvSpPr>
        <p:spPr bwMode="auto">
          <a:xfrm>
            <a:off x="5849938" y="3414713"/>
            <a:ext cx="3290887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800" b="0">
                <a:latin typeface="Tahoma" pitchFamily="34" charset="0"/>
              </a:rPr>
              <a:t>Applications access HW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800" b="0">
                <a:latin typeface="Tahoma" pitchFamily="34" charset="0"/>
              </a:rPr>
              <a:t>through the API consisting of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800" b="0">
                <a:latin typeface="Tahoma" pitchFamily="34" charset="0"/>
              </a:rPr>
              <a:t>a set of routines, protocols and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800" b="0">
                <a:latin typeface="Tahoma" pitchFamily="34" charset="0"/>
              </a:rPr>
              <a:t>other tools</a:t>
            </a:r>
            <a:endParaRPr lang="en-US" sz="2800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8063"/>
            <a:ext cx="9144000" cy="5507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Central Processing </a:t>
            </a:r>
            <a:r>
              <a:rPr lang="en-US" dirty="0" smtClean="0"/>
              <a:t>Units </a:t>
            </a:r>
            <a:r>
              <a:rPr lang="en-US" dirty="0"/>
              <a:t>(</a:t>
            </a:r>
            <a:r>
              <a:rPr lang="en-US" dirty="0" smtClean="0"/>
              <a:t>CPUs)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Memory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cache(s</a:t>
            </a:r>
            <a:r>
              <a:rPr lang="en-US" dirty="0"/>
              <a:t>), RAM, ROM, Flash, …)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I/O Devices </a:t>
            </a:r>
            <a:br>
              <a:rPr lang="en-US" dirty="0"/>
            </a:br>
            <a:r>
              <a:rPr lang="en-US" dirty="0"/>
              <a:t>(network cards, disks, CD, keyboard, mouse, …)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Links </a:t>
            </a:r>
            <a:br>
              <a:rPr lang="en-US" dirty="0"/>
            </a:br>
            <a:r>
              <a:rPr lang="en-US" dirty="0"/>
              <a:t>(interconnects, busses,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Text Box 2"/>
          <p:cNvSpPr txBox="1">
            <a:spLocks noChangeArrowheads="1"/>
          </p:cNvSpPr>
          <p:nvPr/>
        </p:nvSpPr>
        <p:spPr bwMode="auto">
          <a:xfrm>
            <a:off x="3200400" y="6245225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0"/>
              <a:t>Taskbar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WinXP Desktop Interface</a:t>
            </a:r>
          </a:p>
        </p:txBody>
      </p:sp>
      <p:pic>
        <p:nvPicPr>
          <p:cNvPr id="1204228" name="Picture 4" descr="c8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1193800" y="895350"/>
            <a:ext cx="6850063" cy="5137150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4229" name="Text Box 5"/>
          <p:cNvSpPr txBox="1">
            <a:spLocks noChangeArrowheads="1"/>
          </p:cNvSpPr>
          <p:nvPr/>
        </p:nvSpPr>
        <p:spPr bwMode="auto">
          <a:xfrm>
            <a:off x="820738" y="6245225"/>
            <a:ext cx="1493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Start button</a:t>
            </a:r>
          </a:p>
        </p:txBody>
      </p:sp>
      <p:sp>
        <p:nvSpPr>
          <p:cNvPr id="1204230" name="Line 6"/>
          <p:cNvSpPr>
            <a:spLocks noChangeShapeType="1"/>
          </p:cNvSpPr>
          <p:nvPr/>
        </p:nvSpPr>
        <p:spPr bwMode="auto">
          <a:xfrm flipV="1">
            <a:off x="1570038" y="60785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4231" name="Text Box 7"/>
          <p:cNvSpPr txBox="1">
            <a:spLocks noChangeArrowheads="1"/>
          </p:cNvSpPr>
          <p:nvPr/>
        </p:nvSpPr>
        <p:spPr bwMode="auto">
          <a:xfrm>
            <a:off x="7158038" y="6245225"/>
            <a:ext cx="1985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Notification area</a:t>
            </a:r>
          </a:p>
        </p:txBody>
      </p:sp>
      <p:sp>
        <p:nvSpPr>
          <p:cNvPr id="1204232" name="Line 8"/>
          <p:cNvSpPr>
            <a:spLocks noChangeShapeType="1"/>
          </p:cNvSpPr>
          <p:nvPr/>
        </p:nvSpPr>
        <p:spPr bwMode="auto">
          <a:xfrm flipH="1" flipV="1">
            <a:off x="7740650" y="6076950"/>
            <a:ext cx="96838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204233" name="Picture 9" descr="c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044700"/>
            <a:ext cx="2655887" cy="398621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04234" name="Line 10"/>
          <p:cNvSpPr>
            <a:spLocks noChangeShapeType="1"/>
          </p:cNvSpPr>
          <p:nvPr/>
        </p:nvSpPr>
        <p:spPr bwMode="auto">
          <a:xfrm flipV="1">
            <a:off x="3687763" y="6069013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Interfaces</a:t>
            </a:r>
          </a:p>
        </p:txBody>
      </p:sp>
      <p:graphicFrame>
        <p:nvGraphicFramePr>
          <p:cNvPr id="1206275" name="Object 3"/>
          <p:cNvGraphicFramePr>
            <a:graphicFrameLocks noChangeAspect="1"/>
          </p:cNvGraphicFramePr>
          <p:nvPr>
            <p:ph idx="1"/>
          </p:nvPr>
        </p:nvGraphicFramePr>
        <p:xfrm>
          <a:off x="4125913" y="950913"/>
          <a:ext cx="4768850" cy="5454650"/>
        </p:xfrm>
        <a:graphic>
          <a:graphicData uri="http://schemas.openxmlformats.org/presentationml/2006/ole">
            <p:oleObj spid="_x0000_s1206280" name="VISIO" r:id="rId4" imgW="4762500" imgH="5461000" progId="">
              <p:embed/>
            </p:oleObj>
          </a:graphicData>
        </a:graphic>
      </p:graphicFrame>
      <p:sp>
        <p:nvSpPr>
          <p:cNvPr id="1206276" name="Text Box 4"/>
          <p:cNvSpPr txBox="1">
            <a:spLocks noChangeArrowheads="1"/>
          </p:cNvSpPr>
          <p:nvPr/>
        </p:nvSpPr>
        <p:spPr bwMode="auto">
          <a:xfrm>
            <a:off x="115888" y="1169988"/>
            <a:ext cx="379571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600" b="0" dirty="0">
                <a:latin typeface="Tahoma" pitchFamily="34" charset="0"/>
              </a:rPr>
              <a:t>Applications are </a:t>
            </a:r>
            <a:r>
              <a:rPr lang="en-US" sz="1600" b="0" dirty="0" smtClean="0">
                <a:latin typeface="Tahoma" pitchFamily="34" charset="0"/>
              </a:rPr>
              <a:t>accessed </a:t>
            </a:r>
            <a:r>
              <a:rPr lang="en-US" sz="1600" b="0" dirty="0">
                <a:latin typeface="Tahoma" pitchFamily="34" charset="0"/>
              </a:rPr>
              <a:t>HW through </a:t>
            </a:r>
            <a:br>
              <a:rPr lang="en-US" sz="1600" b="0" dirty="0">
                <a:latin typeface="Tahoma" pitchFamily="34" charset="0"/>
              </a:rPr>
            </a:br>
            <a:r>
              <a:rPr lang="en-US" sz="1600" b="0" dirty="0">
                <a:latin typeface="Tahoma" pitchFamily="34" charset="0"/>
              </a:rPr>
              <a:t>the API consisting of a set of routines, </a:t>
            </a:r>
            <a:br>
              <a:rPr lang="en-US" sz="1600" b="0" dirty="0">
                <a:latin typeface="Tahoma" pitchFamily="34" charset="0"/>
              </a:rPr>
            </a:br>
            <a:r>
              <a:rPr lang="en-US" sz="1600" b="0" dirty="0">
                <a:latin typeface="Tahoma" pitchFamily="34" charset="0"/>
              </a:rPr>
              <a:t>protocols and other tools (e.g., </a:t>
            </a:r>
            <a:r>
              <a:rPr lang="nb-NO" sz="1600" b="0" dirty="0">
                <a:latin typeface="Tahoma" pitchFamily="34" charset="0"/>
              </a:rPr>
              <a:t>POSIX – </a:t>
            </a:r>
            <a:br>
              <a:rPr lang="nb-NO" sz="1600" b="0" dirty="0">
                <a:latin typeface="Tahoma" pitchFamily="34" charset="0"/>
              </a:rPr>
            </a:br>
            <a:r>
              <a:rPr lang="nb-NO" sz="1600" b="0" dirty="0">
                <a:latin typeface="Tahoma" pitchFamily="34" charset="0"/>
              </a:rPr>
              <a:t>portable OS </a:t>
            </a:r>
            <a:r>
              <a:rPr lang="nb-NO" sz="1600" b="0" dirty="0" err="1">
                <a:latin typeface="Tahoma" pitchFamily="34" charset="0"/>
              </a:rPr>
              <a:t>interface</a:t>
            </a:r>
            <a:r>
              <a:rPr lang="nb-NO" sz="1600" b="0" dirty="0">
                <a:latin typeface="Tahoma" pitchFamily="34" charset="0"/>
              </a:rPr>
              <a:t> for UNIX)</a:t>
            </a:r>
          </a:p>
        </p:txBody>
      </p:sp>
      <p:sp>
        <p:nvSpPr>
          <p:cNvPr id="1206277" name="Text Box 5"/>
          <p:cNvSpPr txBox="1">
            <a:spLocks noChangeArrowheads="1"/>
          </p:cNvSpPr>
          <p:nvPr/>
        </p:nvSpPr>
        <p:spPr bwMode="auto">
          <a:xfrm>
            <a:off x="112713" y="2659063"/>
            <a:ext cx="34067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nb-NO" sz="1600" b="0">
                <a:latin typeface="Tahoma" pitchFamily="34" charset="0"/>
              </a:rPr>
              <a:t>A user can interact with the system 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through the application interface or 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using a command line prosessed by 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a shell (not really a part of the OS)</a:t>
            </a:r>
          </a:p>
        </p:txBody>
      </p:sp>
      <p:sp>
        <p:nvSpPr>
          <p:cNvPr id="1206278" name="Text Box 6"/>
          <p:cNvSpPr txBox="1">
            <a:spLocks noChangeArrowheads="1"/>
          </p:cNvSpPr>
          <p:nvPr/>
        </p:nvSpPr>
        <p:spPr bwMode="auto">
          <a:xfrm>
            <a:off x="112713" y="4349750"/>
            <a:ext cx="3475037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nb-NO" sz="1600" b="0">
                <a:latin typeface="Tahoma" pitchFamily="34" charset="0"/>
              </a:rPr>
              <a:t>A plain command line interface may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be hard to use. Many UNIX systems 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therefore have a standard graphical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interface (X Windows) which can run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a desktop system (like KDE, Gnome, 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Fvwm, Afterstep, …)</a:t>
            </a:r>
          </a:p>
        </p:txBody>
      </p:sp>
      <p:sp>
        <p:nvSpPr>
          <p:cNvPr id="1206279" name="Text Box 7"/>
          <p:cNvSpPr txBox="1">
            <a:spLocks noChangeArrowheads="1"/>
          </p:cNvSpPr>
          <p:nvPr/>
        </p:nvSpPr>
        <p:spPr bwMode="auto">
          <a:xfrm>
            <a:off x="114300" y="6048375"/>
            <a:ext cx="408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Windows</a:t>
            </a:r>
            <a:r>
              <a:rPr lang="en-US" sz="2000" b="0">
                <a:solidFill>
                  <a:schemeClr val="hlink"/>
                </a:solidFill>
              </a:rPr>
              <a:t> is more or less similar…</a:t>
            </a:r>
          </a:p>
        </p:txBody>
      </p:sp>
      <p:sp>
        <p:nvSpPr>
          <p:cNvPr id="8" name="Frame 7"/>
          <p:cNvSpPr/>
          <p:nvPr/>
        </p:nvSpPr>
        <p:spPr bwMode="auto">
          <a:xfrm>
            <a:off x="4384886" y="2418914"/>
            <a:ext cx="1542271" cy="1012921"/>
          </a:xfrm>
          <a:prstGeom prst="fram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279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Linux (KDE) Desktop Interface</a:t>
            </a:r>
          </a:p>
        </p:txBody>
      </p:sp>
      <p:pic>
        <p:nvPicPr>
          <p:cNvPr id="1208323" name="Picture 3" descr="OS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9625"/>
            <a:ext cx="7423150" cy="556736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08324" name="Text Box 4"/>
          <p:cNvSpPr txBox="1">
            <a:spLocks noChangeArrowheads="1"/>
          </p:cNvSpPr>
          <p:nvPr/>
        </p:nvSpPr>
        <p:spPr bwMode="auto">
          <a:xfrm>
            <a:off x="1579563" y="4724400"/>
            <a:ext cx="30654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0">
                <a:solidFill>
                  <a:schemeClr val="bg1"/>
                </a:solidFill>
                <a:latin typeface="Tahoma" pitchFamily="34" charset="0"/>
              </a:rPr>
              <a:t>Application Starter</a:t>
            </a:r>
          </a:p>
        </p:txBody>
      </p:sp>
      <p:sp>
        <p:nvSpPr>
          <p:cNvPr id="1208325" name="Text Box 5"/>
          <p:cNvSpPr txBox="1">
            <a:spLocks noChangeArrowheads="1"/>
          </p:cNvSpPr>
          <p:nvPr/>
        </p:nvSpPr>
        <p:spPr bwMode="auto">
          <a:xfrm>
            <a:off x="2216150" y="5334000"/>
            <a:ext cx="24749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0">
                <a:solidFill>
                  <a:schemeClr val="bg1"/>
                </a:solidFill>
                <a:latin typeface="Tahoma" pitchFamily="34" charset="0"/>
              </a:rPr>
              <a:t>Virtual Desktops</a:t>
            </a:r>
          </a:p>
        </p:txBody>
      </p:sp>
      <p:sp>
        <p:nvSpPr>
          <p:cNvPr id="1208326" name="Text Box 6"/>
          <p:cNvSpPr txBox="1">
            <a:spLocks noChangeArrowheads="1"/>
          </p:cNvSpPr>
          <p:nvPr/>
        </p:nvSpPr>
        <p:spPr bwMode="auto">
          <a:xfrm>
            <a:off x="1739900" y="6364288"/>
            <a:ext cx="6064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0">
                <a:latin typeface="Tahoma" pitchFamily="34" charset="0"/>
              </a:rPr>
              <a:t>Panel</a:t>
            </a:r>
          </a:p>
        </p:txBody>
      </p:sp>
      <p:sp>
        <p:nvSpPr>
          <p:cNvPr id="1208327" name="Text Box 7"/>
          <p:cNvSpPr txBox="1">
            <a:spLocks noChangeArrowheads="1"/>
          </p:cNvSpPr>
          <p:nvPr/>
        </p:nvSpPr>
        <p:spPr bwMode="auto">
          <a:xfrm>
            <a:off x="4462463" y="6361113"/>
            <a:ext cx="10826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0">
                <a:latin typeface="Tahoma" pitchFamily="34" charset="0"/>
              </a:rPr>
              <a:t>Taskbar</a:t>
            </a:r>
          </a:p>
        </p:txBody>
      </p:sp>
      <p:sp>
        <p:nvSpPr>
          <p:cNvPr id="1208328" name="Text Box 8"/>
          <p:cNvSpPr txBox="1">
            <a:spLocks noChangeArrowheads="1"/>
          </p:cNvSpPr>
          <p:nvPr/>
        </p:nvSpPr>
        <p:spPr bwMode="auto">
          <a:xfrm>
            <a:off x="5334000" y="2362200"/>
            <a:ext cx="20462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b="0">
                <a:solidFill>
                  <a:schemeClr val="bg1"/>
                </a:solidFill>
                <a:latin typeface="Times New Roman" pitchFamily="18" charset="0"/>
              </a:rPr>
              <a:t>Desktop</a:t>
            </a:r>
          </a:p>
        </p:txBody>
      </p:sp>
      <p:sp>
        <p:nvSpPr>
          <p:cNvPr id="1208329" name="Line 9"/>
          <p:cNvSpPr>
            <a:spLocks noChangeShapeType="1"/>
          </p:cNvSpPr>
          <p:nvPr/>
        </p:nvSpPr>
        <p:spPr bwMode="auto">
          <a:xfrm flipH="1">
            <a:off x="1655763" y="5105400"/>
            <a:ext cx="457200" cy="990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30" name="Line 10"/>
          <p:cNvSpPr>
            <a:spLocks noChangeShapeType="1"/>
          </p:cNvSpPr>
          <p:nvPr/>
        </p:nvSpPr>
        <p:spPr bwMode="auto">
          <a:xfrm>
            <a:off x="2495550" y="5638800"/>
            <a:ext cx="0" cy="457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(UNIX) Line Commands</a:t>
            </a:r>
          </a:p>
        </p:txBody>
      </p:sp>
      <p:graphicFrame>
        <p:nvGraphicFramePr>
          <p:cNvPr id="1210371" name="Object 3"/>
          <p:cNvGraphicFramePr>
            <a:graphicFrameLocks noChangeAspect="1"/>
          </p:cNvGraphicFramePr>
          <p:nvPr>
            <p:ph idx="1"/>
          </p:nvPr>
        </p:nvGraphicFramePr>
        <p:xfrm>
          <a:off x="250825" y="1441450"/>
          <a:ext cx="8516938" cy="4127500"/>
        </p:xfrm>
        <a:graphic>
          <a:graphicData uri="http://schemas.openxmlformats.org/presentationml/2006/ole">
            <p:oleObj spid="_x0000_s1210372" name="Document" r:id="rId4" imgW="5486400" imgH="2626200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5295900" cy="5648325"/>
          </a:xfrm>
        </p:spPr>
        <p:txBody>
          <a:bodyPr/>
          <a:lstStyle/>
          <a:p>
            <a:r>
              <a:rPr lang="en-US" sz="2400" dirty="0"/>
              <a:t>The interface between the OS and users is defined by a set of system calls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Making a system call is similar to a </a:t>
            </a:r>
            <a:r>
              <a:rPr lang="en-US" sz="2400" dirty="0" smtClean="0"/>
              <a:t>procedure/function </a:t>
            </a:r>
            <a:r>
              <a:rPr lang="en-US" sz="2400" dirty="0"/>
              <a:t>call, but system calls enter the kernel:</a:t>
            </a:r>
          </a:p>
        </p:txBody>
      </p:sp>
      <p:sp>
        <p:nvSpPr>
          <p:cNvPr id="1212420" name="Text Box 4"/>
          <p:cNvSpPr txBox="1">
            <a:spLocks noChangeArrowheads="1"/>
          </p:cNvSpPr>
          <p:nvPr/>
        </p:nvSpPr>
        <p:spPr bwMode="auto">
          <a:xfrm>
            <a:off x="5842000" y="103188"/>
            <a:ext cx="3192463" cy="594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" b="0"/>
              <a:t>sys_acct(const char *name)</a:t>
            </a:r>
          </a:p>
          <a:p>
            <a:r>
              <a:rPr lang="en-US" sz="700" b="0"/>
              <a:t>sys_acct(const char * filename)</a:t>
            </a:r>
          </a:p>
          <a:p>
            <a:r>
              <a:rPr lang="en-US" sz="700" b="0"/>
              <a:t>sys_capget(cap_user_header_t header, cap_user_data_t dataptr)</a:t>
            </a:r>
          </a:p>
          <a:p>
            <a:r>
              <a:rPr lang="en-US" sz="700" b="0"/>
              <a:t>sys_capset(cap_user_header_t header, const cap_user_data_t data)</a:t>
            </a:r>
          </a:p>
          <a:p>
            <a:r>
              <a:rPr lang="en-US" sz="700" b="0"/>
              <a:t>sys_exit(int error_code)</a:t>
            </a:r>
          </a:p>
          <a:p>
            <a:r>
              <a:rPr lang="en-US" sz="700" b="0"/>
              <a:t>sys_wait4(pid_t pid,unsigned int * stat_addr, int options, struct rusage * ru)</a:t>
            </a:r>
          </a:p>
          <a:p>
            <a:r>
              <a:rPr lang="en-US" sz="700" b="0"/>
              <a:t>sys_waitpid(pid_t pid,unsigned int * stat_addr, int options)</a:t>
            </a:r>
          </a:p>
          <a:p>
            <a:r>
              <a:rPr lang="en-US" sz="700" b="0"/>
              <a:t>sys_futex(void *uaddr, int op, int val, struct timespec *utime)</a:t>
            </a:r>
          </a:p>
          <a:p>
            <a:r>
              <a:rPr lang="en-US" sz="700" b="0"/>
              <a:t>sys_sysinfo(struct sysinfo *info)</a:t>
            </a:r>
          </a:p>
          <a:p>
            <a:r>
              <a:rPr lang="en-US" sz="700" b="0"/>
              <a:t>sys_getitimer(int which, struct itimerval *value)</a:t>
            </a:r>
          </a:p>
          <a:p>
            <a:r>
              <a:rPr lang="en-US" sz="700" b="0"/>
              <a:t>sys_setitimer(int which, struct itimerval *value,</a:t>
            </a:r>
          </a:p>
          <a:p>
            <a:r>
              <a:rPr lang="en-US" sz="700" b="0"/>
              <a:t>sys_sync(void); /* it's really int */</a:t>
            </a:r>
          </a:p>
          <a:p>
            <a:r>
              <a:rPr lang="en-US" sz="700" b="0"/>
              <a:t>sys_syslog(int type, char * buf, int len)</a:t>
            </a:r>
          </a:p>
          <a:p>
            <a:r>
              <a:rPr lang="en-US" sz="700" b="0"/>
              <a:t>sys_nice(int increment)</a:t>
            </a:r>
          </a:p>
          <a:p>
            <a:r>
              <a:rPr lang="en-US" sz="700" b="0"/>
              <a:t>sys_sched_setscheduler(pid_t pid, int policy,</a:t>
            </a:r>
          </a:p>
          <a:p>
            <a:r>
              <a:rPr lang="en-US" sz="700" b="0"/>
              <a:t>sys_sched_setparam(pid_t pid, struct sched_param *param)</a:t>
            </a:r>
          </a:p>
          <a:p>
            <a:r>
              <a:rPr lang="en-US" sz="700" b="0"/>
              <a:t>sys_sched_getscheduler(pid_t pid)</a:t>
            </a:r>
          </a:p>
          <a:p>
            <a:r>
              <a:rPr lang="en-US" sz="700" b="0"/>
              <a:t>sys_sched_getparam(pid_t pid, struct sched_param *param)</a:t>
            </a:r>
          </a:p>
          <a:p>
            <a:r>
              <a:rPr lang="en-US" sz="700" b="0"/>
              <a:t>sys_sched_setaffinity(pid_t pid, unsigned int len,</a:t>
            </a:r>
          </a:p>
          <a:p>
            <a:r>
              <a:rPr lang="en-US" sz="700" b="0"/>
              <a:t>sys_sched_getaffinity(pid_t pid, unsigned int len,</a:t>
            </a:r>
          </a:p>
          <a:p>
            <a:r>
              <a:rPr lang="en-US" sz="700" b="0"/>
              <a:t>sys_sched_yield(void)</a:t>
            </a:r>
          </a:p>
          <a:p>
            <a:r>
              <a:rPr lang="en-US" sz="700" b="0"/>
              <a:t>sys_sched_get_priority_max(int policy)</a:t>
            </a:r>
          </a:p>
          <a:p>
            <a:r>
              <a:rPr lang="en-US" sz="700" b="0"/>
              <a:t>sys_sched_get_priority_min(int policy)</a:t>
            </a:r>
          </a:p>
          <a:p>
            <a:r>
              <a:rPr lang="en-US" sz="700" b="0"/>
              <a:t>sys_sched_rr_get_interval(pid_t pid, struct timespec *interval)</a:t>
            </a:r>
          </a:p>
          <a:p>
            <a:r>
              <a:rPr lang="en-US" sz="700" b="0"/>
              <a:t>sys_ni_syscall(void)</a:t>
            </a:r>
          </a:p>
          <a:p>
            <a:r>
              <a:rPr lang="en-US" sz="700" b="0"/>
              <a:t>sys_setpriority(int which, int who, int niceval)</a:t>
            </a:r>
          </a:p>
          <a:p>
            <a:r>
              <a:rPr lang="en-US" sz="700" b="0"/>
              <a:t>sys_getpriority(int which, int who)</a:t>
            </a:r>
          </a:p>
          <a:p>
            <a:r>
              <a:rPr lang="en-US" sz="700" b="0"/>
              <a:t>sys_reboot(int magic1, int magic2, unsigned int cmd, void * arg)</a:t>
            </a:r>
          </a:p>
          <a:p>
            <a:r>
              <a:rPr lang="en-US" sz="700" b="0"/>
              <a:t>sys_setregid(gid_t rgid, gid_t egid)</a:t>
            </a:r>
          </a:p>
          <a:p>
            <a:r>
              <a:rPr lang="en-US" sz="700" b="0"/>
              <a:t>sys_setgid(gid_t gid)</a:t>
            </a:r>
          </a:p>
          <a:p>
            <a:r>
              <a:rPr lang="en-US" sz="700" b="0"/>
              <a:t>sys_setreuid(uid_t ruid, uid_t euid)</a:t>
            </a:r>
          </a:p>
          <a:p>
            <a:r>
              <a:rPr lang="en-US" sz="700" b="0"/>
              <a:t>sys_setuid(uid_t uid)</a:t>
            </a:r>
          </a:p>
          <a:p>
            <a:r>
              <a:rPr lang="en-US" sz="700" b="0"/>
              <a:t>sys_setresuid(uid_t ruid, uid_t euid, uid_t suid)</a:t>
            </a:r>
          </a:p>
          <a:p>
            <a:r>
              <a:rPr lang="en-US" sz="700" b="0"/>
              <a:t>sys_getresuid(uid_t *ruid, uid_t *euid, uid_t *suid)</a:t>
            </a:r>
          </a:p>
          <a:p>
            <a:r>
              <a:rPr lang="en-US" sz="700" b="0"/>
              <a:t>sys_setresgid(gid_t rgid, gid_t egid, gid_t sgid)</a:t>
            </a:r>
          </a:p>
          <a:p>
            <a:r>
              <a:rPr lang="en-US" sz="700" b="0"/>
              <a:t>sys_getresgid(gid_t *rgid, gid_t *egid, gid_t *sgid)</a:t>
            </a:r>
          </a:p>
          <a:p>
            <a:r>
              <a:rPr lang="en-US" sz="700" b="0"/>
              <a:t>sys_setfsuid(uid_t uid)</a:t>
            </a:r>
          </a:p>
          <a:p>
            <a:r>
              <a:rPr lang="en-US" sz="700" b="0"/>
              <a:t>sys_setfsgid(gid_t gid)</a:t>
            </a:r>
          </a:p>
          <a:p>
            <a:r>
              <a:rPr lang="en-US" sz="700" b="0"/>
              <a:t>sys_times(struct tms * tbuf)</a:t>
            </a:r>
          </a:p>
          <a:p>
            <a:r>
              <a:rPr lang="en-US" sz="700" b="0"/>
              <a:t>sys_setpgid(pid_t pid, pid_t pgid)</a:t>
            </a:r>
          </a:p>
          <a:p>
            <a:r>
              <a:rPr lang="en-US" sz="700" b="0"/>
              <a:t>sys_getpgid(pid_t pid)</a:t>
            </a:r>
          </a:p>
          <a:p>
            <a:r>
              <a:rPr lang="en-US" sz="700" b="0"/>
              <a:t>sys_getpgrp(void)</a:t>
            </a:r>
          </a:p>
          <a:p>
            <a:r>
              <a:rPr lang="en-US" sz="700" b="0"/>
              <a:t>sys_getsid(pid_t pid)</a:t>
            </a:r>
          </a:p>
          <a:p>
            <a:r>
              <a:rPr lang="en-US" sz="700" b="0"/>
              <a:t>sys_setsid(void)</a:t>
            </a:r>
          </a:p>
          <a:p>
            <a:r>
              <a:rPr lang="en-US" sz="700" b="0"/>
              <a:t>sys_getgroups(int gidsetsize, gid_t *grouplist)</a:t>
            </a:r>
          </a:p>
          <a:p>
            <a:r>
              <a:rPr lang="en-US" sz="700" b="0"/>
              <a:t>sys_setgroups(int gidsetsize, gid_t *grouplist)</a:t>
            </a:r>
          </a:p>
          <a:p>
            <a:r>
              <a:rPr lang="en-US" sz="700" b="0"/>
              <a:t>sys_newuname(struct new_utsname * name)</a:t>
            </a:r>
          </a:p>
          <a:p>
            <a:r>
              <a:rPr lang="en-US" sz="700" b="0"/>
              <a:t>sys_sethostname(char *name, int len)</a:t>
            </a:r>
          </a:p>
          <a:p>
            <a:r>
              <a:rPr lang="en-US" sz="700" b="0"/>
              <a:t>sys_gethostname(char *name, int len)</a:t>
            </a:r>
          </a:p>
          <a:p>
            <a:r>
              <a:rPr lang="en-US" sz="700" b="0"/>
              <a:t>sys_setdomainname(char *name, int len)</a:t>
            </a:r>
          </a:p>
          <a:p>
            <a:r>
              <a:rPr lang="en-US" sz="700" b="0"/>
              <a:t>sys_getrlimit(unsigned int resource, struct rlimit *rlim)</a:t>
            </a:r>
          </a:p>
          <a:p>
            <a:r>
              <a:rPr lang="en-US" sz="700" b="0"/>
              <a:t>sys_old_getrlimit(unsigned int resource, struct rlimit *rlim)</a:t>
            </a:r>
          </a:p>
          <a:p>
            <a:r>
              <a:rPr lang="en-US" sz="700" b="0"/>
              <a:t>sys_setrlimit(unsigned int resource, struct rlimit *rlim)</a:t>
            </a:r>
          </a:p>
          <a:p>
            <a:r>
              <a:rPr lang="en-US" sz="700" b="0"/>
              <a:t>sys_getrusage(int who, struct rusage *ru)</a:t>
            </a:r>
          </a:p>
          <a:p>
            <a:r>
              <a:rPr lang="en-US" sz="700" b="0"/>
              <a:t>sys_umask(int mask)</a:t>
            </a:r>
          </a:p>
        </p:txBody>
      </p:sp>
      <p:sp>
        <p:nvSpPr>
          <p:cNvPr id="1212421" name="Text Box 5"/>
          <p:cNvSpPr txBox="1">
            <a:spLocks noChangeArrowheads="1"/>
          </p:cNvSpPr>
          <p:nvPr/>
        </p:nvSpPr>
        <p:spPr bwMode="auto">
          <a:xfrm>
            <a:off x="5842000" y="103188"/>
            <a:ext cx="3073400" cy="5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" b="0"/>
              <a:t>sys_socket(int family, int type, int protocol)</a:t>
            </a:r>
          </a:p>
          <a:p>
            <a:r>
              <a:rPr lang="en-US" sz="700" b="0"/>
              <a:t>sys_socketpair(int family, int type, int protocol, int usockvec[2])</a:t>
            </a:r>
          </a:p>
          <a:p>
            <a:r>
              <a:rPr lang="en-US" sz="700" b="0"/>
              <a:t>sys_bind(int fd, struct sockaddr *umyaddr, int addrlen)</a:t>
            </a:r>
          </a:p>
          <a:p>
            <a:r>
              <a:rPr lang="en-US" sz="700" b="0"/>
              <a:t>sys_listen(int fd, int backlog)</a:t>
            </a:r>
          </a:p>
          <a:p>
            <a:r>
              <a:rPr lang="en-US" sz="700" b="0"/>
              <a:t>sys_accept(int fd, struct sockaddr *upeer_sockaddr, int *upeer_addrlen)</a:t>
            </a:r>
          </a:p>
          <a:p>
            <a:r>
              <a:rPr lang="en-US" sz="700" b="0"/>
              <a:t>sys_connect(int fd, struct sockaddr *uservaddr, int addrlen)</a:t>
            </a:r>
          </a:p>
          <a:p>
            <a:r>
              <a:rPr lang="en-US" sz="700" b="0"/>
              <a:t>sys_getsockname(int fd, struct sockaddr *usockaddr, int *usockaddr_len)</a:t>
            </a:r>
          </a:p>
          <a:p>
            <a:r>
              <a:rPr lang="en-US" sz="700" b="0"/>
              <a:t>sys_getpeername(int fd, struct sockaddr *usockaddr, int *usockaddr_len)</a:t>
            </a:r>
          </a:p>
          <a:p>
            <a:r>
              <a:rPr lang="en-US" sz="700" b="0"/>
              <a:t>sys_sendto(int fd, void * buff, size_t len, unsigned flags,</a:t>
            </a:r>
          </a:p>
          <a:p>
            <a:r>
              <a:rPr lang="en-US" sz="700" b="0"/>
              <a:t>sys_send(int fd, void * buff, size_t len, unsigned flags)</a:t>
            </a:r>
          </a:p>
          <a:p>
            <a:r>
              <a:rPr lang="en-US" sz="700" b="0"/>
              <a:t>sys_recvfrom(int fd, void * ubuf, size_t size, unsigned flags,</a:t>
            </a:r>
          </a:p>
          <a:p>
            <a:r>
              <a:rPr lang="en-US" sz="700" b="0"/>
              <a:t>sys_recv(int fd, void * ubuf, size_t size, unsigned flags)</a:t>
            </a:r>
          </a:p>
          <a:p>
            <a:r>
              <a:rPr lang="en-US" sz="700" b="0"/>
              <a:t>sys_setsockopt(int fd, int level, int optname, char *optval, int optlen)</a:t>
            </a:r>
          </a:p>
          <a:p>
            <a:r>
              <a:rPr lang="en-US" sz="700" b="0"/>
              <a:t>sys_getsockopt(int fd, int level, int optname, char *optval, int *optlen)</a:t>
            </a:r>
          </a:p>
          <a:p>
            <a:r>
              <a:rPr lang="en-US" sz="700" b="0"/>
              <a:t>sys_shutdown(int fd, int how)</a:t>
            </a:r>
          </a:p>
          <a:p>
            <a:r>
              <a:rPr lang="en-US" sz="700" b="0"/>
              <a:t>sys_sendmsg(int fd, struct msghdr *msg, unsigned flags)</a:t>
            </a:r>
          </a:p>
          <a:p>
            <a:r>
              <a:rPr lang="en-US" sz="700" b="0"/>
              <a:t>sys_recvmsg(int fd, struct msghdr *msg, unsigned int flags)</a:t>
            </a:r>
          </a:p>
          <a:p>
            <a:r>
              <a:rPr lang="en-US" sz="700" b="0"/>
              <a:t>sys_socketcall(int call, unsigned long *args)</a:t>
            </a:r>
          </a:p>
          <a:p>
            <a:r>
              <a:rPr lang="en-US" sz="700" b="0"/>
              <a:t>sys_tux (unsigned int action, user_req_t *u_info)</a:t>
            </a:r>
          </a:p>
          <a:p>
            <a:r>
              <a:rPr lang="en-US" sz="700" b="0"/>
              <a:t>sys_io_setup(unsigned nr_reqs, aio_context_t *ctxp)</a:t>
            </a:r>
          </a:p>
          <a:p>
            <a:r>
              <a:rPr lang="en-US" sz="700" b="0"/>
              <a:t>sys_io_destroy(aio_context_t ctx)</a:t>
            </a:r>
          </a:p>
          <a:p>
            <a:r>
              <a:rPr lang="en-US" sz="700" b="0"/>
              <a:t>sys_io_submit(aio_context_t ctx_id, long nr,</a:t>
            </a:r>
          </a:p>
          <a:p>
            <a:r>
              <a:rPr lang="en-US" sz="700" b="0"/>
              <a:t>sys_io_cancel(aio_context_t ctx_id, struct iocb *iocb,</a:t>
            </a:r>
          </a:p>
          <a:p>
            <a:r>
              <a:rPr lang="en-US" sz="700" b="0"/>
              <a:t>sys_io_getevents(aio_context_t ctx_id,</a:t>
            </a:r>
          </a:p>
          <a:p>
            <a:r>
              <a:rPr lang="en-US" sz="700" b="0"/>
              <a:t>sys_sync(void)</a:t>
            </a:r>
          </a:p>
          <a:p>
            <a:r>
              <a:rPr lang="en-US" sz="700" b="0"/>
              <a:t>sys_fsync(unsigned int fd)</a:t>
            </a:r>
          </a:p>
          <a:p>
            <a:r>
              <a:rPr lang="en-US" sz="700" b="0"/>
              <a:t>sys_fdatasync(unsigned int fd)</a:t>
            </a:r>
          </a:p>
          <a:p>
            <a:r>
              <a:rPr lang="en-US" sz="700" b="0"/>
              <a:t>sys_bdflush(int func, long data)</a:t>
            </a:r>
          </a:p>
          <a:p>
            <a:r>
              <a:rPr lang="en-US" sz="700" b="0"/>
              <a:t>sys_getcwd(char *buf, unsigned long size)</a:t>
            </a:r>
          </a:p>
          <a:p>
            <a:r>
              <a:rPr lang="en-US" sz="700" b="0"/>
              <a:t>sys_uselib(const char * library)</a:t>
            </a:r>
          </a:p>
          <a:p>
            <a:r>
              <a:rPr lang="en-US" sz="700" b="0"/>
              <a:t>sys_dup2(unsigned int oldfd, unsigned int newfd)</a:t>
            </a:r>
          </a:p>
          <a:p>
            <a:r>
              <a:rPr lang="en-US" sz="700" b="0"/>
              <a:t>sys_dup(unsigned int fildes)</a:t>
            </a:r>
          </a:p>
          <a:p>
            <a:r>
              <a:rPr lang="en-US" sz="700" b="0"/>
              <a:t>sys_fcntl(unsigned int fd, unsigned int cmd, unsigned long arg)</a:t>
            </a:r>
          </a:p>
          <a:p>
            <a:r>
              <a:rPr lang="en-US" sz="700" b="0"/>
              <a:t>sys_fcntl64(unsigned int fd, unsigned int cmd, unsigned long arg)</a:t>
            </a:r>
          </a:p>
          <a:p>
            <a:r>
              <a:rPr lang="en-US" sz="700" b="0"/>
              <a:t>sys_nfsservctl(int cmd, void *argp, void *resp)</a:t>
            </a:r>
          </a:p>
          <a:p>
            <a:r>
              <a:rPr lang="en-US" sz="700" b="0"/>
              <a:t>sys_ioctl(unsigned int fd, unsigned int cmd, unsigned long arg)</a:t>
            </a:r>
          </a:p>
          <a:p>
            <a:r>
              <a:rPr lang="en-US" sz="700" b="0"/>
              <a:t>sys_flock(unsigned int fd, unsigned int cmd)</a:t>
            </a:r>
          </a:p>
          <a:p>
            <a:r>
              <a:rPr lang="en-US" sz="700" b="0"/>
              <a:t>sys_mknod(const char * filename, int mode, dev_t dev)</a:t>
            </a:r>
          </a:p>
          <a:p>
            <a:r>
              <a:rPr lang="en-US" sz="700" b="0"/>
              <a:t>sys_mkdir(const char * pathname, int mode)</a:t>
            </a:r>
          </a:p>
          <a:p>
            <a:r>
              <a:rPr lang="en-US" sz="700" b="0"/>
              <a:t>sys_rmdir(const char * pathname)</a:t>
            </a:r>
          </a:p>
          <a:p>
            <a:r>
              <a:rPr lang="en-US" sz="700" b="0"/>
              <a:t>sys_unlink(const char * pathname)</a:t>
            </a:r>
          </a:p>
          <a:p>
            <a:r>
              <a:rPr lang="en-US" sz="700" b="0"/>
              <a:t>sys_symlink(const char * oldname, const char * newname)</a:t>
            </a:r>
          </a:p>
          <a:p>
            <a:r>
              <a:rPr lang="en-US" sz="700" b="0"/>
              <a:t>sys_link(const char * oldname, const char * newname)</a:t>
            </a:r>
          </a:p>
          <a:p>
            <a:r>
              <a:rPr lang="en-US" sz="700" b="0"/>
              <a:t>sys_rename(const char * oldname, const char * newname)</a:t>
            </a:r>
          </a:p>
          <a:p>
            <a:r>
              <a:rPr lang="en-US" sz="700" b="0"/>
              <a:t>sys_umount(char * name, int flags)</a:t>
            </a:r>
          </a:p>
          <a:p>
            <a:r>
              <a:rPr lang="en-US" sz="700" b="0"/>
              <a:t>sys_oldumount(char * name)</a:t>
            </a:r>
          </a:p>
          <a:p>
            <a:r>
              <a:rPr lang="en-US" sz="700" b="0"/>
              <a:t>sys_mount(char * dev_name, char * dir_name, char * type,</a:t>
            </a:r>
          </a:p>
          <a:p>
            <a:r>
              <a:rPr lang="en-US" sz="700" b="0"/>
              <a:t>sys_pivot_root(const char *new_root, const char *put_old)</a:t>
            </a:r>
          </a:p>
          <a:p>
            <a:r>
              <a:rPr lang="en-US" sz="700" b="0"/>
              <a:t>sys_statfs(const char * path, struct statfs * buf)</a:t>
            </a:r>
          </a:p>
          <a:p>
            <a:r>
              <a:rPr lang="en-US" sz="700" b="0"/>
              <a:t>sys_fstatfs(unsigned int fd, struct statfs * buf)</a:t>
            </a:r>
          </a:p>
          <a:p>
            <a:r>
              <a:rPr lang="en-US" sz="700" b="0"/>
              <a:t>sys_truncate(const char * path, unsigned long length)</a:t>
            </a:r>
          </a:p>
          <a:p>
            <a:r>
              <a:rPr lang="en-US" sz="700" b="0"/>
              <a:t>sys_ftruncate(unsigned int fd, unsigned long length)</a:t>
            </a:r>
          </a:p>
          <a:p>
            <a:r>
              <a:rPr lang="en-US" sz="700" b="0"/>
              <a:t>sys_truncate64(const char * path, loff_t length)</a:t>
            </a:r>
          </a:p>
          <a:p>
            <a:r>
              <a:rPr lang="en-US" sz="700" b="0"/>
              <a:t>sys_ftruncate64(unsigned int fd, loff_t length)</a:t>
            </a:r>
          </a:p>
        </p:txBody>
      </p:sp>
      <p:sp>
        <p:nvSpPr>
          <p:cNvPr id="1212422" name="Text Box 6"/>
          <p:cNvSpPr txBox="1">
            <a:spLocks noChangeArrowheads="1"/>
          </p:cNvSpPr>
          <p:nvPr/>
        </p:nvSpPr>
        <p:spPr bwMode="auto">
          <a:xfrm>
            <a:off x="5842000" y="103188"/>
            <a:ext cx="3067050" cy="97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" b="0"/>
              <a:t>sys_fchdir(unsigned int fd)</a:t>
            </a:r>
          </a:p>
          <a:p>
            <a:r>
              <a:rPr lang="en-US" sz="700" b="0"/>
              <a:t>sys_chroot(const char * filename)</a:t>
            </a:r>
          </a:p>
          <a:p>
            <a:r>
              <a:rPr lang="en-US" sz="700" b="0"/>
              <a:t>sys_open(const char * filename, int flags, int mode)</a:t>
            </a:r>
          </a:p>
          <a:p>
            <a:r>
              <a:rPr lang="en-US" sz="700" b="0"/>
              <a:t>sys_creat(const char * pathname, int mode)</a:t>
            </a:r>
          </a:p>
          <a:p>
            <a:r>
              <a:rPr lang="en-US" sz="700" b="0"/>
              <a:t>sys_close(unsigned int fd)</a:t>
            </a:r>
          </a:p>
          <a:p>
            <a:r>
              <a:rPr lang="en-US" sz="700" b="0"/>
              <a:t>sys_vhangup(void)</a:t>
            </a:r>
          </a:p>
          <a:p>
            <a:r>
              <a:rPr lang="en-US" sz="700" b="0"/>
              <a:t>sys_lseek(unsigned int fd, off_t offset, unsigned int origin)</a:t>
            </a:r>
          </a:p>
          <a:p>
            <a:r>
              <a:rPr lang="en-US" sz="700" b="0"/>
              <a:t>sys_llseek(unsigned int fd, unsigned long offset_high,</a:t>
            </a:r>
          </a:p>
          <a:p>
            <a:r>
              <a:rPr lang="en-US" sz="700" b="0"/>
              <a:t>sys_read(unsigned int fd, char * buf, size_t count)</a:t>
            </a:r>
          </a:p>
          <a:p>
            <a:r>
              <a:rPr lang="en-US" sz="700" b="0"/>
              <a:t>sys_write(unsigned int fd, const char * buf, size_t count)</a:t>
            </a:r>
          </a:p>
          <a:p>
            <a:r>
              <a:rPr lang="en-US" sz="700" b="0"/>
              <a:t>sys_readv(unsigned long fd, const struct iovec * vector,</a:t>
            </a:r>
          </a:p>
          <a:p>
            <a:r>
              <a:rPr lang="en-US" sz="700" b="0"/>
              <a:t>sys_writev(unsigned long fd, const struct iovec * vector,</a:t>
            </a:r>
          </a:p>
          <a:p>
            <a:r>
              <a:rPr lang="en-US" sz="700" b="0"/>
              <a:t>sys_pread(unsigned int fd, char * buf,</a:t>
            </a:r>
          </a:p>
          <a:p>
            <a:r>
              <a:rPr lang="en-US" sz="700" b="0"/>
              <a:t>sys_pwrite(unsigned int fd, const char * buf,</a:t>
            </a:r>
          </a:p>
          <a:p>
            <a:r>
              <a:rPr lang="en-US" sz="700" b="0"/>
              <a:t>sys_getdents(unsigned int fd, void * dirent, unsigned int count)</a:t>
            </a:r>
          </a:p>
          <a:p>
            <a:r>
              <a:rPr lang="en-US" sz="700" b="0"/>
              <a:t>sys_getdents64(unsigned int fd, void * dirent, unsigned int count)</a:t>
            </a:r>
          </a:p>
          <a:p>
            <a:r>
              <a:rPr lang="en-US" sz="700" b="0"/>
              <a:t>sys_poll(struct pollfd * ufds, unsigned int nfds, long timeout)</a:t>
            </a:r>
          </a:p>
          <a:p>
            <a:r>
              <a:rPr lang="en-US" sz="700" b="0"/>
              <a:t>sys_stat(char * filename, struct __old_kernel_stat * statbuf)</a:t>
            </a:r>
          </a:p>
          <a:p>
            <a:r>
              <a:rPr lang="en-US" sz="700" b="0"/>
              <a:t>sys_newstat(char * filename, struct stat * statbuf)</a:t>
            </a:r>
          </a:p>
          <a:p>
            <a:r>
              <a:rPr lang="en-US" sz="700" b="0"/>
              <a:t>sys_lstat(char * filename, struct __old_kernel_stat * statbuf)</a:t>
            </a:r>
          </a:p>
          <a:p>
            <a:r>
              <a:rPr lang="en-US" sz="700" b="0"/>
              <a:t>sys_newlstat(char * filename, struct stat * statbuf)</a:t>
            </a:r>
          </a:p>
          <a:p>
            <a:r>
              <a:rPr lang="en-US" sz="700" b="0"/>
              <a:t>sys_fstat(unsigned int fd, struct __old_kernel_stat * statbuf)</a:t>
            </a:r>
          </a:p>
          <a:p>
            <a:r>
              <a:rPr lang="en-US" sz="700" b="0"/>
              <a:t>sys_newfstat(unsigned int fd, struct stat * statbuf)</a:t>
            </a:r>
          </a:p>
          <a:p>
            <a:r>
              <a:rPr lang="en-US" sz="700" b="0"/>
              <a:t>sys_readlink(const char * path, char * buf, int bufsiz)</a:t>
            </a:r>
          </a:p>
          <a:p>
            <a:r>
              <a:rPr lang="en-US" sz="700" b="0"/>
              <a:t>sys_stat64(char * filename, struct stat64 * statbuf, long flags)</a:t>
            </a:r>
          </a:p>
          <a:p>
            <a:r>
              <a:rPr lang="en-US" sz="700" b="0"/>
              <a:t>sys_lstat64(char * filename, struct stat64 * statbuf, long flags)</a:t>
            </a:r>
          </a:p>
          <a:p>
            <a:r>
              <a:rPr lang="en-US" sz="700" b="0"/>
              <a:t>sys_fstat64(unsigned long fd, struct stat64 * statbuf, long flags)</a:t>
            </a:r>
          </a:p>
          <a:p>
            <a:r>
              <a:rPr lang="en-US" sz="700" b="0"/>
              <a:t>sys_sysfs(int option, unsigned long arg1, unsigned long arg2)</a:t>
            </a:r>
          </a:p>
          <a:p>
            <a:r>
              <a:rPr lang="en-US" sz="700" b="0"/>
              <a:t>sys_ustat(dev_t dev, struct ustat * ubuf)</a:t>
            </a:r>
          </a:p>
          <a:p>
            <a:r>
              <a:rPr lang="en-US" sz="700" b="0"/>
              <a:t>sys_sendfile(int out_fd, int in_fd, off_t *offset, size_t count)</a:t>
            </a:r>
          </a:p>
          <a:p>
            <a:r>
              <a:rPr lang="en-US" sz="700" b="0"/>
              <a:t>sys_readahead(int fd, loff_t offset, size_t count)</a:t>
            </a:r>
          </a:p>
          <a:p>
            <a:r>
              <a:rPr lang="en-US" sz="700" b="0"/>
              <a:t>sys_msync(unsigned long start, size_t len, int flags)</a:t>
            </a:r>
          </a:p>
          <a:p>
            <a:r>
              <a:rPr lang="en-US" sz="700" b="0"/>
              <a:t>sys_madvise(unsigned long start, size_t len, int behavior)</a:t>
            </a:r>
          </a:p>
          <a:p>
            <a:r>
              <a:rPr lang="en-US" sz="700" b="0"/>
              <a:t>sys_mincore(unsigned long start, size_t len,</a:t>
            </a:r>
          </a:p>
          <a:p>
            <a:r>
              <a:rPr lang="en-US" sz="700" b="0"/>
              <a:t>sys_mlock(unsigned long start, size_t len)</a:t>
            </a:r>
          </a:p>
          <a:p>
            <a:r>
              <a:rPr lang="en-US" sz="700" b="0"/>
              <a:t>sys_munlock(unsigned long start, size_t len)</a:t>
            </a:r>
          </a:p>
          <a:p>
            <a:r>
              <a:rPr lang="en-US" sz="700" b="0"/>
              <a:t>sys_mlockall(int flags)</a:t>
            </a:r>
          </a:p>
          <a:p>
            <a:r>
              <a:rPr lang="en-US" sz="700" b="0"/>
              <a:t>sys_munlockall(void)</a:t>
            </a:r>
          </a:p>
          <a:p>
            <a:r>
              <a:rPr lang="en-US" sz="700" b="0"/>
              <a:t>sys_brk(unsigned long brk)</a:t>
            </a:r>
          </a:p>
          <a:p>
            <a:r>
              <a:rPr lang="en-US" sz="700" b="0"/>
              <a:t>sys_munmap(unsigned long addr, size_t len)</a:t>
            </a:r>
          </a:p>
          <a:p>
            <a:r>
              <a:rPr lang="en-US" sz="700" b="0"/>
              <a:t>sys_mprotect(unsigned long start, size_t len, unsigned long prot)</a:t>
            </a:r>
          </a:p>
          <a:p>
            <a:r>
              <a:rPr lang="en-US" sz="700" b="0"/>
              <a:t>sys_mremap(unsigned long addr,</a:t>
            </a:r>
          </a:p>
          <a:p>
            <a:r>
              <a:rPr lang="en-US" sz="700" b="0"/>
              <a:t>sys_swapoff(const char * specialfile)</a:t>
            </a:r>
          </a:p>
          <a:p>
            <a:r>
              <a:rPr lang="en-US" sz="700" b="0"/>
              <a:t>sys_swapon(const char * specialfile, int swap_flags)</a:t>
            </a:r>
          </a:p>
          <a:p>
            <a:r>
              <a:rPr lang="en-US" sz="700" b="0"/>
              <a:t>sys_msgget (key_t key, int msgflg)</a:t>
            </a:r>
          </a:p>
          <a:p>
            <a:r>
              <a:rPr lang="en-US" sz="700" b="0"/>
              <a:t>sys_msgctl (int msqid, int cmd, struct msqid_ds *buf)</a:t>
            </a:r>
          </a:p>
          <a:p>
            <a:r>
              <a:rPr lang="en-US" sz="700" b="0"/>
              <a:t>sys_msgsnd (int msqid, struct msgbuf *msgp, size_t msgsz, int msgflg)</a:t>
            </a:r>
          </a:p>
          <a:p>
            <a:r>
              <a:rPr lang="en-US" sz="700" b="0"/>
              <a:t>sys_msgrcv (int msqid, struct msgbuf *msgp, size_t msgsz,</a:t>
            </a:r>
          </a:p>
          <a:p>
            <a:r>
              <a:rPr lang="en-US" sz="700" b="0"/>
              <a:t>sys_semget (key_t key, int nsems, int semflg)</a:t>
            </a:r>
          </a:p>
          <a:p>
            <a:r>
              <a:rPr lang="en-US" sz="700" b="0"/>
              <a:t>sys_semctl (int semid, int semnum, int cmd, union semun arg)</a:t>
            </a:r>
          </a:p>
          <a:p>
            <a:r>
              <a:rPr lang="en-US" sz="700" b="0"/>
              <a:t>sys_semop (int semid, struct sembuf *tsops, unsigned nsops)</a:t>
            </a:r>
          </a:p>
          <a:p>
            <a:r>
              <a:rPr lang="en-US" sz="700" b="0"/>
              <a:t>sys_shmget (key_t key, size_t size, int shmflg)</a:t>
            </a:r>
          </a:p>
          <a:p>
            <a:r>
              <a:rPr lang="en-US" sz="700" b="0"/>
              <a:t>sys_shmctl (int shmid, int cmd, struct shmid_ds *buf)</a:t>
            </a:r>
          </a:p>
          <a:p>
            <a:r>
              <a:rPr lang="en-US" sz="700" b="0"/>
              <a:t>sys_shmat (int shmid, char *shmaddr, int shmflg, ulong *raddr)</a:t>
            </a:r>
          </a:p>
          <a:p>
            <a:r>
              <a:rPr lang="en-US" sz="700" b="0"/>
              <a:t>sys_shmdt (char *shmaddr)</a:t>
            </a:r>
          </a:p>
          <a:p>
            <a:r>
              <a:rPr lang="en-US" sz="700" b="0"/>
              <a:t>sys_semget (key_t key, int nsems, int semflg)</a:t>
            </a:r>
          </a:p>
          <a:p>
            <a:r>
              <a:rPr lang="en-US" sz="700" b="0"/>
              <a:t>sys_semop (int semid, struct sembuf *sops, unsigned nsops)</a:t>
            </a:r>
          </a:p>
          <a:p>
            <a:r>
              <a:rPr lang="en-US" sz="700" b="0"/>
              <a:t>sys_semctl (int semid, int semnum, int cmd, union semun arg)</a:t>
            </a:r>
          </a:p>
          <a:p>
            <a:r>
              <a:rPr lang="en-US" sz="700" b="0"/>
              <a:t>sys_msgget (key_t key, int msgflg)</a:t>
            </a:r>
          </a:p>
          <a:p>
            <a:r>
              <a:rPr lang="en-US" sz="700" b="0"/>
              <a:t>sys_msgsnd (int msqid, struct msgbuf *msgp, size_t msgsz, int msgflg)</a:t>
            </a:r>
          </a:p>
          <a:p>
            <a:r>
              <a:rPr lang="en-US" sz="700" b="0"/>
              <a:t>sys_msgrcv (int msqid, struct msgbuf *msgp, size_t msgsz, long msgtyp,</a:t>
            </a:r>
          </a:p>
          <a:p>
            <a:r>
              <a:rPr lang="en-US" sz="700" b="0"/>
              <a:t>sys_msgctl (int msqid, int cmd, struct msqid_ds *buf)</a:t>
            </a:r>
          </a:p>
          <a:p>
            <a:r>
              <a:rPr lang="en-US" sz="700" b="0"/>
              <a:t>sys_shmget (key_t key, size_t size, int shmflag)</a:t>
            </a:r>
          </a:p>
          <a:p>
            <a:r>
              <a:rPr lang="en-US" sz="700" b="0"/>
              <a:t>sys_shmat (int shmid, char *shmaddr, int shmflg, ulong *addr)</a:t>
            </a:r>
          </a:p>
          <a:p>
            <a:r>
              <a:rPr lang="en-US" sz="700" b="0"/>
              <a:t>sys_shmdt (char *shmaddr)</a:t>
            </a:r>
          </a:p>
          <a:p>
            <a:r>
              <a:rPr lang="en-US" sz="700" b="0"/>
              <a:t>sys_shmctl (int shmid, int cmd, struct shmid_ds *buf)</a:t>
            </a:r>
          </a:p>
          <a:p>
            <a:r>
              <a:rPr lang="en-US" sz="700" b="0"/>
              <a:t>sys_ioperm(unsigned long from, unsigned long num, int turn_on)</a:t>
            </a:r>
          </a:p>
          <a:p>
            <a:r>
              <a:rPr lang="en-US" sz="700" b="0"/>
              <a:t>sys_iopl(unsigned long unused)</a:t>
            </a:r>
          </a:p>
          <a:p>
            <a:r>
              <a:rPr lang="en-US" sz="700" b="0"/>
              <a:t>sys_modify_ldt(int func, void *ptr, unsigned long bytecount)</a:t>
            </a:r>
          </a:p>
          <a:p>
            <a:r>
              <a:rPr lang="en-US" sz="700" b="0"/>
              <a:t>sys_fork(struct pt_regs regs)</a:t>
            </a:r>
          </a:p>
          <a:p>
            <a:r>
              <a:rPr lang="en-US" sz="700" b="0"/>
              <a:t>sys_clone(struct pt_regs regs)</a:t>
            </a:r>
          </a:p>
          <a:p>
            <a:r>
              <a:rPr lang="en-US" sz="700" b="0"/>
              <a:t>sys_vfork(struct pt_regs regs)</a:t>
            </a:r>
          </a:p>
          <a:p>
            <a:r>
              <a:rPr lang="en-US" sz="700" b="0"/>
              <a:t>sys_execve(struct pt_regs regs)</a:t>
            </a:r>
          </a:p>
          <a:p>
            <a:r>
              <a:rPr lang="en-US" sz="700" b="0"/>
              <a:t>sys_ptrace(long request, long pid, long addr, long data)</a:t>
            </a:r>
          </a:p>
          <a:p>
            <a:r>
              <a:rPr lang="en-US" sz="700" b="0"/>
              <a:t>syscall_trace(void)</a:t>
            </a:r>
          </a:p>
          <a:p>
            <a:r>
              <a:rPr lang="en-US" sz="700" b="0"/>
              <a:t>sys_sigreturn(unsigned long __unused)</a:t>
            </a:r>
          </a:p>
          <a:p>
            <a:r>
              <a:rPr lang="en-US" sz="700" b="0"/>
              <a:t>sys_rt_sigreturn(unsigned long __unused)</a:t>
            </a:r>
          </a:p>
          <a:p>
            <a:r>
              <a:rPr lang="en-US" sz="700" b="0"/>
              <a:t>sys_pipe(unsigned long * fildes)</a:t>
            </a:r>
          </a:p>
          <a:p>
            <a:r>
              <a:rPr lang="en-US" sz="700" b="0"/>
              <a:t>sys_mmap2(unsigned long addr, unsigned long len,</a:t>
            </a:r>
          </a:p>
          <a:p>
            <a:r>
              <a:rPr lang="en-US" sz="700" b="0"/>
              <a:t>old_mmap(struct mmap_arg_struct *arg)</a:t>
            </a:r>
          </a:p>
          <a:p>
            <a:r>
              <a:rPr lang="en-US" sz="700" b="0"/>
              <a:t>sys_select(int, fd_set *, fd_set *, fd_set *, struct timeval *);</a:t>
            </a:r>
          </a:p>
          <a:p>
            <a:r>
              <a:rPr lang="en-US" sz="700" b="0"/>
              <a:t>old_select(struct sel_arg_struct *arg)</a:t>
            </a:r>
          </a:p>
          <a:p>
            <a:r>
              <a:rPr lang="en-US" sz="700" b="0"/>
              <a:t>sys_ipc (uint call, int first, int second,</a:t>
            </a:r>
          </a:p>
          <a:p>
            <a:r>
              <a:rPr lang="en-US" sz="700" b="0"/>
              <a:t>sys_uname(struct old_utsname * name)</a:t>
            </a:r>
          </a:p>
          <a:p>
            <a:r>
              <a:rPr lang="en-US" sz="700" b="0"/>
              <a:t>sys_olduname(struct oldold_utsname * name)</a:t>
            </a:r>
          </a:p>
          <a:p>
            <a:r>
              <a:rPr lang="en-US" sz="700" b="0"/>
              <a:t>sys_pause(void)</a:t>
            </a:r>
          </a:p>
          <a:p>
            <a:r>
              <a:rPr lang="en-US" sz="700" b="0"/>
              <a:t>system_call(void);</a:t>
            </a:r>
          </a:p>
          <a:p>
            <a:r>
              <a:rPr lang="en-US" sz="700" b="0"/>
              <a:t>trace_real_syscall_entry(struct pt_regs * regs)</a:t>
            </a:r>
          </a:p>
          <a:p>
            <a:r>
              <a:rPr lang="en-US" sz="700" b="0"/>
              <a:t>trace_real_syscall_exit(void)</a:t>
            </a:r>
          </a:p>
          <a:p>
            <a:r>
              <a:rPr lang="en-US" sz="700" b="0"/>
              <a:t>sys_vm86old(struct vm86_struct * v86)</a:t>
            </a:r>
          </a:p>
          <a:p>
            <a:r>
              <a:rPr lang="en-US" sz="700" b="0"/>
              <a:t>sys_vm86(unsigned long subfunction, struct vm86plus_struct * v86)</a:t>
            </a:r>
          </a:p>
        </p:txBody>
      </p:sp>
      <p:sp>
        <p:nvSpPr>
          <p:cNvPr id="1212423" name="Text Box 7"/>
          <p:cNvSpPr txBox="1">
            <a:spLocks noChangeArrowheads="1"/>
          </p:cNvSpPr>
          <p:nvPr/>
        </p:nvSpPr>
        <p:spPr bwMode="auto">
          <a:xfrm>
            <a:off x="5842000" y="131763"/>
            <a:ext cx="2932113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" b="0" dirty="0" err="1"/>
              <a:t>sys_prctl(int</a:t>
            </a:r>
            <a:r>
              <a:rPr lang="en-US" sz="700" b="0" dirty="0"/>
              <a:t> option, unsigned long arg2, unsigned long arg3,</a:t>
            </a:r>
          </a:p>
          <a:p>
            <a:r>
              <a:rPr lang="en-US" sz="700" b="0" dirty="0" err="1"/>
              <a:t>sys_sysctl(struct</a:t>
            </a:r>
            <a:r>
              <a:rPr lang="en-US" sz="700" b="0" dirty="0"/>
              <a:t> __</a:t>
            </a:r>
            <a:r>
              <a:rPr lang="en-US" sz="700" b="0" dirty="0" err="1"/>
              <a:t>sysctl_args</a:t>
            </a:r>
            <a:r>
              <a:rPr lang="en-US" sz="700" b="0" dirty="0"/>
              <a:t> *</a:t>
            </a:r>
            <a:r>
              <a:rPr lang="en-US" sz="700" b="0" dirty="0" err="1"/>
              <a:t>args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sys_sysctl(struct</a:t>
            </a:r>
            <a:r>
              <a:rPr lang="en-US" sz="700" b="0" dirty="0"/>
              <a:t> __</a:t>
            </a:r>
            <a:r>
              <a:rPr lang="en-US" sz="700" b="0" dirty="0" err="1"/>
              <a:t>sysctl_args</a:t>
            </a:r>
            <a:r>
              <a:rPr lang="en-US" sz="700" b="0" dirty="0"/>
              <a:t> *</a:t>
            </a:r>
            <a:r>
              <a:rPr lang="en-US" sz="700" b="0" dirty="0" err="1"/>
              <a:t>args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ys_time(int</a:t>
            </a:r>
            <a:r>
              <a:rPr lang="en-US" sz="700" b="0" dirty="0"/>
              <a:t> * </a:t>
            </a:r>
            <a:r>
              <a:rPr lang="en-US" sz="700" b="0" dirty="0" err="1"/>
              <a:t>tloc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sys_stime(int</a:t>
            </a:r>
            <a:r>
              <a:rPr lang="en-US" sz="700" b="0" dirty="0"/>
              <a:t> * </a:t>
            </a:r>
            <a:r>
              <a:rPr lang="en-US" sz="700" b="0" dirty="0" err="1"/>
              <a:t>tptr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sys_gettimeofday(struct</a:t>
            </a:r>
            <a:r>
              <a:rPr lang="en-US" sz="700" b="0" dirty="0"/>
              <a:t> </a:t>
            </a:r>
            <a:r>
              <a:rPr lang="en-US" sz="700" b="0" dirty="0" err="1"/>
              <a:t>timeval</a:t>
            </a:r>
            <a:r>
              <a:rPr lang="en-US" sz="700" b="0" dirty="0"/>
              <a:t> *</a:t>
            </a:r>
            <a:r>
              <a:rPr lang="en-US" sz="700" b="0" dirty="0" err="1"/>
              <a:t>tv</a:t>
            </a:r>
            <a:r>
              <a:rPr lang="en-US" sz="700" b="0" dirty="0"/>
              <a:t>, </a:t>
            </a:r>
            <a:r>
              <a:rPr lang="en-US" sz="700" b="0" dirty="0" err="1"/>
              <a:t>struct</a:t>
            </a:r>
            <a:r>
              <a:rPr lang="en-US" sz="700" b="0" dirty="0"/>
              <a:t> </a:t>
            </a:r>
            <a:r>
              <a:rPr lang="en-US" sz="700" b="0" dirty="0" err="1"/>
              <a:t>timezone</a:t>
            </a:r>
            <a:r>
              <a:rPr lang="en-US" sz="700" b="0" dirty="0"/>
              <a:t> *</a:t>
            </a:r>
            <a:r>
              <a:rPr lang="en-US" sz="700" b="0" dirty="0" err="1"/>
              <a:t>tz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sys_settimeofday(struct</a:t>
            </a:r>
            <a:r>
              <a:rPr lang="en-US" sz="700" b="0" dirty="0"/>
              <a:t> </a:t>
            </a:r>
            <a:r>
              <a:rPr lang="en-US" sz="700" b="0" dirty="0" err="1"/>
              <a:t>timeval</a:t>
            </a:r>
            <a:r>
              <a:rPr lang="en-US" sz="700" b="0" dirty="0"/>
              <a:t> *</a:t>
            </a:r>
            <a:r>
              <a:rPr lang="en-US" sz="700" b="0" dirty="0" err="1"/>
              <a:t>tv</a:t>
            </a:r>
            <a:r>
              <a:rPr lang="en-US" sz="700" b="0" dirty="0"/>
              <a:t>, </a:t>
            </a:r>
            <a:r>
              <a:rPr lang="en-US" sz="700" b="0" dirty="0" err="1"/>
              <a:t>struct</a:t>
            </a:r>
            <a:r>
              <a:rPr lang="en-US" sz="700" b="0" dirty="0"/>
              <a:t> </a:t>
            </a:r>
            <a:r>
              <a:rPr lang="en-US" sz="700" b="0" dirty="0" err="1"/>
              <a:t>timezone</a:t>
            </a:r>
            <a:r>
              <a:rPr lang="en-US" sz="700" b="0" dirty="0"/>
              <a:t> *</a:t>
            </a:r>
            <a:r>
              <a:rPr lang="en-US" sz="700" b="0" dirty="0" err="1"/>
              <a:t>tz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sys_adjtimex(struct</a:t>
            </a:r>
            <a:r>
              <a:rPr lang="en-US" sz="700" b="0" dirty="0"/>
              <a:t> </a:t>
            </a:r>
            <a:r>
              <a:rPr lang="en-US" sz="700" b="0" dirty="0" err="1"/>
              <a:t>timex</a:t>
            </a:r>
            <a:r>
              <a:rPr lang="en-US" sz="700" b="0" dirty="0"/>
              <a:t> *</a:t>
            </a:r>
            <a:r>
              <a:rPr lang="en-US" sz="700" b="0" dirty="0" err="1"/>
              <a:t>txc_p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sys_alarm(unsigned</a:t>
            </a:r>
            <a:r>
              <a:rPr lang="en-US" sz="700" b="0" dirty="0"/>
              <a:t> </a:t>
            </a:r>
            <a:r>
              <a:rPr lang="en-US" sz="700" b="0" dirty="0" err="1"/>
              <a:t>int</a:t>
            </a:r>
            <a:r>
              <a:rPr lang="en-US" sz="700" b="0" dirty="0"/>
              <a:t> seconds)</a:t>
            </a:r>
          </a:p>
          <a:p>
            <a:r>
              <a:rPr lang="en-US" sz="700" b="0" dirty="0" err="1"/>
              <a:t>sys_getpid(void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sys_getppid(void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sys_getuid(void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sys_geteuid(void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sys_getgid(void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sys_getegid(void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sys_gettid(void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sys_nanosleep(struct</a:t>
            </a:r>
            <a:r>
              <a:rPr lang="en-US" sz="700" b="0" dirty="0"/>
              <a:t> </a:t>
            </a:r>
            <a:r>
              <a:rPr lang="en-US" sz="700" b="0" dirty="0" err="1"/>
              <a:t>timespec</a:t>
            </a:r>
            <a:r>
              <a:rPr lang="en-US" sz="700" b="0" dirty="0"/>
              <a:t> *</a:t>
            </a:r>
            <a:r>
              <a:rPr lang="en-US" sz="700" b="0" dirty="0" err="1"/>
              <a:t>rqtp</a:t>
            </a:r>
            <a:r>
              <a:rPr lang="en-US" sz="700" b="0" dirty="0"/>
              <a:t>, </a:t>
            </a:r>
            <a:r>
              <a:rPr lang="en-US" sz="700" b="0" dirty="0" err="1"/>
              <a:t>struct</a:t>
            </a:r>
            <a:r>
              <a:rPr lang="en-US" sz="700" b="0" dirty="0"/>
              <a:t> </a:t>
            </a:r>
            <a:r>
              <a:rPr lang="en-US" sz="700" b="0" dirty="0" err="1"/>
              <a:t>timespec</a:t>
            </a:r>
            <a:r>
              <a:rPr lang="en-US" sz="700" b="0" dirty="0"/>
              <a:t> *</a:t>
            </a:r>
            <a:r>
              <a:rPr lang="en-US" sz="700" b="0" dirty="0" err="1"/>
              <a:t>rmtp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sys_chown(const</a:t>
            </a:r>
            <a:r>
              <a:rPr lang="en-US" sz="700" b="0" dirty="0"/>
              <a:t> char *, </a:t>
            </a:r>
            <a:r>
              <a:rPr lang="en-US" sz="700" b="0" dirty="0" err="1"/>
              <a:t>uid_t,gid_t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sys_lchown(const</a:t>
            </a:r>
            <a:r>
              <a:rPr lang="en-US" sz="700" b="0" dirty="0"/>
              <a:t> char *, </a:t>
            </a:r>
            <a:r>
              <a:rPr lang="en-US" sz="700" b="0" dirty="0" err="1"/>
              <a:t>uid_t,gid_t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sys_fchown(unsigned</a:t>
            </a:r>
            <a:r>
              <a:rPr lang="en-US" sz="700" b="0" dirty="0"/>
              <a:t> </a:t>
            </a:r>
            <a:r>
              <a:rPr lang="en-US" sz="700" b="0" dirty="0" err="1"/>
              <a:t>int</a:t>
            </a:r>
            <a:r>
              <a:rPr lang="en-US" sz="700" b="0" dirty="0"/>
              <a:t>, </a:t>
            </a:r>
            <a:r>
              <a:rPr lang="en-US" sz="700" b="0" dirty="0" err="1"/>
              <a:t>uid_t,gid_t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sys_setregid(gid_t</a:t>
            </a:r>
            <a:r>
              <a:rPr lang="en-US" sz="700" b="0" dirty="0"/>
              <a:t>, </a:t>
            </a:r>
            <a:r>
              <a:rPr lang="en-US" sz="700" b="0" dirty="0" err="1"/>
              <a:t>gid_t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sys_setgid(gid_t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sys_setreuid(uid_t</a:t>
            </a:r>
            <a:r>
              <a:rPr lang="en-US" sz="700" b="0" dirty="0"/>
              <a:t>, </a:t>
            </a:r>
            <a:r>
              <a:rPr lang="en-US" sz="700" b="0" dirty="0" err="1"/>
              <a:t>uid_t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sys_setuid(uid_t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sys_setresuid(uid_t</a:t>
            </a:r>
            <a:r>
              <a:rPr lang="en-US" sz="700" b="0" dirty="0"/>
              <a:t>, </a:t>
            </a:r>
            <a:r>
              <a:rPr lang="en-US" sz="700" b="0" dirty="0" err="1"/>
              <a:t>uid_t</a:t>
            </a:r>
            <a:r>
              <a:rPr lang="en-US" sz="700" b="0" dirty="0"/>
              <a:t>, </a:t>
            </a:r>
            <a:r>
              <a:rPr lang="en-US" sz="700" b="0" dirty="0" err="1"/>
              <a:t>uid_t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sys_setresgid(gid_t</a:t>
            </a:r>
            <a:r>
              <a:rPr lang="en-US" sz="700" b="0" dirty="0"/>
              <a:t>, </a:t>
            </a:r>
            <a:r>
              <a:rPr lang="en-US" sz="700" b="0" dirty="0" err="1"/>
              <a:t>gid_t</a:t>
            </a:r>
            <a:r>
              <a:rPr lang="en-US" sz="700" b="0" dirty="0"/>
              <a:t>, </a:t>
            </a:r>
            <a:r>
              <a:rPr lang="en-US" sz="700" b="0" dirty="0" err="1"/>
              <a:t>gid_t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sys_setfsuid(uid_t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sys_setfsgid(gid_t</a:t>
            </a:r>
            <a:r>
              <a:rPr lang="en-US" sz="700" b="0" dirty="0"/>
              <a:t>);</a:t>
            </a:r>
          </a:p>
          <a:p>
            <a:r>
              <a:rPr lang="en-US" sz="700" b="0" dirty="0"/>
              <a:t>sys_chown16(const char * filename, </a:t>
            </a:r>
            <a:r>
              <a:rPr lang="en-US" sz="700" b="0" dirty="0" err="1"/>
              <a:t>old_uid_t</a:t>
            </a:r>
            <a:r>
              <a:rPr lang="en-US" sz="700" b="0" dirty="0"/>
              <a:t> user, </a:t>
            </a:r>
            <a:r>
              <a:rPr lang="en-US" sz="700" b="0" dirty="0" err="1"/>
              <a:t>old_gid_t</a:t>
            </a:r>
            <a:r>
              <a:rPr lang="en-US" sz="700" b="0" dirty="0"/>
              <a:t> group)</a:t>
            </a:r>
          </a:p>
          <a:p>
            <a:r>
              <a:rPr lang="en-US" sz="700" b="0" dirty="0"/>
              <a:t>sys_lchown16(const char * filename, </a:t>
            </a:r>
            <a:r>
              <a:rPr lang="en-US" sz="700" b="0" dirty="0" err="1"/>
              <a:t>old_uid_t</a:t>
            </a:r>
            <a:r>
              <a:rPr lang="en-US" sz="700" b="0" dirty="0"/>
              <a:t> user, </a:t>
            </a:r>
            <a:r>
              <a:rPr lang="en-US" sz="700" b="0" dirty="0" err="1"/>
              <a:t>old_gid_t</a:t>
            </a:r>
            <a:r>
              <a:rPr lang="en-US" sz="700" b="0" dirty="0"/>
              <a:t> group)</a:t>
            </a:r>
          </a:p>
          <a:p>
            <a:r>
              <a:rPr lang="en-US" sz="700" b="0" dirty="0"/>
              <a:t>sys_fchown16(unsigned </a:t>
            </a:r>
            <a:r>
              <a:rPr lang="en-US" sz="700" b="0" dirty="0" err="1"/>
              <a:t>int</a:t>
            </a:r>
            <a:r>
              <a:rPr lang="en-US" sz="700" b="0" dirty="0"/>
              <a:t> </a:t>
            </a:r>
            <a:r>
              <a:rPr lang="en-US" sz="700" b="0" dirty="0" err="1"/>
              <a:t>fd</a:t>
            </a:r>
            <a:r>
              <a:rPr lang="en-US" sz="700" b="0" dirty="0"/>
              <a:t>, </a:t>
            </a:r>
            <a:r>
              <a:rPr lang="en-US" sz="700" b="0" dirty="0" err="1"/>
              <a:t>old_uid_t</a:t>
            </a:r>
            <a:r>
              <a:rPr lang="en-US" sz="700" b="0" dirty="0"/>
              <a:t> user, </a:t>
            </a:r>
            <a:r>
              <a:rPr lang="en-US" sz="700" b="0" dirty="0" err="1"/>
              <a:t>old_gid_t</a:t>
            </a:r>
            <a:r>
              <a:rPr lang="en-US" sz="700" b="0" dirty="0"/>
              <a:t> group)</a:t>
            </a:r>
          </a:p>
          <a:p>
            <a:r>
              <a:rPr lang="en-US" sz="700" b="0" dirty="0"/>
              <a:t>sys_setregid16(old_gid_t </a:t>
            </a:r>
            <a:r>
              <a:rPr lang="en-US" sz="700" b="0" dirty="0" err="1"/>
              <a:t>rgid</a:t>
            </a:r>
            <a:r>
              <a:rPr lang="en-US" sz="700" b="0" dirty="0"/>
              <a:t>, </a:t>
            </a:r>
            <a:r>
              <a:rPr lang="en-US" sz="700" b="0" dirty="0" err="1"/>
              <a:t>old_gid_t</a:t>
            </a:r>
            <a:r>
              <a:rPr lang="en-US" sz="700" b="0" dirty="0"/>
              <a:t> </a:t>
            </a:r>
            <a:r>
              <a:rPr lang="en-US" sz="700" b="0" dirty="0" err="1"/>
              <a:t>egid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sys_setgid16(old_gid_t </a:t>
            </a:r>
            <a:r>
              <a:rPr lang="en-US" sz="700" b="0" dirty="0" err="1"/>
              <a:t>gid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sys_setreuid16(old_uid_t </a:t>
            </a:r>
            <a:r>
              <a:rPr lang="en-US" sz="700" b="0" dirty="0" err="1"/>
              <a:t>ruid</a:t>
            </a:r>
            <a:r>
              <a:rPr lang="en-US" sz="700" b="0" dirty="0"/>
              <a:t>, </a:t>
            </a:r>
            <a:r>
              <a:rPr lang="en-US" sz="700" b="0" dirty="0" err="1"/>
              <a:t>old_uid_t</a:t>
            </a:r>
            <a:r>
              <a:rPr lang="en-US" sz="700" b="0" dirty="0"/>
              <a:t> </a:t>
            </a:r>
            <a:r>
              <a:rPr lang="en-US" sz="700" b="0" dirty="0" err="1"/>
              <a:t>euid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sys_setuid16(old_uid_t </a:t>
            </a:r>
            <a:r>
              <a:rPr lang="en-US" sz="700" b="0" dirty="0" err="1"/>
              <a:t>uid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sys_setresuid16(old_uid_t </a:t>
            </a:r>
            <a:r>
              <a:rPr lang="en-US" sz="700" b="0" dirty="0" err="1"/>
              <a:t>ruid</a:t>
            </a:r>
            <a:r>
              <a:rPr lang="en-US" sz="700" b="0" dirty="0"/>
              <a:t>, </a:t>
            </a:r>
            <a:r>
              <a:rPr lang="en-US" sz="700" b="0" dirty="0" err="1"/>
              <a:t>old_uid_t</a:t>
            </a:r>
            <a:r>
              <a:rPr lang="en-US" sz="700" b="0" dirty="0"/>
              <a:t> </a:t>
            </a:r>
            <a:r>
              <a:rPr lang="en-US" sz="700" b="0" dirty="0" err="1"/>
              <a:t>euid</a:t>
            </a:r>
            <a:r>
              <a:rPr lang="en-US" sz="700" b="0" dirty="0"/>
              <a:t>, </a:t>
            </a:r>
            <a:r>
              <a:rPr lang="en-US" sz="700" b="0" dirty="0" err="1"/>
              <a:t>old_uid_t</a:t>
            </a:r>
            <a:r>
              <a:rPr lang="en-US" sz="700" b="0" dirty="0"/>
              <a:t> </a:t>
            </a:r>
            <a:r>
              <a:rPr lang="en-US" sz="700" b="0" dirty="0" err="1"/>
              <a:t>suid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sys_getresuid16(old_uid_t *</a:t>
            </a:r>
            <a:r>
              <a:rPr lang="en-US" sz="700" b="0" dirty="0" err="1"/>
              <a:t>ruid</a:t>
            </a:r>
            <a:r>
              <a:rPr lang="en-US" sz="700" b="0" dirty="0"/>
              <a:t>, </a:t>
            </a:r>
            <a:r>
              <a:rPr lang="en-US" sz="700" b="0" dirty="0" err="1"/>
              <a:t>old_uid_t</a:t>
            </a:r>
            <a:r>
              <a:rPr lang="en-US" sz="700" b="0" dirty="0"/>
              <a:t> *</a:t>
            </a:r>
            <a:r>
              <a:rPr lang="en-US" sz="700" b="0" dirty="0" err="1"/>
              <a:t>euid</a:t>
            </a:r>
            <a:r>
              <a:rPr lang="en-US" sz="700" b="0" dirty="0"/>
              <a:t>, </a:t>
            </a:r>
            <a:r>
              <a:rPr lang="en-US" sz="700" b="0" dirty="0" err="1"/>
              <a:t>old_uid_t</a:t>
            </a:r>
            <a:r>
              <a:rPr lang="en-US" sz="700" b="0" dirty="0"/>
              <a:t> *</a:t>
            </a:r>
            <a:r>
              <a:rPr lang="en-US" sz="700" b="0" dirty="0" err="1"/>
              <a:t>suid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sys_setresgid16(old_gid_t </a:t>
            </a:r>
            <a:r>
              <a:rPr lang="en-US" sz="700" b="0" dirty="0" err="1"/>
              <a:t>rgid</a:t>
            </a:r>
            <a:r>
              <a:rPr lang="en-US" sz="700" b="0" dirty="0"/>
              <a:t>, </a:t>
            </a:r>
            <a:r>
              <a:rPr lang="en-US" sz="700" b="0" dirty="0" err="1"/>
              <a:t>old_gid_t</a:t>
            </a:r>
            <a:r>
              <a:rPr lang="en-US" sz="700" b="0" dirty="0"/>
              <a:t> </a:t>
            </a:r>
            <a:r>
              <a:rPr lang="en-US" sz="700" b="0" dirty="0" err="1"/>
              <a:t>egid</a:t>
            </a:r>
            <a:r>
              <a:rPr lang="en-US" sz="700" b="0" dirty="0"/>
              <a:t>, </a:t>
            </a:r>
            <a:r>
              <a:rPr lang="en-US" sz="700" b="0" dirty="0" err="1"/>
              <a:t>old_gid_t</a:t>
            </a:r>
            <a:r>
              <a:rPr lang="en-US" sz="700" b="0" dirty="0"/>
              <a:t> </a:t>
            </a:r>
            <a:r>
              <a:rPr lang="en-US" sz="700" b="0" dirty="0" err="1"/>
              <a:t>sgid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sys_getresgid16(old_gid_t *</a:t>
            </a:r>
            <a:r>
              <a:rPr lang="en-US" sz="700" b="0" dirty="0" err="1"/>
              <a:t>rgid</a:t>
            </a:r>
            <a:r>
              <a:rPr lang="en-US" sz="700" b="0" dirty="0"/>
              <a:t>, </a:t>
            </a:r>
            <a:r>
              <a:rPr lang="en-US" sz="700" b="0" dirty="0" err="1"/>
              <a:t>old_gid_t</a:t>
            </a:r>
            <a:r>
              <a:rPr lang="en-US" sz="700" b="0" dirty="0"/>
              <a:t> *</a:t>
            </a:r>
            <a:r>
              <a:rPr lang="en-US" sz="700" b="0" dirty="0" err="1"/>
              <a:t>egid</a:t>
            </a:r>
            <a:r>
              <a:rPr lang="en-US" sz="700" b="0" dirty="0"/>
              <a:t>, </a:t>
            </a:r>
            <a:r>
              <a:rPr lang="en-US" sz="700" b="0" dirty="0" err="1"/>
              <a:t>old_gid_t</a:t>
            </a:r>
            <a:r>
              <a:rPr lang="en-US" sz="700" b="0" dirty="0"/>
              <a:t> *</a:t>
            </a:r>
            <a:r>
              <a:rPr lang="en-US" sz="700" b="0" dirty="0" err="1"/>
              <a:t>sgid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sys_setfsuid16(old_uid_t </a:t>
            </a:r>
            <a:r>
              <a:rPr lang="en-US" sz="700" b="0" dirty="0" err="1"/>
              <a:t>uid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sys_setfsgid16(old_gid_t </a:t>
            </a:r>
            <a:r>
              <a:rPr lang="en-US" sz="700" b="0" dirty="0" err="1"/>
              <a:t>gid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sys_getgroups16(int </a:t>
            </a:r>
            <a:r>
              <a:rPr lang="en-US" sz="700" b="0" dirty="0" err="1"/>
              <a:t>gidsetsize</a:t>
            </a:r>
            <a:r>
              <a:rPr lang="en-US" sz="700" b="0" dirty="0"/>
              <a:t>, </a:t>
            </a:r>
            <a:r>
              <a:rPr lang="en-US" sz="700" b="0" dirty="0" err="1"/>
              <a:t>old_gid_t</a:t>
            </a:r>
            <a:r>
              <a:rPr lang="en-US" sz="700" b="0" dirty="0"/>
              <a:t> *</a:t>
            </a:r>
            <a:r>
              <a:rPr lang="en-US" sz="700" b="0" dirty="0" err="1"/>
              <a:t>grouplist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sys_setgroups16(int </a:t>
            </a:r>
            <a:r>
              <a:rPr lang="en-US" sz="700" b="0" dirty="0" err="1"/>
              <a:t>gidsetsize</a:t>
            </a:r>
            <a:r>
              <a:rPr lang="en-US" sz="700" b="0" dirty="0"/>
              <a:t>, </a:t>
            </a:r>
            <a:r>
              <a:rPr lang="en-US" sz="700" b="0" dirty="0" err="1"/>
              <a:t>old_gid_t</a:t>
            </a:r>
            <a:r>
              <a:rPr lang="en-US" sz="700" b="0" dirty="0"/>
              <a:t> *</a:t>
            </a:r>
            <a:r>
              <a:rPr lang="en-US" sz="700" b="0" dirty="0" err="1"/>
              <a:t>grouplist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sys_getuid16(void)</a:t>
            </a:r>
          </a:p>
          <a:p>
            <a:r>
              <a:rPr lang="en-US" sz="700" b="0" dirty="0"/>
              <a:t>sys_geteuid16(void)</a:t>
            </a:r>
          </a:p>
          <a:p>
            <a:r>
              <a:rPr lang="en-US" sz="700" b="0" dirty="0"/>
              <a:t>sys_getgid16(void)</a:t>
            </a:r>
          </a:p>
          <a:p>
            <a:r>
              <a:rPr lang="en-US" sz="700" b="0" dirty="0"/>
              <a:t>sys_getegid16(void)</a:t>
            </a:r>
          </a:p>
          <a:p>
            <a:r>
              <a:rPr lang="en-US" sz="700" b="0" dirty="0" err="1"/>
              <a:t>sys_utime(char</a:t>
            </a:r>
            <a:r>
              <a:rPr lang="en-US" sz="700" b="0" dirty="0"/>
              <a:t> * filename, </a:t>
            </a:r>
            <a:r>
              <a:rPr lang="en-US" sz="700" b="0" dirty="0" err="1"/>
              <a:t>struct</a:t>
            </a:r>
            <a:r>
              <a:rPr lang="en-US" sz="700" b="0" dirty="0"/>
              <a:t> </a:t>
            </a:r>
            <a:r>
              <a:rPr lang="en-US" sz="700" b="0" dirty="0" err="1"/>
              <a:t>utimbuf</a:t>
            </a:r>
            <a:r>
              <a:rPr lang="en-US" sz="700" b="0" dirty="0"/>
              <a:t> * times)</a:t>
            </a:r>
          </a:p>
          <a:p>
            <a:r>
              <a:rPr lang="en-US" sz="700" b="0" dirty="0" err="1"/>
              <a:t>sys_utimes(char</a:t>
            </a:r>
            <a:r>
              <a:rPr lang="en-US" sz="700" b="0" dirty="0"/>
              <a:t> * filename, </a:t>
            </a:r>
            <a:r>
              <a:rPr lang="en-US" sz="700" b="0" dirty="0" err="1"/>
              <a:t>struct</a:t>
            </a:r>
            <a:r>
              <a:rPr lang="en-US" sz="700" b="0" dirty="0"/>
              <a:t> </a:t>
            </a:r>
            <a:r>
              <a:rPr lang="en-US" sz="700" b="0" dirty="0" err="1"/>
              <a:t>timeval</a:t>
            </a:r>
            <a:r>
              <a:rPr lang="en-US" sz="700" b="0" dirty="0"/>
              <a:t> * </a:t>
            </a:r>
            <a:r>
              <a:rPr lang="en-US" sz="700" b="0" dirty="0" err="1"/>
              <a:t>utimes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sys_access(const</a:t>
            </a:r>
            <a:r>
              <a:rPr lang="en-US" sz="700" b="0" dirty="0"/>
              <a:t> char * filename, </a:t>
            </a:r>
            <a:r>
              <a:rPr lang="en-US" sz="700" b="0" dirty="0" err="1"/>
              <a:t>int</a:t>
            </a:r>
            <a:r>
              <a:rPr lang="en-US" sz="700" b="0" dirty="0"/>
              <a:t> mode)</a:t>
            </a:r>
          </a:p>
          <a:p>
            <a:r>
              <a:rPr lang="en-US" sz="700" b="0" dirty="0" err="1"/>
              <a:t>sys_chdir(const</a:t>
            </a:r>
            <a:r>
              <a:rPr lang="en-US" sz="700" b="0" dirty="0"/>
              <a:t> char * filename)</a:t>
            </a:r>
          </a:p>
          <a:p>
            <a:r>
              <a:rPr lang="en-US" sz="700" b="0" dirty="0" err="1"/>
              <a:t>sys_fchmod(unsigned</a:t>
            </a:r>
            <a:r>
              <a:rPr lang="en-US" sz="700" b="0" dirty="0"/>
              <a:t> </a:t>
            </a:r>
            <a:r>
              <a:rPr lang="en-US" sz="700" b="0" dirty="0" err="1"/>
              <a:t>int</a:t>
            </a:r>
            <a:r>
              <a:rPr lang="en-US" sz="700" b="0" dirty="0"/>
              <a:t> </a:t>
            </a:r>
            <a:r>
              <a:rPr lang="en-US" sz="700" b="0" dirty="0" err="1"/>
              <a:t>fd</a:t>
            </a:r>
            <a:r>
              <a:rPr lang="en-US" sz="700" b="0" dirty="0"/>
              <a:t>, </a:t>
            </a:r>
            <a:r>
              <a:rPr lang="en-US" sz="700" b="0" dirty="0" err="1"/>
              <a:t>mode_t</a:t>
            </a:r>
            <a:r>
              <a:rPr lang="en-US" sz="700" b="0" dirty="0"/>
              <a:t> mode)</a:t>
            </a:r>
          </a:p>
          <a:p>
            <a:r>
              <a:rPr lang="en-US" sz="700" b="0" dirty="0" err="1"/>
              <a:t>sys_chmod(const</a:t>
            </a:r>
            <a:r>
              <a:rPr lang="en-US" sz="700" b="0" dirty="0"/>
              <a:t> char * filename, </a:t>
            </a:r>
            <a:r>
              <a:rPr lang="en-US" sz="700" b="0" dirty="0" err="1"/>
              <a:t>mode_t</a:t>
            </a:r>
            <a:r>
              <a:rPr lang="en-US" sz="700" b="0" dirty="0"/>
              <a:t> mode)</a:t>
            </a:r>
          </a:p>
          <a:p>
            <a:r>
              <a:rPr lang="en-US" sz="700" b="0" dirty="0" err="1"/>
              <a:t>sys_chown(const</a:t>
            </a:r>
            <a:r>
              <a:rPr lang="en-US" sz="700" b="0" dirty="0"/>
              <a:t> char * filename, </a:t>
            </a:r>
            <a:r>
              <a:rPr lang="en-US" sz="700" b="0" dirty="0" err="1"/>
              <a:t>uid_t</a:t>
            </a:r>
            <a:r>
              <a:rPr lang="en-US" sz="700" b="0" dirty="0"/>
              <a:t> user, </a:t>
            </a:r>
            <a:r>
              <a:rPr lang="en-US" sz="700" b="0" dirty="0" err="1"/>
              <a:t>gid_t</a:t>
            </a:r>
            <a:r>
              <a:rPr lang="en-US" sz="700" b="0" dirty="0"/>
              <a:t> group)</a:t>
            </a:r>
          </a:p>
          <a:p>
            <a:r>
              <a:rPr lang="en-US" sz="700" b="0" dirty="0" err="1"/>
              <a:t>sys_lchown(const</a:t>
            </a:r>
            <a:r>
              <a:rPr lang="en-US" sz="700" b="0" dirty="0"/>
              <a:t> char * filename, </a:t>
            </a:r>
            <a:r>
              <a:rPr lang="en-US" sz="700" b="0" dirty="0" err="1"/>
              <a:t>uid_t</a:t>
            </a:r>
            <a:r>
              <a:rPr lang="en-US" sz="700" b="0" dirty="0"/>
              <a:t> user, </a:t>
            </a:r>
            <a:r>
              <a:rPr lang="en-US" sz="700" b="0" dirty="0" err="1"/>
              <a:t>gid_t</a:t>
            </a:r>
            <a:r>
              <a:rPr lang="en-US" sz="700" b="0" dirty="0"/>
              <a:t> group)</a:t>
            </a:r>
          </a:p>
          <a:p>
            <a:r>
              <a:rPr lang="en-US" sz="700" b="0" dirty="0" err="1"/>
              <a:t>sys_fchown(unsigned</a:t>
            </a:r>
            <a:r>
              <a:rPr lang="en-US" sz="700" b="0" dirty="0"/>
              <a:t> </a:t>
            </a:r>
            <a:r>
              <a:rPr lang="en-US" sz="700" b="0" dirty="0" err="1"/>
              <a:t>int</a:t>
            </a:r>
            <a:r>
              <a:rPr lang="en-US" sz="700" b="0" dirty="0"/>
              <a:t> </a:t>
            </a:r>
            <a:r>
              <a:rPr lang="en-US" sz="700" b="0" dirty="0" err="1"/>
              <a:t>fd</a:t>
            </a:r>
            <a:r>
              <a:rPr lang="en-US" sz="700" b="0" dirty="0"/>
              <a:t>, </a:t>
            </a:r>
            <a:r>
              <a:rPr lang="en-US" sz="700" b="0" dirty="0" err="1"/>
              <a:t>uid_t</a:t>
            </a:r>
            <a:r>
              <a:rPr lang="en-US" sz="700" b="0" dirty="0"/>
              <a:t> user, </a:t>
            </a:r>
            <a:r>
              <a:rPr lang="en-US" sz="700" b="0" dirty="0" err="1"/>
              <a:t>gid_t</a:t>
            </a:r>
            <a:r>
              <a:rPr lang="en-US" sz="700" b="0" dirty="0"/>
              <a:t> group)</a:t>
            </a:r>
          </a:p>
        </p:txBody>
      </p:sp>
      <p:sp>
        <p:nvSpPr>
          <p:cNvPr id="1212424" name="Rectangle 8"/>
          <p:cNvSpPr>
            <a:spLocks noChangeArrowheads="1"/>
          </p:cNvSpPr>
          <p:nvPr/>
        </p:nvSpPr>
        <p:spPr bwMode="auto">
          <a:xfrm>
            <a:off x="5810250" y="0"/>
            <a:ext cx="3333750" cy="974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2425" name="Rectangle 9"/>
          <p:cNvSpPr>
            <a:spLocks noChangeArrowheads="1"/>
          </p:cNvSpPr>
          <p:nvPr/>
        </p:nvSpPr>
        <p:spPr bwMode="auto">
          <a:xfrm>
            <a:off x="5810250" y="5100638"/>
            <a:ext cx="3333750" cy="1757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1212426" name="Text Box 10"/>
          <p:cNvSpPr txBox="1">
            <a:spLocks noChangeArrowheads="1"/>
          </p:cNvSpPr>
          <p:nvPr/>
        </p:nvSpPr>
        <p:spPr bwMode="auto">
          <a:xfrm>
            <a:off x="4739455" y="209550"/>
            <a:ext cx="2226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chemeClr val="folHlink"/>
                </a:solidFill>
              </a:rPr>
              <a:t>Linux system calls</a:t>
            </a:r>
            <a:br>
              <a:rPr lang="en-US" sz="2000" b="0" dirty="0">
                <a:solidFill>
                  <a:schemeClr val="folHlink"/>
                </a:solidFill>
              </a:rPr>
            </a:br>
            <a:r>
              <a:rPr lang="en-US" sz="2000" b="0" dirty="0">
                <a:solidFill>
                  <a:schemeClr val="folHlink"/>
                </a:solidFill>
              </a:rPr>
              <a:t>(</a:t>
            </a:r>
            <a:r>
              <a:rPr lang="en-US" sz="2000" b="0" dirty="0" smtClean="0">
                <a:solidFill>
                  <a:schemeClr val="folHlink"/>
                </a:solidFill>
              </a:rPr>
              <a:t>2.4.19)</a:t>
            </a:r>
            <a:r>
              <a:rPr lang="en-US" sz="2000" b="0" dirty="0">
                <a:solidFill>
                  <a:schemeClr val="folHlink"/>
                </a:solidFill>
              </a:rPr>
              <a:t>:</a:t>
            </a:r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504825" y="4659313"/>
            <a:ext cx="4878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28" name="Rectangle 12"/>
          <p:cNvSpPr>
            <a:spLocks noChangeArrowheads="1"/>
          </p:cNvSpPr>
          <p:nvPr/>
        </p:nvSpPr>
        <p:spPr bwMode="auto">
          <a:xfrm>
            <a:off x="614363" y="4279900"/>
            <a:ext cx="1158875" cy="260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/>
          <a:lstStyle/>
          <a:p>
            <a:pPr algn="ctr"/>
            <a:r>
              <a:rPr lang="en-US" sz="1400" b="0"/>
              <a:t>application</a:t>
            </a:r>
          </a:p>
        </p:txBody>
      </p:sp>
      <p:sp>
        <p:nvSpPr>
          <p:cNvPr id="1212429" name="Rectangle 13"/>
          <p:cNvSpPr>
            <a:spLocks noChangeArrowheads="1"/>
          </p:cNvSpPr>
          <p:nvPr/>
        </p:nvSpPr>
        <p:spPr bwMode="auto">
          <a:xfrm>
            <a:off x="1870075" y="4279900"/>
            <a:ext cx="1158875" cy="260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/>
          <a:lstStyle/>
          <a:p>
            <a:pPr algn="ctr"/>
            <a:r>
              <a:rPr lang="en-US" sz="1400" b="0"/>
              <a:t>application</a:t>
            </a:r>
          </a:p>
        </p:txBody>
      </p:sp>
      <p:sp>
        <p:nvSpPr>
          <p:cNvPr id="1212430" name="Rectangle 14"/>
          <p:cNvSpPr>
            <a:spLocks noChangeArrowheads="1"/>
          </p:cNvSpPr>
          <p:nvPr/>
        </p:nvSpPr>
        <p:spPr bwMode="auto">
          <a:xfrm>
            <a:off x="3125788" y="4279900"/>
            <a:ext cx="1158875" cy="260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/>
          <a:lstStyle/>
          <a:p>
            <a:pPr algn="ctr"/>
            <a:r>
              <a:rPr lang="en-US" sz="1400" b="0"/>
              <a:t>application</a:t>
            </a:r>
          </a:p>
        </p:txBody>
      </p:sp>
      <p:sp>
        <p:nvSpPr>
          <p:cNvPr id="1212431" name="Text Box 15"/>
          <p:cNvSpPr txBox="1">
            <a:spLocks noChangeArrowheads="1"/>
          </p:cNvSpPr>
          <p:nvPr/>
        </p:nvSpPr>
        <p:spPr bwMode="auto">
          <a:xfrm>
            <a:off x="4494213" y="4357688"/>
            <a:ext cx="11668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b="0"/>
              <a:t>user space</a:t>
            </a:r>
            <a:br>
              <a:rPr lang="en-US" sz="1400" b="0"/>
            </a:br>
            <a:endParaRPr lang="en-US" sz="400" b="0"/>
          </a:p>
          <a:p>
            <a:pPr algn="r"/>
            <a:r>
              <a:rPr lang="en-US" sz="1400" b="0"/>
              <a:t>kernel space</a:t>
            </a:r>
          </a:p>
        </p:txBody>
      </p:sp>
      <p:sp>
        <p:nvSpPr>
          <p:cNvPr id="1212432" name="Rectangle 16"/>
          <p:cNvSpPr>
            <a:spLocks noChangeArrowheads="1"/>
          </p:cNvSpPr>
          <p:nvPr/>
        </p:nvSpPr>
        <p:spPr bwMode="auto">
          <a:xfrm>
            <a:off x="1189038" y="4797425"/>
            <a:ext cx="2641600" cy="260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6800" rIns="0" anchor="ctr"/>
          <a:lstStyle/>
          <a:p>
            <a:pPr algn="ctr"/>
            <a:r>
              <a:rPr lang="en-US" sz="1400" b="0"/>
              <a:t>system call interface</a:t>
            </a:r>
          </a:p>
        </p:txBody>
      </p:sp>
      <p:sp>
        <p:nvSpPr>
          <p:cNvPr id="1212433" name="Rectangle 17"/>
          <p:cNvSpPr>
            <a:spLocks noChangeArrowheads="1"/>
          </p:cNvSpPr>
          <p:nvPr/>
        </p:nvSpPr>
        <p:spPr bwMode="auto">
          <a:xfrm>
            <a:off x="622300" y="5310188"/>
            <a:ext cx="3603625" cy="1236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212434" name="Group 18"/>
          <p:cNvGrpSpPr>
            <a:grpSpLocks/>
          </p:cNvGrpSpPr>
          <p:nvPr/>
        </p:nvGrpSpPr>
        <p:grpSpPr bwMode="auto">
          <a:xfrm>
            <a:off x="800100" y="5416550"/>
            <a:ext cx="3240088" cy="206375"/>
            <a:chOff x="516" y="3432"/>
            <a:chExt cx="2041" cy="130"/>
          </a:xfrm>
        </p:grpSpPr>
        <p:sp>
          <p:nvSpPr>
            <p:cNvPr id="1212435" name="Rectangle 19"/>
            <p:cNvSpPr>
              <a:spLocks noChangeArrowheads="1"/>
            </p:cNvSpPr>
            <p:nvPr/>
          </p:nvSpPr>
          <p:spPr bwMode="auto">
            <a:xfrm>
              <a:off x="516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36" name="Rectangle 20"/>
            <p:cNvSpPr>
              <a:spLocks noChangeArrowheads="1"/>
            </p:cNvSpPr>
            <p:nvPr/>
          </p:nvSpPr>
          <p:spPr bwMode="auto">
            <a:xfrm>
              <a:off x="885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37" name="Rectangle 21"/>
            <p:cNvSpPr>
              <a:spLocks noChangeArrowheads="1"/>
            </p:cNvSpPr>
            <p:nvPr/>
          </p:nvSpPr>
          <p:spPr bwMode="auto">
            <a:xfrm>
              <a:off x="1254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38" name="Rectangle 22"/>
            <p:cNvSpPr>
              <a:spLocks noChangeArrowheads="1"/>
            </p:cNvSpPr>
            <p:nvPr/>
          </p:nvSpPr>
          <p:spPr bwMode="auto">
            <a:xfrm>
              <a:off x="1623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39" name="Rectangle 23"/>
            <p:cNvSpPr>
              <a:spLocks noChangeArrowheads="1"/>
            </p:cNvSpPr>
            <p:nvPr/>
          </p:nvSpPr>
          <p:spPr bwMode="auto">
            <a:xfrm>
              <a:off x="199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0" name="Rectangle 24"/>
            <p:cNvSpPr>
              <a:spLocks noChangeArrowheads="1"/>
            </p:cNvSpPr>
            <p:nvPr/>
          </p:nvSpPr>
          <p:spPr bwMode="auto">
            <a:xfrm>
              <a:off x="236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212441" name="Group 25"/>
          <p:cNvGrpSpPr>
            <a:grpSpLocks/>
          </p:cNvGrpSpPr>
          <p:nvPr/>
        </p:nvGrpSpPr>
        <p:grpSpPr bwMode="auto">
          <a:xfrm>
            <a:off x="800100" y="5757863"/>
            <a:ext cx="3240088" cy="206375"/>
            <a:chOff x="516" y="3432"/>
            <a:chExt cx="2041" cy="130"/>
          </a:xfrm>
        </p:grpSpPr>
        <p:sp>
          <p:nvSpPr>
            <p:cNvPr id="1212442" name="Rectangle 26"/>
            <p:cNvSpPr>
              <a:spLocks noChangeArrowheads="1"/>
            </p:cNvSpPr>
            <p:nvPr/>
          </p:nvSpPr>
          <p:spPr bwMode="auto">
            <a:xfrm>
              <a:off x="516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3" name="Rectangle 27"/>
            <p:cNvSpPr>
              <a:spLocks noChangeArrowheads="1"/>
            </p:cNvSpPr>
            <p:nvPr/>
          </p:nvSpPr>
          <p:spPr bwMode="auto">
            <a:xfrm>
              <a:off x="885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4" name="Rectangle 28"/>
            <p:cNvSpPr>
              <a:spLocks noChangeArrowheads="1"/>
            </p:cNvSpPr>
            <p:nvPr/>
          </p:nvSpPr>
          <p:spPr bwMode="auto">
            <a:xfrm>
              <a:off x="1254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5" name="Rectangle 29"/>
            <p:cNvSpPr>
              <a:spLocks noChangeArrowheads="1"/>
            </p:cNvSpPr>
            <p:nvPr/>
          </p:nvSpPr>
          <p:spPr bwMode="auto">
            <a:xfrm>
              <a:off x="1623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6" name="Rectangle 30"/>
            <p:cNvSpPr>
              <a:spLocks noChangeArrowheads="1"/>
            </p:cNvSpPr>
            <p:nvPr/>
          </p:nvSpPr>
          <p:spPr bwMode="auto">
            <a:xfrm>
              <a:off x="199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7" name="Rectangle 31"/>
            <p:cNvSpPr>
              <a:spLocks noChangeArrowheads="1"/>
            </p:cNvSpPr>
            <p:nvPr/>
          </p:nvSpPr>
          <p:spPr bwMode="auto">
            <a:xfrm>
              <a:off x="236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212448" name="Group 32"/>
          <p:cNvGrpSpPr>
            <a:grpSpLocks/>
          </p:cNvGrpSpPr>
          <p:nvPr/>
        </p:nvGrpSpPr>
        <p:grpSpPr bwMode="auto">
          <a:xfrm>
            <a:off x="800100" y="6099175"/>
            <a:ext cx="3240088" cy="206375"/>
            <a:chOff x="516" y="3432"/>
            <a:chExt cx="2041" cy="130"/>
          </a:xfrm>
        </p:grpSpPr>
        <p:sp>
          <p:nvSpPr>
            <p:cNvPr id="1212449" name="Rectangle 33"/>
            <p:cNvSpPr>
              <a:spLocks noChangeArrowheads="1"/>
            </p:cNvSpPr>
            <p:nvPr/>
          </p:nvSpPr>
          <p:spPr bwMode="auto">
            <a:xfrm>
              <a:off x="516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50" name="Rectangle 34"/>
            <p:cNvSpPr>
              <a:spLocks noChangeArrowheads="1"/>
            </p:cNvSpPr>
            <p:nvPr/>
          </p:nvSpPr>
          <p:spPr bwMode="auto">
            <a:xfrm>
              <a:off x="885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51" name="Rectangle 35"/>
            <p:cNvSpPr>
              <a:spLocks noChangeArrowheads="1"/>
            </p:cNvSpPr>
            <p:nvPr/>
          </p:nvSpPr>
          <p:spPr bwMode="auto">
            <a:xfrm>
              <a:off x="1254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52" name="Rectangle 36"/>
            <p:cNvSpPr>
              <a:spLocks noChangeArrowheads="1"/>
            </p:cNvSpPr>
            <p:nvPr/>
          </p:nvSpPr>
          <p:spPr bwMode="auto">
            <a:xfrm>
              <a:off x="1623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53" name="Rectangle 37"/>
            <p:cNvSpPr>
              <a:spLocks noChangeArrowheads="1"/>
            </p:cNvSpPr>
            <p:nvPr/>
          </p:nvSpPr>
          <p:spPr bwMode="auto">
            <a:xfrm>
              <a:off x="199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54" name="Rectangle 38"/>
            <p:cNvSpPr>
              <a:spLocks noChangeArrowheads="1"/>
            </p:cNvSpPr>
            <p:nvPr/>
          </p:nvSpPr>
          <p:spPr bwMode="auto">
            <a:xfrm>
              <a:off x="236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12455" name="Text Box 39"/>
          <p:cNvSpPr txBox="1">
            <a:spLocks noChangeArrowheads="1"/>
          </p:cNvSpPr>
          <p:nvPr/>
        </p:nvSpPr>
        <p:spPr bwMode="auto">
          <a:xfrm>
            <a:off x="3033713" y="6303963"/>
            <a:ext cx="1243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b="0"/>
              <a:t>OS components</a:t>
            </a:r>
          </a:p>
        </p:txBody>
      </p:sp>
      <p:sp>
        <p:nvSpPr>
          <p:cNvPr id="1212456" name="Freeform 40"/>
          <p:cNvSpPr>
            <a:spLocks/>
          </p:cNvSpPr>
          <p:nvPr/>
        </p:nvSpPr>
        <p:spPr bwMode="auto">
          <a:xfrm>
            <a:off x="1190625" y="4548188"/>
            <a:ext cx="995363" cy="244475"/>
          </a:xfrm>
          <a:custGeom>
            <a:avLst/>
            <a:gdLst>
              <a:gd name="T0" fmla="*/ 0 w 844"/>
              <a:gd name="T1" fmla="*/ 0 h 154"/>
              <a:gd name="T2" fmla="*/ 188 w 844"/>
              <a:gd name="T3" fmla="*/ 60 h 154"/>
              <a:gd name="T4" fmla="*/ 725 w 844"/>
              <a:gd name="T5" fmla="*/ 99 h 154"/>
              <a:gd name="T6" fmla="*/ 844 w 844"/>
              <a:gd name="T7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4" h="154">
                <a:moveTo>
                  <a:pt x="0" y="0"/>
                </a:moveTo>
                <a:cubicBezTo>
                  <a:pt x="33" y="22"/>
                  <a:pt x="67" y="44"/>
                  <a:pt x="188" y="60"/>
                </a:cubicBezTo>
                <a:cubicBezTo>
                  <a:pt x="309" y="76"/>
                  <a:pt x="616" y="83"/>
                  <a:pt x="725" y="99"/>
                </a:cubicBezTo>
                <a:cubicBezTo>
                  <a:pt x="834" y="115"/>
                  <a:pt x="839" y="134"/>
                  <a:pt x="844" y="154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57" name="Freeform 41"/>
          <p:cNvSpPr>
            <a:spLocks/>
          </p:cNvSpPr>
          <p:nvPr/>
        </p:nvSpPr>
        <p:spPr bwMode="auto">
          <a:xfrm>
            <a:off x="1733550" y="5084763"/>
            <a:ext cx="442913" cy="763587"/>
          </a:xfrm>
          <a:custGeom>
            <a:avLst/>
            <a:gdLst>
              <a:gd name="T0" fmla="*/ 522 w 522"/>
              <a:gd name="T1" fmla="*/ 0 h 481"/>
              <a:gd name="T2" fmla="*/ 159 w 522"/>
              <a:gd name="T3" fmla="*/ 89 h 481"/>
              <a:gd name="T4" fmla="*/ 70 w 522"/>
              <a:gd name="T5" fmla="*/ 347 h 481"/>
              <a:gd name="T6" fmla="*/ 45 w 522"/>
              <a:gd name="T7" fmla="*/ 452 h 481"/>
              <a:gd name="T8" fmla="*/ 0 w 522"/>
              <a:gd name="T9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2" h="481">
                <a:moveTo>
                  <a:pt x="522" y="0"/>
                </a:moveTo>
                <a:cubicBezTo>
                  <a:pt x="378" y="15"/>
                  <a:pt x="234" y="31"/>
                  <a:pt x="159" y="89"/>
                </a:cubicBezTo>
                <a:cubicBezTo>
                  <a:pt x="84" y="147"/>
                  <a:pt x="89" y="287"/>
                  <a:pt x="70" y="347"/>
                </a:cubicBezTo>
                <a:cubicBezTo>
                  <a:pt x="51" y="407"/>
                  <a:pt x="57" y="430"/>
                  <a:pt x="45" y="452"/>
                </a:cubicBezTo>
                <a:cubicBezTo>
                  <a:pt x="33" y="474"/>
                  <a:pt x="16" y="477"/>
                  <a:pt x="0" y="481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58" name="Freeform 42"/>
          <p:cNvSpPr>
            <a:spLocks/>
          </p:cNvSpPr>
          <p:nvPr/>
        </p:nvSpPr>
        <p:spPr bwMode="auto">
          <a:xfrm>
            <a:off x="2849563" y="4556125"/>
            <a:ext cx="831850" cy="204788"/>
          </a:xfrm>
          <a:custGeom>
            <a:avLst/>
            <a:gdLst>
              <a:gd name="T0" fmla="*/ 680 w 680"/>
              <a:gd name="T1" fmla="*/ 0 h 129"/>
              <a:gd name="T2" fmla="*/ 561 w 680"/>
              <a:gd name="T3" fmla="*/ 65 h 129"/>
              <a:gd name="T4" fmla="*/ 154 w 680"/>
              <a:gd name="T5" fmla="*/ 99 h 129"/>
              <a:gd name="T6" fmla="*/ 0 w 680"/>
              <a:gd name="T7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0" h="129">
                <a:moveTo>
                  <a:pt x="680" y="0"/>
                </a:moveTo>
                <a:cubicBezTo>
                  <a:pt x="664" y="24"/>
                  <a:pt x="649" y="49"/>
                  <a:pt x="561" y="65"/>
                </a:cubicBezTo>
                <a:cubicBezTo>
                  <a:pt x="473" y="81"/>
                  <a:pt x="247" y="88"/>
                  <a:pt x="154" y="99"/>
                </a:cubicBezTo>
                <a:cubicBezTo>
                  <a:pt x="61" y="110"/>
                  <a:pt x="30" y="119"/>
                  <a:pt x="0" y="129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59" name="Freeform 43"/>
          <p:cNvSpPr>
            <a:spLocks/>
          </p:cNvSpPr>
          <p:nvPr/>
        </p:nvSpPr>
        <p:spPr bwMode="auto">
          <a:xfrm>
            <a:off x="2852738" y="5092700"/>
            <a:ext cx="844550" cy="1111250"/>
          </a:xfrm>
          <a:custGeom>
            <a:avLst/>
            <a:gdLst>
              <a:gd name="T0" fmla="*/ 0 w 690"/>
              <a:gd name="T1" fmla="*/ 0 h 700"/>
              <a:gd name="T2" fmla="*/ 496 w 690"/>
              <a:gd name="T3" fmla="*/ 64 h 700"/>
              <a:gd name="T4" fmla="*/ 610 w 690"/>
              <a:gd name="T5" fmla="*/ 258 h 700"/>
              <a:gd name="T6" fmla="*/ 610 w 690"/>
              <a:gd name="T7" fmla="*/ 606 h 700"/>
              <a:gd name="T8" fmla="*/ 690 w 690"/>
              <a:gd name="T9" fmla="*/ 70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0" h="700">
                <a:moveTo>
                  <a:pt x="0" y="0"/>
                </a:moveTo>
                <a:cubicBezTo>
                  <a:pt x="197" y="10"/>
                  <a:pt x="394" y="21"/>
                  <a:pt x="496" y="64"/>
                </a:cubicBezTo>
                <a:cubicBezTo>
                  <a:pt x="598" y="107"/>
                  <a:pt x="591" y="168"/>
                  <a:pt x="610" y="258"/>
                </a:cubicBezTo>
                <a:cubicBezTo>
                  <a:pt x="629" y="348"/>
                  <a:pt x="597" y="532"/>
                  <a:pt x="610" y="606"/>
                </a:cubicBezTo>
                <a:cubicBezTo>
                  <a:pt x="623" y="680"/>
                  <a:pt x="656" y="690"/>
                  <a:pt x="690" y="700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4" name="TextBox 43"/>
          <p:cNvSpPr txBox="1"/>
          <p:nvPr/>
        </p:nvSpPr>
        <p:spPr>
          <a:xfrm>
            <a:off x="5462490" y="4921451"/>
            <a:ext cx="376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Linux:</a:t>
            </a:r>
          </a:p>
          <a:p>
            <a:r>
              <a:rPr lang="en-US" sz="1600" b="0" dirty="0" smtClean="0">
                <a:solidFill>
                  <a:srgbClr val="0000FF"/>
                </a:solidFill>
              </a:rPr>
              <a:t>x86 v2.4.19 </a:t>
            </a:r>
            <a:r>
              <a:rPr lang="en-US" sz="1600" b="0" i="1" dirty="0" err="1" smtClean="0">
                <a:solidFill>
                  <a:srgbClr val="0000FF"/>
                </a:solidFill>
              </a:rPr>
              <a:t>entry.S</a:t>
            </a:r>
            <a:r>
              <a:rPr lang="en-US" sz="1600" b="0" i="1" dirty="0" smtClean="0">
                <a:solidFill>
                  <a:srgbClr val="0000FF"/>
                </a:solidFill>
              </a:rPr>
              <a:t> </a:t>
            </a:r>
            <a:r>
              <a:rPr lang="en-US" sz="1600" b="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242</a:t>
            </a:r>
            <a:endParaRPr lang="en-US" sz="1600" b="0" dirty="0" smtClean="0">
              <a:solidFill>
                <a:srgbClr val="0000FF"/>
              </a:solidFill>
            </a:endParaRPr>
          </a:p>
          <a:p>
            <a:r>
              <a:rPr lang="en-US" sz="1600" b="0" dirty="0" smtClean="0">
                <a:solidFill>
                  <a:srgbClr val="0000FF"/>
                </a:solidFill>
              </a:rPr>
              <a:t>x86 v3.0-rc4 </a:t>
            </a:r>
            <a:r>
              <a:rPr lang="en-US" sz="1600" b="0" i="1" dirty="0" smtClean="0">
                <a:solidFill>
                  <a:srgbClr val="0000FF"/>
                </a:solidFill>
              </a:rPr>
              <a:t>syscall_table_32.S </a:t>
            </a:r>
            <a:r>
              <a:rPr lang="en-US" sz="1600" b="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347</a:t>
            </a:r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/>
            </a:r>
            <a:br>
              <a:rPr lang="en-US" sz="1600" b="0" dirty="0" smtClean="0">
                <a:solidFill>
                  <a:srgbClr val="0000FF"/>
                </a:solidFill>
                <a:sym typeface="Wingdings"/>
              </a:rPr>
            </a:br>
            <a:endParaRPr lang="en-US" sz="1600" b="0" dirty="0" smtClean="0">
              <a:solidFill>
                <a:srgbClr val="0000FF"/>
              </a:solidFill>
              <a:sym typeface="Wingdings"/>
            </a:endParaRPr>
          </a:p>
          <a:p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FreeBSD:</a:t>
            </a:r>
          </a:p>
          <a:p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v9 </a:t>
            </a:r>
            <a:r>
              <a:rPr lang="en-US" sz="1600" b="0" i="1" dirty="0" err="1" smtClean="0">
                <a:solidFill>
                  <a:srgbClr val="0000FF"/>
                </a:solidFill>
                <a:sym typeface="Wingdings"/>
              </a:rPr>
              <a:t>syscalls.c</a:t>
            </a:r>
            <a:r>
              <a:rPr lang="en-US" sz="1600" b="0" i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600" b="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531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1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1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1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1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121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121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0" fill="hold"/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19" grpId="0" build="p"/>
      <p:bldP spid="1212420" grpId="0"/>
      <p:bldP spid="1212420" grpId="1"/>
      <p:bldP spid="1212421" grpId="0"/>
      <p:bldP spid="1212421" grpId="1"/>
      <p:bldP spid="1212422" grpId="0"/>
      <p:bldP spid="1212422" grpId="1"/>
      <p:bldP spid="1212423" grpId="0"/>
      <p:bldP spid="1212423" grpId="1"/>
      <p:bldP spid="1212426" grpId="0"/>
      <p:bldP spid="1212426" grpId="1"/>
      <p:bldP spid="1212427" grpId="0" animBg="1"/>
      <p:bldP spid="1212428" grpId="0" animBg="1"/>
      <p:bldP spid="1212429" grpId="0" animBg="1"/>
      <p:bldP spid="1212430" grpId="0" animBg="1"/>
      <p:bldP spid="1212431" grpId="0"/>
      <p:bldP spid="1212432" grpId="0" animBg="1"/>
      <p:bldP spid="1212433" grpId="0" animBg="1"/>
      <p:bldP spid="1212455" grpId="0"/>
      <p:bldP spid="1212456" grpId="0" animBg="1"/>
      <p:bldP spid="1212457" grpId="0" animBg="1"/>
      <p:bldP spid="1212458" grpId="0" animBg="1"/>
      <p:bldP spid="1212459" grpId="0" animBg="1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5149850" cy="5648325"/>
          </a:xfrm>
        </p:spPr>
        <p:txBody>
          <a:bodyPr/>
          <a:lstStyle/>
          <a:p>
            <a:pPr marL="533400" indent="-533400"/>
            <a:r>
              <a:rPr lang="en-US" sz="2000"/>
              <a:t>C example:  </a:t>
            </a:r>
            <a:br>
              <a:rPr lang="en-US" sz="2000"/>
            </a:br>
            <a:r>
              <a:rPr lang="en-US" sz="2000" b="1">
                <a:latin typeface="Courier New" pitchFamily="49" charset="0"/>
              </a:rPr>
              <a:t>count = read(fd,buffer,nbyte)</a:t>
            </a:r>
            <a:br>
              <a:rPr lang="en-US" sz="2000" b="1">
                <a:latin typeface="Courier New" pitchFamily="49" charset="0"/>
              </a:rPr>
            </a:br>
            <a:endParaRPr lang="en-US" sz="2000" b="1">
              <a:latin typeface="Courier New" pitchFamily="49" charset="0"/>
            </a:endParaRP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push parameters on stack</a:t>
            </a:r>
            <a:br>
              <a:rPr lang="en-US" sz="1600"/>
            </a:br>
            <a:endParaRPr lang="en-US" sz="16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call library code</a:t>
            </a:r>
            <a:br>
              <a:rPr lang="en-US" sz="1600"/>
            </a:br>
            <a:endParaRPr lang="en-US" sz="16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put system call number in register</a:t>
            </a:r>
            <a:br>
              <a:rPr lang="en-US" sz="1600"/>
            </a:br>
            <a:endParaRPr lang="en-US" sz="16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call kernel (TRAP)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1400"/>
              <a:t>kernel examines system call number 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1400"/>
              <a:t>finds requested system call handler 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1400"/>
              <a:t>execute requested operation</a:t>
            </a:r>
            <a:br>
              <a:rPr lang="en-US" sz="1400"/>
            </a:br>
            <a:endParaRPr lang="en-US" sz="14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return to library and clean up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1400"/>
              <a:t>increase instruction pointer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1400"/>
              <a:t>remove parameters from stack</a:t>
            </a:r>
            <a:br>
              <a:rPr lang="en-US" sz="1400"/>
            </a:br>
            <a:endParaRPr lang="en-US" sz="14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resume process</a:t>
            </a:r>
          </a:p>
        </p:txBody>
      </p:sp>
      <p:sp>
        <p:nvSpPr>
          <p:cNvPr id="1214468" name="Rectangle 4"/>
          <p:cNvSpPr>
            <a:spLocks noChangeArrowheads="1"/>
          </p:cNvSpPr>
          <p:nvPr/>
        </p:nvSpPr>
        <p:spPr bwMode="auto">
          <a:xfrm>
            <a:off x="6005513" y="2709863"/>
            <a:ext cx="1158875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/>
          <a:lstStyle/>
          <a:p>
            <a:pPr algn="ctr"/>
            <a:r>
              <a:rPr lang="en-US" sz="1400" b="0"/>
              <a:t>application</a:t>
            </a:r>
          </a:p>
        </p:txBody>
      </p:sp>
      <p:grpSp>
        <p:nvGrpSpPr>
          <p:cNvPr id="1214469" name="Group 5"/>
          <p:cNvGrpSpPr>
            <a:grpSpLocks/>
          </p:cNvGrpSpPr>
          <p:nvPr/>
        </p:nvGrpSpPr>
        <p:grpSpPr bwMode="auto">
          <a:xfrm>
            <a:off x="5122863" y="3260725"/>
            <a:ext cx="3995737" cy="577850"/>
            <a:chOff x="3316" y="2054"/>
            <a:chExt cx="2428" cy="364"/>
          </a:xfrm>
        </p:grpSpPr>
        <p:sp>
          <p:nvSpPr>
            <p:cNvPr id="1214470" name="Line 6"/>
            <p:cNvSpPr>
              <a:spLocks noChangeShapeType="1"/>
            </p:cNvSpPr>
            <p:nvPr/>
          </p:nvSpPr>
          <p:spPr bwMode="auto">
            <a:xfrm>
              <a:off x="3316" y="2244"/>
              <a:ext cx="2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14471" name="Text Box 7"/>
            <p:cNvSpPr txBox="1">
              <a:spLocks noChangeArrowheads="1"/>
            </p:cNvSpPr>
            <p:nvPr/>
          </p:nvSpPr>
          <p:spPr bwMode="auto">
            <a:xfrm>
              <a:off x="5035" y="2054"/>
              <a:ext cx="709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400" b="0"/>
                <a:t>user space</a:t>
              </a:r>
              <a:br>
                <a:rPr lang="en-US" sz="1400" b="0"/>
              </a:br>
              <a:endParaRPr lang="en-US" sz="400" b="0"/>
            </a:p>
            <a:p>
              <a:pPr algn="r"/>
              <a:r>
                <a:rPr lang="en-US" sz="1400" b="0"/>
                <a:t>kernel space</a:t>
              </a:r>
            </a:p>
          </p:txBody>
        </p:sp>
      </p:grpSp>
      <p:sp>
        <p:nvSpPr>
          <p:cNvPr id="1214472" name="Text Box 8"/>
          <p:cNvSpPr txBox="1">
            <a:spLocks noChangeArrowheads="1"/>
          </p:cNvSpPr>
          <p:nvPr/>
        </p:nvSpPr>
        <p:spPr bwMode="auto">
          <a:xfrm>
            <a:off x="7096125" y="2605088"/>
            <a:ext cx="2105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count = read (fd , buffer , nbytes)</a:t>
            </a:r>
          </a:p>
        </p:txBody>
      </p:sp>
      <p:sp>
        <p:nvSpPr>
          <p:cNvPr id="1214473" name="Rectangle 9"/>
          <p:cNvSpPr>
            <a:spLocks noChangeArrowheads="1"/>
          </p:cNvSpPr>
          <p:nvPr/>
        </p:nvSpPr>
        <p:spPr bwMode="auto">
          <a:xfrm>
            <a:off x="6000750" y="1836738"/>
            <a:ext cx="11588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/>
          <a:lstStyle/>
          <a:p>
            <a:pPr algn="ctr"/>
            <a:r>
              <a:rPr lang="en-US" sz="1400" b="0"/>
              <a:t>read library</a:t>
            </a:r>
          </a:p>
          <a:p>
            <a:pPr algn="ctr"/>
            <a:r>
              <a:rPr lang="en-US" sz="1400" b="0"/>
              <a:t>procedure</a:t>
            </a:r>
          </a:p>
        </p:txBody>
      </p:sp>
      <p:grpSp>
        <p:nvGrpSpPr>
          <p:cNvPr id="1214474" name="Group 10"/>
          <p:cNvGrpSpPr>
            <a:grpSpLocks/>
          </p:cNvGrpSpPr>
          <p:nvPr/>
        </p:nvGrpSpPr>
        <p:grpSpPr bwMode="auto">
          <a:xfrm>
            <a:off x="4308475" y="2365375"/>
            <a:ext cx="752475" cy="449263"/>
            <a:chOff x="2714" y="1490"/>
            <a:chExt cx="474" cy="283"/>
          </a:xfrm>
        </p:grpSpPr>
        <p:sp>
          <p:nvSpPr>
            <p:cNvPr id="1214475" name="Rectangle 11"/>
            <p:cNvSpPr>
              <a:spLocks noChangeArrowheads="1"/>
            </p:cNvSpPr>
            <p:nvPr/>
          </p:nvSpPr>
          <p:spPr bwMode="auto">
            <a:xfrm>
              <a:off x="2751" y="1519"/>
              <a:ext cx="437" cy="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4476" name="Text Box 12"/>
            <p:cNvSpPr txBox="1">
              <a:spLocks noChangeArrowheads="1"/>
            </p:cNvSpPr>
            <p:nvPr/>
          </p:nvSpPr>
          <p:spPr bwMode="auto">
            <a:xfrm>
              <a:off x="2714" y="1490"/>
              <a:ext cx="30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0"/>
                <a:t>register</a:t>
              </a:r>
            </a:p>
          </p:txBody>
        </p:sp>
      </p:grpSp>
      <p:grpSp>
        <p:nvGrpSpPr>
          <p:cNvPr id="1214477" name="Group 13"/>
          <p:cNvGrpSpPr>
            <a:grpSpLocks/>
          </p:cNvGrpSpPr>
          <p:nvPr/>
        </p:nvGrpSpPr>
        <p:grpSpPr bwMode="auto">
          <a:xfrm>
            <a:off x="4305300" y="2890838"/>
            <a:ext cx="800100" cy="908050"/>
            <a:chOff x="2712" y="1821"/>
            <a:chExt cx="504" cy="572"/>
          </a:xfrm>
        </p:grpSpPr>
        <p:sp>
          <p:nvSpPr>
            <p:cNvPr id="1214478" name="Rectangle 14"/>
            <p:cNvSpPr>
              <a:spLocks noChangeArrowheads="1"/>
            </p:cNvSpPr>
            <p:nvPr/>
          </p:nvSpPr>
          <p:spPr bwMode="auto">
            <a:xfrm>
              <a:off x="2750" y="1851"/>
              <a:ext cx="437" cy="5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b-NO" sz="2800" b="0"/>
            </a:p>
          </p:txBody>
        </p:sp>
        <p:sp>
          <p:nvSpPr>
            <p:cNvPr id="1214479" name="Text Box 15"/>
            <p:cNvSpPr txBox="1">
              <a:spLocks noChangeArrowheads="1"/>
            </p:cNvSpPr>
            <p:nvPr/>
          </p:nvSpPr>
          <p:spPr bwMode="auto">
            <a:xfrm>
              <a:off x="2712" y="1821"/>
              <a:ext cx="50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0"/>
                <a:t>memory (stack)</a:t>
              </a:r>
            </a:p>
          </p:txBody>
        </p:sp>
      </p:grpSp>
      <p:grpSp>
        <p:nvGrpSpPr>
          <p:cNvPr id="1214480" name="Group 16"/>
          <p:cNvGrpSpPr>
            <a:grpSpLocks/>
          </p:cNvGrpSpPr>
          <p:nvPr/>
        </p:nvGrpSpPr>
        <p:grpSpPr bwMode="auto">
          <a:xfrm>
            <a:off x="7180263" y="2879725"/>
            <a:ext cx="1174750" cy="280988"/>
            <a:chOff x="4523" y="1819"/>
            <a:chExt cx="810" cy="177"/>
          </a:xfrm>
        </p:grpSpPr>
        <p:sp>
          <p:nvSpPr>
            <p:cNvPr id="1214481" name="Rectangle 17"/>
            <p:cNvSpPr>
              <a:spLocks noChangeArrowheads="1"/>
            </p:cNvSpPr>
            <p:nvPr/>
          </p:nvSpPr>
          <p:spPr bwMode="auto">
            <a:xfrm>
              <a:off x="4568" y="1852"/>
              <a:ext cx="765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4482" name="Text Box 18"/>
            <p:cNvSpPr txBox="1">
              <a:spLocks noChangeArrowheads="1"/>
            </p:cNvSpPr>
            <p:nvPr/>
          </p:nvSpPr>
          <p:spPr bwMode="auto">
            <a:xfrm>
              <a:off x="4523" y="1819"/>
              <a:ext cx="28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0"/>
                <a:t>buffer</a:t>
              </a:r>
            </a:p>
          </p:txBody>
        </p:sp>
      </p:grpSp>
      <p:sp>
        <p:nvSpPr>
          <p:cNvPr id="1214483" name="Text Box 19"/>
          <p:cNvSpPr txBox="1">
            <a:spLocks noChangeArrowheads="1"/>
          </p:cNvSpPr>
          <p:nvPr/>
        </p:nvSpPr>
        <p:spPr bwMode="auto">
          <a:xfrm>
            <a:off x="4322763" y="3051175"/>
            <a:ext cx="630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nbytes</a:t>
            </a:r>
          </a:p>
        </p:txBody>
      </p:sp>
      <p:sp>
        <p:nvSpPr>
          <p:cNvPr id="1214484" name="Text Box 20"/>
          <p:cNvSpPr txBox="1">
            <a:spLocks noChangeArrowheads="1"/>
          </p:cNvSpPr>
          <p:nvPr/>
        </p:nvSpPr>
        <p:spPr bwMode="auto">
          <a:xfrm>
            <a:off x="4322763" y="3255963"/>
            <a:ext cx="5889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buffer</a:t>
            </a:r>
          </a:p>
        </p:txBody>
      </p:sp>
      <p:sp>
        <p:nvSpPr>
          <p:cNvPr id="1214485" name="Text Box 21"/>
          <p:cNvSpPr txBox="1">
            <a:spLocks noChangeArrowheads="1"/>
          </p:cNvSpPr>
          <p:nvPr/>
        </p:nvSpPr>
        <p:spPr bwMode="auto">
          <a:xfrm>
            <a:off x="4322763" y="3459163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fd</a:t>
            </a:r>
          </a:p>
        </p:txBody>
      </p:sp>
      <p:sp>
        <p:nvSpPr>
          <p:cNvPr id="1214486" name="Freeform 22"/>
          <p:cNvSpPr>
            <a:spLocks/>
          </p:cNvSpPr>
          <p:nvPr/>
        </p:nvSpPr>
        <p:spPr bwMode="auto">
          <a:xfrm>
            <a:off x="5667375" y="2270125"/>
            <a:ext cx="300038" cy="536575"/>
          </a:xfrm>
          <a:custGeom>
            <a:avLst/>
            <a:gdLst>
              <a:gd name="T0" fmla="*/ 189 w 189"/>
              <a:gd name="T1" fmla="*/ 338 h 338"/>
              <a:gd name="T2" fmla="*/ 0 w 189"/>
              <a:gd name="T3" fmla="*/ 70 h 338"/>
              <a:gd name="T4" fmla="*/ 189 w 189"/>
              <a:gd name="T5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" h="338">
                <a:moveTo>
                  <a:pt x="189" y="338"/>
                </a:moveTo>
                <a:cubicBezTo>
                  <a:pt x="94" y="232"/>
                  <a:pt x="0" y="126"/>
                  <a:pt x="0" y="70"/>
                </a:cubicBezTo>
                <a:cubicBezTo>
                  <a:pt x="0" y="14"/>
                  <a:pt x="94" y="7"/>
                  <a:pt x="189" y="0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487" name="Text Box 23"/>
          <p:cNvSpPr txBox="1">
            <a:spLocks noChangeArrowheads="1"/>
          </p:cNvSpPr>
          <p:nvPr/>
        </p:nvSpPr>
        <p:spPr bwMode="auto">
          <a:xfrm>
            <a:off x="4337050" y="2536825"/>
            <a:ext cx="668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X </a:t>
            </a:r>
            <a:r>
              <a:rPr lang="en-US" sz="1000" b="0">
                <a:solidFill>
                  <a:schemeClr val="hlink"/>
                </a:solidFill>
              </a:rPr>
              <a:t>(read)</a:t>
            </a:r>
          </a:p>
        </p:txBody>
      </p:sp>
      <p:sp>
        <p:nvSpPr>
          <p:cNvPr id="1214488" name="Freeform 24"/>
          <p:cNvSpPr>
            <a:spLocks/>
          </p:cNvSpPr>
          <p:nvPr/>
        </p:nvSpPr>
        <p:spPr bwMode="auto">
          <a:xfrm>
            <a:off x="5092700" y="2544763"/>
            <a:ext cx="3286125" cy="631825"/>
          </a:xfrm>
          <a:custGeom>
            <a:avLst/>
            <a:gdLst>
              <a:gd name="T0" fmla="*/ 2070 w 2070"/>
              <a:gd name="T1" fmla="*/ 55 h 398"/>
              <a:gd name="T2" fmla="*/ 1425 w 2070"/>
              <a:gd name="T3" fmla="*/ 6 h 398"/>
              <a:gd name="T4" fmla="*/ 501 w 2070"/>
              <a:gd name="T5" fmla="*/ 90 h 398"/>
              <a:gd name="T6" fmla="*/ 0 w 2070"/>
              <a:gd name="T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0" h="398">
                <a:moveTo>
                  <a:pt x="2070" y="55"/>
                </a:moveTo>
                <a:cubicBezTo>
                  <a:pt x="1962" y="47"/>
                  <a:pt x="1686" y="0"/>
                  <a:pt x="1425" y="6"/>
                </a:cubicBezTo>
                <a:cubicBezTo>
                  <a:pt x="1164" y="12"/>
                  <a:pt x="738" y="25"/>
                  <a:pt x="501" y="90"/>
                </a:cubicBezTo>
                <a:cubicBezTo>
                  <a:pt x="264" y="155"/>
                  <a:pt x="104" y="334"/>
                  <a:pt x="0" y="39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489" name="Freeform 25"/>
          <p:cNvSpPr>
            <a:spLocks/>
          </p:cNvSpPr>
          <p:nvPr/>
        </p:nvSpPr>
        <p:spPr bwMode="auto">
          <a:xfrm>
            <a:off x="5100638" y="2432050"/>
            <a:ext cx="2638425" cy="231775"/>
          </a:xfrm>
          <a:custGeom>
            <a:avLst/>
            <a:gdLst>
              <a:gd name="T0" fmla="*/ 1662 w 1662"/>
              <a:gd name="T1" fmla="*/ 146 h 146"/>
              <a:gd name="T2" fmla="*/ 898 w 1662"/>
              <a:gd name="T3" fmla="*/ 2 h 146"/>
              <a:gd name="T4" fmla="*/ 0 w 1662"/>
              <a:gd name="T5" fmla="*/ 13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2" h="146">
                <a:moveTo>
                  <a:pt x="1662" y="146"/>
                </a:moveTo>
                <a:cubicBezTo>
                  <a:pt x="1535" y="122"/>
                  <a:pt x="1175" y="4"/>
                  <a:pt x="898" y="2"/>
                </a:cubicBezTo>
                <a:cubicBezTo>
                  <a:pt x="621" y="0"/>
                  <a:pt x="187" y="107"/>
                  <a:pt x="0" y="13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490" name="Rectangle 26"/>
          <p:cNvSpPr>
            <a:spLocks noChangeArrowheads="1"/>
          </p:cNvSpPr>
          <p:nvPr/>
        </p:nvSpPr>
        <p:spPr bwMode="auto">
          <a:xfrm>
            <a:off x="5381625" y="4314825"/>
            <a:ext cx="969963" cy="622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 anchorCtr="1"/>
          <a:lstStyle/>
          <a:p>
            <a:pPr algn="ctr"/>
            <a:r>
              <a:rPr lang="en-US" sz="1400" b="0"/>
              <a:t>system call</a:t>
            </a:r>
          </a:p>
          <a:p>
            <a:pPr algn="ctr"/>
            <a:r>
              <a:rPr lang="en-US" sz="1400" b="0"/>
              <a:t>handler</a:t>
            </a:r>
          </a:p>
        </p:txBody>
      </p:sp>
      <p:sp>
        <p:nvSpPr>
          <p:cNvPr id="1214491" name="Freeform 27"/>
          <p:cNvSpPr>
            <a:spLocks/>
          </p:cNvSpPr>
          <p:nvPr/>
        </p:nvSpPr>
        <p:spPr bwMode="auto">
          <a:xfrm>
            <a:off x="5165725" y="2017713"/>
            <a:ext cx="801688" cy="2428875"/>
          </a:xfrm>
          <a:custGeom>
            <a:avLst/>
            <a:gdLst>
              <a:gd name="T0" fmla="*/ 594 w 594"/>
              <a:gd name="T1" fmla="*/ 0 h 1530"/>
              <a:gd name="T2" fmla="*/ 217 w 594"/>
              <a:gd name="T3" fmla="*/ 363 h 1530"/>
              <a:gd name="T4" fmla="*/ 13 w 594"/>
              <a:gd name="T5" fmla="*/ 1336 h 1530"/>
              <a:gd name="T6" fmla="*/ 137 w 594"/>
              <a:gd name="T7" fmla="*/ 1530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4" h="1530">
                <a:moveTo>
                  <a:pt x="594" y="0"/>
                </a:moveTo>
                <a:cubicBezTo>
                  <a:pt x="454" y="70"/>
                  <a:pt x="314" y="140"/>
                  <a:pt x="217" y="363"/>
                </a:cubicBezTo>
                <a:cubicBezTo>
                  <a:pt x="120" y="586"/>
                  <a:pt x="26" y="1142"/>
                  <a:pt x="13" y="1336"/>
                </a:cubicBezTo>
                <a:cubicBezTo>
                  <a:pt x="0" y="1530"/>
                  <a:pt x="68" y="1530"/>
                  <a:pt x="137" y="1530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492" name="Freeform 28"/>
          <p:cNvSpPr>
            <a:spLocks/>
          </p:cNvSpPr>
          <p:nvPr/>
        </p:nvSpPr>
        <p:spPr bwMode="auto">
          <a:xfrm>
            <a:off x="5124450" y="2751138"/>
            <a:ext cx="574675" cy="1520825"/>
          </a:xfrm>
          <a:custGeom>
            <a:avLst/>
            <a:gdLst>
              <a:gd name="T0" fmla="*/ 362 w 362"/>
              <a:gd name="T1" fmla="*/ 958 h 958"/>
              <a:gd name="T2" fmla="*/ 278 w 362"/>
              <a:gd name="T3" fmla="*/ 199 h 958"/>
              <a:gd name="T4" fmla="*/ 0 w 362"/>
              <a:gd name="T5" fmla="*/ 0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" h="958">
                <a:moveTo>
                  <a:pt x="362" y="958"/>
                </a:moveTo>
                <a:cubicBezTo>
                  <a:pt x="350" y="658"/>
                  <a:pt x="338" y="359"/>
                  <a:pt x="278" y="199"/>
                </a:cubicBezTo>
                <a:cubicBezTo>
                  <a:pt x="218" y="39"/>
                  <a:pt x="109" y="19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214493" name="Group 29"/>
          <p:cNvGraphicFramePr>
            <a:graphicFrameLocks noGrp="1"/>
          </p:cNvGraphicFramePr>
          <p:nvPr>
            <p:ph sz="half" idx="2"/>
          </p:nvPr>
        </p:nvGraphicFramePr>
        <p:xfrm>
          <a:off x="5389563" y="5287963"/>
          <a:ext cx="893762" cy="996952"/>
        </p:xfrm>
        <a:graphic>
          <a:graphicData uri="http://schemas.openxmlformats.org/drawingml/2006/table">
            <a:tbl>
              <a:tblPr/>
              <a:tblGrid>
                <a:gridCol w="893762"/>
              </a:tblGrid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4505" name="Freeform 41"/>
          <p:cNvSpPr>
            <a:spLocks/>
          </p:cNvSpPr>
          <p:nvPr/>
        </p:nvSpPr>
        <p:spPr bwMode="auto">
          <a:xfrm>
            <a:off x="5003800" y="5289550"/>
            <a:ext cx="365125" cy="620713"/>
          </a:xfrm>
          <a:custGeom>
            <a:avLst/>
            <a:gdLst>
              <a:gd name="T0" fmla="*/ 230 w 230"/>
              <a:gd name="T1" fmla="*/ 0 h 719"/>
              <a:gd name="T2" fmla="*/ 96 w 230"/>
              <a:gd name="T3" fmla="*/ 40 h 719"/>
              <a:gd name="T4" fmla="*/ 31 w 230"/>
              <a:gd name="T5" fmla="*/ 154 h 719"/>
              <a:gd name="T6" fmla="*/ 31 w 230"/>
              <a:gd name="T7" fmla="*/ 626 h 719"/>
              <a:gd name="T8" fmla="*/ 215 w 230"/>
              <a:gd name="T9" fmla="*/ 71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719">
                <a:moveTo>
                  <a:pt x="230" y="0"/>
                </a:moveTo>
                <a:cubicBezTo>
                  <a:pt x="179" y="7"/>
                  <a:pt x="129" y="14"/>
                  <a:pt x="96" y="40"/>
                </a:cubicBezTo>
                <a:cubicBezTo>
                  <a:pt x="63" y="66"/>
                  <a:pt x="42" y="56"/>
                  <a:pt x="31" y="154"/>
                </a:cubicBezTo>
                <a:cubicBezTo>
                  <a:pt x="20" y="252"/>
                  <a:pt x="0" y="533"/>
                  <a:pt x="31" y="626"/>
                </a:cubicBezTo>
                <a:cubicBezTo>
                  <a:pt x="62" y="719"/>
                  <a:pt x="138" y="714"/>
                  <a:pt x="215" y="710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06" name="Text Box 42"/>
          <p:cNvSpPr txBox="1">
            <a:spLocks noChangeArrowheads="1"/>
          </p:cNvSpPr>
          <p:nvPr/>
        </p:nvSpPr>
        <p:spPr bwMode="auto">
          <a:xfrm>
            <a:off x="4829175" y="5341938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X</a:t>
            </a:r>
            <a:endParaRPr lang="en-US" sz="1000" b="0">
              <a:solidFill>
                <a:schemeClr val="hlink"/>
              </a:solidFill>
            </a:endParaRPr>
          </a:p>
        </p:txBody>
      </p:sp>
      <p:sp>
        <p:nvSpPr>
          <p:cNvPr id="1214507" name="Line 43"/>
          <p:cNvSpPr>
            <a:spLocks noChangeShapeType="1"/>
          </p:cNvSpPr>
          <p:nvPr/>
        </p:nvSpPr>
        <p:spPr bwMode="auto">
          <a:xfrm>
            <a:off x="5864225" y="4941888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08" name="Line 44"/>
          <p:cNvSpPr>
            <a:spLocks noChangeShapeType="1"/>
          </p:cNvSpPr>
          <p:nvPr/>
        </p:nvSpPr>
        <p:spPr bwMode="auto">
          <a:xfrm>
            <a:off x="5872163" y="5911850"/>
            <a:ext cx="693737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214509" name="Group 45"/>
          <p:cNvGrpSpPr>
            <a:grpSpLocks/>
          </p:cNvGrpSpPr>
          <p:nvPr/>
        </p:nvGrpSpPr>
        <p:grpSpPr bwMode="auto">
          <a:xfrm>
            <a:off x="6540500" y="5837238"/>
            <a:ext cx="800100" cy="615950"/>
            <a:chOff x="2712" y="1821"/>
            <a:chExt cx="504" cy="572"/>
          </a:xfrm>
        </p:grpSpPr>
        <p:sp>
          <p:nvSpPr>
            <p:cNvPr id="1214510" name="Rectangle 46"/>
            <p:cNvSpPr>
              <a:spLocks noChangeArrowheads="1"/>
            </p:cNvSpPr>
            <p:nvPr/>
          </p:nvSpPr>
          <p:spPr bwMode="auto">
            <a:xfrm>
              <a:off x="2750" y="1851"/>
              <a:ext cx="437" cy="5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b-NO" sz="2800" b="0"/>
            </a:p>
          </p:txBody>
        </p:sp>
        <p:sp>
          <p:nvSpPr>
            <p:cNvPr id="1214511" name="Text Box 47"/>
            <p:cNvSpPr txBox="1">
              <a:spLocks noChangeArrowheads="1"/>
            </p:cNvSpPr>
            <p:nvPr/>
          </p:nvSpPr>
          <p:spPr bwMode="auto">
            <a:xfrm>
              <a:off x="2712" y="1821"/>
              <a:ext cx="50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700" b="0"/>
                <a:t>sys_read()</a:t>
              </a:r>
            </a:p>
          </p:txBody>
        </p:sp>
      </p:grpSp>
      <p:pic>
        <p:nvPicPr>
          <p:cNvPr id="1214512" name="Picture 48" descr="j0238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3338" y="5815013"/>
            <a:ext cx="849312" cy="70643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14513" name="Line 49"/>
          <p:cNvSpPr>
            <a:spLocks noChangeShapeType="1"/>
          </p:cNvSpPr>
          <p:nvPr/>
        </p:nvSpPr>
        <p:spPr bwMode="auto">
          <a:xfrm>
            <a:off x="6942138" y="6202363"/>
            <a:ext cx="693737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14" name="Oval 50"/>
          <p:cNvSpPr>
            <a:spLocks noChangeArrowheads="1"/>
          </p:cNvSpPr>
          <p:nvPr/>
        </p:nvSpPr>
        <p:spPr bwMode="auto">
          <a:xfrm>
            <a:off x="8054975" y="6084888"/>
            <a:ext cx="173038" cy="174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4515" name="Oval 51"/>
          <p:cNvSpPr>
            <a:spLocks noChangeArrowheads="1"/>
          </p:cNvSpPr>
          <p:nvPr/>
        </p:nvSpPr>
        <p:spPr bwMode="auto">
          <a:xfrm>
            <a:off x="8061325" y="6089650"/>
            <a:ext cx="173038" cy="174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4516" name="Oval 52"/>
          <p:cNvSpPr>
            <a:spLocks noChangeArrowheads="1"/>
          </p:cNvSpPr>
          <p:nvPr/>
        </p:nvSpPr>
        <p:spPr bwMode="auto">
          <a:xfrm>
            <a:off x="8061325" y="6075363"/>
            <a:ext cx="173038" cy="174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4517" name="Freeform 53"/>
          <p:cNvSpPr>
            <a:spLocks/>
          </p:cNvSpPr>
          <p:nvPr/>
        </p:nvSpPr>
        <p:spPr bwMode="auto">
          <a:xfrm>
            <a:off x="5106988" y="3427413"/>
            <a:ext cx="1914525" cy="2411412"/>
          </a:xfrm>
          <a:custGeom>
            <a:avLst/>
            <a:gdLst>
              <a:gd name="T0" fmla="*/ 362 w 362"/>
              <a:gd name="T1" fmla="*/ 958 h 958"/>
              <a:gd name="T2" fmla="*/ 278 w 362"/>
              <a:gd name="T3" fmla="*/ 199 h 958"/>
              <a:gd name="T4" fmla="*/ 0 w 362"/>
              <a:gd name="T5" fmla="*/ 0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" h="958">
                <a:moveTo>
                  <a:pt x="362" y="958"/>
                </a:moveTo>
                <a:cubicBezTo>
                  <a:pt x="350" y="658"/>
                  <a:pt x="338" y="359"/>
                  <a:pt x="278" y="199"/>
                </a:cubicBezTo>
                <a:cubicBezTo>
                  <a:pt x="218" y="39"/>
                  <a:pt x="109" y="19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18" name="Freeform 54"/>
          <p:cNvSpPr>
            <a:spLocks/>
          </p:cNvSpPr>
          <p:nvPr/>
        </p:nvSpPr>
        <p:spPr bwMode="auto">
          <a:xfrm>
            <a:off x="6961188" y="1993900"/>
            <a:ext cx="1955800" cy="4449763"/>
          </a:xfrm>
          <a:custGeom>
            <a:avLst/>
            <a:gdLst>
              <a:gd name="T0" fmla="*/ 0 w 1232"/>
              <a:gd name="T1" fmla="*/ 2776 h 2803"/>
              <a:gd name="T2" fmla="*/ 615 w 1232"/>
              <a:gd name="T3" fmla="*/ 2721 h 2803"/>
              <a:gd name="T4" fmla="*/ 809 w 1232"/>
              <a:gd name="T5" fmla="*/ 2284 h 2803"/>
              <a:gd name="T6" fmla="*/ 1206 w 1232"/>
              <a:gd name="T7" fmla="*/ 606 h 2803"/>
              <a:gd name="T8" fmla="*/ 963 w 1232"/>
              <a:gd name="T9" fmla="*/ 100 h 2803"/>
              <a:gd name="T10" fmla="*/ 149 w 1232"/>
              <a:gd name="T11" fmla="*/ 5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2" h="2803">
                <a:moveTo>
                  <a:pt x="0" y="2776"/>
                </a:moveTo>
                <a:cubicBezTo>
                  <a:pt x="240" y="2789"/>
                  <a:pt x="480" y="2803"/>
                  <a:pt x="615" y="2721"/>
                </a:cubicBezTo>
                <a:cubicBezTo>
                  <a:pt x="750" y="2639"/>
                  <a:pt x="711" y="2636"/>
                  <a:pt x="809" y="2284"/>
                </a:cubicBezTo>
                <a:cubicBezTo>
                  <a:pt x="907" y="1932"/>
                  <a:pt x="1180" y="970"/>
                  <a:pt x="1206" y="606"/>
                </a:cubicBezTo>
                <a:cubicBezTo>
                  <a:pt x="1232" y="242"/>
                  <a:pt x="1139" y="200"/>
                  <a:pt x="963" y="100"/>
                </a:cubicBezTo>
                <a:cubicBezTo>
                  <a:pt x="787" y="0"/>
                  <a:pt x="285" y="21"/>
                  <a:pt x="149" y="5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19" name="Freeform 55"/>
          <p:cNvSpPr>
            <a:spLocks/>
          </p:cNvSpPr>
          <p:nvPr/>
        </p:nvSpPr>
        <p:spPr bwMode="auto">
          <a:xfrm>
            <a:off x="7204075" y="2206625"/>
            <a:ext cx="306388" cy="576263"/>
          </a:xfrm>
          <a:custGeom>
            <a:avLst/>
            <a:gdLst>
              <a:gd name="T0" fmla="*/ 10 w 193"/>
              <a:gd name="T1" fmla="*/ 0 h 363"/>
              <a:gd name="T2" fmla="*/ 169 w 193"/>
              <a:gd name="T3" fmla="*/ 95 h 363"/>
              <a:gd name="T4" fmla="*/ 154 w 193"/>
              <a:gd name="T5" fmla="*/ 318 h 363"/>
              <a:gd name="T6" fmla="*/ 0 w 193"/>
              <a:gd name="T7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" h="363">
                <a:moveTo>
                  <a:pt x="10" y="0"/>
                </a:moveTo>
                <a:cubicBezTo>
                  <a:pt x="77" y="21"/>
                  <a:pt x="145" y="42"/>
                  <a:pt x="169" y="95"/>
                </a:cubicBezTo>
                <a:cubicBezTo>
                  <a:pt x="193" y="148"/>
                  <a:pt x="182" y="273"/>
                  <a:pt x="154" y="318"/>
                </a:cubicBezTo>
                <a:cubicBezTo>
                  <a:pt x="126" y="363"/>
                  <a:pt x="63" y="363"/>
                  <a:pt x="0" y="363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20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Calls: </a:t>
            </a:r>
            <a:r>
              <a:rPr lang="en-US" b="1">
                <a:latin typeface="Courier New" pitchFamily="49" charset="0"/>
              </a:rPr>
              <a:t>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21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21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1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21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21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1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21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 C 0.00017 0 -0.02952 -0.22755 -0.0592 -0.45509 " pathEditMode="relative" ptsTypes="aA">
                                      <p:cBhvr>
                                        <p:cTn id="132" dur="2000" fill="hold"/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4.44444E-6 C 0.00018 0.00024 -0.01441 -0.22824 -0.02899 -0.4562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214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11111E-6 C 0.00018 -1.11111E-6 0.00243 -0.22708 0.00486 -0.4539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14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1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4" presetClass="exit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3000"/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/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/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/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3000"/>
                                        <p:tgtEl>
                                          <p:spTgt spid="1214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4" presetClass="exit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3000"/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0"/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/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/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3000"/>
                                        <p:tgtEl>
                                          <p:spTgt spid="1214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4" presetClass="exit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3000"/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/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/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/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3000"/>
                                        <p:tgtEl>
                                          <p:spTgt spid="1214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121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68" grpId="0" animBg="1"/>
      <p:bldP spid="1214472" grpId="0"/>
      <p:bldP spid="1214472" grpId="1"/>
      <p:bldP spid="1214473" grpId="0" animBg="1"/>
      <p:bldP spid="1214483" grpId="0"/>
      <p:bldP spid="1214483" grpId="1"/>
      <p:bldP spid="1214484" grpId="0"/>
      <p:bldP spid="1214484" grpId="1"/>
      <p:bldP spid="1214485" grpId="0"/>
      <p:bldP spid="1214485" grpId="1"/>
      <p:bldP spid="1214486" grpId="0" animBg="1"/>
      <p:bldP spid="1214487" grpId="0"/>
      <p:bldP spid="1214487" grpId="1"/>
      <p:bldP spid="1214488" grpId="0" animBg="1"/>
      <p:bldP spid="1214488" grpId="1" animBg="1"/>
      <p:bldP spid="1214489" grpId="0" animBg="1"/>
      <p:bldP spid="1214489" grpId="1" animBg="1"/>
      <p:bldP spid="1214490" grpId="0" animBg="1"/>
      <p:bldP spid="1214491" grpId="0" animBg="1"/>
      <p:bldP spid="1214492" grpId="0" animBg="1"/>
      <p:bldP spid="1214492" grpId="1" animBg="1"/>
      <p:bldP spid="1214505" grpId="0" animBg="1"/>
      <p:bldP spid="1214506" grpId="0"/>
      <p:bldP spid="1214507" grpId="0" animBg="1"/>
      <p:bldP spid="1214508" grpId="0" animBg="1"/>
      <p:bldP spid="1214513" grpId="0" animBg="1"/>
      <p:bldP spid="1214513" grpId="1" animBg="1"/>
      <p:bldP spid="1214514" grpId="0" animBg="1"/>
      <p:bldP spid="1214514" grpId="1" animBg="1"/>
      <p:bldP spid="1214515" grpId="0" animBg="1"/>
      <p:bldP spid="1214515" grpId="1" animBg="1"/>
      <p:bldP spid="1214516" grpId="0" animBg="1"/>
      <p:bldP spid="1214516" grpId="1" animBg="1"/>
      <p:bldP spid="1214517" grpId="0" animBg="1"/>
      <p:bldP spid="1214517" grpId="1" animBg="1"/>
      <p:bldP spid="1214518" grpId="0" animBg="1"/>
      <p:bldP spid="12145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2658" name="Group 2"/>
          <p:cNvGraphicFramePr>
            <a:graphicFrameLocks noGrp="1"/>
          </p:cNvGraphicFramePr>
          <p:nvPr/>
        </p:nvGraphicFramePr>
        <p:xfrm>
          <a:off x="5440363" y="5408613"/>
          <a:ext cx="3608387" cy="1077913"/>
        </p:xfrm>
        <a:graphic>
          <a:graphicData uri="http://schemas.openxmlformats.org/drawingml/2006/table">
            <a:tbl>
              <a:tblPr/>
              <a:tblGrid>
                <a:gridCol w="901700"/>
                <a:gridCol w="903287"/>
                <a:gridCol w="901700"/>
                <a:gridCol w="901700"/>
              </a:tblGrid>
              <a:tr h="107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22670" name="Group 14"/>
          <p:cNvGrpSpPr>
            <a:grpSpLocks/>
          </p:cNvGrpSpPr>
          <p:nvPr/>
        </p:nvGrpSpPr>
        <p:grpSpPr bwMode="auto">
          <a:xfrm>
            <a:off x="3452813" y="2495550"/>
            <a:ext cx="1812925" cy="2211388"/>
            <a:chOff x="2285" y="1647"/>
            <a:chExt cx="1142" cy="1393"/>
          </a:xfrm>
        </p:grpSpPr>
        <p:sp>
          <p:nvSpPr>
            <p:cNvPr id="1222671" name="AutoShape 15"/>
            <p:cNvSpPr>
              <a:spLocks noChangeArrowheads="1"/>
            </p:cNvSpPr>
            <p:nvPr/>
          </p:nvSpPr>
          <p:spPr bwMode="auto">
            <a:xfrm>
              <a:off x="2285" y="1651"/>
              <a:ext cx="1142" cy="1389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54000" anchor="ctr"/>
            <a:lstStyle/>
            <a:p>
              <a:endParaRPr lang="nb-NO"/>
            </a:p>
          </p:txBody>
        </p:sp>
        <p:sp>
          <p:nvSpPr>
            <p:cNvPr id="1222672" name="Text Box 16"/>
            <p:cNvSpPr txBox="1">
              <a:spLocks noChangeArrowheads="1"/>
            </p:cNvSpPr>
            <p:nvPr/>
          </p:nvSpPr>
          <p:spPr bwMode="auto">
            <a:xfrm>
              <a:off x="2302" y="1647"/>
              <a:ext cx="3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DDDDDD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itchFamily="2" charset="2"/>
                <a:buNone/>
              </a:pPr>
              <a:r>
                <a:rPr lang="en-US" altLang="zh-TW" sz="1800" b="0">
                  <a:latin typeface="Tahoma" pitchFamily="34" charset="0"/>
                  <a:ea typeface="PMingLiU" pitchFamily="18" charset="-120"/>
                </a:rPr>
                <a:t>CPU</a:t>
              </a:r>
            </a:p>
          </p:txBody>
        </p:sp>
      </p:grpSp>
      <p:sp>
        <p:nvSpPr>
          <p:cNvPr id="122267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Interrupt Program Execution</a:t>
            </a:r>
            <a:endParaRPr lang="zh-TW" altLang="en-US">
              <a:ea typeface="PMingLiU" pitchFamily="18" charset="-120"/>
            </a:endParaRPr>
          </a:p>
        </p:txBody>
      </p:sp>
      <p:pic>
        <p:nvPicPr>
          <p:cNvPr id="1222674" name="Picture 18" descr="j0238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989513"/>
            <a:ext cx="1430337" cy="118903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2675" name="Picture 19" descr="j032635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747838"/>
            <a:ext cx="1828800" cy="6413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2676" name="Picture 20" descr="j033028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284413"/>
            <a:ext cx="1812925" cy="9239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2677" name="Picture 21" descr="j01781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816225"/>
            <a:ext cx="1404938" cy="161607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2678" name="Picture 22" descr="j017810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988" y="5313363"/>
            <a:ext cx="569912" cy="7874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2679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8150" y="5449888"/>
            <a:ext cx="71913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80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5725" y="5461000"/>
            <a:ext cx="695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81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0125" y="5459413"/>
            <a:ext cx="7016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82" name="Picture 26" descr="PE01832_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632450"/>
            <a:ext cx="842962" cy="76993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2683" name="Picture 27" descr="j0237835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625" y="984250"/>
            <a:ext cx="1587500" cy="98266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2684" name="Picture 28" descr="j0239155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750" y="3089275"/>
            <a:ext cx="1354138" cy="143351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2685" name="Picture 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962400"/>
            <a:ext cx="130492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9" dur="3000" fill="hold"/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2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2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2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2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6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22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226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22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226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6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22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22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2226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2226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22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226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2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222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222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222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222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222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222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222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222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222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222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222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Interrupts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Interrupts</a:t>
            </a:r>
            <a:r>
              <a:rPr lang="en-US" sz="2400" dirty="0"/>
              <a:t> are electronic signals that (usually) result in a forced transfer of control to an interrupt handling routine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000" dirty="0"/>
              <a:t>alternative to polling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caused by </a:t>
            </a:r>
            <a:r>
              <a:rPr lang="en-US" sz="2000" i="1" dirty="0">
                <a:solidFill>
                  <a:srgbClr val="FF0000"/>
                </a:solidFill>
              </a:rPr>
              <a:t>asynchronous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events like finished disk operations, incoming network packets, expired timers, …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an interrupt descriptor table (IDT) associates each interrupt with a code descriptor (pointer to code segment)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can be disabled or masked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Exceptions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Another way for the processor to interrupt program </a:t>
            </a:r>
            <a:br>
              <a:rPr lang="en-US" sz="2400" dirty="0"/>
            </a:br>
            <a:r>
              <a:rPr lang="en-US" sz="2400" dirty="0"/>
              <a:t>execution is </a:t>
            </a:r>
            <a:r>
              <a:rPr lang="en-US" sz="2400" dirty="0">
                <a:solidFill>
                  <a:schemeClr val="folHlink"/>
                </a:solidFill>
              </a:rPr>
              <a:t>exceptions</a:t>
            </a:r>
            <a:br>
              <a:rPr lang="en-US" sz="2400" dirty="0">
                <a:solidFill>
                  <a:schemeClr val="folHlink"/>
                </a:solidFill>
              </a:rPr>
            </a:br>
            <a:endParaRPr lang="en-US" sz="2400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caused by </a:t>
            </a:r>
            <a:r>
              <a:rPr lang="en-US" sz="2000" i="1" dirty="0">
                <a:solidFill>
                  <a:srgbClr val="FF0000"/>
                </a:solidFill>
              </a:rPr>
              <a:t>synchronous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events generated when the processor detects a predefined condition while executing an instruction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TRAPS</a:t>
            </a:r>
            <a:r>
              <a:rPr lang="en-US" sz="2000" dirty="0"/>
              <a:t>: the processor reaches a condition the exception handler can handle (e.g., overflow, break point in code like making a system call, …)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FAULTS</a:t>
            </a:r>
            <a:r>
              <a:rPr lang="en-US" sz="2000" dirty="0"/>
              <a:t>: the processor reaches a fault the exception handler can correct (e.g., division by zero, wrong data format, …)  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ABORTS</a:t>
            </a:r>
            <a:r>
              <a:rPr lang="en-US" sz="2000" dirty="0"/>
              <a:t>: terminate the process due to an unrecoverable error </a:t>
            </a:r>
            <a:br>
              <a:rPr lang="en-US" sz="2000" dirty="0"/>
            </a:br>
            <a:r>
              <a:rPr lang="en-US" sz="2000" dirty="0"/>
              <a:t>(e.g., hardware failure) which the process itself cannot correct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processor responds to exceptions (i.e., traps and faults) essentially as for interrupts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2100" dirty="0"/>
              <a:t>The IA-32 has an interrupt description table (IDT) with 256 entries for interrupts and exceptions</a:t>
            </a:r>
          </a:p>
          <a:p>
            <a:pPr marL="914400" lvl="1" indent="-457200"/>
            <a:r>
              <a:rPr lang="en-US" sz="1800" dirty="0"/>
              <a:t>32 (0 - 31) predefined and reserved </a:t>
            </a:r>
          </a:p>
          <a:p>
            <a:pPr marL="914400" lvl="1" indent="-457200"/>
            <a:r>
              <a:rPr lang="en-US" sz="1800" dirty="0"/>
              <a:t>224 (32 - 255) is</a:t>
            </a:r>
            <a:r>
              <a:rPr lang="en-US" sz="1800" dirty="0" smtClean="0"/>
              <a:t> "user" (operating system) defined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533400" indent="-533400"/>
            <a:r>
              <a:rPr lang="en-US" sz="2100" dirty="0"/>
              <a:t>Each interrupt is associated with a code segment through </a:t>
            </a:r>
            <a:br>
              <a:rPr lang="en-US" sz="2100" dirty="0"/>
            </a:br>
            <a:r>
              <a:rPr lang="en-US" sz="2100" dirty="0"/>
              <a:t>the IDT and a unique index value giving management like this: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1800" dirty="0"/>
              <a:t>process running while interrupt occur</a:t>
            </a:r>
            <a:br>
              <a:rPr lang="en-US" sz="1800" dirty="0"/>
            </a:br>
            <a:endParaRPr lang="en-US" sz="1800" dirty="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1800" dirty="0"/>
              <a:t>capture state, switch control </a:t>
            </a:r>
            <a:br>
              <a:rPr lang="en-US" sz="1800" dirty="0"/>
            </a:br>
            <a:r>
              <a:rPr lang="en-US" sz="1800" dirty="0"/>
              <a:t>and find right interrupt handler</a:t>
            </a:r>
            <a:br>
              <a:rPr lang="en-US" sz="1800" dirty="0"/>
            </a:br>
            <a:endParaRPr lang="en-US" sz="1800" dirty="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1800" dirty="0"/>
              <a:t>execute the interrupt handler</a:t>
            </a:r>
            <a:br>
              <a:rPr lang="en-US" sz="1800" dirty="0"/>
            </a:br>
            <a:endParaRPr lang="en-US" sz="1800" dirty="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1800" dirty="0"/>
              <a:t>restore interrupted process</a:t>
            </a:r>
            <a:br>
              <a:rPr lang="en-US" sz="1800" dirty="0"/>
            </a:br>
            <a:endParaRPr lang="en-US" sz="1800" dirty="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1800" dirty="0"/>
              <a:t>continue execution </a:t>
            </a:r>
          </a:p>
        </p:txBody>
      </p:sp>
      <p:sp>
        <p:nvSpPr>
          <p:cNvPr id="1226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Interrupt (and Exception) Handling</a:t>
            </a:r>
          </a:p>
        </p:txBody>
      </p:sp>
      <p:pic>
        <p:nvPicPr>
          <p:cNvPr id="1226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25" y="3151188"/>
            <a:ext cx="846138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 type="none" w="sm" len="sm"/>
                <a:tailEnd type="none" w="sm" len="med"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57" name="Picture 5" descr="j01781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8563" y="3314700"/>
            <a:ext cx="889000" cy="10223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6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588" y="5037138"/>
            <a:ext cx="846137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 type="none" w="sm" len="sm"/>
                <a:tailEnd type="none" w="sm" len="med"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59" name="Picture 7" descr="j01781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9025" y="5200650"/>
            <a:ext cx="889000" cy="10223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6760" name="Group 8"/>
          <p:cNvGrpSpPr>
            <a:grpSpLocks/>
          </p:cNvGrpSpPr>
          <p:nvPr/>
        </p:nvGrpSpPr>
        <p:grpSpPr bwMode="auto">
          <a:xfrm>
            <a:off x="5035550" y="4348163"/>
            <a:ext cx="3995738" cy="577850"/>
            <a:chOff x="3316" y="2054"/>
            <a:chExt cx="2428" cy="364"/>
          </a:xfrm>
        </p:grpSpPr>
        <p:sp>
          <p:nvSpPr>
            <p:cNvPr id="1226761" name="Line 9"/>
            <p:cNvSpPr>
              <a:spLocks noChangeShapeType="1"/>
            </p:cNvSpPr>
            <p:nvPr/>
          </p:nvSpPr>
          <p:spPr bwMode="auto">
            <a:xfrm>
              <a:off x="3316" y="2244"/>
              <a:ext cx="2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26762" name="Text Box 10"/>
            <p:cNvSpPr txBox="1">
              <a:spLocks noChangeArrowheads="1"/>
            </p:cNvSpPr>
            <p:nvPr/>
          </p:nvSpPr>
          <p:spPr bwMode="auto">
            <a:xfrm>
              <a:off x="5341" y="2054"/>
              <a:ext cx="403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400" b="0"/>
                <a:t>user</a:t>
              </a:r>
              <a:br>
                <a:rPr lang="en-US" sz="1400" b="0"/>
              </a:br>
              <a:endParaRPr lang="en-US" sz="400" b="0"/>
            </a:p>
            <a:p>
              <a:pPr algn="r"/>
              <a:r>
                <a:rPr lang="en-US" sz="1400" b="0"/>
                <a:t>kernel</a:t>
              </a:r>
            </a:p>
          </p:txBody>
        </p:sp>
      </p:grpSp>
      <p:sp>
        <p:nvSpPr>
          <p:cNvPr id="1226763" name="AutoShape 11"/>
          <p:cNvSpPr>
            <a:spLocks noChangeArrowheads="1"/>
          </p:cNvSpPr>
          <p:nvPr/>
        </p:nvSpPr>
        <p:spPr bwMode="auto">
          <a:xfrm rot="-3771721">
            <a:off x="4149725" y="5730875"/>
            <a:ext cx="684213" cy="315913"/>
          </a:xfrm>
          <a:prstGeom prst="lightningBol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 anchor="ctr"/>
          <a:lstStyle/>
          <a:p>
            <a:endParaRPr lang="nb-NO"/>
          </a:p>
        </p:txBody>
      </p:sp>
      <p:pic>
        <p:nvPicPr>
          <p:cNvPr id="1226764" name="Picture 12" descr="j02382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5883275"/>
            <a:ext cx="603250" cy="5016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6765" name="Picture 13" descr="j028090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089525"/>
            <a:ext cx="568325" cy="584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6766" name="Picture 14" descr="HH00786_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738" y="5059363"/>
            <a:ext cx="585787" cy="155098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6767" name="Picture 15" descr="j0239011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503613"/>
            <a:ext cx="671512" cy="5524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6768" name="Line 16"/>
          <p:cNvSpPr>
            <a:spLocks noChangeShapeType="1"/>
          </p:cNvSpPr>
          <p:nvPr/>
        </p:nvSpPr>
        <p:spPr bwMode="auto">
          <a:xfrm flipV="1">
            <a:off x="5616575" y="4986338"/>
            <a:ext cx="822325" cy="33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  <p:sp>
        <p:nvSpPr>
          <p:cNvPr id="1226769" name="Line 17"/>
          <p:cNvSpPr>
            <a:spLocks noChangeShapeType="1"/>
          </p:cNvSpPr>
          <p:nvPr/>
        </p:nvSpPr>
        <p:spPr bwMode="auto">
          <a:xfrm flipH="1">
            <a:off x="6411913" y="5049838"/>
            <a:ext cx="7937" cy="738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  <p:sp>
        <p:nvSpPr>
          <p:cNvPr id="1226770" name="Line 18"/>
          <p:cNvSpPr>
            <a:spLocks noChangeShapeType="1"/>
          </p:cNvSpPr>
          <p:nvPr/>
        </p:nvSpPr>
        <p:spPr bwMode="auto">
          <a:xfrm>
            <a:off x="6438900" y="5783263"/>
            <a:ext cx="115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  <p:pic>
        <p:nvPicPr>
          <p:cNvPr id="1226771" name="Picture 19" descr="j028090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7788" y="5268913"/>
            <a:ext cx="568325" cy="584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6772" name="Picture 20" descr="j028090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7175" y="5448300"/>
            <a:ext cx="568325" cy="584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6773" name="Picture 21" descr="j028090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6563" y="5627688"/>
            <a:ext cx="568325" cy="584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6774" name="Picture 22" descr="j028090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5950" y="5807075"/>
            <a:ext cx="568325" cy="584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6775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0025" y="5668963"/>
            <a:ext cx="4508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776" name="Line 24"/>
          <p:cNvSpPr>
            <a:spLocks noChangeShapeType="1"/>
          </p:cNvSpPr>
          <p:nvPr/>
        </p:nvSpPr>
        <p:spPr bwMode="auto">
          <a:xfrm>
            <a:off x="6808788" y="5778500"/>
            <a:ext cx="1236662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  <p:sp>
        <p:nvSpPr>
          <p:cNvPr id="1226777" name="Freeform 25"/>
          <p:cNvSpPr>
            <a:spLocks/>
          </p:cNvSpPr>
          <p:nvPr/>
        </p:nvSpPr>
        <p:spPr bwMode="auto">
          <a:xfrm>
            <a:off x="4486275" y="4230688"/>
            <a:ext cx="617538" cy="1084262"/>
          </a:xfrm>
          <a:custGeom>
            <a:avLst/>
            <a:gdLst>
              <a:gd name="T0" fmla="*/ 212 w 389"/>
              <a:gd name="T1" fmla="*/ 0 h 683"/>
              <a:gd name="T2" fmla="*/ 29 w 389"/>
              <a:gd name="T3" fmla="*/ 285 h 683"/>
              <a:gd name="T4" fmla="*/ 389 w 389"/>
              <a:gd name="T5" fmla="*/ 683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9" h="683">
                <a:moveTo>
                  <a:pt x="212" y="0"/>
                </a:moveTo>
                <a:cubicBezTo>
                  <a:pt x="106" y="85"/>
                  <a:pt x="0" y="171"/>
                  <a:pt x="29" y="285"/>
                </a:cubicBezTo>
                <a:cubicBezTo>
                  <a:pt x="58" y="399"/>
                  <a:pt x="223" y="541"/>
                  <a:pt x="389" y="68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  <p:sp>
        <p:nvSpPr>
          <p:cNvPr id="1226778" name="Text Box 26"/>
          <p:cNvSpPr txBox="1">
            <a:spLocks noChangeArrowheads="1"/>
          </p:cNvSpPr>
          <p:nvPr/>
        </p:nvSpPr>
        <p:spPr bwMode="auto">
          <a:xfrm>
            <a:off x="6403975" y="4868863"/>
            <a:ext cx="398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000" b="0">
                <a:solidFill>
                  <a:schemeClr val="folHlink"/>
                </a:solidFill>
                <a:latin typeface="Tahoma" pitchFamily="34" charset="0"/>
              </a:rPr>
              <a:t>IDT:</a:t>
            </a:r>
          </a:p>
        </p:txBody>
      </p:sp>
      <p:sp>
        <p:nvSpPr>
          <p:cNvPr id="1226779" name="Text Box 27"/>
          <p:cNvSpPr txBox="1">
            <a:spLocks noChangeArrowheads="1"/>
          </p:cNvSpPr>
          <p:nvPr/>
        </p:nvSpPr>
        <p:spPr bwMode="auto">
          <a:xfrm>
            <a:off x="4838700" y="4986338"/>
            <a:ext cx="109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000" b="0">
                <a:solidFill>
                  <a:schemeClr val="folHlink"/>
                </a:solidFill>
                <a:latin typeface="Tahoma" pitchFamily="34" charset="0"/>
              </a:rPr>
              <a:t>disk interrupt (x)</a:t>
            </a:r>
          </a:p>
        </p:txBody>
      </p:sp>
      <p:sp>
        <p:nvSpPr>
          <p:cNvPr id="1226780" name="Text Box 28"/>
          <p:cNvSpPr txBox="1">
            <a:spLocks noChangeArrowheads="1"/>
          </p:cNvSpPr>
          <p:nvPr/>
        </p:nvSpPr>
        <p:spPr bwMode="auto">
          <a:xfrm>
            <a:off x="7165975" y="4899025"/>
            <a:ext cx="1187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000" b="0">
                <a:solidFill>
                  <a:schemeClr val="folHlink"/>
                </a:solidFill>
                <a:latin typeface="Tahoma" pitchFamily="34" charset="0"/>
              </a:rPr>
              <a:t>Interrupt routines:</a:t>
            </a:r>
          </a:p>
        </p:txBody>
      </p:sp>
      <p:sp>
        <p:nvSpPr>
          <p:cNvPr id="1226781" name="Freeform 29"/>
          <p:cNvSpPr>
            <a:spLocks/>
          </p:cNvSpPr>
          <p:nvPr/>
        </p:nvSpPr>
        <p:spPr bwMode="auto">
          <a:xfrm>
            <a:off x="5314950" y="4321175"/>
            <a:ext cx="3487738" cy="1446213"/>
          </a:xfrm>
          <a:custGeom>
            <a:avLst/>
            <a:gdLst>
              <a:gd name="T0" fmla="*/ 2197 w 2197"/>
              <a:gd name="T1" fmla="*/ 911 h 911"/>
              <a:gd name="T2" fmla="*/ 1849 w 2197"/>
              <a:gd name="T3" fmla="*/ 310 h 911"/>
              <a:gd name="T4" fmla="*/ 349 w 2197"/>
              <a:gd name="T5" fmla="*/ 120 h 911"/>
              <a:gd name="T6" fmla="*/ 0 w 2197"/>
              <a:gd name="T7" fmla="*/ 0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911">
                <a:moveTo>
                  <a:pt x="2197" y="911"/>
                </a:moveTo>
                <a:cubicBezTo>
                  <a:pt x="2177" y="676"/>
                  <a:pt x="2157" y="442"/>
                  <a:pt x="1849" y="310"/>
                </a:cubicBezTo>
                <a:cubicBezTo>
                  <a:pt x="1541" y="178"/>
                  <a:pt x="657" y="172"/>
                  <a:pt x="349" y="120"/>
                </a:cubicBezTo>
                <a:cubicBezTo>
                  <a:pt x="41" y="68"/>
                  <a:pt x="20" y="3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2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226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2.36002E-6 C 0.05625 0.00556 0.11267 0.01134 0.15799 -2.36002E-6 C 0.2033 -0.01133 0.23767 -0.03979 0.27222 -0.06825 " pathEditMode="relative" ptsTypes="aaA">
                                      <p:cBhvr>
                                        <p:cTn id="33" dur="1500" fill="hold"/>
                                        <p:tgtEl>
                                          <p:spTgt spid="1226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26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26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2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2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2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2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2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2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2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2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2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2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363E-6 L 0.07239 0.0528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226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2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2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2267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1226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2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22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22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2 -0.06833 C 0.24322 -0.03984 0.2144 -0.01111 0.16892 0.0007 C 0.12343 0.01251 0.06145 0.00718 -0.00035 0.00209 " pathEditMode="relative" ptsTypes="aaA">
                                      <p:cBhvr>
                                        <p:cTn id="135" dur="2000" fill="hold"/>
                                        <p:tgtEl>
                                          <p:spTgt spid="1226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226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63" grpId="0" animBg="1"/>
      <p:bldP spid="1226763" grpId="1" animBg="1"/>
      <p:bldP spid="1226768" grpId="0" animBg="1"/>
      <p:bldP spid="1226769" grpId="0" animBg="1"/>
      <p:bldP spid="1226770" grpId="0" animBg="1"/>
      <p:bldP spid="1226776" grpId="0" animBg="1"/>
      <p:bldP spid="1226777" grpId="0" animBg="1"/>
      <p:bldP spid="1226778" grpId="0"/>
      <p:bldP spid="1226779" grpId="0"/>
      <p:bldP spid="1226779" grpId="1"/>
      <p:bldP spid="1226780" grpId="0"/>
      <p:bldP spid="12267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700"/>
              <a:t>Example: </a:t>
            </a:r>
            <a:br>
              <a:rPr lang="en-US" sz="1700"/>
            </a:br>
            <a:r>
              <a:rPr lang="en-US" sz="3200"/>
              <a:t>Intel Hub Architecture (850 Chipset) </a:t>
            </a:r>
          </a:p>
        </p:txBody>
      </p:sp>
      <p:pic>
        <p:nvPicPr>
          <p:cNvPr id="1166339" name="Picture 3" descr="D850MD_boar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142875" y="1797050"/>
            <a:ext cx="9001125" cy="4627563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6340" name="Text Box 4"/>
          <p:cNvSpPr txBox="1">
            <a:spLocks noChangeArrowheads="1"/>
          </p:cNvSpPr>
          <p:nvPr/>
        </p:nvSpPr>
        <p:spPr bwMode="auto">
          <a:xfrm>
            <a:off x="85725" y="887413"/>
            <a:ext cx="45942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tx2"/>
                </a:solidFill>
              </a:rPr>
              <a:t>Intel D850MD Motherboard:</a:t>
            </a:r>
            <a:br>
              <a:rPr lang="en-US" sz="2800" b="0">
                <a:solidFill>
                  <a:schemeClr val="tx2"/>
                </a:solidFill>
              </a:rPr>
            </a:br>
            <a:r>
              <a:rPr lang="en-US" sz="900" b="0">
                <a:solidFill>
                  <a:schemeClr val="tx2"/>
                </a:solidFill>
                <a:latin typeface="Arial" pitchFamily="34" charset="0"/>
              </a:rPr>
              <a:t>Source: Intel® Desktop Board D850MD/D850MV Technical Product Specification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Booting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Memory is a volatile, limited resource: OS usually on disk</a:t>
            </a:r>
            <a:br>
              <a:rPr lang="en-US" sz="2400" dirty="0"/>
            </a:br>
            <a:endParaRPr lang="en-US" sz="2400" dirty="0"/>
          </a:p>
          <a:p>
            <a:r>
              <a:rPr lang="nb-NO" sz="2400" dirty="0"/>
              <a:t>Most </a:t>
            </a:r>
            <a:r>
              <a:rPr lang="nb-NO" sz="2400" dirty="0" err="1"/>
              <a:t>motherboards</a:t>
            </a:r>
            <a:r>
              <a:rPr lang="nb-NO" sz="2400" dirty="0"/>
              <a:t> </a:t>
            </a:r>
            <a:r>
              <a:rPr lang="nb-NO" sz="2400" dirty="0" err="1"/>
              <a:t>contain</a:t>
            </a:r>
            <a:r>
              <a:rPr lang="nb-NO" sz="2400" dirty="0"/>
              <a:t> a </a:t>
            </a:r>
            <a:r>
              <a:rPr lang="nb-NO" sz="2400" dirty="0" err="1" smtClean="0">
                <a:solidFill>
                  <a:schemeClr val="folHlink"/>
                </a:solidFill>
              </a:rPr>
              <a:t>basic</a:t>
            </a:r>
            <a:r>
              <a:rPr lang="nb-NO" sz="2400" dirty="0" smtClean="0">
                <a:solidFill>
                  <a:schemeClr val="folHlink"/>
                </a:solidFill>
              </a:rPr>
              <a:t> </a:t>
            </a:r>
            <a:r>
              <a:rPr lang="nb-NO" sz="2400" dirty="0">
                <a:solidFill>
                  <a:schemeClr val="folHlink"/>
                </a:solidFill>
              </a:rPr>
              <a:t>input/output system</a:t>
            </a:r>
            <a:r>
              <a:rPr lang="nb-NO" sz="2400" dirty="0"/>
              <a:t> </a:t>
            </a:r>
            <a:r>
              <a:rPr lang="en-US" sz="2400" dirty="0"/>
              <a:t>(</a:t>
            </a:r>
            <a:r>
              <a:rPr lang="nb-NO" sz="2400" dirty="0"/>
              <a:t>BIOS) chip (</a:t>
            </a:r>
            <a:r>
              <a:rPr lang="nb-NO" sz="2400" dirty="0" err="1"/>
              <a:t>often</a:t>
            </a:r>
            <a:r>
              <a:rPr lang="nb-NO" sz="2400" dirty="0"/>
              <a:t> flash RAM) – stores </a:t>
            </a:r>
            <a:r>
              <a:rPr lang="nb-NO" sz="2400" dirty="0" err="1"/>
              <a:t>instructions</a:t>
            </a:r>
            <a:r>
              <a:rPr lang="nb-NO" sz="2400" dirty="0"/>
              <a:t> for </a:t>
            </a:r>
            <a:r>
              <a:rPr lang="nb-NO" sz="2400" dirty="0" err="1"/>
              <a:t>basic</a:t>
            </a:r>
            <a:r>
              <a:rPr lang="nb-NO" sz="2400" dirty="0"/>
              <a:t> HW </a:t>
            </a:r>
            <a:r>
              <a:rPr lang="nb-NO" sz="2400" dirty="0" err="1"/>
              <a:t>initialization</a:t>
            </a:r>
            <a:r>
              <a:rPr lang="nb-NO" sz="2400" dirty="0"/>
              <a:t> and </a:t>
            </a:r>
            <a:r>
              <a:rPr lang="nb-NO" sz="2400" dirty="0" err="1"/>
              <a:t>management</a:t>
            </a:r>
            <a:r>
              <a:rPr lang="nb-NO" sz="2400" dirty="0"/>
              <a:t>, and </a:t>
            </a:r>
            <a:r>
              <a:rPr lang="nb-NO" sz="2400" dirty="0" err="1"/>
              <a:t>initiates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…</a:t>
            </a:r>
            <a:br>
              <a:rPr lang="nb-NO" sz="2400" dirty="0"/>
            </a:br>
            <a:endParaRPr lang="nb-NO" sz="2400" dirty="0"/>
          </a:p>
          <a:p>
            <a:r>
              <a:rPr lang="nb-NO" sz="2400" dirty="0">
                <a:solidFill>
                  <a:schemeClr val="folHlink"/>
                </a:solidFill>
              </a:rPr>
              <a:t>... </a:t>
            </a:r>
            <a:r>
              <a:rPr lang="nb-NO" sz="2400" dirty="0" err="1">
                <a:solidFill>
                  <a:schemeClr val="folHlink"/>
                </a:solidFill>
              </a:rPr>
              <a:t>bootstrap</a:t>
            </a:r>
            <a:r>
              <a:rPr lang="nb-NO" sz="2400" dirty="0"/>
              <a:t>: </a:t>
            </a:r>
            <a:r>
              <a:rPr lang="nb-NO" sz="2400" dirty="0" err="1"/>
              <a:t>loads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OS </a:t>
            </a:r>
            <a:r>
              <a:rPr lang="nb-NO" sz="2400" dirty="0" err="1"/>
              <a:t>into</a:t>
            </a:r>
            <a:r>
              <a:rPr lang="nb-NO" sz="2400" dirty="0"/>
              <a:t> </a:t>
            </a:r>
            <a:r>
              <a:rPr lang="nb-NO" sz="2400" dirty="0" err="1"/>
              <a:t>memory</a:t>
            </a:r>
            <a:endParaRPr lang="nb-NO" sz="2400" dirty="0"/>
          </a:p>
          <a:p>
            <a:pPr lvl="1"/>
            <a:r>
              <a:rPr lang="en-US" sz="2000" dirty="0"/>
              <a:t>read the 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boot</a:t>
            </a:r>
            <a:r>
              <a:rPr lang="en-US" sz="2000" dirty="0"/>
              <a:t> program from a known location on secondary storage typically first </a:t>
            </a:r>
            <a:r>
              <a:rPr lang="en-US" sz="2000" dirty="0" err="1"/>
              <a:t>sector(s</a:t>
            </a:r>
            <a:r>
              <a:rPr lang="en-US" sz="2000" dirty="0"/>
              <a:t>), often called </a:t>
            </a:r>
            <a:r>
              <a:rPr lang="en-US" sz="2000" dirty="0">
                <a:solidFill>
                  <a:schemeClr val="folHlink"/>
                </a:solidFill>
              </a:rPr>
              <a:t>master boot record</a:t>
            </a:r>
            <a:r>
              <a:rPr lang="en-US" sz="2000" dirty="0"/>
              <a:t> (MBR)</a:t>
            </a:r>
          </a:p>
          <a:p>
            <a:pPr lvl="1"/>
            <a:r>
              <a:rPr lang="en-US" sz="2000" dirty="0"/>
              <a:t>run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boot</a:t>
            </a:r>
            <a:r>
              <a:rPr lang="en-US" sz="2000" dirty="0"/>
              <a:t> program</a:t>
            </a:r>
          </a:p>
          <a:p>
            <a:pPr lvl="2"/>
            <a:r>
              <a:rPr lang="en-US" sz="1800" dirty="0"/>
              <a:t>read root file system and locate file with OS kernel</a:t>
            </a:r>
          </a:p>
          <a:p>
            <a:pPr lvl="2"/>
            <a:r>
              <a:rPr lang="en-US" sz="1800" dirty="0"/>
              <a:t>load kernel into memory</a:t>
            </a:r>
          </a:p>
          <a:p>
            <a:pPr lvl="2"/>
            <a:r>
              <a:rPr lang="en-US" sz="1800" dirty="0"/>
              <a:t>run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Booting</a:t>
            </a:r>
          </a:p>
        </p:txBody>
      </p:sp>
      <p:pic>
        <p:nvPicPr>
          <p:cNvPr id="1218563" name="Picture 3" descr="850e_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8" y="827830"/>
            <a:ext cx="6654800" cy="57404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8564" name="Picture 4" descr="BS00184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3113" y="4248892"/>
            <a:ext cx="1150937" cy="79851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18565" name="AutoShape 5"/>
          <p:cNvSpPr>
            <a:spLocks noChangeArrowheads="1"/>
          </p:cNvSpPr>
          <p:nvPr/>
        </p:nvSpPr>
        <p:spPr bwMode="auto">
          <a:xfrm>
            <a:off x="2835275" y="5760192"/>
            <a:ext cx="1223963" cy="468313"/>
          </a:xfrm>
          <a:prstGeom prst="roundRect">
            <a:avLst>
              <a:gd name="adj" fmla="val 36273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8566" name="AutoShape 6"/>
          <p:cNvSpPr>
            <a:spLocks noChangeArrowheads="1"/>
          </p:cNvSpPr>
          <p:nvPr/>
        </p:nvSpPr>
        <p:spPr bwMode="auto">
          <a:xfrm>
            <a:off x="4827588" y="2320080"/>
            <a:ext cx="1392237" cy="176212"/>
          </a:xfrm>
          <a:prstGeom prst="roundRect">
            <a:avLst>
              <a:gd name="adj" fmla="val 36273"/>
            </a:avLst>
          </a:prstGeom>
          <a:solidFill>
            <a:srgbClr val="CCECFF"/>
          </a:solidFill>
          <a:ln w="57150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0"/>
              <a:t>boot</a:t>
            </a:r>
          </a:p>
        </p:txBody>
      </p:sp>
      <p:sp>
        <p:nvSpPr>
          <p:cNvPr id="1218567" name="AutoShape 7"/>
          <p:cNvSpPr>
            <a:spLocks noChangeArrowheads="1"/>
          </p:cNvSpPr>
          <p:nvPr/>
        </p:nvSpPr>
        <p:spPr bwMode="auto">
          <a:xfrm>
            <a:off x="4830763" y="2929680"/>
            <a:ext cx="1392237" cy="422275"/>
          </a:xfrm>
          <a:prstGeom prst="roundRect">
            <a:avLst>
              <a:gd name="adj" fmla="val 22356"/>
            </a:avLst>
          </a:prstGeom>
          <a:solidFill>
            <a:schemeClr val="hlink"/>
          </a:solidFill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0"/>
              <a:t>OS</a:t>
            </a:r>
          </a:p>
        </p:txBody>
      </p:sp>
      <p:sp>
        <p:nvSpPr>
          <p:cNvPr id="1218568" name="Freeform 8"/>
          <p:cNvSpPr>
            <a:spLocks/>
          </p:cNvSpPr>
          <p:nvPr/>
        </p:nvSpPr>
        <p:spPr bwMode="auto">
          <a:xfrm>
            <a:off x="2943225" y="5029942"/>
            <a:ext cx="400050" cy="660400"/>
          </a:xfrm>
          <a:custGeom>
            <a:avLst/>
            <a:gdLst>
              <a:gd name="T0" fmla="*/ 252 w 252"/>
              <a:gd name="T1" fmla="*/ 416 h 416"/>
              <a:gd name="T2" fmla="*/ 189 w 252"/>
              <a:gd name="T3" fmla="*/ 116 h 416"/>
              <a:gd name="T4" fmla="*/ 0 w 252"/>
              <a:gd name="T5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416">
                <a:moveTo>
                  <a:pt x="252" y="416"/>
                </a:moveTo>
                <a:cubicBezTo>
                  <a:pt x="241" y="300"/>
                  <a:pt x="231" y="185"/>
                  <a:pt x="189" y="116"/>
                </a:cubicBezTo>
                <a:cubicBezTo>
                  <a:pt x="147" y="47"/>
                  <a:pt x="73" y="2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69" name="Freeform 9"/>
          <p:cNvSpPr>
            <a:spLocks/>
          </p:cNvSpPr>
          <p:nvPr/>
        </p:nvSpPr>
        <p:spPr bwMode="auto">
          <a:xfrm>
            <a:off x="2919413" y="4407642"/>
            <a:ext cx="484187" cy="1282700"/>
          </a:xfrm>
          <a:custGeom>
            <a:avLst/>
            <a:gdLst>
              <a:gd name="T0" fmla="*/ 252 w 252"/>
              <a:gd name="T1" fmla="*/ 416 h 416"/>
              <a:gd name="T2" fmla="*/ 189 w 252"/>
              <a:gd name="T3" fmla="*/ 116 h 416"/>
              <a:gd name="T4" fmla="*/ 0 w 252"/>
              <a:gd name="T5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416">
                <a:moveTo>
                  <a:pt x="252" y="416"/>
                </a:moveTo>
                <a:cubicBezTo>
                  <a:pt x="241" y="300"/>
                  <a:pt x="231" y="185"/>
                  <a:pt x="189" y="116"/>
                </a:cubicBezTo>
                <a:cubicBezTo>
                  <a:pt x="147" y="47"/>
                  <a:pt x="73" y="2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0" name="Freeform 10"/>
          <p:cNvSpPr>
            <a:spLocks/>
          </p:cNvSpPr>
          <p:nvPr/>
        </p:nvSpPr>
        <p:spPr bwMode="auto">
          <a:xfrm flipH="1">
            <a:off x="3487738" y="4215555"/>
            <a:ext cx="484187" cy="1474787"/>
          </a:xfrm>
          <a:custGeom>
            <a:avLst/>
            <a:gdLst>
              <a:gd name="T0" fmla="*/ 252 w 252"/>
              <a:gd name="T1" fmla="*/ 416 h 416"/>
              <a:gd name="T2" fmla="*/ 189 w 252"/>
              <a:gd name="T3" fmla="*/ 116 h 416"/>
              <a:gd name="T4" fmla="*/ 0 w 252"/>
              <a:gd name="T5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416">
                <a:moveTo>
                  <a:pt x="252" y="416"/>
                </a:moveTo>
                <a:cubicBezTo>
                  <a:pt x="241" y="300"/>
                  <a:pt x="231" y="185"/>
                  <a:pt x="189" y="116"/>
                </a:cubicBezTo>
                <a:cubicBezTo>
                  <a:pt x="147" y="47"/>
                  <a:pt x="73" y="2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1" name="Freeform 11"/>
          <p:cNvSpPr>
            <a:spLocks/>
          </p:cNvSpPr>
          <p:nvPr/>
        </p:nvSpPr>
        <p:spPr bwMode="auto">
          <a:xfrm flipH="1">
            <a:off x="3548063" y="4661642"/>
            <a:ext cx="376237" cy="1028700"/>
          </a:xfrm>
          <a:custGeom>
            <a:avLst/>
            <a:gdLst>
              <a:gd name="T0" fmla="*/ 252 w 252"/>
              <a:gd name="T1" fmla="*/ 416 h 416"/>
              <a:gd name="T2" fmla="*/ 189 w 252"/>
              <a:gd name="T3" fmla="*/ 116 h 416"/>
              <a:gd name="T4" fmla="*/ 0 w 252"/>
              <a:gd name="T5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416">
                <a:moveTo>
                  <a:pt x="252" y="416"/>
                </a:moveTo>
                <a:cubicBezTo>
                  <a:pt x="241" y="300"/>
                  <a:pt x="231" y="185"/>
                  <a:pt x="189" y="116"/>
                </a:cubicBezTo>
                <a:cubicBezTo>
                  <a:pt x="147" y="47"/>
                  <a:pt x="73" y="2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2" name="Freeform 12"/>
          <p:cNvSpPr>
            <a:spLocks/>
          </p:cNvSpPr>
          <p:nvPr/>
        </p:nvSpPr>
        <p:spPr bwMode="auto">
          <a:xfrm flipH="1">
            <a:off x="3616325" y="5129955"/>
            <a:ext cx="268288" cy="560387"/>
          </a:xfrm>
          <a:custGeom>
            <a:avLst/>
            <a:gdLst>
              <a:gd name="T0" fmla="*/ 252 w 252"/>
              <a:gd name="T1" fmla="*/ 416 h 416"/>
              <a:gd name="T2" fmla="*/ 189 w 252"/>
              <a:gd name="T3" fmla="*/ 116 h 416"/>
              <a:gd name="T4" fmla="*/ 0 w 252"/>
              <a:gd name="T5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416">
                <a:moveTo>
                  <a:pt x="252" y="416"/>
                </a:moveTo>
                <a:cubicBezTo>
                  <a:pt x="241" y="300"/>
                  <a:pt x="231" y="185"/>
                  <a:pt x="189" y="116"/>
                </a:cubicBezTo>
                <a:cubicBezTo>
                  <a:pt x="147" y="47"/>
                  <a:pt x="73" y="2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 flipV="1">
            <a:off x="3446463" y="4169517"/>
            <a:ext cx="0" cy="152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4" name="Freeform 14"/>
          <p:cNvSpPr>
            <a:spLocks/>
          </p:cNvSpPr>
          <p:nvPr/>
        </p:nvSpPr>
        <p:spPr bwMode="auto">
          <a:xfrm>
            <a:off x="3446463" y="4639417"/>
            <a:ext cx="2705100" cy="1076325"/>
          </a:xfrm>
          <a:custGeom>
            <a:avLst/>
            <a:gdLst>
              <a:gd name="T0" fmla="*/ 0 w 1704"/>
              <a:gd name="T1" fmla="*/ 678 h 678"/>
              <a:gd name="T2" fmla="*/ 295 w 1704"/>
              <a:gd name="T3" fmla="*/ 136 h 678"/>
              <a:gd name="T4" fmla="*/ 1704 w 1704"/>
              <a:gd name="T5" fmla="*/ 0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4" h="678">
                <a:moveTo>
                  <a:pt x="0" y="678"/>
                </a:moveTo>
                <a:cubicBezTo>
                  <a:pt x="5" y="463"/>
                  <a:pt x="11" y="249"/>
                  <a:pt x="295" y="136"/>
                </a:cubicBezTo>
                <a:cubicBezTo>
                  <a:pt x="579" y="23"/>
                  <a:pt x="1141" y="11"/>
                  <a:pt x="1704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5" name="Freeform 15"/>
          <p:cNvSpPr>
            <a:spLocks/>
          </p:cNvSpPr>
          <p:nvPr/>
        </p:nvSpPr>
        <p:spPr bwMode="auto">
          <a:xfrm>
            <a:off x="3414713" y="2401042"/>
            <a:ext cx="2728912" cy="2265363"/>
          </a:xfrm>
          <a:custGeom>
            <a:avLst/>
            <a:gdLst>
              <a:gd name="T0" fmla="*/ 1719 w 1719"/>
              <a:gd name="T1" fmla="*/ 1410 h 1427"/>
              <a:gd name="T2" fmla="*/ 334 w 1719"/>
              <a:gd name="T3" fmla="*/ 1410 h 1427"/>
              <a:gd name="T4" fmla="*/ 78 w 1719"/>
              <a:gd name="T5" fmla="*/ 1401 h 1427"/>
              <a:gd name="T6" fmla="*/ 15 w 1719"/>
              <a:gd name="T7" fmla="*/ 1256 h 1427"/>
              <a:gd name="T8" fmla="*/ 20 w 1719"/>
              <a:gd name="T9" fmla="*/ 399 h 1427"/>
              <a:gd name="T10" fmla="*/ 136 w 1719"/>
              <a:gd name="T11" fmla="*/ 65 h 1427"/>
              <a:gd name="T12" fmla="*/ 785 w 1719"/>
              <a:gd name="T13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9" h="1427">
                <a:moveTo>
                  <a:pt x="1719" y="1410"/>
                </a:moveTo>
                <a:cubicBezTo>
                  <a:pt x="1161" y="1411"/>
                  <a:pt x="607" y="1411"/>
                  <a:pt x="334" y="1410"/>
                </a:cubicBezTo>
                <a:cubicBezTo>
                  <a:pt x="61" y="1409"/>
                  <a:pt x="131" y="1427"/>
                  <a:pt x="78" y="1401"/>
                </a:cubicBezTo>
                <a:cubicBezTo>
                  <a:pt x="25" y="1375"/>
                  <a:pt x="25" y="1423"/>
                  <a:pt x="15" y="1256"/>
                </a:cubicBezTo>
                <a:cubicBezTo>
                  <a:pt x="5" y="1089"/>
                  <a:pt x="0" y="597"/>
                  <a:pt x="20" y="399"/>
                </a:cubicBezTo>
                <a:cubicBezTo>
                  <a:pt x="40" y="201"/>
                  <a:pt x="9" y="130"/>
                  <a:pt x="136" y="65"/>
                </a:cubicBezTo>
                <a:cubicBezTo>
                  <a:pt x="263" y="0"/>
                  <a:pt x="524" y="3"/>
                  <a:pt x="785" y="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6" name="AutoShape 16"/>
          <p:cNvSpPr>
            <a:spLocks noChangeArrowheads="1"/>
          </p:cNvSpPr>
          <p:nvPr/>
        </p:nvSpPr>
        <p:spPr bwMode="auto">
          <a:xfrm>
            <a:off x="7104063" y="4274292"/>
            <a:ext cx="1392237" cy="176213"/>
          </a:xfrm>
          <a:prstGeom prst="roundRect">
            <a:avLst>
              <a:gd name="adj" fmla="val 36273"/>
            </a:avLst>
          </a:prstGeom>
          <a:solidFill>
            <a:srgbClr val="CCECFF"/>
          </a:solidFill>
          <a:ln w="57150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0"/>
              <a:t>boot</a:t>
            </a:r>
          </a:p>
        </p:txBody>
      </p:sp>
      <p:sp>
        <p:nvSpPr>
          <p:cNvPr id="1218577" name="Freeform 17"/>
          <p:cNvSpPr>
            <a:spLocks/>
          </p:cNvSpPr>
          <p:nvPr/>
        </p:nvSpPr>
        <p:spPr bwMode="auto">
          <a:xfrm>
            <a:off x="3324225" y="1743817"/>
            <a:ext cx="2803525" cy="2944813"/>
          </a:xfrm>
          <a:custGeom>
            <a:avLst/>
            <a:gdLst>
              <a:gd name="T0" fmla="*/ 77 w 1766"/>
              <a:gd name="T1" fmla="*/ 0 h 1855"/>
              <a:gd name="T2" fmla="*/ 57 w 1766"/>
              <a:gd name="T3" fmla="*/ 1224 h 1855"/>
              <a:gd name="T4" fmla="*/ 82 w 1766"/>
              <a:gd name="T5" fmla="*/ 1665 h 1855"/>
              <a:gd name="T6" fmla="*/ 551 w 1766"/>
              <a:gd name="T7" fmla="*/ 1824 h 1855"/>
              <a:gd name="T8" fmla="*/ 1766 w 1766"/>
              <a:gd name="T9" fmla="*/ 1849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6" h="1855">
                <a:moveTo>
                  <a:pt x="77" y="0"/>
                </a:moveTo>
                <a:cubicBezTo>
                  <a:pt x="66" y="473"/>
                  <a:pt x="56" y="947"/>
                  <a:pt x="57" y="1224"/>
                </a:cubicBezTo>
                <a:cubicBezTo>
                  <a:pt x="58" y="1501"/>
                  <a:pt x="0" y="1565"/>
                  <a:pt x="82" y="1665"/>
                </a:cubicBezTo>
                <a:cubicBezTo>
                  <a:pt x="164" y="1765"/>
                  <a:pt x="270" y="1793"/>
                  <a:pt x="551" y="1824"/>
                </a:cubicBezTo>
                <a:cubicBezTo>
                  <a:pt x="832" y="1855"/>
                  <a:pt x="1299" y="1852"/>
                  <a:pt x="1766" y="184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8" name="Freeform 18"/>
          <p:cNvSpPr>
            <a:spLocks/>
          </p:cNvSpPr>
          <p:nvPr/>
        </p:nvSpPr>
        <p:spPr bwMode="auto">
          <a:xfrm>
            <a:off x="3419475" y="3028105"/>
            <a:ext cx="2728913" cy="1627187"/>
          </a:xfrm>
          <a:custGeom>
            <a:avLst/>
            <a:gdLst>
              <a:gd name="T0" fmla="*/ 1719 w 1719"/>
              <a:gd name="T1" fmla="*/ 1410 h 1427"/>
              <a:gd name="T2" fmla="*/ 334 w 1719"/>
              <a:gd name="T3" fmla="*/ 1410 h 1427"/>
              <a:gd name="T4" fmla="*/ 78 w 1719"/>
              <a:gd name="T5" fmla="*/ 1401 h 1427"/>
              <a:gd name="T6" fmla="*/ 15 w 1719"/>
              <a:gd name="T7" fmla="*/ 1256 h 1427"/>
              <a:gd name="T8" fmla="*/ 20 w 1719"/>
              <a:gd name="T9" fmla="*/ 399 h 1427"/>
              <a:gd name="T10" fmla="*/ 136 w 1719"/>
              <a:gd name="T11" fmla="*/ 65 h 1427"/>
              <a:gd name="T12" fmla="*/ 785 w 1719"/>
              <a:gd name="T13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9" h="1427">
                <a:moveTo>
                  <a:pt x="1719" y="1410"/>
                </a:moveTo>
                <a:cubicBezTo>
                  <a:pt x="1161" y="1411"/>
                  <a:pt x="607" y="1411"/>
                  <a:pt x="334" y="1410"/>
                </a:cubicBezTo>
                <a:cubicBezTo>
                  <a:pt x="61" y="1409"/>
                  <a:pt x="131" y="1427"/>
                  <a:pt x="78" y="1401"/>
                </a:cubicBezTo>
                <a:cubicBezTo>
                  <a:pt x="25" y="1375"/>
                  <a:pt x="25" y="1423"/>
                  <a:pt x="15" y="1256"/>
                </a:cubicBezTo>
                <a:cubicBezTo>
                  <a:pt x="5" y="1089"/>
                  <a:pt x="0" y="597"/>
                  <a:pt x="20" y="399"/>
                </a:cubicBezTo>
                <a:cubicBezTo>
                  <a:pt x="40" y="201"/>
                  <a:pt x="9" y="130"/>
                  <a:pt x="136" y="65"/>
                </a:cubicBezTo>
                <a:cubicBezTo>
                  <a:pt x="263" y="0"/>
                  <a:pt x="524" y="3"/>
                  <a:pt x="785" y="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9" name="AutoShape 19"/>
          <p:cNvSpPr>
            <a:spLocks noChangeArrowheads="1"/>
          </p:cNvSpPr>
          <p:nvPr/>
        </p:nvSpPr>
        <p:spPr bwMode="auto">
          <a:xfrm>
            <a:off x="7108825" y="4715617"/>
            <a:ext cx="1392238" cy="390525"/>
          </a:xfrm>
          <a:prstGeom prst="roundRect">
            <a:avLst>
              <a:gd name="adj" fmla="val 22356"/>
            </a:avLst>
          </a:prstGeom>
          <a:solidFill>
            <a:schemeClr val="hlink"/>
          </a:solidFill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0"/>
              <a:t>OS</a:t>
            </a:r>
          </a:p>
        </p:txBody>
      </p:sp>
      <p:sp>
        <p:nvSpPr>
          <p:cNvPr id="1218580" name="AutoShape 20"/>
          <p:cNvSpPr>
            <a:spLocks noChangeArrowheads="1"/>
          </p:cNvSpPr>
          <p:nvPr/>
        </p:nvSpPr>
        <p:spPr bwMode="auto">
          <a:xfrm rot="5400000">
            <a:off x="2895600" y="1907330"/>
            <a:ext cx="1874837" cy="1474788"/>
          </a:xfrm>
          <a:custGeom>
            <a:avLst/>
            <a:gdLst>
              <a:gd name="G0" fmla="+- 11394 0 0"/>
              <a:gd name="G1" fmla="+- 18454 0 0"/>
              <a:gd name="G2" fmla="+- 6091 0 0"/>
              <a:gd name="G3" fmla="*/ 11394 1 2"/>
              <a:gd name="G4" fmla="+- G3 10800 0"/>
              <a:gd name="G5" fmla="+- 21600 11394 18454"/>
              <a:gd name="G6" fmla="+- 18454 6091 0"/>
              <a:gd name="G7" fmla="*/ G6 1 2"/>
              <a:gd name="G8" fmla="*/ 18454 2 1"/>
              <a:gd name="G9" fmla="+- G8 0 21600"/>
              <a:gd name="G10" fmla="+- G5 0 G4"/>
              <a:gd name="G11" fmla="+- 11394 0 G4"/>
              <a:gd name="G12" fmla="*/ G2 G10 G11"/>
              <a:gd name="T0" fmla="*/ 16497 w 21600"/>
              <a:gd name="T1" fmla="*/ 0 h 21600"/>
              <a:gd name="T2" fmla="*/ 11394 w 21600"/>
              <a:gd name="T3" fmla="*/ 6091 h 21600"/>
              <a:gd name="T4" fmla="*/ 6091 w 21600"/>
              <a:gd name="T5" fmla="*/ 11394 h 21600"/>
              <a:gd name="T6" fmla="*/ 0 w 21600"/>
              <a:gd name="T7" fmla="*/ 16497 h 21600"/>
              <a:gd name="T8" fmla="*/ 6091 w 21600"/>
              <a:gd name="T9" fmla="*/ 21600 h 21600"/>
              <a:gd name="T10" fmla="*/ 12273 w 21600"/>
              <a:gd name="T11" fmla="*/ 18454 h 21600"/>
              <a:gd name="T12" fmla="*/ 18454 w 21600"/>
              <a:gd name="T13" fmla="*/ 12273 h 21600"/>
              <a:gd name="T14" fmla="*/ 21600 w 21600"/>
              <a:gd name="T15" fmla="*/ 609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497" y="0"/>
                </a:moveTo>
                <a:lnTo>
                  <a:pt x="11394" y="6091"/>
                </a:lnTo>
                <a:lnTo>
                  <a:pt x="14540" y="6091"/>
                </a:lnTo>
                <a:lnTo>
                  <a:pt x="14540" y="14540"/>
                </a:lnTo>
                <a:lnTo>
                  <a:pt x="6091" y="14540"/>
                </a:lnTo>
                <a:lnTo>
                  <a:pt x="6091" y="11394"/>
                </a:lnTo>
                <a:lnTo>
                  <a:pt x="0" y="16497"/>
                </a:lnTo>
                <a:lnTo>
                  <a:pt x="6091" y="21600"/>
                </a:lnTo>
                <a:lnTo>
                  <a:pt x="6091" y="18454"/>
                </a:lnTo>
                <a:lnTo>
                  <a:pt x="18454" y="18454"/>
                </a:lnTo>
                <a:lnTo>
                  <a:pt x="18454" y="6091"/>
                </a:lnTo>
                <a:lnTo>
                  <a:pt x="21600" y="60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8581" name="Text Box 21"/>
          <p:cNvSpPr txBox="1">
            <a:spLocks noChangeArrowheads="1"/>
          </p:cNvSpPr>
          <p:nvPr/>
        </p:nvSpPr>
        <p:spPr bwMode="auto">
          <a:xfrm>
            <a:off x="4818063" y="696067"/>
            <a:ext cx="43672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1600" b="0">
                <a:latin typeface="Tahoma" pitchFamily="34" charset="0"/>
              </a:rPr>
              <a:t>Gather HW information and set up system </a:t>
            </a:r>
          </a:p>
          <a:p>
            <a:pPr>
              <a:buFontTx/>
              <a:buAutoNum type="arabicPeriod"/>
            </a:pPr>
            <a:r>
              <a:rPr lang="en-US" sz="1600" b="0">
                <a:latin typeface="Tahoma" pitchFamily="34" charset="0"/>
              </a:rPr>
              <a:t>Load data from boot sector</a:t>
            </a:r>
          </a:p>
          <a:p>
            <a:pPr>
              <a:buFontTx/>
              <a:buAutoNum type="arabicPeriod"/>
            </a:pPr>
            <a:r>
              <a:rPr lang="en-US" sz="1600" b="0">
                <a:latin typeface="Tahoma" pitchFamily="34" charset="0"/>
              </a:rPr>
              <a:t>Execute boot program an CPU</a:t>
            </a:r>
          </a:p>
          <a:p>
            <a:pPr>
              <a:buFontTx/>
              <a:buAutoNum type="arabicPeriod"/>
            </a:pPr>
            <a:r>
              <a:rPr lang="en-US" sz="1600" b="0">
                <a:latin typeface="Tahoma" pitchFamily="34" charset="0"/>
              </a:rPr>
              <a:t>Load OS from disk</a:t>
            </a:r>
          </a:p>
          <a:p>
            <a:pPr>
              <a:buFontTx/>
              <a:buAutoNum type="arabicPeriod"/>
            </a:pPr>
            <a:r>
              <a:rPr lang="en-US" sz="1600" b="0">
                <a:latin typeface="Tahoma" pitchFamily="34" charset="0"/>
              </a:rPr>
              <a:t>Run 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1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1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1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1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1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1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1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1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1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1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96 0.01642 -0.09792 0.03308 -0.17135 0.04025 C -0.24479 0.04743 -0.39149 0.0428 -0.44028 0.04257 C -0.48906 0.04234 -0.45747 0.04835 -0.46389 0.0391 C -0.47031 0.02984 -0.4776 0.03493 -0.47899 -0.0125 C -0.48038 -0.05993 -0.49184 -0.19991 -0.47222 -0.24526 C -0.4526 -0.29061 -0.39896 -0.27812 -0.36129 -0.28459 C -0.32361 -0.29107 -0.2849 -0.28737 -0.24618 -0.28344 " pathEditMode="relative" ptsTypes="aaaaaaaA">
                                      <p:cBhvr>
                                        <p:cTn id="76" dur="2000" fill="hold"/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622 0.00416 -0.15226 0.00856 -0.18993 0.00439 C -0.22761 0.00023 -0.21945 -0.00347 -0.22622 -0.02476 C -0.23299 -0.04605 -0.23177 -0.08469 -0.23038 -0.12333 " pathEditMode="relative" ptsTypes="aaaA">
                                      <p:cBhvr>
                                        <p:cTn id="93" dur="2000" fill="hold"/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path" presetSubtype="0" repeatCount="indefinite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8 -0.12332 C -0.25972 -0.12332 -0.28368 -0.1372 -0.28368 -0.15502 C -0.28368 -0.17237 -0.25972 -0.18671 -0.23038 -0.18671 C -0.20087 -0.18671 -0.17726 -0.17237 -0.17726 -0.15502 C -0.17726 -0.1372 -0.20087 -0.12332 -0.23038 -0.12332 Z " pathEditMode="relative" rAng="0" ptsTypes="fffff">
                                      <p:cBhvr>
                                        <p:cTn id="96" dur="1000" fill="hold"/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1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21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1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37 -0.01435 -0.08455 -0.02869 -0.15382 -0.03587 C -0.22309 -0.04304 -0.36303 -0.0398 -0.41598 -0.04373 C -0.46893 -0.04767 -0.46025 -0.04743 -0.47136 -0.05947 C -0.48247 -0.0715 -0.4816 -0.0863 -0.4823 -0.11661 C -0.48299 -0.14692 -0.4882 -0.21449 -0.4757 -0.24086 C -0.4632 -0.26724 -0.44532 -0.27117 -0.40764 -0.27441 C -0.36997 -0.27765 -0.3099 -0.26932 -0.24966 -0.26099 " pathEditMode="relative" ptsTypes="aaaaaaaA">
                                      <p:cBhvr>
                                        <p:cTn id="117" dur="2000" fill="hold"/>
                                        <p:tgtEl>
                                          <p:spTgt spid="1218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21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65" grpId="0" animBg="1"/>
      <p:bldP spid="1218565" grpId="1" animBg="1"/>
      <p:bldP spid="1218566" grpId="0" animBg="1"/>
      <p:bldP spid="1218566" grpId="1" animBg="1"/>
      <p:bldP spid="1218566" grpId="2" animBg="1"/>
      <p:bldP spid="1218566" grpId="3" animBg="1"/>
      <p:bldP spid="1218567" grpId="0" animBg="1"/>
      <p:bldP spid="1218568" grpId="0" animBg="1"/>
      <p:bldP spid="1218568" grpId="1" animBg="1"/>
      <p:bldP spid="1218569" grpId="0" animBg="1"/>
      <p:bldP spid="1218569" grpId="1" animBg="1"/>
      <p:bldP spid="1218570" grpId="0" animBg="1"/>
      <p:bldP spid="1218570" grpId="1" animBg="1"/>
      <p:bldP spid="1218571" grpId="0" animBg="1"/>
      <p:bldP spid="1218571" grpId="1" animBg="1"/>
      <p:bldP spid="1218572" grpId="0" animBg="1"/>
      <p:bldP spid="1218572" grpId="1" animBg="1"/>
      <p:bldP spid="1218573" grpId="0" animBg="1"/>
      <p:bldP spid="1218573" grpId="1" animBg="1"/>
      <p:bldP spid="1218574" grpId="0" animBg="1"/>
      <p:bldP spid="1218574" grpId="1" animBg="1"/>
      <p:bldP spid="1218575" grpId="0" animBg="1"/>
      <p:bldP spid="1218575" grpId="1" animBg="1"/>
      <p:bldP spid="1218576" grpId="0" animBg="1"/>
      <p:bldP spid="1218576" grpId="1" animBg="1"/>
      <p:bldP spid="1218576" grpId="2" animBg="1"/>
      <p:bldP spid="1218577" grpId="0" animBg="1"/>
      <p:bldP spid="1218577" grpId="1" animBg="1"/>
      <p:bldP spid="1218578" grpId="0" animBg="1"/>
      <p:bldP spid="1218578" grpId="1" animBg="1"/>
      <p:bldP spid="1218579" grpId="0" animBg="1"/>
      <p:bldP spid="1218579" grpId="1" animBg="1"/>
      <p:bldP spid="1218579" grpId="2" animBg="1"/>
      <p:bldP spid="1218580" grpId="0" animBg="1"/>
      <p:bldP spid="121858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Level vs. Kernel Level (Protection)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Many </a:t>
            </a:r>
            <a:r>
              <a:rPr lang="en-US" sz="2000" dirty="0" err="1"/>
              <a:t>OSes</a:t>
            </a:r>
            <a:r>
              <a:rPr lang="en-US" sz="2000" dirty="0"/>
              <a:t> distinguish user and kernel level, </a:t>
            </a:r>
            <a:br>
              <a:rPr lang="en-US" sz="2000" dirty="0"/>
            </a:br>
            <a:r>
              <a:rPr lang="en-US" sz="2000" dirty="0"/>
              <a:t>i.e., due to security and protection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Usually, applications and many sub-</a:t>
            </a:r>
            <a:r>
              <a:rPr lang="en-US" sz="2000" dirty="0" smtClean="0"/>
              <a:t>systems</a:t>
            </a:r>
            <a:br>
              <a:rPr lang="en-US" sz="2000" dirty="0" smtClean="0"/>
            </a:br>
            <a:r>
              <a:rPr lang="en-US" sz="2000" dirty="0" smtClean="0"/>
              <a:t>run </a:t>
            </a:r>
            <a:r>
              <a:rPr lang="en-US" sz="2000" dirty="0"/>
              <a:t>in user mode (</a:t>
            </a:r>
            <a:r>
              <a:rPr lang="en-US" sz="2000" dirty="0" err="1"/>
              <a:t>pentium</a:t>
            </a:r>
            <a:r>
              <a:rPr lang="en-US" sz="2000" dirty="0"/>
              <a:t> level 3)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protected mode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not allowed to access HW or device drivers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directly</a:t>
            </a:r>
            <a:r>
              <a:rPr lang="en-US" sz="1800" dirty="0"/>
              <a:t>, only through an API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access to assigned memory only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limited instruction set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OSes</a:t>
            </a:r>
            <a:r>
              <a:rPr lang="en-US" sz="2000" dirty="0"/>
              <a:t> run in kernel mode </a:t>
            </a:r>
            <a:br>
              <a:rPr lang="en-US" sz="2000" dirty="0"/>
            </a:br>
            <a:r>
              <a:rPr lang="en-US" sz="2000" dirty="0"/>
              <a:t>(under the virtual machine abstraction, </a:t>
            </a:r>
            <a:r>
              <a:rPr lang="en-US" sz="2000" dirty="0" err="1"/>
              <a:t>pentium</a:t>
            </a:r>
            <a:r>
              <a:rPr lang="en-US" sz="2000" dirty="0"/>
              <a:t> level 0)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real mode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access to the entire memory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all instructions can be executed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bypass security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794" y="1027932"/>
            <a:ext cx="3175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Organization</a:t>
            </a:r>
          </a:p>
        </p:txBody>
      </p:sp>
      <p:pic>
        <p:nvPicPr>
          <p:cNvPr id="1227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2633"/>
          <a:stretch>
            <a:fillRect/>
          </a:stretch>
        </p:blipFill>
        <p:spPr bwMode="auto">
          <a:xfrm>
            <a:off x="6967538" y="1670050"/>
            <a:ext cx="2128837" cy="18351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7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907" b="22366"/>
          <a:stretch>
            <a:fillRect/>
          </a:stretch>
        </p:blipFill>
        <p:spPr bwMode="auto">
          <a:xfrm>
            <a:off x="3255963" y="4783138"/>
            <a:ext cx="5834062" cy="17716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77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60438"/>
            <a:ext cx="9144000" cy="5580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No standard describing how to organize a kernel (as it is for compilers, communication protocols, etc.) and several approaches exist, e.g.:</a:t>
            </a:r>
            <a:br>
              <a:rPr lang="en-US" sz="2000"/>
            </a:br>
            <a:endParaRPr lang="en-US" sz="2000"/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Monolithic kernels</a:t>
            </a:r>
            <a:r>
              <a:rPr lang="en-US" sz="2000"/>
              <a:t> (“the big mess”):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written as a collection of functions linked into a single object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usually efficient (no boundaries to cross)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large, complex, easy to crash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UNIX, Linux, …</a:t>
            </a:r>
            <a:br>
              <a:rPr lang="en-US" sz="1800"/>
            </a:br>
            <a:endParaRPr lang="en-US" sz="1800"/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Micro kernels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kernel with minimal functionality (managing interrupts, memory, processor)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other services are implemented in server processes running in user space </a:t>
            </a:r>
            <a:br>
              <a:rPr lang="en-US" sz="1800"/>
            </a:br>
            <a:r>
              <a:rPr lang="en-US" sz="1800"/>
              <a:t>used in a client-server model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lot of message passing </a:t>
            </a:r>
            <a:br>
              <a:rPr lang="en-US" sz="1800"/>
            </a:br>
            <a:r>
              <a:rPr lang="en-US" sz="1800"/>
              <a:t>(inefficient)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small, modular, </a:t>
            </a:r>
            <a:br>
              <a:rPr lang="en-US" sz="1800"/>
            </a:br>
            <a:r>
              <a:rPr lang="en-US" sz="1800"/>
              <a:t>extensible, portable, …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MACH, L4, Chorus,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43485"/>
            <a:ext cx="9144000" cy="59141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OSes</a:t>
            </a:r>
            <a:r>
              <a:rPr lang="en-US" sz="2400" dirty="0"/>
              <a:t> are found “everywhere” and provide </a:t>
            </a:r>
            <a:r>
              <a:rPr lang="en-US" sz="2400" dirty="0">
                <a:solidFill>
                  <a:schemeClr val="hlink"/>
                </a:solidFill>
              </a:rPr>
              <a:t>virtual machines</a:t>
            </a:r>
            <a:r>
              <a:rPr lang="en-US" sz="2400" dirty="0"/>
              <a:t> and work as a </a:t>
            </a:r>
            <a:r>
              <a:rPr lang="en-US" sz="2400" dirty="0">
                <a:solidFill>
                  <a:schemeClr val="hlink"/>
                </a:solidFill>
              </a:rPr>
              <a:t>resource managers</a:t>
            </a:r>
            <a:br>
              <a:rPr lang="en-US" sz="2400" dirty="0">
                <a:solidFill>
                  <a:schemeClr val="hlink"/>
                </a:solidFill>
              </a:rPr>
            </a:br>
            <a:endParaRPr lang="en-US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Many components providing different services</a:t>
            </a:r>
            <a:br>
              <a:rPr lang="en-US" sz="2400" dirty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Users </a:t>
            </a:r>
            <a:r>
              <a:rPr lang="en-US" sz="2400" dirty="0"/>
              <a:t>access the services using an interface like system calls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In the next lectures, we look </a:t>
            </a:r>
            <a:r>
              <a:rPr lang="en-US" sz="2400"/>
              <a:t>closer</a:t>
            </a:r>
            <a:r>
              <a:rPr lang="en-US" sz="2400" smtClean="0"/>
              <a:t> at </a:t>
            </a:r>
            <a:r>
              <a:rPr lang="en-US" sz="2400" dirty="0"/>
              <a:t>some of the main components and abstractions in an OS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processes management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memory management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storage management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local </a:t>
            </a:r>
            <a:r>
              <a:rPr lang="en-US" sz="2000" dirty="0" smtClean="0"/>
              <a:t>inter-process </a:t>
            </a:r>
            <a:r>
              <a:rPr lang="en-US" sz="2000" dirty="0"/>
              <a:t>communication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inter-computer network communication is covered in the </a:t>
            </a:r>
            <a:br>
              <a:rPr lang="en-US" sz="2000" dirty="0"/>
            </a:br>
            <a:r>
              <a:rPr lang="en-US" sz="2000" dirty="0"/>
              <a:t>last part of the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700"/>
              <a:t>Example: </a:t>
            </a:r>
            <a:br>
              <a:rPr lang="en-US" sz="1700"/>
            </a:br>
            <a:r>
              <a:rPr lang="en-US" sz="3200"/>
              <a:t>Intel Hub Architecture (850 Chipset) </a:t>
            </a:r>
          </a:p>
        </p:txBody>
      </p:sp>
      <p:sp>
        <p:nvSpPr>
          <p:cNvPr id="1168387" name="Text Box 3"/>
          <p:cNvSpPr txBox="1">
            <a:spLocks noChangeArrowheads="1"/>
          </p:cNvSpPr>
          <p:nvPr/>
        </p:nvSpPr>
        <p:spPr bwMode="auto">
          <a:xfrm>
            <a:off x="85725" y="887413"/>
            <a:ext cx="45942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tx2"/>
                </a:solidFill>
              </a:rPr>
              <a:t>Intel D850MD Motherboard:</a:t>
            </a:r>
            <a:br>
              <a:rPr lang="en-US" sz="2800" b="0">
                <a:solidFill>
                  <a:schemeClr val="tx2"/>
                </a:solidFill>
              </a:rPr>
            </a:br>
            <a:r>
              <a:rPr lang="en-US" sz="900" b="0">
                <a:solidFill>
                  <a:schemeClr val="tx2"/>
                </a:solidFill>
                <a:latin typeface="Arial" pitchFamily="34" charset="0"/>
              </a:rPr>
              <a:t>Source: Intel® Desktop Board D850MD/D850MV Technical Product Specification</a:t>
            </a:r>
          </a:p>
        </p:txBody>
      </p:sp>
      <p:pic>
        <p:nvPicPr>
          <p:cNvPr id="1168388" name="Picture 4" descr="d850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825" y="1643063"/>
            <a:ext cx="4619625" cy="47498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68389" name="Line 5"/>
          <p:cNvSpPr>
            <a:spLocks noChangeShapeType="1"/>
          </p:cNvSpPr>
          <p:nvPr/>
        </p:nvSpPr>
        <p:spPr bwMode="auto">
          <a:xfrm flipH="1">
            <a:off x="5938838" y="3632200"/>
            <a:ext cx="106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0" name="Text Box 6"/>
          <p:cNvSpPr txBox="1">
            <a:spLocks noChangeArrowheads="1"/>
          </p:cNvSpPr>
          <p:nvPr/>
        </p:nvSpPr>
        <p:spPr bwMode="auto">
          <a:xfrm>
            <a:off x="7005638" y="3355975"/>
            <a:ext cx="20574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Pentium 4 socket</a:t>
            </a:r>
          </a:p>
        </p:txBody>
      </p:sp>
      <p:sp>
        <p:nvSpPr>
          <p:cNvPr id="1168391" name="Line 7"/>
          <p:cNvSpPr>
            <a:spLocks noChangeShapeType="1"/>
          </p:cNvSpPr>
          <p:nvPr/>
        </p:nvSpPr>
        <p:spPr bwMode="auto">
          <a:xfrm flipH="1">
            <a:off x="6324600" y="4645025"/>
            <a:ext cx="752475" cy="15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2" name="Text Box 8"/>
          <p:cNvSpPr txBox="1">
            <a:spLocks noChangeArrowheads="1"/>
          </p:cNvSpPr>
          <p:nvPr/>
        </p:nvSpPr>
        <p:spPr bwMode="auto">
          <a:xfrm>
            <a:off x="7126288" y="4435475"/>
            <a:ext cx="189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RAMBUS RDRAM – </a:t>
            </a:r>
            <a:br>
              <a:rPr lang="en-US" sz="1500" b="0">
                <a:solidFill>
                  <a:schemeClr val="hlink"/>
                </a:solidFill>
                <a:latin typeface="Arial" pitchFamily="34" charset="0"/>
              </a:rPr>
            </a:b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2 banks (4 slots)</a:t>
            </a:r>
          </a:p>
        </p:txBody>
      </p:sp>
      <p:sp>
        <p:nvSpPr>
          <p:cNvPr id="1168393" name="Line 9"/>
          <p:cNvSpPr>
            <a:spLocks noChangeShapeType="1"/>
          </p:cNvSpPr>
          <p:nvPr/>
        </p:nvSpPr>
        <p:spPr bwMode="auto">
          <a:xfrm flipH="1">
            <a:off x="6294438" y="4660900"/>
            <a:ext cx="774700" cy="441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4" name="Text Box 10"/>
          <p:cNvSpPr txBox="1">
            <a:spLocks noChangeArrowheads="1"/>
          </p:cNvSpPr>
          <p:nvPr/>
        </p:nvSpPr>
        <p:spPr bwMode="auto">
          <a:xfrm>
            <a:off x="6992938" y="2333625"/>
            <a:ext cx="189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Memory Controller Hub</a:t>
            </a:r>
          </a:p>
        </p:txBody>
      </p:sp>
      <p:sp>
        <p:nvSpPr>
          <p:cNvPr id="1168395" name="Line 11"/>
          <p:cNvSpPr>
            <a:spLocks noChangeShapeType="1"/>
          </p:cNvSpPr>
          <p:nvPr/>
        </p:nvSpPr>
        <p:spPr bwMode="auto">
          <a:xfrm flipH="1">
            <a:off x="4659313" y="2566988"/>
            <a:ext cx="2305050" cy="1123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6" name="Text Box 12"/>
          <p:cNvSpPr txBox="1">
            <a:spLocks noChangeArrowheads="1"/>
          </p:cNvSpPr>
          <p:nvPr/>
        </p:nvSpPr>
        <p:spPr bwMode="auto">
          <a:xfrm>
            <a:off x="52388" y="1831975"/>
            <a:ext cx="2179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PCI Connectors (slots)</a:t>
            </a:r>
          </a:p>
        </p:txBody>
      </p:sp>
      <p:sp>
        <p:nvSpPr>
          <p:cNvPr id="1168397" name="Line 13"/>
          <p:cNvSpPr>
            <a:spLocks noChangeShapeType="1"/>
          </p:cNvSpPr>
          <p:nvPr/>
        </p:nvSpPr>
        <p:spPr bwMode="auto">
          <a:xfrm>
            <a:off x="2005013" y="2082800"/>
            <a:ext cx="1449387" cy="749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8" name="Line 14"/>
          <p:cNvSpPr>
            <a:spLocks noChangeShapeType="1"/>
          </p:cNvSpPr>
          <p:nvPr/>
        </p:nvSpPr>
        <p:spPr bwMode="auto">
          <a:xfrm>
            <a:off x="2022475" y="2116138"/>
            <a:ext cx="1057275" cy="7953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9" name="Line 15"/>
          <p:cNvSpPr>
            <a:spLocks noChangeShapeType="1"/>
          </p:cNvSpPr>
          <p:nvPr/>
        </p:nvSpPr>
        <p:spPr bwMode="auto">
          <a:xfrm>
            <a:off x="2001838" y="2119313"/>
            <a:ext cx="711200" cy="8175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00" name="Text Box 16"/>
          <p:cNvSpPr txBox="1">
            <a:spLocks noChangeArrowheads="1"/>
          </p:cNvSpPr>
          <p:nvPr/>
        </p:nvSpPr>
        <p:spPr bwMode="auto">
          <a:xfrm>
            <a:off x="38100" y="4156075"/>
            <a:ext cx="21796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I/O Controller Hub</a:t>
            </a:r>
          </a:p>
        </p:txBody>
      </p:sp>
      <p:sp>
        <p:nvSpPr>
          <p:cNvPr id="1168401" name="Line 17"/>
          <p:cNvSpPr>
            <a:spLocks noChangeShapeType="1"/>
          </p:cNvSpPr>
          <p:nvPr/>
        </p:nvSpPr>
        <p:spPr bwMode="auto">
          <a:xfrm>
            <a:off x="2051050" y="4379913"/>
            <a:ext cx="1333500" cy="5953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02" name="AutoShape 18"/>
          <p:cNvSpPr>
            <a:spLocks noChangeArrowheads="1"/>
          </p:cNvSpPr>
          <p:nvPr/>
        </p:nvSpPr>
        <p:spPr bwMode="auto">
          <a:xfrm>
            <a:off x="5602288" y="3305175"/>
            <a:ext cx="644525" cy="666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3000"/>
                </a:schemeClr>
              </a:gs>
              <a:gs pos="100000">
                <a:schemeClr val="hlink">
                  <a:alpha val="56000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3" name="AutoShape 19"/>
          <p:cNvSpPr>
            <a:spLocks noChangeArrowheads="1"/>
          </p:cNvSpPr>
          <p:nvPr/>
        </p:nvSpPr>
        <p:spPr bwMode="auto">
          <a:xfrm>
            <a:off x="4137025" y="4530725"/>
            <a:ext cx="2433638" cy="696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3000"/>
                </a:schemeClr>
              </a:gs>
              <a:gs pos="100000">
                <a:schemeClr val="hlink">
                  <a:alpha val="56000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4" name="AutoShape 20"/>
          <p:cNvSpPr>
            <a:spLocks noChangeArrowheads="1"/>
          </p:cNvSpPr>
          <p:nvPr/>
        </p:nvSpPr>
        <p:spPr bwMode="auto">
          <a:xfrm>
            <a:off x="3162300" y="4759325"/>
            <a:ext cx="398463" cy="390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3000"/>
                </a:schemeClr>
              </a:gs>
              <a:gs pos="100000">
                <a:schemeClr val="hlink">
                  <a:alpha val="56000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5" name="AutoShape 21"/>
          <p:cNvSpPr>
            <a:spLocks noChangeArrowheads="1"/>
          </p:cNvSpPr>
          <p:nvPr/>
        </p:nvSpPr>
        <p:spPr bwMode="auto">
          <a:xfrm>
            <a:off x="2597150" y="2533650"/>
            <a:ext cx="950913" cy="1550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3000"/>
                </a:schemeClr>
              </a:gs>
              <a:gs pos="100000">
                <a:schemeClr val="hlink">
                  <a:alpha val="56000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6" name="AutoShape 22"/>
          <p:cNvSpPr>
            <a:spLocks noChangeArrowheads="1"/>
          </p:cNvSpPr>
          <p:nvPr/>
        </p:nvSpPr>
        <p:spPr bwMode="auto">
          <a:xfrm>
            <a:off x="4294188" y="3463925"/>
            <a:ext cx="566737" cy="622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3000"/>
                </a:schemeClr>
              </a:gs>
              <a:gs pos="100000">
                <a:schemeClr val="hlink">
                  <a:alpha val="56000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7" name="Line 23"/>
          <p:cNvSpPr>
            <a:spLocks noChangeShapeType="1"/>
          </p:cNvSpPr>
          <p:nvPr/>
        </p:nvSpPr>
        <p:spPr bwMode="auto">
          <a:xfrm flipV="1">
            <a:off x="4899025" y="3694113"/>
            <a:ext cx="652463" cy="111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08" name="Line 24"/>
          <p:cNvSpPr>
            <a:spLocks noChangeShapeType="1"/>
          </p:cNvSpPr>
          <p:nvPr/>
        </p:nvSpPr>
        <p:spPr bwMode="auto">
          <a:xfrm>
            <a:off x="4603750" y="4113213"/>
            <a:ext cx="169863" cy="395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09" name="Line 25"/>
          <p:cNvSpPr>
            <a:spLocks noChangeShapeType="1"/>
          </p:cNvSpPr>
          <p:nvPr/>
        </p:nvSpPr>
        <p:spPr bwMode="auto">
          <a:xfrm flipH="1">
            <a:off x="3627438" y="4117975"/>
            <a:ext cx="665162" cy="577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10" name="Line 26"/>
          <p:cNvSpPr>
            <a:spLocks noChangeShapeType="1"/>
          </p:cNvSpPr>
          <p:nvPr/>
        </p:nvSpPr>
        <p:spPr bwMode="auto">
          <a:xfrm>
            <a:off x="3132138" y="4079875"/>
            <a:ext cx="111125" cy="614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11" name="Text Box 27"/>
          <p:cNvSpPr txBox="1">
            <a:spLocks noChangeArrowheads="1"/>
          </p:cNvSpPr>
          <p:nvPr/>
        </p:nvSpPr>
        <p:spPr bwMode="auto">
          <a:xfrm rot="-3407122">
            <a:off x="4778375" y="3146425"/>
            <a:ext cx="10429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chemeClr val="accent2"/>
                </a:solidFill>
              </a:rPr>
              <a:t>system bus</a:t>
            </a:r>
          </a:p>
        </p:txBody>
      </p:sp>
      <p:sp>
        <p:nvSpPr>
          <p:cNvPr id="1168412" name="Text Box 28"/>
          <p:cNvSpPr txBox="1">
            <a:spLocks noChangeArrowheads="1"/>
          </p:cNvSpPr>
          <p:nvPr/>
        </p:nvSpPr>
        <p:spPr bwMode="auto">
          <a:xfrm>
            <a:off x="4819650" y="4067175"/>
            <a:ext cx="868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RDRAM </a:t>
            </a:r>
          </a:p>
          <a:p>
            <a:r>
              <a:rPr lang="en-US" sz="1200">
                <a:solidFill>
                  <a:schemeClr val="accent2"/>
                </a:solidFill>
              </a:rPr>
              <a:t>interface</a:t>
            </a:r>
          </a:p>
        </p:txBody>
      </p:sp>
      <p:sp>
        <p:nvSpPr>
          <p:cNvPr id="1168413" name="Text Box 29"/>
          <p:cNvSpPr txBox="1">
            <a:spLocks noChangeArrowheads="1"/>
          </p:cNvSpPr>
          <p:nvPr/>
        </p:nvSpPr>
        <p:spPr bwMode="auto">
          <a:xfrm rot="-2474004">
            <a:off x="3392488" y="3994150"/>
            <a:ext cx="868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hub </a:t>
            </a:r>
          </a:p>
          <a:p>
            <a:pPr algn="ctr"/>
            <a:r>
              <a:rPr lang="en-US" sz="1200">
                <a:solidFill>
                  <a:schemeClr val="accent2"/>
                </a:solidFill>
              </a:rPr>
              <a:t>interface</a:t>
            </a:r>
          </a:p>
        </p:txBody>
      </p:sp>
      <p:sp>
        <p:nvSpPr>
          <p:cNvPr id="1168414" name="Text Box 30"/>
          <p:cNvSpPr txBox="1">
            <a:spLocks noChangeArrowheads="1"/>
          </p:cNvSpPr>
          <p:nvPr/>
        </p:nvSpPr>
        <p:spPr bwMode="auto">
          <a:xfrm>
            <a:off x="2733675" y="4170363"/>
            <a:ext cx="45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chemeClr val="accent2"/>
                </a:solidFill>
              </a:rPr>
              <a:t>PCI</a:t>
            </a:r>
          </a:p>
          <a:p>
            <a:pPr algn="r"/>
            <a:r>
              <a:rPr lang="en-US" sz="1200">
                <a:solidFill>
                  <a:schemeClr val="accent2"/>
                </a:solidFill>
              </a:rPr>
              <a:t>bus</a:t>
            </a:r>
          </a:p>
        </p:txBody>
      </p:sp>
      <p:sp>
        <p:nvSpPr>
          <p:cNvPr id="1168415" name="Text Box 31"/>
          <p:cNvSpPr txBox="1">
            <a:spLocks noChangeArrowheads="1"/>
          </p:cNvSpPr>
          <p:nvPr/>
        </p:nvSpPr>
        <p:spPr bwMode="auto">
          <a:xfrm>
            <a:off x="142875" y="4926013"/>
            <a:ext cx="167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Firmware Hub  – including BIOS</a:t>
            </a:r>
          </a:p>
        </p:txBody>
      </p:sp>
      <p:sp>
        <p:nvSpPr>
          <p:cNvPr id="1168416" name="Line 32"/>
          <p:cNvSpPr>
            <a:spLocks noChangeShapeType="1"/>
          </p:cNvSpPr>
          <p:nvPr/>
        </p:nvSpPr>
        <p:spPr bwMode="auto">
          <a:xfrm>
            <a:off x="1847850" y="5168900"/>
            <a:ext cx="725488" cy="3111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17" name="Text Box 33"/>
          <p:cNvSpPr txBox="1">
            <a:spLocks noChangeArrowheads="1"/>
          </p:cNvSpPr>
          <p:nvPr/>
        </p:nvSpPr>
        <p:spPr bwMode="auto">
          <a:xfrm>
            <a:off x="300038" y="6249988"/>
            <a:ext cx="1679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Battery</a:t>
            </a:r>
          </a:p>
        </p:txBody>
      </p:sp>
      <p:sp>
        <p:nvSpPr>
          <p:cNvPr id="1168418" name="Line 34"/>
          <p:cNvSpPr>
            <a:spLocks noChangeShapeType="1"/>
          </p:cNvSpPr>
          <p:nvPr/>
        </p:nvSpPr>
        <p:spPr bwMode="auto">
          <a:xfrm flipV="1">
            <a:off x="2011363" y="6134100"/>
            <a:ext cx="541337" cy="2206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19" name="Text Box 35"/>
          <p:cNvSpPr txBox="1">
            <a:spLocks noChangeArrowheads="1"/>
          </p:cNvSpPr>
          <p:nvPr/>
        </p:nvSpPr>
        <p:spPr bwMode="auto">
          <a:xfrm>
            <a:off x="363538" y="5840413"/>
            <a:ext cx="1679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Speaker</a:t>
            </a:r>
          </a:p>
        </p:txBody>
      </p:sp>
      <p:sp>
        <p:nvSpPr>
          <p:cNvPr id="1168420" name="Line 36"/>
          <p:cNvSpPr>
            <a:spLocks noChangeShapeType="1"/>
          </p:cNvSpPr>
          <p:nvPr/>
        </p:nvSpPr>
        <p:spPr bwMode="auto">
          <a:xfrm flipV="1">
            <a:off x="2076450" y="5892800"/>
            <a:ext cx="687388" cy="666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21" name="Line 37"/>
          <p:cNvSpPr>
            <a:spLocks noChangeShapeType="1"/>
          </p:cNvSpPr>
          <p:nvPr/>
        </p:nvSpPr>
        <p:spPr bwMode="auto">
          <a:xfrm flipH="1">
            <a:off x="6013450" y="5583238"/>
            <a:ext cx="990600" cy="3540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22" name="Text Box 38"/>
          <p:cNvSpPr txBox="1">
            <a:spLocks noChangeArrowheads="1"/>
          </p:cNvSpPr>
          <p:nvPr/>
        </p:nvSpPr>
        <p:spPr bwMode="auto">
          <a:xfrm>
            <a:off x="7053263" y="5421313"/>
            <a:ext cx="1895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Power connector</a:t>
            </a:r>
          </a:p>
        </p:txBody>
      </p:sp>
      <p:sp>
        <p:nvSpPr>
          <p:cNvPr id="1168423" name="Line 39"/>
          <p:cNvSpPr>
            <a:spLocks noChangeShapeType="1"/>
          </p:cNvSpPr>
          <p:nvPr/>
        </p:nvSpPr>
        <p:spPr bwMode="auto">
          <a:xfrm flipH="1">
            <a:off x="6070600" y="6048375"/>
            <a:ext cx="920750" cy="1238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24" name="Text Box 40"/>
          <p:cNvSpPr txBox="1">
            <a:spLocks noChangeArrowheads="1"/>
          </p:cNvSpPr>
          <p:nvPr/>
        </p:nvSpPr>
        <p:spPr bwMode="auto">
          <a:xfrm>
            <a:off x="7040563" y="5886450"/>
            <a:ext cx="1895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Diskette connector</a:t>
            </a:r>
          </a:p>
        </p:txBody>
      </p:sp>
      <p:sp>
        <p:nvSpPr>
          <p:cNvPr id="1168425" name="Text Box 41"/>
          <p:cNvSpPr txBox="1">
            <a:spLocks noChangeArrowheads="1"/>
          </p:cNvSpPr>
          <p:nvPr/>
        </p:nvSpPr>
        <p:spPr bwMode="auto">
          <a:xfrm>
            <a:off x="2476500" y="6345238"/>
            <a:ext cx="18557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IDE drive connectors</a:t>
            </a:r>
          </a:p>
        </p:txBody>
      </p:sp>
      <p:sp>
        <p:nvSpPr>
          <p:cNvPr id="1168426" name="Line 42"/>
          <p:cNvSpPr>
            <a:spLocks noChangeShapeType="1"/>
          </p:cNvSpPr>
          <p:nvPr/>
        </p:nvSpPr>
        <p:spPr bwMode="auto">
          <a:xfrm flipV="1">
            <a:off x="4364038" y="6153150"/>
            <a:ext cx="541337" cy="2968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27" name="Line 43"/>
          <p:cNvSpPr>
            <a:spLocks noChangeShapeType="1"/>
          </p:cNvSpPr>
          <p:nvPr/>
        </p:nvSpPr>
        <p:spPr bwMode="auto">
          <a:xfrm flipV="1">
            <a:off x="4351338" y="5910263"/>
            <a:ext cx="555625" cy="542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28" name="Text Box 44"/>
          <p:cNvSpPr txBox="1">
            <a:spLocks noChangeArrowheads="1"/>
          </p:cNvSpPr>
          <p:nvPr/>
        </p:nvSpPr>
        <p:spPr bwMode="auto">
          <a:xfrm>
            <a:off x="57150" y="2916238"/>
            <a:ext cx="1949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AGP slot</a:t>
            </a:r>
          </a:p>
        </p:txBody>
      </p:sp>
      <p:sp>
        <p:nvSpPr>
          <p:cNvPr id="1168429" name="Line 45"/>
          <p:cNvSpPr>
            <a:spLocks noChangeShapeType="1"/>
          </p:cNvSpPr>
          <p:nvPr/>
        </p:nvSpPr>
        <p:spPr bwMode="auto">
          <a:xfrm>
            <a:off x="2025650" y="3051175"/>
            <a:ext cx="1795463" cy="5810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30" name="Line 46"/>
          <p:cNvSpPr>
            <a:spLocks noChangeShapeType="1"/>
          </p:cNvSpPr>
          <p:nvPr/>
        </p:nvSpPr>
        <p:spPr bwMode="auto">
          <a:xfrm flipH="1">
            <a:off x="4140200" y="1366838"/>
            <a:ext cx="990600" cy="3540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31" name="Text Box 47"/>
          <p:cNvSpPr txBox="1">
            <a:spLocks noChangeArrowheads="1"/>
          </p:cNvSpPr>
          <p:nvPr/>
        </p:nvSpPr>
        <p:spPr bwMode="auto">
          <a:xfrm>
            <a:off x="5180013" y="1204913"/>
            <a:ext cx="6191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Video</a:t>
            </a:r>
          </a:p>
        </p:txBody>
      </p:sp>
      <p:sp>
        <p:nvSpPr>
          <p:cNvPr id="1168432" name="Text Box 48"/>
          <p:cNvSpPr txBox="1">
            <a:spLocks noChangeArrowheads="1"/>
          </p:cNvSpPr>
          <p:nvPr/>
        </p:nvSpPr>
        <p:spPr bwMode="auto">
          <a:xfrm>
            <a:off x="6084888" y="765175"/>
            <a:ext cx="290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mouse, keyboard, parallel, serial, network and USB connectors</a:t>
            </a:r>
          </a:p>
        </p:txBody>
      </p:sp>
      <p:sp>
        <p:nvSpPr>
          <p:cNvPr id="1168433" name="Line 49"/>
          <p:cNvSpPr>
            <a:spLocks noChangeShapeType="1"/>
          </p:cNvSpPr>
          <p:nvPr/>
        </p:nvSpPr>
        <p:spPr bwMode="auto">
          <a:xfrm flipH="1">
            <a:off x="4579938" y="1222375"/>
            <a:ext cx="1697037" cy="5461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34" name="Line 50"/>
          <p:cNvSpPr>
            <a:spLocks noChangeShapeType="1"/>
          </p:cNvSpPr>
          <p:nvPr/>
        </p:nvSpPr>
        <p:spPr bwMode="auto">
          <a:xfrm flipH="1">
            <a:off x="5489575" y="1209675"/>
            <a:ext cx="896938" cy="4540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35" name="Line 51"/>
          <p:cNvSpPr>
            <a:spLocks noChangeShapeType="1"/>
          </p:cNvSpPr>
          <p:nvPr/>
        </p:nvSpPr>
        <p:spPr bwMode="auto">
          <a:xfrm flipH="1">
            <a:off x="6229350" y="1203325"/>
            <a:ext cx="220663" cy="5619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36" name="Line 52"/>
          <p:cNvSpPr>
            <a:spLocks noChangeShapeType="1"/>
          </p:cNvSpPr>
          <p:nvPr/>
        </p:nvSpPr>
        <p:spPr bwMode="auto">
          <a:xfrm>
            <a:off x="6529388" y="1176338"/>
            <a:ext cx="85725" cy="5905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6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6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6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6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6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6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6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6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6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6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6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6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6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6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6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16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16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16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16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16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116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16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16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16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16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9" grpId="0" animBg="1"/>
      <p:bldP spid="1168390" grpId="0"/>
      <p:bldP spid="1168391" grpId="0" animBg="1"/>
      <p:bldP spid="1168392" grpId="0"/>
      <p:bldP spid="1168393" grpId="0" animBg="1"/>
      <p:bldP spid="1168394" grpId="0"/>
      <p:bldP spid="1168395" grpId="0" animBg="1"/>
      <p:bldP spid="1168396" grpId="0"/>
      <p:bldP spid="1168397" grpId="0" animBg="1"/>
      <p:bldP spid="1168398" grpId="0" animBg="1"/>
      <p:bldP spid="1168399" grpId="0" animBg="1"/>
      <p:bldP spid="1168400" grpId="0"/>
      <p:bldP spid="1168401" grpId="0" animBg="1"/>
      <p:bldP spid="1168402" grpId="0" animBg="1"/>
      <p:bldP spid="1168403" grpId="0" animBg="1"/>
      <p:bldP spid="1168404" grpId="0" animBg="1"/>
      <p:bldP spid="1168405" grpId="0" animBg="1"/>
      <p:bldP spid="1168406" grpId="0" animBg="1"/>
      <p:bldP spid="1168407" grpId="0" animBg="1"/>
      <p:bldP spid="1168408" grpId="0" animBg="1"/>
      <p:bldP spid="1168409" grpId="0" animBg="1"/>
      <p:bldP spid="1168410" grpId="0" animBg="1"/>
      <p:bldP spid="1168411" grpId="0"/>
      <p:bldP spid="1168412" grpId="0"/>
      <p:bldP spid="1168413" grpId="0"/>
      <p:bldP spid="1168414" grpId="0"/>
      <p:bldP spid="1168415" grpId="0"/>
      <p:bldP spid="1168416" grpId="0" animBg="1"/>
      <p:bldP spid="1168417" grpId="0"/>
      <p:bldP spid="1168418" grpId="0" animBg="1"/>
      <p:bldP spid="1168419" grpId="0"/>
      <p:bldP spid="1168420" grpId="0" animBg="1"/>
      <p:bldP spid="1168421" grpId="0" animBg="1"/>
      <p:bldP spid="1168422" grpId="0"/>
      <p:bldP spid="1168423" grpId="0" animBg="1"/>
      <p:bldP spid="1168424" grpId="0"/>
      <p:bldP spid="1168425" grpId="0"/>
      <p:bldP spid="1168426" grpId="0" animBg="1"/>
      <p:bldP spid="1168427" grpId="0" animBg="1"/>
      <p:bldP spid="1168428" grpId="0"/>
      <p:bldP spid="1168429" grpId="0" animBg="1"/>
      <p:bldP spid="1168430" grpId="0" animBg="1"/>
      <p:bldP spid="1168431" grpId="0"/>
      <p:bldP spid="1168432" grpId="0"/>
      <p:bldP spid="1168433" grpId="0" animBg="1"/>
      <p:bldP spid="1168434" grpId="0" animBg="1"/>
      <p:bldP spid="1168435" grpId="0" animBg="1"/>
      <p:bldP spid="11684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Line 2"/>
          <p:cNvSpPr>
            <a:spLocks noChangeShapeType="1"/>
          </p:cNvSpPr>
          <p:nvPr/>
        </p:nvSpPr>
        <p:spPr bwMode="auto">
          <a:xfrm flipV="1">
            <a:off x="1852613" y="2420938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35" name="AutoShape 3"/>
          <p:cNvSpPr>
            <a:spLocks noChangeArrowheads="1"/>
          </p:cNvSpPr>
          <p:nvPr/>
        </p:nvSpPr>
        <p:spPr bwMode="auto">
          <a:xfrm>
            <a:off x="1168400" y="1449388"/>
            <a:ext cx="1404938" cy="12604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Pentium 4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Processor</a:t>
            </a: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70436" name="AutoShape 4"/>
          <p:cNvSpPr>
            <a:spLocks noChangeArrowheads="1"/>
          </p:cNvSpPr>
          <p:nvPr/>
        </p:nvSpPr>
        <p:spPr bwMode="auto">
          <a:xfrm>
            <a:off x="1223963" y="22050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registers</a:t>
            </a:r>
          </a:p>
        </p:txBody>
      </p:sp>
      <p:sp>
        <p:nvSpPr>
          <p:cNvPr id="1170437" name="AutoShape 5"/>
          <p:cNvSpPr>
            <a:spLocks noChangeArrowheads="1"/>
          </p:cNvSpPr>
          <p:nvPr/>
        </p:nvSpPr>
        <p:spPr bwMode="auto">
          <a:xfrm>
            <a:off x="1223963" y="24209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cache(s)</a:t>
            </a:r>
          </a:p>
        </p:txBody>
      </p:sp>
      <p:sp>
        <p:nvSpPr>
          <p:cNvPr id="1170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700"/>
              <a:t>Example: </a:t>
            </a:r>
            <a:br>
              <a:rPr lang="en-US" sz="1700"/>
            </a:br>
            <a:r>
              <a:rPr lang="en-US" sz="3200"/>
              <a:t>Intel Hub Architecture (850 Chipset)</a:t>
            </a:r>
          </a:p>
        </p:txBody>
      </p:sp>
      <p:sp>
        <p:nvSpPr>
          <p:cNvPr id="1170439" name="Line 7"/>
          <p:cNvSpPr>
            <a:spLocks noChangeShapeType="1"/>
          </p:cNvSpPr>
          <p:nvPr/>
        </p:nvSpPr>
        <p:spPr bwMode="auto">
          <a:xfrm flipV="1">
            <a:off x="1852613" y="4616450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170440" name="Group 8"/>
          <p:cNvGrpSpPr>
            <a:grpSpLocks/>
          </p:cNvGrpSpPr>
          <p:nvPr/>
        </p:nvGrpSpPr>
        <p:grpSpPr bwMode="auto">
          <a:xfrm>
            <a:off x="1168400" y="5157788"/>
            <a:ext cx="1404938" cy="1403350"/>
            <a:chOff x="453" y="1833"/>
            <a:chExt cx="658" cy="658"/>
          </a:xfrm>
        </p:grpSpPr>
        <p:sp>
          <p:nvSpPr>
            <p:cNvPr id="1170441" name="Rectangle 9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0442" name="AutoShape 10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I/O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grpSp>
        <p:nvGrpSpPr>
          <p:cNvPr id="1170443" name="Group 11"/>
          <p:cNvGrpSpPr>
            <a:grpSpLocks/>
          </p:cNvGrpSpPr>
          <p:nvPr/>
        </p:nvGrpSpPr>
        <p:grpSpPr bwMode="auto">
          <a:xfrm>
            <a:off x="1168400" y="3248025"/>
            <a:ext cx="1404938" cy="1368425"/>
            <a:chOff x="453" y="1833"/>
            <a:chExt cx="658" cy="658"/>
          </a:xfrm>
        </p:grpSpPr>
        <p:sp>
          <p:nvSpPr>
            <p:cNvPr id="1170444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0445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sp>
        <p:nvSpPr>
          <p:cNvPr id="1170446" name="AutoShape 14"/>
          <p:cNvSpPr>
            <a:spLocks noChangeArrowheads="1"/>
          </p:cNvSpPr>
          <p:nvPr/>
        </p:nvSpPr>
        <p:spPr bwMode="auto">
          <a:xfrm>
            <a:off x="4121150" y="32115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170447" name="AutoShape 15"/>
          <p:cNvSpPr>
            <a:spLocks noChangeArrowheads="1"/>
          </p:cNvSpPr>
          <p:nvPr/>
        </p:nvSpPr>
        <p:spPr bwMode="auto">
          <a:xfrm>
            <a:off x="4121150" y="3533775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170448" name="AutoShape 16"/>
          <p:cNvSpPr>
            <a:spLocks noChangeArrowheads="1"/>
          </p:cNvSpPr>
          <p:nvPr/>
        </p:nvSpPr>
        <p:spPr bwMode="auto">
          <a:xfrm>
            <a:off x="4121150" y="39671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170449" name="AutoShape 17"/>
          <p:cNvSpPr>
            <a:spLocks noChangeArrowheads="1"/>
          </p:cNvSpPr>
          <p:nvPr/>
        </p:nvSpPr>
        <p:spPr bwMode="auto">
          <a:xfrm>
            <a:off x="4121150" y="42910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170450" name="AutoShape 18"/>
          <p:cNvSpPr>
            <a:spLocks noChangeArrowheads="1"/>
          </p:cNvSpPr>
          <p:nvPr/>
        </p:nvSpPr>
        <p:spPr bwMode="auto">
          <a:xfrm>
            <a:off x="4121150" y="55165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170451" name="AutoShape 19"/>
          <p:cNvSpPr>
            <a:spLocks noChangeArrowheads="1"/>
          </p:cNvSpPr>
          <p:nvPr/>
        </p:nvSpPr>
        <p:spPr bwMode="auto">
          <a:xfrm>
            <a:off x="4121150" y="58404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170452" name="AutoShape 20"/>
          <p:cNvSpPr>
            <a:spLocks noChangeArrowheads="1"/>
          </p:cNvSpPr>
          <p:nvPr/>
        </p:nvSpPr>
        <p:spPr bwMode="auto">
          <a:xfrm>
            <a:off x="4121150" y="61642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170453" name="Line 21"/>
          <p:cNvSpPr>
            <a:spLocks noChangeShapeType="1"/>
          </p:cNvSpPr>
          <p:nvPr/>
        </p:nvSpPr>
        <p:spPr bwMode="auto">
          <a:xfrm flipH="1">
            <a:off x="2573338" y="35210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54" name="Line 22"/>
          <p:cNvSpPr>
            <a:spLocks noChangeShapeType="1"/>
          </p:cNvSpPr>
          <p:nvPr/>
        </p:nvSpPr>
        <p:spPr bwMode="auto">
          <a:xfrm flipH="1">
            <a:off x="2573338" y="4267200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55" name="Line 23"/>
          <p:cNvSpPr>
            <a:spLocks noChangeShapeType="1"/>
          </p:cNvSpPr>
          <p:nvPr/>
        </p:nvSpPr>
        <p:spPr bwMode="auto">
          <a:xfrm flipH="1">
            <a:off x="2573338" y="59848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56" name="Text Box 24"/>
          <p:cNvSpPr txBox="1">
            <a:spLocks noChangeArrowheads="1"/>
          </p:cNvSpPr>
          <p:nvPr/>
        </p:nvSpPr>
        <p:spPr bwMode="auto">
          <a:xfrm>
            <a:off x="323850" y="2640013"/>
            <a:ext cx="1576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/>
              <a:t>system bus</a:t>
            </a:r>
          </a:p>
          <a:p>
            <a:pPr algn="r"/>
            <a:r>
              <a:rPr lang="en-US" sz="1000"/>
              <a:t>(64-bit, 400/533 MHz</a:t>
            </a:r>
            <a:br>
              <a:rPr lang="en-US" sz="1000"/>
            </a:br>
            <a:r>
              <a:rPr lang="en-US" sz="1000">
                <a:sym typeface="Wingdings" pitchFamily="2" charset="2"/>
              </a:rPr>
              <a:t>~24-32 Gbps</a:t>
            </a:r>
            <a:r>
              <a:rPr lang="en-US" sz="1000"/>
              <a:t>)</a:t>
            </a:r>
          </a:p>
        </p:txBody>
      </p:sp>
      <p:sp>
        <p:nvSpPr>
          <p:cNvPr id="1170457" name="Text Box 25"/>
          <p:cNvSpPr txBox="1">
            <a:spLocks noChangeArrowheads="1"/>
          </p:cNvSpPr>
          <p:nvPr/>
        </p:nvSpPr>
        <p:spPr bwMode="auto">
          <a:xfrm>
            <a:off x="452438" y="4565650"/>
            <a:ext cx="1435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/>
              <a:t>hub interface</a:t>
            </a:r>
          </a:p>
          <a:p>
            <a:pPr algn="r"/>
            <a:r>
              <a:rPr lang="en-US" sz="1000"/>
              <a:t>(four  8-bit, 66 MHz</a:t>
            </a:r>
            <a:br>
              <a:rPr lang="en-US" sz="1000"/>
            </a:br>
            <a:r>
              <a:rPr lang="en-US" sz="1000">
                <a:sym typeface="Wingdings" pitchFamily="2" charset="2"/>
              </a:rPr>
              <a:t> 2 Gbps</a:t>
            </a:r>
            <a:r>
              <a:rPr lang="en-US" sz="1000"/>
              <a:t>)</a:t>
            </a:r>
          </a:p>
        </p:txBody>
      </p:sp>
      <p:sp>
        <p:nvSpPr>
          <p:cNvPr id="1170458" name="Text Box 26"/>
          <p:cNvSpPr txBox="1">
            <a:spLocks noChangeArrowheads="1"/>
          </p:cNvSpPr>
          <p:nvPr/>
        </p:nvSpPr>
        <p:spPr bwMode="auto">
          <a:xfrm>
            <a:off x="2633663" y="5951538"/>
            <a:ext cx="11795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PCI bus</a:t>
            </a:r>
          </a:p>
          <a:p>
            <a:r>
              <a:rPr lang="en-US" sz="1000"/>
              <a:t>(32-bit, 33 MHz</a:t>
            </a:r>
            <a:br>
              <a:rPr lang="en-US" sz="1000"/>
            </a:br>
            <a:r>
              <a:rPr lang="en-US" sz="1000">
                <a:sym typeface="Wingdings" pitchFamily="2" charset="2"/>
              </a:rPr>
              <a:t> 1 Gbps</a:t>
            </a:r>
            <a:r>
              <a:rPr lang="en-US" sz="1000"/>
              <a:t>)</a:t>
            </a:r>
          </a:p>
        </p:txBody>
      </p:sp>
      <p:sp>
        <p:nvSpPr>
          <p:cNvPr id="1170459" name="Text Box 27"/>
          <p:cNvSpPr txBox="1">
            <a:spLocks noChangeArrowheads="1"/>
          </p:cNvSpPr>
          <p:nvPr/>
        </p:nvSpPr>
        <p:spPr bwMode="auto">
          <a:xfrm>
            <a:off x="2536825" y="3592513"/>
            <a:ext cx="1539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RAM interface</a:t>
            </a:r>
          </a:p>
          <a:p>
            <a:r>
              <a:rPr lang="en-US" sz="1000"/>
              <a:t>(two 64-bit, 200 MHz</a:t>
            </a:r>
            <a:br>
              <a:rPr lang="en-US" sz="1000"/>
            </a:br>
            <a:r>
              <a:rPr lang="en-US" sz="1000">
                <a:sym typeface="Wingdings" pitchFamily="2" charset="2"/>
              </a:rPr>
              <a:t> ~24 Gbps</a:t>
            </a:r>
            <a:r>
              <a:rPr lang="en-US" sz="1000"/>
              <a:t>)</a:t>
            </a:r>
          </a:p>
        </p:txBody>
      </p:sp>
      <p:sp>
        <p:nvSpPr>
          <p:cNvPr id="1170460" name="Text Box 28"/>
          <p:cNvSpPr txBox="1">
            <a:spLocks noChangeArrowheads="1"/>
          </p:cNvSpPr>
          <p:nvPr/>
        </p:nvSpPr>
        <p:spPr bwMode="auto">
          <a:xfrm>
            <a:off x="5922963" y="6121400"/>
            <a:ext cx="652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disk</a:t>
            </a:r>
          </a:p>
        </p:txBody>
      </p:sp>
      <p:sp>
        <p:nvSpPr>
          <p:cNvPr id="1170461" name="Rectangle 29"/>
          <p:cNvSpPr>
            <a:spLocks noChangeArrowheads="1"/>
          </p:cNvSpPr>
          <p:nvPr/>
        </p:nvSpPr>
        <p:spPr bwMode="auto">
          <a:xfrm>
            <a:off x="4175125" y="328453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0462" name="Rectangle 30"/>
          <p:cNvSpPr>
            <a:spLocks noChangeArrowheads="1"/>
          </p:cNvSpPr>
          <p:nvPr/>
        </p:nvSpPr>
        <p:spPr bwMode="auto">
          <a:xfrm>
            <a:off x="4175125" y="40401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0463" name="Rectangle 31"/>
          <p:cNvSpPr>
            <a:spLocks noChangeArrowheads="1"/>
          </p:cNvSpPr>
          <p:nvPr/>
        </p:nvSpPr>
        <p:spPr bwMode="auto">
          <a:xfrm>
            <a:off x="4175125" y="62372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70464" name="Group 32"/>
          <p:cNvGrpSpPr>
            <a:grpSpLocks/>
          </p:cNvGrpSpPr>
          <p:nvPr/>
        </p:nvGrpSpPr>
        <p:grpSpPr bwMode="auto">
          <a:xfrm>
            <a:off x="6846888" y="1150938"/>
            <a:ext cx="1978025" cy="1822450"/>
            <a:chOff x="4313" y="725"/>
            <a:chExt cx="1246" cy="1148"/>
          </a:xfrm>
        </p:grpSpPr>
        <p:sp>
          <p:nvSpPr>
            <p:cNvPr id="1170465" name="AutoShape 33"/>
            <p:cNvSpPr>
              <a:spLocks noChangeArrowheads="1"/>
            </p:cNvSpPr>
            <p:nvPr/>
          </p:nvSpPr>
          <p:spPr bwMode="auto">
            <a:xfrm>
              <a:off x="4316" y="1163"/>
              <a:ext cx="1241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file system</a:t>
              </a:r>
            </a:p>
          </p:txBody>
        </p:sp>
        <p:sp>
          <p:nvSpPr>
            <p:cNvPr id="1170466" name="AutoShape 34"/>
            <p:cNvSpPr>
              <a:spLocks noChangeArrowheads="1"/>
            </p:cNvSpPr>
            <p:nvPr/>
          </p:nvSpPr>
          <p:spPr bwMode="auto">
            <a:xfrm>
              <a:off x="4313" y="725"/>
              <a:ext cx="124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1170467" name="AutoShape 35"/>
            <p:cNvSpPr>
              <a:spLocks noChangeArrowheads="1"/>
            </p:cNvSpPr>
            <p:nvPr/>
          </p:nvSpPr>
          <p:spPr bwMode="auto">
            <a:xfrm>
              <a:off x="4316" y="1601"/>
              <a:ext cx="1240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disk</a:t>
              </a:r>
            </a:p>
          </p:txBody>
        </p:sp>
      </p:grpSp>
      <p:sp>
        <p:nvSpPr>
          <p:cNvPr id="1170468" name="Line 36"/>
          <p:cNvSpPr>
            <a:spLocks noChangeShapeType="1"/>
          </p:cNvSpPr>
          <p:nvPr/>
        </p:nvSpPr>
        <p:spPr bwMode="auto">
          <a:xfrm flipH="1" flipV="1">
            <a:off x="8547100" y="2054225"/>
            <a:ext cx="0" cy="6270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69" name="Line 37"/>
          <p:cNvSpPr>
            <a:spLocks noChangeShapeType="1"/>
          </p:cNvSpPr>
          <p:nvPr/>
        </p:nvSpPr>
        <p:spPr bwMode="auto">
          <a:xfrm flipV="1">
            <a:off x="8547100" y="1344613"/>
            <a:ext cx="0" cy="67151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170470" name="Group 38"/>
          <p:cNvGrpSpPr>
            <a:grpSpLocks/>
          </p:cNvGrpSpPr>
          <p:nvPr/>
        </p:nvGrpSpPr>
        <p:grpSpPr bwMode="auto">
          <a:xfrm>
            <a:off x="1800225" y="1916113"/>
            <a:ext cx="2520950" cy="2713037"/>
            <a:chOff x="1134" y="1207"/>
            <a:chExt cx="1588" cy="1709"/>
          </a:xfrm>
        </p:grpSpPr>
        <p:grpSp>
          <p:nvGrpSpPr>
            <p:cNvPr id="1170471" name="Group 39"/>
            <p:cNvGrpSpPr>
              <a:grpSpLocks/>
            </p:cNvGrpSpPr>
            <p:nvPr/>
          </p:nvGrpSpPr>
          <p:grpSpPr bwMode="auto">
            <a:xfrm>
              <a:off x="1134" y="1207"/>
              <a:ext cx="1428" cy="1709"/>
              <a:chOff x="1134" y="1207"/>
              <a:chExt cx="1428" cy="1709"/>
            </a:xfrm>
          </p:grpSpPr>
          <p:sp>
            <p:nvSpPr>
              <p:cNvPr id="1170472" name="Freeform 40"/>
              <p:cNvSpPr>
                <a:spLocks/>
              </p:cNvSpPr>
              <p:nvPr/>
            </p:nvSpPr>
            <p:spPr bwMode="auto">
              <a:xfrm>
                <a:off x="1164" y="1298"/>
                <a:ext cx="1398" cy="1618"/>
              </a:xfrm>
              <a:custGeom>
                <a:avLst/>
                <a:gdLst>
                  <a:gd name="T0" fmla="*/ 1398 w 1398"/>
                  <a:gd name="T1" fmla="*/ 1361 h 1618"/>
                  <a:gd name="T2" fmla="*/ 1058 w 1398"/>
                  <a:gd name="T3" fmla="*/ 1406 h 1618"/>
                  <a:gd name="T4" fmla="*/ 174 w 1398"/>
                  <a:gd name="T5" fmla="*/ 1384 h 1618"/>
                  <a:gd name="T6" fmla="*/ 15 w 1398"/>
                  <a:gd name="T7" fmla="*/ 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8" h="1618">
                    <a:moveTo>
                      <a:pt x="1398" y="1361"/>
                    </a:moveTo>
                    <a:cubicBezTo>
                      <a:pt x="1330" y="1381"/>
                      <a:pt x="1262" y="1402"/>
                      <a:pt x="1058" y="1406"/>
                    </a:cubicBezTo>
                    <a:cubicBezTo>
                      <a:pt x="854" y="1410"/>
                      <a:pt x="348" y="1618"/>
                      <a:pt x="174" y="1384"/>
                    </a:cubicBezTo>
                    <a:cubicBezTo>
                      <a:pt x="0" y="1150"/>
                      <a:pt x="7" y="575"/>
                      <a:pt x="15" y="0"/>
                    </a:cubicBezTo>
                  </a:path>
                </a:pathLst>
              </a:custGeom>
              <a:noFill/>
              <a:ln w="38100" cap="rnd" cmpd="sng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0473" name="Rectangle 41"/>
              <p:cNvSpPr>
                <a:spLocks noChangeArrowheads="1"/>
              </p:cNvSpPr>
              <p:nvPr/>
            </p:nvSpPr>
            <p:spPr bwMode="auto">
              <a:xfrm>
                <a:off x="1134" y="1207"/>
                <a:ext cx="91" cy="9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170474" name="Rectangle 42"/>
            <p:cNvSpPr>
              <a:spLocks noChangeArrowheads="1"/>
            </p:cNvSpPr>
            <p:nvPr/>
          </p:nvSpPr>
          <p:spPr bwMode="auto">
            <a:xfrm>
              <a:off x="2631" y="2546"/>
              <a:ext cx="91" cy="9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00069 C -0.01458 -0.01874 -0.01823 -0.03678 -0.04983 -0.04511 C -0.08142 -0.05344 -0.16424 -0.03377 -0.20035 -0.05112 C -0.23646 -0.06847 -0.25486 -0.09183 -0.26701 -0.1492 C -0.27917 -0.20657 -0.31684 -0.34906 -0.27274 -0.39579 C -0.22865 -0.44252 -0.04757 -0.42401 -0.0026 -0.42956 " pathEditMode="relative" ptsTypes="aaaaaA">
                                      <p:cBhvr>
                                        <p:cTn id="33" dur="5000" fill="hold"/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069 L -0.25677 0.01642 L -0.26493 -0.12468 L -0.21441 -0.16216 L -0.25434 -0.22508 L -0.32136 -0.192 L -0.29549 -0.13556 L -0.26737 -0.11844 C -0.26198 -0.0273 -0.27327 0.00786 -0.2415 0.065 C -0.23959 0.0724 -0.23594 0.07865 -0.23316 0.08536 C -0.22848 0.09669 -0.22431 0.10988 -0.21789 0.11982 C -0.20712 0.13625 -0.2191 0.11682 -0.20851 0.13093 C -0.20469 0.13601 -0.20782 0.13555 -0.20504 0.13555 L -0.03091 0.13717 L -0.00139 0.11057 " pathEditMode="relative" ptsTypes="AAAAAAAfffffAAA">
                                      <p:cBhvr>
                                        <p:cTn id="50" dur="3000" fill="hold"/>
                                        <p:tgtEl>
                                          <p:spTgt spid="1170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56" grpId="0"/>
      <p:bldP spid="1170457" grpId="0"/>
      <p:bldP spid="1170458" grpId="0"/>
      <p:bldP spid="1170459" grpId="0"/>
      <p:bldP spid="1170460" grpId="0"/>
      <p:bldP spid="1170461" grpId="0" animBg="1"/>
      <p:bldP spid="1170461" grpId="1" animBg="1"/>
      <p:bldP spid="1170461" grpId="2" animBg="1"/>
      <p:bldP spid="1170462" grpId="0" animBg="1"/>
      <p:bldP spid="1170462" grpId="1" animBg="1"/>
      <p:bldP spid="1170463" grpId="0" animBg="1"/>
      <p:bldP spid="1170463" grpId="1" animBg="1"/>
      <p:bldP spid="1170463" grpId="2" animBg="1"/>
      <p:bldP spid="1170468" grpId="0" animBg="1"/>
      <p:bldP spid="1170468" grpId="1" animBg="1"/>
      <p:bldP spid="1170469" grpId="0" animBg="1"/>
      <p:bldP spid="117046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1890082" y="3529611"/>
            <a:ext cx="1845227" cy="458788"/>
            <a:chOff x="5596409" y="2038017"/>
            <a:chExt cx="1845227" cy="458788"/>
          </a:xfrm>
        </p:grpSpPr>
        <p:cxnSp>
          <p:nvCxnSpPr>
            <p:cNvPr id="69" name="Straight Connector 68"/>
            <p:cNvCxnSpPr/>
            <p:nvPr/>
          </p:nvCxnSpPr>
          <p:spPr bwMode="auto">
            <a:xfrm>
              <a:off x="5596409" y="2038017"/>
              <a:ext cx="138802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:a14="http://schemas.microsoft.com/office/drawing/2010/main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5748809" y="2190417"/>
              <a:ext cx="138802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:a14="http://schemas.microsoft.com/office/drawing/2010/main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5901209" y="2342817"/>
              <a:ext cx="138802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:a14="http://schemas.microsoft.com/office/drawing/2010/main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6053609" y="2495217"/>
              <a:ext cx="138802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:a14="http://schemas.microsoft.com/office/drawing/2010/main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4" name="Group 63"/>
          <p:cNvGrpSpPr/>
          <p:nvPr/>
        </p:nvGrpSpPr>
        <p:grpSpPr>
          <a:xfrm>
            <a:off x="265788" y="2496626"/>
            <a:ext cx="1313393" cy="989472"/>
            <a:chOff x="265788" y="2496626"/>
            <a:chExt cx="1313393" cy="989472"/>
          </a:xfrm>
        </p:grpSpPr>
        <p:cxnSp>
          <p:nvCxnSpPr>
            <p:cNvPr id="62" name="Straight Connector 61"/>
            <p:cNvCxnSpPr/>
            <p:nvPr/>
          </p:nvCxnSpPr>
          <p:spPr bwMode="auto">
            <a:xfrm rot="5400000">
              <a:off x="1070486" y="2990568"/>
              <a:ext cx="98947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:a14="http://schemas.microsoft.com/office/drawing/2010/main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Box 62"/>
            <p:cNvSpPr txBox="1"/>
            <p:nvPr/>
          </p:nvSpPr>
          <p:spPr>
            <a:xfrm>
              <a:off x="265788" y="2692538"/>
              <a:ext cx="13133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0" dirty="0" smtClean="0"/>
                <a:t>Flexible Display </a:t>
              </a:r>
              <a:br>
                <a:rPr lang="en-US" sz="1300" b="0" dirty="0" smtClean="0"/>
              </a:br>
              <a:r>
                <a:rPr lang="en-US" sz="1300" b="0" dirty="0" smtClean="0"/>
                <a:t>Interface (FDI)</a:t>
              </a:r>
              <a:endParaRPr lang="en-US" sz="1300" b="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341816" y="4208948"/>
            <a:ext cx="1984054" cy="1325996"/>
            <a:chOff x="2341816" y="4208948"/>
            <a:chExt cx="1984054" cy="1325996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auto">
            <a:xfrm flipH="1">
              <a:off x="2341816" y="4955816"/>
              <a:ext cx="1547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pic>
          <p:nvPicPr>
            <p:cNvPr id="57" name="Picture 56" descr="MC90043983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9874" y="4208948"/>
              <a:ext cx="1325996" cy="1325996"/>
            </a:xfrm>
            <a:prstGeom prst="rect">
              <a:avLst/>
            </a:prstGeom>
          </p:spPr>
        </p:pic>
      </p:grpSp>
      <p:sp>
        <p:nvSpPr>
          <p:cNvPr id="1170434" name="Line 2"/>
          <p:cNvSpPr>
            <a:spLocks noChangeShapeType="1"/>
          </p:cNvSpPr>
          <p:nvPr/>
        </p:nvSpPr>
        <p:spPr bwMode="auto">
          <a:xfrm flipV="1">
            <a:off x="1851368" y="2420937"/>
            <a:ext cx="1245" cy="2903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45" name="Group 44"/>
          <p:cNvGrpSpPr/>
          <p:nvPr/>
        </p:nvGrpSpPr>
        <p:grpSpPr>
          <a:xfrm>
            <a:off x="1168400" y="1449388"/>
            <a:ext cx="1404938" cy="1260475"/>
            <a:chOff x="1168400" y="1449388"/>
            <a:chExt cx="1404938" cy="1260475"/>
          </a:xfrm>
        </p:grpSpPr>
        <p:sp>
          <p:nvSpPr>
            <p:cNvPr id="1170435" name="AutoShape 3"/>
            <p:cNvSpPr>
              <a:spLocks noChangeArrowheads="1"/>
            </p:cNvSpPr>
            <p:nvPr/>
          </p:nvSpPr>
          <p:spPr bwMode="auto">
            <a:xfrm>
              <a:off x="1168400" y="1449388"/>
              <a:ext cx="1404938" cy="12604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Pentium 4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Processor</a:t>
              </a: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70436" name="AutoShape 4"/>
            <p:cNvSpPr>
              <a:spLocks noChangeArrowheads="1"/>
            </p:cNvSpPr>
            <p:nvPr/>
          </p:nvSpPr>
          <p:spPr bwMode="auto">
            <a:xfrm>
              <a:off x="1223963" y="2205038"/>
              <a:ext cx="1295400" cy="18097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registers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170437" name="AutoShape 5"/>
            <p:cNvSpPr>
              <a:spLocks noChangeArrowheads="1"/>
            </p:cNvSpPr>
            <p:nvPr/>
          </p:nvSpPr>
          <p:spPr bwMode="auto">
            <a:xfrm>
              <a:off x="1223963" y="2420938"/>
              <a:ext cx="1295400" cy="18097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cache(s)</a:t>
              </a:r>
            </a:p>
          </p:txBody>
        </p:sp>
      </p:grpSp>
      <p:sp>
        <p:nvSpPr>
          <p:cNvPr id="1170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700" dirty="0"/>
              <a:t>Example: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3200" dirty="0" smtClean="0"/>
              <a:t>Intel Platform Controller Hub Architecture</a:t>
            </a:r>
            <a:endParaRPr lang="en-US" sz="32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4121150" y="5516563"/>
            <a:ext cx="1800225" cy="936625"/>
            <a:chOff x="4121150" y="5516563"/>
            <a:chExt cx="1800225" cy="936625"/>
          </a:xfrm>
        </p:grpSpPr>
        <p:sp>
          <p:nvSpPr>
            <p:cNvPr id="1170450" name="AutoShape 18"/>
            <p:cNvSpPr>
              <a:spLocks noChangeArrowheads="1"/>
            </p:cNvSpPr>
            <p:nvPr/>
          </p:nvSpPr>
          <p:spPr bwMode="auto">
            <a:xfrm>
              <a:off x="4121150" y="551656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PCI slots</a:t>
              </a:r>
            </a:p>
          </p:txBody>
        </p:sp>
        <p:sp>
          <p:nvSpPr>
            <p:cNvPr id="1170451" name="AutoShape 19"/>
            <p:cNvSpPr>
              <a:spLocks noChangeArrowheads="1"/>
            </p:cNvSpPr>
            <p:nvPr/>
          </p:nvSpPr>
          <p:spPr bwMode="auto">
            <a:xfrm>
              <a:off x="4121150" y="584041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PCI slots</a:t>
              </a:r>
            </a:p>
          </p:txBody>
        </p:sp>
        <p:sp>
          <p:nvSpPr>
            <p:cNvPr id="1170452" name="AutoShape 20"/>
            <p:cNvSpPr>
              <a:spLocks noChangeArrowheads="1"/>
            </p:cNvSpPr>
            <p:nvPr/>
          </p:nvSpPr>
          <p:spPr bwMode="auto">
            <a:xfrm>
              <a:off x="4121150" y="616426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PCI slots</a:t>
              </a:r>
            </a:p>
          </p:txBody>
        </p:sp>
      </p:grpSp>
      <p:sp>
        <p:nvSpPr>
          <p:cNvPr id="1170455" name="Line 23"/>
          <p:cNvSpPr>
            <a:spLocks noChangeShapeType="1"/>
          </p:cNvSpPr>
          <p:nvPr/>
        </p:nvSpPr>
        <p:spPr bwMode="auto">
          <a:xfrm flipH="1">
            <a:off x="2573338" y="59848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46" name="Group 45"/>
          <p:cNvGrpSpPr/>
          <p:nvPr/>
        </p:nvGrpSpPr>
        <p:grpSpPr>
          <a:xfrm>
            <a:off x="1175711" y="1042474"/>
            <a:ext cx="1404938" cy="1623788"/>
            <a:chOff x="1175711" y="1073072"/>
            <a:chExt cx="1404938" cy="1623788"/>
          </a:xfrm>
        </p:grpSpPr>
        <p:sp>
          <p:nvSpPr>
            <p:cNvPr id="32" name="AutoShape 3"/>
            <p:cNvSpPr>
              <a:spLocks noChangeArrowheads="1"/>
            </p:cNvSpPr>
            <p:nvPr/>
          </p:nvSpPr>
          <p:spPr bwMode="auto">
            <a:xfrm>
              <a:off x="1175711" y="1073072"/>
              <a:ext cx="1404938" cy="16237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Core i7</a:t>
              </a: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 rot="5400000">
              <a:off x="1268874" y="1611574"/>
              <a:ext cx="590400" cy="147681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 rot="5400000">
              <a:off x="1038315" y="1611574"/>
              <a:ext cx="590400" cy="147681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</a:rPr>
                <a:t>cache(s</a:t>
              </a:r>
              <a:r>
                <a:rPr lang="en-US" sz="8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39" name="Group 11"/>
          <p:cNvGrpSpPr>
            <a:grpSpLocks/>
          </p:cNvGrpSpPr>
          <p:nvPr/>
        </p:nvGrpSpPr>
        <p:grpSpPr bwMode="auto">
          <a:xfrm>
            <a:off x="2010050" y="1993783"/>
            <a:ext cx="496899" cy="435600"/>
            <a:chOff x="453" y="1833"/>
            <a:chExt cx="658" cy="658"/>
          </a:xfrm>
        </p:grpSpPr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800"/>
            </a:p>
          </p:txBody>
        </p:sp>
        <p:sp>
          <p:nvSpPr>
            <p:cNvPr id="41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dirty="0" err="1" smtClean="0">
                  <a:solidFill>
                    <a:schemeClr val="bg1"/>
                  </a:solidFill>
                </a:rPr>
                <a:t>PCIe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11"/>
          <p:cNvGrpSpPr>
            <a:grpSpLocks/>
          </p:cNvGrpSpPr>
          <p:nvPr/>
        </p:nvGrpSpPr>
        <p:grpSpPr bwMode="auto">
          <a:xfrm>
            <a:off x="1259674" y="1991760"/>
            <a:ext cx="708876" cy="434420"/>
            <a:chOff x="453" y="1833"/>
            <a:chExt cx="658" cy="658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800"/>
            </a:p>
          </p:txBody>
        </p:sp>
        <p:sp>
          <p:nvSpPr>
            <p:cNvPr id="44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dirty="0" err="1" smtClean="0">
                  <a:solidFill>
                    <a:schemeClr val="bg1"/>
                  </a:solidFill>
                </a:rPr>
                <a:t>iGraphics</a:t>
              </a:r>
              <a:endParaRPr lang="en-US" sz="8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89073" y="3211513"/>
            <a:ext cx="3932302" cy="611187"/>
            <a:chOff x="1989073" y="3211513"/>
            <a:chExt cx="3932302" cy="611187"/>
          </a:xfrm>
        </p:grpSpPr>
        <p:sp>
          <p:nvSpPr>
            <p:cNvPr id="1170446" name="AutoShape 14"/>
            <p:cNvSpPr>
              <a:spLocks noChangeArrowheads="1"/>
            </p:cNvSpPr>
            <p:nvPr/>
          </p:nvSpPr>
          <p:spPr bwMode="auto">
            <a:xfrm>
              <a:off x="4121150" y="321151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RDRAM</a:t>
              </a:r>
            </a:p>
          </p:txBody>
        </p:sp>
        <p:sp>
          <p:nvSpPr>
            <p:cNvPr id="1170447" name="AutoShape 15"/>
            <p:cNvSpPr>
              <a:spLocks noChangeArrowheads="1"/>
            </p:cNvSpPr>
            <p:nvPr/>
          </p:nvSpPr>
          <p:spPr bwMode="auto">
            <a:xfrm>
              <a:off x="4121150" y="3533775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RDRAM</a:t>
              </a:r>
            </a:p>
          </p:txBody>
        </p:sp>
        <p:sp>
          <p:nvSpPr>
            <p:cNvPr id="1170453" name="Line 21"/>
            <p:cNvSpPr>
              <a:spLocks noChangeShapeType="1"/>
            </p:cNvSpPr>
            <p:nvPr/>
          </p:nvSpPr>
          <p:spPr bwMode="auto">
            <a:xfrm flipH="1" flipV="1">
              <a:off x="1989073" y="3518885"/>
              <a:ext cx="2132077" cy="2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68400" y="5157788"/>
            <a:ext cx="1404938" cy="1403350"/>
            <a:chOff x="453" y="1833"/>
            <a:chExt cx="658" cy="658"/>
          </a:xfrm>
        </p:grpSpPr>
        <p:sp>
          <p:nvSpPr>
            <p:cNvPr id="1170441" name="Rectangle 9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0442" name="AutoShape 10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I/O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hub</a:t>
              </a:r>
            </a:p>
          </p:txBody>
        </p:sp>
      </p:grpSp>
      <p:grpSp>
        <p:nvGrpSpPr>
          <p:cNvPr id="49" name="Group 8"/>
          <p:cNvGrpSpPr>
            <a:grpSpLocks/>
          </p:cNvGrpSpPr>
          <p:nvPr/>
        </p:nvGrpSpPr>
        <p:grpSpPr bwMode="auto">
          <a:xfrm>
            <a:off x="1172841" y="3219476"/>
            <a:ext cx="1404938" cy="3316842"/>
            <a:chOff x="453" y="1833"/>
            <a:chExt cx="658" cy="658"/>
          </a:xfrm>
        </p:grpSpPr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1" name="AutoShape 10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PCH</a:t>
              </a: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Platform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Hub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25888" y="5521279"/>
            <a:ext cx="1800225" cy="936625"/>
            <a:chOff x="4121150" y="5516563"/>
            <a:chExt cx="1800225" cy="936625"/>
          </a:xfrm>
        </p:grpSpPr>
        <p:sp>
          <p:nvSpPr>
            <p:cNvPr id="54" name="AutoShape 18"/>
            <p:cNvSpPr>
              <a:spLocks noChangeArrowheads="1"/>
            </p:cNvSpPr>
            <p:nvPr/>
          </p:nvSpPr>
          <p:spPr bwMode="auto">
            <a:xfrm>
              <a:off x="4121150" y="551656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PCIe</a:t>
              </a:r>
              <a:r>
                <a:rPr lang="en-US" sz="1600" dirty="0" smtClean="0">
                  <a:solidFill>
                    <a:schemeClr val="bg1"/>
                  </a:solidFill>
                </a:rPr>
                <a:t>  </a:t>
              </a:r>
              <a:r>
                <a:rPr lang="en-US" sz="1600" dirty="0">
                  <a:solidFill>
                    <a:schemeClr val="bg1"/>
                  </a:solidFill>
                </a:rPr>
                <a:t>slots</a:t>
              </a:r>
            </a:p>
          </p:txBody>
        </p:sp>
        <p:sp>
          <p:nvSpPr>
            <p:cNvPr id="55" name="AutoShape 19"/>
            <p:cNvSpPr>
              <a:spLocks noChangeArrowheads="1"/>
            </p:cNvSpPr>
            <p:nvPr/>
          </p:nvSpPr>
          <p:spPr bwMode="auto">
            <a:xfrm>
              <a:off x="4121150" y="584041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PCIe</a:t>
              </a:r>
              <a:r>
                <a:rPr lang="en-US" sz="1600" dirty="0" smtClean="0">
                  <a:solidFill>
                    <a:schemeClr val="bg1"/>
                  </a:solidFill>
                </a:rPr>
                <a:t>  </a:t>
              </a:r>
              <a:r>
                <a:rPr lang="en-US" sz="1600" dirty="0">
                  <a:solidFill>
                    <a:schemeClr val="bg1"/>
                  </a:solidFill>
                </a:rPr>
                <a:t>slots</a:t>
              </a:r>
            </a:p>
          </p:txBody>
        </p:sp>
        <p:sp>
          <p:nvSpPr>
            <p:cNvPr id="56" name="AutoShape 20"/>
            <p:cNvSpPr>
              <a:spLocks noChangeArrowheads="1"/>
            </p:cNvSpPr>
            <p:nvPr/>
          </p:nvSpPr>
          <p:spPr bwMode="auto">
            <a:xfrm>
              <a:off x="4121150" y="616426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PCIe</a:t>
              </a:r>
              <a:r>
                <a:rPr lang="en-US" sz="1600" dirty="0" smtClean="0">
                  <a:solidFill>
                    <a:schemeClr val="bg1"/>
                  </a:solidFill>
                </a:rPr>
                <a:t>  slots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816247" y="2692538"/>
            <a:ext cx="252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 smtClean="0"/>
              <a:t>Direct Media Interface (DMI) /</a:t>
            </a:r>
            <a:br>
              <a:rPr lang="en-US" sz="1300" b="0" dirty="0" smtClean="0"/>
            </a:br>
            <a:r>
              <a:rPr lang="en-US" sz="1300" b="0" dirty="0" err="1" smtClean="0"/>
              <a:t>QuickPath</a:t>
            </a:r>
            <a:r>
              <a:rPr lang="en-US" sz="1300" b="0" dirty="0" smtClean="0"/>
              <a:t> Interconnect (QPI)</a:t>
            </a:r>
            <a:endParaRPr lang="en-US" sz="1300" b="0" dirty="0"/>
          </a:p>
        </p:txBody>
      </p:sp>
      <p:sp>
        <p:nvSpPr>
          <p:cNvPr id="74" name="TextBox 73"/>
          <p:cNvSpPr txBox="1"/>
          <p:nvPr/>
        </p:nvSpPr>
        <p:spPr>
          <a:xfrm>
            <a:off x="3652001" y="3583351"/>
            <a:ext cx="98876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0" dirty="0" smtClean="0"/>
              <a:t>Peripherals</a:t>
            </a:r>
            <a:endParaRPr lang="en-US" sz="1300" b="0" dirty="0"/>
          </a:p>
        </p:txBody>
      </p:sp>
      <p:sp>
        <p:nvSpPr>
          <p:cNvPr id="75" name="TextBox 74"/>
          <p:cNvSpPr txBox="1"/>
          <p:nvPr/>
        </p:nvSpPr>
        <p:spPr>
          <a:xfrm>
            <a:off x="29532" y="762617"/>
            <a:ext cx="11545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0" dirty="0" smtClean="0"/>
              <a:t>Sandy Bridge</a:t>
            </a:r>
            <a:endParaRPr lang="en-US" sz="1300" b="0" dirty="0"/>
          </a:p>
        </p:txBody>
      </p:sp>
      <p:grpSp>
        <p:nvGrpSpPr>
          <p:cNvPr id="47" name="Group 46"/>
          <p:cNvGrpSpPr/>
          <p:nvPr/>
        </p:nvGrpSpPr>
        <p:grpSpPr>
          <a:xfrm>
            <a:off x="2573338" y="3967163"/>
            <a:ext cx="3348037" cy="612775"/>
            <a:chOff x="2573338" y="3967163"/>
            <a:chExt cx="3348037" cy="612775"/>
          </a:xfrm>
        </p:grpSpPr>
        <p:sp>
          <p:nvSpPr>
            <p:cNvPr id="1170448" name="AutoShape 16"/>
            <p:cNvSpPr>
              <a:spLocks noChangeArrowheads="1"/>
            </p:cNvSpPr>
            <p:nvPr/>
          </p:nvSpPr>
          <p:spPr bwMode="auto">
            <a:xfrm>
              <a:off x="4121150" y="396716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RDRAM</a:t>
              </a:r>
            </a:p>
          </p:txBody>
        </p:sp>
        <p:sp>
          <p:nvSpPr>
            <p:cNvPr id="1170454" name="Line 22"/>
            <p:cNvSpPr>
              <a:spLocks noChangeShapeType="1"/>
            </p:cNvSpPr>
            <p:nvPr/>
          </p:nvSpPr>
          <p:spPr bwMode="auto">
            <a:xfrm flipH="1">
              <a:off x="2573338" y="4267200"/>
              <a:ext cx="1547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70449" name="AutoShape 17"/>
            <p:cNvSpPr>
              <a:spLocks noChangeArrowheads="1"/>
            </p:cNvSpPr>
            <p:nvPr/>
          </p:nvSpPr>
          <p:spPr bwMode="auto">
            <a:xfrm>
              <a:off x="4121150" y="429101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RDRAM</a:t>
              </a:r>
            </a:p>
          </p:txBody>
        </p:sp>
      </p:grp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1709572" y="1359616"/>
            <a:ext cx="797377" cy="590730"/>
            <a:chOff x="453" y="1833"/>
            <a:chExt cx="658" cy="658"/>
          </a:xfrm>
        </p:grpSpPr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800"/>
            </a:p>
          </p:txBody>
        </p:sp>
        <p:sp>
          <p:nvSpPr>
            <p:cNvPr id="38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integrated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memory</a:t>
              </a:r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controller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168400" y="3248025"/>
            <a:ext cx="1404938" cy="1368425"/>
            <a:chOff x="453" y="1833"/>
            <a:chExt cx="658" cy="658"/>
          </a:xfrm>
        </p:grpSpPr>
        <p:sp>
          <p:nvSpPr>
            <p:cNvPr id="1170444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0445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hub</a:t>
              </a:r>
            </a:p>
          </p:txBody>
        </p:sp>
      </p:grpSp>
      <p:sp>
        <p:nvSpPr>
          <p:cNvPr id="65" name="Donut 64"/>
          <p:cNvSpPr/>
          <p:nvPr/>
        </p:nvSpPr>
        <p:spPr bwMode="auto">
          <a:xfrm>
            <a:off x="1196065" y="2318613"/>
            <a:ext cx="1328963" cy="1210996"/>
          </a:xfrm>
          <a:prstGeom prst="donut">
            <a:avLst>
              <a:gd name="adj" fmla="val 14026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:a14="http://schemas.microsoft.com/office/drawing/2010/main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6" name="Donut 65"/>
          <p:cNvSpPr/>
          <p:nvPr/>
        </p:nvSpPr>
        <p:spPr bwMode="auto">
          <a:xfrm>
            <a:off x="2559301" y="3204706"/>
            <a:ext cx="1575252" cy="1363396"/>
          </a:xfrm>
          <a:prstGeom prst="donut">
            <a:avLst>
              <a:gd name="adj" fmla="val 10777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:a14="http://schemas.microsoft.com/office/drawing/2010/main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758E-6 -1.85271E-7 L 0.02672 -0.33488 " pathEditMode="relative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692E-6 1.03289E-6 L 0.05013 -0.298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5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072E-6 3.22371E-6 L -0.06367 -0.35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4" grpId="0"/>
      <p:bldP spid="65" grpId="0" animBg="1"/>
      <p:bldP spid="65" grpId="1" animBg="1"/>
      <p:bldP spid="66" grpId="0" animBg="1"/>
      <p:bldP spid="6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 dirty="0"/>
              <a:t>Example: </a:t>
            </a:r>
            <a:br>
              <a:rPr lang="en-US" sz="1700" dirty="0"/>
            </a:br>
            <a:r>
              <a:rPr lang="en-US" sz="3200" dirty="0"/>
              <a:t>AMD </a:t>
            </a:r>
            <a:r>
              <a:rPr lang="en-US" sz="3200" dirty="0" err="1"/>
              <a:t>Opteron</a:t>
            </a:r>
            <a:r>
              <a:rPr lang="en-US" sz="3200" dirty="0"/>
              <a:t> &amp; Intel </a:t>
            </a:r>
            <a:r>
              <a:rPr lang="en-US" sz="3200" dirty="0" smtClean="0"/>
              <a:t>Xeon</a:t>
            </a:r>
            <a:endParaRPr lang="en-US" sz="3200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006475"/>
            <a:ext cx="431641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596" name="Picture 4"/>
          <p:cNvPicPr>
            <a:picLocks noChangeAspect="1" noChangeArrowheads="1"/>
          </p:cNvPicPr>
          <p:nvPr/>
        </p:nvPicPr>
        <p:blipFill>
          <a:blip r:embed="rId3"/>
          <a:srcRect t="9299"/>
          <a:stretch>
            <a:fillRect/>
          </a:stretch>
        </p:blipFill>
        <p:spPr bwMode="auto">
          <a:xfrm>
            <a:off x="4583185" y="1470904"/>
            <a:ext cx="4556651" cy="372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18125" y="1035930"/>
            <a:ext cx="2887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/>
              <a:t>Intel Xeon MP Processor-based 4P</a:t>
            </a:r>
          </a:p>
        </p:txBody>
      </p:sp>
      <p:sp>
        <p:nvSpPr>
          <p:cNvPr id="1134617" name="Text Box 25"/>
          <p:cNvSpPr txBox="1">
            <a:spLocks noChangeArrowheads="1"/>
          </p:cNvSpPr>
          <p:nvPr/>
        </p:nvSpPr>
        <p:spPr bwMode="auto">
          <a:xfrm flipH="1">
            <a:off x="415927" y="5668963"/>
            <a:ext cx="8693756" cy="83099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F"/>
            </a:pPr>
            <a:r>
              <a:rPr lang="en-US" sz="2400" b="0" dirty="0" smtClean="0">
                <a:solidFill>
                  <a:schemeClr val="hlink"/>
                </a:solidFill>
              </a:rPr>
              <a:t> Different hardware may </a:t>
            </a:r>
            <a:r>
              <a:rPr lang="en-US" sz="2400" b="0" dirty="0">
                <a:solidFill>
                  <a:schemeClr val="hlink"/>
                </a:solidFill>
              </a:rPr>
              <a:t>have different </a:t>
            </a:r>
            <a:r>
              <a:rPr lang="en-US" sz="2400" b="0" dirty="0" smtClean="0">
                <a:solidFill>
                  <a:schemeClr val="hlink"/>
                </a:solidFill>
              </a:rPr>
              <a:t>bottlenecks</a:t>
            </a:r>
            <a:br>
              <a:rPr lang="en-US" sz="2400" b="0" dirty="0" smtClean="0">
                <a:solidFill>
                  <a:schemeClr val="hlink"/>
                </a:solidFill>
              </a:rPr>
            </a:br>
            <a:r>
              <a:rPr lang="en-US" sz="2400" b="0" dirty="0" smtClean="0">
                <a:solidFill>
                  <a:schemeClr val="hlink"/>
                </a:solidFill>
              </a:rPr>
              <a:t>    </a:t>
            </a:r>
            <a:r>
              <a:rPr lang="en-US" sz="2400" b="0" dirty="0" smtClean="0">
                <a:solidFill>
                  <a:schemeClr val="hlink"/>
                </a:solidFill>
                <a:latin typeface="ＭＳ ゴシック"/>
                <a:ea typeface="ＭＳ ゴシック"/>
                <a:cs typeface="ＭＳ ゴシック"/>
                <a:sym typeface="Wingdings"/>
              </a:rPr>
              <a:t>==&gt; </a:t>
            </a:r>
            <a:r>
              <a:rPr lang="en-US" sz="2400" b="0" dirty="0" smtClean="0">
                <a:solidFill>
                  <a:schemeClr val="hlink"/>
                </a:solidFill>
                <a:sym typeface="Wingdings"/>
              </a:rPr>
              <a:t>nice to have an </a:t>
            </a:r>
            <a:r>
              <a:rPr lang="en-US" sz="2400" dirty="0" smtClean="0">
                <a:solidFill>
                  <a:schemeClr val="hlink"/>
                </a:solidFill>
                <a:sym typeface="Wingdings"/>
              </a:rPr>
              <a:t>operating system </a:t>
            </a:r>
            <a:r>
              <a:rPr lang="en-US" sz="2400" b="0" dirty="0" smtClean="0">
                <a:solidFill>
                  <a:schemeClr val="hlink"/>
                </a:solidFill>
                <a:sym typeface="Wingdings"/>
              </a:rPr>
              <a:t>to control the HW?</a:t>
            </a:r>
            <a:endParaRPr lang="en-US" sz="2400" b="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Hardware	</a:t>
            </a:r>
          </a:p>
        </p:txBody>
      </p:sp>
      <p:sp>
        <p:nvSpPr>
          <p:cNvPr id="1180675" name="Freeform 3"/>
          <p:cNvSpPr>
            <a:spLocks/>
          </p:cNvSpPr>
          <p:nvPr/>
        </p:nvSpPr>
        <p:spPr bwMode="auto">
          <a:xfrm>
            <a:off x="1798638" y="4978400"/>
            <a:ext cx="2562225" cy="1154113"/>
          </a:xfrm>
          <a:custGeom>
            <a:avLst/>
            <a:gdLst>
              <a:gd name="T0" fmla="*/ 1614 w 1614"/>
              <a:gd name="T1" fmla="*/ 162 h 727"/>
              <a:gd name="T2" fmla="*/ 1614 w 1614"/>
              <a:gd name="T3" fmla="*/ 727 h 727"/>
              <a:gd name="T4" fmla="*/ 0 w 1614"/>
              <a:gd name="T5" fmla="*/ 727 h 727"/>
              <a:gd name="T6" fmla="*/ 0 w 1614"/>
              <a:gd name="T7" fmla="*/ 162 h 727"/>
              <a:gd name="T8" fmla="*/ 323 w 1614"/>
              <a:gd name="T9" fmla="*/ 162 h 727"/>
              <a:gd name="T10" fmla="*/ 323 w 1614"/>
              <a:gd name="T11" fmla="*/ 0 h 727"/>
              <a:gd name="T12" fmla="*/ 646 w 1614"/>
              <a:gd name="T13" fmla="*/ 0 h 727"/>
              <a:gd name="T14" fmla="*/ 646 w 1614"/>
              <a:gd name="T15" fmla="*/ 323 h 727"/>
              <a:gd name="T16" fmla="*/ 968 w 1614"/>
              <a:gd name="T17" fmla="*/ 323 h 727"/>
              <a:gd name="T18" fmla="*/ 968 w 1614"/>
              <a:gd name="T19" fmla="*/ 0 h 727"/>
              <a:gd name="T20" fmla="*/ 1291 w 1614"/>
              <a:gd name="T21" fmla="*/ 0 h 727"/>
              <a:gd name="T22" fmla="*/ 1291 w 1614"/>
              <a:gd name="T23" fmla="*/ 162 h 727"/>
              <a:gd name="T24" fmla="*/ 1614 w 1614"/>
              <a:gd name="T25" fmla="*/ 162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14" h="727">
                <a:moveTo>
                  <a:pt x="1614" y="162"/>
                </a:moveTo>
                <a:lnTo>
                  <a:pt x="1614" y="727"/>
                </a:lnTo>
                <a:lnTo>
                  <a:pt x="0" y="727"/>
                </a:lnTo>
                <a:lnTo>
                  <a:pt x="0" y="162"/>
                </a:lnTo>
                <a:lnTo>
                  <a:pt x="323" y="162"/>
                </a:lnTo>
                <a:lnTo>
                  <a:pt x="323" y="0"/>
                </a:lnTo>
                <a:lnTo>
                  <a:pt x="646" y="0"/>
                </a:lnTo>
                <a:lnTo>
                  <a:pt x="646" y="323"/>
                </a:lnTo>
                <a:lnTo>
                  <a:pt x="968" y="323"/>
                </a:lnTo>
                <a:lnTo>
                  <a:pt x="968" y="0"/>
                </a:lnTo>
                <a:lnTo>
                  <a:pt x="1291" y="0"/>
                </a:lnTo>
                <a:lnTo>
                  <a:pt x="1291" y="162"/>
                </a:lnTo>
                <a:lnTo>
                  <a:pt x="1614" y="162"/>
                </a:lnTo>
                <a:close/>
              </a:path>
            </a:pathLst>
          </a:custGeom>
          <a:solidFill>
            <a:srgbClr val="0000FF"/>
          </a:solidFill>
          <a:ln w="301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180676" name="Freeform 4"/>
          <p:cNvSpPr>
            <a:spLocks/>
          </p:cNvSpPr>
          <p:nvPr/>
        </p:nvSpPr>
        <p:spPr bwMode="auto">
          <a:xfrm>
            <a:off x="5384800" y="4721225"/>
            <a:ext cx="2562225" cy="1411288"/>
          </a:xfrm>
          <a:custGeom>
            <a:avLst/>
            <a:gdLst>
              <a:gd name="T0" fmla="*/ 0 w 1614"/>
              <a:gd name="T1" fmla="*/ 178 h 889"/>
              <a:gd name="T2" fmla="*/ 0 w 1614"/>
              <a:gd name="T3" fmla="*/ 889 h 889"/>
              <a:gd name="T4" fmla="*/ 1614 w 1614"/>
              <a:gd name="T5" fmla="*/ 889 h 889"/>
              <a:gd name="T6" fmla="*/ 1614 w 1614"/>
              <a:gd name="T7" fmla="*/ 0 h 889"/>
              <a:gd name="T8" fmla="*/ 1291 w 1614"/>
              <a:gd name="T9" fmla="*/ 0 h 889"/>
              <a:gd name="T10" fmla="*/ 1291 w 1614"/>
              <a:gd name="T11" fmla="*/ 178 h 889"/>
              <a:gd name="T12" fmla="*/ 969 w 1614"/>
              <a:gd name="T13" fmla="*/ 178 h 889"/>
              <a:gd name="T14" fmla="*/ 969 w 1614"/>
              <a:gd name="T15" fmla="*/ 356 h 889"/>
              <a:gd name="T16" fmla="*/ 646 w 1614"/>
              <a:gd name="T17" fmla="*/ 356 h 889"/>
              <a:gd name="T18" fmla="*/ 646 w 1614"/>
              <a:gd name="T19" fmla="*/ 178 h 889"/>
              <a:gd name="T20" fmla="*/ 0 w 1614"/>
              <a:gd name="T21" fmla="*/ 178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14" h="889">
                <a:moveTo>
                  <a:pt x="0" y="178"/>
                </a:moveTo>
                <a:lnTo>
                  <a:pt x="0" y="889"/>
                </a:lnTo>
                <a:lnTo>
                  <a:pt x="1614" y="889"/>
                </a:lnTo>
                <a:lnTo>
                  <a:pt x="1614" y="0"/>
                </a:lnTo>
                <a:lnTo>
                  <a:pt x="1291" y="0"/>
                </a:lnTo>
                <a:lnTo>
                  <a:pt x="1291" y="178"/>
                </a:lnTo>
                <a:lnTo>
                  <a:pt x="969" y="178"/>
                </a:lnTo>
                <a:lnTo>
                  <a:pt x="969" y="356"/>
                </a:lnTo>
                <a:lnTo>
                  <a:pt x="646" y="356"/>
                </a:lnTo>
                <a:lnTo>
                  <a:pt x="646" y="178"/>
                </a:lnTo>
                <a:lnTo>
                  <a:pt x="0" y="178"/>
                </a:lnTo>
                <a:close/>
              </a:path>
            </a:pathLst>
          </a:custGeom>
          <a:solidFill>
            <a:srgbClr val="0000FF"/>
          </a:solidFill>
          <a:ln w="301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180677" name="Rectangle 5"/>
          <p:cNvSpPr>
            <a:spLocks noChangeArrowheads="1"/>
          </p:cNvSpPr>
          <p:nvPr/>
        </p:nvSpPr>
        <p:spPr bwMode="auto">
          <a:xfrm>
            <a:off x="2327275" y="5564188"/>
            <a:ext cx="150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Hardware X</a:t>
            </a:r>
            <a:endParaRPr lang="en-US" sz="2400" b="0"/>
          </a:p>
        </p:txBody>
      </p:sp>
      <p:sp>
        <p:nvSpPr>
          <p:cNvPr id="1180678" name="Rectangle 6"/>
          <p:cNvSpPr>
            <a:spLocks noChangeArrowheads="1"/>
          </p:cNvSpPr>
          <p:nvPr/>
        </p:nvSpPr>
        <p:spPr bwMode="auto">
          <a:xfrm>
            <a:off x="5916613" y="5564188"/>
            <a:ext cx="149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Hardware Y</a:t>
            </a:r>
            <a:endParaRPr lang="en-US" sz="2400" b="0"/>
          </a:p>
        </p:txBody>
      </p:sp>
      <p:grpSp>
        <p:nvGrpSpPr>
          <p:cNvPr id="1180679" name="Group 7"/>
          <p:cNvGrpSpPr>
            <a:grpSpLocks/>
          </p:cNvGrpSpPr>
          <p:nvPr/>
        </p:nvGrpSpPr>
        <p:grpSpPr bwMode="auto">
          <a:xfrm>
            <a:off x="1798638" y="2028825"/>
            <a:ext cx="2562225" cy="2820988"/>
            <a:chOff x="1133" y="1278"/>
            <a:chExt cx="1614" cy="1777"/>
          </a:xfrm>
        </p:grpSpPr>
        <p:grpSp>
          <p:nvGrpSpPr>
            <p:cNvPr id="1180680" name="Group 8"/>
            <p:cNvGrpSpPr>
              <a:grpSpLocks/>
            </p:cNvGrpSpPr>
            <p:nvPr/>
          </p:nvGrpSpPr>
          <p:grpSpPr bwMode="auto">
            <a:xfrm>
              <a:off x="1133" y="1278"/>
              <a:ext cx="1614" cy="1777"/>
              <a:chOff x="1133" y="1278"/>
              <a:chExt cx="1614" cy="1777"/>
            </a:xfrm>
          </p:grpSpPr>
          <p:grpSp>
            <p:nvGrpSpPr>
              <p:cNvPr id="1180681" name="Group 9"/>
              <p:cNvGrpSpPr>
                <a:grpSpLocks/>
              </p:cNvGrpSpPr>
              <p:nvPr/>
            </p:nvGrpSpPr>
            <p:grpSpPr bwMode="auto">
              <a:xfrm>
                <a:off x="1133" y="2247"/>
                <a:ext cx="1614" cy="808"/>
                <a:chOff x="1133" y="2247"/>
                <a:chExt cx="1614" cy="808"/>
              </a:xfrm>
            </p:grpSpPr>
            <p:sp>
              <p:nvSpPr>
                <p:cNvPr id="1180682" name="Freeform 10"/>
                <p:cNvSpPr>
                  <a:spLocks/>
                </p:cNvSpPr>
                <p:nvPr/>
              </p:nvSpPr>
              <p:spPr bwMode="auto">
                <a:xfrm>
                  <a:off x="1133" y="2247"/>
                  <a:ext cx="1614" cy="647"/>
                </a:xfrm>
                <a:custGeom>
                  <a:avLst/>
                  <a:gdLst>
                    <a:gd name="T0" fmla="*/ 0 w 1614"/>
                    <a:gd name="T1" fmla="*/ 647 h 647"/>
                    <a:gd name="T2" fmla="*/ 0 w 1614"/>
                    <a:gd name="T3" fmla="*/ 0 h 647"/>
                    <a:gd name="T4" fmla="*/ 1614 w 1614"/>
                    <a:gd name="T5" fmla="*/ 0 h 647"/>
                    <a:gd name="T6" fmla="*/ 1614 w 1614"/>
                    <a:gd name="T7" fmla="*/ 647 h 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14" h="647">
                      <a:moveTo>
                        <a:pt x="0" y="647"/>
                      </a:moveTo>
                      <a:lnTo>
                        <a:pt x="0" y="0"/>
                      </a:lnTo>
                      <a:lnTo>
                        <a:pt x="1614" y="0"/>
                      </a:lnTo>
                      <a:lnTo>
                        <a:pt x="1614" y="647"/>
                      </a:lnTo>
                    </a:path>
                  </a:pathLst>
                </a:cu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80683" name="Freeform 11"/>
                <p:cNvSpPr>
                  <a:spLocks/>
                </p:cNvSpPr>
                <p:nvPr/>
              </p:nvSpPr>
              <p:spPr bwMode="auto">
                <a:xfrm>
                  <a:off x="1133" y="2732"/>
                  <a:ext cx="1614" cy="323"/>
                </a:xfrm>
                <a:custGeom>
                  <a:avLst/>
                  <a:gdLst>
                    <a:gd name="T0" fmla="*/ 0 w 1614"/>
                    <a:gd name="T1" fmla="*/ 162 h 323"/>
                    <a:gd name="T2" fmla="*/ 323 w 1614"/>
                    <a:gd name="T3" fmla="*/ 162 h 323"/>
                    <a:gd name="T4" fmla="*/ 323 w 1614"/>
                    <a:gd name="T5" fmla="*/ 0 h 323"/>
                    <a:gd name="T6" fmla="*/ 646 w 1614"/>
                    <a:gd name="T7" fmla="*/ 0 h 323"/>
                    <a:gd name="T8" fmla="*/ 646 w 1614"/>
                    <a:gd name="T9" fmla="*/ 323 h 323"/>
                    <a:gd name="T10" fmla="*/ 968 w 1614"/>
                    <a:gd name="T11" fmla="*/ 323 h 323"/>
                    <a:gd name="T12" fmla="*/ 968 w 1614"/>
                    <a:gd name="T13" fmla="*/ 0 h 323"/>
                    <a:gd name="T14" fmla="*/ 1291 w 1614"/>
                    <a:gd name="T15" fmla="*/ 0 h 323"/>
                    <a:gd name="T16" fmla="*/ 1291 w 1614"/>
                    <a:gd name="T17" fmla="*/ 162 h 323"/>
                    <a:gd name="T18" fmla="*/ 1614 w 1614"/>
                    <a:gd name="T19" fmla="*/ 162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14" h="323">
                      <a:moveTo>
                        <a:pt x="0" y="162"/>
                      </a:moveTo>
                      <a:lnTo>
                        <a:pt x="323" y="162"/>
                      </a:lnTo>
                      <a:lnTo>
                        <a:pt x="323" y="0"/>
                      </a:lnTo>
                      <a:lnTo>
                        <a:pt x="646" y="0"/>
                      </a:lnTo>
                      <a:lnTo>
                        <a:pt x="646" y="323"/>
                      </a:lnTo>
                      <a:lnTo>
                        <a:pt x="968" y="323"/>
                      </a:lnTo>
                      <a:lnTo>
                        <a:pt x="968" y="0"/>
                      </a:lnTo>
                      <a:lnTo>
                        <a:pt x="1291" y="0"/>
                      </a:lnTo>
                      <a:lnTo>
                        <a:pt x="1291" y="162"/>
                      </a:lnTo>
                      <a:lnTo>
                        <a:pt x="1614" y="162"/>
                      </a:lnTo>
                    </a:path>
                  </a:pathLst>
                </a:cu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80684" name="Rectangle 12"/>
                <p:cNvSpPr>
                  <a:spLocks noChangeArrowheads="1"/>
                </p:cNvSpPr>
                <p:nvPr/>
              </p:nvSpPr>
              <p:spPr bwMode="auto">
                <a:xfrm>
                  <a:off x="1321" y="2352"/>
                  <a:ext cx="1257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0">
                      <a:solidFill>
                        <a:srgbClr val="000000"/>
                      </a:solidFill>
                    </a:rPr>
                    <a:t>Operating System</a:t>
                  </a:r>
                  <a:endParaRPr lang="en-US" sz="2400" b="0"/>
                </a:p>
              </p:txBody>
            </p:sp>
          </p:grpSp>
          <p:sp>
            <p:nvSpPr>
              <p:cNvPr id="1180685" name="Rectangle 13"/>
              <p:cNvSpPr>
                <a:spLocks noChangeArrowheads="1"/>
              </p:cNvSpPr>
              <p:nvPr/>
            </p:nvSpPr>
            <p:spPr bwMode="auto">
              <a:xfrm>
                <a:off x="1133" y="1278"/>
                <a:ext cx="1614" cy="646"/>
              </a:xfrm>
              <a:prstGeom prst="rect">
                <a:avLst/>
              </a:prstGeom>
              <a:solidFill>
                <a:srgbClr val="00FF00"/>
              </a:solidFill>
              <a:ln w="301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0686" name="Rectangle 14"/>
            <p:cNvSpPr>
              <a:spLocks noChangeArrowheads="1"/>
            </p:cNvSpPr>
            <p:nvPr/>
          </p:nvSpPr>
          <p:spPr bwMode="auto">
            <a:xfrm>
              <a:off x="1231" y="1505"/>
              <a:ext cx="14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</a:rPr>
                <a:t>Application program</a:t>
              </a:r>
              <a:endParaRPr lang="en-US" sz="2400" b="0"/>
            </a:p>
          </p:txBody>
        </p:sp>
      </p:grpSp>
      <p:grpSp>
        <p:nvGrpSpPr>
          <p:cNvPr id="1180687" name="Group 15"/>
          <p:cNvGrpSpPr>
            <a:grpSpLocks/>
          </p:cNvGrpSpPr>
          <p:nvPr/>
        </p:nvGrpSpPr>
        <p:grpSpPr bwMode="auto">
          <a:xfrm>
            <a:off x="5384800" y="2028825"/>
            <a:ext cx="2562225" cy="2820988"/>
            <a:chOff x="3392" y="1278"/>
            <a:chExt cx="1614" cy="1777"/>
          </a:xfrm>
        </p:grpSpPr>
        <p:grpSp>
          <p:nvGrpSpPr>
            <p:cNvPr id="1180688" name="Group 16"/>
            <p:cNvGrpSpPr>
              <a:grpSpLocks/>
            </p:cNvGrpSpPr>
            <p:nvPr/>
          </p:nvGrpSpPr>
          <p:grpSpPr bwMode="auto">
            <a:xfrm>
              <a:off x="3392" y="2247"/>
              <a:ext cx="1614" cy="808"/>
              <a:chOff x="3392" y="2247"/>
              <a:chExt cx="1614" cy="808"/>
            </a:xfrm>
          </p:grpSpPr>
          <p:sp>
            <p:nvSpPr>
              <p:cNvPr id="1180689" name="Freeform 17"/>
              <p:cNvSpPr>
                <a:spLocks/>
              </p:cNvSpPr>
              <p:nvPr/>
            </p:nvSpPr>
            <p:spPr bwMode="auto">
              <a:xfrm>
                <a:off x="3392" y="2732"/>
                <a:ext cx="1614" cy="323"/>
              </a:xfrm>
              <a:custGeom>
                <a:avLst/>
                <a:gdLst>
                  <a:gd name="T0" fmla="*/ 0 w 1614"/>
                  <a:gd name="T1" fmla="*/ 162 h 323"/>
                  <a:gd name="T2" fmla="*/ 646 w 1614"/>
                  <a:gd name="T3" fmla="*/ 162 h 323"/>
                  <a:gd name="T4" fmla="*/ 646 w 1614"/>
                  <a:gd name="T5" fmla="*/ 323 h 323"/>
                  <a:gd name="T6" fmla="*/ 969 w 1614"/>
                  <a:gd name="T7" fmla="*/ 323 h 323"/>
                  <a:gd name="T8" fmla="*/ 969 w 1614"/>
                  <a:gd name="T9" fmla="*/ 162 h 323"/>
                  <a:gd name="T10" fmla="*/ 1291 w 1614"/>
                  <a:gd name="T11" fmla="*/ 162 h 323"/>
                  <a:gd name="T12" fmla="*/ 1291 w 1614"/>
                  <a:gd name="T13" fmla="*/ 0 h 323"/>
                  <a:gd name="T14" fmla="*/ 1614 w 1614"/>
                  <a:gd name="T15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4" h="323">
                    <a:moveTo>
                      <a:pt x="0" y="162"/>
                    </a:moveTo>
                    <a:lnTo>
                      <a:pt x="646" y="162"/>
                    </a:lnTo>
                    <a:lnTo>
                      <a:pt x="646" y="323"/>
                    </a:lnTo>
                    <a:lnTo>
                      <a:pt x="969" y="323"/>
                    </a:lnTo>
                    <a:lnTo>
                      <a:pt x="969" y="162"/>
                    </a:lnTo>
                    <a:lnTo>
                      <a:pt x="1291" y="162"/>
                    </a:lnTo>
                    <a:lnTo>
                      <a:pt x="1291" y="0"/>
                    </a:lnTo>
                    <a:lnTo>
                      <a:pt x="1614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0" name="Freeform 18"/>
              <p:cNvSpPr>
                <a:spLocks/>
              </p:cNvSpPr>
              <p:nvPr/>
            </p:nvSpPr>
            <p:spPr bwMode="auto">
              <a:xfrm>
                <a:off x="3392" y="2247"/>
                <a:ext cx="1614" cy="647"/>
              </a:xfrm>
              <a:custGeom>
                <a:avLst/>
                <a:gdLst>
                  <a:gd name="T0" fmla="*/ 0 w 1614"/>
                  <a:gd name="T1" fmla="*/ 647 h 647"/>
                  <a:gd name="T2" fmla="*/ 0 w 1614"/>
                  <a:gd name="T3" fmla="*/ 0 h 647"/>
                  <a:gd name="T4" fmla="*/ 1614 w 1614"/>
                  <a:gd name="T5" fmla="*/ 0 h 647"/>
                  <a:gd name="T6" fmla="*/ 1614 w 1614"/>
                  <a:gd name="T7" fmla="*/ 485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4" h="647">
                    <a:moveTo>
                      <a:pt x="0" y="647"/>
                    </a:moveTo>
                    <a:lnTo>
                      <a:pt x="0" y="0"/>
                    </a:lnTo>
                    <a:lnTo>
                      <a:pt x="1614" y="0"/>
                    </a:lnTo>
                    <a:lnTo>
                      <a:pt x="1614" y="485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1" name="Rectangle 19"/>
              <p:cNvSpPr>
                <a:spLocks noChangeArrowheads="1"/>
              </p:cNvSpPr>
              <p:nvPr/>
            </p:nvSpPr>
            <p:spPr bwMode="auto">
              <a:xfrm>
                <a:off x="3580" y="2352"/>
                <a:ext cx="125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</a:rPr>
                  <a:t>Operating System</a:t>
                </a:r>
                <a:endParaRPr lang="en-US" sz="2400" b="0"/>
              </a:p>
            </p:txBody>
          </p:sp>
        </p:grpSp>
        <p:sp>
          <p:nvSpPr>
            <p:cNvPr id="1180692" name="Rectangle 20"/>
            <p:cNvSpPr>
              <a:spLocks noChangeArrowheads="1"/>
            </p:cNvSpPr>
            <p:nvPr/>
          </p:nvSpPr>
          <p:spPr bwMode="auto">
            <a:xfrm>
              <a:off x="3392" y="1278"/>
              <a:ext cx="1614" cy="646"/>
            </a:xfrm>
            <a:prstGeom prst="rect">
              <a:avLst/>
            </a:prstGeom>
            <a:solidFill>
              <a:srgbClr val="00FF00"/>
            </a:solidFill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80693" name="Rectangle 21"/>
            <p:cNvSpPr>
              <a:spLocks noChangeArrowheads="1"/>
            </p:cNvSpPr>
            <p:nvPr/>
          </p:nvSpPr>
          <p:spPr bwMode="auto">
            <a:xfrm>
              <a:off x="3490" y="1505"/>
              <a:ext cx="14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</a:rPr>
                <a:t>Application program</a:t>
              </a:r>
              <a:endParaRPr lang="en-US" sz="2400" b="0"/>
            </a:p>
          </p:txBody>
        </p:sp>
      </p:grpSp>
      <p:grpSp>
        <p:nvGrpSpPr>
          <p:cNvPr id="1180694" name="Group 22"/>
          <p:cNvGrpSpPr>
            <a:grpSpLocks/>
          </p:cNvGrpSpPr>
          <p:nvPr/>
        </p:nvGrpSpPr>
        <p:grpSpPr bwMode="auto">
          <a:xfrm>
            <a:off x="1657350" y="2027238"/>
            <a:ext cx="2700338" cy="2827337"/>
            <a:chOff x="639" y="1277"/>
            <a:chExt cx="1701" cy="1781"/>
          </a:xfrm>
        </p:grpSpPr>
        <p:sp>
          <p:nvSpPr>
            <p:cNvPr id="1180695" name="Freeform 23"/>
            <p:cNvSpPr>
              <a:spLocks/>
            </p:cNvSpPr>
            <p:nvPr/>
          </p:nvSpPr>
          <p:spPr bwMode="auto">
            <a:xfrm>
              <a:off x="726" y="1277"/>
              <a:ext cx="1614" cy="1620"/>
            </a:xfrm>
            <a:custGeom>
              <a:avLst/>
              <a:gdLst>
                <a:gd name="T0" fmla="*/ 0 w 1614"/>
                <a:gd name="T1" fmla="*/ 647 h 647"/>
                <a:gd name="T2" fmla="*/ 0 w 1614"/>
                <a:gd name="T3" fmla="*/ 0 h 647"/>
                <a:gd name="T4" fmla="*/ 1614 w 1614"/>
                <a:gd name="T5" fmla="*/ 0 h 647"/>
                <a:gd name="T6" fmla="*/ 1614 w 1614"/>
                <a:gd name="T7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4" h="647">
                  <a:moveTo>
                    <a:pt x="0" y="647"/>
                  </a:moveTo>
                  <a:lnTo>
                    <a:pt x="0" y="0"/>
                  </a:lnTo>
                  <a:lnTo>
                    <a:pt x="1614" y="0"/>
                  </a:lnTo>
                  <a:lnTo>
                    <a:pt x="1614" y="647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696" name="Freeform 24"/>
            <p:cNvSpPr>
              <a:spLocks/>
            </p:cNvSpPr>
            <p:nvPr/>
          </p:nvSpPr>
          <p:spPr bwMode="auto">
            <a:xfrm>
              <a:off x="726" y="2735"/>
              <a:ext cx="1614" cy="323"/>
            </a:xfrm>
            <a:custGeom>
              <a:avLst/>
              <a:gdLst>
                <a:gd name="T0" fmla="*/ 0 w 1614"/>
                <a:gd name="T1" fmla="*/ 162 h 323"/>
                <a:gd name="T2" fmla="*/ 323 w 1614"/>
                <a:gd name="T3" fmla="*/ 162 h 323"/>
                <a:gd name="T4" fmla="*/ 323 w 1614"/>
                <a:gd name="T5" fmla="*/ 0 h 323"/>
                <a:gd name="T6" fmla="*/ 646 w 1614"/>
                <a:gd name="T7" fmla="*/ 0 h 323"/>
                <a:gd name="T8" fmla="*/ 646 w 1614"/>
                <a:gd name="T9" fmla="*/ 323 h 323"/>
                <a:gd name="T10" fmla="*/ 968 w 1614"/>
                <a:gd name="T11" fmla="*/ 323 h 323"/>
                <a:gd name="T12" fmla="*/ 968 w 1614"/>
                <a:gd name="T13" fmla="*/ 0 h 323"/>
                <a:gd name="T14" fmla="*/ 1291 w 1614"/>
                <a:gd name="T15" fmla="*/ 0 h 323"/>
                <a:gd name="T16" fmla="*/ 1291 w 1614"/>
                <a:gd name="T17" fmla="*/ 162 h 323"/>
                <a:gd name="T18" fmla="*/ 1614 w 1614"/>
                <a:gd name="T19" fmla="*/ 16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4" h="323">
                  <a:moveTo>
                    <a:pt x="0" y="162"/>
                  </a:moveTo>
                  <a:lnTo>
                    <a:pt x="323" y="162"/>
                  </a:lnTo>
                  <a:lnTo>
                    <a:pt x="323" y="0"/>
                  </a:lnTo>
                  <a:lnTo>
                    <a:pt x="646" y="0"/>
                  </a:lnTo>
                  <a:lnTo>
                    <a:pt x="646" y="323"/>
                  </a:lnTo>
                  <a:lnTo>
                    <a:pt x="968" y="323"/>
                  </a:lnTo>
                  <a:lnTo>
                    <a:pt x="968" y="0"/>
                  </a:lnTo>
                  <a:lnTo>
                    <a:pt x="1291" y="0"/>
                  </a:lnTo>
                  <a:lnTo>
                    <a:pt x="1291" y="162"/>
                  </a:lnTo>
                  <a:lnTo>
                    <a:pt x="1614" y="162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697" name="Rectangle 25"/>
            <p:cNvSpPr>
              <a:spLocks noChangeArrowheads="1"/>
            </p:cNvSpPr>
            <p:nvPr/>
          </p:nvSpPr>
          <p:spPr bwMode="auto">
            <a:xfrm>
              <a:off x="639" y="2355"/>
              <a:ext cx="13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0">
                  <a:solidFill>
                    <a:srgbClr val="000000"/>
                  </a:solidFill>
                </a:rPr>
                <a:t>           Application</a:t>
              </a:r>
              <a:endParaRPr lang="en-US" sz="2400" b="0"/>
            </a:p>
          </p:txBody>
        </p:sp>
      </p:grpSp>
      <p:grpSp>
        <p:nvGrpSpPr>
          <p:cNvPr id="1180698" name="Group 26"/>
          <p:cNvGrpSpPr>
            <a:grpSpLocks/>
          </p:cNvGrpSpPr>
          <p:nvPr/>
        </p:nvGrpSpPr>
        <p:grpSpPr bwMode="auto">
          <a:xfrm>
            <a:off x="5381625" y="2019300"/>
            <a:ext cx="2562225" cy="2827338"/>
            <a:chOff x="3505" y="1272"/>
            <a:chExt cx="1614" cy="1781"/>
          </a:xfrm>
        </p:grpSpPr>
        <p:sp>
          <p:nvSpPr>
            <p:cNvPr id="1180699" name="Freeform 27"/>
            <p:cNvSpPr>
              <a:spLocks/>
            </p:cNvSpPr>
            <p:nvPr/>
          </p:nvSpPr>
          <p:spPr bwMode="auto">
            <a:xfrm>
              <a:off x="3505" y="2730"/>
              <a:ext cx="1614" cy="323"/>
            </a:xfrm>
            <a:custGeom>
              <a:avLst/>
              <a:gdLst>
                <a:gd name="T0" fmla="*/ 0 w 1614"/>
                <a:gd name="T1" fmla="*/ 162 h 323"/>
                <a:gd name="T2" fmla="*/ 646 w 1614"/>
                <a:gd name="T3" fmla="*/ 162 h 323"/>
                <a:gd name="T4" fmla="*/ 646 w 1614"/>
                <a:gd name="T5" fmla="*/ 323 h 323"/>
                <a:gd name="T6" fmla="*/ 969 w 1614"/>
                <a:gd name="T7" fmla="*/ 323 h 323"/>
                <a:gd name="T8" fmla="*/ 969 w 1614"/>
                <a:gd name="T9" fmla="*/ 162 h 323"/>
                <a:gd name="T10" fmla="*/ 1291 w 1614"/>
                <a:gd name="T11" fmla="*/ 162 h 323"/>
                <a:gd name="T12" fmla="*/ 1291 w 1614"/>
                <a:gd name="T13" fmla="*/ 0 h 323"/>
                <a:gd name="T14" fmla="*/ 1614 w 1614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4" h="323">
                  <a:moveTo>
                    <a:pt x="0" y="162"/>
                  </a:moveTo>
                  <a:lnTo>
                    <a:pt x="646" y="162"/>
                  </a:lnTo>
                  <a:lnTo>
                    <a:pt x="646" y="323"/>
                  </a:lnTo>
                  <a:lnTo>
                    <a:pt x="969" y="323"/>
                  </a:lnTo>
                  <a:lnTo>
                    <a:pt x="969" y="162"/>
                  </a:lnTo>
                  <a:lnTo>
                    <a:pt x="1291" y="162"/>
                  </a:lnTo>
                  <a:lnTo>
                    <a:pt x="1291" y="0"/>
                  </a:lnTo>
                  <a:lnTo>
                    <a:pt x="1614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700" name="Freeform 28"/>
            <p:cNvSpPr>
              <a:spLocks/>
            </p:cNvSpPr>
            <p:nvPr/>
          </p:nvSpPr>
          <p:spPr bwMode="auto">
            <a:xfrm>
              <a:off x="3505" y="1272"/>
              <a:ext cx="1614" cy="1620"/>
            </a:xfrm>
            <a:custGeom>
              <a:avLst/>
              <a:gdLst>
                <a:gd name="T0" fmla="*/ 0 w 1614"/>
                <a:gd name="T1" fmla="*/ 1620 h 1620"/>
                <a:gd name="T2" fmla="*/ 0 w 1614"/>
                <a:gd name="T3" fmla="*/ 0 h 1620"/>
                <a:gd name="T4" fmla="*/ 1614 w 1614"/>
                <a:gd name="T5" fmla="*/ 0 h 1620"/>
                <a:gd name="T6" fmla="*/ 1614 w 1614"/>
                <a:gd name="T7" fmla="*/ 1464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4" h="1620">
                  <a:moveTo>
                    <a:pt x="0" y="1620"/>
                  </a:moveTo>
                  <a:lnTo>
                    <a:pt x="0" y="0"/>
                  </a:lnTo>
                  <a:lnTo>
                    <a:pt x="1614" y="0"/>
                  </a:lnTo>
                  <a:lnTo>
                    <a:pt x="1614" y="1464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701" name="Rectangle 29"/>
            <p:cNvSpPr>
              <a:spLocks noChangeArrowheads="1"/>
            </p:cNvSpPr>
            <p:nvPr/>
          </p:nvSpPr>
          <p:spPr bwMode="auto">
            <a:xfrm>
              <a:off x="3693" y="2350"/>
              <a:ext cx="10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</a:rPr>
                <a:t>     Application</a:t>
              </a:r>
              <a:endParaRPr lang="en-US" sz="24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80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80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8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40749</TotalTime>
  <Words>7638</Words>
  <Application>Microsoft Macintosh PowerPoint</Application>
  <PresentationFormat>On-screen Show (4:3)</PresentationFormat>
  <Paragraphs>1138</Paragraphs>
  <Slides>44</Slides>
  <Notes>34</Notes>
  <HiddenSlides>11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1_paalh</vt:lpstr>
      <vt:lpstr>Visio</vt:lpstr>
      <vt:lpstr>VISIO</vt:lpstr>
      <vt:lpstr>Document</vt:lpstr>
      <vt:lpstr>Operating Systems:   Introduction </vt:lpstr>
      <vt:lpstr>Overview</vt:lpstr>
      <vt:lpstr>Hardware</vt:lpstr>
      <vt:lpstr>Example:  Intel Hub Architecture (850 Chipset) </vt:lpstr>
      <vt:lpstr>Example:  Intel Hub Architecture (850 Chipset) </vt:lpstr>
      <vt:lpstr>Example:  Intel Hub Architecture (850 Chipset)</vt:lpstr>
      <vt:lpstr>Example:  Intel Platform Controller Hub Architecture</vt:lpstr>
      <vt:lpstr>Example:  AMD Opteron &amp; Intel Xeon</vt:lpstr>
      <vt:lpstr>Different Hardware </vt:lpstr>
      <vt:lpstr>Intel 32-bit Architecture (IA32): Basic Execution Environment</vt:lpstr>
      <vt:lpstr>Intel 32-bit Architecture (IA32): Basic Execution Environment</vt:lpstr>
      <vt:lpstr>C Function Calls &amp; Stack</vt:lpstr>
      <vt:lpstr>C Function Calls &amp; Stack</vt:lpstr>
      <vt:lpstr>C Function Calls &amp; Stack</vt:lpstr>
      <vt:lpstr>Many Concurrent Tasks</vt:lpstr>
      <vt:lpstr>Many Concurrent Tasks</vt:lpstr>
      <vt:lpstr>What is an Operating System (OS)?</vt:lpstr>
      <vt:lpstr>Where do we find OSes?</vt:lpstr>
      <vt:lpstr>Operating System Categories</vt:lpstr>
      <vt:lpstr>History</vt:lpstr>
      <vt:lpstr>History</vt:lpstr>
      <vt:lpstr>Why Study OSes?</vt:lpstr>
      <vt:lpstr>Primary Components</vt:lpstr>
      <vt:lpstr>Primary Components</vt:lpstr>
      <vt:lpstr>Device Management</vt:lpstr>
      <vt:lpstr>Device Management</vt:lpstr>
      <vt:lpstr>Device Management</vt:lpstr>
      <vt:lpstr>Interfaces</vt:lpstr>
      <vt:lpstr>Windows Interfaces</vt:lpstr>
      <vt:lpstr>The WinXP Desktop Interface</vt:lpstr>
      <vt:lpstr>UNIX Interfaces</vt:lpstr>
      <vt:lpstr>A Linux (KDE) Desktop Interface</vt:lpstr>
      <vt:lpstr>Typical (UNIX) Line Commands</vt:lpstr>
      <vt:lpstr>System Calls</vt:lpstr>
      <vt:lpstr>System Calls: read</vt:lpstr>
      <vt:lpstr>Interrupt Program Execution</vt:lpstr>
      <vt:lpstr>Interrupts</vt:lpstr>
      <vt:lpstr>Exceptions</vt:lpstr>
      <vt:lpstr>Interrupt (and Exception) Handling</vt:lpstr>
      <vt:lpstr>Booting</vt:lpstr>
      <vt:lpstr>Booting</vt:lpstr>
      <vt:lpstr>User Level vs. Kernel Level (Protection)</vt:lpstr>
      <vt:lpstr>OS Organization</vt:lpstr>
      <vt:lpstr>Summary</vt:lpstr>
    </vt:vector>
  </TitlesOfParts>
  <Company>ifi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Pål Halvorsen</cp:lastModifiedBy>
  <cp:revision>1723</cp:revision>
  <cp:lastPrinted>2012-09-12T06:31:52Z</cp:lastPrinted>
  <dcterms:created xsi:type="dcterms:W3CDTF">2013-09-10T07:25:30Z</dcterms:created>
  <dcterms:modified xsi:type="dcterms:W3CDTF">2013-09-11T10:02:44Z</dcterms:modified>
</cp:coreProperties>
</file>