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42"/>
  </p:notesMasterIdLst>
  <p:handoutMasterIdLst>
    <p:handoutMasterId r:id="rId43"/>
  </p:handoutMasterIdLst>
  <p:sldIdLst>
    <p:sldId id="433" r:id="rId2"/>
    <p:sldId id="434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68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9" r:id="rId36"/>
    <p:sldId id="470" r:id="rId37"/>
    <p:sldId id="471" r:id="rId38"/>
    <p:sldId id="472" r:id="rId39"/>
    <p:sldId id="466" r:id="rId40"/>
    <p:sldId id="467" r:id="rId41"/>
  </p:sldIdLst>
  <p:sldSz cx="9144000" cy="6858000" type="screen4x3"/>
  <p:notesSz cx="6845300" cy="9131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b="1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C0C0C0"/>
    <a:srgbClr val="DDDDDD"/>
    <a:srgbClr val="CC0000"/>
    <a:srgbClr val="FF99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5" d="100"/>
          <a:sy n="165" d="100"/>
        </p:scale>
        <p:origin x="-9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BC0F2A1A-AE4B-FC4E-8F4A-73D66CF5FF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75B606C1-8CD5-2E46-B437-4631CC458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defTabSz="920750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32729ED-28B7-4943-91CF-0FD82C199FE1}" type="slidenum">
              <a:rPr lang="en-US" sz="1200" b="0">
                <a:latin typeface="Arial" charset="0"/>
              </a:rPr>
              <a:pPr/>
              <a:t>1</a:t>
            </a:fld>
            <a:endParaRPr lang="en-US" sz="1200" b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2625"/>
            <a:ext cx="4565650" cy="3424238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38638"/>
            <a:ext cx="5019675" cy="4110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b-NO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81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22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73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7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6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95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26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26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04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23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288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358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098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72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51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59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361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9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7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34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32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67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66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12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606C1-8CD5-2E46-B437-4631CC458B1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b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 rot="162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5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5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253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255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274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767138"/>
            <a:ext cx="9144000" cy="2747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90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66775"/>
            <a:ext cx="4495800" cy="274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67138"/>
            <a:ext cx="4495800" cy="2747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9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783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92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76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74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006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6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720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01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82" name="Rectangle 34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 b="0" dirty="0">
                <a:latin typeface="Arial" pitchFamily="-105" charset="0"/>
                <a:ea typeface="+mn-ea"/>
                <a:cs typeface="+mn-cs"/>
              </a:rPr>
              <a:t>INF1060,  Autumn </a:t>
            </a:r>
            <a:r>
              <a:rPr lang="en-US" sz="900" b="0" dirty="0" smtClean="0">
                <a:latin typeface="Arial" pitchFamily="-105" charset="0"/>
                <a:ea typeface="+mn-ea"/>
                <a:cs typeface="+mn-cs"/>
              </a:rPr>
              <a:t>2014,  </a:t>
            </a:r>
            <a:r>
              <a:rPr lang="en-US" sz="900" b="0" dirty="0">
                <a:latin typeface="Arial" pitchFamily="-105" charset="0"/>
                <a:ea typeface="+mn-ea"/>
                <a:cs typeface="+mn-cs"/>
              </a:rPr>
              <a:t>Michael Welzl</a:t>
            </a: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 b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4083" name="Rectangle 35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-105" charset="0"/>
              <a:ea typeface="+mn-ea"/>
              <a:cs typeface="+mn-cs"/>
            </a:endParaRPr>
          </a:p>
        </p:txBody>
      </p:sp>
      <p:pic>
        <p:nvPicPr>
          <p:cNvPr id="1032" name="Picture 38" descr="Picture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078"/>
          <a:stretch>
            <a:fillRect/>
          </a:stretch>
        </p:blipFill>
        <p:spPr bwMode="auto">
          <a:xfrm>
            <a:off x="15875" y="6572250"/>
            <a:ext cx="334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69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 b="0">
              <a:latin typeface="Tahoma" pitchFamily="-105" charset="0"/>
              <a:ea typeface="+mn-ea"/>
              <a:cs typeface="+mn-cs"/>
            </a:endParaRPr>
          </a:p>
        </p:txBody>
      </p:sp>
      <p:sp>
        <p:nvSpPr>
          <p:cNvPr id="514087" name="Text Box 39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latin typeface="Tahoma" pitchFamily="-105" charset="0"/>
                <a:ea typeface="+mn-ea"/>
                <a:cs typeface="+mn-cs"/>
              </a:rPr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Tahoma" charset="0"/>
        <a:buChar char="−"/>
        <a:defRPr sz="24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Wingdings" charset="0"/>
        <a:buChar char="§"/>
        <a:defRPr sz="19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0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05" charset="2"/>
        <a:buChar char="q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018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Michael Welzl</a:t>
            </a:r>
          </a:p>
          <a:p>
            <a:pPr eaLnBrk="1" hangingPunct="1">
              <a:buFont typeface="Wingdings" charset="0"/>
              <a:buNone/>
            </a:pP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(adapted from lectures by Pål Halvorsen, Carsten Griwodz &amp; Olav Lysne)</a:t>
            </a:r>
          </a:p>
        </p:txBody>
      </p:sp>
      <p:sp>
        <p:nvSpPr>
          <p:cNvPr id="1160195" name="Rectangle 3"/>
          <p:cNvSpPr>
            <a:spLocks noChangeArrowheads="1"/>
          </p:cNvSpPr>
          <p:nvPr/>
        </p:nvSpPr>
        <p:spPr bwMode="auto">
          <a:xfrm>
            <a:off x="755650" y="1876425"/>
            <a:ext cx="83169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  <a:t>Data Communication:</a:t>
            </a:r>
            <a:b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12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12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80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3700">
                <a:effectLst>
                  <a:outerShdw blurRad="38100" dist="38100" dir="2700000" algn="tl">
                    <a:srgbClr val="DDDDDD"/>
                  </a:outerShdw>
                </a:effectLst>
              </a:rPr>
              <a:t>Introduction to Berkeley Sockets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916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chemeClr val="tx2"/>
                </a:solidFill>
              </a:rPr>
              <a:t>INF1060: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Introduction to Operating Systems and Data Communication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To do – slightly more details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request-sd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folHlink"/>
                </a:solidFill>
                <a:latin typeface="Helvetica" charset="0"/>
              </a:rPr>
              <a:t>”</a:t>
            </a:r>
            <a:endParaRPr lang="en-US" sz="1200" b="0">
              <a:solidFill>
                <a:schemeClr val="folHlink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folHlink"/>
                </a:solidFill>
                <a:latin typeface="Helvetica" charset="0"/>
              </a:rPr>
              <a:t>	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&lt;Necessary includes&gt;</a:t>
            </a:r>
          </a:p>
        </p:txBody>
      </p:sp>
      <p:sp>
        <p:nvSpPr>
          <p:cNvPr id="1171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1175" y="3543300"/>
            <a:ext cx="8058150" cy="3062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These five files are needed by both client and server 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They include definitions and declarations as described on the following sides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Some systems will have the same declarations in different files – the above examples should work at IFI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(see </a:t>
            </a: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/usr/include</a:t>
            </a: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 on Linux &amp; Solaris)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164263" y="3040968"/>
            <a:ext cx="14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endParaRPr lang="en-US" sz="2000" b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81625" y="1189041"/>
            <a:ext cx="3762375" cy="630237"/>
            <a:chOff x="3390" y="714"/>
            <a:chExt cx="2370" cy="397"/>
          </a:xfrm>
        </p:grpSpPr>
        <p:grpSp>
          <p:nvGrpSpPr>
            <p:cNvPr id="28699" name="Group 6"/>
            <p:cNvGrpSpPr>
              <a:grpSpLocks/>
            </p:cNvGrpSpPr>
            <p:nvPr/>
          </p:nvGrpSpPr>
          <p:grpSpPr bwMode="auto">
            <a:xfrm>
              <a:off x="3390" y="714"/>
              <a:ext cx="2370" cy="397"/>
              <a:chOff x="3390" y="714"/>
              <a:chExt cx="2370" cy="397"/>
            </a:xfrm>
          </p:grpSpPr>
          <p:sp>
            <p:nvSpPr>
              <p:cNvPr id="28701" name="AutoShape 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2" name="Rectangle 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700" name="Text Box 9"/>
            <p:cNvSpPr txBox="1">
              <a:spLocks noChangeArrowheads="1"/>
            </p:cNvSpPr>
            <p:nvPr/>
          </p:nvSpPr>
          <p:spPr bwMode="auto">
            <a:xfrm>
              <a:off x="3844" y="750"/>
              <a:ext cx="1669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&amp; defines (</a:t>
              </a:r>
              <a:r>
                <a:rPr lang="en-US" sz="1200" b="0">
                  <a:latin typeface="Courier New" charset="0"/>
                </a:rPr>
                <a:t>htons</a:t>
              </a:r>
              <a:r>
                <a:rPr lang="en-US" sz="1200" b="0"/>
                <a:t>, etc.)</a:t>
              </a: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</a:t>
              </a:r>
              <a:r>
                <a:rPr lang="en-US" sz="1200" b="0">
                  <a:latin typeface="Courier New" charset="0"/>
                </a:rPr>
                <a:t>sockaddr_in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381625" y="1666193"/>
            <a:ext cx="3762375" cy="630237"/>
            <a:chOff x="3390" y="846"/>
            <a:chExt cx="2370" cy="397"/>
          </a:xfrm>
        </p:grpSpPr>
        <p:grpSp>
          <p:nvGrpSpPr>
            <p:cNvPr id="28695" name="Group 11"/>
            <p:cNvGrpSpPr>
              <a:grpSpLocks/>
            </p:cNvGrpSpPr>
            <p:nvPr/>
          </p:nvGrpSpPr>
          <p:grpSpPr bwMode="auto">
            <a:xfrm>
              <a:off x="3390" y="846"/>
              <a:ext cx="2370" cy="397"/>
              <a:chOff x="3390" y="714"/>
              <a:chExt cx="2370" cy="397"/>
            </a:xfrm>
          </p:grpSpPr>
          <p:sp>
            <p:nvSpPr>
              <p:cNvPr id="28697" name="AutoShape 12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8" name="Rectangle 13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96" name="Text Box 14"/>
            <p:cNvSpPr txBox="1">
              <a:spLocks noChangeArrowheads="1"/>
            </p:cNvSpPr>
            <p:nvPr/>
          </p:nvSpPr>
          <p:spPr bwMode="auto">
            <a:xfrm>
              <a:off x="3838" y="895"/>
              <a:ext cx="1646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send</a:t>
              </a:r>
              <a:r>
                <a:rPr lang="en-US" sz="1200" b="0"/>
                <a:t>, </a:t>
              </a:r>
              <a:r>
                <a:rPr lang="en-US" sz="1200" b="0">
                  <a:latin typeface="Courier New" charset="0"/>
                </a:rPr>
                <a:t>connect</a:t>
              </a:r>
              <a:r>
                <a:rPr lang="en-US" sz="1200" b="0"/>
                <a:t>, etc.)</a:t>
              </a:r>
            </a:p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defines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5381625" y="2017030"/>
            <a:ext cx="3762375" cy="630238"/>
            <a:chOff x="3390" y="1068"/>
            <a:chExt cx="2370" cy="397"/>
          </a:xfrm>
        </p:grpSpPr>
        <p:grpSp>
          <p:nvGrpSpPr>
            <p:cNvPr id="28691" name="Group 16"/>
            <p:cNvGrpSpPr>
              <a:grpSpLocks/>
            </p:cNvGrpSpPr>
            <p:nvPr/>
          </p:nvGrpSpPr>
          <p:grpSpPr bwMode="auto">
            <a:xfrm>
              <a:off x="3390" y="1068"/>
              <a:ext cx="2370" cy="397"/>
              <a:chOff x="3390" y="714"/>
              <a:chExt cx="2370" cy="397"/>
            </a:xfrm>
          </p:grpSpPr>
          <p:sp>
            <p:nvSpPr>
              <p:cNvPr id="28693" name="AutoShape 1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4" name="Rectangle 1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92" name="Text Box 19"/>
            <p:cNvSpPr txBox="1">
              <a:spLocks noChangeArrowheads="1"/>
            </p:cNvSpPr>
            <p:nvPr/>
          </p:nvSpPr>
          <p:spPr bwMode="auto">
            <a:xfrm>
              <a:off x="3835" y="1160"/>
              <a:ext cx="164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gethostbyame</a:t>
              </a:r>
              <a:r>
                <a:rPr lang="en-US" sz="1200" b="0"/>
                <a:t>, etc.)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5381625" y="2388505"/>
            <a:ext cx="3762375" cy="630238"/>
            <a:chOff x="3390" y="1991"/>
            <a:chExt cx="2370" cy="397"/>
          </a:xfrm>
        </p:grpSpPr>
        <p:grpSp>
          <p:nvGrpSpPr>
            <p:cNvPr id="28687" name="Group 21"/>
            <p:cNvGrpSpPr>
              <a:grpSpLocks/>
            </p:cNvGrpSpPr>
            <p:nvPr/>
          </p:nvGrpSpPr>
          <p:grpSpPr bwMode="auto">
            <a:xfrm>
              <a:off x="3390" y="1991"/>
              <a:ext cx="2370" cy="397"/>
              <a:chOff x="3390" y="714"/>
              <a:chExt cx="2370" cy="397"/>
            </a:xfrm>
          </p:grpSpPr>
          <p:sp>
            <p:nvSpPr>
              <p:cNvPr id="28689" name="AutoShape 22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0" name="Rectangle 23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8" name="Text Box 24"/>
            <p:cNvSpPr txBox="1">
              <a:spLocks noChangeArrowheads="1"/>
            </p:cNvSpPr>
            <p:nvPr/>
          </p:nvSpPr>
          <p:spPr bwMode="auto">
            <a:xfrm>
              <a:off x="3835" y="2100"/>
              <a:ext cx="129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/>
                <a:t> prototypes (</a:t>
              </a:r>
              <a:r>
                <a:rPr lang="en-US" sz="1200" b="0">
                  <a:latin typeface="Courier New" charset="0"/>
                </a:rPr>
                <a:t>printf</a:t>
              </a:r>
              <a:r>
                <a:rPr lang="en-US" sz="1200" b="0"/>
                <a:t>, etc.)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5383213" y="2789006"/>
            <a:ext cx="3762375" cy="630238"/>
            <a:chOff x="3390" y="1530"/>
            <a:chExt cx="2370" cy="397"/>
          </a:xfrm>
        </p:grpSpPr>
        <p:grpSp>
          <p:nvGrpSpPr>
            <p:cNvPr id="28683" name="Group 26"/>
            <p:cNvGrpSpPr>
              <a:grpSpLocks/>
            </p:cNvGrpSpPr>
            <p:nvPr/>
          </p:nvGrpSpPr>
          <p:grpSpPr bwMode="auto">
            <a:xfrm>
              <a:off x="3390" y="1530"/>
              <a:ext cx="2370" cy="397"/>
              <a:chOff x="3390" y="714"/>
              <a:chExt cx="2370" cy="397"/>
            </a:xfrm>
          </p:grpSpPr>
          <p:sp>
            <p:nvSpPr>
              <p:cNvPr id="28685" name="AutoShape 27"/>
              <p:cNvSpPr>
                <a:spLocks noChangeArrowheads="1"/>
              </p:cNvSpPr>
              <p:nvPr/>
            </p:nvSpPr>
            <p:spPr bwMode="auto">
              <a:xfrm rot="5400000">
                <a:off x="3418" y="686"/>
                <a:ext cx="397" cy="4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50 w 21600"/>
                  <a:gd name="T13" fmla="*/ 5519 h 21600"/>
                  <a:gd name="T14" fmla="*/ 16050 w 21600"/>
                  <a:gd name="T15" fmla="*/ 1608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53" y="21600"/>
                    </a:lnTo>
                    <a:lnTo>
                      <a:pt x="14147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86" name="Rectangle 28"/>
              <p:cNvSpPr>
                <a:spLocks noChangeArrowheads="1"/>
              </p:cNvSpPr>
              <p:nvPr/>
            </p:nvSpPr>
            <p:spPr bwMode="auto">
              <a:xfrm>
                <a:off x="3844" y="719"/>
                <a:ext cx="1916" cy="391"/>
              </a:xfrm>
              <a:prstGeom prst="rect">
                <a:avLst/>
              </a:prstGeom>
              <a:gradFill rotWithShape="1">
                <a:gsLst>
                  <a:gs pos="0">
                    <a:srgbClr val="C0C0C0"/>
                  </a:gs>
                  <a:gs pos="100000">
                    <a:srgbClr val="DDDDD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rIns="54000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84" name="Text Box 29"/>
            <p:cNvSpPr txBox="1">
              <a:spLocks noChangeArrowheads="1"/>
            </p:cNvSpPr>
            <p:nvPr/>
          </p:nvSpPr>
          <p:spPr bwMode="auto">
            <a:xfrm>
              <a:off x="3838" y="1632"/>
              <a:ext cx="12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 rIns="540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0"/>
                <a:buChar char="Ø"/>
              </a:pPr>
              <a:r>
                <a:rPr lang="en-US" sz="1200" b="0" dirty="0"/>
                <a:t> prototypes </a:t>
              </a:r>
              <a:r>
                <a:rPr lang="en-US" sz="1200" b="0" dirty="0" smtClean="0"/>
                <a:t>(</a:t>
              </a:r>
              <a:r>
                <a:rPr lang="en-US" sz="1200" b="0" dirty="0" err="1" smtClean="0">
                  <a:latin typeface="Courier New" charset="0"/>
                </a:rPr>
                <a:t>memset</a:t>
              </a:r>
              <a:r>
                <a:rPr lang="en-US" sz="1200" b="0" dirty="0" smtClean="0"/>
                <a:t>, </a:t>
              </a:r>
              <a:r>
                <a:rPr lang="en-US" sz="1200" b="0" dirty="0"/>
                <a:t>etc.)</a:t>
              </a:r>
            </a:p>
          </p:txBody>
        </p:sp>
      </p:grpSp>
      <p:sp>
        <p:nvSpPr>
          <p:cNvPr id="28682" name="Rectangle 30"/>
          <p:cNvSpPr>
            <a:spLocks noChangeArrowheads="1"/>
          </p:cNvSpPr>
          <p:nvPr/>
        </p:nvSpPr>
        <p:spPr bwMode="auto">
          <a:xfrm>
            <a:off x="1236663" y="1323975"/>
            <a:ext cx="4470400" cy="1998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&lt;netinet/in.h&gt;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&lt;sys/socket.h&gt;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&lt;netdb.h&gt;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&lt;stdio.h&gt;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400" b="0">
                <a:latin typeface="Courier New" charset="0"/>
              </a:rPr>
              <a:t>#include &lt;string.h&gt;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&lt;Create a socket&gt;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6250" y="3068638"/>
            <a:ext cx="8326438" cy="1533525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Call to the function </a:t>
            </a:r>
            <a:r>
              <a:rPr lang="en-US" sz="24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socket()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creates a transport  control block (hidden in kernel), and returns a reference to it (integer used as index)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54038" y="1447800"/>
            <a:ext cx="4070350" cy="1466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int sd;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creation of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IPPROTO_TCP);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38688" y="1447800"/>
            <a:ext cx="4064000" cy="1479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int request_sd;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creation of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            IPPROTO_TCP);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52450" y="973138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616450" y="908050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100638" y="5173663"/>
            <a:ext cx="979487" cy="966787"/>
            <a:chOff x="3288" y="3196"/>
            <a:chExt cx="617" cy="609"/>
          </a:xfrm>
        </p:grpSpPr>
        <p:sp>
          <p:nvSpPr>
            <p:cNvPr id="29728" name="Rectangle 9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9" name="Text Box 10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316538" y="5389563"/>
            <a:ext cx="979487" cy="966787"/>
            <a:chOff x="3288" y="3196"/>
            <a:chExt cx="617" cy="609"/>
          </a:xfrm>
        </p:grpSpPr>
        <p:sp>
          <p:nvSpPr>
            <p:cNvPr id="29726" name="Rectangle 12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7" name="Text Box 13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532438" y="5605463"/>
            <a:ext cx="979487" cy="966787"/>
            <a:chOff x="3288" y="3196"/>
            <a:chExt cx="617" cy="609"/>
          </a:xfrm>
        </p:grpSpPr>
        <p:sp>
          <p:nvSpPr>
            <p:cNvPr id="29724" name="Rectangle 15"/>
            <p:cNvSpPr>
              <a:spLocks noChangeArrowheads="1"/>
            </p:cNvSpPr>
            <p:nvPr/>
          </p:nvSpPr>
          <p:spPr bwMode="auto">
            <a:xfrm>
              <a:off x="3329" y="3229"/>
              <a:ext cx="576" cy="57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5" name="Text Box 16"/>
            <p:cNvSpPr txBox="1">
              <a:spLocks noChangeArrowheads="1"/>
            </p:cNvSpPr>
            <p:nvPr/>
          </p:nvSpPr>
          <p:spPr bwMode="auto">
            <a:xfrm>
              <a:off x="3288" y="3196"/>
              <a:ext cx="47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800" b="0"/>
                <a:t>control block</a:t>
              </a:r>
            </a:p>
          </p:txBody>
        </p:sp>
      </p:grpSp>
      <p:sp>
        <p:nvSpPr>
          <p:cNvPr id="1172497" name="Line 17"/>
          <p:cNvSpPr>
            <a:spLocks noChangeShapeType="1"/>
          </p:cNvSpPr>
          <p:nvPr/>
        </p:nvSpPr>
        <p:spPr bwMode="auto">
          <a:xfrm>
            <a:off x="3533775" y="5284788"/>
            <a:ext cx="156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498" name="Line 18"/>
          <p:cNvSpPr>
            <a:spLocks noChangeShapeType="1"/>
          </p:cNvSpPr>
          <p:nvPr/>
        </p:nvSpPr>
        <p:spPr bwMode="auto">
          <a:xfrm>
            <a:off x="3533775" y="5500688"/>
            <a:ext cx="178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499" name="Line 19"/>
          <p:cNvSpPr>
            <a:spLocks noChangeShapeType="1"/>
          </p:cNvSpPr>
          <p:nvPr/>
        </p:nvSpPr>
        <p:spPr bwMode="auto">
          <a:xfrm>
            <a:off x="3533775" y="5716588"/>
            <a:ext cx="2020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72500" name="Line 20"/>
          <p:cNvSpPr>
            <a:spLocks noChangeShapeType="1"/>
          </p:cNvSpPr>
          <p:nvPr/>
        </p:nvSpPr>
        <p:spPr bwMode="auto">
          <a:xfrm>
            <a:off x="3533775" y="5927725"/>
            <a:ext cx="58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189288" y="5184775"/>
            <a:ext cx="696912" cy="1069975"/>
            <a:chOff x="2009" y="3340"/>
            <a:chExt cx="439" cy="674"/>
          </a:xfrm>
        </p:grpSpPr>
        <p:sp>
          <p:nvSpPr>
            <p:cNvPr id="29719" name="Rectangle 22"/>
            <p:cNvSpPr>
              <a:spLocks noChangeArrowheads="1"/>
            </p:cNvSpPr>
            <p:nvPr/>
          </p:nvSpPr>
          <p:spPr bwMode="auto">
            <a:xfrm>
              <a:off x="2009" y="3340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0" name="Rectangle 23"/>
            <p:cNvSpPr>
              <a:spLocks noChangeArrowheads="1"/>
            </p:cNvSpPr>
            <p:nvPr/>
          </p:nvSpPr>
          <p:spPr bwMode="auto">
            <a:xfrm>
              <a:off x="2009" y="3476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1" name="Rectangle 24"/>
            <p:cNvSpPr>
              <a:spLocks noChangeArrowheads="1"/>
            </p:cNvSpPr>
            <p:nvPr/>
          </p:nvSpPr>
          <p:spPr bwMode="auto">
            <a:xfrm>
              <a:off x="2009" y="3612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2" name="Rectangle 25"/>
            <p:cNvSpPr>
              <a:spLocks noChangeArrowheads="1"/>
            </p:cNvSpPr>
            <p:nvPr/>
          </p:nvSpPr>
          <p:spPr bwMode="auto">
            <a:xfrm>
              <a:off x="2009" y="3745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29723" name="Rectangle 26"/>
            <p:cNvSpPr>
              <a:spLocks noChangeArrowheads="1"/>
            </p:cNvSpPr>
            <p:nvPr/>
          </p:nvSpPr>
          <p:spPr bwMode="auto">
            <a:xfrm>
              <a:off x="2009" y="3881"/>
              <a:ext cx="439" cy="1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172507" name="Line 27"/>
          <p:cNvSpPr>
            <a:spLocks noChangeShapeType="1"/>
          </p:cNvSpPr>
          <p:nvPr/>
        </p:nvSpPr>
        <p:spPr bwMode="auto">
          <a:xfrm>
            <a:off x="3533775" y="6143625"/>
            <a:ext cx="587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025525" y="4732338"/>
            <a:ext cx="5686425" cy="581025"/>
            <a:chOff x="646" y="3055"/>
            <a:chExt cx="3582" cy="366"/>
          </a:xfrm>
        </p:grpSpPr>
        <p:sp>
          <p:nvSpPr>
            <p:cNvPr id="29717" name="Line 29"/>
            <p:cNvSpPr>
              <a:spLocks noChangeShapeType="1"/>
            </p:cNvSpPr>
            <p:nvPr/>
          </p:nvSpPr>
          <p:spPr bwMode="auto">
            <a:xfrm flipH="1">
              <a:off x="682" y="3245"/>
              <a:ext cx="35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29718" name="Text Box 30"/>
            <p:cNvSpPr txBox="1">
              <a:spLocks noChangeArrowheads="1"/>
            </p:cNvSpPr>
            <p:nvPr/>
          </p:nvSpPr>
          <p:spPr bwMode="auto">
            <a:xfrm>
              <a:off x="646" y="3055"/>
              <a:ext cx="57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user</a:t>
              </a:r>
            </a:p>
            <a:p>
              <a:r>
                <a:rPr lang="en-US" sz="1600" b="0">
                  <a:latin typeface="Courier New" charset="0"/>
                </a:rPr>
                <a:t>kernel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216150" y="4452938"/>
            <a:ext cx="912813" cy="1277937"/>
            <a:chOff x="1396" y="2879"/>
            <a:chExt cx="575" cy="661"/>
          </a:xfrm>
        </p:grpSpPr>
        <p:sp>
          <p:nvSpPr>
            <p:cNvPr id="29715" name="Freeform 32"/>
            <p:cNvSpPr>
              <a:spLocks/>
            </p:cNvSpPr>
            <p:nvPr/>
          </p:nvSpPr>
          <p:spPr bwMode="auto">
            <a:xfrm>
              <a:off x="1580" y="3048"/>
              <a:ext cx="391" cy="492"/>
            </a:xfrm>
            <a:custGeom>
              <a:avLst/>
              <a:gdLst>
                <a:gd name="T0" fmla="*/ 0 w 661"/>
                <a:gd name="T1" fmla="*/ 0 h 492"/>
                <a:gd name="T2" fmla="*/ 0 w 661"/>
                <a:gd name="T3" fmla="*/ 492 h 492"/>
                <a:gd name="T4" fmla="*/ 137 w 661"/>
                <a:gd name="T5" fmla="*/ 492 h 492"/>
                <a:gd name="T6" fmla="*/ 0 60000 65536"/>
                <a:gd name="T7" fmla="*/ 0 60000 65536"/>
                <a:gd name="T8" fmla="*/ 0 60000 65536"/>
                <a:gd name="T9" fmla="*/ 0 w 661"/>
                <a:gd name="T10" fmla="*/ 0 h 492"/>
                <a:gd name="T11" fmla="*/ 661 w 661"/>
                <a:gd name="T12" fmla="*/ 492 h 4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1" h="492">
                  <a:moveTo>
                    <a:pt x="0" y="0"/>
                  </a:moveTo>
                  <a:lnTo>
                    <a:pt x="0" y="492"/>
                  </a:lnTo>
                  <a:lnTo>
                    <a:pt x="661" y="49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29716" name="Text Box 33"/>
            <p:cNvSpPr txBox="1">
              <a:spLocks noChangeArrowheads="1"/>
            </p:cNvSpPr>
            <p:nvPr/>
          </p:nvSpPr>
          <p:spPr bwMode="auto">
            <a:xfrm>
              <a:off x="1396" y="2879"/>
              <a:ext cx="28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 sd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7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7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7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7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7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497" grpId="0" animBg="1"/>
      <p:bldP spid="1172498" grpId="0" animBg="1"/>
      <p:bldP spid="1172499" grpId="0" animBg="1"/>
      <p:bldP spid="1172500" grpId="0" animBg="1"/>
      <p:bldP spid="11725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More about the 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socket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call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03200" y="2079625"/>
            <a:ext cx="8783638" cy="4545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PF_INET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,</a:t>
            </a: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 SOCK_STREAM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IPPROTO_TCP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are constants that are defined in the included files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&lt;bits/socket.h&gt;</a:t>
            </a:r>
            <a:r>
              <a:rPr lang="en-US" sz="2000">
                <a:latin typeface="Tahoma" charset="0"/>
                <a:ea typeface="ＭＳ Ｐゴシック" charset="0"/>
              </a:rPr>
              <a:t> which is included by </a:t>
            </a:r>
            <a:r>
              <a:rPr lang="en-US" sz="2000">
                <a:latin typeface="Courier New" charset="0"/>
                <a:ea typeface="ＭＳ Ｐゴシック" charset="0"/>
              </a:rPr>
              <a:t>&lt;sys/socket.h&gt;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&lt;netinet/in.h&gt;</a:t>
            </a:r>
            <a:r>
              <a:rPr lang="en-US" sz="2000">
                <a:latin typeface="Tahoma" charset="0"/>
                <a:ea typeface="ＭＳ Ｐゴシック" charset="0"/>
              </a:rPr>
              <a:t/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 use of the constants that we used on the previous slides (and above) creates a </a:t>
            </a:r>
            <a:r>
              <a:rPr lang="en-US" sz="2400" i="1">
                <a:latin typeface="Tahoma" charset="0"/>
                <a:ea typeface="ＭＳ Ｐゴシック" charset="0"/>
                <a:cs typeface="ＭＳ Ｐゴシック" charset="0"/>
              </a:rPr>
              <a:t>TCP socket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Many other possibilities exist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Domain: </a:t>
            </a:r>
            <a:r>
              <a:rPr lang="en-US" sz="2000">
                <a:latin typeface="Courier New" charset="0"/>
                <a:ea typeface="ＭＳ Ｐゴシック" charset="0"/>
              </a:rPr>
              <a:t>PF_UNIX, PF_INET, PF_INET6,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Type: </a:t>
            </a:r>
            <a:r>
              <a:rPr lang="en-US" sz="2000">
                <a:latin typeface="Courier New" charset="0"/>
                <a:ea typeface="ＭＳ Ｐゴシック" charset="0"/>
              </a:rPr>
              <a:t>SOCK_STREAM, SOCK_DGRAM,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Protocol: </a:t>
            </a:r>
            <a:r>
              <a:rPr lang="en-US" sz="2000">
                <a:latin typeface="Courier New" charset="0"/>
                <a:ea typeface="ＭＳ Ｐゴシック" charset="0"/>
              </a:rPr>
              <a:t>IPPROTO_TCP, IPPROTO_UDP, …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25463" y="1268413"/>
            <a:ext cx="8347075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2200" b="0">
                <a:latin typeface="Courier New" charset="0"/>
              </a:rPr>
              <a:t>sd = </a:t>
            </a:r>
            <a:r>
              <a:rPr lang="en-US" sz="2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2200" b="0">
                <a:solidFill>
                  <a:schemeClr val="folHlink"/>
                </a:solidFill>
                <a:latin typeface="Courier New" charset="0"/>
              </a:rPr>
              <a:t>(int domain, int type, int protocol)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1900"/>
            <a:ext cx="9144000" cy="52832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Machine??</a:t>
            </a:r>
          </a:p>
          <a:p>
            <a:pPr lvl="1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by its </a:t>
            </a:r>
            <a:r>
              <a:rPr lang="en-US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IP address</a:t>
            </a:r>
            <a:r>
              <a:rPr lang="en-US">
                <a:latin typeface="Tahoma" charset="0"/>
                <a:ea typeface="ＭＳ Ｐゴシック" charset="0"/>
              </a:rPr>
              <a:t> (e.g., 129.240.64.199)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Application/service/program??</a:t>
            </a:r>
          </a:p>
          <a:p>
            <a:pPr lvl="1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by (IP address and) </a:t>
            </a:r>
            <a:r>
              <a:rPr lang="en-US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port number</a:t>
            </a:r>
          </a:p>
          <a:p>
            <a:pPr lvl="1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standard applications have own,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</a:rPr>
              <a:t>well-known</a:t>
            </a:r>
            <a:r>
              <a:rPr lang="ja-JP" altLang="en-US">
                <a:latin typeface="Tahoma" charset="0"/>
                <a:ea typeface="ＭＳ Ｐゴシック" charset="0"/>
              </a:rPr>
              <a:t>”</a:t>
            </a:r>
            <a:r>
              <a:rPr lang="en-US">
                <a:latin typeface="Tahoma" charset="0"/>
                <a:ea typeface="ＭＳ Ｐゴシック" charset="0"/>
              </a:rPr>
              <a:t> port numbers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SSH: 22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Mail: 25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Web: 80</a:t>
            </a:r>
          </a:p>
          <a:p>
            <a:pPr lvl="2" eaLnBrk="1" hangingPunct="1">
              <a:spcAft>
                <a:spcPct val="30000"/>
              </a:spcAft>
            </a:pPr>
            <a:r>
              <a:rPr lang="en-US">
                <a:latin typeface="Tahoma" charset="0"/>
                <a:ea typeface="ＭＳ Ｐゴシック" charset="0"/>
              </a:rPr>
              <a:t>Look in </a:t>
            </a:r>
            <a:r>
              <a:rPr lang="en-US">
                <a:latin typeface="Courier New" charset="0"/>
                <a:ea typeface="ＭＳ Ｐゴシック" charset="0"/>
              </a:rPr>
              <a:t>/etc/services</a:t>
            </a:r>
            <a:r>
              <a:rPr lang="en-US">
                <a:latin typeface="Tahoma" charset="0"/>
                <a:ea typeface="ＭＳ Ｐゴシック" charset="0"/>
              </a:rPr>
              <a:t> for more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>
                <a:latin typeface="Tahoma" charset="0"/>
                <a:ea typeface="ＭＳ Ｐゴシック" charset="0"/>
                <a:cs typeface="ＭＳ Ｐゴシック" charset="0"/>
              </a:rPr>
              <a:t>How to identify clients to accept, and servers to contact?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31900"/>
            <a:ext cx="9144000" cy="52832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dirty="0" err="1">
                <a:latin typeface="Courier New" charset="0"/>
                <a:ea typeface="ＭＳ Ｐゴシック" charset="0"/>
                <a:cs typeface="ＭＳ Ｐゴシック" charset="0"/>
              </a:rPr>
              <a:t>struct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sockaddr_in</a:t>
            </a:r>
            <a:r>
              <a:rPr lang="en-US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: 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sin_family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Tahoma" charset="0"/>
                <a:ea typeface="ＭＳ Ｐゴシック" charset="0"/>
              </a:rPr>
              <a:t>	address family used (defined through a macro)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sin_port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16</a:t>
            </a:r>
            <a:r>
              <a:rPr lang="en-US" sz="1800" dirty="0">
                <a:latin typeface="Tahoma" charset="0"/>
                <a:ea typeface="ＭＳ Ｐゴシック" charset="0"/>
              </a:rPr>
              <a:t>-bit transport protocol port number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sin_addr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32</a:t>
            </a:r>
            <a:r>
              <a:rPr lang="en-US" sz="1800" dirty="0">
                <a:latin typeface="Tahoma" charset="0"/>
                <a:ea typeface="ＭＳ Ｐゴシック" charset="0"/>
              </a:rPr>
              <a:t>-bit IP address defined as a new structure 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r>
              <a:rPr lang="en-US" sz="1800" dirty="0">
                <a:latin typeface="Tahoma" charset="0"/>
                <a:ea typeface="ＭＳ Ｐゴシック" charset="0"/>
              </a:rPr>
              <a:t>			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in_addr</a:t>
            </a:r>
            <a:r>
              <a:rPr lang="en-US" sz="1800" dirty="0">
                <a:latin typeface="Tahoma" charset="0"/>
                <a:ea typeface="ＭＳ Ｐゴシック" charset="0"/>
              </a:rPr>
              <a:t> having one 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s_addr</a:t>
            </a:r>
            <a:r>
              <a:rPr lang="en-US" sz="1800" dirty="0">
                <a:latin typeface="Tahoma" charset="0"/>
                <a:ea typeface="ＭＳ Ｐゴシック" charset="0"/>
              </a:rPr>
              <a:t>  element only</a:t>
            </a:r>
          </a:p>
          <a:p>
            <a:pPr lvl="1" eaLnBrk="1" hangingPunct="1">
              <a:spcAft>
                <a:spcPct val="20000"/>
              </a:spcAft>
            </a:pPr>
            <a:r>
              <a:rPr lang="en-US" sz="1800" dirty="0" err="1">
                <a:latin typeface="Courier New" charset="0"/>
                <a:ea typeface="ＭＳ Ｐゴシック" charset="0"/>
              </a:rPr>
              <a:t>sin_zero</a:t>
            </a:r>
            <a:r>
              <a:rPr lang="en-US" sz="1800" dirty="0">
                <a:latin typeface="Tahoma" charset="0"/>
                <a:ea typeface="ＭＳ Ｐゴシック" charset="0"/>
              </a:rPr>
              <a:t>	</a:t>
            </a:r>
            <a:r>
              <a:rPr lang="en-US" sz="1800" dirty="0" smtClean="0">
                <a:latin typeface="Tahoma" charset="0"/>
                <a:ea typeface="ＭＳ Ｐゴシック" charset="0"/>
              </a:rPr>
              <a:t>	padding </a:t>
            </a:r>
            <a:r>
              <a:rPr lang="en-US" sz="1800" dirty="0">
                <a:latin typeface="Tahoma" charset="0"/>
                <a:ea typeface="ＭＳ Ｐゴシック" charset="0"/>
              </a:rPr>
              <a:t>(to have an equal size as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sockaddr</a:t>
            </a:r>
            <a:r>
              <a:rPr lang="en-US" sz="1800" dirty="0">
                <a:latin typeface="Tahoma" charset="0"/>
                <a:ea typeface="ＭＳ Ｐゴシック" charset="0"/>
              </a:rPr>
              <a:t>)</a:t>
            </a:r>
            <a:br>
              <a:rPr lang="en-US" sz="1800" dirty="0">
                <a:latin typeface="Tahoma" charset="0"/>
                <a:ea typeface="ＭＳ Ｐゴシック" charset="0"/>
              </a:rPr>
            </a:b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 sz="1800" dirty="0">
                <a:latin typeface="Tahoma" charset="0"/>
                <a:ea typeface="ＭＳ Ｐゴシック" charset="0"/>
              </a:rPr>
              <a:t>declared in  </a:t>
            </a:r>
            <a:r>
              <a:rPr lang="en-US" sz="1800" dirty="0">
                <a:latin typeface="Courier New" charset="0"/>
                <a:ea typeface="ＭＳ Ｐゴシック" charset="0"/>
              </a:rPr>
              <a:t>&lt;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netinet</a:t>
            </a:r>
            <a:r>
              <a:rPr lang="en-US" sz="1800" dirty="0">
                <a:latin typeface="Courier New" charset="0"/>
                <a:ea typeface="ＭＳ Ｐゴシック" charset="0"/>
              </a:rPr>
              <a:t>/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in.h</a:t>
            </a:r>
            <a:r>
              <a:rPr lang="en-US" sz="1800" dirty="0">
                <a:latin typeface="Courier New" charset="0"/>
                <a:ea typeface="ＭＳ Ｐゴシック" charset="0"/>
              </a:rPr>
              <a:t>&gt;</a:t>
            </a:r>
            <a:endParaRPr lang="en-US" sz="1800" dirty="0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  <a:buFont typeface="Tahoma" charset="0"/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Defines IP address and port number in a way the Berkeley socket API needs it</a:t>
            </a:r>
            <a:endParaRPr lang="en-US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745038" y="1560513"/>
            <a:ext cx="4070350" cy="4770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the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This will be an address of the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* Internet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Allow all own addresses to receive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the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This will be an address of the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 * Internet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server address – </a:t>
            </a:r>
            <a:r>
              <a:rPr lang="en-US" sz="1200" b="0" i="1" u="sng" dirty="0" err="1">
                <a:latin typeface="Courier New" charset="0"/>
              </a:rPr>
              <a:t>anakin</a:t>
            </a:r>
            <a:r>
              <a:rPr lang="en-US" sz="1200" b="0" dirty="0">
                <a:latin typeface="Courier New" charset="0"/>
              </a:rPr>
              <a:t>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inet_pton</a:t>
            </a:r>
            <a:r>
              <a:rPr lang="en-US" sz="1200" dirty="0">
                <a:latin typeface="Courier New" charset="0"/>
              </a:rPr>
              <a:t>(AF_INET,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</a:t>
            </a:r>
            <a:r>
              <a:rPr lang="ja-JP" altLang="en-US" sz="1200" dirty="0">
                <a:latin typeface="Courier New" charset="0"/>
              </a:rPr>
              <a:t>“</a:t>
            </a:r>
            <a:r>
              <a:rPr lang="en-US" sz="1200" dirty="0">
                <a:latin typeface="Courier New" charset="0"/>
              </a:rPr>
              <a:t>129.240.64.199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&amp;</a:t>
            </a:r>
            <a:r>
              <a:rPr lang="en-US" sz="1200" dirty="0" err="1">
                <a:latin typeface="Courier New" charset="0"/>
              </a:rPr>
              <a:t>serveraddr.sin_addr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616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Address structure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1235075"/>
            <a:ext cx="8696325" cy="5362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Fill address type (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family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), address and port number into the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serveraddr.sin_family = AF_INET;				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serveraddr.sin_addr.s_addr = INADDR_ANY; 	</a:t>
            </a:r>
            <a:r>
              <a:rPr lang="en-US" sz="2000">
                <a:latin typeface="Tahoma" charset="0"/>
                <a:ea typeface="ＭＳ Ｐゴシック" charset="0"/>
              </a:rPr>
              <a:t>(@ server)</a:t>
            </a:r>
            <a:r>
              <a:rPr lang="en-US" sz="2000">
                <a:latin typeface="Courier New" charset="0"/>
                <a:ea typeface="ＭＳ Ｐゴシック" charset="0"/>
              </a:rPr>
              <a:t/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inet_pton( AF_INET, </a:t>
            </a:r>
            <a:r>
              <a:rPr lang="ja-JP" altLang="en-US" sz="2000">
                <a:latin typeface="Courier New" charset="0"/>
                <a:ea typeface="ＭＳ Ｐゴシック" charset="0"/>
              </a:rPr>
              <a:t>“</a:t>
            </a:r>
            <a:r>
              <a:rPr lang="en-US" sz="2000">
                <a:latin typeface="Courier New" charset="0"/>
                <a:ea typeface="ＭＳ Ｐゴシック" charset="0"/>
              </a:rPr>
              <a:t>129.240.64.199</a:t>
            </a:r>
            <a:r>
              <a:rPr lang="ja-JP" altLang="en-US" sz="2000">
                <a:latin typeface="Courier New" charset="0"/>
                <a:ea typeface="ＭＳ Ｐゴシック" charset="0"/>
              </a:rPr>
              <a:t>”</a:t>
            </a:r>
            <a:r>
              <a:rPr lang="en-US" sz="2000">
                <a:latin typeface="Courier New" charset="0"/>
                <a:ea typeface="ＭＳ Ｐゴシック" charset="0"/>
              </a:rPr>
              <a:t>,</a:t>
            </a:r>
            <a:br>
              <a:rPr lang="en-US" sz="2000">
                <a:latin typeface="Courier New" charset="0"/>
                <a:ea typeface="ＭＳ Ｐゴシック" charset="0"/>
              </a:rPr>
            </a:br>
            <a:r>
              <a:rPr lang="en-US" sz="2000">
                <a:latin typeface="Courier New" charset="0"/>
                <a:ea typeface="ＭＳ Ｐゴシック" charset="0"/>
              </a:rPr>
              <a:t>           &amp;serveraddr.sin_addr ); 		</a:t>
            </a:r>
            <a:r>
              <a:rPr lang="en-US" sz="2000">
                <a:latin typeface="Tahoma" charset="0"/>
                <a:ea typeface="ＭＳ Ｐゴシック" charset="0"/>
              </a:rPr>
              <a:t>(@ client)</a:t>
            </a:r>
            <a:r>
              <a:rPr lang="en-US" sz="2000">
                <a:latin typeface="Courier New" charset="0"/>
                <a:ea typeface="ＭＳ Ｐゴシック" charset="0"/>
              </a:rPr>
              <a:t/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serveraddr.sin_port = htons( 2009 );</a:t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AF_INET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a constant indicating that Internet protocols will be used</a:t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INADDR_ANY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a constant meaning any (Internet)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in this context: any own Internet address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69963" y="3081338"/>
            <a:ext cx="4241800" cy="1382712"/>
            <a:chOff x="611" y="1941"/>
            <a:chExt cx="2672" cy="871"/>
          </a:xfrm>
        </p:grpSpPr>
        <p:sp>
          <p:nvSpPr>
            <p:cNvPr id="34822" name="Oval 5"/>
            <p:cNvSpPr>
              <a:spLocks noChangeArrowheads="1"/>
            </p:cNvSpPr>
            <p:nvPr/>
          </p:nvSpPr>
          <p:spPr bwMode="auto">
            <a:xfrm>
              <a:off x="2702" y="2521"/>
              <a:ext cx="581" cy="29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4823" name="Oval 6"/>
            <p:cNvSpPr>
              <a:spLocks noChangeArrowheads="1"/>
            </p:cNvSpPr>
            <p:nvPr/>
          </p:nvSpPr>
          <p:spPr bwMode="auto">
            <a:xfrm>
              <a:off x="611" y="1941"/>
              <a:ext cx="93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177607" name="Text Box 7"/>
          <p:cNvSpPr txBox="1">
            <a:spLocks noChangeArrowheads="1"/>
          </p:cNvSpPr>
          <p:nvPr/>
        </p:nvSpPr>
        <p:spPr bwMode="auto">
          <a:xfrm rot="-599256">
            <a:off x="387350" y="4632325"/>
            <a:ext cx="8480425" cy="11874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/>
              <a:t>Why not only:</a:t>
            </a:r>
          </a:p>
          <a:p>
            <a:r>
              <a:rPr lang="en-US" sz="2400" b="0"/>
              <a:t>- </a:t>
            </a:r>
            <a:r>
              <a:rPr lang="en-US" sz="2400" b="0">
                <a:latin typeface="Courier New" charset="0"/>
              </a:rPr>
              <a:t>serveraddr.sin_addr.s_addr = 129.240.64.199</a:t>
            </a:r>
            <a:r>
              <a:rPr lang="en-US" sz="2400" b="0"/>
              <a:t> ?</a:t>
            </a:r>
          </a:p>
          <a:p>
            <a:r>
              <a:rPr lang="en-US" sz="2400" b="0"/>
              <a:t>- </a:t>
            </a:r>
            <a:r>
              <a:rPr lang="en-US" sz="2400" b="0">
                <a:latin typeface="Courier New" charset="0"/>
              </a:rPr>
              <a:t>serveraddr.sin_port = 2009</a:t>
            </a:r>
            <a:r>
              <a:rPr lang="en-US" sz="2400" b="0"/>
              <a:t>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7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</a:t>
            </a:r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41400"/>
            <a:ext cx="7772400" cy="5138738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Different machines may have different representation of multi-byte values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Consider a 16-bit integer: made up of 2 bytes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57338" y="3441700"/>
            <a:ext cx="3930650" cy="614363"/>
            <a:chOff x="1005" y="2336"/>
            <a:chExt cx="2476" cy="387"/>
          </a:xfrm>
        </p:grpSpPr>
        <p:sp>
          <p:nvSpPr>
            <p:cNvPr id="35863" name="Text Box 5"/>
            <p:cNvSpPr txBox="1">
              <a:spLocks noChangeArrowheads="1"/>
            </p:cNvSpPr>
            <p:nvPr/>
          </p:nvSpPr>
          <p:spPr bwMode="auto">
            <a:xfrm>
              <a:off x="1005" y="2503"/>
              <a:ext cx="1277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high-order byte</a:t>
              </a:r>
            </a:p>
          </p:txBody>
        </p:sp>
        <p:sp>
          <p:nvSpPr>
            <p:cNvPr id="35864" name="Text Box 6"/>
            <p:cNvSpPr txBox="1">
              <a:spLocks noChangeArrowheads="1"/>
            </p:cNvSpPr>
            <p:nvPr/>
          </p:nvSpPr>
          <p:spPr bwMode="auto">
            <a:xfrm>
              <a:off x="2281" y="2503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low-order byte</a:t>
              </a:r>
            </a:p>
          </p:txBody>
        </p:sp>
        <p:sp>
          <p:nvSpPr>
            <p:cNvPr id="35865" name="Text Box 7"/>
            <p:cNvSpPr txBox="1">
              <a:spLocks noChangeArrowheads="1"/>
            </p:cNvSpPr>
            <p:nvPr/>
          </p:nvSpPr>
          <p:spPr bwMode="auto">
            <a:xfrm>
              <a:off x="1227" y="2336"/>
              <a:ext cx="7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A+1</a:t>
              </a:r>
            </a:p>
          </p:txBody>
        </p:sp>
        <p:sp>
          <p:nvSpPr>
            <p:cNvPr id="35866" name="Text Box 8"/>
            <p:cNvSpPr txBox="1">
              <a:spLocks noChangeArrowheads="1"/>
            </p:cNvSpPr>
            <p:nvPr/>
          </p:nvSpPr>
          <p:spPr bwMode="auto">
            <a:xfrm>
              <a:off x="2533" y="2336"/>
              <a:ext cx="5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54163" y="5208588"/>
            <a:ext cx="3930650" cy="620712"/>
            <a:chOff x="1003" y="3449"/>
            <a:chExt cx="2476" cy="391"/>
          </a:xfrm>
        </p:grpSpPr>
        <p:sp>
          <p:nvSpPr>
            <p:cNvPr id="35859" name="Text Box 10"/>
            <p:cNvSpPr txBox="1">
              <a:spLocks noChangeArrowheads="1"/>
            </p:cNvSpPr>
            <p:nvPr/>
          </p:nvSpPr>
          <p:spPr bwMode="auto">
            <a:xfrm>
              <a:off x="1003" y="3449"/>
              <a:ext cx="1277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high-order byte</a:t>
              </a:r>
            </a:p>
          </p:txBody>
        </p:sp>
        <p:sp>
          <p:nvSpPr>
            <p:cNvPr id="35860" name="Text Box 11"/>
            <p:cNvSpPr txBox="1">
              <a:spLocks noChangeArrowheads="1"/>
            </p:cNvSpPr>
            <p:nvPr/>
          </p:nvSpPr>
          <p:spPr bwMode="auto">
            <a:xfrm>
              <a:off x="2279" y="3449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>
                  <a:latin typeface="Courier New" charset="0"/>
                </a:rPr>
                <a:t>low-order byte</a:t>
              </a:r>
            </a:p>
          </p:txBody>
        </p:sp>
        <p:sp>
          <p:nvSpPr>
            <p:cNvPr id="35861" name="Text Box 12"/>
            <p:cNvSpPr txBox="1">
              <a:spLocks noChangeArrowheads="1"/>
            </p:cNvSpPr>
            <p:nvPr/>
          </p:nvSpPr>
          <p:spPr bwMode="auto">
            <a:xfrm>
              <a:off x="1315" y="3648"/>
              <a:ext cx="5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</a:t>
              </a:r>
            </a:p>
          </p:txBody>
        </p:sp>
        <p:sp>
          <p:nvSpPr>
            <p:cNvPr id="35862" name="Text Box 13"/>
            <p:cNvSpPr txBox="1">
              <a:spLocks noChangeArrowheads="1"/>
            </p:cNvSpPr>
            <p:nvPr/>
          </p:nvSpPr>
          <p:spPr bwMode="auto">
            <a:xfrm>
              <a:off x="2483" y="3648"/>
              <a:ext cx="7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address A+1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552575" y="4467225"/>
            <a:ext cx="3924300" cy="352425"/>
            <a:chOff x="1002" y="2982"/>
            <a:chExt cx="2472" cy="222"/>
          </a:xfrm>
        </p:grpSpPr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1002" y="2982"/>
              <a:ext cx="2472" cy="22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1931" y="2997"/>
              <a:ext cx="69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16-bit value</a:t>
              </a:r>
            </a:p>
          </p:txBody>
        </p:sp>
        <p:sp>
          <p:nvSpPr>
            <p:cNvPr id="35857" name="Text Box 17"/>
            <p:cNvSpPr txBox="1">
              <a:spLocks noChangeArrowheads="1"/>
            </p:cNvSpPr>
            <p:nvPr/>
          </p:nvSpPr>
          <p:spPr bwMode="auto">
            <a:xfrm>
              <a:off x="3147" y="2997"/>
              <a:ext cx="2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LSB</a:t>
              </a:r>
            </a:p>
          </p:txBody>
        </p:sp>
        <p:sp>
          <p:nvSpPr>
            <p:cNvPr id="35858" name="Text Box 18"/>
            <p:cNvSpPr txBox="1">
              <a:spLocks noChangeArrowheads="1"/>
            </p:cNvSpPr>
            <p:nvPr/>
          </p:nvSpPr>
          <p:spPr bwMode="auto">
            <a:xfrm>
              <a:off x="1009" y="2997"/>
              <a:ext cx="32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 b="0"/>
                <a:t>MSB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2514600" y="4124325"/>
            <a:ext cx="1920875" cy="247650"/>
            <a:chOff x="1584" y="2598"/>
            <a:chExt cx="1210" cy="156"/>
          </a:xfrm>
        </p:grpSpPr>
        <p:sp>
          <p:nvSpPr>
            <p:cNvPr id="35853" name="Line 20"/>
            <p:cNvSpPr>
              <a:spLocks noChangeShapeType="1"/>
            </p:cNvSpPr>
            <p:nvPr/>
          </p:nvSpPr>
          <p:spPr bwMode="auto">
            <a:xfrm>
              <a:off x="1584" y="2598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35854" name="Line 21"/>
            <p:cNvSpPr>
              <a:spLocks noChangeShapeType="1"/>
            </p:cNvSpPr>
            <p:nvPr/>
          </p:nvSpPr>
          <p:spPr bwMode="auto">
            <a:xfrm>
              <a:off x="2794" y="2598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511425" y="4873625"/>
            <a:ext cx="1920875" cy="247650"/>
            <a:chOff x="1582" y="3070"/>
            <a:chExt cx="1210" cy="156"/>
          </a:xfrm>
        </p:grpSpPr>
        <p:sp>
          <p:nvSpPr>
            <p:cNvPr id="35851" name="Line 23"/>
            <p:cNvSpPr>
              <a:spLocks noChangeShapeType="1"/>
            </p:cNvSpPr>
            <p:nvPr/>
          </p:nvSpPr>
          <p:spPr bwMode="auto">
            <a:xfrm>
              <a:off x="1582" y="307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35852" name="Line 24"/>
            <p:cNvSpPr>
              <a:spLocks noChangeShapeType="1"/>
            </p:cNvSpPr>
            <p:nvPr/>
          </p:nvSpPr>
          <p:spPr bwMode="auto">
            <a:xfrm>
              <a:off x="2792" y="3070"/>
              <a:ext cx="0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</p:grpSp>
      <p:sp>
        <p:nvSpPr>
          <p:cNvPr id="1178649" name="Text Box 25"/>
          <p:cNvSpPr txBox="1">
            <a:spLocks noChangeArrowheads="1"/>
          </p:cNvSpPr>
          <p:nvPr/>
        </p:nvSpPr>
        <p:spPr bwMode="auto">
          <a:xfrm>
            <a:off x="5653088" y="3703638"/>
            <a:ext cx="2382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little</a:t>
            </a:r>
            <a:r>
              <a:rPr lang="en-US" sz="1600" b="0">
                <a:solidFill>
                  <a:schemeClr val="folHlink"/>
                </a:solidFill>
              </a:rPr>
              <a:t>-endian byte order </a:t>
            </a:r>
          </a:p>
        </p:txBody>
      </p:sp>
      <p:sp>
        <p:nvSpPr>
          <p:cNvPr id="1178650" name="Text Box 26"/>
          <p:cNvSpPr txBox="1">
            <a:spLocks noChangeArrowheads="1"/>
          </p:cNvSpPr>
          <p:nvPr/>
        </p:nvSpPr>
        <p:spPr bwMode="auto">
          <a:xfrm>
            <a:off x="5653088" y="5214938"/>
            <a:ext cx="2227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>
                <a:solidFill>
                  <a:schemeClr val="folHlink"/>
                </a:solidFill>
              </a:rPr>
              <a:t>big</a:t>
            </a:r>
            <a:r>
              <a:rPr lang="en-US" sz="1600" b="0">
                <a:solidFill>
                  <a:schemeClr val="folHlink"/>
                </a:solidFill>
              </a:rPr>
              <a:t>-endian byte order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649" grpId="0"/>
      <p:bldP spid="11786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 Storing 32-bit 0x</a:t>
            </a:r>
            <a:r>
              <a:rPr lang="en-US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0A</a:t>
            </a:r>
            <a:r>
              <a:rPr lang="en-US">
                <a:solidFill>
                  <a:schemeClr val="hlink"/>
                </a:solidFill>
                <a:latin typeface="Tahoma" charset="0"/>
                <a:ea typeface="ＭＳ Ｐゴシック" charset="0"/>
                <a:cs typeface="ＭＳ Ｐゴシック" charset="0"/>
              </a:rPr>
              <a:t>0B</a:t>
            </a:r>
            <a:r>
              <a:rPr lang="en-US">
                <a:solidFill>
                  <a:srgbClr val="008000"/>
                </a:solidFill>
                <a:latin typeface="Tahoma" charset="0"/>
                <a:ea typeface="ＭＳ Ｐゴシック" charset="0"/>
                <a:cs typeface="ＭＳ Ｐゴシック" charset="0"/>
              </a:rPr>
              <a:t>0C</a:t>
            </a:r>
            <a:r>
              <a:rPr lang="en-US">
                <a:solidFill>
                  <a:srgbClr val="FF9933"/>
                </a:solidFill>
                <a:latin typeface="Tahoma" charset="0"/>
                <a:ea typeface="ＭＳ Ｐゴシック" charset="0"/>
                <a:cs typeface="ＭＳ Ｐゴシック" charset="0"/>
              </a:rPr>
              <a:t>0D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66775"/>
            <a:ext cx="6540500" cy="5648325"/>
          </a:xfrm>
        </p:spPr>
        <p:txBody>
          <a:bodyPr/>
          <a:lstStyle/>
          <a:p>
            <a:pPr eaLnBrk="1" hangingPunct="1">
              <a:tabLst>
                <a:tab pos="4343400" algn="l"/>
              </a:tabLst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Assuming 8-bit (one byte) atomic elements…</a:t>
            </a:r>
            <a:b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 sz="12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tabLst>
                <a:tab pos="4343400" algn="l"/>
              </a:tabLst>
            </a:pPr>
            <a:r>
              <a:rPr lang="en-US" sz="2000" b="1">
                <a:latin typeface="Tahoma" charset="0"/>
                <a:ea typeface="ＭＳ Ｐゴシック" charset="0"/>
                <a:cs typeface="ＭＳ Ｐゴシック" charset="0"/>
              </a:rPr>
              <a:t>…big endian: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the most significant byte (MSB), 0x</a:t>
            </a:r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0A</a:t>
            </a:r>
            <a:r>
              <a:rPr lang="en-US" sz="1800">
                <a:latin typeface="Tahoma" charset="0"/>
                <a:ea typeface="ＭＳ Ｐゴシック" charset="0"/>
              </a:rPr>
              <a:t>, is stored on the </a:t>
            </a:r>
            <a:r>
              <a:rPr lang="en-US" sz="1800" i="1" u="sng">
                <a:latin typeface="Tahoma" charset="0"/>
                <a:ea typeface="ＭＳ Ｐゴシック" charset="0"/>
              </a:rPr>
              <a:t>lowest</a:t>
            </a:r>
            <a:r>
              <a:rPr lang="en-US" sz="1800">
                <a:latin typeface="Tahoma" charset="0"/>
                <a:ea typeface="ＭＳ Ｐゴシック" charset="0"/>
              </a:rPr>
              <a:t> memory address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the least significant byte (LSB), 0x</a:t>
            </a:r>
            <a:r>
              <a:rPr lang="en-US" sz="1800">
                <a:solidFill>
                  <a:srgbClr val="FF9933"/>
                </a:solidFill>
                <a:latin typeface="Tahoma" charset="0"/>
                <a:ea typeface="ＭＳ Ｐゴシック" charset="0"/>
              </a:rPr>
              <a:t>0D</a:t>
            </a:r>
            <a:r>
              <a:rPr lang="en-US" sz="1800">
                <a:latin typeface="Tahoma" charset="0"/>
                <a:ea typeface="ＭＳ Ｐゴシック" charset="0"/>
              </a:rPr>
              <a:t>, is stored on the </a:t>
            </a:r>
            <a:r>
              <a:rPr lang="en-US" sz="1800" b="1">
                <a:latin typeface="Tahoma" charset="0"/>
                <a:ea typeface="ＭＳ Ｐゴシック" charset="0"/>
              </a:rPr>
              <a:t>highest</a:t>
            </a:r>
            <a:r>
              <a:rPr lang="en-US" sz="1800">
                <a:latin typeface="Tahoma" charset="0"/>
                <a:ea typeface="ＭＳ Ｐゴシック" charset="0"/>
              </a:rPr>
              <a:t> memory address </a:t>
            </a:r>
          </a:p>
          <a:p>
            <a:pPr lvl="1" eaLnBrk="1" hangingPunct="1">
              <a:buFont typeface="Tahoma" charset="0"/>
              <a:buNone/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eaLnBrk="1" hangingPunct="1">
              <a:tabLst>
                <a:tab pos="4343400" algn="l"/>
              </a:tabLst>
            </a:pPr>
            <a:r>
              <a:rPr lang="en-US" sz="2000" b="1">
                <a:latin typeface="Tahoma" charset="0"/>
                <a:ea typeface="ＭＳ Ｐゴシック" charset="0"/>
                <a:cs typeface="ＭＳ Ｐゴシック" charset="0"/>
              </a:rPr>
              <a:t>… little endian: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0x</a:t>
            </a:r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0A</a:t>
            </a:r>
            <a:r>
              <a:rPr lang="en-US" sz="1800">
                <a:latin typeface="Tahoma" charset="0"/>
                <a:ea typeface="ＭＳ Ｐゴシック" charset="0"/>
              </a:rPr>
              <a:t> is stored on the </a:t>
            </a:r>
            <a:r>
              <a:rPr lang="en-US" sz="1800" b="1">
                <a:latin typeface="Tahoma" charset="0"/>
                <a:ea typeface="ＭＳ Ｐゴシック" charset="0"/>
              </a:rPr>
              <a:t>highest</a:t>
            </a:r>
            <a:r>
              <a:rPr lang="en-US" sz="1800">
                <a:latin typeface="Tahoma" charset="0"/>
                <a:ea typeface="ＭＳ Ｐゴシック" charset="0"/>
              </a:rPr>
              <a:t> memory address</a:t>
            </a:r>
          </a:p>
          <a:p>
            <a:pPr lvl="1" eaLnBrk="1" hangingPunct="1">
              <a:tabLst>
                <a:tab pos="4343400" algn="l"/>
              </a:tabLst>
            </a:pPr>
            <a:r>
              <a:rPr lang="en-US" sz="1800">
                <a:latin typeface="Tahoma" charset="0"/>
                <a:ea typeface="ＭＳ Ｐゴシック" charset="0"/>
              </a:rPr>
              <a:t>0x</a:t>
            </a:r>
            <a:r>
              <a:rPr lang="en-US" sz="1800">
                <a:solidFill>
                  <a:srgbClr val="FF9933"/>
                </a:solidFill>
                <a:latin typeface="Tahoma" charset="0"/>
                <a:ea typeface="ＭＳ Ｐゴシック" charset="0"/>
              </a:rPr>
              <a:t>0D</a:t>
            </a:r>
            <a:r>
              <a:rPr lang="en-US" sz="1800">
                <a:latin typeface="Tahoma" charset="0"/>
                <a:ea typeface="ＭＳ Ｐゴシック" charset="0"/>
              </a:rPr>
              <a:t> is stored on the </a:t>
            </a:r>
            <a:r>
              <a:rPr lang="en-US" sz="1800" i="1" u="sng">
                <a:latin typeface="Tahoma" charset="0"/>
                <a:ea typeface="ＭＳ Ｐゴシック" charset="0"/>
              </a:rPr>
              <a:t>lowest</a:t>
            </a:r>
            <a:r>
              <a:rPr lang="en-US" sz="1800">
                <a:latin typeface="Tahoma" charset="0"/>
                <a:ea typeface="ＭＳ Ｐゴシック" charset="0"/>
              </a:rPr>
              <a:t> memory address </a:t>
            </a:r>
          </a:p>
        </p:txBody>
      </p:sp>
      <p:graphicFrame>
        <p:nvGraphicFramePr>
          <p:cNvPr id="1197119" name="Group 63"/>
          <p:cNvGraphicFramePr>
            <a:graphicFrameLocks noGrp="1"/>
          </p:cNvGraphicFramePr>
          <p:nvPr>
            <p:ph sz="quarter" idx="2"/>
          </p:nvPr>
        </p:nvGraphicFramePr>
        <p:xfrm>
          <a:off x="1393825" y="3382963"/>
          <a:ext cx="4495800" cy="439738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82" name="Picture 4" descr="280px-Big-Endi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1168400"/>
            <a:ext cx="2903538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97120" name="Group 64"/>
          <p:cNvGraphicFramePr>
            <a:graphicFrameLocks noGrp="1"/>
          </p:cNvGraphicFramePr>
          <p:nvPr>
            <p:ph sz="quarter" idx="3"/>
          </p:nvPr>
        </p:nvGraphicFramePr>
        <p:xfrm>
          <a:off x="1393825" y="5851525"/>
          <a:ext cx="4495800" cy="439738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0x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12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687513" y="5522913"/>
            <a:ext cx="3735387" cy="336550"/>
            <a:chOff x="-363" y="2460"/>
            <a:chExt cx="2353" cy="212"/>
          </a:xfrm>
        </p:grpSpPr>
        <p:sp>
          <p:nvSpPr>
            <p:cNvPr id="36902" name="Text Box 81"/>
            <p:cNvSpPr txBox="1">
              <a:spLocks noChangeArrowheads="1"/>
            </p:cNvSpPr>
            <p:nvPr/>
          </p:nvSpPr>
          <p:spPr bwMode="auto">
            <a:xfrm>
              <a:off x="-363" y="2460"/>
              <a:ext cx="17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increasing memory addresses</a:t>
              </a:r>
            </a:p>
          </p:txBody>
        </p:sp>
        <p:sp>
          <p:nvSpPr>
            <p:cNvPr id="36903" name="Line 82"/>
            <p:cNvSpPr>
              <a:spLocks noChangeShapeType="1"/>
            </p:cNvSpPr>
            <p:nvPr/>
          </p:nvSpPr>
          <p:spPr bwMode="auto">
            <a:xfrm>
              <a:off x="1541" y="2566"/>
              <a:ext cx="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898" name="Group 84"/>
          <p:cNvGrpSpPr>
            <a:grpSpLocks/>
          </p:cNvGrpSpPr>
          <p:nvPr/>
        </p:nvGrpSpPr>
        <p:grpSpPr bwMode="auto">
          <a:xfrm>
            <a:off x="1701800" y="3035300"/>
            <a:ext cx="3735388" cy="336550"/>
            <a:chOff x="-363" y="2460"/>
            <a:chExt cx="2353" cy="212"/>
          </a:xfrm>
        </p:grpSpPr>
        <p:sp>
          <p:nvSpPr>
            <p:cNvPr id="36900" name="Text Box 85"/>
            <p:cNvSpPr txBox="1">
              <a:spLocks noChangeArrowheads="1"/>
            </p:cNvSpPr>
            <p:nvPr/>
          </p:nvSpPr>
          <p:spPr bwMode="auto">
            <a:xfrm>
              <a:off x="-363" y="2460"/>
              <a:ext cx="17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 b="0"/>
                <a:t>increasing memory addresses</a:t>
              </a:r>
            </a:p>
          </p:txBody>
        </p:sp>
        <p:sp>
          <p:nvSpPr>
            <p:cNvPr id="36901" name="Line 86"/>
            <p:cNvSpPr>
              <a:spLocks noChangeShapeType="1"/>
            </p:cNvSpPr>
            <p:nvPr/>
          </p:nvSpPr>
          <p:spPr bwMode="auto">
            <a:xfrm>
              <a:off x="1541" y="2566"/>
              <a:ext cx="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197143" name="Picture 87" descr="280px-Little-Endi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0" y="4173538"/>
            <a:ext cx="29035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ChangeArrowheads="1"/>
          </p:cNvSpPr>
          <p:nvPr/>
        </p:nvSpPr>
        <p:spPr bwMode="auto">
          <a:xfrm>
            <a:off x="107950" y="1809750"/>
            <a:ext cx="8893175" cy="453548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b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Big Picture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0650" y="1816100"/>
            <a:ext cx="1474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800" b="0"/>
              <a:t>Machine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5888" y="1812925"/>
            <a:ext cx="8880475" cy="4538663"/>
            <a:chOff x="66" y="1142"/>
            <a:chExt cx="5594" cy="2859"/>
          </a:xfrm>
        </p:grpSpPr>
        <p:sp>
          <p:nvSpPr>
            <p:cNvPr id="19468" name="Rectangle 6"/>
            <p:cNvSpPr>
              <a:spLocks noChangeArrowheads="1"/>
            </p:cNvSpPr>
            <p:nvPr/>
          </p:nvSpPr>
          <p:spPr bwMode="auto">
            <a:xfrm>
              <a:off x="66" y="1144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800" b="0"/>
                <a:t>Machine 1</a:t>
              </a:r>
            </a:p>
          </p:txBody>
        </p:sp>
        <p:sp>
          <p:nvSpPr>
            <p:cNvPr id="19469" name="Rectangle 7"/>
            <p:cNvSpPr>
              <a:spLocks noChangeArrowheads="1"/>
            </p:cNvSpPr>
            <p:nvPr/>
          </p:nvSpPr>
          <p:spPr bwMode="auto">
            <a:xfrm>
              <a:off x="3700" y="1142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r>
                <a:rPr lang="en-US" sz="2800" b="0"/>
                <a:t>Machine 2</a:t>
              </a:r>
            </a:p>
          </p:txBody>
        </p:sp>
        <p:sp>
          <p:nvSpPr>
            <p:cNvPr id="19470" name="AutoShape 8"/>
            <p:cNvSpPr>
              <a:spLocks noChangeArrowheads="1"/>
            </p:cNvSpPr>
            <p:nvPr/>
          </p:nvSpPr>
          <p:spPr bwMode="auto">
            <a:xfrm>
              <a:off x="2154" y="2670"/>
              <a:ext cx="1470" cy="852"/>
            </a:xfrm>
            <a:prstGeom prst="cloudCallout">
              <a:avLst>
                <a:gd name="adj1" fmla="val -3333"/>
                <a:gd name="adj2" fmla="val 5162"/>
              </a:avLst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/>
              <a:r>
                <a:rPr lang="en-US" sz="1600" b="0">
                  <a:latin typeface="Courier New" charset="0"/>
                </a:rPr>
                <a:t>network</a:t>
              </a:r>
            </a:p>
          </p:txBody>
        </p:sp>
      </p:grpSp>
      <p:pic>
        <p:nvPicPr>
          <p:cNvPr id="19462" name="Picture 9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888" y="3030538"/>
            <a:ext cx="1811337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0" descr="AG00280_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030538"/>
            <a:ext cx="1811338" cy="16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2251" name="Picture 11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2386013"/>
            <a:ext cx="969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1114425" y="2600325"/>
            <a:ext cx="126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process A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6586538" y="2600325"/>
            <a:ext cx="1258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process B</a:t>
            </a:r>
          </a:p>
        </p:txBody>
      </p:sp>
      <p:pic>
        <p:nvPicPr>
          <p:cNvPr id="1162254" name="Picture 14" descr="AG00275_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392363"/>
            <a:ext cx="9699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0.36875 0.00255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162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3.33333E-6 C 0.04341 -0.01319 0.08699 -0.02616 0.11147 0.00833 C 0.13594 0.04283 0.12501 0.16273 0.14688 0.20695 C 0.16876 0.25116 0.22483 0.27454 0.24272 0.27361 C 0.2606 0.27269 0.27344 0.20324 0.25417 0.20139 C 0.2349 0.19954 0.13751 0.2456 0.12709 0.2625 C 0.11667 0.2794 0.16355 0.30972 0.19167 0.30278 C 0.2198 0.29583 0.3106 0.23148 0.29584 0.22083 C 0.28108 0.21019 0.11876 0.22986 0.10313 0.23889 C 0.08751 0.24792 0.18577 0.28565 0.20209 0.275 C 0.21841 0.26435 0.19081 0.22014 0.20105 0.175 C 0.21129 0.12986 0.2356 0.0331 0.26355 0.00417 C 0.2915 -0.02477 0.33004 -0.0118 0.36876 0.00139 " pathEditMode="relative" ptsTypes="aaaaaaaaaaaaA">
                                      <p:cBhvr>
                                        <p:cTn id="27" dur="5000" fill="hold"/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</a:t>
            </a:r>
            <a:r>
              <a:rPr lang="nb-NO">
                <a:latin typeface="Tahoma" charset="0"/>
                <a:ea typeface="ＭＳ Ｐゴシック" charset="0"/>
                <a:cs typeface="ＭＳ Ｐゴシック" charset="0"/>
              </a:rPr>
              <a:t> IP address example</a:t>
            </a: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" y="1171575"/>
            <a:ext cx="8772525" cy="546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IPv4 host address: represents a 32-bit address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written on paper (”dotted decimal notation”): </a:t>
            </a:r>
            <a:r>
              <a:rPr lang="nb-NO" sz="2000" b="1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129</a:t>
            </a:r>
            <a:r>
              <a:rPr lang="nb-NO" sz="2000" b="1">
                <a:latin typeface="Courier New" charset="0"/>
                <a:ea typeface="ＭＳ Ｐゴシック" charset="0"/>
              </a:rPr>
              <a:t>.</a:t>
            </a:r>
            <a:r>
              <a:rPr lang="nb-NO" sz="2000" b="1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240</a:t>
            </a:r>
            <a:r>
              <a:rPr lang="nb-NO" sz="2000" b="1">
                <a:latin typeface="Courier New" charset="0"/>
                <a:ea typeface="ＭＳ Ｐゴシック" charset="0"/>
              </a:rPr>
              <a:t>.</a:t>
            </a:r>
            <a:r>
              <a:rPr lang="nb-NO" sz="2000" b="1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71</a:t>
            </a:r>
            <a:r>
              <a:rPr lang="nb-NO" sz="2000" b="1">
                <a:latin typeface="Courier New" charset="0"/>
                <a:ea typeface="ＭＳ Ｐゴシック" charset="0"/>
              </a:rPr>
              <a:t>.</a:t>
            </a:r>
            <a:r>
              <a:rPr lang="nb-NO" sz="2000" b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213</a:t>
            </a:r>
            <a:r>
              <a:rPr lang="nb-NO" sz="2000" b="1">
                <a:latin typeface="Courier New" charset="0"/>
                <a:ea typeface="ＭＳ Ｐゴシック" charset="0"/>
              </a:rPr>
              <a:t/>
            </a:r>
            <a:br>
              <a:rPr lang="nb-NO" sz="2000" b="1">
                <a:latin typeface="Courier New" charset="0"/>
                <a:ea typeface="ＭＳ Ｐゴシック" charset="0"/>
              </a:rPr>
            </a:br>
            <a:endParaRPr lang="nb-NO" sz="2000" b="1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binary in bits: </a:t>
            </a:r>
            <a:r>
              <a:rPr lang="nb-NO" sz="2000" b="1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10000001</a:t>
            </a:r>
            <a:r>
              <a:rPr lang="nb-NO" sz="2000" b="1">
                <a:latin typeface="Courier New" charset="0"/>
                <a:ea typeface="ＭＳ Ｐゴシック" charset="0"/>
              </a:rPr>
              <a:t> </a:t>
            </a:r>
            <a:r>
              <a:rPr lang="nb-NO" sz="2000" b="1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11110000</a:t>
            </a:r>
            <a:r>
              <a:rPr lang="nb-NO" sz="2000" b="1">
                <a:latin typeface="Courier New" charset="0"/>
                <a:ea typeface="ＭＳ Ｐゴシック" charset="0"/>
              </a:rPr>
              <a:t> </a:t>
            </a:r>
            <a:r>
              <a:rPr lang="nb-NO" sz="2000" b="1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01000111</a:t>
            </a:r>
            <a:r>
              <a:rPr lang="nb-NO" sz="2000" b="1">
                <a:latin typeface="Courier New" charset="0"/>
                <a:ea typeface="ＭＳ Ｐゴシック" charset="0"/>
              </a:rPr>
              <a:t> </a:t>
            </a:r>
            <a:r>
              <a:rPr lang="nb-NO" sz="2000" b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10001011</a:t>
            </a:r>
            <a:r>
              <a:rPr lang="nb-NO" sz="2000">
                <a:latin typeface="Tahoma" charset="0"/>
                <a:ea typeface="ＭＳ Ｐゴシック" charset="0"/>
              </a:rPr>
              <a:t/>
            </a:r>
            <a:br>
              <a:rPr lang="nb-NO" sz="2000">
                <a:latin typeface="Tahoma" charset="0"/>
                <a:ea typeface="ＭＳ Ｐゴシック" charset="0"/>
              </a:rPr>
            </a:br>
            <a:endParaRPr lang="nb-NO" sz="20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hexadecimal in bytes: </a:t>
            </a:r>
            <a:r>
              <a:rPr lang="nb-NO" sz="2000" b="1">
                <a:latin typeface="Courier New" charset="0"/>
                <a:ea typeface="ＭＳ Ｐゴシック" charset="0"/>
              </a:rPr>
              <a:t>0x</a:t>
            </a:r>
            <a:r>
              <a:rPr lang="nb-NO" sz="2000" b="1">
                <a:solidFill>
                  <a:schemeClr val="folHlink"/>
                </a:solidFill>
                <a:latin typeface="Courier New" charset="0"/>
                <a:ea typeface="ＭＳ Ｐゴシック" charset="0"/>
              </a:rPr>
              <a:t>81</a:t>
            </a:r>
            <a:r>
              <a:rPr lang="nb-NO" sz="2000" b="1">
                <a:latin typeface="Courier New" charset="0"/>
                <a:ea typeface="ＭＳ Ｐゴシック" charset="0"/>
              </a:rPr>
              <a:t> 0x</a:t>
            </a:r>
            <a:r>
              <a:rPr lang="nb-NO" sz="2000" b="1">
                <a:solidFill>
                  <a:srgbClr val="00FF00"/>
                </a:solidFill>
                <a:latin typeface="Courier New" charset="0"/>
                <a:ea typeface="ＭＳ Ｐゴシック" charset="0"/>
              </a:rPr>
              <a:t>f0</a:t>
            </a:r>
            <a:r>
              <a:rPr lang="nb-NO" sz="2000" b="1">
                <a:latin typeface="Courier New" charset="0"/>
                <a:ea typeface="ＭＳ Ｐゴシック" charset="0"/>
              </a:rPr>
              <a:t> 0x</a:t>
            </a:r>
            <a:r>
              <a:rPr lang="nb-NO" sz="2000" b="1">
                <a:solidFill>
                  <a:srgbClr val="CC0099"/>
                </a:solidFill>
                <a:latin typeface="Courier New" charset="0"/>
                <a:ea typeface="ＭＳ Ｐゴシック" charset="0"/>
              </a:rPr>
              <a:t>47</a:t>
            </a:r>
            <a:r>
              <a:rPr lang="nb-NO" sz="2000" b="1">
                <a:latin typeface="Courier New" charset="0"/>
                <a:ea typeface="ＭＳ Ｐゴシック" charset="0"/>
              </a:rPr>
              <a:t> 0x</a:t>
            </a:r>
            <a:r>
              <a:rPr lang="nb-NO" sz="2000" b="1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8b</a:t>
            </a:r>
            <a:r>
              <a:rPr lang="nb-NO" sz="2000" b="1">
                <a:latin typeface="Courier New" charset="0"/>
                <a:ea typeface="ＭＳ Ｐゴシック" charset="0"/>
              </a:rPr>
              <a:t/>
            </a:r>
            <a:br>
              <a:rPr lang="nb-NO" sz="2000" b="1">
                <a:latin typeface="Courier New" charset="0"/>
                <a:ea typeface="ＭＳ Ｐゴシック" charset="0"/>
              </a:rPr>
            </a:br>
            <a:r>
              <a:rPr lang="nb-NO" sz="2000" b="1">
                <a:latin typeface="Courier New" charset="0"/>
                <a:ea typeface="ＭＳ Ｐゴシック" charset="0"/>
              </a:rPr>
              <a:t/>
            </a:r>
            <a:br>
              <a:rPr lang="nb-NO" sz="2000" b="1">
                <a:latin typeface="Courier New" charset="0"/>
                <a:ea typeface="ＭＳ Ｐゴシック" charset="0"/>
              </a:rPr>
            </a:br>
            <a:endParaRPr lang="nb-NO" sz="2000" b="1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Big-endian (”normal” left to right):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one 4 byte </a:t>
            </a:r>
            <a:r>
              <a:rPr lang="nb-NO" sz="2000">
                <a:latin typeface="Courier New" charset="0"/>
                <a:ea typeface="ＭＳ Ｐゴシック" charset="0"/>
              </a:rPr>
              <a:t>int</a:t>
            </a:r>
            <a:r>
              <a:rPr lang="nb-NO" sz="2000">
                <a:latin typeface="Tahoma" charset="0"/>
                <a:ea typeface="ＭＳ Ｐゴシック" charset="0"/>
              </a:rPr>
              <a:t> on PowerPC, POWER, Sparc, …:	0x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 </a:t>
            </a:r>
            <a: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Little-endian: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one 4 byte </a:t>
            </a:r>
            <a:r>
              <a:rPr lang="nb-NO" sz="2000">
                <a:latin typeface="Courier New" charset="0"/>
                <a:ea typeface="ＭＳ Ｐゴシック" charset="0"/>
              </a:rPr>
              <a:t>int</a:t>
            </a:r>
            <a:r>
              <a:rPr lang="nb-NO" sz="2000">
                <a:latin typeface="Tahoma" charset="0"/>
                <a:ea typeface="ＭＳ Ｐゴシック" charset="0"/>
              </a:rPr>
              <a:t> on x86, StrongARM, XScale, …: 	0x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 </a:t>
            </a:r>
            <a: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Middle/mixed/PDP endian:</a:t>
            </a:r>
          </a:p>
          <a:p>
            <a:pPr lvl="1" eaLnBrk="1" hangingPunct="1">
              <a:lnSpc>
                <a:spcPct val="80000"/>
              </a:lnSpc>
            </a:pPr>
            <a:r>
              <a:rPr lang="nb-NO" sz="2000">
                <a:latin typeface="Tahoma" charset="0"/>
                <a:ea typeface="ＭＳ Ｐゴシック" charset="0"/>
              </a:rPr>
              <a:t>one 4 byte int on PDP-11:				0x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</a:rPr>
              <a:t>f0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81</a:t>
            </a:r>
            <a:r>
              <a:rPr lang="nb-NO" sz="2000" b="1">
                <a:solidFill>
                  <a:schemeClr val="hlink"/>
                </a:solidFill>
                <a:latin typeface="Tahoma" charset="0"/>
                <a:ea typeface="ＭＳ Ｐゴシック" charset="0"/>
              </a:rPr>
              <a:t>8b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</a:rPr>
              <a:t>47</a:t>
            </a:r>
            <a: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  <a:t/>
            </a:r>
            <a:br>
              <a:rPr lang="nb-NO" sz="200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nb-NO" sz="200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nb-NO" sz="2400" b="1">
                <a:latin typeface="Tahoma" charset="0"/>
                <a:ea typeface="ＭＳ Ｐゴシック" charset="0"/>
                <a:cs typeface="ＭＳ Ｐゴシック" charset="0"/>
              </a:rPr>
              <a:t>Network byte order</a:t>
            </a:r>
            <a:r>
              <a:rPr lang="nb-NO" sz="2400">
                <a:latin typeface="Tahoma" charset="0"/>
                <a:ea typeface="ＭＳ Ｐゴシック" charset="0"/>
                <a:cs typeface="ＭＳ Ｐゴシック" charset="0"/>
              </a:rPr>
              <a:t>:				</a:t>
            </a:r>
            <a:r>
              <a:rPr lang="nb-NO" sz="2000">
                <a:latin typeface="Tahoma" charset="0"/>
                <a:ea typeface="ＭＳ Ｐゴシック" charset="0"/>
                <a:cs typeface="ＭＳ Ｐゴシック" charset="0"/>
              </a:rPr>
              <a:t>0x</a:t>
            </a:r>
            <a:r>
              <a:rPr lang="nb-NO" sz="2000" b="1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 b="1">
                <a:solidFill>
                  <a:srgbClr val="00FF00"/>
                </a:solidFill>
                <a:latin typeface="Tahoma" charset="0"/>
                <a:ea typeface="ＭＳ Ｐゴシック" charset="0"/>
                <a:cs typeface="ＭＳ Ｐゴシック" charset="0"/>
              </a:rPr>
              <a:t>f0</a:t>
            </a:r>
            <a:r>
              <a:rPr lang="nb-NO" sz="2000" b="1">
                <a:solidFill>
                  <a:srgbClr val="CC0099"/>
                </a:solidFill>
                <a:latin typeface="Tahoma" charset="0"/>
                <a:ea typeface="ＭＳ Ｐゴシック" charset="0"/>
                <a:cs typeface="ＭＳ Ｐゴシック" charset="0"/>
              </a:rPr>
              <a:t>47</a:t>
            </a:r>
            <a:r>
              <a:rPr lang="nb-NO" sz="2000" b="1">
                <a:solidFill>
                  <a:srgbClr val="FF0000"/>
                </a:solidFill>
                <a:latin typeface="Tahoma" charset="0"/>
                <a:ea typeface="ＭＳ Ｐゴシック" charset="0"/>
                <a:cs typeface="ＭＳ Ｐゴシック" charset="0"/>
              </a:rPr>
              <a:t>8b</a:t>
            </a:r>
            <a:endParaRPr lang="en-US" sz="2000" b="1">
              <a:solidFill>
                <a:srgbClr val="FF0000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275388" y="4319588"/>
            <a:ext cx="2209800" cy="2316162"/>
            <a:chOff x="3953" y="2721"/>
            <a:chExt cx="1392" cy="1459"/>
          </a:xfrm>
        </p:grpSpPr>
        <p:sp>
          <p:nvSpPr>
            <p:cNvPr id="37893" name="Oval 5"/>
            <p:cNvSpPr>
              <a:spLocks noChangeArrowheads="1"/>
            </p:cNvSpPr>
            <p:nvPr/>
          </p:nvSpPr>
          <p:spPr bwMode="auto">
            <a:xfrm>
              <a:off x="4109" y="3826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7894" name="Oval 6"/>
            <p:cNvSpPr>
              <a:spLocks noChangeArrowheads="1"/>
            </p:cNvSpPr>
            <p:nvPr/>
          </p:nvSpPr>
          <p:spPr bwMode="auto">
            <a:xfrm>
              <a:off x="4109" y="2864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7895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953" y="2721"/>
              <a:ext cx="1392" cy="81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972302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hlink"/>
                  </a:solidFill>
                  <a:latin typeface="Arial Black"/>
                  <a:ea typeface="Arial Black"/>
                  <a:cs typeface="Arial Black"/>
                </a:rPr>
                <a:t>Problem!</a:t>
              </a:r>
            </a:p>
          </p:txBody>
        </p:sp>
        <p:sp>
          <p:nvSpPr>
            <p:cNvPr id="37896" name="Oval 9"/>
            <p:cNvSpPr>
              <a:spLocks noChangeArrowheads="1"/>
            </p:cNvSpPr>
            <p:nvPr/>
          </p:nvSpPr>
          <p:spPr bwMode="auto">
            <a:xfrm>
              <a:off x="4109" y="3434"/>
              <a:ext cx="1080" cy="35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Byte Order: Translation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200150"/>
            <a:ext cx="8686800" cy="54102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Byte order translation makes communication over several platforms possible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htons() / htonl()</a:t>
            </a:r>
          </a:p>
          <a:p>
            <a:pPr lvl="1" eaLnBrk="1" hangingPunct="1"/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host-to-network</a:t>
            </a:r>
            <a:r>
              <a:rPr lang="en-US" sz="1800">
                <a:latin typeface="Tahoma" charset="0"/>
                <a:ea typeface="ＭＳ Ｐゴシック" charset="0"/>
              </a:rPr>
              <a:t> short / long</a:t>
            </a:r>
          </a:p>
          <a:p>
            <a:pPr lvl="1" eaLnBrk="1" hangingPunct="1"/>
            <a:r>
              <a:rPr lang="en-US" sz="1800">
                <a:latin typeface="Tahoma" charset="0"/>
                <a:ea typeface="ＭＳ Ｐゴシック" charset="0"/>
              </a:rPr>
              <a:t>translate a 16 / 32-bit integer value to network format</a:t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ntohs() / ntohl()</a:t>
            </a:r>
          </a:p>
          <a:p>
            <a:pPr lvl="1" eaLnBrk="1" hangingPunct="1"/>
            <a:r>
              <a:rPr lang="en-US" sz="18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network-to-host</a:t>
            </a:r>
            <a:r>
              <a:rPr lang="en-US" sz="1800">
                <a:latin typeface="Tahoma" charset="0"/>
                <a:ea typeface="ＭＳ Ｐゴシック" charset="0"/>
              </a:rPr>
              <a:t> short/long</a:t>
            </a:r>
          </a:p>
          <a:p>
            <a:pPr lvl="1" eaLnBrk="1" hangingPunct="1"/>
            <a:r>
              <a:rPr lang="en-US" sz="1800">
                <a:latin typeface="Tahoma" charset="0"/>
                <a:ea typeface="ＭＳ Ｐゴシック" charset="0"/>
              </a:rPr>
              <a:t>translate a 16 / 32-bit integer value to host format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/>
            </a:r>
            <a:br>
              <a:rPr lang="en-US" sz="1800">
                <a:latin typeface="Tahoma" charset="0"/>
                <a:ea typeface="ＭＳ Ｐゴシック" charset="0"/>
              </a:rPr>
            </a:br>
            <a:endParaRPr lang="en-US" sz="18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nb-NO" sz="2000">
                <a:latin typeface="Tahoma" charset="0"/>
                <a:ea typeface="ＭＳ Ｐゴシック" charset="0"/>
                <a:cs typeface="ＭＳ Ｐゴシック" charset="0"/>
              </a:rPr>
              <a:t>Little-endian (x86 etc.): 	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ntohl(0x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) == 0x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47f0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/>
            </a:r>
            <a:b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nb-NO" sz="20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nb-NO" sz="2000">
                <a:latin typeface="Tahoma" charset="0"/>
                <a:ea typeface="ＭＳ Ｐゴシック" charset="0"/>
                <a:cs typeface="ＭＳ Ｐゴシック" charset="0"/>
              </a:rPr>
              <a:t>Big-endian (PowerPC etc.):	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ntohl(0x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) == 0x</a:t>
            </a:r>
            <a:r>
              <a:rPr lang="nb-NO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81</a:t>
            </a:r>
            <a:r>
              <a:rPr lang="nb-NO" sz="2000">
                <a:latin typeface="Courier New" charset="0"/>
                <a:ea typeface="ＭＳ Ｐゴシック" charset="0"/>
                <a:cs typeface="ＭＳ Ｐゴシック" charset="0"/>
              </a:rPr>
              <a:t>f047</a:t>
            </a:r>
            <a:r>
              <a:rPr lang="nb-NO" sz="2000">
                <a:solidFill>
                  <a:schemeClr val="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8b</a:t>
            </a:r>
            <a:endParaRPr lang="en-US" sz="2000">
              <a:solidFill>
                <a:schemeClr val="hlink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95375"/>
            <a:ext cx="8893175" cy="5419725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 network… 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…does not interpret the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dotted decimal notation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>   </a:t>
            </a:r>
            <a:r>
              <a:rPr lang="en-US" sz="2000" i="1">
                <a:latin typeface="Tahoma" charset="0"/>
                <a:ea typeface="ＭＳ Ｐゴシック" charset="0"/>
              </a:rPr>
              <a:t>presentation</a:t>
            </a:r>
            <a:r>
              <a:rPr lang="en-US" sz="2000">
                <a:latin typeface="Tahoma" charset="0"/>
                <a:ea typeface="ＭＳ Ｐゴシック" charset="0"/>
              </a:rPr>
              <a:t> format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…needs a </a:t>
            </a:r>
            <a:r>
              <a:rPr lang="en-US" sz="2000" i="1">
                <a:latin typeface="Tahoma" charset="0"/>
                <a:ea typeface="ＭＳ Ｐゴシック" charset="0"/>
              </a:rPr>
              <a:t>numeric</a:t>
            </a:r>
            <a:r>
              <a:rPr lang="en-US" sz="2000">
                <a:latin typeface="Tahoma" charset="0"/>
                <a:ea typeface="ＭＳ Ｐゴシック" charset="0"/>
              </a:rPr>
              <a:t> binary format in network byte order</a:t>
            </a:r>
          </a:p>
          <a:p>
            <a:pPr eaLnBrk="1" hangingPunct="1"/>
            <a:endParaRPr lang="en-US" sz="24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inet_pton()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translate the text string to a numeric binary format needed by the address structure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inet_ntop()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translate the (numeric binary) network address structure to a text string</a:t>
            </a:r>
          </a:p>
        </p:txBody>
      </p:sp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Presentation and Numeric Address Formats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22625" y="4329113"/>
            <a:ext cx="4614863" cy="2041525"/>
            <a:chOff x="2364" y="2654"/>
            <a:chExt cx="2907" cy="1286"/>
          </a:xfrm>
        </p:grpSpPr>
        <p:sp>
          <p:nvSpPr>
            <p:cNvPr id="39941" name="AutoShape 6"/>
            <p:cNvSpPr>
              <a:spLocks noChangeArrowheads="1"/>
            </p:cNvSpPr>
            <p:nvPr/>
          </p:nvSpPr>
          <p:spPr bwMode="auto">
            <a:xfrm rot="1548523">
              <a:off x="2364" y="2654"/>
              <a:ext cx="750" cy="269"/>
            </a:xfrm>
            <a:prstGeom prst="leftArrow">
              <a:avLst>
                <a:gd name="adj1" fmla="val 50000"/>
                <a:gd name="adj2" fmla="val 69703"/>
              </a:avLst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39942" name="Rectangle 7"/>
            <p:cNvSpPr>
              <a:spLocks noChangeArrowheads="1"/>
            </p:cNvSpPr>
            <p:nvPr/>
          </p:nvSpPr>
          <p:spPr bwMode="auto">
            <a:xfrm>
              <a:off x="2509" y="2890"/>
              <a:ext cx="2762" cy="105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9992" tIns="46795" rIns="89992" bIns="46795"/>
            <a:lstStyle/>
            <a:p>
              <a:r>
                <a:rPr lang="en-US" sz="1400" b="0">
                  <a:latin typeface="Courier New" charset="0"/>
                </a:rPr>
                <a:t>inet_pton() </a:t>
              </a:r>
              <a:r>
                <a:rPr lang="en-US" sz="1400" b="0">
                  <a:latin typeface="Helvetica" charset="0"/>
                </a:rPr>
                <a:t>is new for IPv6.</a:t>
              </a:r>
            </a:p>
            <a:p>
              <a:endParaRPr lang="en-US" sz="1400" b="0">
                <a:latin typeface="Helvetica" charset="0"/>
              </a:endParaRPr>
            </a:p>
            <a:p>
              <a:r>
                <a:rPr lang="en-US" sz="1400" b="0">
                  <a:latin typeface="Helvetica" charset="0"/>
                </a:rPr>
                <a:t>Oldest:</a:t>
              </a:r>
            </a:p>
            <a:p>
              <a:r>
                <a:rPr lang="en-US" sz="1200" b="0">
                  <a:latin typeface="Courier New" charset="0"/>
                </a:rPr>
                <a:t>serveraddr.sin_addr.s_addr =</a:t>
              </a:r>
            </a:p>
            <a:p>
              <a:r>
                <a:rPr lang="en-US" sz="1200" b="0">
                  <a:latin typeface="Courier New" charset="0"/>
                </a:rPr>
                <a:t>	inet_addr(</a:t>
              </a:r>
              <a:r>
                <a:rPr lang="ja-JP" altLang="en-US" sz="1200" b="0">
                  <a:latin typeface="Courier New" charset="0"/>
                </a:rPr>
                <a:t>“</a:t>
              </a:r>
              <a:r>
                <a:rPr lang="en-US" sz="1200" b="0">
                  <a:latin typeface="Courier New" charset="0"/>
                </a:rPr>
                <a:t>129.240.64.199</a:t>
              </a:r>
              <a:r>
                <a:rPr lang="ja-JP" altLang="en-US" sz="1200" b="0">
                  <a:latin typeface="Courier New" charset="0"/>
                </a:rPr>
                <a:t>”</a:t>
              </a:r>
              <a:r>
                <a:rPr lang="en-US" sz="1200" b="0">
                  <a:latin typeface="Courier New" charset="0"/>
                </a:rPr>
                <a:t>);</a:t>
              </a:r>
            </a:p>
            <a:p>
              <a:r>
                <a:rPr lang="en-US" sz="1400" b="0">
                  <a:latin typeface="Helvetica" charset="0"/>
                </a:rPr>
                <a:t>Newer:</a:t>
              </a:r>
            </a:p>
            <a:p>
              <a:r>
                <a:rPr lang="en-US" sz="1200" b="0">
                  <a:latin typeface="Courier New" charset="0"/>
                </a:rPr>
                <a:t>inet_aton(</a:t>
              </a:r>
              <a:r>
                <a:rPr lang="ja-JP" altLang="en-US" sz="1200" b="0">
                  <a:latin typeface="Courier New" charset="0"/>
                </a:rPr>
                <a:t>“</a:t>
              </a:r>
              <a:r>
                <a:rPr lang="en-US" sz="1200" b="0">
                  <a:latin typeface="Courier New" charset="0"/>
                </a:rPr>
                <a:t>129.240.64.199</a:t>
              </a:r>
              <a:r>
                <a:rPr lang="ja-JP" altLang="en-US" sz="1200" b="0">
                  <a:latin typeface="Courier New" charset="0"/>
                </a:rPr>
                <a:t>”</a:t>
              </a:r>
              <a:r>
                <a:rPr lang="en-US" sz="1200" b="0">
                  <a:latin typeface="Courier New" charset="0"/>
                </a:rPr>
                <a:t>,</a:t>
              </a:r>
            </a:p>
            <a:p>
              <a:r>
                <a:rPr lang="en-US" sz="1200" b="0">
                  <a:latin typeface="Courier New" charset="0"/>
                </a:rPr>
                <a:t>          &amp;serveraddr.sin_addr);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81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How far have we gotten now?</a:t>
            </a:r>
          </a:p>
        </p:txBody>
      </p:sp>
      <p:sp>
        <p:nvSpPr>
          <p:cNvPr id="1182723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&lt;Create a socket called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sd</a:t>
            </a:r>
            <a:r>
              <a:rPr lang="ja-JP" altLang="en-US" sz="1200" b="0">
                <a:latin typeface="Helvetica" charset="0"/>
              </a:rPr>
              <a:t>”</a:t>
            </a:r>
            <a:r>
              <a:rPr lang="en-US" sz="1200" b="0"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1182726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&lt;Create a socket called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request-sd</a:t>
            </a:r>
            <a:r>
              <a:rPr lang="ja-JP" altLang="en-US" sz="1200" b="0">
                <a:latin typeface="Helvetica" charset="0"/>
              </a:rPr>
              <a:t>”</a:t>
            </a:r>
            <a:r>
              <a:rPr lang="en-US" sz="1200" b="0"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latin typeface="Helvetica" charset="0"/>
              </a:rPr>
              <a:t>“</a:t>
            </a:r>
            <a:r>
              <a:rPr lang="en-US" sz="1200" b="0">
                <a:latin typeface="Helvetica" charset="0"/>
              </a:rPr>
              <a:t>sd</a:t>
            </a:r>
            <a:r>
              <a:rPr lang="ja-JP" altLang="en-US" sz="1200" b="0">
                <a:latin typeface="Helvetica" charset="0"/>
              </a:rPr>
              <a:t>”</a:t>
            </a: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60375" y="24257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60375" y="259715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60375" y="27590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60375" y="1503363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646613" y="2462213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646613" y="2633663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646613" y="2795588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646613" y="1539875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chemeClr val="folHlink"/>
                </a:solidFill>
                <a:latin typeface="Courier New" charset="0"/>
                <a:sym typeface="Wingdings" charset="0"/>
              </a:rPr>
              <a:t>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182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1827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1827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1827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18272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118272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Connect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connect</a:t>
            </a:r>
            <a:r>
              <a:rPr lang="en-US" sz="1200">
                <a:latin typeface="Courier New" charset="0"/>
              </a:rPr>
              <a:t>(	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	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	sizeof(struct sockaddr_in));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the address to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sizeof(struct sockaddr_in);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listening on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(request_sd,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Wait for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clientaddrlen =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					  sizeof(struct sockaddr_in);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(struct sockaddr*)&amp;clientaddr,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&amp;clientaddrlen);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</p:txBody>
      </p:sp>
      <p:sp>
        <p:nvSpPr>
          <p:cNvPr id="419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Binding, Listening, Accepting and Connecting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Some details about the previous slides</a:t>
            </a:r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" y="1039813"/>
            <a:ext cx="8972550" cy="562927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bind( </a:t>
            </a:r>
            <a:r>
              <a:rPr lang="en-US" sz="22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*a, socklen_t al </a:t>
            </a: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a machine can have several addresses (several network cards, loopback, …) – 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r>
              <a:rPr lang="en-US">
                <a:latin typeface="Tahoma" charset="0"/>
                <a:ea typeface="ＭＳ Ｐゴシック" charset="0"/>
              </a:rPr>
              <a:t>assign a name</a:t>
            </a:r>
            <a:r>
              <a:rPr lang="ja-JP" altLang="en-US">
                <a:latin typeface="Tahoma" charset="0"/>
                <a:ea typeface="ＭＳ Ｐゴシック" charset="0"/>
              </a:rPr>
              <a:t>“</a:t>
            </a: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tells the socket on the server side which local protocol (i.e., </a:t>
            </a:r>
            <a:r>
              <a:rPr lang="en-US" i="1">
                <a:latin typeface="Tahoma" charset="0"/>
                <a:ea typeface="ＭＳ Ｐゴシック" charset="0"/>
              </a:rPr>
              <a:t>IP address</a:t>
            </a:r>
            <a:r>
              <a:rPr lang="en-US">
                <a:latin typeface="Tahoma" charset="0"/>
                <a:ea typeface="ＭＳ Ｐゴシック" charset="0"/>
              </a:rPr>
              <a:t> and </a:t>
            </a:r>
            <a:r>
              <a:rPr lang="en-US" i="1">
                <a:latin typeface="Tahoma" charset="0"/>
                <a:ea typeface="ＭＳ Ｐゴシック" charset="0"/>
              </a:rPr>
              <a:t>port number) </a:t>
            </a:r>
            <a:r>
              <a:rPr lang="en-US">
                <a:latin typeface="Tahoma" charset="0"/>
                <a:ea typeface="ＭＳ Ｐゴシック" charset="0"/>
              </a:rPr>
              <a:t> to listen to</a:t>
            </a:r>
            <a:br>
              <a:rPr lang="en-US">
                <a:latin typeface="Tahoma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spcAft>
                <a:spcPct val="20000"/>
              </a:spcAft>
            </a:pP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listen( </a:t>
            </a:r>
            <a:r>
              <a:rPr lang="en-US" sz="22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int backlog</a:t>
            </a:r>
            <a:r>
              <a:rPr lang="en-US" sz="22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)</a:t>
            </a:r>
            <a:endParaRPr lang="en-US">
              <a:solidFill>
                <a:schemeClr val="folHlink"/>
              </a:solidFill>
              <a:latin typeface="Tahoma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prepares the server for listening to connect requests, and initializes a queue for connect requests (</a:t>
            </a:r>
            <a:r>
              <a:rPr lang="en-US">
                <a:latin typeface="Tahoma" charset="0"/>
                <a:ea typeface="ＭＳ Ｐゴシック" charset="0"/>
                <a:sym typeface="Wingdings" charset="0"/>
              </a:rPr>
              <a:t>  passive</a:t>
            </a:r>
            <a:r>
              <a:rPr lang="en-US">
                <a:latin typeface="Tahoma" charset="0"/>
                <a:ea typeface="ＭＳ Ｐゴシック" charset="0"/>
              </a:rPr>
              <a:t>)</a:t>
            </a:r>
          </a:p>
          <a:p>
            <a:pPr lvl="1" eaLnBrk="1" hangingPunct="1">
              <a:spcAft>
                <a:spcPct val="20000"/>
              </a:spcAft>
            </a:pPr>
            <a:r>
              <a:rPr lang="en-US">
                <a:latin typeface="Tahoma" charset="0"/>
                <a:ea typeface="ＭＳ Ｐゴシック" charset="0"/>
              </a:rPr>
              <a:t>the second parameter (</a:t>
            </a:r>
            <a:r>
              <a:rPr lang="en-US">
                <a:latin typeface="Courier New" charset="0"/>
                <a:ea typeface="ＭＳ Ｐゴシック" charset="0"/>
              </a:rPr>
              <a:t>SOMAXCONN</a:t>
            </a:r>
            <a:r>
              <a:rPr lang="en-US">
                <a:latin typeface="Tahoma" charset="0"/>
                <a:ea typeface="ＭＳ Ｐゴシック" charset="0"/>
              </a:rPr>
              <a:t>) defines how long the queue(s) should be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More details</a:t>
            </a:r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888" y="1003300"/>
            <a:ext cx="8866187" cy="5424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latin typeface="Courier New" charset="0"/>
                <a:ea typeface="ＭＳ Ｐゴシック" charset="0"/>
                <a:cs typeface="ＭＳ Ｐゴシック" charset="0"/>
              </a:rPr>
              <a:t>sd =</a:t>
            </a:r>
            <a:r>
              <a:rPr lang="en-US" sz="2000" b="1">
                <a:solidFill>
                  <a:schemeClr val="accent2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accept( </a:t>
            </a:r>
            <a:r>
              <a:rPr lang="en-US" sz="17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*a, socklen_t *al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take the first connect request from the connect request queue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wait for the connect request to arrive if the queue is empty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returns a </a:t>
            </a:r>
            <a:r>
              <a:rPr lang="en-US" sz="1800" b="1" i="1">
                <a:solidFill>
                  <a:srgbClr val="FF0000"/>
                </a:solidFill>
                <a:latin typeface="Tahoma" charset="0"/>
                <a:ea typeface="ＭＳ Ｐゴシック" charset="0"/>
              </a:rPr>
              <a:t>new socket</a:t>
            </a:r>
            <a:r>
              <a:rPr lang="en-US" sz="1800">
                <a:latin typeface="Tahoma" charset="0"/>
                <a:ea typeface="ＭＳ Ｐゴシック" charset="0"/>
              </a:rPr>
              <a:t>  that the server can use to communicate with the client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Courier New" charset="0"/>
                <a:ea typeface="ＭＳ Ｐゴシック" charset="0"/>
              </a:rPr>
              <a:t>a </a:t>
            </a:r>
            <a:r>
              <a:rPr lang="en-US" sz="1800">
                <a:latin typeface="Tahoma" charset="0"/>
                <a:ea typeface="ＭＳ Ｐゴシック" charset="0"/>
              </a:rPr>
              <a:t>(</a:t>
            </a:r>
            <a:r>
              <a:rPr lang="en-US" sz="1800">
                <a:latin typeface="Courier New" charset="0"/>
                <a:ea typeface="ＭＳ Ｐゴシック" charset="0"/>
              </a:rPr>
              <a:t>clientaddr</a:t>
            </a:r>
            <a:r>
              <a:rPr lang="en-US" sz="1800">
                <a:latin typeface="Tahoma" charset="0"/>
                <a:ea typeface="ＭＳ Ｐゴシック" charset="0"/>
              </a:rPr>
              <a:t>) contains information about the client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Courier New" charset="0"/>
                <a:ea typeface="ＭＳ Ｐゴシック" charset="0"/>
              </a:rPr>
              <a:t>al</a:t>
            </a:r>
            <a:r>
              <a:rPr lang="en-US" sz="1800">
                <a:latin typeface="Tahoma" charset="0"/>
                <a:ea typeface="ＭＳ Ｐゴシック" charset="0"/>
              </a:rPr>
              <a:t> must be initialized, so accept knows size of </a:t>
            </a:r>
            <a:r>
              <a:rPr lang="en-US" sz="1800">
                <a:latin typeface="Courier New" charset="0"/>
                <a:ea typeface="ＭＳ Ｐゴシック" charset="0"/>
              </a:rPr>
              <a:t>a</a:t>
            </a:r>
            <a:br>
              <a:rPr lang="en-US" sz="1800">
                <a:latin typeface="Courier New" charset="0"/>
                <a:ea typeface="ＭＳ Ｐゴシック" charset="0"/>
              </a:rPr>
            </a:br>
            <a:r>
              <a:rPr lang="en-US" sz="1800">
                <a:latin typeface="Courier New" charset="0"/>
                <a:ea typeface="ＭＳ Ｐゴシック" charset="0"/>
              </a:rPr>
              <a:t/>
            </a:r>
            <a:br>
              <a:rPr lang="en-US" sz="1800">
                <a:latin typeface="Courier New" charset="0"/>
                <a:ea typeface="ＭＳ Ｐゴシック" charset="0"/>
              </a:rPr>
            </a:br>
            <a:endParaRPr lang="en-US" sz="180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connect( </a:t>
            </a:r>
            <a:r>
              <a:rPr lang="en-US" sz="17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sfd, struct sockaddr *serv_a, socklen_t al 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connects client socket to a server that is specified in the address structure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a three-way handshake is initiated for TCP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possible errors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ETIMEDOUT – no response (after several tries) and timer expired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ECONNREFUSED – server not running or not allowed to connect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EHOSTUNREACH – HOST not reachable</a:t>
            </a:r>
          </a:p>
          <a:p>
            <a:pPr lvl="2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600">
                <a:latin typeface="Tahoma" charset="0"/>
                <a:ea typeface="ＭＳ Ｐゴシック" charset="0"/>
              </a:rPr>
              <a:t>ENETUNREACH – NET not reachable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Closing of Sockets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66738" y="2986088"/>
            <a:ext cx="8145462" cy="3074987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Note that the semantics of close depends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On the kind of protocol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Some possible extra settings</a:t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(similar for file descriptors used to operate on disk…)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/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All data that has not been read yet may be thrown away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54038" y="1565275"/>
            <a:ext cx="4070350" cy="1157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738688" y="1565275"/>
            <a:ext cx="4064000" cy="1157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both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Client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IPPROTO_TCP);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Clear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Add address family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16450" y="1090613"/>
            <a:ext cx="1536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 ctd.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IP address of anakin.ifi.uio.no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inet_pton(AF_INET,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129.240.64.199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&amp;serveraddr.sin_addr);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the port number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serveraddr.sin_port = htons(2009);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Connect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connect</a:t>
            </a:r>
            <a:r>
              <a:rPr lang="en-US" sz="1200">
                <a:latin typeface="Courier New" charset="0"/>
              </a:rPr>
              <a:t>(sd,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sizeof(struct sockaddr_in));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string end sign, write to screen*/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Close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Server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        IPPROTO_TCP);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(struct sockaddr*)&amp;serveraddr,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sizeof(struct sockaddr_in));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(request_sd,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Receive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clientaddrlen =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sizeof(struct sockaddr_in);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(request_sd,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(struct sockaddr*)&amp;clientaddr,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          &amp;clientaddrlen);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socket and write it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Goal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235075"/>
            <a:ext cx="8301038" cy="4945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Introduce socket API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We will write two programs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A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client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and a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server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endParaRPr lang="en-US" sz="20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Each will run on one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server will run on 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anakin.ifi.uio.no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(129.240.64.199)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They will work as follows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client sends the text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Hello world!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 to the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server writes the received text on the screen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server sends the received text back to the client and quits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The client writes the received text onto the screen and quits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-95250"/>
            <a:ext cx="8172450" cy="819150"/>
          </a:xfrm>
        </p:spPr>
        <p:txBody>
          <a:bodyPr/>
          <a:lstStyle/>
          <a:p>
            <a:pPr eaLnBrk="1" hangingPunct="1"/>
            <a: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  <a:t>Summary of </a:t>
            </a:r>
            <a:b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2600">
                <a:latin typeface="Tahoma" charset="0"/>
                <a:ea typeface="ＭＳ Ｐゴシック" charset="0"/>
                <a:cs typeface="ＭＳ Ｐゴシック" charset="0"/>
              </a:rPr>
              <a:t>Socket Functions for our Elementary TCP Client-Server</a:t>
            </a:r>
          </a:p>
        </p:txBody>
      </p:sp>
      <p:sp>
        <p:nvSpPr>
          <p:cNvPr id="1189891" name="Text Box 3"/>
          <p:cNvSpPr txBox="1">
            <a:spLocks noChangeArrowheads="1"/>
          </p:cNvSpPr>
          <p:nvPr/>
        </p:nvSpPr>
        <p:spPr bwMode="auto">
          <a:xfrm>
            <a:off x="1825625" y="177800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socket()</a:t>
            </a:r>
          </a:p>
        </p:txBody>
      </p:sp>
      <p:sp>
        <p:nvSpPr>
          <p:cNvPr id="1189892" name="Text Box 4"/>
          <p:cNvSpPr txBox="1">
            <a:spLocks noChangeArrowheads="1"/>
          </p:cNvSpPr>
          <p:nvPr/>
        </p:nvSpPr>
        <p:spPr bwMode="auto">
          <a:xfrm>
            <a:off x="1825625" y="2498725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bind()</a:t>
            </a:r>
          </a:p>
        </p:txBody>
      </p:sp>
      <p:sp>
        <p:nvSpPr>
          <p:cNvPr id="1189893" name="Text Box 5"/>
          <p:cNvSpPr txBox="1">
            <a:spLocks noChangeArrowheads="1"/>
          </p:cNvSpPr>
          <p:nvPr/>
        </p:nvSpPr>
        <p:spPr bwMode="auto">
          <a:xfrm>
            <a:off x="1825625" y="3219450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listen()</a:t>
            </a:r>
          </a:p>
        </p:txBody>
      </p:sp>
      <p:sp>
        <p:nvSpPr>
          <p:cNvPr id="1189894" name="Text Box 6"/>
          <p:cNvSpPr txBox="1">
            <a:spLocks noChangeArrowheads="1"/>
          </p:cNvSpPr>
          <p:nvPr/>
        </p:nvSpPr>
        <p:spPr bwMode="auto">
          <a:xfrm>
            <a:off x="1825625" y="393858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accept()</a:t>
            </a:r>
          </a:p>
        </p:txBody>
      </p:sp>
      <p:sp>
        <p:nvSpPr>
          <p:cNvPr id="1189895" name="Text Box 7"/>
          <p:cNvSpPr txBox="1">
            <a:spLocks noChangeArrowheads="1"/>
          </p:cNvSpPr>
          <p:nvPr/>
        </p:nvSpPr>
        <p:spPr bwMode="auto">
          <a:xfrm>
            <a:off x="1825625" y="465931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read()</a:t>
            </a:r>
          </a:p>
        </p:txBody>
      </p:sp>
      <p:sp>
        <p:nvSpPr>
          <p:cNvPr id="1189896" name="Text Box 8"/>
          <p:cNvSpPr txBox="1">
            <a:spLocks noChangeArrowheads="1"/>
          </p:cNvSpPr>
          <p:nvPr/>
        </p:nvSpPr>
        <p:spPr bwMode="auto">
          <a:xfrm>
            <a:off x="1825625" y="538003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write()</a:t>
            </a:r>
          </a:p>
        </p:txBody>
      </p:sp>
      <p:sp>
        <p:nvSpPr>
          <p:cNvPr id="1189897" name="Text Box 9"/>
          <p:cNvSpPr txBox="1">
            <a:spLocks noChangeArrowheads="1"/>
          </p:cNvSpPr>
          <p:nvPr/>
        </p:nvSpPr>
        <p:spPr bwMode="auto">
          <a:xfrm>
            <a:off x="1825625" y="61007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close()</a:t>
            </a:r>
          </a:p>
        </p:txBody>
      </p:sp>
      <p:sp>
        <p:nvSpPr>
          <p:cNvPr id="1189898" name="Text Box 10"/>
          <p:cNvSpPr txBox="1">
            <a:spLocks noChangeArrowheads="1"/>
          </p:cNvSpPr>
          <p:nvPr/>
        </p:nvSpPr>
        <p:spPr bwMode="auto">
          <a:xfrm>
            <a:off x="5437188" y="45132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write()</a:t>
            </a:r>
          </a:p>
        </p:txBody>
      </p:sp>
      <p:sp>
        <p:nvSpPr>
          <p:cNvPr id="1189899" name="Text Box 11"/>
          <p:cNvSpPr txBox="1">
            <a:spLocks noChangeArrowheads="1"/>
          </p:cNvSpPr>
          <p:nvPr/>
        </p:nvSpPr>
        <p:spPr bwMode="auto">
          <a:xfrm>
            <a:off x="5437188" y="546258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read()</a:t>
            </a:r>
          </a:p>
        </p:txBody>
      </p:sp>
      <p:sp>
        <p:nvSpPr>
          <p:cNvPr id="1189900" name="Text Box 12"/>
          <p:cNvSpPr txBox="1">
            <a:spLocks noChangeArrowheads="1"/>
          </p:cNvSpPr>
          <p:nvPr/>
        </p:nvSpPr>
        <p:spPr bwMode="auto">
          <a:xfrm>
            <a:off x="5437188" y="6192838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close()</a:t>
            </a:r>
          </a:p>
        </p:txBody>
      </p:sp>
      <p:sp>
        <p:nvSpPr>
          <p:cNvPr id="1189901" name="Text Box 13"/>
          <p:cNvSpPr txBox="1">
            <a:spLocks noChangeArrowheads="1"/>
          </p:cNvSpPr>
          <p:nvPr/>
        </p:nvSpPr>
        <p:spPr bwMode="auto">
          <a:xfrm>
            <a:off x="5437188" y="305276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socket()</a:t>
            </a:r>
          </a:p>
        </p:txBody>
      </p:sp>
      <p:sp>
        <p:nvSpPr>
          <p:cNvPr id="1189902" name="Text Box 14"/>
          <p:cNvSpPr txBox="1">
            <a:spLocks noChangeArrowheads="1"/>
          </p:cNvSpPr>
          <p:nvPr/>
        </p:nvSpPr>
        <p:spPr bwMode="auto">
          <a:xfrm>
            <a:off x="5437188" y="3783013"/>
            <a:ext cx="14478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b="0">
                <a:latin typeface="Courier New" charset="0"/>
              </a:rPr>
              <a:t>connect()</a:t>
            </a:r>
          </a:p>
        </p:txBody>
      </p:sp>
      <p:sp>
        <p:nvSpPr>
          <p:cNvPr id="1189903" name="Text Box 15"/>
          <p:cNvSpPr txBox="1">
            <a:spLocks noChangeArrowheads="1"/>
          </p:cNvSpPr>
          <p:nvPr/>
        </p:nvSpPr>
        <p:spPr bwMode="auto">
          <a:xfrm>
            <a:off x="5819775" y="26463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folHlink"/>
                </a:solidFill>
              </a:rPr>
              <a:t>Client</a:t>
            </a:r>
          </a:p>
        </p:txBody>
      </p:sp>
      <p:sp>
        <p:nvSpPr>
          <p:cNvPr id="1189904" name="Text Box 16"/>
          <p:cNvSpPr txBox="1">
            <a:spLocks noChangeArrowheads="1"/>
          </p:cNvSpPr>
          <p:nvPr/>
        </p:nvSpPr>
        <p:spPr bwMode="auto">
          <a:xfrm>
            <a:off x="2171700" y="1376363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600" b="0">
                <a:solidFill>
                  <a:schemeClr val="folHlink"/>
                </a:solidFill>
              </a:rPr>
              <a:t>Server</a:t>
            </a:r>
          </a:p>
        </p:txBody>
      </p:sp>
      <p:sp>
        <p:nvSpPr>
          <p:cNvPr id="1189905" name="Line 17"/>
          <p:cNvSpPr>
            <a:spLocks noChangeShapeType="1"/>
          </p:cNvSpPr>
          <p:nvPr/>
        </p:nvSpPr>
        <p:spPr bwMode="auto">
          <a:xfrm>
            <a:off x="2549525" y="21939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6" name="Line 18"/>
          <p:cNvSpPr>
            <a:spLocks noChangeShapeType="1"/>
          </p:cNvSpPr>
          <p:nvPr/>
        </p:nvSpPr>
        <p:spPr bwMode="auto">
          <a:xfrm>
            <a:off x="2549525" y="29146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7" name="Line 19"/>
          <p:cNvSpPr>
            <a:spLocks noChangeShapeType="1"/>
          </p:cNvSpPr>
          <p:nvPr/>
        </p:nvSpPr>
        <p:spPr bwMode="auto">
          <a:xfrm>
            <a:off x="2549525" y="36353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8" name="Line 20"/>
          <p:cNvSpPr>
            <a:spLocks noChangeShapeType="1"/>
          </p:cNvSpPr>
          <p:nvPr/>
        </p:nvSpPr>
        <p:spPr bwMode="auto">
          <a:xfrm>
            <a:off x="2549525" y="4354513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09" name="Line 21"/>
          <p:cNvSpPr>
            <a:spLocks noChangeShapeType="1"/>
          </p:cNvSpPr>
          <p:nvPr/>
        </p:nvSpPr>
        <p:spPr bwMode="auto">
          <a:xfrm>
            <a:off x="2549525" y="5075238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0" name="Line 22"/>
          <p:cNvSpPr>
            <a:spLocks noChangeShapeType="1"/>
          </p:cNvSpPr>
          <p:nvPr/>
        </p:nvSpPr>
        <p:spPr bwMode="auto">
          <a:xfrm>
            <a:off x="2549525" y="5795963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1" name="Line 23"/>
          <p:cNvSpPr>
            <a:spLocks noChangeShapeType="1"/>
          </p:cNvSpPr>
          <p:nvPr/>
        </p:nvSpPr>
        <p:spPr bwMode="auto">
          <a:xfrm>
            <a:off x="6161088" y="347345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2" name="Line 24"/>
          <p:cNvSpPr>
            <a:spLocks noChangeShapeType="1"/>
          </p:cNvSpPr>
          <p:nvPr/>
        </p:nvSpPr>
        <p:spPr bwMode="auto">
          <a:xfrm>
            <a:off x="6161088" y="4203700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3" name="Line 25"/>
          <p:cNvSpPr>
            <a:spLocks noChangeShapeType="1"/>
          </p:cNvSpPr>
          <p:nvPr/>
        </p:nvSpPr>
        <p:spPr bwMode="auto">
          <a:xfrm>
            <a:off x="6161088" y="503872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sp>
        <p:nvSpPr>
          <p:cNvPr id="1189914" name="Line 26"/>
          <p:cNvSpPr>
            <a:spLocks noChangeShapeType="1"/>
          </p:cNvSpPr>
          <p:nvPr/>
        </p:nvSpPr>
        <p:spPr bwMode="auto">
          <a:xfrm>
            <a:off x="6161088" y="5883275"/>
            <a:ext cx="0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19375" y="3927475"/>
            <a:ext cx="2771775" cy="549275"/>
            <a:chOff x="1650" y="2474"/>
            <a:chExt cx="1746" cy="346"/>
          </a:xfrm>
        </p:grpSpPr>
        <p:sp>
          <p:nvSpPr>
            <p:cNvPr id="48162" name="Line 28"/>
            <p:cNvSpPr>
              <a:spLocks noChangeShapeType="1"/>
            </p:cNvSpPr>
            <p:nvPr/>
          </p:nvSpPr>
          <p:spPr bwMode="auto">
            <a:xfrm flipH="1">
              <a:off x="1650" y="2508"/>
              <a:ext cx="1746" cy="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63" name="Text Box 29"/>
            <p:cNvSpPr txBox="1">
              <a:spLocks noChangeArrowheads="1"/>
            </p:cNvSpPr>
            <p:nvPr/>
          </p:nvSpPr>
          <p:spPr bwMode="auto">
            <a:xfrm rot="-603176">
              <a:off x="2354" y="2474"/>
              <a:ext cx="7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connection 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en-US" sz="1200" b="0">
                  <a:solidFill>
                    <a:schemeClr val="folHlink"/>
                  </a:solidFill>
                </a:rPr>
                <a:t>establishment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305175" y="4546600"/>
            <a:ext cx="2076450" cy="457200"/>
            <a:chOff x="2082" y="2864"/>
            <a:chExt cx="1308" cy="288"/>
          </a:xfrm>
        </p:grpSpPr>
        <p:sp>
          <p:nvSpPr>
            <p:cNvPr id="48160" name="Line 31"/>
            <p:cNvSpPr>
              <a:spLocks noChangeShapeType="1"/>
            </p:cNvSpPr>
            <p:nvPr/>
          </p:nvSpPr>
          <p:spPr bwMode="auto">
            <a:xfrm flipH="1">
              <a:off x="2082" y="2952"/>
              <a:ext cx="1308" cy="1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61" name="Text Box 32"/>
            <p:cNvSpPr txBox="1">
              <a:spLocks noChangeArrowheads="1"/>
            </p:cNvSpPr>
            <p:nvPr/>
          </p:nvSpPr>
          <p:spPr bwMode="auto">
            <a:xfrm rot="-332356">
              <a:off x="2402" y="2864"/>
              <a:ext cx="6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send data: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ja-JP" altLang="en-US" sz="1200" b="0">
                  <a:solidFill>
                    <a:schemeClr val="folHlink"/>
                  </a:solidFill>
                </a:rPr>
                <a:t>“</a:t>
              </a:r>
              <a:r>
                <a:rPr lang="en-US" sz="1200" b="0">
                  <a:solidFill>
                    <a:schemeClr val="folHlink"/>
                  </a:solidFill>
                </a:rPr>
                <a:t>hello world</a:t>
              </a:r>
              <a:r>
                <a:rPr lang="ja-JP" altLang="en-US" sz="1200" b="0">
                  <a:solidFill>
                    <a:schemeClr val="folHlink"/>
                  </a:solidFill>
                </a:rPr>
                <a:t>”</a:t>
              </a:r>
              <a:endParaRPr lang="en-US" sz="1200" b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305175" y="5381625"/>
            <a:ext cx="2066925" cy="457200"/>
            <a:chOff x="2082" y="3390"/>
            <a:chExt cx="1302" cy="288"/>
          </a:xfrm>
        </p:grpSpPr>
        <p:sp>
          <p:nvSpPr>
            <p:cNvPr id="48158" name="Line 34"/>
            <p:cNvSpPr>
              <a:spLocks noChangeShapeType="1"/>
            </p:cNvSpPr>
            <p:nvPr/>
          </p:nvSpPr>
          <p:spPr bwMode="auto">
            <a:xfrm>
              <a:off x="2082" y="3498"/>
              <a:ext cx="1302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/>
            <a:lstStyle/>
            <a:p>
              <a:endParaRPr lang="en-US"/>
            </a:p>
          </p:txBody>
        </p:sp>
        <p:sp>
          <p:nvSpPr>
            <p:cNvPr id="48159" name="Text Box 35"/>
            <p:cNvSpPr txBox="1">
              <a:spLocks noChangeArrowheads="1"/>
            </p:cNvSpPr>
            <p:nvPr/>
          </p:nvSpPr>
          <p:spPr bwMode="auto">
            <a:xfrm rot="180000">
              <a:off x="2138" y="3390"/>
              <a:ext cx="11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200" b="0">
                  <a:solidFill>
                    <a:schemeClr val="folHlink"/>
                  </a:solidFill>
                </a:rPr>
                <a:t>send back received data:</a:t>
              </a:r>
              <a:br>
                <a:rPr lang="en-US" sz="1200" b="0">
                  <a:solidFill>
                    <a:schemeClr val="folHlink"/>
                  </a:solidFill>
                </a:rPr>
              </a:br>
              <a:r>
                <a:rPr lang="ja-JP" altLang="en-US" sz="1200" b="0">
                  <a:solidFill>
                    <a:schemeClr val="folHlink"/>
                  </a:solidFill>
                </a:rPr>
                <a:t>“</a:t>
              </a:r>
              <a:r>
                <a:rPr lang="en-US" sz="1200" b="0">
                  <a:solidFill>
                    <a:schemeClr val="folHlink"/>
                  </a:solidFill>
                </a:rPr>
                <a:t>hello world</a:t>
              </a:r>
              <a:r>
                <a:rPr lang="ja-JP" altLang="en-US" sz="1200" b="0">
                  <a:solidFill>
                    <a:schemeClr val="folHlink"/>
                  </a:solidFill>
                </a:rPr>
                <a:t>”</a:t>
              </a:r>
              <a:endParaRPr lang="en-US" sz="1200" b="0">
                <a:solidFill>
                  <a:schemeClr val="fol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8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89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8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8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8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8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18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8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8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8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8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8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18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8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18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8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18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18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8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18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18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18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189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animBg="1"/>
      <p:bldP spid="1189892" grpId="0" animBg="1"/>
      <p:bldP spid="1189893" grpId="0" animBg="1"/>
      <p:bldP spid="1189894" grpId="0" animBg="1"/>
      <p:bldP spid="1189895" grpId="0" animBg="1"/>
      <p:bldP spid="1189896" grpId="0" animBg="1"/>
      <p:bldP spid="1189897" grpId="0" animBg="1"/>
      <p:bldP spid="1189898" grpId="0" animBg="1"/>
      <p:bldP spid="1189899" grpId="0" animBg="1"/>
      <p:bldP spid="1189900" grpId="0" animBg="1"/>
      <p:bldP spid="1189901" grpId="0" animBg="1"/>
      <p:bldP spid="1189902" grpId="0" animBg="1"/>
      <p:bldP spid="1189903" grpId="0"/>
      <p:bldP spid="1189904" grpId="0"/>
      <p:bldP spid="1189905" grpId="0" animBg="1"/>
      <p:bldP spid="1189906" grpId="0" animBg="1"/>
      <p:bldP spid="1189907" grpId="0" animBg="1"/>
      <p:bldP spid="1189908" grpId="0" animBg="1"/>
      <p:bldP spid="1189909" grpId="0" animBg="1"/>
      <p:bldP spid="1189910" grpId="0" animBg="1"/>
      <p:bldP spid="1189911" grpId="0" animBg="1"/>
      <p:bldP spid="1189912" grpId="0" animBg="1"/>
      <p:bldP spid="1189913" grpId="0" animBg="1"/>
      <p:bldP spid="11899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Compilation of these socket programs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838200"/>
            <a:ext cx="8820150" cy="5605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The example can be downloaded from the web pages</a:t>
            </a:r>
            <a:b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  <a:cs typeface="ＭＳ Ｐゴシック" charset="0"/>
              </a:rPr>
              <a:t>(http://www.ifi.uio.no/~inf1060/programs/client-server-example)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IFI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 Linux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gcc client1.c –o client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IFI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 Solaris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gcc client1.c –o client –lsocket –lnsl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Cygwin on Windows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Courier New" charset="0"/>
                <a:ea typeface="ＭＳ Ｐゴシック" charset="0"/>
              </a:rPr>
              <a:t>gcc client1.c –o client</a:t>
            </a:r>
            <a:br>
              <a:rPr lang="en-US" sz="2000">
                <a:latin typeface="Courier New" charset="0"/>
                <a:ea typeface="ＭＳ Ｐゴシック" charset="0"/>
              </a:rPr>
            </a:br>
            <a:endParaRPr lang="en-US" sz="200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Similar for </a:t>
            </a:r>
            <a: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  <a:t>server1.c</a:t>
            </a:r>
            <a:br>
              <a:rPr lang="en-US" sz="2400">
                <a:latin typeface="Courier New" charset="0"/>
                <a:ea typeface="ＭＳ Ｐゴシック" charset="0"/>
                <a:cs typeface="ＭＳ Ｐゴシック" charset="0"/>
              </a:rPr>
            </a:br>
            <a:endParaRPr lang="en-US" sz="24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For testing, run server on </a:t>
            </a:r>
            <a:r>
              <a:rPr lang="en-US" sz="2400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anakin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 (or change the address in the client) and start client on another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</a:rPr>
              <a:t>Testing on one host: use 127.0.0.1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Note for BSD / Mac systems: </a:t>
            </a:r>
            <a:r>
              <a:rPr lang="en-US" sz="2400">
                <a:latin typeface="Courier New" charset="0"/>
                <a:ea typeface="ＭＳ Ｐゴシック" charset="0"/>
                <a:cs typeface="Courier New" charset="0"/>
              </a:rPr>
              <a:t>#include &lt;sys/types.h&gt;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95350"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Server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1191943" name="Text Box 7"/>
          <p:cNvSpPr txBox="1">
            <a:spLocks noChangeArrowheads="1"/>
          </p:cNvSpPr>
          <p:nvPr/>
        </p:nvSpPr>
        <p:spPr bwMode="auto">
          <a:xfrm>
            <a:off x="5157788" y="5522913"/>
            <a:ext cx="3295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folHlink"/>
                </a:solidFill>
              </a:rPr>
              <a:t>Iterative servers?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194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962525" y="1685925"/>
            <a:ext cx="3629025" cy="3138488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Iterative Servers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1192968" name="Text Box 8"/>
          <p:cNvSpPr txBox="1">
            <a:spLocks noChangeArrowheads="1"/>
          </p:cNvSpPr>
          <p:nvPr/>
        </p:nvSpPr>
        <p:spPr bwMode="auto">
          <a:xfrm>
            <a:off x="4910138" y="5522913"/>
            <a:ext cx="376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folHlink"/>
                </a:solidFill>
              </a:rPr>
              <a:t>Concurrent servers?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29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730250" y="2597150"/>
            <a:ext cx="3629025" cy="247650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962525" y="2390775"/>
            <a:ext cx="3629025" cy="172402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Concurrent Iterative Servers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5403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pid_t pid;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request_sd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...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 Receive connection */</a:t>
            </a: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sd =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>
                <a:latin typeface="Courier New" charset="0"/>
              </a:rPr>
              <a:t>(...);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if ((pid = fork()) == 0)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 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 </a:t>
            </a: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/* Process  the request*/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</a:t>
            </a:r>
            <a:r>
              <a:rPr lang="en-US" sz="1200">
                <a:latin typeface="Courier New" charset="0"/>
              </a:rPr>
              <a:t>...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	exit(0)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/*Close sockets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(sd);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}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</a:t>
            </a:r>
            <a:r>
              <a:rPr lang="en-US" sz="120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>
                <a:latin typeface="Courier New" charset="0"/>
              </a:rPr>
              <a:t>(request_sd);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Problems with these examples: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iterative: cannot serve more than one socket at once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concurrent: overhead (a process per socket)</a:t>
            </a:r>
          </a:p>
          <a:p>
            <a:pPr lvl="1" eaLnBrk="1" hangingPunct="1"/>
            <a:endParaRPr lang="en-US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Solution: functions that tell you when a socket becomes available  (</a:t>
            </a:r>
            <a:r>
              <a:rPr lang="en-US">
                <a:latin typeface="Courier New" charset="0"/>
                <a:ea typeface="ＭＳ Ｐゴシック" charset="0"/>
                <a:cs typeface="Courier New" charset="0"/>
              </a:rPr>
              <a:t>select, poll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)</a:t>
            </a:r>
            <a:endParaRPr lang="en-US">
              <a:latin typeface="Courier New" charset="0"/>
              <a:ea typeface="ＭＳ Ｐゴシック" charset="0"/>
              <a:cs typeface="Courier New" charset="0"/>
            </a:endParaRP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select(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int nfds, fd_set *restrict readfds, fd_set *restrict writefds,fd_set *restrict errorfds, struct timeval *restrict timeout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check whether fd</a:t>
            </a:r>
            <a:r>
              <a:rPr lang="ja-JP" altLang="en-US" sz="1800">
                <a:latin typeface="Tahoma" charset="0"/>
                <a:ea typeface="ＭＳ Ｐゴシック" charset="0"/>
              </a:rPr>
              <a:t>’</a:t>
            </a:r>
            <a:r>
              <a:rPr lang="en-US" sz="1800">
                <a:latin typeface="Tahoma" charset="0"/>
                <a:ea typeface="ＭＳ Ｐゴシック" charset="0"/>
              </a:rPr>
              <a:t>s (sockets) from the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nfds </a:t>
            </a:r>
            <a:r>
              <a:rPr lang="en-US" sz="1800">
                <a:latin typeface="Tahoma" charset="0"/>
                <a:ea typeface="ＭＳ Ｐゴシック" charset="0"/>
              </a:rPr>
              <a:t>set are available for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>reading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readfds</a:t>
            </a:r>
            <a:r>
              <a:rPr lang="en-US" sz="1800">
                <a:latin typeface="Tahoma" charset="0"/>
                <a:ea typeface="ＭＳ Ｐゴシック" charset="0"/>
              </a:rPr>
              <a:t>), writing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writefds</a:t>
            </a:r>
            <a:r>
              <a:rPr lang="en-US" sz="1800">
                <a:latin typeface="Tahoma" charset="0"/>
                <a:ea typeface="ＭＳ Ｐゴシック" charset="0"/>
              </a:rPr>
              <a:t>), or have exceptional</a:t>
            </a:r>
            <a:br>
              <a:rPr lang="en-US" sz="1800">
                <a:latin typeface="Tahoma" charset="0"/>
                <a:ea typeface="ＭＳ Ｐゴシック" charset="0"/>
              </a:rPr>
            </a:br>
            <a:r>
              <a:rPr lang="en-US" sz="1800">
                <a:latin typeface="Tahoma" charset="0"/>
                <a:ea typeface="ＭＳ Ｐゴシック" charset="0"/>
              </a:rPr>
              <a:t>conditions pending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errorfds</a:t>
            </a:r>
            <a:r>
              <a:rPr lang="en-US" sz="1800">
                <a:latin typeface="Tahoma" charset="0"/>
                <a:ea typeface="ＭＳ Ｐゴシック" charset="0"/>
                <a:cs typeface="Courier New" charset="0"/>
              </a:rPr>
              <a:t>)</a:t>
            </a:r>
            <a:endParaRPr lang="en-US" sz="1800">
              <a:latin typeface="Tahom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Null argument: don</a:t>
            </a:r>
            <a:r>
              <a:rPr lang="ja-JP" altLang="en-US" sz="1800">
                <a:latin typeface="Tahoma" charset="0"/>
                <a:ea typeface="ＭＳ Ｐゴシック" charset="0"/>
              </a:rPr>
              <a:t>’</a:t>
            </a:r>
            <a:r>
              <a:rPr lang="en-US" sz="1800">
                <a:latin typeface="Tahoma" charset="0"/>
                <a:ea typeface="ＭＳ Ｐゴシック" charset="0"/>
              </a:rPr>
              <a:t>t check. Timeout = time limit for check (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Null</a:t>
            </a:r>
            <a:r>
              <a:rPr lang="en-US" sz="1800">
                <a:latin typeface="Tahoma" charset="0"/>
                <a:ea typeface="ＭＳ Ｐゴシック" charset="0"/>
              </a:rPr>
              <a:t> = block).</a:t>
            </a:r>
          </a:p>
          <a:p>
            <a:pPr lvl="1"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sz="1800">
                <a:latin typeface="Tahoma" charset="0"/>
                <a:ea typeface="ＭＳ Ｐゴシック" charset="0"/>
              </a:rPr>
              <a:t>result is given by changing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readfds</a:t>
            </a:r>
            <a:r>
              <a:rPr lang="en-US" sz="1800">
                <a:latin typeface="Tahoma" charset="0"/>
                <a:ea typeface="ＭＳ Ｐゴシック" charset="0"/>
              </a:rPr>
              <a:t> /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writefds</a:t>
            </a:r>
            <a:r>
              <a:rPr lang="en-US" sz="1800">
                <a:latin typeface="Tahoma" charset="0"/>
                <a:ea typeface="ＭＳ Ｐゴシック" charset="0"/>
              </a:rPr>
              <a:t> /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errorfds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 usage and macros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0" y="738188"/>
            <a:ext cx="9144000" cy="564832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Select usage</a:t>
            </a:r>
          </a:p>
          <a:p>
            <a:pPr lvl="1" eaLnBrk="1" hangingPunct="1"/>
            <a:r>
              <a:rPr lang="en-US">
                <a:latin typeface="Tahoma" charset="0"/>
                <a:ea typeface="ＭＳ Ｐゴシック" charset="0"/>
              </a:rPr>
              <a:t>Declare and initialize fd_set; add relevant sockets to fd_set; give select a copy of fd_set for every operation of interest (read/write/exceptional); loop through copies to take action</a:t>
            </a:r>
          </a:p>
          <a:p>
            <a:pPr eaLnBrk="1" hangingPunct="1"/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Preparing fd_set is done with some macros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FD_CLR(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removes the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 </a:t>
            </a:r>
            <a:r>
              <a:rPr lang="en-US" sz="1800">
                <a:latin typeface="Tahoma" charset="0"/>
                <a:ea typeface="ＭＳ Ｐゴシック" charset="0"/>
              </a:rPr>
              <a:t>from the socket descriptor set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FD_ISSET(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returns nonzero if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</a:t>
            </a:r>
            <a:r>
              <a:rPr lang="en-US" sz="1800">
                <a:latin typeface="Tahoma" charset="0"/>
                <a:ea typeface="ＭＳ Ｐゴシック" charset="0"/>
              </a:rPr>
              <a:t> is a member of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  <a:r>
              <a:rPr lang="en-US" sz="1800">
                <a:latin typeface="Tahoma" charset="0"/>
                <a:ea typeface="ＭＳ Ｐゴシック" charset="0"/>
              </a:rPr>
              <a:t>; else 0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FD_SET(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fd, 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adds socket descriptor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</a:t>
            </a:r>
            <a:r>
              <a:rPr lang="en-US" sz="1800">
                <a:latin typeface="Tahoma" charset="0"/>
                <a:ea typeface="ＭＳ Ｐゴシック" charset="0"/>
              </a:rPr>
              <a:t> to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FD_ZERO(</a:t>
            </a:r>
            <a:r>
              <a:rPr lang="en-US" sz="200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&amp;fdset</a:t>
            </a:r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 eaLnBrk="1" hangingPunct="1"/>
            <a:r>
              <a:rPr lang="en-US" sz="1800">
                <a:latin typeface="Tahoma" charset="0"/>
                <a:ea typeface="ＭＳ Ｐゴシック" charset="0"/>
              </a:rPr>
              <a:t>initializes </a:t>
            </a:r>
            <a:r>
              <a:rPr lang="en-US" sz="1800">
                <a:latin typeface="Courier New" charset="0"/>
                <a:ea typeface="ＭＳ Ｐゴシック" charset="0"/>
                <a:cs typeface="Courier New" charset="0"/>
              </a:rPr>
              <a:t>fdset</a:t>
            </a:r>
            <a:r>
              <a:rPr lang="en-US" sz="1800">
                <a:latin typeface="Tahoma" charset="0"/>
                <a:ea typeface="ＭＳ Ｐゴシック" charset="0"/>
              </a:rPr>
              <a:t> to 0, representing the empty set</a:t>
            </a:r>
          </a:p>
          <a:p>
            <a:pPr lvl="1" eaLnBrk="1" hangingPunct="1"/>
            <a:r>
              <a:rPr lang="en-US" sz="2000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FD_SETSIZE </a:t>
            </a:r>
            <a:r>
              <a:rPr lang="en-US" sz="1800">
                <a:latin typeface="Tahoma" charset="0"/>
                <a:ea typeface="ＭＳ Ｐゴシック" charset="0"/>
              </a:rPr>
              <a:t>- max. number of FDs; use this as the first parameter for select</a:t>
            </a:r>
          </a:p>
          <a:p>
            <a:pPr lvl="2" eaLnBrk="1" hangingPunct="1"/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Complete Select-based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Server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554038" y="1458913"/>
            <a:ext cx="4122737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netinet</a:t>
            </a:r>
            <a:r>
              <a:rPr lang="en-US" sz="1200" dirty="0">
                <a:latin typeface="Courier New" charset="0"/>
              </a:rPr>
              <a:t>/</a:t>
            </a:r>
            <a:r>
              <a:rPr lang="en-US" sz="1200" dirty="0" err="1">
                <a:latin typeface="Courier New" charset="0"/>
              </a:rPr>
              <a:t>in.h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&lt;sys/</a:t>
            </a:r>
            <a:r>
              <a:rPr lang="en-US" sz="1200" dirty="0" err="1">
                <a:latin typeface="Courier New" charset="0"/>
              </a:rPr>
              <a:t>socket.h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netdb.h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stdio.h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string.h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#include &lt;</a:t>
            </a:r>
            <a:r>
              <a:rPr lang="en-US" sz="1200" dirty="0" err="1">
                <a:latin typeface="Courier New" charset="0"/>
              </a:rPr>
              <a:t>time.h</a:t>
            </a:r>
            <a:r>
              <a:rPr lang="en-US" sz="1200" dirty="0">
                <a:latin typeface="Courier New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Declarations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sd</a:t>
            </a:r>
            <a:r>
              <a:rPr lang="en-US" sz="1200" dirty="0">
                <a:latin typeface="Courier New" charset="0"/>
              </a:rPr>
              <a:t>[2], 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char 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[13];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fd_set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, 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timeval</a:t>
            </a:r>
            <a:r>
              <a:rPr lang="en-US" sz="1200" dirty="0">
                <a:latin typeface="Courier New" charset="0"/>
              </a:rPr>
              <a:t> timeout;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 = 2;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timeout.tv_sec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smtClean="0">
                <a:latin typeface="Courier New" charset="0"/>
              </a:rPr>
              <a:t>20;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timeout.tv_usec</a:t>
            </a:r>
            <a:r>
              <a:rPr lang="en-US" sz="1200" dirty="0">
                <a:latin typeface="Courier New" charset="0"/>
              </a:rPr>
              <a:t> = 0;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Create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socket</a:t>
            </a:r>
            <a:r>
              <a:rPr lang="en-US" sz="1200" dirty="0">
                <a:latin typeface="Courier New" charset="0"/>
              </a:rPr>
              <a:t>(PF_INET,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          SOCK_STREAM,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                IPPROTO_TCP);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52450" y="1025525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16450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738688" y="1458913"/>
            <a:ext cx="406400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Fill in the address structure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 err="1" smtClean="0">
                <a:latin typeface="Courier New" charset="0"/>
              </a:rPr>
              <a:t>memset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>
                <a:latin typeface="Courier New" charset="0"/>
              </a:rPr>
              <a:t>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 smtClean="0">
                <a:latin typeface="Courier New" charset="0"/>
              </a:rPr>
              <a:t>, 0,</a:t>
            </a: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serveraddr.sin_family</a:t>
            </a:r>
            <a:r>
              <a:rPr lang="en-US" sz="1200" dirty="0">
                <a:latin typeface="Courier New" charset="0"/>
              </a:rPr>
              <a:t> = AF_INET;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serveraddr.sin_addr.s_addr</a:t>
            </a:r>
            <a:r>
              <a:rPr lang="en-US" sz="1200" dirty="0">
                <a:latin typeface="Courier New" charset="0"/>
              </a:rPr>
              <a:t> = INADDR_ANY;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 err="1">
                <a:latin typeface="Courier New" charset="0"/>
              </a:rPr>
              <a:t>serveraddr.sin_port</a:t>
            </a:r>
            <a:r>
              <a:rPr lang="en-US" sz="1200" dirty="0">
                <a:latin typeface="Courier New" charset="0"/>
              </a:rPr>
              <a:t> = </a:t>
            </a:r>
            <a:r>
              <a:rPr lang="en-US" sz="1200" dirty="0" err="1">
                <a:latin typeface="Courier New" charset="0"/>
              </a:rPr>
              <a:t>htons</a:t>
            </a:r>
            <a:r>
              <a:rPr lang="en-US" sz="1200" dirty="0">
                <a:latin typeface="Courier New" charset="0"/>
              </a:rPr>
              <a:t>(2009);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Bind address to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bind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</a:t>
            </a:r>
            <a:r>
              <a:rPr lang="en-US" sz="1200" dirty="0">
                <a:latin typeface="Courier New" charset="0"/>
              </a:rPr>
              <a:t>*)&amp;</a:t>
            </a:r>
            <a:r>
              <a:rPr lang="en-US" sz="1200" dirty="0" err="1">
                <a:latin typeface="Courier New" charset="0"/>
              </a:rPr>
              <a:t>serveraddr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     </a:t>
            </a:r>
            <a:r>
              <a:rPr lang="en-US" sz="1200" dirty="0" err="1">
                <a:latin typeface="Courier New" charset="0"/>
              </a:rPr>
              <a:t>sizeof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sockaddr_in</a:t>
            </a:r>
            <a:r>
              <a:rPr lang="en-US" sz="1200" dirty="0">
                <a:latin typeface="Courier New" charset="0"/>
              </a:rPr>
              <a:t>));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Activate connect request queue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listen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SOMAXCONN);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/* Initialize </a:t>
            </a:r>
            <a:r>
              <a:rPr lang="en-US" sz="1200" b="0" dirty="0" err="1">
                <a:latin typeface="Courier New" charset="0"/>
              </a:rPr>
              <a:t>fd</a:t>
            </a:r>
            <a:r>
              <a:rPr lang="en-US" sz="1200" b="0" dirty="0">
                <a:latin typeface="Courier New" charset="0"/>
              </a:rPr>
              <a:t> set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FD_ZERO</a:t>
            </a:r>
            <a:r>
              <a:rPr lang="en-US" sz="1200" dirty="0">
                <a:latin typeface="Courier New" charset="0"/>
              </a:rPr>
              <a:t>(&amp;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58414" y="852713"/>
            <a:ext cx="214085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 smtClean="0"/>
              <a:t>Test with e.g. two clients!</a:t>
            </a:r>
            <a:endParaRPr lang="en-US" sz="1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Complete Select-based Server ctd.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15888" y="1458913"/>
            <a:ext cx="4070350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for (;;)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=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=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select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FD_SETSIZE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, NULL,</a:t>
            </a:r>
            <a:br>
              <a:rPr lang="en-US" sz="1200" dirty="0">
                <a:latin typeface="Courier New" charset="0"/>
              </a:rPr>
            </a:br>
            <a:r>
              <a:rPr lang="en-US" sz="1200" dirty="0">
                <a:latin typeface="Courier New" charset="0"/>
              </a:rPr>
              <a:t>						NULL, &amp;timeout);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b="0" dirty="0">
                <a:latin typeface="Courier New" charset="0"/>
              </a:rPr>
              <a:t>/* Something went wrong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</a:t>
            </a:r>
            <a:r>
              <a:rPr lang="en-US" sz="1200" dirty="0">
                <a:latin typeface="Courier New" charset="0"/>
              </a:rPr>
              <a:t>if (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&lt;0)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return -1;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</a:t>
            </a:r>
            <a:r>
              <a:rPr lang="en-US" sz="1200" b="0" dirty="0">
                <a:latin typeface="Courier New" charset="0"/>
              </a:rPr>
              <a:t>/* Nothing </a:t>
            </a:r>
            <a:r>
              <a:rPr lang="en-US" sz="1200" b="0" dirty="0" err="1">
                <a:latin typeface="Courier New" charset="0"/>
              </a:rPr>
              <a:t>happened,select</a:t>
            </a:r>
            <a:r>
              <a:rPr lang="en-US" sz="1200" b="0" dirty="0">
                <a:latin typeface="Courier New" charset="0"/>
              </a:rPr>
              <a:t> continued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</a:t>
            </a:r>
            <a:r>
              <a:rPr lang="en-US" sz="1200" dirty="0">
                <a:latin typeface="Courier New" charset="0"/>
              </a:rPr>
              <a:t>	if (</a:t>
            </a:r>
            <a:r>
              <a:rPr lang="en-US" sz="1200" dirty="0" err="1">
                <a:latin typeface="Courier New" charset="0"/>
              </a:rPr>
              <a:t>rc</a:t>
            </a:r>
            <a:r>
              <a:rPr lang="en-US" sz="1200" dirty="0">
                <a:latin typeface="Courier New" charset="0"/>
              </a:rPr>
              <a:t>==0)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("Timeout!\n");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for(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=0;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&lt;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b="0" dirty="0">
                <a:latin typeface="Courier New" charset="0"/>
              </a:rPr>
              <a:t>/* Send a response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write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], "Server ACK!",11); 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/* </a:t>
            </a:r>
            <a:r>
              <a:rPr lang="en-US" sz="1200" b="0" dirty="0">
                <a:latin typeface="Courier New" charset="0"/>
              </a:rPr>
              <a:t>Close sockets</a:t>
            </a:r>
            <a:r>
              <a:rPr lang="en-US" sz="1200" dirty="0">
                <a:latin typeface="Courier New" charset="0"/>
              </a:rPr>
              <a:t>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FD_CLR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],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return 0;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}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6988" y="1025525"/>
            <a:ext cx="16700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187825" y="1025525"/>
            <a:ext cx="165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 ctd.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4265613" y="1458913"/>
            <a:ext cx="4773612" cy="48688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for 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 0;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FD_SETSIZE</a:t>
            </a:r>
            <a:r>
              <a:rPr lang="en-US" sz="1200" dirty="0">
                <a:latin typeface="Courier New" charset="0"/>
              </a:rPr>
              <a:t>; 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++)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if(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FD_ISSET</a:t>
            </a:r>
            <a:r>
              <a:rPr lang="en-US" sz="1200" dirty="0">
                <a:latin typeface="Courier New" charset="0"/>
              </a:rPr>
              <a:t> 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&amp;</a:t>
            </a:r>
            <a:r>
              <a:rPr lang="en-US" sz="1200" dirty="0" err="1">
                <a:latin typeface="Courier New" charset="0"/>
              </a:rPr>
              <a:t>readfds</a:t>
            </a:r>
            <a:r>
              <a:rPr lang="en-US" sz="1200" dirty="0">
                <a:latin typeface="Courier New" charset="0"/>
              </a:rPr>
              <a:t>))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dirty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if(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 == 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		  /* new connection request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if(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 &lt; </a:t>
            </a:r>
            <a:r>
              <a:rPr lang="en-US" sz="1200" dirty="0" err="1">
                <a:latin typeface="Courier New" charset="0"/>
              </a:rPr>
              <a:t>maxsocks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] = 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accept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              (</a:t>
            </a:r>
            <a:r>
              <a:rPr lang="en-US" sz="1200" dirty="0" err="1">
                <a:latin typeface="Courier New" charset="0"/>
              </a:rPr>
              <a:t>struct</a:t>
            </a:r>
            <a:r>
              <a:rPr lang="en-US" sz="1200" dirty="0">
                <a:latin typeface="Courier New" charset="0"/>
              </a:rPr>
              <a:t> </a:t>
            </a:r>
            <a:r>
              <a:rPr lang="en-US" sz="1200" dirty="0" err="1">
                <a:latin typeface="Courier New" charset="0"/>
              </a:rPr>
              <a:t>sockaddr</a:t>
            </a:r>
            <a:r>
              <a:rPr lang="en-US" sz="1200" dirty="0">
                <a:latin typeface="Courier New" charset="0"/>
              </a:rPr>
              <a:t> *)&amp;</a:t>
            </a:r>
            <a:r>
              <a:rPr lang="en-US" sz="1200" dirty="0" err="1">
                <a:latin typeface="Courier New" charset="0"/>
              </a:rPr>
              <a:t>clientaddr</a:t>
            </a:r>
            <a:r>
              <a:rPr lang="en-US" sz="1200" dirty="0">
                <a:latin typeface="Courier New" charset="0"/>
              </a:rPr>
              <a:t>,</a:t>
            </a:r>
            <a:br>
              <a:rPr lang="en-US" sz="1200" dirty="0">
                <a:latin typeface="Courier New" charset="0"/>
              </a:rPr>
            </a:br>
            <a:r>
              <a:rPr lang="en-US" sz="1200" dirty="0">
                <a:latin typeface="Courier New" charset="0"/>
              </a:rPr>
              <a:t>              (</a:t>
            </a:r>
            <a:r>
              <a:rPr lang="en-US" sz="1200" dirty="0" err="1">
                <a:latin typeface="Courier New" charset="0"/>
              </a:rPr>
              <a:t>socklen_t</a:t>
            </a:r>
            <a:r>
              <a:rPr lang="en-US" sz="1200" dirty="0">
                <a:latin typeface="Courier New" charset="0"/>
              </a:rPr>
              <a:t> *)&amp;</a:t>
            </a:r>
            <a:r>
              <a:rPr lang="en-US" sz="1200" dirty="0" err="1">
                <a:latin typeface="Courier New" charset="0"/>
              </a:rPr>
              <a:t>clientaddrlen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smtClean="0">
                <a:solidFill>
                  <a:schemeClr val="folHlink"/>
                </a:solidFill>
                <a:latin typeface="Courier New" charset="0"/>
              </a:rPr>
              <a:t>FD_SET</a:t>
            </a:r>
            <a:r>
              <a:rPr lang="en-US" sz="1200" dirty="0" smtClean="0">
                <a:latin typeface="Courier New" charset="0"/>
              </a:rPr>
              <a:t>(</a:t>
            </a:r>
            <a:r>
              <a:rPr lang="en-US" sz="1200" dirty="0" err="1" smtClean="0">
                <a:latin typeface="Courier New" charset="0"/>
              </a:rPr>
              <a:t>sd</a:t>
            </a:r>
            <a:r>
              <a:rPr lang="en-US" sz="1200" dirty="0" smtClean="0">
                <a:latin typeface="Courier New" charset="0"/>
              </a:rPr>
              <a:t>[</a:t>
            </a:r>
            <a:r>
              <a:rPr lang="en-US" sz="1200" dirty="0" err="1" smtClean="0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], &amp;</a:t>
            </a:r>
            <a:r>
              <a:rPr lang="en-US" sz="1200" dirty="0" err="1">
                <a:latin typeface="Courier New" charset="0"/>
              </a:rPr>
              <a:t>fds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>
                <a:latin typeface="Courier New" charset="0"/>
              </a:rPr>
              <a:t>numsocks</a:t>
            </a:r>
            <a:r>
              <a:rPr lang="en-US" sz="1200" dirty="0">
                <a:latin typeface="Courier New" charset="0"/>
              </a:rPr>
              <a:t>++;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} else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</a:t>
            </a:r>
            <a:r>
              <a:rPr lang="ja-JP" altLang="en-US" sz="1200" dirty="0">
                <a:latin typeface="Courier New" charset="0"/>
              </a:rPr>
              <a:t>”</a:t>
            </a:r>
            <a:r>
              <a:rPr lang="en-US" sz="1200" dirty="0">
                <a:latin typeface="Courier New" charset="0"/>
              </a:rPr>
              <a:t>Ran out of socket space.\n");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  return -1;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} else 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 dirty="0">
                <a:latin typeface="Courier New" charset="0"/>
              </a:rPr>
              <a:t>					/* data arrived on an existing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read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i</a:t>
            </a:r>
            <a:r>
              <a:rPr lang="en-US" sz="1200" dirty="0">
                <a:latin typeface="Courier New" charset="0"/>
              </a:rPr>
              <a:t>, buf,12);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 err="1">
                <a:latin typeface="Courier New" charset="0"/>
              </a:rPr>
              <a:t>buf</a:t>
            </a:r>
            <a:r>
              <a:rPr lang="en-US" sz="1200" dirty="0">
                <a:latin typeface="Courier New" charset="0"/>
              </a:rPr>
              <a:t>[12] = '\0';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	</a:t>
            </a:r>
            <a:r>
              <a:rPr lang="en-US" sz="1200" dirty="0" err="1">
                <a:latin typeface="Courier New" charset="0"/>
              </a:rPr>
              <a:t>printf</a:t>
            </a:r>
            <a:r>
              <a:rPr lang="en-US" sz="1200" dirty="0">
                <a:latin typeface="Courier New" charset="0"/>
              </a:rPr>
              <a:t>("From socket %d: %s\n",</a:t>
            </a:r>
            <a:r>
              <a:rPr lang="en-US" sz="1200" dirty="0" err="1">
                <a:latin typeface="Courier New" charset="0"/>
              </a:rPr>
              <a:t>i,buf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	}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		}			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}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	</a:t>
            </a:r>
            <a:r>
              <a:rPr lang="en-US" sz="1200" dirty="0">
                <a:solidFill>
                  <a:schemeClr val="folHlink"/>
                </a:solidFill>
                <a:latin typeface="Courier New" charset="0"/>
              </a:rPr>
              <a:t>close</a:t>
            </a:r>
            <a:r>
              <a:rPr lang="en-US" sz="1200" dirty="0">
                <a:latin typeface="Courier New" charset="0"/>
              </a:rPr>
              <a:t>(</a:t>
            </a:r>
            <a:r>
              <a:rPr lang="en-US" sz="1200" dirty="0" err="1">
                <a:latin typeface="Courier New" charset="0"/>
              </a:rPr>
              <a:t>request_sd</a:t>
            </a:r>
            <a:r>
              <a:rPr lang="en-US" sz="1200" dirty="0">
                <a:latin typeface="Courier New" charset="0"/>
              </a:rPr>
              <a:t>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dirty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9225"/>
            <a:ext cx="9144000" cy="5095875"/>
          </a:xfrm>
        </p:spPr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We have implemented a short program where two processes communicate over a network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Next: the magic of how data is sent…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What we want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0650" y="1736725"/>
            <a:ext cx="1474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800" b="0"/>
              <a:t>Machine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15888" y="1812925"/>
            <a:ext cx="8880475" cy="4538663"/>
            <a:chOff x="66" y="1142"/>
            <a:chExt cx="5594" cy="2859"/>
          </a:xfrm>
        </p:grpSpPr>
        <p:sp>
          <p:nvSpPr>
            <p:cNvPr id="21520" name="Rectangle 5"/>
            <p:cNvSpPr>
              <a:spLocks noChangeArrowheads="1"/>
            </p:cNvSpPr>
            <p:nvPr/>
          </p:nvSpPr>
          <p:spPr bwMode="auto">
            <a:xfrm>
              <a:off x="66" y="1144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sz="2800" b="0"/>
                <a:t>Machine 1</a:t>
              </a:r>
            </a:p>
          </p:txBody>
        </p:sp>
        <p:sp>
          <p:nvSpPr>
            <p:cNvPr id="21521" name="Rectangle 6"/>
            <p:cNvSpPr>
              <a:spLocks noChangeArrowheads="1"/>
            </p:cNvSpPr>
            <p:nvPr/>
          </p:nvSpPr>
          <p:spPr bwMode="auto">
            <a:xfrm>
              <a:off x="3700" y="1142"/>
              <a:ext cx="1960" cy="285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r"/>
              <a:r>
                <a:rPr lang="en-US" sz="2000" b="0"/>
                <a:t>anakin.ifi.uio.no</a:t>
              </a:r>
            </a:p>
          </p:txBody>
        </p:sp>
        <p:sp>
          <p:nvSpPr>
            <p:cNvPr id="21522" name="AutoShape 7"/>
            <p:cNvSpPr>
              <a:spLocks noChangeArrowheads="1"/>
            </p:cNvSpPr>
            <p:nvPr/>
          </p:nvSpPr>
          <p:spPr bwMode="auto">
            <a:xfrm>
              <a:off x="2154" y="2670"/>
              <a:ext cx="1470" cy="852"/>
            </a:xfrm>
            <a:prstGeom prst="cloudCallout">
              <a:avLst>
                <a:gd name="adj1" fmla="val -3333"/>
                <a:gd name="adj2" fmla="val 5162"/>
              </a:avLst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/>
            <a:lstStyle/>
            <a:p>
              <a:pPr algn="ctr"/>
              <a:r>
                <a:rPr lang="en-US" sz="1600" b="0">
                  <a:latin typeface="Courier New" charset="0"/>
                </a:rPr>
                <a:t>network</a:t>
              </a:r>
            </a:p>
          </p:txBody>
        </p:sp>
      </p:grpSp>
      <p:sp>
        <p:nvSpPr>
          <p:cNvPr id="1164296" name="Text Box 8"/>
          <p:cNvSpPr txBox="1">
            <a:spLocks noChangeArrowheads="1"/>
          </p:cNvSpPr>
          <p:nvPr/>
        </p:nvSpPr>
        <p:spPr bwMode="auto">
          <a:xfrm>
            <a:off x="788988" y="5049838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/>
              <a:t>Hello world!</a:t>
            </a:r>
          </a:p>
        </p:txBody>
      </p:sp>
      <p:sp>
        <p:nvSpPr>
          <p:cNvPr id="1164297" name="Text Box 9"/>
          <p:cNvSpPr txBox="1">
            <a:spLocks noChangeArrowheads="1"/>
          </p:cNvSpPr>
          <p:nvPr/>
        </p:nvSpPr>
        <p:spPr bwMode="auto">
          <a:xfrm>
            <a:off x="6732588" y="4914900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/>
              <a:t>Hello world!</a:t>
            </a:r>
          </a:p>
        </p:txBody>
      </p:sp>
      <p:sp>
        <p:nvSpPr>
          <p:cNvPr id="1164298" name="Text Box 10"/>
          <p:cNvSpPr txBox="1">
            <a:spLocks noChangeArrowheads="1"/>
          </p:cNvSpPr>
          <p:nvPr/>
        </p:nvSpPr>
        <p:spPr bwMode="auto">
          <a:xfrm>
            <a:off x="788988" y="5049838"/>
            <a:ext cx="1487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2000" b="0"/>
              <a:t>Hello world!</a:t>
            </a:r>
          </a:p>
        </p:txBody>
      </p:sp>
      <p:pic>
        <p:nvPicPr>
          <p:cNvPr id="21512" name="Picture 11" descr="MCj0396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2754313"/>
            <a:ext cx="23399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12" descr="MCj039658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754313"/>
            <a:ext cx="23399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4301" name="Text Box 13"/>
          <p:cNvSpPr txBox="1">
            <a:spLocks noChangeArrowheads="1"/>
          </p:cNvSpPr>
          <p:nvPr/>
        </p:nvSpPr>
        <p:spPr bwMode="auto">
          <a:xfrm>
            <a:off x="1016000" y="3429000"/>
            <a:ext cx="1001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1200">
                <a:latin typeface="Comic Sans MS" charset="0"/>
              </a:rPr>
              <a:t>Hello world!</a:t>
            </a:r>
          </a:p>
        </p:txBody>
      </p:sp>
      <p:sp>
        <p:nvSpPr>
          <p:cNvPr id="21515" name="Text Box 14"/>
          <p:cNvSpPr txBox="1">
            <a:spLocks noChangeArrowheads="1"/>
          </p:cNvSpPr>
          <p:nvPr/>
        </p:nvSpPr>
        <p:spPr bwMode="auto">
          <a:xfrm>
            <a:off x="1106488" y="2393950"/>
            <a:ext cx="77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client</a:t>
            </a:r>
          </a:p>
        </p:txBody>
      </p:sp>
      <p:sp>
        <p:nvSpPr>
          <p:cNvPr id="21516" name="Text Box 15"/>
          <p:cNvSpPr txBox="1">
            <a:spLocks noChangeArrowheads="1"/>
          </p:cNvSpPr>
          <p:nvPr/>
        </p:nvSpPr>
        <p:spPr bwMode="auto">
          <a:xfrm>
            <a:off x="7132638" y="2393950"/>
            <a:ext cx="874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b="0"/>
              <a:t>server</a:t>
            </a:r>
          </a:p>
        </p:txBody>
      </p:sp>
      <p:sp>
        <p:nvSpPr>
          <p:cNvPr id="1164304" name="Text Box 16"/>
          <p:cNvSpPr txBox="1">
            <a:spLocks noChangeArrowheads="1"/>
          </p:cNvSpPr>
          <p:nvPr/>
        </p:nvSpPr>
        <p:spPr bwMode="auto">
          <a:xfrm>
            <a:off x="6991350" y="3429000"/>
            <a:ext cx="10017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rIns="54000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charset="0"/>
              <a:buNone/>
            </a:pPr>
            <a:r>
              <a:rPr lang="en-US" sz="1200">
                <a:latin typeface="Comic Sans MS" charset="0"/>
              </a:rPr>
              <a:t>Hello world!</a:t>
            </a:r>
          </a:p>
        </p:txBody>
      </p:sp>
      <p:pic>
        <p:nvPicPr>
          <p:cNvPr id="1164305" name="Picture 17" descr="MCj030779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4778375"/>
            <a:ext cx="652463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4306" name="Picture 18" descr="MCj030779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4914900"/>
            <a:ext cx="652462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22726 0.003 L 0.31406 -0.04769 L 0.29566 -0.11598 L 0.18472 -0.12315 L 0.13698 -0.0463 L 0.25972 -0.01158 L 0.3283 -0.0926 L 0.22066 -0.11019 L 0.15764 -0.02176 L 0.22604 0.02754 L 0.325 -0.0463 L 0.33368 -0.08403 L 0.23472 -0.11737 L 0.11528 -0.06227 L 0.16406 0.01736 L 0.32934 -0.04769 L 0.46094 -0.02014 " pathEditMode="relative" ptsTypes="AAAAAAAAAAAAAAAAAA">
                                      <p:cBhvr>
                                        <p:cTn id="23" dur="3000" fill="hold"/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64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64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30764 -0.02037 L -0.36962 0.01875 L -0.3566 -0.11019 L -0.4 0.03912 L -0.39566 -0.10301 L -0.43368 0.05509 L -0.43906 -0.10579 L -0.47066 0.0375 L -0.47066 -0.1088 L -0.49132 0.04051 L -0.50104 -0.08565 L -0.52726 0.00995 L -0.53906 -0.04792 L -0.85226 0.01435 " pathEditMode="relative" ptsTypes="AAAAAAAAAAAAAAA">
                                      <p:cBhvr>
                                        <p:cTn id="53" dur="2000" fill="hold"/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164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164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7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16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296" grpId="0"/>
      <p:bldP spid="1164296" grpId="1"/>
      <p:bldP spid="1164297" grpId="0"/>
      <p:bldP spid="1164297" grpId="1"/>
      <p:bldP spid="1164298" grpId="0"/>
      <p:bldP spid="1164298" grpId="1"/>
      <p:bldP spid="1164301" grpId="0"/>
      <p:bldP spid="116430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5275" y="1476375"/>
            <a:ext cx="8648700" cy="4703763"/>
          </a:xfrm>
        </p:spPr>
        <p:txBody>
          <a:bodyPr/>
          <a:lstStyle/>
          <a:p>
            <a:pPr eaLnBrk="1" hangingPunct="1"/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Berkeley UNIX System Calls and Interprocess Communication</a:t>
            </a:r>
            <a:r>
              <a:rPr lang="ja-JP" altLang="en-US" sz="2400">
                <a:latin typeface="Tahom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, Lawrence Besaw, University of Wisconsin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is available through the course web pages</a:t>
            </a:r>
            <a:br>
              <a:rPr lang="en-US" sz="2000">
                <a:latin typeface="Tahoma" charset="0"/>
                <a:ea typeface="ＭＳ Ｐゴシック" charset="0"/>
              </a:rPr>
            </a:br>
            <a:r>
              <a:rPr lang="en-US" sz="2000">
                <a:latin typeface="Tahoma" charset="0"/>
                <a:ea typeface="ＭＳ Ｐゴシック" charset="0"/>
              </a:rPr>
              <a:t/>
            </a:r>
            <a:br>
              <a:rPr lang="en-US" sz="2000">
                <a:latin typeface="Tahoma" charset="0"/>
                <a:ea typeface="ＭＳ Ｐゴシック" charset="0"/>
              </a:rPr>
            </a:br>
            <a:endParaRPr lang="en-US" sz="2000"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Many books: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Kurose/Ross,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Computer Networking: A Top-Down Approach Featuring the Internet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, 2</a:t>
            </a:r>
            <a:r>
              <a:rPr lang="en-US" sz="2000" baseline="30000">
                <a:latin typeface="Tahoma" charset="0"/>
                <a:ea typeface="ＭＳ Ｐゴシック" charset="0"/>
              </a:rPr>
              <a:t>nd</a:t>
            </a:r>
            <a:r>
              <a:rPr lang="en-US" sz="2000">
                <a:latin typeface="Tahoma" charset="0"/>
                <a:ea typeface="ＭＳ Ｐゴシック" charset="0"/>
              </a:rPr>
              <a:t> ed., Addison-Wesley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Andrew Tanenbaum, </a:t>
            </a:r>
            <a:r>
              <a:rPr lang="ja-JP" altLang="en-US" sz="2000"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latin typeface="Tahoma" charset="0"/>
                <a:ea typeface="ＭＳ Ｐゴシック" charset="0"/>
              </a:rPr>
              <a:t>Computer Networks</a:t>
            </a:r>
            <a:r>
              <a:rPr lang="ja-JP" altLang="en-US" sz="2000"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latin typeface="Tahoma" charset="0"/>
                <a:ea typeface="ＭＳ Ｐゴシック" charset="0"/>
              </a:rPr>
              <a:t>, 4</a:t>
            </a:r>
            <a:r>
              <a:rPr lang="en-US" sz="2000" baseline="30000">
                <a:latin typeface="Tahoma" charset="0"/>
                <a:ea typeface="ＭＳ Ｐゴシック" charset="0"/>
              </a:rPr>
              <a:t>th</a:t>
            </a:r>
            <a:r>
              <a:rPr lang="en-US" sz="2000">
                <a:latin typeface="Tahoma" charset="0"/>
                <a:ea typeface="ＭＳ Ｐゴシック" charset="0"/>
              </a:rPr>
              <a:t> ed., Prentice Hall</a:t>
            </a:r>
          </a:p>
          <a:p>
            <a:pPr lvl="1" eaLnBrk="1" hangingPunct="1"/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W. Richard Stevens, </a:t>
            </a:r>
            <a:r>
              <a:rPr lang="ja-JP" alt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“</a:t>
            </a:r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Unix Network Programming – Networking APIs: Sockets and XTI</a:t>
            </a:r>
            <a:r>
              <a:rPr lang="ja-JP" alt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”</a:t>
            </a:r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, volume 1, 2</a:t>
            </a:r>
            <a:r>
              <a:rPr lang="en-US" sz="2000" baseline="30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nd</a:t>
            </a:r>
            <a:r>
              <a:rPr lang="en-US" sz="2000">
                <a:solidFill>
                  <a:schemeClr val="folHlink"/>
                </a:solidFill>
                <a:latin typeface="Tahoma" charset="0"/>
                <a:ea typeface="ＭＳ Ｐゴシック" charset="0"/>
              </a:rPr>
              <a:t> ed., Prentice Hall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What we want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54038" y="1565275"/>
            <a:ext cx="407035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&lt;Connect to the server&gt;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Hello world!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socket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Add a string termination sign,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and write to the screen.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738688" y="1565275"/>
            <a:ext cx="4064000" cy="4770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9992" tIns="46795" rIns="89992" bIns="46795"/>
          <a:lstStyle/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&lt;necessary includes&gt;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int main()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{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char buf[13];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&lt;declare some more data structures&gt;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&lt;create a socket called 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request-sd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”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&lt;Define how the client can connect&gt;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&lt;Wait for a connection, and create a new socket 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“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sd</a:t>
            </a:r>
            <a:r>
              <a:rPr lang="ja-JP" altLang="en-US" sz="1200" b="0">
                <a:solidFill>
                  <a:schemeClr val="bg1"/>
                </a:solidFill>
                <a:latin typeface="Helvetica" charset="0"/>
              </a:rPr>
              <a:t>”</a:t>
            </a:r>
            <a:endParaRPr lang="en-US" sz="1200" b="0">
              <a:solidFill>
                <a:schemeClr val="bg1"/>
              </a:solidFill>
              <a:latin typeface="Helvetica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  for that connection&gt;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solidFill>
                  <a:schemeClr val="bg1"/>
                </a:solidFill>
                <a:latin typeface="Helvetica" charset="0"/>
              </a:rPr>
              <a:t>	&lt;Identify the server that you want to contact&gt;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solidFill>
                <a:schemeClr val="bg1"/>
              </a:solidFill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read data from the sd and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   write it to the screen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read(sd,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buf[12] = </a:t>
            </a:r>
            <a:r>
              <a:rPr lang="ja-JP" altLang="en-US" sz="1200">
                <a:latin typeface="Courier New" charset="0"/>
              </a:rPr>
              <a:t>‘</a:t>
            </a:r>
            <a:r>
              <a:rPr lang="en-US" sz="1200">
                <a:latin typeface="Courier New" charset="0"/>
              </a:rPr>
              <a:t>\0</a:t>
            </a:r>
            <a:r>
              <a:rPr lang="ja-JP" altLang="en-US" sz="1200">
                <a:latin typeface="Courier New" charset="0"/>
              </a:rPr>
              <a:t>’</a:t>
            </a:r>
            <a:r>
              <a:rPr lang="en-US" sz="1200">
                <a:latin typeface="Courier New" charset="0"/>
              </a:rPr>
              <a:t>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	printf(</a:t>
            </a:r>
            <a:r>
              <a:rPr lang="ja-JP" altLang="en-US" sz="1200">
                <a:latin typeface="Courier New" charset="0"/>
              </a:rPr>
              <a:t>“</a:t>
            </a:r>
            <a:r>
              <a:rPr lang="en-US" sz="1200">
                <a:latin typeface="Courier New" charset="0"/>
              </a:rPr>
              <a:t>%s\n</a:t>
            </a:r>
            <a:r>
              <a:rPr lang="ja-JP" altLang="en-US" sz="1200">
                <a:latin typeface="Courier New" charset="0"/>
              </a:rPr>
              <a:t>”</a:t>
            </a:r>
            <a:r>
              <a:rPr lang="en-US" sz="1200">
                <a:latin typeface="Courier New" charset="0"/>
              </a:rPr>
              <a:t>, buf 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/* send data back over the connection */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Courier New" charset="0"/>
              </a:rPr>
              <a:t>	</a:t>
            </a:r>
            <a:r>
              <a:rPr lang="en-US" sz="1200">
                <a:latin typeface="Courier New" charset="0"/>
              </a:rPr>
              <a:t>write(sd, buf, 12);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endParaRPr lang="en-US" sz="1200" b="0">
              <a:latin typeface="Courier New" charset="0"/>
            </a:endParaRP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 b="0">
                <a:latin typeface="Helvetica" charset="0"/>
              </a:rPr>
              <a:t>	</a:t>
            </a:r>
            <a:r>
              <a:rPr lang="en-US" sz="1200" b="0">
                <a:solidFill>
                  <a:schemeClr val="bg1"/>
                </a:solidFill>
                <a:latin typeface="Helvetica" charset="0"/>
              </a:rPr>
              <a:t>&lt;Closing code&gt;</a:t>
            </a:r>
          </a:p>
          <a:p>
            <a:pPr>
              <a:tabLst>
                <a:tab pos="176213" algn="l"/>
                <a:tab pos="361950" algn="l"/>
                <a:tab pos="538163" algn="l"/>
                <a:tab pos="715963" algn="l"/>
              </a:tabLst>
            </a:pPr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52450" y="1090613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Client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16450" y="1090613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992" tIns="46795" rIns="89992" bIns="46795">
            <a:spAutoFit/>
          </a:bodyPr>
          <a:lstStyle>
            <a:lvl1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 b="0">
                <a:solidFill>
                  <a:srgbClr val="FF0000"/>
                </a:solidFill>
                <a:latin typeface="Helvetica" charset="0"/>
              </a:rPr>
              <a:t>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Read &amp; Write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866775"/>
            <a:ext cx="8621712" cy="5648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Same functions used for files etc.</a:t>
            </a:r>
            <a:br>
              <a:rPr lang="en-US">
                <a:latin typeface="Tahoma" charset="0"/>
                <a:ea typeface="ＭＳ Ｐゴシック" charset="0"/>
                <a:cs typeface="ＭＳ Ｐゴシック" charset="0"/>
              </a:rPr>
            </a:br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read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(sd, buffer, 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Reads </a:t>
            </a:r>
            <a:r>
              <a:rPr lang="en-US">
                <a:latin typeface="Courier New" charset="0"/>
                <a:ea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From socket </a:t>
            </a:r>
            <a:r>
              <a:rPr lang="en-US">
                <a:latin typeface="Courier New" charset="0"/>
                <a:ea typeface="ＭＳ Ｐゴシック" charset="0"/>
              </a:rPr>
              <a:t>sd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Stores them in the character array </a:t>
            </a:r>
            <a:r>
              <a:rPr lang="en-US">
                <a:latin typeface="Courier New" charset="0"/>
                <a:ea typeface="ＭＳ Ｐゴシック" charset="0"/>
              </a:rPr>
              <a:t>buffer</a:t>
            </a:r>
            <a:br>
              <a:rPr lang="en-US">
                <a:latin typeface="Courier New" charset="0"/>
                <a:ea typeface="ＭＳ Ｐゴシック" charset="0"/>
              </a:rPr>
            </a:br>
            <a:r>
              <a:rPr lang="en-US">
                <a:latin typeface="Tahoma" charset="0"/>
                <a:ea typeface="ＭＳ Ｐゴシック" charset="0"/>
              </a:rPr>
              <a:t/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b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write</a:t>
            </a:r>
            <a:r>
              <a:rPr lang="en-US">
                <a:latin typeface="Courier New" charset="0"/>
                <a:ea typeface="ＭＳ Ｐゴシック" charset="0"/>
                <a:cs typeface="ＭＳ Ｐゴシック" charset="0"/>
              </a:rPr>
              <a:t>(sd, buffer, 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Writes </a:t>
            </a:r>
            <a:r>
              <a:rPr lang="en-US">
                <a:latin typeface="Courier New" charset="0"/>
                <a:ea typeface="ＭＳ Ｐゴシック" charset="0"/>
              </a:rPr>
              <a:t>n</a:t>
            </a:r>
            <a:r>
              <a:rPr lang="en-US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From character array </a:t>
            </a:r>
            <a:r>
              <a:rPr lang="en-US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  <a:ea typeface="ＭＳ Ｐゴシック" charset="0"/>
              </a:rPr>
              <a:t>To the socket </a:t>
            </a:r>
            <a:r>
              <a:rPr lang="en-US">
                <a:latin typeface="Courier New" charset="0"/>
                <a:ea typeface="ＭＳ Ｐゴシック" charset="0"/>
              </a:rPr>
              <a:t>sd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Alternatives to Read &amp; Write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963613"/>
            <a:ext cx="8701087" cy="5719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sz="2400" b="1" dirty="0" err="1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recv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, buffer, 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Reads </a:t>
            </a:r>
            <a:r>
              <a:rPr lang="en-US" dirty="0">
                <a:latin typeface="Courier New" charset="0"/>
                <a:ea typeface="ＭＳ Ｐゴシック" charset="0"/>
              </a:rPr>
              <a:t>n</a:t>
            </a:r>
            <a:r>
              <a:rPr lang="en-US" dirty="0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socket </a:t>
            </a:r>
            <a:r>
              <a:rPr lang="en-US" dirty="0" err="1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Stores them in the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Flags, normally just </a:t>
            </a:r>
            <a:r>
              <a:rPr lang="en-US" dirty="0">
                <a:latin typeface="Courier New" charset="0"/>
                <a:ea typeface="ＭＳ Ｐゴシック" charset="0"/>
              </a:rPr>
              <a:t>0</a:t>
            </a:r>
            <a:r>
              <a:rPr lang="en-US" dirty="0">
                <a:latin typeface="Tahoma" charset="0"/>
                <a:ea typeface="ＭＳ Ｐゴシック" charset="0"/>
              </a:rPr>
              <a:t>, but e.g., </a:t>
            </a:r>
            <a:r>
              <a:rPr lang="en-US" dirty="0">
                <a:latin typeface="Courier New" charset="0"/>
                <a:ea typeface="ＭＳ Ｐゴシック" charset="0"/>
              </a:rPr>
              <a:t>MSG_DONTWAIT, MSG_MORE,…</a:t>
            </a:r>
            <a:br>
              <a:rPr lang="en-US" dirty="0">
                <a:latin typeface="Courier New" charset="0"/>
                <a:ea typeface="ＭＳ Ｐゴシック" charset="0"/>
              </a:rPr>
            </a:br>
            <a:endParaRPr lang="en-US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call </a:t>
            </a:r>
            <a:r>
              <a:rPr lang="en-US" sz="2400" b="1" dirty="0">
                <a:solidFill>
                  <a:schemeClr val="folHlink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send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sd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, buffer, n, flags);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Writes </a:t>
            </a:r>
            <a:r>
              <a:rPr lang="en-US" dirty="0">
                <a:latin typeface="Courier New" charset="0"/>
                <a:ea typeface="ＭＳ Ｐゴシック" charset="0"/>
              </a:rPr>
              <a:t>n</a:t>
            </a:r>
            <a:r>
              <a:rPr lang="en-US" dirty="0">
                <a:latin typeface="Tahoma" charset="0"/>
                <a:ea typeface="ＭＳ Ｐゴシック" charset="0"/>
              </a:rPr>
              <a:t>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From character array </a:t>
            </a:r>
            <a:r>
              <a:rPr lang="en-US" dirty="0">
                <a:latin typeface="Courier New" charset="0"/>
                <a:ea typeface="ＭＳ Ｐゴシック" charset="0"/>
              </a:rPr>
              <a:t>buffer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To the socket </a:t>
            </a:r>
            <a:r>
              <a:rPr lang="en-US" dirty="0" err="1">
                <a:latin typeface="Courier New" charset="0"/>
                <a:ea typeface="ＭＳ Ｐゴシック" charset="0"/>
              </a:rPr>
              <a:t>sd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</a:rPr>
              <a:t>Flags</a:t>
            </a:r>
            <a:br>
              <a:rPr lang="en-US" dirty="0">
                <a:latin typeface="Tahoma" charset="0"/>
                <a:ea typeface="ＭＳ Ｐゴシック" charset="0"/>
              </a:rPr>
            </a:br>
            <a:endParaRPr lang="en-US" dirty="0">
              <a:latin typeface="Tahom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Several similar functions like </a:t>
            </a:r>
            <a:r>
              <a:rPr lang="en-US" sz="2400" dirty="0">
                <a:latin typeface="Courier New" charset="0"/>
                <a:ea typeface="ＭＳ Ｐゴシック" charset="0"/>
                <a:cs typeface="ＭＳ Ｐゴシック" charset="0"/>
              </a:rPr>
              <a:t>…to/from, …</a:t>
            </a:r>
            <a:r>
              <a:rPr lang="en-US" sz="2400" dirty="0" err="1">
                <a:latin typeface="Courier New" charset="0"/>
                <a:ea typeface="ＭＳ Ｐゴシック" charset="0"/>
                <a:cs typeface="ＭＳ Ｐゴシック" charset="0"/>
              </a:rPr>
              <a:t>msg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76375"/>
            <a:ext cx="8591550" cy="4703763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One side must be the active one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take the initiative in creating the connection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this side is called the </a:t>
            </a:r>
            <a: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client</a:t>
            </a:r>
            <a:b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en-US" sz="2000" b="1" i="1" dirty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The other side must be passive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it is prepared for accepting connections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waits for someone else to take initiative for creating a connection</a:t>
            </a:r>
          </a:p>
          <a:p>
            <a:pPr lvl="1" eaLnBrk="1" hangingPunct="1"/>
            <a:r>
              <a:rPr lang="en-US" sz="2000" dirty="0">
                <a:latin typeface="Tahoma" charset="0"/>
                <a:ea typeface="ＭＳ Ｐゴシック" charset="0"/>
              </a:rPr>
              <a:t>this side is called the </a:t>
            </a:r>
            <a: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  <a:t>server</a:t>
            </a:r>
            <a:br>
              <a:rPr lang="en-US" sz="2000" b="1" i="1" dirty="0">
                <a:solidFill>
                  <a:srgbClr val="FF0000"/>
                </a:solidFill>
                <a:latin typeface="Tahoma" charset="0"/>
                <a:ea typeface="ＭＳ Ｐゴシック" charset="0"/>
              </a:rPr>
            </a:br>
            <a:endParaRPr lang="en-US" sz="2000" b="1" i="1" dirty="0">
              <a:solidFill>
                <a:srgbClr val="FF0000"/>
              </a:solidFill>
              <a:latin typeface="Tahoma" charset="0"/>
              <a:ea typeface="ＭＳ Ｐゴシック" charset="0"/>
            </a:endParaRPr>
          </a:p>
          <a:p>
            <a:pPr eaLnBrk="1" hangingPunct="1"/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This use of the words client and server is not entirely consistent with everyday use, but for programming this is conventional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Creation of a connection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Special for the server side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185863"/>
            <a:ext cx="8145463" cy="5329237"/>
          </a:xfrm>
        </p:spPr>
        <p:txBody>
          <a:bodyPr/>
          <a:lstStyle/>
          <a:p>
            <a:pPr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In case of </a:t>
            </a:r>
            <a:r>
              <a:rPr lang="en-US" b="1">
                <a:solidFill>
                  <a:schemeClr val="folHlink"/>
                </a:solidFill>
                <a:latin typeface="Tahoma" charset="0"/>
                <a:ea typeface="ＭＳ Ｐゴシック" charset="0"/>
                <a:cs typeface="ＭＳ Ｐゴシック" charset="0"/>
              </a:rPr>
              <a:t>TCP</a:t>
            </a: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one socket on the server side is dedicated to waiting for a connection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for each client that takes the initiative, a separate socket on the server side is created</a:t>
            </a:r>
            <a:br>
              <a:rPr lang="en-US">
                <a:latin typeface="Tahoma" charset="0"/>
                <a:ea typeface="ＭＳ Ｐゴシック" charset="0"/>
              </a:rPr>
            </a:br>
            <a:endParaRPr lang="en-US">
              <a:latin typeface="Tahoma" charset="0"/>
              <a:ea typeface="ＭＳ Ｐゴシック" charset="0"/>
            </a:endParaRPr>
          </a:p>
          <a:p>
            <a:pPr lvl="1" eaLnBrk="1" hangingPunct="1">
              <a:spcAft>
                <a:spcPct val="60000"/>
              </a:spcAft>
            </a:pPr>
            <a:r>
              <a:rPr lang="en-US">
                <a:latin typeface="Tahoma" charset="0"/>
                <a:ea typeface="ＭＳ Ｐゴシック" charset="0"/>
              </a:rPr>
              <a:t>this is useful for all servers that must be able to serve several clients concurrently (web servers, mail servers, …)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paalh">
  <a:themeElements>
    <a:clrScheme name="1_paalh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aal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lnDef>
  </a:objectDefaults>
  <a:extraClrSchemeLst>
    <a:extraClrScheme>
      <a:clrScheme name="1_paal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35845</TotalTime>
  <Words>1381</Words>
  <Application>Microsoft Macintosh PowerPoint</Application>
  <PresentationFormat>On-screen Show (4:3)</PresentationFormat>
  <Paragraphs>918</Paragraphs>
  <Slides>40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1_paalh</vt:lpstr>
      <vt:lpstr>PowerPoint Presentation</vt:lpstr>
      <vt:lpstr>Big Picture</vt:lpstr>
      <vt:lpstr>Goal</vt:lpstr>
      <vt:lpstr>What we want</vt:lpstr>
      <vt:lpstr>What we want</vt:lpstr>
      <vt:lpstr>Read &amp; Write</vt:lpstr>
      <vt:lpstr>Alternatives to Read &amp; Write</vt:lpstr>
      <vt:lpstr>Creation of a connection</vt:lpstr>
      <vt:lpstr>Special for the server side</vt:lpstr>
      <vt:lpstr>To do – slightly more details</vt:lpstr>
      <vt:lpstr>&lt;Necessary includes&gt;</vt:lpstr>
      <vt:lpstr>&lt;Create a socket&gt;</vt:lpstr>
      <vt:lpstr>More about the socket call</vt:lpstr>
      <vt:lpstr>How to identify clients to accept, and servers to contact?</vt:lpstr>
      <vt:lpstr>Address structure</vt:lpstr>
      <vt:lpstr>Address structure</vt:lpstr>
      <vt:lpstr>Address structure</vt:lpstr>
      <vt:lpstr>Byte Order</vt:lpstr>
      <vt:lpstr>Byte Order: Storing 32-bit 0x0A0B0C0D </vt:lpstr>
      <vt:lpstr>Byte Order: IP address example</vt:lpstr>
      <vt:lpstr>Byte Order: Translation</vt:lpstr>
      <vt:lpstr>Presentation and Numeric Address Formats</vt:lpstr>
      <vt:lpstr>How far have we gotten now?</vt:lpstr>
      <vt:lpstr>Binding, Listening, Accepting and Connecting</vt:lpstr>
      <vt:lpstr>Some details about the previous slides</vt:lpstr>
      <vt:lpstr>More details</vt:lpstr>
      <vt:lpstr>Closing of Sockets</vt:lpstr>
      <vt:lpstr>Complete Client</vt:lpstr>
      <vt:lpstr>Complete Server</vt:lpstr>
      <vt:lpstr>Summary of  Socket Functions for our Elementary TCP Client-Server</vt:lpstr>
      <vt:lpstr>Compilation of these socket programs</vt:lpstr>
      <vt:lpstr>Complete Server</vt:lpstr>
      <vt:lpstr>Iterative Servers</vt:lpstr>
      <vt:lpstr>Concurrent Iterative Servers</vt:lpstr>
      <vt:lpstr>Select</vt:lpstr>
      <vt:lpstr>Select usage and macros</vt:lpstr>
      <vt:lpstr>Complete Select-based Server</vt:lpstr>
      <vt:lpstr>Complete Select-based Server ctd.</vt:lpstr>
      <vt:lpstr>Summary</vt:lpstr>
      <vt:lpstr>Literature</vt:lpstr>
    </vt:vector>
  </TitlesOfParts>
  <Company>ifi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Michael Welzl</cp:lastModifiedBy>
  <cp:revision>1679</cp:revision>
  <dcterms:created xsi:type="dcterms:W3CDTF">2010-10-26T08:38:06Z</dcterms:created>
  <dcterms:modified xsi:type="dcterms:W3CDTF">2014-10-22T13:16:18Z</dcterms:modified>
</cp:coreProperties>
</file>