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1" r:id="rId1"/>
  </p:sldMasterIdLst>
  <p:notesMasterIdLst>
    <p:notesMasterId r:id="rId44"/>
  </p:notesMasterIdLst>
  <p:handoutMasterIdLst>
    <p:handoutMasterId r:id="rId45"/>
  </p:handoutMasterIdLst>
  <p:sldIdLst>
    <p:sldId id="433" r:id="rId2"/>
    <p:sldId id="434" r:id="rId3"/>
    <p:sldId id="435" r:id="rId4"/>
    <p:sldId id="436" r:id="rId5"/>
    <p:sldId id="437" r:id="rId6"/>
    <p:sldId id="438" r:id="rId7"/>
    <p:sldId id="439" r:id="rId8"/>
    <p:sldId id="440" r:id="rId9"/>
    <p:sldId id="441" r:id="rId10"/>
    <p:sldId id="442" r:id="rId11"/>
    <p:sldId id="443" r:id="rId12"/>
    <p:sldId id="444" r:id="rId13"/>
    <p:sldId id="445" r:id="rId14"/>
    <p:sldId id="446" r:id="rId15"/>
    <p:sldId id="447" r:id="rId16"/>
    <p:sldId id="448" r:id="rId17"/>
    <p:sldId id="449" r:id="rId18"/>
    <p:sldId id="450" r:id="rId19"/>
    <p:sldId id="468" r:id="rId20"/>
    <p:sldId id="451" r:id="rId21"/>
    <p:sldId id="452" r:id="rId22"/>
    <p:sldId id="453" r:id="rId23"/>
    <p:sldId id="454" r:id="rId24"/>
    <p:sldId id="455" r:id="rId25"/>
    <p:sldId id="456" r:id="rId26"/>
    <p:sldId id="457" r:id="rId27"/>
    <p:sldId id="458" r:id="rId28"/>
    <p:sldId id="459" r:id="rId29"/>
    <p:sldId id="460" r:id="rId30"/>
    <p:sldId id="461" r:id="rId31"/>
    <p:sldId id="462" r:id="rId32"/>
    <p:sldId id="463" r:id="rId33"/>
    <p:sldId id="464" r:id="rId34"/>
    <p:sldId id="465" r:id="rId35"/>
    <p:sldId id="469" r:id="rId36"/>
    <p:sldId id="470" r:id="rId37"/>
    <p:sldId id="471" r:id="rId38"/>
    <p:sldId id="472" r:id="rId39"/>
    <p:sldId id="466" r:id="rId40"/>
    <p:sldId id="473" r:id="rId41"/>
    <p:sldId id="474" r:id="rId42"/>
    <p:sldId id="467" r:id="rId43"/>
  </p:sldIdLst>
  <p:sldSz cx="9144000" cy="6858000" type="screen4x3"/>
  <p:notesSz cx="6845300" cy="91313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3200" b="1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3200" b="1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3200" b="1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3200" b="1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66CCFF"/>
    <a:srgbClr val="C0C0C0"/>
    <a:srgbClr val="DDDDDD"/>
    <a:srgbClr val="CC0000"/>
    <a:srgbClr val="FF9933"/>
    <a:srgbClr val="CC0099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118" d="100"/>
          <a:sy n="118" d="100"/>
        </p:scale>
        <p:origin x="-1434" y="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3863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53" tIns="46026" rIns="92053" bIns="46026" numCol="1" anchor="t" anchorCtr="0" compatLnSpc="1">
            <a:prstTxWarp prst="textNoShape">
              <a:avLst/>
            </a:prstTxWarp>
          </a:bodyPr>
          <a:lstStyle>
            <a:lvl1pPr defTabSz="920750" eaLnBrk="1" hangingPunct="1">
              <a:defRPr sz="1200" b="0">
                <a:latin typeface="Arial" pitchFamily="-105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9850" y="0"/>
            <a:ext cx="2963863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53" tIns="46026" rIns="92053" bIns="46026" numCol="1" anchor="t" anchorCtr="0" compatLnSpc="1">
            <a:prstTxWarp prst="textNoShape">
              <a:avLst/>
            </a:prstTxWarp>
          </a:bodyPr>
          <a:lstStyle>
            <a:lvl1pPr algn="r" defTabSz="920750" eaLnBrk="1" hangingPunct="1">
              <a:defRPr sz="1200" b="0">
                <a:latin typeface="Arial" pitchFamily="-105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67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74100"/>
            <a:ext cx="2963863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53" tIns="46026" rIns="92053" bIns="46026" numCol="1" anchor="b" anchorCtr="0" compatLnSpc="1">
            <a:prstTxWarp prst="textNoShape">
              <a:avLst/>
            </a:prstTxWarp>
          </a:bodyPr>
          <a:lstStyle>
            <a:lvl1pPr defTabSz="920750" eaLnBrk="1" hangingPunct="1">
              <a:defRPr sz="1200" b="0">
                <a:latin typeface="Arial" pitchFamily="-105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67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9850" y="8674100"/>
            <a:ext cx="2963863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53" tIns="46026" rIns="92053" bIns="46026" numCol="1" anchor="b" anchorCtr="0" compatLnSpc="1">
            <a:prstTxWarp prst="textNoShape">
              <a:avLst/>
            </a:prstTxWarp>
          </a:bodyPr>
          <a:lstStyle>
            <a:lvl1pPr algn="r" defTabSz="920750" eaLnBrk="1" hangingPunct="1">
              <a:defRPr sz="1200" b="0">
                <a:latin typeface="Arial" charset="0"/>
              </a:defRPr>
            </a:lvl1pPr>
          </a:lstStyle>
          <a:p>
            <a:fld id="{BC0F2A1A-AE4B-FC4E-8F4A-73D66CF5FF0E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8463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3863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53" tIns="46026" rIns="92053" bIns="46026" numCol="1" anchor="t" anchorCtr="0" compatLnSpc="1">
            <a:prstTxWarp prst="textNoShape">
              <a:avLst/>
            </a:prstTxWarp>
          </a:bodyPr>
          <a:lstStyle>
            <a:lvl1pPr defTabSz="920750" eaLnBrk="1" hangingPunct="1">
              <a:defRPr sz="1200" b="0">
                <a:latin typeface="Arial" pitchFamily="-105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79850" y="0"/>
            <a:ext cx="2963863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53" tIns="46026" rIns="92053" bIns="46026" numCol="1" anchor="t" anchorCtr="0" compatLnSpc="1">
            <a:prstTxWarp prst="textNoShape">
              <a:avLst/>
            </a:prstTxWarp>
          </a:bodyPr>
          <a:lstStyle>
            <a:lvl1pPr algn="r" defTabSz="920750" eaLnBrk="1" hangingPunct="1">
              <a:defRPr sz="1200" b="0">
                <a:latin typeface="Arial" pitchFamily="-105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9825" y="685800"/>
            <a:ext cx="4565650" cy="34242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177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4213" y="4337050"/>
            <a:ext cx="5476875" cy="410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53" tIns="46026" rIns="92053" bIns="460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77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74100"/>
            <a:ext cx="2963863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53" tIns="46026" rIns="92053" bIns="46026" numCol="1" anchor="b" anchorCtr="0" compatLnSpc="1">
            <a:prstTxWarp prst="textNoShape">
              <a:avLst/>
            </a:prstTxWarp>
          </a:bodyPr>
          <a:lstStyle>
            <a:lvl1pPr defTabSz="920750" eaLnBrk="1" hangingPunct="1">
              <a:defRPr sz="1200" b="0">
                <a:latin typeface="Arial" pitchFamily="-105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77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9850" y="8674100"/>
            <a:ext cx="2963863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53" tIns="46026" rIns="92053" bIns="46026" numCol="1" anchor="b" anchorCtr="0" compatLnSpc="1">
            <a:prstTxWarp prst="textNoShape">
              <a:avLst/>
            </a:prstTxWarp>
          </a:bodyPr>
          <a:lstStyle>
            <a:lvl1pPr algn="r" defTabSz="920750" eaLnBrk="1" hangingPunct="1">
              <a:defRPr sz="1200" b="0">
                <a:latin typeface="Arial" charset="0"/>
              </a:defRPr>
            </a:lvl1pPr>
          </a:lstStyle>
          <a:p>
            <a:fld id="{75B606C1-8CD5-2E46-B437-4631CC458B11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52871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5" charset="0"/>
        <a:ea typeface="ＭＳ Ｐゴシック" pitchFamily="-10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5" charset="0"/>
        <a:ea typeface="ＭＳ Ｐゴシック" pitchFamily="-10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5" charset="0"/>
        <a:ea typeface="ＭＳ Ｐゴシック" pitchFamily="-10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5" charset="0"/>
        <a:ea typeface="ＭＳ Ｐゴシック" pitchFamily="-10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750"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defTabSz="920750"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332729ED-28B7-4943-91CF-0FD82C199FE1}" type="slidenum">
              <a:rPr lang="en-US" sz="1200" b="0">
                <a:latin typeface="Arial" charset="0"/>
              </a:rPr>
              <a:pPr/>
              <a:t>1</a:t>
            </a:fld>
            <a:endParaRPr lang="en-US" sz="1200" b="0" dirty="0">
              <a:latin typeface="Arial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9825" y="682625"/>
            <a:ext cx="4565650" cy="3424238"/>
          </a:xfrm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338638"/>
            <a:ext cx="5019675" cy="41100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nb-NO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B606C1-8CD5-2E46-B437-4631CC458B11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68160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B606C1-8CD5-2E46-B437-4631CC458B11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52246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B606C1-8CD5-2E46-B437-4631CC458B11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424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B606C1-8CD5-2E46-B437-4631CC458B11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27329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B606C1-8CD5-2E46-B437-4631CC458B11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9790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B606C1-8CD5-2E46-B437-4631CC458B11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46378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B606C1-8CD5-2E46-B437-4631CC458B11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89541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B606C1-8CD5-2E46-B437-4631CC458B11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82678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B606C1-8CD5-2E46-B437-4631CC458B11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22620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B606C1-8CD5-2E46-B437-4631CC458B11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0935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B606C1-8CD5-2E46-B437-4631CC458B11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510404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B606C1-8CD5-2E46-B437-4631CC458B11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32339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B606C1-8CD5-2E46-B437-4631CC458B11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02887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B606C1-8CD5-2E46-B437-4631CC458B11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43587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B606C1-8CD5-2E46-B437-4631CC458B11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70981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B606C1-8CD5-2E46-B437-4631CC458B11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87284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B606C1-8CD5-2E46-B437-4631CC458B11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40510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B606C1-8CD5-2E46-B437-4631CC458B11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15987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B606C1-8CD5-2E46-B437-4631CC458B11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53612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B606C1-8CD5-2E46-B437-4631CC458B11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59911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B606C1-8CD5-2E46-B437-4631CC458B11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9738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B606C1-8CD5-2E46-B437-4631CC458B11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12312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B606C1-8CD5-2E46-B437-4631CC458B11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99341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B606C1-8CD5-2E46-B437-4631CC458B11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79322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B606C1-8CD5-2E46-B437-4631CC458B11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7675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B606C1-8CD5-2E46-B437-4631CC458B11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3664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B606C1-8CD5-2E46-B437-4631CC458B11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2124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B606C1-8CD5-2E46-B437-4631CC458B11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4808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/>
        </p:nvSpPr>
        <p:spPr bwMode="auto">
          <a:xfrm>
            <a:off x="171450" y="2155825"/>
            <a:ext cx="1397000" cy="1276350"/>
          </a:xfrm>
          <a:prstGeom prst="rect">
            <a:avLst/>
          </a:prstGeom>
          <a:gradFill rotWithShape="1">
            <a:gsLst>
              <a:gs pos="0">
                <a:srgbClr val="FE7519"/>
              </a:gs>
              <a:gs pos="100000">
                <a:srgbClr val="FFFFFF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Tahoma" pitchFamily="-105" charset="0"/>
              <a:ea typeface="+mn-ea"/>
              <a:cs typeface="+mn-cs"/>
            </a:endParaRPr>
          </a:p>
        </p:txBody>
      </p:sp>
      <p:sp>
        <p:nvSpPr>
          <p:cNvPr id="5" name="Rectangle 21"/>
          <p:cNvSpPr>
            <a:spLocks noChangeArrowheads="1"/>
          </p:cNvSpPr>
          <p:nvPr/>
        </p:nvSpPr>
        <p:spPr bwMode="gray">
          <a:xfrm>
            <a:off x="36513" y="3336925"/>
            <a:ext cx="8985250" cy="46038"/>
          </a:xfrm>
          <a:prstGeom prst="rect">
            <a:avLst/>
          </a:prstGeom>
          <a:gradFill rotWithShape="0">
            <a:gsLst>
              <a:gs pos="0">
                <a:srgbClr val="1C1C1C"/>
              </a:gs>
              <a:gs pos="100000">
                <a:srgbClr val="C0C0C0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 b="0" dirty="0">
              <a:latin typeface="Tahoma" pitchFamily="-105" charset="0"/>
              <a:ea typeface="+mn-ea"/>
              <a:cs typeface="+mn-cs"/>
            </a:endParaRPr>
          </a:p>
        </p:txBody>
      </p:sp>
      <p:sp>
        <p:nvSpPr>
          <p:cNvPr id="6" name="Rectangle 22"/>
          <p:cNvSpPr>
            <a:spLocks noChangeArrowheads="1"/>
          </p:cNvSpPr>
          <p:nvPr/>
        </p:nvSpPr>
        <p:spPr bwMode="auto">
          <a:xfrm rot="16200000">
            <a:off x="-517525" y="2586038"/>
            <a:ext cx="1685925" cy="92075"/>
          </a:xfrm>
          <a:prstGeom prst="rect">
            <a:avLst/>
          </a:prstGeom>
          <a:gradFill rotWithShape="0">
            <a:gsLst>
              <a:gs pos="0">
                <a:srgbClr val="808080"/>
              </a:gs>
              <a:gs pos="100000">
                <a:srgbClr val="1C1C1C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Tahoma" pitchFamily="-105" charset="0"/>
              <a:ea typeface="+mn-ea"/>
              <a:cs typeface="+mn-cs"/>
            </a:endParaRPr>
          </a:p>
        </p:txBody>
      </p:sp>
      <p:sp>
        <p:nvSpPr>
          <p:cNvPr id="51508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38175" y="1708150"/>
            <a:ext cx="7772400" cy="1462088"/>
          </a:xfrm>
        </p:spPr>
        <p:txBody>
          <a:bodyPr rIns="91440"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508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rIns="91440"/>
          <a:lstStyle>
            <a:lvl1pPr marL="0" indent="0" algn="ctr">
              <a:buFont typeface="Wingdings" pitchFamily="-105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02833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02535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127000"/>
            <a:ext cx="2286000" cy="63881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127000"/>
            <a:ext cx="6705600" cy="63881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372554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738" y="127000"/>
            <a:ext cx="8797925" cy="5619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866775"/>
            <a:ext cx="9144000" cy="2747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0" y="3767138"/>
            <a:ext cx="9144000" cy="2747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2902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738" y="127000"/>
            <a:ext cx="8797925" cy="5619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0" y="866775"/>
            <a:ext cx="4495800" cy="56483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866775"/>
            <a:ext cx="4495800" cy="2747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767138"/>
            <a:ext cx="4495800" cy="2747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39392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478345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25920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866775"/>
            <a:ext cx="4495800" cy="5648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866775"/>
            <a:ext cx="4495800" cy="5648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47621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57452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00065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2962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87208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35013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082" name="Rectangle 34"/>
          <p:cNvSpPr>
            <a:spLocks noChangeArrowheads="1"/>
          </p:cNvSpPr>
          <p:nvPr/>
        </p:nvSpPr>
        <p:spPr bwMode="auto">
          <a:xfrm>
            <a:off x="107950" y="131763"/>
            <a:ext cx="928688" cy="598487"/>
          </a:xfrm>
          <a:prstGeom prst="rect">
            <a:avLst/>
          </a:prstGeom>
          <a:gradFill rotWithShape="1">
            <a:gsLst>
              <a:gs pos="0">
                <a:srgbClr val="FE7519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Tahoma" pitchFamily="-105" charset="0"/>
              <a:ea typeface="+mn-ea"/>
              <a:cs typeface="+mn-cs"/>
            </a:endParaRPr>
          </a:p>
        </p:txBody>
      </p:sp>
      <p:sp>
        <p:nvSpPr>
          <p:cNvPr id="1027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312738" y="127000"/>
            <a:ext cx="8797925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3600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866775"/>
            <a:ext cx="9144000" cy="564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5400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14059" name="Text Box 11"/>
          <p:cNvSpPr txBox="1">
            <a:spLocks noChangeArrowheads="1"/>
          </p:cNvSpPr>
          <p:nvPr/>
        </p:nvSpPr>
        <p:spPr bwMode="auto">
          <a:xfrm>
            <a:off x="1725613" y="6654800"/>
            <a:ext cx="5113337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tIns="25200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900" b="0" dirty="0">
                <a:latin typeface="Arial" pitchFamily="-105" charset="0"/>
                <a:ea typeface="+mn-ea"/>
                <a:cs typeface="+mn-cs"/>
              </a:rPr>
              <a:t>INF1060,  Autumn </a:t>
            </a:r>
            <a:r>
              <a:rPr lang="en-US" sz="900" b="0" dirty="0" smtClean="0">
                <a:latin typeface="Arial" pitchFamily="-105" charset="0"/>
                <a:ea typeface="+mn-ea"/>
                <a:cs typeface="+mn-cs"/>
              </a:rPr>
              <a:t>2013,  </a:t>
            </a:r>
            <a:r>
              <a:rPr lang="en-US" sz="900" b="0" dirty="0">
                <a:latin typeface="Arial" pitchFamily="-105" charset="0"/>
                <a:ea typeface="+mn-ea"/>
                <a:cs typeface="+mn-cs"/>
              </a:rPr>
              <a:t>Michael Welzl</a:t>
            </a:r>
          </a:p>
        </p:txBody>
      </p:sp>
      <p:sp>
        <p:nvSpPr>
          <p:cNvPr id="514060" name="Rectangle 12"/>
          <p:cNvSpPr>
            <a:spLocks noChangeArrowheads="1"/>
          </p:cNvSpPr>
          <p:nvPr/>
        </p:nvSpPr>
        <p:spPr bwMode="gray">
          <a:xfrm>
            <a:off x="9525" y="638175"/>
            <a:ext cx="9123363" cy="46038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rgbClr val="C0C0C0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 b="0" dirty="0">
              <a:latin typeface="Tahoma" pitchFamily="-105" charset="0"/>
              <a:ea typeface="+mn-ea"/>
              <a:cs typeface="+mn-cs"/>
            </a:endParaRPr>
          </a:p>
        </p:txBody>
      </p:sp>
      <p:sp>
        <p:nvSpPr>
          <p:cNvPr id="514083" name="Rectangle 35"/>
          <p:cNvSpPr>
            <a:spLocks noChangeArrowheads="1"/>
          </p:cNvSpPr>
          <p:nvPr/>
        </p:nvSpPr>
        <p:spPr bwMode="auto">
          <a:xfrm rot="-5400000">
            <a:off x="-165894" y="378619"/>
            <a:ext cx="731838" cy="63500"/>
          </a:xfrm>
          <a:prstGeom prst="rect">
            <a:avLst/>
          </a:prstGeom>
          <a:gradFill rotWithShape="1">
            <a:gsLst>
              <a:gs pos="0">
                <a:schemeClr val="bg2"/>
              </a:gs>
              <a:gs pos="100000">
                <a:srgbClr val="808080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Tahoma" pitchFamily="-105" charset="0"/>
              <a:ea typeface="+mn-ea"/>
              <a:cs typeface="+mn-cs"/>
            </a:endParaRPr>
          </a:p>
        </p:txBody>
      </p:sp>
      <p:pic>
        <p:nvPicPr>
          <p:cNvPr id="1032" name="Picture 38" descr="Picture2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3078"/>
          <a:stretch>
            <a:fillRect/>
          </a:stretch>
        </p:blipFill>
        <p:spPr bwMode="auto">
          <a:xfrm>
            <a:off x="15875" y="6572250"/>
            <a:ext cx="33496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4069" name="Rectangle 21"/>
          <p:cNvSpPr>
            <a:spLocks noChangeArrowheads="1"/>
          </p:cNvSpPr>
          <p:nvPr/>
        </p:nvSpPr>
        <p:spPr bwMode="gray">
          <a:xfrm flipV="1">
            <a:off x="311150" y="6588125"/>
            <a:ext cx="8821738" cy="46038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rgbClr val="C0C0C0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 eaLnBrk="1" hangingPunct="1">
              <a:defRPr/>
            </a:pPr>
            <a:endParaRPr kumimoji="1" lang="en-US" sz="2400" b="0" dirty="0">
              <a:latin typeface="Tahoma" pitchFamily="-105" charset="0"/>
              <a:ea typeface="+mn-ea"/>
              <a:cs typeface="+mn-cs"/>
            </a:endParaRPr>
          </a:p>
        </p:txBody>
      </p:sp>
      <p:sp>
        <p:nvSpPr>
          <p:cNvPr id="514087" name="Text Box 39"/>
          <p:cNvSpPr txBox="1">
            <a:spLocks noChangeArrowheads="1"/>
          </p:cNvSpPr>
          <p:nvPr/>
        </p:nvSpPr>
        <p:spPr bwMode="auto">
          <a:xfrm>
            <a:off x="246063" y="6630988"/>
            <a:ext cx="1492250" cy="223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tIns="2520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000" dirty="0">
                <a:latin typeface="Tahoma" pitchFamily="-105" charset="0"/>
                <a:ea typeface="+mn-ea"/>
                <a:cs typeface="+mn-cs"/>
              </a:rPr>
              <a:t>University of Oslo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  <p:sldLayoutId id="2147483739" r:id="rId1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ＭＳ Ｐゴシック" pitchFamily="-105" charset="-128"/>
          <a:cs typeface="ＭＳ Ｐゴシック" pitchFamily="-105" charset="-128"/>
        </a:defRPr>
      </a:lvl1pPr>
      <a:lvl2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ahoma" pitchFamily="-105" charset="0"/>
          <a:ea typeface="ＭＳ Ｐゴシック" pitchFamily="-105" charset="-128"/>
          <a:cs typeface="ＭＳ Ｐゴシック" pitchFamily="-105" charset="-128"/>
        </a:defRPr>
      </a:lvl2pPr>
      <a:lvl3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ahoma" pitchFamily="-105" charset="0"/>
          <a:ea typeface="ＭＳ Ｐゴシック" pitchFamily="-105" charset="-128"/>
          <a:cs typeface="ＭＳ Ｐゴシック" pitchFamily="-105" charset="-128"/>
        </a:defRPr>
      </a:lvl3pPr>
      <a:lvl4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ahoma" pitchFamily="-105" charset="0"/>
          <a:ea typeface="ＭＳ Ｐゴシック" pitchFamily="-105" charset="-128"/>
          <a:cs typeface="ＭＳ Ｐゴシック" pitchFamily="-105" charset="-128"/>
        </a:defRPr>
      </a:lvl4pPr>
      <a:lvl5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ahoma" pitchFamily="-105" charset="0"/>
          <a:ea typeface="ＭＳ Ｐゴシック" pitchFamily="-105" charset="-128"/>
          <a:cs typeface="ＭＳ Ｐゴシック" pitchFamily="-105" charset="-128"/>
        </a:defRPr>
      </a:lvl5pPr>
      <a:lvl6pPr marL="457200" algn="l" rtl="0" fontAlgn="base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ahoma" pitchFamily="-105" charset="0"/>
        </a:defRPr>
      </a:lvl6pPr>
      <a:lvl7pPr marL="914400" algn="l" rtl="0" fontAlgn="base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ahoma" pitchFamily="-105" charset="0"/>
        </a:defRPr>
      </a:lvl7pPr>
      <a:lvl8pPr marL="1371600" algn="l" rtl="0" fontAlgn="base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ahoma" pitchFamily="-105" charset="0"/>
        </a:defRPr>
      </a:lvl8pPr>
      <a:lvl9pPr marL="1828800" algn="l" rtl="0" fontAlgn="base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ahoma" pitchFamily="-105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6600"/>
        </a:buClr>
        <a:buSzPct val="120000"/>
        <a:buFont typeface="Wingdings" charset="0"/>
        <a:buChar char="§"/>
        <a:defRPr sz="2800">
          <a:solidFill>
            <a:schemeClr val="tx1"/>
          </a:solidFill>
          <a:latin typeface="+mn-lt"/>
          <a:ea typeface="ＭＳ Ｐゴシック" pitchFamily="-105" charset="-128"/>
          <a:cs typeface="ＭＳ Ｐゴシック" pitchFamily="-105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6600"/>
        </a:buClr>
        <a:buFont typeface="Tahoma" charset="0"/>
        <a:buChar char="−"/>
        <a:defRPr sz="2400">
          <a:solidFill>
            <a:schemeClr val="tx1"/>
          </a:solidFill>
          <a:latin typeface="+mn-lt"/>
          <a:ea typeface="ＭＳ Ｐゴシック" pitchFamily="-105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6600"/>
        </a:buClr>
        <a:buChar char="•"/>
        <a:defRPr sz="2000">
          <a:solidFill>
            <a:schemeClr val="tx1"/>
          </a:solidFill>
          <a:latin typeface="+mn-lt"/>
          <a:ea typeface="ＭＳ Ｐゴシック" pitchFamily="-105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6600"/>
        </a:buClr>
        <a:buFont typeface="Wingdings" charset="0"/>
        <a:buChar char="§"/>
        <a:defRPr sz="1900">
          <a:solidFill>
            <a:schemeClr val="tx1"/>
          </a:solidFill>
          <a:latin typeface="+mn-lt"/>
          <a:ea typeface="ＭＳ Ｐゴシック" pitchFamily="-105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charset="0"/>
        <a:buChar char="q"/>
        <a:defRPr>
          <a:solidFill>
            <a:schemeClr val="tx1"/>
          </a:solidFill>
          <a:latin typeface="+mn-lt"/>
          <a:ea typeface="ＭＳ Ｐゴシック" pitchFamily="-105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-105" charset="2"/>
        <a:buChar char="q"/>
        <a:defRPr>
          <a:solidFill>
            <a:schemeClr val="tx1"/>
          </a:solidFill>
          <a:latin typeface="+mn-lt"/>
          <a:ea typeface="ＭＳ Ｐゴシック" pitchFamily="-105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-105" charset="2"/>
        <a:buChar char="q"/>
        <a:defRPr>
          <a:solidFill>
            <a:schemeClr val="tx1"/>
          </a:solidFill>
          <a:latin typeface="+mn-lt"/>
          <a:ea typeface="ＭＳ Ｐゴシック" pitchFamily="-105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-105" charset="2"/>
        <a:buChar char="q"/>
        <a:defRPr>
          <a:solidFill>
            <a:schemeClr val="tx1"/>
          </a:solidFill>
          <a:latin typeface="+mn-lt"/>
          <a:ea typeface="ＭＳ Ｐゴシック" pitchFamily="-105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-105" charset="2"/>
        <a:buChar char="q"/>
        <a:defRPr>
          <a:solidFill>
            <a:schemeClr val="tx1"/>
          </a:solidFill>
          <a:latin typeface="+mn-lt"/>
          <a:ea typeface="ＭＳ Ｐゴシック" pitchFamily="-10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gif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wmf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901825"/>
          </a:xfrm>
        </p:spPr>
        <p:txBody>
          <a:bodyPr/>
          <a:lstStyle/>
          <a:p>
            <a:pPr eaLnBrk="1" hangingPunct="1">
              <a:buFont typeface="Wingdings" charset="0"/>
              <a:buNone/>
            </a:pPr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Michael </a:t>
            </a:r>
            <a:r>
              <a:rPr lang="en-US" dirty="0" err="1" smtClean="0">
                <a:latin typeface="Tahoma" charset="0"/>
                <a:ea typeface="ＭＳ Ｐゴシック" charset="0"/>
                <a:cs typeface="ＭＳ Ｐゴシック" charset="0"/>
              </a:rPr>
              <a:t>Welzl</a:t>
            </a:r>
            <a:endParaRPr lang="en-US" dirty="0">
              <a:latin typeface="Tahoma" charset="0"/>
              <a:ea typeface="ＭＳ Ｐゴシック" charset="0"/>
              <a:cs typeface="ＭＳ Ｐゴシック" charset="0"/>
            </a:endParaRPr>
          </a:p>
          <a:p>
            <a:pPr eaLnBrk="1" hangingPunct="1">
              <a:buFont typeface="Wingdings" charset="0"/>
              <a:buNone/>
            </a:pPr>
            <a:r>
              <a:rPr lang="nb-NO" sz="1600" dirty="0" smtClean="0">
                <a:latin typeface="Tahoma" charset="0"/>
                <a:ea typeface="ＭＳ Ｐゴシック" charset="0"/>
                <a:cs typeface="ＭＳ Ｐゴシック" charset="0"/>
              </a:rPr>
              <a:t>(</a:t>
            </a:r>
            <a:r>
              <a:rPr lang="nb-NO" sz="1600" dirty="0" err="1" smtClean="0">
                <a:latin typeface="Tahoma" charset="0"/>
                <a:ea typeface="ＭＳ Ｐゴシック" charset="0"/>
                <a:cs typeface="ＭＳ Ｐゴシック" charset="0"/>
              </a:rPr>
              <a:t>revised</a:t>
            </a:r>
            <a:r>
              <a:rPr lang="nb-NO" sz="1600" dirty="0" smtClean="0">
                <a:latin typeface="Tahoma" charset="0"/>
                <a:ea typeface="ＭＳ Ｐゴシック" charset="0"/>
                <a:cs typeface="ＭＳ Ｐゴシック" charset="0"/>
              </a:rPr>
              <a:t> by  Hans Petter </a:t>
            </a:r>
            <a:r>
              <a:rPr lang="nb-NO" sz="1600" dirty="0" err="1" smtClean="0">
                <a:latin typeface="Tahoma" charset="0"/>
                <a:ea typeface="ＭＳ Ｐゴシック" charset="0"/>
                <a:cs typeface="ＭＳ Ｐゴシック" charset="0"/>
              </a:rPr>
              <a:t>Taugbøl</a:t>
            </a:r>
            <a:r>
              <a:rPr lang="nb-NO" sz="1600" dirty="0" smtClean="0">
                <a:latin typeface="Tahoma" charset="0"/>
                <a:ea typeface="ＭＳ Ｐゴシック" charset="0"/>
                <a:cs typeface="ＭＳ Ｐゴシック" charset="0"/>
              </a:rPr>
              <a:t> </a:t>
            </a:r>
            <a:r>
              <a:rPr lang="nb-NO" sz="1600" dirty="0" err="1" smtClean="0">
                <a:latin typeface="Tahoma" charset="0"/>
                <a:ea typeface="ＭＳ Ｐゴシック" charset="0"/>
                <a:cs typeface="ＭＳ Ｐゴシック" charset="0"/>
              </a:rPr>
              <a:t>Kragset</a:t>
            </a:r>
            <a:r>
              <a:rPr lang="nb-NO" sz="1600" dirty="0" smtClean="0">
                <a:latin typeface="Tahoma" charset="0"/>
                <a:ea typeface="ＭＳ Ｐゴシック" charset="0"/>
                <a:cs typeface="ＭＳ Ｐゴシック" charset="0"/>
              </a:rPr>
              <a:t> 2015</a:t>
            </a:r>
            <a:r>
              <a:rPr lang="nb-NO" sz="1600" dirty="0" smtClean="0">
                <a:latin typeface="Tahoma" charset="0"/>
                <a:ea typeface="ＭＳ Ｐゴシック" charset="0"/>
                <a:cs typeface="ＭＳ Ｐゴシック" charset="0"/>
              </a:rPr>
              <a:t>)</a:t>
            </a:r>
            <a:endParaRPr lang="en-US" sz="1600" dirty="0">
              <a:latin typeface="Tahoma" charset="0"/>
              <a:ea typeface="ＭＳ Ｐゴシック" charset="0"/>
              <a:cs typeface="ＭＳ Ｐゴシック" charset="0"/>
            </a:endParaRPr>
          </a:p>
          <a:p>
            <a:pPr eaLnBrk="1" hangingPunct="1">
              <a:buFont typeface="Wingdings" charset="0"/>
              <a:buNone/>
            </a:pPr>
            <a:endParaRPr lang="en-US" dirty="0">
              <a:latin typeface="Tahoma" charset="0"/>
              <a:ea typeface="ＭＳ Ｐゴシック" charset="0"/>
              <a:cs typeface="ＭＳ Ｐゴシック" charset="0"/>
            </a:endParaRPr>
          </a:p>
          <a:p>
            <a:pPr eaLnBrk="1" hangingPunct="1">
              <a:buFont typeface="Wingdings" charset="0"/>
              <a:buNone/>
            </a:pPr>
            <a:r>
              <a:rPr lang="en-US" sz="1800" dirty="0">
                <a:latin typeface="Tahoma" charset="0"/>
                <a:ea typeface="ＭＳ Ｐゴシック" charset="0"/>
                <a:cs typeface="ＭＳ Ｐゴシック" charset="0"/>
              </a:rPr>
              <a:t>(adapted from lectures by </a:t>
            </a:r>
            <a:r>
              <a:rPr lang="en-US" sz="1800" dirty="0">
                <a:latin typeface="Tahoma" charset="0"/>
                <a:ea typeface="ＭＳ Ｐゴシック" charset="0"/>
                <a:cs typeface="ＭＳ Ｐゴシック" charset="0"/>
              </a:rPr>
              <a:t>Pål</a:t>
            </a:r>
            <a:r>
              <a:rPr lang="en-US" sz="1800" dirty="0">
                <a:latin typeface="Tahoma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1800" dirty="0">
                <a:latin typeface="Tahoma" charset="0"/>
                <a:ea typeface="ＭＳ Ｐゴシック" charset="0"/>
                <a:cs typeface="ＭＳ Ｐゴシック" charset="0"/>
              </a:rPr>
              <a:t>Halvorsen</a:t>
            </a:r>
            <a:r>
              <a:rPr lang="en-US" sz="1800" dirty="0">
                <a:latin typeface="Tahoma" charset="0"/>
                <a:ea typeface="ＭＳ Ｐゴシック" charset="0"/>
                <a:cs typeface="ＭＳ Ｐゴシック" charset="0"/>
              </a:rPr>
              <a:t>, Carsten </a:t>
            </a:r>
            <a:r>
              <a:rPr lang="en-US" sz="1800" dirty="0">
                <a:latin typeface="Tahoma" charset="0"/>
                <a:ea typeface="ＭＳ Ｐゴシック" charset="0"/>
                <a:cs typeface="ＭＳ Ｐゴシック" charset="0"/>
              </a:rPr>
              <a:t>Griwodz</a:t>
            </a:r>
            <a:r>
              <a:rPr lang="en-US" sz="1800" dirty="0">
                <a:latin typeface="Tahoma" charset="0"/>
                <a:ea typeface="ＭＳ Ｐゴシック" charset="0"/>
                <a:cs typeface="ＭＳ Ｐゴシック" charset="0"/>
              </a:rPr>
              <a:t> &amp; Olav </a:t>
            </a:r>
            <a:r>
              <a:rPr lang="en-US" sz="1800" dirty="0">
                <a:latin typeface="Tahoma" charset="0"/>
                <a:ea typeface="ＭＳ Ｐゴシック" charset="0"/>
                <a:cs typeface="ＭＳ Ｐゴシック" charset="0"/>
              </a:rPr>
              <a:t>Lysne</a:t>
            </a:r>
            <a:r>
              <a:rPr lang="en-US" sz="1800" dirty="0">
                <a:latin typeface="Tahoma" charset="0"/>
                <a:ea typeface="ＭＳ Ｐゴシック" charset="0"/>
                <a:cs typeface="ＭＳ Ｐゴシック" charset="0"/>
              </a:rPr>
              <a:t>)</a:t>
            </a:r>
          </a:p>
        </p:txBody>
      </p:sp>
      <p:sp>
        <p:nvSpPr>
          <p:cNvPr id="1160195" name="Rectangle 3"/>
          <p:cNvSpPr>
            <a:spLocks noChangeArrowheads="1"/>
          </p:cNvSpPr>
          <p:nvPr/>
        </p:nvSpPr>
        <p:spPr bwMode="auto">
          <a:xfrm>
            <a:off x="755650" y="1876425"/>
            <a:ext cx="8316913" cy="146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 eaLnBrk="1" hangingPunct="1">
              <a:lnSpc>
                <a:spcPct val="80000"/>
              </a:lnSpc>
            </a:pPr>
            <a:r>
              <a:rPr lang="en-US" sz="24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Data Communication:</a:t>
            </a:r>
            <a:br>
              <a:rPr lang="en-US" sz="2400" dirty="0">
                <a:effectLst>
                  <a:outerShdw blurRad="38100" dist="38100" dir="2700000" algn="tl">
                    <a:srgbClr val="DDDDDD"/>
                  </a:outerShdw>
                </a:effectLst>
              </a:rPr>
            </a:br>
            <a:r>
              <a:rPr lang="en-US" sz="12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/>
            </a:r>
            <a:br>
              <a:rPr lang="en-US" sz="1200" dirty="0">
                <a:effectLst>
                  <a:outerShdw blurRad="38100" dist="38100" dir="2700000" algn="tl">
                    <a:srgbClr val="DDDDDD"/>
                  </a:outerShdw>
                </a:effectLst>
              </a:rPr>
            </a:br>
            <a:r>
              <a:rPr lang="en-US" sz="48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 </a:t>
            </a:r>
            <a:r>
              <a:rPr lang="en-US" sz="37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Introduction to Berkeley Sockets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684213" y="188913"/>
            <a:ext cx="7916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sz="2000" dirty="0">
                <a:solidFill>
                  <a:schemeClr val="tx2"/>
                </a:solidFill>
              </a:rPr>
              <a:t>INF1060:</a:t>
            </a:r>
            <a:br>
              <a:rPr lang="en-US" sz="2000" dirty="0">
                <a:solidFill>
                  <a:schemeClr val="tx2"/>
                </a:solidFill>
              </a:rPr>
            </a:br>
            <a:r>
              <a:rPr lang="en-US" sz="2000" dirty="0">
                <a:solidFill>
                  <a:schemeClr val="tx2"/>
                </a:solidFill>
              </a:rPr>
              <a:t>Introduction to Operating Systems and Data Communication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To do – slightly more details</a:t>
            </a: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554038" y="1565275"/>
            <a:ext cx="4070350" cy="47704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89992" tIns="46795" rIns="89992" bIns="46795"/>
          <a:lstStyle/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solidFill>
                  <a:schemeClr val="folHlink"/>
                </a:solidFill>
                <a:latin typeface="Helvetica" charset="0"/>
              </a:rPr>
              <a:t>&lt;Necessary includes&gt;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 b="0">
              <a:solidFill>
                <a:schemeClr val="folHlink"/>
              </a:solidFill>
              <a:latin typeface="Helvetica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>
                <a:latin typeface="Courier New" charset="0"/>
              </a:rPr>
              <a:t>int main()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>
                <a:latin typeface="Courier New" charset="0"/>
              </a:rPr>
              <a:t>{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>
                <a:latin typeface="Courier New" charset="0"/>
              </a:rPr>
              <a:t>	char buf[13];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</a:t>
            </a:r>
            <a:r>
              <a:rPr lang="en-US" sz="1200" b="0">
                <a:solidFill>
                  <a:schemeClr val="folHlink"/>
                </a:solidFill>
                <a:latin typeface="Helvetica" charset="0"/>
              </a:rPr>
              <a:t>&lt;Declare some more data structures&gt;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solidFill>
                  <a:schemeClr val="folHlink"/>
                </a:solidFill>
                <a:latin typeface="Helvetica" charset="0"/>
              </a:rPr>
              <a:t>	&lt;Create a socket called </a:t>
            </a:r>
            <a:r>
              <a:rPr lang="ja-JP" altLang="en-US" sz="1200" b="0">
                <a:solidFill>
                  <a:schemeClr val="folHlink"/>
                </a:solidFill>
                <a:latin typeface="Helvetica" charset="0"/>
              </a:rPr>
              <a:t>“</a:t>
            </a:r>
            <a:r>
              <a:rPr lang="en-US" sz="1200" b="0">
                <a:solidFill>
                  <a:schemeClr val="folHlink"/>
                </a:solidFill>
                <a:latin typeface="Helvetica" charset="0"/>
              </a:rPr>
              <a:t>sd</a:t>
            </a:r>
            <a:r>
              <a:rPr lang="ja-JP" altLang="en-US" sz="1200" b="0">
                <a:solidFill>
                  <a:schemeClr val="folHlink"/>
                </a:solidFill>
                <a:latin typeface="Helvetica" charset="0"/>
              </a:rPr>
              <a:t>”</a:t>
            </a:r>
            <a:r>
              <a:rPr lang="en-US" sz="1200" b="0">
                <a:solidFill>
                  <a:schemeClr val="folHlink"/>
                </a:solidFill>
                <a:latin typeface="Helvetica" charset="0"/>
              </a:rPr>
              <a:t>&gt;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solidFill>
                  <a:schemeClr val="folHlink"/>
                </a:solidFill>
                <a:latin typeface="Helvetica" charset="0"/>
              </a:rPr>
              <a:t>	&lt;Identify the server that you want to contact&gt;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solidFill>
                  <a:schemeClr val="folHlink"/>
                </a:solidFill>
                <a:latin typeface="Helvetica" charset="0"/>
              </a:rPr>
              <a:t>	&lt;Connect to the server&gt;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 b="0">
              <a:solidFill>
                <a:schemeClr val="folHlink"/>
              </a:solidFill>
              <a:latin typeface="Helvetica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/* Send data */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</a:t>
            </a:r>
            <a:r>
              <a:rPr lang="en-US" sz="1200">
                <a:latin typeface="Courier New" charset="0"/>
              </a:rPr>
              <a:t>write(sd, </a:t>
            </a:r>
            <a:r>
              <a:rPr lang="ja-JP" altLang="en-US" sz="1200">
                <a:latin typeface="Courier New" charset="0"/>
              </a:rPr>
              <a:t>“</a:t>
            </a:r>
            <a:r>
              <a:rPr lang="en-US" sz="1200">
                <a:latin typeface="Courier New" charset="0"/>
              </a:rPr>
              <a:t>Hello world!</a:t>
            </a:r>
            <a:r>
              <a:rPr lang="ja-JP" altLang="en-US" sz="1200">
                <a:latin typeface="Courier New" charset="0"/>
              </a:rPr>
              <a:t>”</a:t>
            </a:r>
            <a:r>
              <a:rPr lang="en-US" sz="1200">
                <a:latin typeface="Courier New" charset="0"/>
              </a:rPr>
              <a:t>, 12);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/* Read data from the socket */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</a:t>
            </a:r>
            <a:r>
              <a:rPr lang="en-US" sz="1200">
                <a:latin typeface="Courier New" charset="0"/>
              </a:rPr>
              <a:t>read(sd, buf, 12);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/* Add a string termination sign,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   and write to the screen. */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</a:t>
            </a:r>
            <a:r>
              <a:rPr lang="en-US" sz="1200">
                <a:latin typeface="Courier New" charset="0"/>
              </a:rPr>
              <a:t>buf[12] = </a:t>
            </a:r>
            <a:r>
              <a:rPr lang="ja-JP" altLang="en-US" sz="1200">
                <a:latin typeface="Courier New" charset="0"/>
              </a:rPr>
              <a:t>‘</a:t>
            </a:r>
            <a:r>
              <a:rPr lang="en-US" sz="1200">
                <a:latin typeface="Courier New" charset="0"/>
              </a:rPr>
              <a:t>\0</a:t>
            </a:r>
            <a:r>
              <a:rPr lang="ja-JP" altLang="en-US" sz="1200">
                <a:latin typeface="Courier New" charset="0"/>
              </a:rPr>
              <a:t>’</a:t>
            </a:r>
            <a:r>
              <a:rPr lang="en-US" sz="1200">
                <a:latin typeface="Courier New" charset="0"/>
              </a:rPr>
              <a:t>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>
                <a:latin typeface="Courier New" charset="0"/>
              </a:rPr>
              <a:t>	printf(</a:t>
            </a:r>
            <a:r>
              <a:rPr lang="ja-JP" altLang="en-US" sz="1200">
                <a:latin typeface="Courier New" charset="0"/>
              </a:rPr>
              <a:t>“</a:t>
            </a:r>
            <a:r>
              <a:rPr lang="en-US" sz="1200">
                <a:latin typeface="Courier New" charset="0"/>
              </a:rPr>
              <a:t>%s\n</a:t>
            </a:r>
            <a:r>
              <a:rPr lang="ja-JP" altLang="en-US" sz="1200">
                <a:latin typeface="Courier New" charset="0"/>
              </a:rPr>
              <a:t>”</a:t>
            </a:r>
            <a:r>
              <a:rPr lang="en-US" sz="1200">
                <a:latin typeface="Courier New" charset="0"/>
              </a:rPr>
              <a:t>, buf);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</a:t>
            </a:r>
            <a:r>
              <a:rPr lang="en-US" sz="1200" b="0">
                <a:solidFill>
                  <a:schemeClr val="folHlink"/>
                </a:solidFill>
                <a:latin typeface="Helvetica" charset="0"/>
              </a:rPr>
              <a:t>&lt;Closing code&gt;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>
                <a:latin typeface="Courier New" charset="0"/>
              </a:rPr>
              <a:t>}</a:t>
            </a: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4738688" y="1565275"/>
            <a:ext cx="4064000" cy="47704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89992" tIns="46795" rIns="89992" bIns="46795"/>
          <a:lstStyle/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solidFill>
                  <a:schemeClr val="folHlink"/>
                </a:solidFill>
                <a:latin typeface="Helvetica" charset="0"/>
              </a:rPr>
              <a:t>&lt;Necessary includes&gt;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 b="0">
              <a:solidFill>
                <a:schemeClr val="folHlink"/>
              </a:solidFill>
              <a:latin typeface="Helvetica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>
                <a:latin typeface="Courier New" charset="0"/>
              </a:rPr>
              <a:t>int main()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>
                <a:latin typeface="Courier New" charset="0"/>
              </a:rPr>
              <a:t>{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>
                <a:latin typeface="Courier New" charset="0"/>
              </a:rPr>
              <a:t>	char buf[13];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Helvetica" charset="0"/>
              </a:rPr>
              <a:t>	</a:t>
            </a:r>
            <a:r>
              <a:rPr lang="en-US" sz="1200" b="0">
                <a:solidFill>
                  <a:schemeClr val="folHlink"/>
                </a:solidFill>
                <a:latin typeface="Helvetica" charset="0"/>
              </a:rPr>
              <a:t>&lt;Declare some more data structures&gt;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solidFill>
                  <a:schemeClr val="folHlink"/>
                </a:solidFill>
                <a:latin typeface="Helvetica" charset="0"/>
              </a:rPr>
              <a:t>	&lt;Create a socket called </a:t>
            </a:r>
            <a:r>
              <a:rPr lang="ja-JP" altLang="en-US" sz="1200" b="0">
                <a:solidFill>
                  <a:schemeClr val="folHlink"/>
                </a:solidFill>
                <a:latin typeface="Helvetica" charset="0"/>
              </a:rPr>
              <a:t>“</a:t>
            </a:r>
            <a:r>
              <a:rPr lang="en-US" sz="1200" b="0">
                <a:solidFill>
                  <a:schemeClr val="folHlink"/>
                </a:solidFill>
                <a:latin typeface="Helvetica" charset="0"/>
              </a:rPr>
              <a:t>request-sd</a:t>
            </a:r>
            <a:r>
              <a:rPr lang="ja-JP" altLang="en-US" sz="1200" b="0">
                <a:solidFill>
                  <a:schemeClr val="folHlink"/>
                </a:solidFill>
                <a:latin typeface="Helvetica" charset="0"/>
              </a:rPr>
              <a:t>”</a:t>
            </a:r>
            <a:r>
              <a:rPr lang="en-US" sz="1200" b="0">
                <a:solidFill>
                  <a:schemeClr val="folHlink"/>
                </a:solidFill>
                <a:latin typeface="Helvetica" charset="0"/>
              </a:rPr>
              <a:t>&gt;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solidFill>
                  <a:schemeClr val="folHlink"/>
                </a:solidFill>
                <a:latin typeface="Helvetica" charset="0"/>
              </a:rPr>
              <a:t>	&lt;Define how the client can connect&gt;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solidFill>
                  <a:schemeClr val="folHlink"/>
                </a:solidFill>
                <a:latin typeface="Helvetica" charset="0"/>
              </a:rPr>
              <a:t>	&lt;Wait for a connection, and create a new socket </a:t>
            </a:r>
            <a:r>
              <a:rPr lang="ja-JP" altLang="en-US" sz="1200" b="0">
                <a:solidFill>
                  <a:schemeClr val="folHlink"/>
                </a:solidFill>
                <a:latin typeface="Helvetica" charset="0"/>
              </a:rPr>
              <a:t>“</a:t>
            </a:r>
            <a:r>
              <a:rPr lang="en-US" sz="1200" b="0">
                <a:solidFill>
                  <a:schemeClr val="folHlink"/>
                </a:solidFill>
                <a:latin typeface="Helvetica" charset="0"/>
              </a:rPr>
              <a:t>sd</a:t>
            </a:r>
            <a:r>
              <a:rPr lang="ja-JP" altLang="en-US" sz="1200" b="0">
                <a:solidFill>
                  <a:schemeClr val="folHlink"/>
                </a:solidFill>
                <a:latin typeface="Helvetica" charset="0"/>
              </a:rPr>
              <a:t>”</a:t>
            </a:r>
            <a:endParaRPr lang="en-US" sz="1200" b="0">
              <a:solidFill>
                <a:schemeClr val="folHlink"/>
              </a:solidFill>
              <a:latin typeface="Helvetica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solidFill>
                  <a:schemeClr val="folHlink"/>
                </a:solidFill>
                <a:latin typeface="Helvetica" charset="0"/>
              </a:rPr>
              <a:t>	  for that connection&gt;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Helvetica" charset="0"/>
              </a:rPr>
              <a:t>	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 b="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/* read data from the sd and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   write it to the screen */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</a:t>
            </a:r>
            <a:r>
              <a:rPr lang="en-US" sz="1200">
                <a:latin typeface="Courier New" charset="0"/>
              </a:rPr>
              <a:t>read(sd, buf, 12);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>
                <a:latin typeface="Courier New" charset="0"/>
              </a:rPr>
              <a:t>	buf[12] = </a:t>
            </a:r>
            <a:r>
              <a:rPr lang="ja-JP" altLang="en-US" sz="1200">
                <a:latin typeface="Courier New" charset="0"/>
              </a:rPr>
              <a:t>‘</a:t>
            </a:r>
            <a:r>
              <a:rPr lang="en-US" sz="1200">
                <a:latin typeface="Courier New" charset="0"/>
              </a:rPr>
              <a:t>\0</a:t>
            </a:r>
            <a:r>
              <a:rPr lang="ja-JP" altLang="en-US" sz="1200">
                <a:latin typeface="Courier New" charset="0"/>
              </a:rPr>
              <a:t>’</a:t>
            </a:r>
            <a:r>
              <a:rPr lang="en-US" sz="1200">
                <a:latin typeface="Courier New" charset="0"/>
              </a:rPr>
              <a:t>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>
                <a:latin typeface="Courier New" charset="0"/>
              </a:rPr>
              <a:t>	printf(</a:t>
            </a:r>
            <a:r>
              <a:rPr lang="ja-JP" altLang="en-US" sz="1200">
                <a:latin typeface="Courier New" charset="0"/>
              </a:rPr>
              <a:t>“</a:t>
            </a:r>
            <a:r>
              <a:rPr lang="en-US" sz="1200">
                <a:latin typeface="Courier New" charset="0"/>
              </a:rPr>
              <a:t>%s\n</a:t>
            </a:r>
            <a:r>
              <a:rPr lang="ja-JP" altLang="en-US" sz="1200">
                <a:latin typeface="Courier New" charset="0"/>
              </a:rPr>
              <a:t>”</a:t>
            </a:r>
            <a:r>
              <a:rPr lang="en-US" sz="1200">
                <a:latin typeface="Courier New" charset="0"/>
              </a:rPr>
              <a:t>, buf );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/* send data back over the connection */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</a:t>
            </a:r>
            <a:r>
              <a:rPr lang="en-US" sz="1200">
                <a:latin typeface="Courier New" charset="0"/>
              </a:rPr>
              <a:t>write(sd, buf, 12);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solidFill>
                  <a:schemeClr val="folHlink"/>
                </a:solidFill>
                <a:latin typeface="Helvetica" charset="0"/>
              </a:rPr>
              <a:t>	&lt;Closing code&gt;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>
                <a:latin typeface="Courier New" charset="0"/>
              </a:rPr>
              <a:t>}</a:t>
            </a:r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552450" y="1090613"/>
            <a:ext cx="962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9992" tIns="46795" rIns="89992" bIns="46795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sz="2400" b="0">
                <a:solidFill>
                  <a:srgbClr val="FF0000"/>
                </a:solidFill>
                <a:latin typeface="Helvetica" charset="0"/>
              </a:rPr>
              <a:t>Client</a:t>
            </a:r>
          </a:p>
        </p:txBody>
      </p:sp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4616450" y="1090613"/>
            <a:ext cx="10779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9992" tIns="46795" rIns="89992" bIns="46795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sz="2400" b="0">
                <a:solidFill>
                  <a:srgbClr val="FF0000"/>
                </a:solidFill>
                <a:latin typeface="Helvetica" charset="0"/>
              </a:rPr>
              <a:t>Server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&lt;Necessary includes&gt;</a:t>
            </a:r>
          </a:p>
        </p:txBody>
      </p:sp>
      <p:sp>
        <p:nvSpPr>
          <p:cNvPr id="117145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511175" y="3543300"/>
            <a:ext cx="8058150" cy="306228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>
                <a:latin typeface="Tahoma" charset="0"/>
                <a:ea typeface="ＭＳ Ｐゴシック" charset="0"/>
                <a:cs typeface="ＭＳ Ｐゴシック" charset="0"/>
              </a:rPr>
              <a:t>These five files are needed by both client and server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>
                <a:latin typeface="Tahoma" charset="0"/>
                <a:ea typeface="ＭＳ Ｐゴシック" charset="0"/>
                <a:cs typeface="ＭＳ Ｐゴシック" charset="0"/>
              </a:rPr>
              <a:t>They include definitions and declarations as described on the following sides</a:t>
            </a:r>
            <a:br>
              <a:rPr lang="en-US" sz="2400" dirty="0">
                <a:latin typeface="Tahoma" charset="0"/>
                <a:ea typeface="ＭＳ Ｐゴシック" charset="0"/>
                <a:cs typeface="ＭＳ Ｐゴシック" charset="0"/>
              </a:rPr>
            </a:br>
            <a:endParaRPr lang="en-US" sz="2400" dirty="0">
              <a:latin typeface="Tahoma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dirty="0">
                <a:latin typeface="Tahoma" charset="0"/>
                <a:ea typeface="ＭＳ Ｐゴシック" charset="0"/>
                <a:cs typeface="ＭＳ Ｐゴシック" charset="0"/>
              </a:rPr>
              <a:t>Some systems will have the same declarations in different files – the above examples should work at IFI</a:t>
            </a:r>
            <a:br>
              <a:rPr lang="en-US" sz="2400" dirty="0">
                <a:latin typeface="Tahoma" charset="0"/>
                <a:ea typeface="ＭＳ Ｐゴシック" charset="0"/>
                <a:cs typeface="ＭＳ Ｐゴシック" charset="0"/>
              </a:rPr>
            </a:br>
            <a:r>
              <a:rPr lang="en-US" sz="1800" dirty="0">
                <a:latin typeface="Tahoma" charset="0"/>
                <a:ea typeface="ＭＳ Ｐゴシック" charset="0"/>
                <a:cs typeface="ＭＳ Ｐゴシック" charset="0"/>
              </a:rPr>
              <a:t>(see </a:t>
            </a:r>
            <a:r>
              <a:rPr lang="en-US" sz="1800" dirty="0">
                <a:latin typeface="Courier New" charset="0"/>
                <a:ea typeface="ＭＳ Ｐゴシック" charset="0"/>
                <a:cs typeface="ＭＳ Ｐゴシック" charset="0"/>
              </a:rPr>
              <a:t>/</a:t>
            </a:r>
            <a:r>
              <a:rPr lang="en-US" sz="1800" dirty="0" err="1">
                <a:latin typeface="Courier New" charset="0"/>
                <a:ea typeface="ＭＳ Ｐゴシック" charset="0"/>
                <a:cs typeface="ＭＳ Ｐゴシック" charset="0"/>
              </a:rPr>
              <a:t>usr</a:t>
            </a:r>
            <a:r>
              <a:rPr lang="en-US" sz="1800" dirty="0">
                <a:latin typeface="Courier New" charset="0"/>
                <a:ea typeface="ＭＳ Ｐゴシック" charset="0"/>
                <a:cs typeface="ＭＳ Ｐゴシック" charset="0"/>
              </a:rPr>
              <a:t>/include</a:t>
            </a:r>
            <a:r>
              <a:rPr lang="en-US" sz="1800" dirty="0">
                <a:latin typeface="Tahoma" charset="0"/>
                <a:ea typeface="ＭＳ Ｐゴシック" charset="0"/>
                <a:cs typeface="ＭＳ Ｐゴシック" charset="0"/>
              </a:rPr>
              <a:t> on Linux &amp; Solaris</a:t>
            </a:r>
            <a:r>
              <a:rPr lang="en-US" sz="1800" dirty="0" smtClean="0">
                <a:latin typeface="Tahoma" charset="0"/>
                <a:ea typeface="ＭＳ Ｐゴシック" charset="0"/>
                <a:cs typeface="ＭＳ Ｐゴシック" charset="0"/>
              </a:rPr>
              <a:t>)</a:t>
            </a:r>
            <a:endParaRPr lang="en-US" sz="1800" dirty="0">
              <a:latin typeface="Tahoma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nb-NO" sz="2400" dirty="0" smtClean="0">
                <a:latin typeface="Tahoma" charset="0"/>
                <a:ea typeface="ＭＳ Ｐゴシック" charset="0"/>
                <a:cs typeface="ＭＳ Ｐゴシック" charset="0"/>
              </a:rPr>
              <a:t>m</a:t>
            </a:r>
            <a:r>
              <a:rPr lang="nb-NO" sz="2400" dirty="0" smtClean="0">
                <a:latin typeface="Tahoma" charset="0"/>
                <a:ea typeface="ＭＳ Ｐゴシック" charset="0"/>
                <a:cs typeface="ＭＳ Ｐゴシック" charset="0"/>
              </a:rPr>
              <a:t>an-</a:t>
            </a:r>
            <a:r>
              <a:rPr lang="nb-NO" sz="2400" dirty="0" err="1" smtClean="0">
                <a:latin typeface="Tahoma" charset="0"/>
                <a:ea typeface="ＭＳ Ｐゴシック" charset="0"/>
                <a:cs typeface="ＭＳ Ｐゴシック" charset="0"/>
              </a:rPr>
              <a:t>pages</a:t>
            </a:r>
            <a:r>
              <a:rPr lang="nb-NO" sz="2400" dirty="0" smtClean="0">
                <a:latin typeface="Tahoma" charset="0"/>
                <a:ea typeface="ＭＳ Ｐゴシック" charset="0"/>
                <a:cs typeface="ＭＳ Ｐゴシック" charset="0"/>
              </a:rPr>
              <a:t> </a:t>
            </a:r>
            <a:r>
              <a:rPr lang="nb-NO" sz="2400" dirty="0" err="1" smtClean="0">
                <a:latin typeface="Tahoma" charset="0"/>
                <a:ea typeface="ＭＳ Ｐゴシック" charset="0"/>
                <a:cs typeface="ＭＳ Ｐゴシック" charset="0"/>
              </a:rPr>
              <a:t>will</a:t>
            </a:r>
            <a:r>
              <a:rPr lang="nb-NO" sz="2400" dirty="0" smtClean="0">
                <a:latin typeface="Tahoma" charset="0"/>
                <a:ea typeface="ＭＳ Ｐゴシック" charset="0"/>
                <a:cs typeface="ＭＳ Ｐゴシック" charset="0"/>
              </a:rPr>
              <a:t> have </a:t>
            </a:r>
            <a:r>
              <a:rPr lang="nb-NO" sz="2400" dirty="0" err="1" smtClean="0">
                <a:latin typeface="Tahoma" charset="0"/>
                <a:ea typeface="ＭＳ Ｐゴシック" charset="0"/>
                <a:cs typeface="ＭＳ Ｐゴシック" charset="0"/>
              </a:rPr>
              <a:t>the</a:t>
            </a:r>
            <a:r>
              <a:rPr lang="nb-NO" sz="2400" dirty="0" smtClean="0">
                <a:latin typeface="Tahoma" charset="0"/>
                <a:ea typeface="ＭＳ Ｐゴシック" charset="0"/>
                <a:cs typeface="ＭＳ Ｐゴシック" charset="0"/>
              </a:rPr>
              <a:t> info </a:t>
            </a:r>
            <a:r>
              <a:rPr lang="nb-NO" sz="2400" dirty="0" err="1" smtClean="0">
                <a:latin typeface="Tahoma" charset="0"/>
                <a:ea typeface="ＭＳ Ｐゴシック" charset="0"/>
                <a:cs typeface="ＭＳ Ｐゴシック" charset="0"/>
              </a:rPr>
              <a:t>you</a:t>
            </a:r>
            <a:r>
              <a:rPr lang="nb-NO" sz="2400" dirty="0" smtClean="0">
                <a:latin typeface="Tahoma" charset="0"/>
                <a:ea typeface="ＭＳ Ｐゴシック" charset="0"/>
                <a:cs typeface="ＭＳ Ｐゴシック" charset="0"/>
              </a:rPr>
              <a:t> </a:t>
            </a:r>
            <a:r>
              <a:rPr lang="nb-NO" sz="2400" dirty="0" err="1" smtClean="0">
                <a:latin typeface="Tahoma" charset="0"/>
                <a:ea typeface="ＭＳ Ｐゴシック" charset="0"/>
                <a:cs typeface="ＭＳ Ｐゴシック" charset="0"/>
              </a:rPr>
              <a:t>need</a:t>
            </a:r>
            <a:endParaRPr lang="en-US" sz="2400" dirty="0" smtClean="0">
              <a:latin typeface="Tahom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6164263" y="3040968"/>
            <a:ext cx="1460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 rIns="54000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75000"/>
              <a:buFont typeface="Wingdings" charset="0"/>
              <a:buNone/>
            </a:pPr>
            <a:endParaRPr lang="en-US" sz="2000" b="0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5381625" y="1189041"/>
            <a:ext cx="3762375" cy="630237"/>
            <a:chOff x="3390" y="714"/>
            <a:chExt cx="2370" cy="397"/>
          </a:xfrm>
        </p:grpSpPr>
        <p:grpSp>
          <p:nvGrpSpPr>
            <p:cNvPr id="28699" name="Group 6"/>
            <p:cNvGrpSpPr>
              <a:grpSpLocks/>
            </p:cNvGrpSpPr>
            <p:nvPr/>
          </p:nvGrpSpPr>
          <p:grpSpPr bwMode="auto">
            <a:xfrm>
              <a:off x="3390" y="714"/>
              <a:ext cx="2370" cy="397"/>
              <a:chOff x="3390" y="714"/>
              <a:chExt cx="2370" cy="397"/>
            </a:xfrm>
          </p:grpSpPr>
          <p:sp>
            <p:nvSpPr>
              <p:cNvPr id="28701" name="AutoShape 7"/>
              <p:cNvSpPr>
                <a:spLocks noChangeArrowheads="1"/>
              </p:cNvSpPr>
              <p:nvPr/>
            </p:nvSpPr>
            <p:spPr bwMode="auto">
              <a:xfrm rot="5400000">
                <a:off x="3418" y="686"/>
                <a:ext cx="397" cy="454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5550 w 21600"/>
                  <a:gd name="T13" fmla="*/ 5519 h 21600"/>
                  <a:gd name="T14" fmla="*/ 16050 w 21600"/>
                  <a:gd name="T15" fmla="*/ 16081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7453" y="21600"/>
                    </a:lnTo>
                    <a:lnTo>
                      <a:pt x="14147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miter lim="800000"/>
                    <a:headEnd/>
                    <a:tailEnd type="none" w="lg" len="lg"/>
                  </a14:hiddenLine>
                </a:ext>
              </a:extLst>
            </p:spPr>
            <p:txBody>
              <a:bodyPr rIns="5400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8702" name="Rectangle 8"/>
              <p:cNvSpPr>
                <a:spLocks noChangeArrowheads="1"/>
              </p:cNvSpPr>
              <p:nvPr/>
            </p:nvSpPr>
            <p:spPr bwMode="auto">
              <a:xfrm>
                <a:off x="3844" y="719"/>
                <a:ext cx="1916" cy="391"/>
              </a:xfrm>
              <a:prstGeom prst="rect">
                <a:avLst/>
              </a:prstGeom>
              <a:gradFill rotWithShape="1">
                <a:gsLst>
                  <a:gs pos="0">
                    <a:srgbClr val="C0C0C0"/>
                  </a:gs>
                  <a:gs pos="100000">
                    <a:srgbClr val="DDDDDD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miter lim="800000"/>
                    <a:headEnd/>
                    <a:tailEnd type="none" w="lg" len="lg"/>
                  </a14:hiddenLine>
                </a:ext>
              </a:extLst>
            </p:spPr>
            <p:txBody>
              <a:bodyPr rIns="54000"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28700" name="Text Box 9"/>
            <p:cNvSpPr txBox="1">
              <a:spLocks noChangeArrowheads="1"/>
            </p:cNvSpPr>
            <p:nvPr/>
          </p:nvSpPr>
          <p:spPr bwMode="auto">
            <a:xfrm>
              <a:off x="3844" y="750"/>
              <a:ext cx="1669" cy="3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 rIns="54000">
              <a:spAutoFit/>
            </a:bodyPr>
            <a:lstStyle>
              <a:lvl1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charset="0"/>
                <a:buChar char="Ø"/>
              </a:pPr>
              <a:r>
                <a:rPr lang="en-US" sz="1200" b="0"/>
                <a:t> prototypes &amp; defines (</a:t>
              </a:r>
              <a:r>
                <a:rPr lang="en-US" sz="1200" b="0">
                  <a:latin typeface="Courier New" charset="0"/>
                </a:rPr>
                <a:t>htons</a:t>
              </a:r>
              <a:r>
                <a:rPr lang="en-US" sz="1200" b="0"/>
                <a:t>, etc.)</a:t>
              </a:r>
            </a:p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charset="0"/>
                <a:buChar char="Ø"/>
              </a:pPr>
              <a:r>
                <a:rPr lang="en-US" sz="1200" b="0"/>
                <a:t> </a:t>
              </a:r>
              <a:r>
                <a:rPr lang="en-US" sz="1200" b="0">
                  <a:latin typeface="Courier New" charset="0"/>
                </a:rPr>
                <a:t>sockaddr_in</a:t>
              </a:r>
            </a:p>
          </p:txBody>
        </p:sp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5381625" y="1666193"/>
            <a:ext cx="3762375" cy="630237"/>
            <a:chOff x="3390" y="846"/>
            <a:chExt cx="2370" cy="397"/>
          </a:xfrm>
        </p:grpSpPr>
        <p:grpSp>
          <p:nvGrpSpPr>
            <p:cNvPr id="28695" name="Group 11"/>
            <p:cNvGrpSpPr>
              <a:grpSpLocks/>
            </p:cNvGrpSpPr>
            <p:nvPr/>
          </p:nvGrpSpPr>
          <p:grpSpPr bwMode="auto">
            <a:xfrm>
              <a:off x="3390" y="846"/>
              <a:ext cx="2370" cy="397"/>
              <a:chOff x="3390" y="714"/>
              <a:chExt cx="2370" cy="397"/>
            </a:xfrm>
          </p:grpSpPr>
          <p:sp>
            <p:nvSpPr>
              <p:cNvPr id="28697" name="AutoShape 12"/>
              <p:cNvSpPr>
                <a:spLocks noChangeArrowheads="1"/>
              </p:cNvSpPr>
              <p:nvPr/>
            </p:nvSpPr>
            <p:spPr bwMode="auto">
              <a:xfrm rot="5400000">
                <a:off x="3418" y="686"/>
                <a:ext cx="397" cy="454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5550 w 21600"/>
                  <a:gd name="T13" fmla="*/ 5519 h 21600"/>
                  <a:gd name="T14" fmla="*/ 16050 w 21600"/>
                  <a:gd name="T15" fmla="*/ 16081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7453" y="21600"/>
                    </a:lnTo>
                    <a:lnTo>
                      <a:pt x="14147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miter lim="800000"/>
                    <a:headEnd/>
                    <a:tailEnd type="none" w="lg" len="lg"/>
                  </a14:hiddenLine>
                </a:ext>
              </a:extLst>
            </p:spPr>
            <p:txBody>
              <a:bodyPr rIns="5400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8698" name="Rectangle 13"/>
              <p:cNvSpPr>
                <a:spLocks noChangeArrowheads="1"/>
              </p:cNvSpPr>
              <p:nvPr/>
            </p:nvSpPr>
            <p:spPr bwMode="auto">
              <a:xfrm>
                <a:off x="3844" y="719"/>
                <a:ext cx="1916" cy="391"/>
              </a:xfrm>
              <a:prstGeom prst="rect">
                <a:avLst/>
              </a:prstGeom>
              <a:gradFill rotWithShape="1">
                <a:gsLst>
                  <a:gs pos="0">
                    <a:srgbClr val="C0C0C0"/>
                  </a:gs>
                  <a:gs pos="100000">
                    <a:srgbClr val="DDDDDD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miter lim="800000"/>
                    <a:headEnd/>
                    <a:tailEnd type="none" w="lg" len="lg"/>
                  </a14:hiddenLine>
                </a:ext>
              </a:extLst>
            </p:spPr>
            <p:txBody>
              <a:bodyPr rIns="54000"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28696" name="Text Box 14"/>
            <p:cNvSpPr txBox="1">
              <a:spLocks noChangeArrowheads="1"/>
            </p:cNvSpPr>
            <p:nvPr/>
          </p:nvSpPr>
          <p:spPr bwMode="auto">
            <a:xfrm>
              <a:off x="3838" y="895"/>
              <a:ext cx="1646" cy="3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 rIns="54000">
              <a:spAutoFit/>
            </a:bodyPr>
            <a:lstStyle>
              <a:lvl1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charset="0"/>
                <a:buChar char="Ø"/>
              </a:pPr>
              <a:r>
                <a:rPr lang="en-US" sz="1200" b="0"/>
                <a:t> prototypes (</a:t>
              </a:r>
              <a:r>
                <a:rPr lang="en-US" sz="1200" b="0">
                  <a:latin typeface="Courier New" charset="0"/>
                </a:rPr>
                <a:t>send</a:t>
              </a:r>
              <a:r>
                <a:rPr lang="en-US" sz="1200" b="0"/>
                <a:t>, </a:t>
              </a:r>
              <a:r>
                <a:rPr lang="en-US" sz="1200" b="0">
                  <a:latin typeface="Courier New" charset="0"/>
                </a:rPr>
                <a:t>connect</a:t>
              </a:r>
              <a:r>
                <a:rPr lang="en-US" sz="1200" b="0"/>
                <a:t>, etc.)</a:t>
              </a:r>
            </a:p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charset="0"/>
                <a:buChar char="Ø"/>
              </a:pPr>
              <a:r>
                <a:rPr lang="en-US" sz="1200" b="0"/>
                <a:t> defines</a:t>
              </a:r>
            </a:p>
          </p:txBody>
        </p:sp>
      </p:grpSp>
      <p:grpSp>
        <p:nvGrpSpPr>
          <p:cNvPr id="6" name="Group 15"/>
          <p:cNvGrpSpPr>
            <a:grpSpLocks/>
          </p:cNvGrpSpPr>
          <p:nvPr/>
        </p:nvGrpSpPr>
        <p:grpSpPr bwMode="auto">
          <a:xfrm>
            <a:off x="5381625" y="2017030"/>
            <a:ext cx="3762375" cy="630238"/>
            <a:chOff x="3390" y="1068"/>
            <a:chExt cx="2370" cy="397"/>
          </a:xfrm>
        </p:grpSpPr>
        <p:grpSp>
          <p:nvGrpSpPr>
            <p:cNvPr id="28691" name="Group 16"/>
            <p:cNvGrpSpPr>
              <a:grpSpLocks/>
            </p:cNvGrpSpPr>
            <p:nvPr/>
          </p:nvGrpSpPr>
          <p:grpSpPr bwMode="auto">
            <a:xfrm>
              <a:off x="3390" y="1068"/>
              <a:ext cx="2370" cy="397"/>
              <a:chOff x="3390" y="714"/>
              <a:chExt cx="2370" cy="397"/>
            </a:xfrm>
          </p:grpSpPr>
          <p:sp>
            <p:nvSpPr>
              <p:cNvPr id="28693" name="AutoShape 17"/>
              <p:cNvSpPr>
                <a:spLocks noChangeArrowheads="1"/>
              </p:cNvSpPr>
              <p:nvPr/>
            </p:nvSpPr>
            <p:spPr bwMode="auto">
              <a:xfrm rot="5400000">
                <a:off x="3418" y="686"/>
                <a:ext cx="397" cy="454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5550 w 21600"/>
                  <a:gd name="T13" fmla="*/ 5519 h 21600"/>
                  <a:gd name="T14" fmla="*/ 16050 w 21600"/>
                  <a:gd name="T15" fmla="*/ 16081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7453" y="21600"/>
                    </a:lnTo>
                    <a:lnTo>
                      <a:pt x="14147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miter lim="800000"/>
                    <a:headEnd/>
                    <a:tailEnd type="none" w="lg" len="lg"/>
                  </a14:hiddenLine>
                </a:ext>
              </a:extLst>
            </p:spPr>
            <p:txBody>
              <a:bodyPr rIns="5400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8694" name="Rectangle 18"/>
              <p:cNvSpPr>
                <a:spLocks noChangeArrowheads="1"/>
              </p:cNvSpPr>
              <p:nvPr/>
            </p:nvSpPr>
            <p:spPr bwMode="auto">
              <a:xfrm>
                <a:off x="3844" y="719"/>
                <a:ext cx="1916" cy="391"/>
              </a:xfrm>
              <a:prstGeom prst="rect">
                <a:avLst/>
              </a:prstGeom>
              <a:gradFill rotWithShape="1">
                <a:gsLst>
                  <a:gs pos="0">
                    <a:srgbClr val="C0C0C0"/>
                  </a:gs>
                  <a:gs pos="100000">
                    <a:srgbClr val="DDDDDD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miter lim="800000"/>
                    <a:headEnd/>
                    <a:tailEnd type="none" w="lg" len="lg"/>
                  </a14:hiddenLine>
                </a:ext>
              </a:extLst>
            </p:spPr>
            <p:txBody>
              <a:bodyPr rIns="54000"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28692" name="Text Box 19"/>
            <p:cNvSpPr txBox="1">
              <a:spLocks noChangeArrowheads="1"/>
            </p:cNvSpPr>
            <p:nvPr/>
          </p:nvSpPr>
          <p:spPr bwMode="auto">
            <a:xfrm>
              <a:off x="3835" y="1160"/>
              <a:ext cx="1645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 rIns="54000">
              <a:spAutoFit/>
            </a:bodyPr>
            <a:lstStyle>
              <a:lvl1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charset="0"/>
                <a:buChar char="Ø"/>
              </a:pPr>
              <a:r>
                <a:rPr lang="en-US" sz="1200" b="0"/>
                <a:t> prototypes (</a:t>
              </a:r>
              <a:r>
                <a:rPr lang="en-US" sz="1200" b="0">
                  <a:latin typeface="Courier New" charset="0"/>
                </a:rPr>
                <a:t>gethostbyame</a:t>
              </a:r>
              <a:r>
                <a:rPr lang="en-US" sz="1200" b="0"/>
                <a:t>, etc.)</a:t>
              </a:r>
            </a:p>
          </p:txBody>
        </p:sp>
      </p:grpSp>
      <p:grpSp>
        <p:nvGrpSpPr>
          <p:cNvPr id="8" name="Group 20"/>
          <p:cNvGrpSpPr>
            <a:grpSpLocks/>
          </p:cNvGrpSpPr>
          <p:nvPr/>
        </p:nvGrpSpPr>
        <p:grpSpPr bwMode="auto">
          <a:xfrm>
            <a:off x="5381625" y="2388505"/>
            <a:ext cx="3762375" cy="630238"/>
            <a:chOff x="3390" y="1991"/>
            <a:chExt cx="2370" cy="397"/>
          </a:xfrm>
        </p:grpSpPr>
        <p:grpSp>
          <p:nvGrpSpPr>
            <p:cNvPr id="28687" name="Group 21"/>
            <p:cNvGrpSpPr>
              <a:grpSpLocks/>
            </p:cNvGrpSpPr>
            <p:nvPr/>
          </p:nvGrpSpPr>
          <p:grpSpPr bwMode="auto">
            <a:xfrm>
              <a:off x="3390" y="1991"/>
              <a:ext cx="2370" cy="397"/>
              <a:chOff x="3390" y="714"/>
              <a:chExt cx="2370" cy="397"/>
            </a:xfrm>
          </p:grpSpPr>
          <p:sp>
            <p:nvSpPr>
              <p:cNvPr id="28689" name="AutoShape 22"/>
              <p:cNvSpPr>
                <a:spLocks noChangeArrowheads="1"/>
              </p:cNvSpPr>
              <p:nvPr/>
            </p:nvSpPr>
            <p:spPr bwMode="auto">
              <a:xfrm rot="5400000">
                <a:off x="3418" y="686"/>
                <a:ext cx="397" cy="454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5550 w 21600"/>
                  <a:gd name="T13" fmla="*/ 5519 h 21600"/>
                  <a:gd name="T14" fmla="*/ 16050 w 21600"/>
                  <a:gd name="T15" fmla="*/ 16081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7453" y="21600"/>
                    </a:lnTo>
                    <a:lnTo>
                      <a:pt x="14147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miter lim="800000"/>
                    <a:headEnd/>
                    <a:tailEnd type="none" w="lg" len="lg"/>
                  </a14:hiddenLine>
                </a:ext>
              </a:extLst>
            </p:spPr>
            <p:txBody>
              <a:bodyPr rIns="5400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8690" name="Rectangle 23"/>
              <p:cNvSpPr>
                <a:spLocks noChangeArrowheads="1"/>
              </p:cNvSpPr>
              <p:nvPr/>
            </p:nvSpPr>
            <p:spPr bwMode="auto">
              <a:xfrm>
                <a:off x="3844" y="719"/>
                <a:ext cx="1916" cy="391"/>
              </a:xfrm>
              <a:prstGeom prst="rect">
                <a:avLst/>
              </a:prstGeom>
              <a:gradFill rotWithShape="1">
                <a:gsLst>
                  <a:gs pos="0">
                    <a:srgbClr val="C0C0C0"/>
                  </a:gs>
                  <a:gs pos="100000">
                    <a:srgbClr val="DDDDDD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miter lim="800000"/>
                    <a:headEnd/>
                    <a:tailEnd type="none" w="lg" len="lg"/>
                  </a14:hiddenLine>
                </a:ext>
              </a:extLst>
            </p:spPr>
            <p:txBody>
              <a:bodyPr rIns="54000"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28688" name="Text Box 24"/>
            <p:cNvSpPr txBox="1">
              <a:spLocks noChangeArrowheads="1"/>
            </p:cNvSpPr>
            <p:nvPr/>
          </p:nvSpPr>
          <p:spPr bwMode="auto">
            <a:xfrm>
              <a:off x="3835" y="2100"/>
              <a:ext cx="1297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 rIns="54000">
              <a:spAutoFit/>
            </a:bodyPr>
            <a:lstStyle>
              <a:lvl1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charset="0"/>
                <a:buChar char="Ø"/>
              </a:pPr>
              <a:r>
                <a:rPr lang="en-US" sz="1200" b="0"/>
                <a:t> prototypes (</a:t>
              </a:r>
              <a:r>
                <a:rPr lang="en-US" sz="1200" b="0">
                  <a:latin typeface="Courier New" charset="0"/>
                </a:rPr>
                <a:t>printf</a:t>
              </a:r>
              <a:r>
                <a:rPr lang="en-US" sz="1200" b="0"/>
                <a:t>, etc.)</a:t>
              </a:r>
            </a:p>
          </p:txBody>
        </p:sp>
      </p:grpSp>
      <p:grpSp>
        <p:nvGrpSpPr>
          <p:cNvPr id="10" name="Group 25"/>
          <p:cNvGrpSpPr>
            <a:grpSpLocks/>
          </p:cNvGrpSpPr>
          <p:nvPr/>
        </p:nvGrpSpPr>
        <p:grpSpPr bwMode="auto">
          <a:xfrm>
            <a:off x="5383213" y="2789006"/>
            <a:ext cx="3762375" cy="630238"/>
            <a:chOff x="3390" y="1530"/>
            <a:chExt cx="2370" cy="397"/>
          </a:xfrm>
        </p:grpSpPr>
        <p:grpSp>
          <p:nvGrpSpPr>
            <p:cNvPr id="28683" name="Group 26"/>
            <p:cNvGrpSpPr>
              <a:grpSpLocks/>
            </p:cNvGrpSpPr>
            <p:nvPr/>
          </p:nvGrpSpPr>
          <p:grpSpPr bwMode="auto">
            <a:xfrm>
              <a:off x="3390" y="1530"/>
              <a:ext cx="2370" cy="397"/>
              <a:chOff x="3390" y="714"/>
              <a:chExt cx="2370" cy="397"/>
            </a:xfrm>
          </p:grpSpPr>
          <p:sp>
            <p:nvSpPr>
              <p:cNvPr id="28685" name="AutoShape 27"/>
              <p:cNvSpPr>
                <a:spLocks noChangeArrowheads="1"/>
              </p:cNvSpPr>
              <p:nvPr/>
            </p:nvSpPr>
            <p:spPr bwMode="auto">
              <a:xfrm rot="5400000">
                <a:off x="3418" y="686"/>
                <a:ext cx="397" cy="454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5550 w 21600"/>
                  <a:gd name="T13" fmla="*/ 5519 h 21600"/>
                  <a:gd name="T14" fmla="*/ 16050 w 21600"/>
                  <a:gd name="T15" fmla="*/ 16081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7453" y="21600"/>
                    </a:lnTo>
                    <a:lnTo>
                      <a:pt x="14147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miter lim="800000"/>
                    <a:headEnd/>
                    <a:tailEnd type="none" w="lg" len="lg"/>
                  </a14:hiddenLine>
                </a:ext>
              </a:extLst>
            </p:spPr>
            <p:txBody>
              <a:bodyPr rIns="5400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8686" name="Rectangle 28"/>
              <p:cNvSpPr>
                <a:spLocks noChangeArrowheads="1"/>
              </p:cNvSpPr>
              <p:nvPr/>
            </p:nvSpPr>
            <p:spPr bwMode="auto">
              <a:xfrm>
                <a:off x="3844" y="719"/>
                <a:ext cx="1916" cy="391"/>
              </a:xfrm>
              <a:prstGeom prst="rect">
                <a:avLst/>
              </a:prstGeom>
              <a:gradFill rotWithShape="1">
                <a:gsLst>
                  <a:gs pos="0">
                    <a:srgbClr val="C0C0C0"/>
                  </a:gs>
                  <a:gs pos="100000">
                    <a:srgbClr val="DDDDDD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miter lim="800000"/>
                    <a:headEnd/>
                    <a:tailEnd type="none" w="lg" len="lg"/>
                  </a14:hiddenLine>
                </a:ext>
              </a:extLst>
            </p:spPr>
            <p:txBody>
              <a:bodyPr rIns="54000"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28684" name="Text Box 29"/>
            <p:cNvSpPr txBox="1">
              <a:spLocks noChangeArrowheads="1"/>
            </p:cNvSpPr>
            <p:nvPr/>
          </p:nvSpPr>
          <p:spPr bwMode="auto">
            <a:xfrm>
              <a:off x="3838" y="1632"/>
              <a:ext cx="1296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 rIns="54000">
              <a:spAutoFit/>
            </a:bodyPr>
            <a:lstStyle>
              <a:lvl1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charset="0"/>
                <a:buChar char="Ø"/>
              </a:pPr>
              <a:r>
                <a:rPr lang="en-US" sz="1200" b="0" dirty="0"/>
                <a:t> prototypes </a:t>
              </a:r>
              <a:r>
                <a:rPr lang="en-US" sz="1200" b="0" dirty="0" smtClean="0"/>
                <a:t>(</a:t>
              </a:r>
              <a:r>
                <a:rPr lang="en-US" sz="1200" b="0" dirty="0" err="1" smtClean="0">
                  <a:latin typeface="Courier New" charset="0"/>
                </a:rPr>
                <a:t>memset</a:t>
              </a:r>
              <a:r>
                <a:rPr lang="en-US" sz="1200" b="0" dirty="0" smtClean="0"/>
                <a:t>, </a:t>
              </a:r>
              <a:r>
                <a:rPr lang="en-US" sz="1200" b="0" dirty="0"/>
                <a:t>etc.)</a:t>
              </a:r>
            </a:p>
          </p:txBody>
        </p:sp>
      </p:grpSp>
      <p:sp>
        <p:nvSpPr>
          <p:cNvPr id="28682" name="Rectangle 30"/>
          <p:cNvSpPr>
            <a:spLocks noChangeArrowheads="1"/>
          </p:cNvSpPr>
          <p:nvPr/>
        </p:nvSpPr>
        <p:spPr bwMode="auto">
          <a:xfrm>
            <a:off x="1236663" y="1323975"/>
            <a:ext cx="4470400" cy="19986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89992" tIns="46795" rIns="89992" bIns="46795"/>
          <a:lstStyle/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2400" b="0" dirty="0">
                <a:latin typeface="Courier New" charset="0"/>
              </a:rPr>
              <a:t>#include &lt;</a:t>
            </a:r>
            <a:r>
              <a:rPr lang="en-US" sz="2400" b="0" dirty="0" err="1">
                <a:latin typeface="Courier New" charset="0"/>
              </a:rPr>
              <a:t>netinet</a:t>
            </a:r>
            <a:r>
              <a:rPr lang="en-US" sz="2400" b="0" dirty="0">
                <a:latin typeface="Courier New" charset="0"/>
              </a:rPr>
              <a:t>/</a:t>
            </a:r>
            <a:r>
              <a:rPr lang="en-US" sz="2400" b="0" dirty="0" err="1">
                <a:latin typeface="Courier New" charset="0"/>
              </a:rPr>
              <a:t>in.h</a:t>
            </a:r>
            <a:r>
              <a:rPr lang="en-US" sz="2400" b="0" dirty="0">
                <a:latin typeface="Courier New" charset="0"/>
              </a:rPr>
              <a:t>&gt;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2400" b="0" dirty="0">
                <a:latin typeface="Courier New" charset="0"/>
              </a:rPr>
              <a:t>#include &lt;sys/</a:t>
            </a:r>
            <a:r>
              <a:rPr lang="en-US" sz="2400" b="0" dirty="0" err="1">
                <a:latin typeface="Courier New" charset="0"/>
              </a:rPr>
              <a:t>socket.h</a:t>
            </a:r>
            <a:r>
              <a:rPr lang="en-US" sz="2400" b="0" dirty="0">
                <a:latin typeface="Courier New" charset="0"/>
              </a:rPr>
              <a:t>&gt;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2400" b="0" dirty="0">
                <a:latin typeface="Courier New" charset="0"/>
              </a:rPr>
              <a:t>#include &lt;</a:t>
            </a:r>
            <a:r>
              <a:rPr lang="en-US" sz="2400" b="0" dirty="0" err="1">
                <a:latin typeface="Courier New" charset="0"/>
              </a:rPr>
              <a:t>netdb.h</a:t>
            </a:r>
            <a:r>
              <a:rPr lang="en-US" sz="2400" b="0" dirty="0">
                <a:latin typeface="Courier New" charset="0"/>
              </a:rPr>
              <a:t>&gt;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2400" b="0" dirty="0">
                <a:latin typeface="Courier New" charset="0"/>
              </a:rPr>
              <a:t>#include &lt;</a:t>
            </a:r>
            <a:r>
              <a:rPr lang="en-US" sz="2400" b="0" dirty="0" err="1">
                <a:latin typeface="Courier New" charset="0"/>
              </a:rPr>
              <a:t>stdio.h</a:t>
            </a:r>
            <a:r>
              <a:rPr lang="en-US" sz="2400" b="0" dirty="0">
                <a:latin typeface="Courier New" charset="0"/>
              </a:rPr>
              <a:t>&gt;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2400" b="0" dirty="0">
                <a:latin typeface="Courier New" charset="0"/>
              </a:rPr>
              <a:t>#include &lt;</a:t>
            </a:r>
            <a:r>
              <a:rPr lang="en-US" sz="2400" b="0" dirty="0" err="1">
                <a:latin typeface="Courier New" charset="0"/>
              </a:rPr>
              <a:t>string.h</a:t>
            </a:r>
            <a:r>
              <a:rPr lang="en-US" sz="2400" b="0" dirty="0">
                <a:latin typeface="Courier New" charset="0"/>
              </a:rPr>
              <a:t>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1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1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&lt;Create a socket&gt;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76250" y="3068638"/>
            <a:ext cx="8326438" cy="1533525"/>
          </a:xfrm>
        </p:spPr>
        <p:txBody>
          <a:bodyPr/>
          <a:lstStyle/>
          <a:p>
            <a:pPr eaLnBrk="1" hangingPunct="1"/>
            <a:r>
              <a:rPr lang="en-US" sz="2400">
                <a:latin typeface="Tahoma" charset="0"/>
                <a:ea typeface="ＭＳ Ｐゴシック" charset="0"/>
                <a:cs typeface="ＭＳ Ｐゴシック" charset="0"/>
              </a:rPr>
              <a:t>Call to the function </a:t>
            </a:r>
            <a:r>
              <a:rPr lang="en-US" sz="2400" b="1">
                <a:solidFill>
                  <a:schemeClr val="folHlink"/>
                </a:solidFill>
                <a:latin typeface="Courier New" charset="0"/>
                <a:ea typeface="ＭＳ Ｐゴシック" charset="0"/>
                <a:cs typeface="ＭＳ Ｐゴシック" charset="0"/>
              </a:rPr>
              <a:t>socket()</a:t>
            </a:r>
            <a:r>
              <a:rPr lang="en-US" sz="2400">
                <a:latin typeface="Tahoma" charset="0"/>
                <a:ea typeface="ＭＳ Ｐゴシック" charset="0"/>
                <a:cs typeface="ＭＳ Ｐゴシック" charset="0"/>
              </a:rPr>
              <a:t> creates a transport  control block (hidden in kernel), and returns a reference to it (integer used as index)</a:t>
            </a:r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554038" y="1447800"/>
            <a:ext cx="4070350" cy="1466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89992" tIns="46795" rIns="89992" bIns="46795"/>
          <a:lstStyle/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/* declarations */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</a:t>
            </a:r>
            <a:r>
              <a:rPr lang="en-US" sz="1200">
                <a:latin typeface="Courier New" charset="0"/>
              </a:rPr>
              <a:t>int sd;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 b="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/* creation of the socket */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</a:t>
            </a:r>
            <a:r>
              <a:rPr lang="en-US" sz="1200">
                <a:latin typeface="Courier New" charset="0"/>
              </a:rPr>
              <a:t>sd = </a:t>
            </a:r>
            <a:r>
              <a:rPr lang="en-US" sz="1200">
                <a:solidFill>
                  <a:schemeClr val="folHlink"/>
                </a:solidFill>
                <a:latin typeface="Courier New" charset="0"/>
              </a:rPr>
              <a:t>socket</a:t>
            </a:r>
            <a:r>
              <a:rPr lang="en-US" sz="1200">
                <a:latin typeface="Courier New" charset="0"/>
              </a:rPr>
              <a:t>(PF_INET,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>
                <a:latin typeface="Courier New" charset="0"/>
              </a:rPr>
              <a:t>	              SOCK_STREAM,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>
                <a:latin typeface="Courier New" charset="0"/>
              </a:rPr>
              <a:t>	              IPPROTO_TCP);</a:t>
            </a:r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4738688" y="1447800"/>
            <a:ext cx="4064000" cy="14795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89992" tIns="46795" rIns="89992" bIns="46795"/>
          <a:lstStyle/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/* declarations */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</a:t>
            </a:r>
            <a:r>
              <a:rPr lang="en-US" sz="1200">
                <a:latin typeface="Courier New" charset="0"/>
              </a:rPr>
              <a:t>int request_sd;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/* creation of the socket */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</a:t>
            </a:r>
            <a:r>
              <a:rPr lang="en-US" sz="1200">
                <a:latin typeface="Courier New" charset="0"/>
              </a:rPr>
              <a:t>request_sd = </a:t>
            </a:r>
            <a:r>
              <a:rPr lang="en-US" sz="1200">
                <a:solidFill>
                  <a:schemeClr val="folHlink"/>
                </a:solidFill>
                <a:latin typeface="Courier New" charset="0"/>
              </a:rPr>
              <a:t>socket</a:t>
            </a:r>
            <a:r>
              <a:rPr lang="en-US" sz="1200">
                <a:latin typeface="Courier New" charset="0"/>
              </a:rPr>
              <a:t>(PF_INET,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>
                <a:latin typeface="Courier New" charset="0"/>
              </a:rPr>
              <a:t>	                      SOCK_STREAM,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>
                <a:latin typeface="Courier New" charset="0"/>
              </a:rPr>
              <a:t>	                      IPPROTO_TCP);</a:t>
            </a:r>
          </a:p>
        </p:txBody>
      </p:sp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552450" y="973138"/>
            <a:ext cx="962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9992" tIns="46795" rIns="89992" bIns="46795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sz="2400" b="0">
                <a:solidFill>
                  <a:srgbClr val="FF0000"/>
                </a:solidFill>
                <a:latin typeface="Helvetica" charset="0"/>
              </a:rPr>
              <a:t>Client</a:t>
            </a:r>
          </a:p>
        </p:txBody>
      </p:sp>
      <p:sp>
        <p:nvSpPr>
          <p:cNvPr id="29703" name="Text Box 7"/>
          <p:cNvSpPr txBox="1">
            <a:spLocks noChangeArrowheads="1"/>
          </p:cNvSpPr>
          <p:nvPr/>
        </p:nvSpPr>
        <p:spPr bwMode="auto">
          <a:xfrm>
            <a:off x="4616450" y="908050"/>
            <a:ext cx="10779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9992" tIns="46795" rIns="89992" bIns="46795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sz="2400" b="0">
                <a:solidFill>
                  <a:srgbClr val="FF0000"/>
                </a:solidFill>
                <a:latin typeface="Helvetica" charset="0"/>
              </a:rPr>
              <a:t>Server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5100638" y="5173663"/>
            <a:ext cx="979487" cy="966787"/>
            <a:chOff x="3288" y="3196"/>
            <a:chExt cx="617" cy="609"/>
          </a:xfrm>
        </p:grpSpPr>
        <p:sp>
          <p:nvSpPr>
            <p:cNvPr id="29728" name="Rectangle 9"/>
            <p:cNvSpPr>
              <a:spLocks noChangeArrowheads="1"/>
            </p:cNvSpPr>
            <p:nvPr/>
          </p:nvSpPr>
          <p:spPr bwMode="auto">
            <a:xfrm>
              <a:off x="3329" y="3229"/>
              <a:ext cx="576" cy="576"/>
            </a:xfrm>
            <a:prstGeom prst="rect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endParaRPr lang="en-US"/>
            </a:p>
          </p:txBody>
        </p:sp>
        <p:sp>
          <p:nvSpPr>
            <p:cNvPr id="29729" name="Text Box 10"/>
            <p:cNvSpPr txBox="1">
              <a:spLocks noChangeArrowheads="1"/>
            </p:cNvSpPr>
            <p:nvPr/>
          </p:nvSpPr>
          <p:spPr bwMode="auto">
            <a:xfrm>
              <a:off x="3288" y="3196"/>
              <a:ext cx="476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r>
                <a:rPr lang="en-US" sz="800" b="0"/>
                <a:t>control block</a:t>
              </a:r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5316538" y="5389563"/>
            <a:ext cx="979487" cy="966787"/>
            <a:chOff x="3288" y="3196"/>
            <a:chExt cx="617" cy="609"/>
          </a:xfrm>
        </p:grpSpPr>
        <p:sp>
          <p:nvSpPr>
            <p:cNvPr id="29726" name="Rectangle 12"/>
            <p:cNvSpPr>
              <a:spLocks noChangeArrowheads="1"/>
            </p:cNvSpPr>
            <p:nvPr/>
          </p:nvSpPr>
          <p:spPr bwMode="auto">
            <a:xfrm>
              <a:off x="3329" y="3229"/>
              <a:ext cx="576" cy="576"/>
            </a:xfrm>
            <a:prstGeom prst="rect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endParaRPr lang="en-US"/>
            </a:p>
          </p:txBody>
        </p:sp>
        <p:sp>
          <p:nvSpPr>
            <p:cNvPr id="29727" name="Text Box 13"/>
            <p:cNvSpPr txBox="1">
              <a:spLocks noChangeArrowheads="1"/>
            </p:cNvSpPr>
            <p:nvPr/>
          </p:nvSpPr>
          <p:spPr bwMode="auto">
            <a:xfrm>
              <a:off x="3288" y="3196"/>
              <a:ext cx="476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r>
                <a:rPr lang="en-US" sz="800" b="0"/>
                <a:t>control block</a:t>
              </a:r>
            </a:p>
          </p:txBody>
        </p:sp>
      </p:grp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5532438" y="5605463"/>
            <a:ext cx="979487" cy="966787"/>
            <a:chOff x="3288" y="3196"/>
            <a:chExt cx="617" cy="609"/>
          </a:xfrm>
        </p:grpSpPr>
        <p:sp>
          <p:nvSpPr>
            <p:cNvPr id="29724" name="Rectangle 15"/>
            <p:cNvSpPr>
              <a:spLocks noChangeArrowheads="1"/>
            </p:cNvSpPr>
            <p:nvPr/>
          </p:nvSpPr>
          <p:spPr bwMode="auto">
            <a:xfrm>
              <a:off x="3329" y="3229"/>
              <a:ext cx="576" cy="576"/>
            </a:xfrm>
            <a:prstGeom prst="rect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endParaRPr lang="en-US"/>
            </a:p>
          </p:txBody>
        </p:sp>
        <p:sp>
          <p:nvSpPr>
            <p:cNvPr id="29725" name="Text Box 16"/>
            <p:cNvSpPr txBox="1">
              <a:spLocks noChangeArrowheads="1"/>
            </p:cNvSpPr>
            <p:nvPr/>
          </p:nvSpPr>
          <p:spPr bwMode="auto">
            <a:xfrm>
              <a:off x="3288" y="3196"/>
              <a:ext cx="476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r>
                <a:rPr lang="en-US" sz="800" b="0"/>
                <a:t>control block</a:t>
              </a:r>
            </a:p>
          </p:txBody>
        </p:sp>
      </p:grpSp>
      <p:sp>
        <p:nvSpPr>
          <p:cNvPr id="1172497" name="Line 17"/>
          <p:cNvSpPr>
            <a:spLocks noChangeShapeType="1"/>
          </p:cNvSpPr>
          <p:nvPr/>
        </p:nvSpPr>
        <p:spPr bwMode="auto">
          <a:xfrm>
            <a:off x="3533775" y="5284788"/>
            <a:ext cx="15684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/>
          <a:lstStyle/>
          <a:p>
            <a:endParaRPr lang="en-US"/>
          </a:p>
        </p:txBody>
      </p:sp>
      <p:sp>
        <p:nvSpPr>
          <p:cNvPr id="1172498" name="Line 18"/>
          <p:cNvSpPr>
            <a:spLocks noChangeShapeType="1"/>
          </p:cNvSpPr>
          <p:nvPr/>
        </p:nvSpPr>
        <p:spPr bwMode="auto">
          <a:xfrm>
            <a:off x="3533775" y="5500688"/>
            <a:ext cx="17875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/>
          <a:lstStyle/>
          <a:p>
            <a:endParaRPr lang="en-US"/>
          </a:p>
        </p:txBody>
      </p:sp>
      <p:sp>
        <p:nvSpPr>
          <p:cNvPr id="1172499" name="Line 19"/>
          <p:cNvSpPr>
            <a:spLocks noChangeShapeType="1"/>
          </p:cNvSpPr>
          <p:nvPr/>
        </p:nvSpPr>
        <p:spPr bwMode="auto">
          <a:xfrm>
            <a:off x="3533775" y="5716588"/>
            <a:ext cx="2020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/>
          <a:lstStyle/>
          <a:p>
            <a:endParaRPr lang="en-US"/>
          </a:p>
        </p:txBody>
      </p:sp>
      <p:sp>
        <p:nvSpPr>
          <p:cNvPr id="1172500" name="Line 20"/>
          <p:cNvSpPr>
            <a:spLocks noChangeShapeType="1"/>
          </p:cNvSpPr>
          <p:nvPr/>
        </p:nvSpPr>
        <p:spPr bwMode="auto">
          <a:xfrm>
            <a:off x="3533775" y="5927725"/>
            <a:ext cx="5873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/>
          <a:lstStyle/>
          <a:p>
            <a:endParaRPr lang="en-US"/>
          </a:p>
        </p:txBody>
      </p:sp>
      <p:grpSp>
        <p:nvGrpSpPr>
          <p:cNvPr id="5" name="Group 21"/>
          <p:cNvGrpSpPr>
            <a:grpSpLocks/>
          </p:cNvGrpSpPr>
          <p:nvPr/>
        </p:nvGrpSpPr>
        <p:grpSpPr bwMode="auto">
          <a:xfrm>
            <a:off x="3189288" y="5184775"/>
            <a:ext cx="696912" cy="1069975"/>
            <a:chOff x="2009" y="3340"/>
            <a:chExt cx="439" cy="674"/>
          </a:xfrm>
        </p:grpSpPr>
        <p:sp>
          <p:nvSpPr>
            <p:cNvPr id="29719" name="Rectangle 22"/>
            <p:cNvSpPr>
              <a:spLocks noChangeArrowheads="1"/>
            </p:cNvSpPr>
            <p:nvPr/>
          </p:nvSpPr>
          <p:spPr bwMode="auto">
            <a:xfrm>
              <a:off x="2009" y="3340"/>
              <a:ext cx="439" cy="13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endParaRPr lang="en-US"/>
            </a:p>
          </p:txBody>
        </p:sp>
        <p:sp>
          <p:nvSpPr>
            <p:cNvPr id="29720" name="Rectangle 23"/>
            <p:cNvSpPr>
              <a:spLocks noChangeArrowheads="1"/>
            </p:cNvSpPr>
            <p:nvPr/>
          </p:nvSpPr>
          <p:spPr bwMode="auto">
            <a:xfrm>
              <a:off x="2009" y="3476"/>
              <a:ext cx="439" cy="13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endParaRPr lang="en-US"/>
            </a:p>
          </p:txBody>
        </p:sp>
        <p:sp>
          <p:nvSpPr>
            <p:cNvPr id="29721" name="Rectangle 24"/>
            <p:cNvSpPr>
              <a:spLocks noChangeArrowheads="1"/>
            </p:cNvSpPr>
            <p:nvPr/>
          </p:nvSpPr>
          <p:spPr bwMode="auto">
            <a:xfrm>
              <a:off x="2009" y="3612"/>
              <a:ext cx="439" cy="13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endParaRPr lang="en-US"/>
            </a:p>
          </p:txBody>
        </p:sp>
        <p:sp>
          <p:nvSpPr>
            <p:cNvPr id="29722" name="Rectangle 25"/>
            <p:cNvSpPr>
              <a:spLocks noChangeArrowheads="1"/>
            </p:cNvSpPr>
            <p:nvPr/>
          </p:nvSpPr>
          <p:spPr bwMode="auto">
            <a:xfrm>
              <a:off x="2009" y="3745"/>
              <a:ext cx="439" cy="13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endParaRPr lang="en-US"/>
            </a:p>
          </p:txBody>
        </p:sp>
        <p:sp>
          <p:nvSpPr>
            <p:cNvPr id="29723" name="Rectangle 26"/>
            <p:cNvSpPr>
              <a:spLocks noChangeArrowheads="1"/>
            </p:cNvSpPr>
            <p:nvPr/>
          </p:nvSpPr>
          <p:spPr bwMode="auto">
            <a:xfrm>
              <a:off x="2009" y="3881"/>
              <a:ext cx="439" cy="13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endParaRPr lang="en-US"/>
            </a:p>
          </p:txBody>
        </p:sp>
      </p:grpSp>
      <p:sp>
        <p:nvSpPr>
          <p:cNvPr id="1172507" name="Line 27"/>
          <p:cNvSpPr>
            <a:spLocks noChangeShapeType="1"/>
          </p:cNvSpPr>
          <p:nvPr/>
        </p:nvSpPr>
        <p:spPr bwMode="auto">
          <a:xfrm>
            <a:off x="3533775" y="6143625"/>
            <a:ext cx="5873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/>
          <a:lstStyle/>
          <a:p>
            <a:endParaRPr lang="en-US"/>
          </a:p>
        </p:txBody>
      </p:sp>
      <p:grpSp>
        <p:nvGrpSpPr>
          <p:cNvPr id="6" name="Group 28"/>
          <p:cNvGrpSpPr>
            <a:grpSpLocks/>
          </p:cNvGrpSpPr>
          <p:nvPr/>
        </p:nvGrpSpPr>
        <p:grpSpPr bwMode="auto">
          <a:xfrm>
            <a:off x="1025525" y="4732338"/>
            <a:ext cx="5686425" cy="581025"/>
            <a:chOff x="646" y="3055"/>
            <a:chExt cx="3582" cy="366"/>
          </a:xfrm>
        </p:grpSpPr>
        <p:sp>
          <p:nvSpPr>
            <p:cNvPr id="29717" name="Line 29"/>
            <p:cNvSpPr>
              <a:spLocks noChangeShapeType="1"/>
            </p:cNvSpPr>
            <p:nvPr/>
          </p:nvSpPr>
          <p:spPr bwMode="auto">
            <a:xfrm flipH="1">
              <a:off x="682" y="3245"/>
              <a:ext cx="354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/>
            <a:lstStyle/>
            <a:p>
              <a:endParaRPr lang="en-US"/>
            </a:p>
          </p:txBody>
        </p:sp>
        <p:sp>
          <p:nvSpPr>
            <p:cNvPr id="29718" name="Text Box 30"/>
            <p:cNvSpPr txBox="1">
              <a:spLocks noChangeArrowheads="1"/>
            </p:cNvSpPr>
            <p:nvPr/>
          </p:nvSpPr>
          <p:spPr bwMode="auto">
            <a:xfrm>
              <a:off x="646" y="3055"/>
              <a:ext cx="576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r>
                <a:rPr lang="en-US" sz="1600" b="0">
                  <a:latin typeface="Courier New" charset="0"/>
                </a:rPr>
                <a:t>user</a:t>
              </a:r>
            </a:p>
            <a:p>
              <a:r>
                <a:rPr lang="en-US" sz="1600" b="0">
                  <a:latin typeface="Courier New" charset="0"/>
                </a:rPr>
                <a:t>kernel</a:t>
              </a:r>
            </a:p>
          </p:txBody>
        </p:sp>
      </p:grpSp>
      <p:grpSp>
        <p:nvGrpSpPr>
          <p:cNvPr id="7" name="Group 31"/>
          <p:cNvGrpSpPr>
            <a:grpSpLocks/>
          </p:cNvGrpSpPr>
          <p:nvPr/>
        </p:nvGrpSpPr>
        <p:grpSpPr bwMode="auto">
          <a:xfrm>
            <a:off x="2216150" y="4452938"/>
            <a:ext cx="912813" cy="1277937"/>
            <a:chOff x="1396" y="2879"/>
            <a:chExt cx="575" cy="661"/>
          </a:xfrm>
        </p:grpSpPr>
        <p:sp>
          <p:nvSpPr>
            <p:cNvPr id="29715" name="Freeform 32"/>
            <p:cNvSpPr>
              <a:spLocks/>
            </p:cNvSpPr>
            <p:nvPr/>
          </p:nvSpPr>
          <p:spPr bwMode="auto">
            <a:xfrm>
              <a:off x="1580" y="3048"/>
              <a:ext cx="391" cy="492"/>
            </a:xfrm>
            <a:custGeom>
              <a:avLst/>
              <a:gdLst>
                <a:gd name="T0" fmla="*/ 0 w 661"/>
                <a:gd name="T1" fmla="*/ 0 h 492"/>
                <a:gd name="T2" fmla="*/ 0 w 661"/>
                <a:gd name="T3" fmla="*/ 492 h 492"/>
                <a:gd name="T4" fmla="*/ 137 w 661"/>
                <a:gd name="T5" fmla="*/ 492 h 492"/>
                <a:gd name="T6" fmla="*/ 0 60000 65536"/>
                <a:gd name="T7" fmla="*/ 0 60000 65536"/>
                <a:gd name="T8" fmla="*/ 0 60000 65536"/>
                <a:gd name="T9" fmla="*/ 0 w 661"/>
                <a:gd name="T10" fmla="*/ 0 h 492"/>
                <a:gd name="T11" fmla="*/ 661 w 661"/>
                <a:gd name="T12" fmla="*/ 492 h 49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61" h="492">
                  <a:moveTo>
                    <a:pt x="0" y="0"/>
                  </a:moveTo>
                  <a:lnTo>
                    <a:pt x="0" y="492"/>
                  </a:lnTo>
                  <a:lnTo>
                    <a:pt x="661" y="492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000" tIns="46800" rIns="90000" bIns="46800"/>
            <a:lstStyle/>
            <a:p>
              <a:endParaRPr lang="en-US"/>
            </a:p>
          </p:txBody>
        </p:sp>
        <p:sp>
          <p:nvSpPr>
            <p:cNvPr id="29716" name="Text Box 33"/>
            <p:cNvSpPr txBox="1">
              <a:spLocks noChangeArrowheads="1"/>
            </p:cNvSpPr>
            <p:nvPr/>
          </p:nvSpPr>
          <p:spPr bwMode="auto">
            <a:xfrm>
              <a:off x="1396" y="2879"/>
              <a:ext cx="282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r>
                <a:rPr lang="en-US" sz="1600" b="0"/>
                <a:t> sd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2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172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2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172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2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172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2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172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2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172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2497" grpId="0" animBg="1"/>
      <p:bldP spid="1172498" grpId="0" animBg="1"/>
      <p:bldP spid="1172499" grpId="0" animBg="1"/>
      <p:bldP spid="1172500" grpId="0" animBg="1"/>
      <p:bldP spid="117250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More about the </a:t>
            </a:r>
            <a:r>
              <a:rPr lang="en-US">
                <a:latin typeface="Courier New" charset="0"/>
                <a:ea typeface="ＭＳ Ｐゴシック" charset="0"/>
                <a:cs typeface="ＭＳ Ｐゴシック" charset="0"/>
              </a:rPr>
              <a:t>socket</a:t>
            </a: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 call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203200" y="2079625"/>
            <a:ext cx="8783638" cy="45450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>
                <a:latin typeface="Courier New" charset="0"/>
                <a:ea typeface="ＭＳ Ｐゴシック" charset="0"/>
                <a:cs typeface="ＭＳ Ｐゴシック" charset="0"/>
              </a:rPr>
              <a:t>PF_INET</a:t>
            </a:r>
            <a:r>
              <a:rPr lang="en-US" sz="2400" dirty="0">
                <a:latin typeface="Tahoma" charset="0"/>
                <a:ea typeface="ＭＳ Ｐゴシック" charset="0"/>
                <a:cs typeface="ＭＳ Ｐゴシック" charset="0"/>
              </a:rPr>
              <a:t>,</a:t>
            </a:r>
            <a:r>
              <a:rPr lang="en-US" sz="2400" dirty="0">
                <a:latin typeface="Courier New" charset="0"/>
                <a:ea typeface="ＭＳ Ｐゴシック" charset="0"/>
                <a:cs typeface="ＭＳ Ｐゴシック" charset="0"/>
              </a:rPr>
              <a:t> SOCK_STREAM</a:t>
            </a:r>
            <a:r>
              <a:rPr lang="en-US" sz="2400" dirty="0">
                <a:latin typeface="Tahoma" charset="0"/>
                <a:ea typeface="ＭＳ Ｐゴシック" charset="0"/>
                <a:cs typeface="ＭＳ Ｐゴシック" charset="0"/>
              </a:rPr>
              <a:t> and </a:t>
            </a:r>
            <a:r>
              <a:rPr lang="en-US" sz="2400" dirty="0">
                <a:latin typeface="Courier New" charset="0"/>
                <a:ea typeface="ＭＳ Ｐゴシック" charset="0"/>
                <a:cs typeface="ＭＳ Ｐゴシック" charset="0"/>
              </a:rPr>
              <a:t>IPPROTO_TCP</a:t>
            </a:r>
            <a:r>
              <a:rPr lang="en-US" sz="2400" dirty="0">
                <a:latin typeface="Tahoma" charset="0"/>
                <a:ea typeface="ＭＳ Ｐゴシック" charset="0"/>
                <a:cs typeface="ＭＳ Ｐゴシック" charset="0"/>
              </a:rPr>
              <a:t> are constants that are defined in the included files </a:t>
            </a:r>
            <a:r>
              <a:rPr lang="en-US" sz="2000" dirty="0">
                <a:latin typeface="Tahoma" charset="0"/>
                <a:ea typeface="ＭＳ Ｐゴシック" charset="0"/>
              </a:rPr>
              <a:t/>
            </a:r>
            <a:br>
              <a:rPr lang="en-US" sz="2000" dirty="0">
                <a:latin typeface="Tahoma" charset="0"/>
                <a:ea typeface="ＭＳ Ｐゴシック" charset="0"/>
              </a:rPr>
            </a:br>
            <a:endParaRPr lang="en-US" sz="2000" dirty="0">
              <a:latin typeface="Tahoma" charset="0"/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dirty="0">
                <a:latin typeface="Tahoma" charset="0"/>
                <a:ea typeface="ＭＳ Ｐゴシック" charset="0"/>
                <a:cs typeface="ＭＳ Ｐゴシック" charset="0"/>
              </a:rPr>
              <a:t>The use of the constants that we used on the previous slides (and above) creates a </a:t>
            </a:r>
            <a:r>
              <a:rPr lang="en-US" sz="2400" i="1" dirty="0">
                <a:latin typeface="Tahoma" charset="0"/>
                <a:ea typeface="ＭＳ Ｐゴシック" charset="0"/>
                <a:cs typeface="ＭＳ Ｐゴシック" charset="0"/>
              </a:rPr>
              <a:t>TCP socket</a:t>
            </a:r>
            <a:r>
              <a:rPr lang="en-US" sz="2400" dirty="0">
                <a:latin typeface="Tahoma" charset="0"/>
                <a:ea typeface="ＭＳ Ｐゴシック" charset="0"/>
                <a:cs typeface="ＭＳ Ｐゴシック" charset="0"/>
              </a:rPr>
              <a:t/>
            </a:r>
            <a:br>
              <a:rPr lang="en-US" sz="2400" dirty="0">
                <a:latin typeface="Tahoma" charset="0"/>
                <a:ea typeface="ＭＳ Ｐゴシック" charset="0"/>
                <a:cs typeface="ＭＳ Ｐゴシック" charset="0"/>
              </a:rPr>
            </a:br>
            <a:endParaRPr lang="en-US" sz="2400" dirty="0">
              <a:latin typeface="Tahoma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dirty="0">
                <a:latin typeface="Tahoma" charset="0"/>
                <a:ea typeface="ＭＳ Ｐゴシック" charset="0"/>
                <a:cs typeface="ＭＳ Ｐゴシック" charset="0"/>
              </a:rPr>
              <a:t>Many other possibilities exist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>
                <a:latin typeface="Tahoma" charset="0"/>
                <a:ea typeface="ＭＳ Ｐゴシック" charset="0"/>
              </a:rPr>
              <a:t>Domain: </a:t>
            </a:r>
            <a:r>
              <a:rPr lang="en-US" sz="2000" dirty="0">
                <a:latin typeface="Courier New" charset="0"/>
                <a:ea typeface="ＭＳ Ｐゴシック" charset="0"/>
              </a:rPr>
              <a:t>PF_UNIX, PF_INET, PF_INET6, …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>
                <a:latin typeface="Tahoma" charset="0"/>
                <a:ea typeface="ＭＳ Ｐゴシック" charset="0"/>
              </a:rPr>
              <a:t>Type: </a:t>
            </a:r>
            <a:r>
              <a:rPr lang="en-US" sz="2000" dirty="0">
                <a:latin typeface="Courier New" charset="0"/>
                <a:ea typeface="ＭＳ Ｐゴシック" charset="0"/>
              </a:rPr>
              <a:t>SOCK_STREAM, SOCK_DGRAM, …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>
                <a:latin typeface="Tahoma" charset="0"/>
                <a:ea typeface="ＭＳ Ｐゴシック" charset="0"/>
              </a:rPr>
              <a:t>Protocol: </a:t>
            </a:r>
            <a:r>
              <a:rPr lang="en-US" sz="2000" dirty="0" smtClean="0">
                <a:latin typeface="Courier New" charset="0"/>
                <a:ea typeface="ＭＳ Ｐゴシック" charset="0"/>
              </a:rPr>
              <a:t>IPPROTO_TCP</a:t>
            </a:r>
            <a:r>
              <a:rPr lang="en-US" sz="2000" dirty="0">
                <a:latin typeface="Courier New" charset="0"/>
                <a:ea typeface="ＭＳ Ｐゴシック" charset="0"/>
              </a:rPr>
              <a:t>, IPPROTO_UDP, </a:t>
            </a:r>
            <a:r>
              <a:rPr lang="en-US" sz="2000" dirty="0" smtClean="0">
                <a:latin typeface="Courier New" charset="0"/>
                <a:ea typeface="ＭＳ Ｐゴシック" charset="0"/>
              </a:rPr>
              <a:t>…</a:t>
            </a:r>
          </a:p>
          <a:p>
            <a:pPr eaLnBrk="1" hangingPunct="1">
              <a:lnSpc>
                <a:spcPct val="90000"/>
              </a:lnSpc>
            </a:pPr>
            <a:r>
              <a:rPr lang="nb-NO" sz="2400" dirty="0" err="1" smtClean="0">
                <a:latin typeface="Courier New" charset="0"/>
                <a:ea typeface="ＭＳ Ｐゴシック" charset="0"/>
              </a:rPr>
              <a:t>protocol</a:t>
            </a:r>
            <a:r>
              <a:rPr lang="nb-NO" sz="2400" dirty="0" smtClean="0">
                <a:latin typeface="Courier New" charset="0"/>
                <a:ea typeface="ＭＳ Ｐゴシック" charset="0"/>
              </a:rPr>
              <a:t> </a:t>
            </a:r>
            <a:r>
              <a:rPr lang="nb-NO" sz="2400" dirty="0" err="1" smtClean="0">
                <a:ea typeface="ＭＳ Ｐゴシック" charset="0"/>
              </a:rPr>
              <a:t>can</a:t>
            </a:r>
            <a:r>
              <a:rPr lang="nb-NO" sz="2400" dirty="0" smtClean="0">
                <a:ea typeface="ＭＳ Ｐゴシック" charset="0"/>
              </a:rPr>
              <a:t> be NULL, OS </a:t>
            </a:r>
            <a:r>
              <a:rPr lang="nb-NO" sz="2400" dirty="0" err="1" smtClean="0">
                <a:ea typeface="ＭＳ Ｐゴシック" charset="0"/>
              </a:rPr>
              <a:t>choses</a:t>
            </a:r>
            <a:r>
              <a:rPr lang="nb-NO" sz="2400" dirty="0" smtClean="0">
                <a:ea typeface="ＭＳ Ｐゴシック" charset="0"/>
              </a:rPr>
              <a:t> </a:t>
            </a:r>
            <a:r>
              <a:rPr lang="nb-NO" sz="2400" dirty="0" err="1" smtClean="0">
                <a:ea typeface="ＭＳ Ｐゴシック" charset="0"/>
              </a:rPr>
              <a:t>apropriate</a:t>
            </a:r>
            <a:r>
              <a:rPr lang="nb-NO" sz="2400" dirty="0" smtClean="0">
                <a:ea typeface="ＭＳ Ｐゴシック" charset="0"/>
              </a:rPr>
              <a:t> </a:t>
            </a:r>
            <a:r>
              <a:rPr lang="nb-NO" sz="2400" dirty="0" err="1" smtClean="0">
                <a:ea typeface="ＭＳ Ｐゴシック" charset="0"/>
              </a:rPr>
              <a:t>proocol</a:t>
            </a:r>
            <a:r>
              <a:rPr lang="nb-NO" sz="2400" dirty="0" smtClean="0">
                <a:ea typeface="ＭＳ Ｐゴシック" charset="0"/>
              </a:rPr>
              <a:t> </a:t>
            </a:r>
            <a:br>
              <a:rPr lang="nb-NO" sz="2400" dirty="0" smtClean="0">
                <a:ea typeface="ＭＳ Ｐゴシック" charset="0"/>
              </a:rPr>
            </a:br>
            <a:r>
              <a:rPr lang="nb-NO" sz="2400" dirty="0" smtClean="0">
                <a:ea typeface="ＭＳ Ｐゴシック" charset="0"/>
              </a:rPr>
              <a:t>(</a:t>
            </a:r>
            <a:r>
              <a:rPr lang="nb-NO" sz="2400" dirty="0" err="1" smtClean="0">
                <a:ea typeface="ＭＳ Ｐゴシック" charset="0"/>
              </a:rPr>
              <a:t>use</a:t>
            </a:r>
            <a:r>
              <a:rPr lang="nb-NO" sz="2400" dirty="0" smtClean="0">
                <a:ea typeface="ＭＳ Ｐゴシック" charset="0"/>
              </a:rPr>
              <a:t> </a:t>
            </a:r>
            <a:r>
              <a:rPr lang="nb-NO" sz="2400" dirty="0" err="1" smtClean="0">
                <a:ea typeface="ＭＳ Ｐゴシック" charset="0"/>
              </a:rPr>
              <a:t>with</a:t>
            </a:r>
            <a:r>
              <a:rPr lang="nb-NO" sz="2400" dirty="0" smtClean="0">
                <a:ea typeface="ＭＳ Ｐゴシック" charset="0"/>
              </a:rPr>
              <a:t> </a:t>
            </a:r>
            <a:r>
              <a:rPr lang="nb-NO" sz="2400" dirty="0" err="1" smtClean="0">
                <a:ea typeface="ＭＳ Ｐゴシック" charset="0"/>
              </a:rPr>
              <a:t>care</a:t>
            </a:r>
            <a:r>
              <a:rPr lang="nb-NO" sz="2400" dirty="0" smtClean="0">
                <a:ea typeface="ＭＳ Ｐゴシック" charset="0"/>
              </a:rPr>
              <a:t>!)</a:t>
            </a:r>
            <a:endParaRPr lang="en-US" sz="2400" dirty="0">
              <a:ea typeface="ＭＳ Ｐゴシック" charset="0"/>
            </a:endParaRP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525463" y="1268413"/>
            <a:ext cx="8347075" cy="450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89992" tIns="46795" rIns="89992" bIns="46795"/>
          <a:lstStyle/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2200" b="0">
                <a:latin typeface="Courier New" charset="0"/>
              </a:rPr>
              <a:t>sd = </a:t>
            </a:r>
            <a:r>
              <a:rPr lang="en-US" sz="2200">
                <a:solidFill>
                  <a:schemeClr val="folHlink"/>
                </a:solidFill>
                <a:latin typeface="Courier New" charset="0"/>
              </a:rPr>
              <a:t>socket</a:t>
            </a:r>
            <a:r>
              <a:rPr lang="en-US" sz="2200" b="0">
                <a:solidFill>
                  <a:schemeClr val="folHlink"/>
                </a:solidFill>
                <a:latin typeface="Courier New" charset="0"/>
              </a:rPr>
              <a:t>(int domain, int type, int protocol)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4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31900"/>
            <a:ext cx="9144000" cy="5283200"/>
          </a:xfrm>
        </p:spPr>
        <p:txBody>
          <a:bodyPr/>
          <a:lstStyle/>
          <a:p>
            <a:pPr eaLnBrk="1" hangingPunct="1">
              <a:spcAft>
                <a:spcPct val="30000"/>
              </a:spcAft>
            </a:pPr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Machine??</a:t>
            </a:r>
          </a:p>
          <a:p>
            <a:pPr lvl="1" eaLnBrk="1" hangingPunct="1">
              <a:spcAft>
                <a:spcPct val="30000"/>
              </a:spcAft>
            </a:pPr>
            <a:r>
              <a:rPr lang="en-US" dirty="0">
                <a:latin typeface="Tahoma" charset="0"/>
                <a:ea typeface="ＭＳ Ｐゴシック" charset="0"/>
              </a:rPr>
              <a:t>by its </a:t>
            </a:r>
            <a:r>
              <a:rPr lang="en-US" dirty="0">
                <a:solidFill>
                  <a:schemeClr val="folHlink"/>
                </a:solidFill>
                <a:latin typeface="Tahoma" charset="0"/>
                <a:ea typeface="ＭＳ Ｐゴシック" charset="0"/>
              </a:rPr>
              <a:t>IP address</a:t>
            </a:r>
            <a:r>
              <a:rPr lang="en-US" dirty="0">
                <a:latin typeface="Tahoma" charset="0"/>
                <a:ea typeface="ＭＳ Ｐゴシック" charset="0"/>
              </a:rPr>
              <a:t> (e.g., </a:t>
            </a:r>
            <a:r>
              <a:rPr lang="en-US" dirty="0" smtClean="0">
                <a:latin typeface="Tahoma" charset="0"/>
                <a:ea typeface="ＭＳ Ｐゴシック" charset="0"/>
              </a:rPr>
              <a:t>129.240.65.59)</a:t>
            </a:r>
            <a:r>
              <a:rPr lang="en-US" dirty="0">
                <a:latin typeface="Tahoma" charset="0"/>
                <a:ea typeface="ＭＳ Ｐゴシック" charset="0"/>
              </a:rPr>
              <a:t/>
            </a:r>
            <a:br>
              <a:rPr lang="en-US" dirty="0">
                <a:latin typeface="Tahoma" charset="0"/>
                <a:ea typeface="ＭＳ Ｐゴシック" charset="0"/>
              </a:rPr>
            </a:br>
            <a:endParaRPr lang="en-US" dirty="0">
              <a:latin typeface="Tahoma" charset="0"/>
              <a:ea typeface="ＭＳ Ｐゴシック" charset="0"/>
            </a:endParaRPr>
          </a:p>
          <a:p>
            <a:pPr eaLnBrk="1" hangingPunct="1">
              <a:spcAft>
                <a:spcPct val="30000"/>
              </a:spcAft>
            </a:pPr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Application/service/program??</a:t>
            </a:r>
          </a:p>
          <a:p>
            <a:pPr lvl="1" eaLnBrk="1" hangingPunct="1">
              <a:spcAft>
                <a:spcPct val="30000"/>
              </a:spcAft>
            </a:pPr>
            <a:r>
              <a:rPr lang="en-US" dirty="0">
                <a:latin typeface="Tahoma" charset="0"/>
                <a:ea typeface="ＭＳ Ｐゴシック" charset="0"/>
              </a:rPr>
              <a:t>by (IP address and) </a:t>
            </a:r>
            <a:r>
              <a:rPr lang="en-US" dirty="0">
                <a:solidFill>
                  <a:schemeClr val="folHlink"/>
                </a:solidFill>
                <a:latin typeface="Tahoma" charset="0"/>
                <a:ea typeface="ＭＳ Ｐゴシック" charset="0"/>
              </a:rPr>
              <a:t>port number</a:t>
            </a:r>
          </a:p>
          <a:p>
            <a:pPr lvl="1" eaLnBrk="1" hangingPunct="1">
              <a:spcAft>
                <a:spcPct val="30000"/>
              </a:spcAft>
            </a:pPr>
            <a:r>
              <a:rPr lang="en-US" dirty="0">
                <a:latin typeface="Tahoma" charset="0"/>
                <a:ea typeface="ＭＳ Ｐゴシック" charset="0"/>
              </a:rPr>
              <a:t>standard applications have own, </a:t>
            </a:r>
            <a:r>
              <a:rPr lang="ja-JP" altLang="en-US" dirty="0">
                <a:latin typeface="Tahoma" charset="0"/>
                <a:ea typeface="ＭＳ Ｐゴシック" charset="0"/>
              </a:rPr>
              <a:t>“</a:t>
            </a:r>
            <a:r>
              <a:rPr lang="en-US" dirty="0">
                <a:latin typeface="Tahoma" charset="0"/>
                <a:ea typeface="ＭＳ Ｐゴシック" charset="0"/>
              </a:rPr>
              <a:t>well-known</a:t>
            </a:r>
            <a:r>
              <a:rPr lang="ja-JP" altLang="en-US" dirty="0">
                <a:latin typeface="Tahoma" charset="0"/>
                <a:ea typeface="ＭＳ Ｐゴシック" charset="0"/>
              </a:rPr>
              <a:t>”</a:t>
            </a:r>
            <a:r>
              <a:rPr lang="en-US" dirty="0">
                <a:latin typeface="Tahoma" charset="0"/>
                <a:ea typeface="ＭＳ Ｐゴシック" charset="0"/>
              </a:rPr>
              <a:t> port numbers</a:t>
            </a:r>
          </a:p>
          <a:p>
            <a:pPr lvl="2" eaLnBrk="1" hangingPunct="1">
              <a:spcAft>
                <a:spcPct val="30000"/>
              </a:spcAft>
            </a:pPr>
            <a:r>
              <a:rPr lang="en-US" dirty="0">
                <a:latin typeface="Tahoma" charset="0"/>
                <a:ea typeface="ＭＳ Ｐゴシック" charset="0"/>
              </a:rPr>
              <a:t>SSH: 22</a:t>
            </a:r>
          </a:p>
          <a:p>
            <a:pPr lvl="2" eaLnBrk="1" hangingPunct="1">
              <a:spcAft>
                <a:spcPct val="30000"/>
              </a:spcAft>
            </a:pPr>
            <a:r>
              <a:rPr lang="en-US" dirty="0">
                <a:latin typeface="Tahoma" charset="0"/>
                <a:ea typeface="ＭＳ Ｐゴシック" charset="0"/>
              </a:rPr>
              <a:t>Mail: 25</a:t>
            </a:r>
          </a:p>
          <a:p>
            <a:pPr lvl="2" eaLnBrk="1" hangingPunct="1">
              <a:spcAft>
                <a:spcPct val="30000"/>
              </a:spcAft>
            </a:pPr>
            <a:r>
              <a:rPr lang="en-US" dirty="0">
                <a:latin typeface="Tahoma" charset="0"/>
                <a:ea typeface="ＭＳ Ｐゴシック" charset="0"/>
              </a:rPr>
              <a:t>Web: 80</a:t>
            </a:r>
          </a:p>
          <a:p>
            <a:pPr lvl="2" eaLnBrk="1" hangingPunct="1">
              <a:spcAft>
                <a:spcPct val="30000"/>
              </a:spcAft>
            </a:pPr>
            <a:r>
              <a:rPr lang="en-US" dirty="0">
                <a:latin typeface="Tahoma" charset="0"/>
                <a:ea typeface="ＭＳ Ｐゴシック" charset="0"/>
              </a:rPr>
              <a:t>Look in </a:t>
            </a:r>
            <a:r>
              <a:rPr lang="en-US" dirty="0">
                <a:latin typeface="Courier New" charset="0"/>
                <a:ea typeface="ＭＳ Ｐゴシック" charset="0"/>
              </a:rPr>
              <a:t>/</a:t>
            </a:r>
            <a:r>
              <a:rPr lang="en-US" dirty="0" err="1">
                <a:latin typeface="Courier New" charset="0"/>
                <a:ea typeface="ＭＳ Ｐゴシック" charset="0"/>
              </a:rPr>
              <a:t>etc</a:t>
            </a:r>
            <a:r>
              <a:rPr lang="en-US" dirty="0">
                <a:latin typeface="Courier New" charset="0"/>
                <a:ea typeface="ＭＳ Ｐゴシック" charset="0"/>
              </a:rPr>
              <a:t>/services</a:t>
            </a:r>
            <a:r>
              <a:rPr lang="en-US" dirty="0">
                <a:latin typeface="Tahoma" charset="0"/>
                <a:ea typeface="ＭＳ Ｐゴシック" charset="0"/>
              </a:rPr>
              <a:t> for more</a:t>
            </a:r>
          </a:p>
        </p:txBody>
      </p:sp>
      <p:sp>
        <p:nvSpPr>
          <p:cNvPr id="3174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700">
                <a:latin typeface="Tahoma" charset="0"/>
                <a:ea typeface="ＭＳ Ｐゴシック" charset="0"/>
                <a:cs typeface="ＭＳ Ｐゴシック" charset="0"/>
              </a:rPr>
              <a:t>How to identify clients to accept, and servers to contact?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4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4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4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4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4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4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4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4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4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Address structure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31900"/>
            <a:ext cx="9144000" cy="5283200"/>
          </a:xfrm>
        </p:spPr>
        <p:txBody>
          <a:bodyPr/>
          <a:lstStyle/>
          <a:p>
            <a:pPr eaLnBrk="1" hangingPunct="1">
              <a:spcAft>
                <a:spcPct val="20000"/>
              </a:spcAft>
            </a:pPr>
            <a:r>
              <a:rPr lang="en-US" dirty="0" err="1">
                <a:latin typeface="Courier New" charset="0"/>
                <a:ea typeface="ＭＳ Ｐゴシック" charset="0"/>
                <a:cs typeface="ＭＳ Ｐゴシック" charset="0"/>
              </a:rPr>
              <a:t>struct</a:t>
            </a:r>
            <a:r>
              <a:rPr lang="en-US" dirty="0">
                <a:latin typeface="Courier New" charset="0"/>
                <a:ea typeface="ＭＳ Ｐゴシック" charset="0"/>
                <a:cs typeface="ＭＳ Ｐゴシック" charset="0"/>
              </a:rPr>
              <a:t> </a:t>
            </a:r>
            <a:r>
              <a:rPr lang="en-US" b="1" dirty="0" err="1">
                <a:solidFill>
                  <a:schemeClr val="folHlink"/>
                </a:solidFill>
                <a:latin typeface="Courier New" charset="0"/>
                <a:ea typeface="ＭＳ Ｐゴシック" charset="0"/>
                <a:cs typeface="ＭＳ Ｐゴシック" charset="0"/>
              </a:rPr>
              <a:t>sockaddr_in</a:t>
            </a:r>
            <a:r>
              <a:rPr lang="en-US" dirty="0">
                <a:latin typeface="Courier New" charset="0"/>
                <a:ea typeface="ＭＳ Ｐゴシック" charset="0"/>
                <a:cs typeface="ＭＳ Ｐゴシック" charset="0"/>
              </a:rPr>
              <a:t> </a:t>
            </a:r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: </a:t>
            </a:r>
          </a:p>
          <a:p>
            <a:pPr lvl="1" eaLnBrk="1" hangingPunct="1">
              <a:spcAft>
                <a:spcPct val="20000"/>
              </a:spcAft>
            </a:pPr>
            <a:r>
              <a:rPr lang="en-US" sz="1800" dirty="0" err="1">
                <a:latin typeface="Courier New" charset="0"/>
                <a:ea typeface="ＭＳ Ｐゴシック" charset="0"/>
              </a:rPr>
              <a:t>sin_family</a:t>
            </a:r>
            <a:r>
              <a:rPr lang="en-US" sz="1800" dirty="0">
                <a:latin typeface="Courier New" charset="0"/>
                <a:ea typeface="ＭＳ Ｐゴシック" charset="0"/>
              </a:rPr>
              <a:t> </a:t>
            </a:r>
            <a:r>
              <a:rPr lang="en-US" sz="1800" dirty="0">
                <a:latin typeface="Tahoma" charset="0"/>
                <a:ea typeface="ＭＳ Ｐゴシック" charset="0"/>
              </a:rPr>
              <a:t>	address family used (defined through a macro)</a:t>
            </a:r>
          </a:p>
          <a:p>
            <a:pPr lvl="1" eaLnBrk="1" hangingPunct="1">
              <a:spcAft>
                <a:spcPct val="20000"/>
              </a:spcAft>
            </a:pPr>
            <a:r>
              <a:rPr lang="en-US" sz="1800" dirty="0" err="1">
                <a:latin typeface="Courier New" charset="0"/>
                <a:ea typeface="ＭＳ Ｐゴシック" charset="0"/>
              </a:rPr>
              <a:t>sin_port</a:t>
            </a:r>
            <a:r>
              <a:rPr lang="en-US" sz="1800" dirty="0">
                <a:latin typeface="Tahoma" charset="0"/>
                <a:ea typeface="ＭＳ Ｐゴシック" charset="0"/>
              </a:rPr>
              <a:t>	</a:t>
            </a:r>
            <a:r>
              <a:rPr lang="en-US" sz="1800" dirty="0" smtClean="0">
                <a:latin typeface="Tahoma" charset="0"/>
                <a:ea typeface="ＭＳ Ｐゴシック" charset="0"/>
              </a:rPr>
              <a:t>	16</a:t>
            </a:r>
            <a:r>
              <a:rPr lang="en-US" sz="1800" dirty="0">
                <a:latin typeface="Tahoma" charset="0"/>
                <a:ea typeface="ＭＳ Ｐゴシック" charset="0"/>
              </a:rPr>
              <a:t>-bit transport protocol port number</a:t>
            </a:r>
          </a:p>
          <a:p>
            <a:pPr lvl="1" eaLnBrk="1" hangingPunct="1">
              <a:spcAft>
                <a:spcPct val="20000"/>
              </a:spcAft>
            </a:pPr>
            <a:r>
              <a:rPr lang="en-US" sz="1800" dirty="0" err="1">
                <a:latin typeface="Courier New" charset="0"/>
                <a:ea typeface="ＭＳ Ｐゴシック" charset="0"/>
              </a:rPr>
              <a:t>sin_addr</a:t>
            </a:r>
            <a:r>
              <a:rPr lang="en-US" sz="1800" dirty="0">
                <a:latin typeface="Tahoma" charset="0"/>
                <a:ea typeface="ＭＳ Ｐゴシック" charset="0"/>
              </a:rPr>
              <a:t>	</a:t>
            </a:r>
            <a:r>
              <a:rPr lang="en-US" sz="1800" dirty="0" smtClean="0">
                <a:latin typeface="Tahoma" charset="0"/>
                <a:ea typeface="ＭＳ Ｐゴシック" charset="0"/>
              </a:rPr>
              <a:t>	32</a:t>
            </a:r>
            <a:r>
              <a:rPr lang="en-US" sz="1800" dirty="0">
                <a:latin typeface="Tahoma" charset="0"/>
                <a:ea typeface="ＭＳ Ｐゴシック" charset="0"/>
              </a:rPr>
              <a:t>-bit IP address defined as a new structure </a:t>
            </a:r>
            <a:br>
              <a:rPr lang="en-US" sz="1800" dirty="0">
                <a:latin typeface="Tahoma" charset="0"/>
                <a:ea typeface="ＭＳ Ｐゴシック" charset="0"/>
              </a:rPr>
            </a:br>
            <a:r>
              <a:rPr lang="en-US" sz="1800" dirty="0">
                <a:latin typeface="Tahoma" charset="0"/>
                <a:ea typeface="ＭＳ Ｐゴシック" charset="0"/>
              </a:rPr>
              <a:t>			</a:t>
            </a:r>
            <a:r>
              <a:rPr lang="en-US" sz="1800" dirty="0" err="1">
                <a:latin typeface="Courier New" charset="0"/>
                <a:ea typeface="ＭＳ Ｐゴシック" charset="0"/>
              </a:rPr>
              <a:t>in_addr</a:t>
            </a:r>
            <a:r>
              <a:rPr lang="en-US" sz="1800" dirty="0">
                <a:latin typeface="Tahoma" charset="0"/>
                <a:ea typeface="ＭＳ Ｐゴシック" charset="0"/>
              </a:rPr>
              <a:t> having one  </a:t>
            </a:r>
            <a:r>
              <a:rPr lang="en-US" sz="1800" dirty="0" err="1">
                <a:latin typeface="Courier New" charset="0"/>
                <a:ea typeface="ＭＳ Ｐゴシック" charset="0"/>
              </a:rPr>
              <a:t>s_addr</a:t>
            </a:r>
            <a:r>
              <a:rPr lang="en-US" sz="1800" dirty="0">
                <a:latin typeface="Tahoma" charset="0"/>
                <a:ea typeface="ＭＳ Ｐゴシック" charset="0"/>
              </a:rPr>
              <a:t>  element only</a:t>
            </a:r>
          </a:p>
          <a:p>
            <a:pPr lvl="1" eaLnBrk="1" hangingPunct="1">
              <a:spcAft>
                <a:spcPct val="20000"/>
              </a:spcAft>
            </a:pPr>
            <a:r>
              <a:rPr lang="en-US" sz="1800" dirty="0" err="1">
                <a:latin typeface="Courier New" charset="0"/>
                <a:ea typeface="ＭＳ Ｐゴシック" charset="0"/>
              </a:rPr>
              <a:t>sin_zero</a:t>
            </a:r>
            <a:r>
              <a:rPr lang="en-US" sz="1800" dirty="0">
                <a:latin typeface="Tahoma" charset="0"/>
                <a:ea typeface="ＭＳ Ｐゴシック" charset="0"/>
              </a:rPr>
              <a:t>	</a:t>
            </a:r>
            <a:r>
              <a:rPr lang="en-US" sz="1800" dirty="0" smtClean="0">
                <a:latin typeface="Tahoma" charset="0"/>
                <a:ea typeface="ＭＳ Ｐゴシック" charset="0"/>
              </a:rPr>
              <a:t>	padding </a:t>
            </a:r>
            <a:r>
              <a:rPr lang="en-US" sz="1800" dirty="0">
                <a:latin typeface="Tahoma" charset="0"/>
                <a:ea typeface="ＭＳ Ｐゴシック" charset="0"/>
              </a:rPr>
              <a:t>(to have an equal size as </a:t>
            </a:r>
            <a:r>
              <a:rPr lang="en-US" sz="1800" dirty="0" err="1">
                <a:latin typeface="Courier New" charset="0"/>
                <a:ea typeface="ＭＳ Ｐゴシック" charset="0"/>
              </a:rPr>
              <a:t>sockaddr</a:t>
            </a:r>
            <a:r>
              <a:rPr lang="en-US" sz="1800" dirty="0">
                <a:latin typeface="Tahoma" charset="0"/>
                <a:ea typeface="ＭＳ Ｐゴシック" charset="0"/>
              </a:rPr>
              <a:t>)</a:t>
            </a:r>
            <a:br>
              <a:rPr lang="en-US" sz="1800" dirty="0">
                <a:latin typeface="Tahoma" charset="0"/>
                <a:ea typeface="ＭＳ Ｐゴシック" charset="0"/>
              </a:rPr>
            </a:br>
            <a:endParaRPr lang="en-US" sz="1800" dirty="0">
              <a:latin typeface="Tahoma" charset="0"/>
              <a:ea typeface="ＭＳ Ｐゴシック" charset="0"/>
            </a:endParaRPr>
          </a:p>
          <a:p>
            <a:pPr lvl="1" eaLnBrk="1" hangingPunct="1">
              <a:spcAft>
                <a:spcPct val="20000"/>
              </a:spcAft>
            </a:pPr>
            <a:r>
              <a:rPr lang="en-US" sz="1800" dirty="0">
                <a:latin typeface="Tahoma" charset="0"/>
                <a:ea typeface="ＭＳ Ｐゴシック" charset="0"/>
              </a:rPr>
              <a:t>declared in  </a:t>
            </a:r>
            <a:r>
              <a:rPr lang="en-US" sz="1800" dirty="0">
                <a:latin typeface="Courier New" charset="0"/>
                <a:ea typeface="ＭＳ Ｐゴシック" charset="0"/>
              </a:rPr>
              <a:t>&lt;</a:t>
            </a:r>
            <a:r>
              <a:rPr lang="en-US" sz="1800" dirty="0" err="1">
                <a:latin typeface="Courier New" charset="0"/>
                <a:ea typeface="ＭＳ Ｐゴシック" charset="0"/>
              </a:rPr>
              <a:t>netinet</a:t>
            </a:r>
            <a:r>
              <a:rPr lang="en-US" sz="1800" dirty="0">
                <a:latin typeface="Courier New" charset="0"/>
                <a:ea typeface="ＭＳ Ｐゴシック" charset="0"/>
              </a:rPr>
              <a:t>/</a:t>
            </a:r>
            <a:r>
              <a:rPr lang="en-US" sz="1800" dirty="0" err="1">
                <a:latin typeface="Courier New" charset="0"/>
                <a:ea typeface="ＭＳ Ｐゴシック" charset="0"/>
              </a:rPr>
              <a:t>in.h</a:t>
            </a:r>
            <a:r>
              <a:rPr lang="en-US" sz="1800" dirty="0">
                <a:latin typeface="Courier New" charset="0"/>
                <a:ea typeface="ＭＳ Ｐゴシック" charset="0"/>
              </a:rPr>
              <a:t>&gt;</a:t>
            </a:r>
            <a:endParaRPr lang="en-US" sz="1800" dirty="0">
              <a:latin typeface="Tahoma" charset="0"/>
              <a:ea typeface="ＭＳ Ｐゴシック" charset="0"/>
            </a:endParaRPr>
          </a:p>
          <a:p>
            <a:pPr lvl="1" eaLnBrk="1" hangingPunct="1">
              <a:spcAft>
                <a:spcPct val="20000"/>
              </a:spcAft>
              <a:buFont typeface="Tahoma" charset="0"/>
              <a:buNone/>
            </a:pPr>
            <a:endParaRPr lang="en-US" dirty="0">
              <a:latin typeface="Courier New" charset="0"/>
              <a:ea typeface="ＭＳ Ｐゴシック" charset="0"/>
            </a:endParaRPr>
          </a:p>
          <a:p>
            <a:pPr eaLnBrk="1" hangingPunct="1">
              <a:spcAft>
                <a:spcPct val="20000"/>
              </a:spcAft>
            </a:pPr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Defines IP address and port number in a way the Berkeley socket API needs </a:t>
            </a:r>
            <a:r>
              <a:rPr lang="en-US" dirty="0" smtClean="0">
                <a:latin typeface="Tahoma" charset="0"/>
                <a:ea typeface="ＭＳ Ｐゴシック" charset="0"/>
                <a:cs typeface="ＭＳ Ｐゴシック" charset="0"/>
              </a:rPr>
              <a:t>it</a:t>
            </a:r>
          </a:p>
          <a:p>
            <a:pPr eaLnBrk="1" hangingPunct="1">
              <a:spcAft>
                <a:spcPct val="20000"/>
              </a:spcAft>
            </a:pPr>
            <a:r>
              <a:rPr lang="nb-NO" dirty="0" smtClean="0">
                <a:latin typeface="Courier New" panose="02070309020205020404" pitchFamily="49" charset="0"/>
                <a:ea typeface="ＭＳ Ｐゴシック" charset="0"/>
                <a:cs typeface="Courier New" panose="02070309020205020404" pitchFamily="49" charset="0"/>
              </a:rPr>
              <a:t>man 7 </a:t>
            </a:r>
            <a:r>
              <a:rPr lang="nb-NO" dirty="0" err="1" smtClean="0">
                <a:latin typeface="Courier New" panose="02070309020205020404" pitchFamily="49" charset="0"/>
                <a:ea typeface="ＭＳ Ｐゴシック" charset="0"/>
                <a:cs typeface="Courier New" panose="02070309020205020404" pitchFamily="49" charset="0"/>
              </a:rPr>
              <a:t>ip</a:t>
            </a:r>
            <a:endParaRPr lang="en-US" dirty="0">
              <a:latin typeface="Courier New" panose="02070309020205020404" pitchFamily="49" charset="0"/>
              <a:ea typeface="ＭＳ Ｐゴシック" charset="0"/>
              <a:cs typeface="Courier New" panose="020703090202050204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4745038" y="1560513"/>
            <a:ext cx="4070350" cy="47704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89992" tIns="46795" rIns="89992" bIns="46795"/>
          <a:lstStyle/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 dirty="0">
                <a:latin typeface="Courier New" charset="0"/>
              </a:rPr>
              <a:t>	/* declaration */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 dirty="0">
                <a:latin typeface="Courier New" charset="0"/>
              </a:rPr>
              <a:t>	</a:t>
            </a:r>
            <a:r>
              <a:rPr lang="en-US" sz="1200" dirty="0" err="1">
                <a:latin typeface="Courier New" charset="0"/>
              </a:rPr>
              <a:t>struct</a:t>
            </a:r>
            <a:r>
              <a:rPr lang="en-US" sz="1200" dirty="0">
                <a:latin typeface="Courier New" charset="0"/>
              </a:rPr>
              <a:t> </a:t>
            </a:r>
            <a:r>
              <a:rPr lang="en-US" sz="1200" dirty="0" err="1">
                <a:latin typeface="Courier New" charset="0"/>
              </a:rPr>
              <a:t>sockaddr_in</a:t>
            </a:r>
            <a:r>
              <a:rPr lang="en-US" sz="1200" dirty="0">
                <a:latin typeface="Courier New" charset="0"/>
              </a:rPr>
              <a:t> </a:t>
            </a:r>
            <a:r>
              <a:rPr lang="en-US" sz="1200" dirty="0" err="1">
                <a:latin typeface="Courier New" charset="0"/>
              </a:rPr>
              <a:t>serveraddr</a:t>
            </a:r>
            <a:r>
              <a:rPr lang="en-US" sz="1200" dirty="0">
                <a:latin typeface="Courier New" charset="0"/>
              </a:rPr>
              <a:t>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 b="0" dirty="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 dirty="0">
                <a:latin typeface="Courier New" charset="0"/>
              </a:rPr>
              <a:t>	/* clear the structure */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 dirty="0">
                <a:latin typeface="Courier New" charset="0"/>
              </a:rPr>
              <a:t>	</a:t>
            </a:r>
            <a:r>
              <a:rPr lang="en-US" sz="1200" dirty="0" err="1" smtClean="0">
                <a:latin typeface="Courier New" charset="0"/>
              </a:rPr>
              <a:t>memset</a:t>
            </a:r>
            <a:r>
              <a:rPr lang="en-US" sz="1200" dirty="0" smtClean="0">
                <a:latin typeface="Courier New" charset="0"/>
              </a:rPr>
              <a:t>(</a:t>
            </a:r>
            <a:r>
              <a:rPr lang="en-US" sz="1200" dirty="0">
                <a:latin typeface="Courier New" charset="0"/>
              </a:rPr>
              <a:t>&amp;</a:t>
            </a:r>
            <a:r>
              <a:rPr lang="en-US" sz="1200" dirty="0" err="1">
                <a:latin typeface="Courier New" charset="0"/>
              </a:rPr>
              <a:t>serveraddr</a:t>
            </a:r>
            <a:r>
              <a:rPr lang="en-US" sz="1200" dirty="0" smtClean="0">
                <a:latin typeface="Courier New" charset="0"/>
              </a:rPr>
              <a:t>, 0,</a:t>
            </a:r>
            <a:endParaRPr lang="en-US" sz="1200" dirty="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	      </a:t>
            </a:r>
            <a:r>
              <a:rPr lang="en-US" sz="1200" dirty="0" err="1">
                <a:latin typeface="Courier New" charset="0"/>
              </a:rPr>
              <a:t>sizeof</a:t>
            </a:r>
            <a:r>
              <a:rPr lang="en-US" sz="1200" dirty="0">
                <a:latin typeface="Courier New" charset="0"/>
              </a:rPr>
              <a:t>(</a:t>
            </a:r>
            <a:r>
              <a:rPr lang="en-US" sz="1200" dirty="0" err="1">
                <a:latin typeface="Courier New" charset="0"/>
              </a:rPr>
              <a:t>struct</a:t>
            </a:r>
            <a:r>
              <a:rPr lang="en-US" sz="1200" dirty="0">
                <a:latin typeface="Courier New" charset="0"/>
              </a:rPr>
              <a:t> </a:t>
            </a:r>
            <a:r>
              <a:rPr lang="en-US" sz="1200" dirty="0" err="1">
                <a:latin typeface="Courier New" charset="0"/>
              </a:rPr>
              <a:t>sockaddr_in</a:t>
            </a:r>
            <a:r>
              <a:rPr lang="en-US" sz="1200" dirty="0">
                <a:latin typeface="Courier New" charset="0"/>
              </a:rPr>
              <a:t>));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 dirty="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 dirty="0">
                <a:latin typeface="Courier New" charset="0"/>
              </a:rPr>
              <a:t>	/* This will be an address of the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 dirty="0">
                <a:latin typeface="Courier New" charset="0"/>
              </a:rPr>
              <a:t>	 * Internet family */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 dirty="0">
                <a:latin typeface="Courier New" charset="0"/>
              </a:rPr>
              <a:t>	</a:t>
            </a:r>
            <a:r>
              <a:rPr lang="en-US" sz="1200" dirty="0" err="1">
                <a:latin typeface="Courier New" charset="0"/>
              </a:rPr>
              <a:t>serveraddr.sin_family</a:t>
            </a:r>
            <a:r>
              <a:rPr lang="en-US" sz="1200" dirty="0">
                <a:latin typeface="Courier New" charset="0"/>
              </a:rPr>
              <a:t> = AF_INET;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 dirty="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 dirty="0">
                <a:latin typeface="Courier New" charset="0"/>
              </a:rPr>
              <a:t>	/* Allow all own addresses to receive */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 dirty="0">
                <a:latin typeface="Courier New" charset="0"/>
              </a:rPr>
              <a:t>	</a:t>
            </a:r>
            <a:r>
              <a:rPr lang="en-US" sz="1200" dirty="0" err="1">
                <a:latin typeface="Courier New" charset="0"/>
              </a:rPr>
              <a:t>serveraddr.sin_addr.s_addr</a:t>
            </a:r>
            <a:r>
              <a:rPr lang="en-US" sz="1200" dirty="0">
                <a:latin typeface="Courier New" charset="0"/>
              </a:rPr>
              <a:t> = INADDR_ANY;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 b="0" dirty="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 dirty="0">
                <a:latin typeface="Courier New" charset="0"/>
              </a:rPr>
              <a:t>	/* Add the port number */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 dirty="0">
                <a:latin typeface="Courier New" charset="0"/>
              </a:rPr>
              <a:t>	</a:t>
            </a:r>
            <a:r>
              <a:rPr lang="en-US" sz="1200" dirty="0" err="1">
                <a:latin typeface="Courier New" charset="0"/>
              </a:rPr>
              <a:t>serveraddr.sin_port</a:t>
            </a:r>
            <a:r>
              <a:rPr lang="en-US" sz="1200" dirty="0">
                <a:latin typeface="Courier New" charset="0"/>
              </a:rPr>
              <a:t> = </a:t>
            </a:r>
            <a:r>
              <a:rPr lang="en-US" sz="1200" dirty="0" err="1">
                <a:latin typeface="Courier New" charset="0"/>
              </a:rPr>
              <a:t>htons</a:t>
            </a:r>
            <a:r>
              <a:rPr lang="en-US" sz="1200" dirty="0">
                <a:latin typeface="Courier New" charset="0"/>
              </a:rPr>
              <a:t>(2009);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Address structure</a:t>
            </a:r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554038" y="1565275"/>
            <a:ext cx="4070350" cy="47704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89992" tIns="46795" rIns="89992" bIns="46795"/>
          <a:lstStyle/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 dirty="0">
                <a:latin typeface="Courier New" charset="0"/>
              </a:rPr>
              <a:t>	/* declaration */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 dirty="0">
                <a:latin typeface="Courier New" charset="0"/>
              </a:rPr>
              <a:t>	</a:t>
            </a:r>
            <a:r>
              <a:rPr lang="en-US" sz="1200" dirty="0" err="1">
                <a:latin typeface="Courier New" charset="0"/>
              </a:rPr>
              <a:t>struct</a:t>
            </a:r>
            <a:r>
              <a:rPr lang="en-US" sz="1200" dirty="0">
                <a:latin typeface="Courier New" charset="0"/>
              </a:rPr>
              <a:t> </a:t>
            </a:r>
            <a:r>
              <a:rPr lang="en-US" sz="1200" dirty="0" err="1">
                <a:latin typeface="Courier New" charset="0"/>
              </a:rPr>
              <a:t>sockaddr_in</a:t>
            </a:r>
            <a:r>
              <a:rPr lang="en-US" sz="1200" dirty="0">
                <a:latin typeface="Courier New" charset="0"/>
              </a:rPr>
              <a:t> </a:t>
            </a:r>
            <a:r>
              <a:rPr lang="en-US" sz="1200" dirty="0" err="1">
                <a:latin typeface="Courier New" charset="0"/>
              </a:rPr>
              <a:t>serveraddr</a:t>
            </a:r>
            <a:r>
              <a:rPr lang="en-US" sz="1200" dirty="0">
                <a:latin typeface="Courier New" charset="0"/>
              </a:rPr>
              <a:t>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 dirty="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 dirty="0">
                <a:latin typeface="Courier New" charset="0"/>
              </a:rPr>
              <a:t>	/* clear the structure */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 dirty="0">
                <a:latin typeface="Courier New" charset="0"/>
              </a:rPr>
              <a:t>	</a:t>
            </a:r>
            <a:r>
              <a:rPr lang="en-US" sz="1200" dirty="0" err="1" smtClean="0">
                <a:latin typeface="Courier New" charset="0"/>
              </a:rPr>
              <a:t>memset</a:t>
            </a:r>
            <a:r>
              <a:rPr lang="en-US" sz="1200" dirty="0" smtClean="0">
                <a:latin typeface="Courier New" charset="0"/>
              </a:rPr>
              <a:t>(</a:t>
            </a:r>
            <a:r>
              <a:rPr lang="en-US" sz="1200" dirty="0">
                <a:latin typeface="Courier New" charset="0"/>
              </a:rPr>
              <a:t>&amp;</a:t>
            </a:r>
            <a:r>
              <a:rPr lang="en-US" sz="1200" dirty="0" err="1">
                <a:latin typeface="Courier New" charset="0"/>
              </a:rPr>
              <a:t>serveraddr</a:t>
            </a:r>
            <a:r>
              <a:rPr lang="en-US" sz="1200" dirty="0" smtClean="0">
                <a:latin typeface="Courier New" charset="0"/>
              </a:rPr>
              <a:t>, 0,</a:t>
            </a:r>
            <a:endParaRPr lang="en-US" sz="1200" dirty="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	      </a:t>
            </a:r>
            <a:r>
              <a:rPr lang="en-US" sz="1200" dirty="0" err="1">
                <a:latin typeface="Courier New" charset="0"/>
              </a:rPr>
              <a:t>sizeof</a:t>
            </a:r>
            <a:r>
              <a:rPr lang="en-US" sz="1200" dirty="0">
                <a:latin typeface="Courier New" charset="0"/>
              </a:rPr>
              <a:t>(</a:t>
            </a:r>
            <a:r>
              <a:rPr lang="en-US" sz="1200" dirty="0" err="1">
                <a:latin typeface="Courier New" charset="0"/>
              </a:rPr>
              <a:t>struct</a:t>
            </a:r>
            <a:r>
              <a:rPr lang="en-US" sz="1200" dirty="0">
                <a:latin typeface="Courier New" charset="0"/>
              </a:rPr>
              <a:t> </a:t>
            </a:r>
            <a:r>
              <a:rPr lang="en-US" sz="1200" dirty="0" err="1">
                <a:latin typeface="Courier New" charset="0"/>
              </a:rPr>
              <a:t>sockaddr_in</a:t>
            </a:r>
            <a:r>
              <a:rPr lang="en-US" sz="1200" dirty="0">
                <a:latin typeface="Courier New" charset="0"/>
              </a:rPr>
              <a:t>));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 dirty="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 dirty="0">
                <a:latin typeface="Courier New" charset="0"/>
              </a:rPr>
              <a:t>	/* This will be an address of the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 dirty="0">
                <a:latin typeface="Courier New" charset="0"/>
              </a:rPr>
              <a:t>	 * Internet family */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 dirty="0">
                <a:latin typeface="Courier New" charset="0"/>
              </a:rPr>
              <a:t>	</a:t>
            </a:r>
            <a:r>
              <a:rPr lang="en-US" sz="1200" dirty="0" err="1">
                <a:latin typeface="Courier New" charset="0"/>
              </a:rPr>
              <a:t>serveraddr.sin_family</a:t>
            </a:r>
            <a:r>
              <a:rPr lang="en-US" sz="1200" dirty="0">
                <a:latin typeface="Courier New" charset="0"/>
              </a:rPr>
              <a:t> = AF_INET;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 dirty="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 dirty="0">
                <a:latin typeface="Courier New" charset="0"/>
              </a:rPr>
              <a:t>	/* Add the server address – </a:t>
            </a:r>
            <a:r>
              <a:rPr lang="en-US" sz="1200" b="0" i="1" u="sng" dirty="0" err="1" smtClean="0">
                <a:latin typeface="Courier New" charset="0"/>
              </a:rPr>
              <a:t>vor</a:t>
            </a:r>
            <a:r>
              <a:rPr lang="en-US" sz="1200" b="0" dirty="0" smtClean="0">
                <a:latin typeface="Courier New" charset="0"/>
              </a:rPr>
              <a:t> </a:t>
            </a:r>
            <a:r>
              <a:rPr lang="en-US" sz="1200" b="0" dirty="0">
                <a:latin typeface="Courier New" charset="0"/>
              </a:rPr>
              <a:t>*/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 dirty="0">
                <a:latin typeface="Courier New" charset="0"/>
              </a:rPr>
              <a:t>	</a:t>
            </a:r>
            <a:r>
              <a:rPr lang="en-US" sz="1200" dirty="0" err="1">
                <a:latin typeface="Courier New" charset="0"/>
              </a:rPr>
              <a:t>inet_pton</a:t>
            </a:r>
            <a:r>
              <a:rPr lang="en-US" sz="1200" dirty="0">
                <a:latin typeface="Courier New" charset="0"/>
              </a:rPr>
              <a:t>(AF_INET,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	          </a:t>
            </a:r>
            <a:r>
              <a:rPr lang="ja-JP" altLang="en-US" sz="1200" dirty="0" smtClean="0">
                <a:latin typeface="Courier New" charset="0"/>
              </a:rPr>
              <a:t>“</a:t>
            </a:r>
            <a:r>
              <a:rPr lang="en-US" sz="1200" dirty="0" smtClean="0">
                <a:latin typeface="Courier New" charset="0"/>
              </a:rPr>
              <a:t>129.240.65.59</a:t>
            </a:r>
            <a:r>
              <a:rPr lang="ja-JP" altLang="en-US" sz="1200" dirty="0" smtClean="0">
                <a:latin typeface="Courier New" charset="0"/>
              </a:rPr>
              <a:t>”</a:t>
            </a:r>
            <a:r>
              <a:rPr lang="en-US" sz="1200" dirty="0">
                <a:latin typeface="Courier New" charset="0"/>
              </a:rPr>
              <a:t>,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	          &amp;</a:t>
            </a:r>
            <a:r>
              <a:rPr lang="en-US" sz="1200" dirty="0" err="1">
                <a:latin typeface="Courier New" charset="0"/>
              </a:rPr>
              <a:t>serveraddr.sin_addr</a:t>
            </a:r>
            <a:r>
              <a:rPr lang="en-US" sz="1200" dirty="0">
                <a:latin typeface="Courier New" charset="0"/>
              </a:rPr>
              <a:t>);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 dirty="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 dirty="0">
                <a:latin typeface="Courier New" charset="0"/>
              </a:rPr>
              <a:t>	/* Add the port number */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 dirty="0">
                <a:latin typeface="Courier New" charset="0"/>
              </a:rPr>
              <a:t>	</a:t>
            </a:r>
            <a:r>
              <a:rPr lang="en-US" sz="1200" dirty="0" err="1">
                <a:latin typeface="Courier New" charset="0"/>
              </a:rPr>
              <a:t>serveraddr.sin_port</a:t>
            </a:r>
            <a:r>
              <a:rPr lang="en-US" sz="1200" dirty="0">
                <a:latin typeface="Courier New" charset="0"/>
              </a:rPr>
              <a:t> = </a:t>
            </a:r>
            <a:r>
              <a:rPr lang="en-US" sz="1200" dirty="0" err="1">
                <a:latin typeface="Courier New" charset="0"/>
              </a:rPr>
              <a:t>htons</a:t>
            </a:r>
            <a:r>
              <a:rPr lang="en-US" sz="1200" dirty="0">
                <a:latin typeface="Courier New" charset="0"/>
              </a:rPr>
              <a:t>(2009);</a:t>
            </a:r>
          </a:p>
        </p:txBody>
      </p:sp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552450" y="1090613"/>
            <a:ext cx="962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9992" tIns="46795" rIns="89992" bIns="46795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sz="2400" b="0">
                <a:solidFill>
                  <a:srgbClr val="FF0000"/>
                </a:solidFill>
                <a:latin typeface="Helvetica" charset="0"/>
              </a:rPr>
              <a:t>Client</a:t>
            </a:r>
          </a:p>
        </p:txBody>
      </p:sp>
      <p:sp>
        <p:nvSpPr>
          <p:cNvPr id="33798" name="Text Box 6"/>
          <p:cNvSpPr txBox="1">
            <a:spLocks noChangeArrowheads="1"/>
          </p:cNvSpPr>
          <p:nvPr/>
        </p:nvSpPr>
        <p:spPr bwMode="auto">
          <a:xfrm>
            <a:off x="4616450" y="1025525"/>
            <a:ext cx="10779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9992" tIns="46795" rIns="89992" bIns="46795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sz="2400" b="0">
                <a:solidFill>
                  <a:srgbClr val="FF0000"/>
                </a:solidFill>
                <a:latin typeface="Helvetica" charset="0"/>
              </a:rPr>
              <a:t>Server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Address structure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6850" y="1235075"/>
            <a:ext cx="8696325" cy="53625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>
                <a:latin typeface="Tahoma" charset="0"/>
                <a:ea typeface="ＭＳ Ｐゴシック" charset="0"/>
                <a:cs typeface="ＭＳ Ｐゴシック" charset="0"/>
              </a:rPr>
              <a:t>Fill address type (</a:t>
            </a:r>
            <a:r>
              <a:rPr lang="ja-JP" altLang="en-US" sz="2400" dirty="0">
                <a:latin typeface="Tahoma" charset="0"/>
                <a:ea typeface="ＭＳ Ｐゴシック" charset="0"/>
                <a:cs typeface="ＭＳ Ｐゴシック" charset="0"/>
              </a:rPr>
              <a:t>“</a:t>
            </a:r>
            <a:r>
              <a:rPr lang="en-US" sz="2400" dirty="0">
                <a:latin typeface="Tahoma" charset="0"/>
                <a:ea typeface="ＭＳ Ｐゴシック" charset="0"/>
                <a:cs typeface="ＭＳ Ｐゴシック" charset="0"/>
              </a:rPr>
              <a:t>family</a:t>
            </a:r>
            <a:r>
              <a:rPr lang="ja-JP" altLang="en-US" sz="2400" dirty="0">
                <a:latin typeface="Tahoma" charset="0"/>
                <a:ea typeface="ＭＳ Ｐゴシック" charset="0"/>
                <a:cs typeface="ＭＳ Ｐゴシック" charset="0"/>
              </a:rPr>
              <a:t>”</a:t>
            </a:r>
            <a:r>
              <a:rPr lang="en-US" sz="2400" dirty="0">
                <a:latin typeface="Tahoma" charset="0"/>
                <a:ea typeface="ＭＳ Ｐゴシック" charset="0"/>
                <a:cs typeface="ＭＳ Ｐゴシック" charset="0"/>
              </a:rPr>
              <a:t>), address and port number into the structure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err="1">
                <a:latin typeface="Courier New" charset="0"/>
                <a:ea typeface="ＭＳ Ｐゴシック" charset="0"/>
              </a:rPr>
              <a:t>serveraddr.sin_family</a:t>
            </a:r>
            <a:r>
              <a:rPr lang="en-US" sz="2000" dirty="0">
                <a:latin typeface="Courier New" charset="0"/>
                <a:ea typeface="ＭＳ Ｐゴシック" charset="0"/>
              </a:rPr>
              <a:t> = AF_INET;				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err="1">
                <a:latin typeface="Courier New" charset="0"/>
                <a:ea typeface="ＭＳ Ｐゴシック" charset="0"/>
              </a:rPr>
              <a:t>serveraddr.sin_addr.s_addr</a:t>
            </a:r>
            <a:r>
              <a:rPr lang="en-US" sz="2000" dirty="0">
                <a:latin typeface="Courier New" charset="0"/>
                <a:ea typeface="ＭＳ Ｐゴシック" charset="0"/>
              </a:rPr>
              <a:t> = INADDR_ANY; 	</a:t>
            </a:r>
            <a:r>
              <a:rPr lang="en-US" sz="2000" dirty="0">
                <a:latin typeface="Tahoma" charset="0"/>
                <a:ea typeface="ＭＳ Ｐゴシック" charset="0"/>
              </a:rPr>
              <a:t>(@ server)</a:t>
            </a:r>
            <a:r>
              <a:rPr lang="en-US" sz="2000" dirty="0">
                <a:latin typeface="Courier New" charset="0"/>
                <a:ea typeface="ＭＳ Ｐゴシック" charset="0"/>
              </a:rPr>
              <a:t/>
            </a:r>
            <a:br>
              <a:rPr lang="en-US" sz="2000" dirty="0">
                <a:latin typeface="Courier New" charset="0"/>
                <a:ea typeface="ＭＳ Ｐゴシック" charset="0"/>
              </a:rPr>
            </a:br>
            <a:endParaRPr lang="en-US" sz="2000" dirty="0">
              <a:latin typeface="Courier New" charset="0"/>
              <a:ea typeface="ＭＳ Ｐゴシック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000" dirty="0" err="1">
                <a:latin typeface="Courier New" charset="0"/>
                <a:ea typeface="ＭＳ Ｐゴシック" charset="0"/>
              </a:rPr>
              <a:t>inet_pton</a:t>
            </a:r>
            <a:r>
              <a:rPr lang="en-US" sz="2000" dirty="0">
                <a:latin typeface="Courier New" charset="0"/>
                <a:ea typeface="ＭＳ Ｐゴシック" charset="0"/>
              </a:rPr>
              <a:t>( AF_INET, </a:t>
            </a:r>
            <a:r>
              <a:rPr lang="ja-JP" altLang="en-US" sz="2000" dirty="0" smtClean="0">
                <a:latin typeface="Courier New" charset="0"/>
                <a:ea typeface="ＭＳ Ｐゴシック" charset="0"/>
              </a:rPr>
              <a:t>“</a:t>
            </a:r>
            <a:r>
              <a:rPr lang="en-US" sz="2000" dirty="0" smtClean="0">
                <a:latin typeface="Courier New" charset="0"/>
                <a:ea typeface="ＭＳ Ｐゴシック" charset="0"/>
              </a:rPr>
              <a:t>129.240.65.59</a:t>
            </a:r>
            <a:r>
              <a:rPr lang="ja-JP" altLang="en-US" sz="2000" dirty="0" smtClean="0">
                <a:latin typeface="Courier New" charset="0"/>
                <a:ea typeface="ＭＳ Ｐゴシック" charset="0"/>
              </a:rPr>
              <a:t>”</a:t>
            </a:r>
            <a:r>
              <a:rPr lang="en-US" sz="2000" dirty="0">
                <a:latin typeface="Courier New" charset="0"/>
                <a:ea typeface="ＭＳ Ｐゴシック" charset="0"/>
              </a:rPr>
              <a:t>,</a:t>
            </a:r>
            <a:br>
              <a:rPr lang="en-US" sz="2000" dirty="0">
                <a:latin typeface="Courier New" charset="0"/>
                <a:ea typeface="ＭＳ Ｐゴシック" charset="0"/>
              </a:rPr>
            </a:br>
            <a:r>
              <a:rPr lang="en-US" sz="2000" dirty="0">
                <a:latin typeface="Courier New" charset="0"/>
                <a:ea typeface="ＭＳ Ｐゴシック" charset="0"/>
              </a:rPr>
              <a:t>           &amp;</a:t>
            </a:r>
            <a:r>
              <a:rPr lang="en-US" sz="2000" dirty="0" err="1">
                <a:latin typeface="Courier New" charset="0"/>
                <a:ea typeface="ＭＳ Ｐゴシック" charset="0"/>
              </a:rPr>
              <a:t>serveraddr.sin_addr</a:t>
            </a:r>
            <a:r>
              <a:rPr lang="en-US" sz="2000" dirty="0">
                <a:latin typeface="Courier New" charset="0"/>
                <a:ea typeface="ＭＳ Ｐゴシック" charset="0"/>
              </a:rPr>
              <a:t> ); 		</a:t>
            </a:r>
            <a:r>
              <a:rPr lang="en-US" sz="2000" dirty="0">
                <a:latin typeface="Tahoma" charset="0"/>
                <a:ea typeface="ＭＳ Ｐゴシック" charset="0"/>
              </a:rPr>
              <a:t>(@ client)</a:t>
            </a:r>
            <a:r>
              <a:rPr lang="en-US" sz="2000" dirty="0">
                <a:latin typeface="Courier New" charset="0"/>
                <a:ea typeface="ＭＳ Ｐゴシック" charset="0"/>
              </a:rPr>
              <a:t/>
            </a:r>
            <a:br>
              <a:rPr lang="en-US" sz="2000" dirty="0">
                <a:latin typeface="Courier New" charset="0"/>
                <a:ea typeface="ＭＳ Ｐゴシック" charset="0"/>
              </a:rPr>
            </a:br>
            <a:endParaRPr lang="en-US" sz="2000" dirty="0">
              <a:latin typeface="Courier New" charset="0"/>
              <a:ea typeface="ＭＳ Ｐゴシック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000" dirty="0" err="1">
                <a:latin typeface="Courier New" charset="0"/>
                <a:ea typeface="ＭＳ Ｐゴシック" charset="0"/>
              </a:rPr>
              <a:t>serveraddr.sin_port</a:t>
            </a:r>
            <a:r>
              <a:rPr lang="en-US" sz="2000" dirty="0">
                <a:latin typeface="Courier New" charset="0"/>
                <a:ea typeface="ＭＳ Ｐゴシック" charset="0"/>
              </a:rPr>
              <a:t> = </a:t>
            </a:r>
            <a:r>
              <a:rPr lang="en-US" sz="2000" dirty="0" err="1">
                <a:latin typeface="Courier New" charset="0"/>
                <a:ea typeface="ＭＳ Ｐゴシック" charset="0"/>
              </a:rPr>
              <a:t>htons</a:t>
            </a:r>
            <a:r>
              <a:rPr lang="en-US" sz="2000" dirty="0">
                <a:latin typeface="Courier New" charset="0"/>
                <a:ea typeface="ＭＳ Ｐゴシック" charset="0"/>
              </a:rPr>
              <a:t>( 2009 );</a:t>
            </a:r>
            <a:br>
              <a:rPr lang="en-US" sz="2000" dirty="0">
                <a:latin typeface="Courier New" charset="0"/>
                <a:ea typeface="ＭＳ Ｐゴシック" charset="0"/>
              </a:rPr>
            </a:br>
            <a:endParaRPr lang="en-US" sz="2000" dirty="0">
              <a:latin typeface="Courier New" charset="0"/>
              <a:ea typeface="ＭＳ Ｐゴシック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000" dirty="0">
                <a:latin typeface="Courier New" charset="0"/>
                <a:ea typeface="ＭＳ Ｐゴシック" charset="0"/>
              </a:rPr>
              <a:t>AF_INET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>
                <a:latin typeface="Tahoma" charset="0"/>
                <a:ea typeface="ＭＳ Ｐゴシック" charset="0"/>
              </a:rPr>
              <a:t>a constant indicating that Internet protocols will be used</a:t>
            </a:r>
            <a:br>
              <a:rPr lang="en-US" sz="1800" dirty="0">
                <a:latin typeface="Tahoma" charset="0"/>
                <a:ea typeface="ＭＳ Ｐゴシック" charset="0"/>
              </a:rPr>
            </a:br>
            <a:endParaRPr lang="en-US" sz="1800" dirty="0">
              <a:latin typeface="Tahoma" charset="0"/>
              <a:ea typeface="ＭＳ Ｐゴシック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000" dirty="0">
                <a:latin typeface="Courier New" charset="0"/>
                <a:ea typeface="ＭＳ Ｐゴシック" charset="0"/>
              </a:rPr>
              <a:t>INADDR_ANY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>
                <a:latin typeface="Tahoma" charset="0"/>
                <a:ea typeface="ＭＳ Ｐゴシック" charset="0"/>
              </a:rPr>
              <a:t>a constant meaning any (Internet) address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>
                <a:latin typeface="Tahoma" charset="0"/>
                <a:ea typeface="ＭＳ Ｐゴシック" charset="0"/>
              </a:rPr>
              <a:t>in this context: any own Internet address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969963" y="3081338"/>
            <a:ext cx="4241800" cy="1382712"/>
            <a:chOff x="611" y="1941"/>
            <a:chExt cx="2672" cy="871"/>
          </a:xfrm>
        </p:grpSpPr>
        <p:sp>
          <p:nvSpPr>
            <p:cNvPr id="34822" name="Oval 5"/>
            <p:cNvSpPr>
              <a:spLocks noChangeArrowheads="1"/>
            </p:cNvSpPr>
            <p:nvPr/>
          </p:nvSpPr>
          <p:spPr bwMode="auto">
            <a:xfrm>
              <a:off x="2702" y="2521"/>
              <a:ext cx="581" cy="291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endParaRPr lang="en-US"/>
            </a:p>
          </p:txBody>
        </p:sp>
        <p:sp>
          <p:nvSpPr>
            <p:cNvPr id="34823" name="Oval 6"/>
            <p:cNvSpPr>
              <a:spLocks noChangeArrowheads="1"/>
            </p:cNvSpPr>
            <p:nvPr/>
          </p:nvSpPr>
          <p:spPr bwMode="auto">
            <a:xfrm>
              <a:off x="611" y="1941"/>
              <a:ext cx="930" cy="354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endParaRPr lang="en-US"/>
            </a:p>
          </p:txBody>
        </p:sp>
      </p:grpSp>
      <p:sp>
        <p:nvSpPr>
          <p:cNvPr id="1177607" name="Text Box 7"/>
          <p:cNvSpPr txBox="1">
            <a:spLocks noChangeArrowheads="1"/>
          </p:cNvSpPr>
          <p:nvPr/>
        </p:nvSpPr>
        <p:spPr bwMode="auto">
          <a:xfrm rot="-599256">
            <a:off x="438755" y="4625886"/>
            <a:ext cx="8377614" cy="1200329"/>
          </a:xfrm>
          <a:prstGeom prst="rect">
            <a:avLst/>
          </a:prstGeom>
          <a:solidFill>
            <a:srgbClr val="8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sz="2400" b="0" dirty="0"/>
              <a:t>Why not only:</a:t>
            </a:r>
          </a:p>
          <a:p>
            <a:r>
              <a:rPr lang="en-US" sz="2400" b="0" dirty="0"/>
              <a:t>- </a:t>
            </a:r>
            <a:r>
              <a:rPr lang="en-US" sz="2400" b="0" dirty="0" err="1">
                <a:latin typeface="Courier New" charset="0"/>
              </a:rPr>
              <a:t>serveraddr.sin_addr.s_addr</a:t>
            </a:r>
            <a:r>
              <a:rPr lang="en-US" sz="2400" b="0" dirty="0">
                <a:latin typeface="Courier New" charset="0"/>
              </a:rPr>
              <a:t> = </a:t>
            </a:r>
            <a:r>
              <a:rPr lang="en-US" sz="2400" b="0" dirty="0" smtClean="0">
                <a:latin typeface="Courier New" charset="0"/>
              </a:rPr>
              <a:t>129.240.65.59</a:t>
            </a:r>
            <a:r>
              <a:rPr lang="en-US" sz="2400" b="0" dirty="0" smtClean="0"/>
              <a:t> </a:t>
            </a:r>
            <a:r>
              <a:rPr lang="en-US" sz="2400" b="0" dirty="0"/>
              <a:t>?</a:t>
            </a:r>
          </a:p>
          <a:p>
            <a:r>
              <a:rPr lang="en-US" sz="2400" b="0" dirty="0"/>
              <a:t>- </a:t>
            </a:r>
            <a:r>
              <a:rPr lang="en-US" sz="2400" b="0" dirty="0" err="1">
                <a:latin typeface="Courier New" charset="0"/>
              </a:rPr>
              <a:t>serveraddr.sin_port</a:t>
            </a:r>
            <a:r>
              <a:rPr lang="en-US" sz="2400" b="0" dirty="0">
                <a:latin typeface="Courier New" charset="0"/>
              </a:rPr>
              <a:t> = 2009</a:t>
            </a:r>
            <a:r>
              <a:rPr lang="en-US" sz="2400" b="0" dirty="0"/>
              <a:t> 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177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0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Byte Order</a:t>
            </a:r>
          </a:p>
        </p:txBody>
      </p:sp>
      <p:sp>
        <p:nvSpPr>
          <p:cNvPr id="1178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041400"/>
            <a:ext cx="7772400" cy="5138738"/>
          </a:xfrm>
        </p:spPr>
        <p:txBody>
          <a:bodyPr/>
          <a:lstStyle/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Different machines may have different representation of multi-byte values</a:t>
            </a:r>
            <a:br>
              <a:rPr lang="en-US">
                <a:latin typeface="Tahoma" charset="0"/>
                <a:ea typeface="ＭＳ Ｐゴシック" charset="0"/>
                <a:cs typeface="ＭＳ Ｐゴシック" charset="0"/>
              </a:rPr>
            </a:br>
            <a:endParaRPr lang="en-US">
              <a:latin typeface="Tahoma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Consider a 16-bit integer: made up of 2 bytes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557338" y="3441700"/>
            <a:ext cx="3930650" cy="614363"/>
            <a:chOff x="1005" y="2336"/>
            <a:chExt cx="2476" cy="387"/>
          </a:xfrm>
        </p:grpSpPr>
        <p:sp>
          <p:nvSpPr>
            <p:cNvPr id="35863" name="Text Box 5"/>
            <p:cNvSpPr txBox="1">
              <a:spLocks noChangeArrowheads="1"/>
            </p:cNvSpPr>
            <p:nvPr/>
          </p:nvSpPr>
          <p:spPr bwMode="auto">
            <a:xfrm>
              <a:off x="1005" y="2503"/>
              <a:ext cx="1277" cy="22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r>
                <a:rPr lang="en-US" sz="1600" b="0">
                  <a:latin typeface="Courier New" charset="0"/>
                </a:rPr>
                <a:t>high-order byte</a:t>
              </a:r>
            </a:p>
          </p:txBody>
        </p:sp>
        <p:sp>
          <p:nvSpPr>
            <p:cNvPr id="35864" name="Text Box 6"/>
            <p:cNvSpPr txBox="1">
              <a:spLocks noChangeArrowheads="1"/>
            </p:cNvSpPr>
            <p:nvPr/>
          </p:nvSpPr>
          <p:spPr bwMode="auto">
            <a:xfrm>
              <a:off x="2281" y="2503"/>
              <a:ext cx="1200" cy="22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r>
                <a:rPr lang="en-US" sz="1600" b="0">
                  <a:latin typeface="Courier New" charset="0"/>
                </a:rPr>
                <a:t>low-order byte</a:t>
              </a:r>
            </a:p>
          </p:txBody>
        </p:sp>
        <p:sp>
          <p:nvSpPr>
            <p:cNvPr id="35865" name="Text Box 7"/>
            <p:cNvSpPr txBox="1">
              <a:spLocks noChangeArrowheads="1"/>
            </p:cNvSpPr>
            <p:nvPr/>
          </p:nvSpPr>
          <p:spPr bwMode="auto">
            <a:xfrm>
              <a:off x="1227" y="2336"/>
              <a:ext cx="7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r>
                <a:rPr lang="en-US" sz="1400" b="0"/>
                <a:t>address A+1</a:t>
              </a:r>
            </a:p>
          </p:txBody>
        </p:sp>
        <p:sp>
          <p:nvSpPr>
            <p:cNvPr id="35866" name="Text Box 8"/>
            <p:cNvSpPr txBox="1">
              <a:spLocks noChangeArrowheads="1"/>
            </p:cNvSpPr>
            <p:nvPr/>
          </p:nvSpPr>
          <p:spPr bwMode="auto">
            <a:xfrm>
              <a:off x="2533" y="2336"/>
              <a:ext cx="59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r>
                <a:rPr lang="en-US" sz="1400" b="0"/>
                <a:t>address A</a:t>
              </a:r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1554163" y="5208588"/>
            <a:ext cx="3930650" cy="620712"/>
            <a:chOff x="1003" y="3449"/>
            <a:chExt cx="2476" cy="391"/>
          </a:xfrm>
        </p:grpSpPr>
        <p:sp>
          <p:nvSpPr>
            <p:cNvPr id="35859" name="Text Box 10"/>
            <p:cNvSpPr txBox="1">
              <a:spLocks noChangeArrowheads="1"/>
            </p:cNvSpPr>
            <p:nvPr/>
          </p:nvSpPr>
          <p:spPr bwMode="auto">
            <a:xfrm>
              <a:off x="1003" y="3449"/>
              <a:ext cx="1277" cy="22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r>
                <a:rPr lang="en-US" sz="1600" b="0">
                  <a:latin typeface="Courier New" charset="0"/>
                </a:rPr>
                <a:t>high-order byte</a:t>
              </a:r>
            </a:p>
          </p:txBody>
        </p:sp>
        <p:sp>
          <p:nvSpPr>
            <p:cNvPr id="35860" name="Text Box 11"/>
            <p:cNvSpPr txBox="1">
              <a:spLocks noChangeArrowheads="1"/>
            </p:cNvSpPr>
            <p:nvPr/>
          </p:nvSpPr>
          <p:spPr bwMode="auto">
            <a:xfrm>
              <a:off x="2279" y="3449"/>
              <a:ext cx="1200" cy="22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r>
                <a:rPr lang="en-US" sz="1600" b="0">
                  <a:latin typeface="Courier New" charset="0"/>
                </a:rPr>
                <a:t>low-order byte</a:t>
              </a:r>
            </a:p>
          </p:txBody>
        </p:sp>
        <p:sp>
          <p:nvSpPr>
            <p:cNvPr id="35861" name="Text Box 12"/>
            <p:cNvSpPr txBox="1">
              <a:spLocks noChangeArrowheads="1"/>
            </p:cNvSpPr>
            <p:nvPr/>
          </p:nvSpPr>
          <p:spPr bwMode="auto">
            <a:xfrm>
              <a:off x="1315" y="3648"/>
              <a:ext cx="59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r>
                <a:rPr lang="en-US" sz="1400" b="0"/>
                <a:t>address A</a:t>
              </a:r>
            </a:p>
          </p:txBody>
        </p:sp>
        <p:sp>
          <p:nvSpPr>
            <p:cNvPr id="35862" name="Text Box 13"/>
            <p:cNvSpPr txBox="1">
              <a:spLocks noChangeArrowheads="1"/>
            </p:cNvSpPr>
            <p:nvPr/>
          </p:nvSpPr>
          <p:spPr bwMode="auto">
            <a:xfrm>
              <a:off x="2483" y="3648"/>
              <a:ext cx="7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r>
                <a:rPr lang="en-US" sz="1400" b="0"/>
                <a:t>address A+1</a:t>
              </a:r>
            </a:p>
          </p:txBody>
        </p:sp>
      </p:grp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1552575" y="4467225"/>
            <a:ext cx="3924300" cy="352425"/>
            <a:chOff x="1002" y="2982"/>
            <a:chExt cx="2472" cy="222"/>
          </a:xfrm>
        </p:grpSpPr>
        <p:sp>
          <p:nvSpPr>
            <p:cNvPr id="35855" name="Rectangle 15"/>
            <p:cNvSpPr>
              <a:spLocks noChangeArrowheads="1"/>
            </p:cNvSpPr>
            <p:nvPr/>
          </p:nvSpPr>
          <p:spPr bwMode="auto">
            <a:xfrm>
              <a:off x="1002" y="2982"/>
              <a:ext cx="2472" cy="22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endParaRPr lang="en-US"/>
            </a:p>
          </p:txBody>
        </p:sp>
        <p:sp>
          <p:nvSpPr>
            <p:cNvPr id="35856" name="Text Box 16"/>
            <p:cNvSpPr txBox="1">
              <a:spLocks noChangeArrowheads="1"/>
            </p:cNvSpPr>
            <p:nvPr/>
          </p:nvSpPr>
          <p:spPr bwMode="auto">
            <a:xfrm>
              <a:off x="1931" y="2997"/>
              <a:ext cx="699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r>
                <a:rPr lang="en-US" sz="1400" b="0"/>
                <a:t>16-bit value</a:t>
              </a:r>
            </a:p>
          </p:txBody>
        </p:sp>
        <p:sp>
          <p:nvSpPr>
            <p:cNvPr id="35857" name="Text Box 17"/>
            <p:cNvSpPr txBox="1">
              <a:spLocks noChangeArrowheads="1"/>
            </p:cNvSpPr>
            <p:nvPr/>
          </p:nvSpPr>
          <p:spPr bwMode="auto">
            <a:xfrm>
              <a:off x="3147" y="2997"/>
              <a:ext cx="29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r>
                <a:rPr lang="en-US" sz="1400" b="0"/>
                <a:t>LSB</a:t>
              </a:r>
            </a:p>
          </p:txBody>
        </p:sp>
        <p:sp>
          <p:nvSpPr>
            <p:cNvPr id="35858" name="Text Box 18"/>
            <p:cNvSpPr txBox="1">
              <a:spLocks noChangeArrowheads="1"/>
            </p:cNvSpPr>
            <p:nvPr/>
          </p:nvSpPr>
          <p:spPr bwMode="auto">
            <a:xfrm>
              <a:off x="1009" y="2997"/>
              <a:ext cx="32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r>
                <a:rPr lang="en-US" sz="1400" b="0"/>
                <a:t>MSB</a:t>
              </a:r>
            </a:p>
          </p:txBody>
        </p:sp>
      </p:grpSp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2514600" y="4124325"/>
            <a:ext cx="1920875" cy="247650"/>
            <a:chOff x="1584" y="2598"/>
            <a:chExt cx="1210" cy="156"/>
          </a:xfrm>
        </p:grpSpPr>
        <p:sp>
          <p:nvSpPr>
            <p:cNvPr id="35853" name="Line 20"/>
            <p:cNvSpPr>
              <a:spLocks noChangeShapeType="1"/>
            </p:cNvSpPr>
            <p:nvPr/>
          </p:nvSpPr>
          <p:spPr bwMode="auto">
            <a:xfrm>
              <a:off x="1584" y="2598"/>
              <a:ext cx="0" cy="15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/>
            <a:lstStyle/>
            <a:p>
              <a:endParaRPr lang="en-US"/>
            </a:p>
          </p:txBody>
        </p:sp>
        <p:sp>
          <p:nvSpPr>
            <p:cNvPr id="35854" name="Line 21"/>
            <p:cNvSpPr>
              <a:spLocks noChangeShapeType="1"/>
            </p:cNvSpPr>
            <p:nvPr/>
          </p:nvSpPr>
          <p:spPr bwMode="auto">
            <a:xfrm>
              <a:off x="2794" y="2598"/>
              <a:ext cx="0" cy="15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/>
            <a:lstStyle/>
            <a:p>
              <a:endParaRPr lang="en-US"/>
            </a:p>
          </p:txBody>
        </p:sp>
      </p:grpSp>
      <p:grpSp>
        <p:nvGrpSpPr>
          <p:cNvPr id="6" name="Group 22"/>
          <p:cNvGrpSpPr>
            <a:grpSpLocks/>
          </p:cNvGrpSpPr>
          <p:nvPr/>
        </p:nvGrpSpPr>
        <p:grpSpPr bwMode="auto">
          <a:xfrm>
            <a:off x="2511425" y="4873625"/>
            <a:ext cx="1920875" cy="247650"/>
            <a:chOff x="1582" y="3070"/>
            <a:chExt cx="1210" cy="156"/>
          </a:xfrm>
        </p:grpSpPr>
        <p:sp>
          <p:nvSpPr>
            <p:cNvPr id="35851" name="Line 23"/>
            <p:cNvSpPr>
              <a:spLocks noChangeShapeType="1"/>
            </p:cNvSpPr>
            <p:nvPr/>
          </p:nvSpPr>
          <p:spPr bwMode="auto">
            <a:xfrm>
              <a:off x="1582" y="3070"/>
              <a:ext cx="0" cy="15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/>
            <a:lstStyle/>
            <a:p>
              <a:endParaRPr lang="en-US"/>
            </a:p>
          </p:txBody>
        </p:sp>
        <p:sp>
          <p:nvSpPr>
            <p:cNvPr id="35852" name="Line 24"/>
            <p:cNvSpPr>
              <a:spLocks noChangeShapeType="1"/>
            </p:cNvSpPr>
            <p:nvPr/>
          </p:nvSpPr>
          <p:spPr bwMode="auto">
            <a:xfrm>
              <a:off x="2792" y="3070"/>
              <a:ext cx="0" cy="15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/>
            <a:lstStyle/>
            <a:p>
              <a:endParaRPr lang="en-US"/>
            </a:p>
          </p:txBody>
        </p:sp>
      </p:grpSp>
      <p:sp>
        <p:nvSpPr>
          <p:cNvPr id="1178649" name="Text Box 25"/>
          <p:cNvSpPr txBox="1">
            <a:spLocks noChangeArrowheads="1"/>
          </p:cNvSpPr>
          <p:nvPr/>
        </p:nvSpPr>
        <p:spPr bwMode="auto">
          <a:xfrm>
            <a:off x="5653088" y="3703638"/>
            <a:ext cx="23828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sz="1600">
                <a:solidFill>
                  <a:schemeClr val="folHlink"/>
                </a:solidFill>
              </a:rPr>
              <a:t>little</a:t>
            </a:r>
            <a:r>
              <a:rPr lang="en-US" sz="1600" b="0">
                <a:solidFill>
                  <a:schemeClr val="folHlink"/>
                </a:solidFill>
              </a:rPr>
              <a:t>-endian byte order </a:t>
            </a:r>
          </a:p>
        </p:txBody>
      </p:sp>
      <p:sp>
        <p:nvSpPr>
          <p:cNvPr id="1178650" name="Text Box 26"/>
          <p:cNvSpPr txBox="1">
            <a:spLocks noChangeArrowheads="1"/>
          </p:cNvSpPr>
          <p:nvPr/>
        </p:nvSpPr>
        <p:spPr bwMode="auto">
          <a:xfrm>
            <a:off x="5653088" y="5214938"/>
            <a:ext cx="22272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sz="1600">
                <a:solidFill>
                  <a:schemeClr val="folHlink"/>
                </a:solidFill>
              </a:rPr>
              <a:t>big</a:t>
            </a:r>
            <a:r>
              <a:rPr lang="en-US" sz="1600" b="0">
                <a:solidFill>
                  <a:schemeClr val="folHlink"/>
                </a:solidFill>
              </a:rPr>
              <a:t>-endian byte order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8649" grpId="0"/>
      <p:bldP spid="117865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Byte Order: Storing 32-bit 0x</a:t>
            </a:r>
            <a:r>
              <a:rPr lang="en-US">
                <a:solidFill>
                  <a:schemeClr val="folHlink"/>
                </a:solidFill>
                <a:latin typeface="Tahoma" charset="0"/>
                <a:ea typeface="ＭＳ Ｐゴシック" charset="0"/>
                <a:cs typeface="ＭＳ Ｐゴシック" charset="0"/>
              </a:rPr>
              <a:t>0A</a:t>
            </a:r>
            <a:r>
              <a:rPr lang="en-US">
                <a:solidFill>
                  <a:schemeClr val="hlink"/>
                </a:solidFill>
                <a:latin typeface="Tahoma" charset="0"/>
                <a:ea typeface="ＭＳ Ｐゴシック" charset="0"/>
                <a:cs typeface="ＭＳ Ｐゴシック" charset="0"/>
              </a:rPr>
              <a:t>0B</a:t>
            </a:r>
            <a:r>
              <a:rPr lang="en-US">
                <a:solidFill>
                  <a:srgbClr val="008000"/>
                </a:solidFill>
                <a:latin typeface="Tahoma" charset="0"/>
                <a:ea typeface="ＭＳ Ｐゴシック" charset="0"/>
                <a:cs typeface="ＭＳ Ｐゴシック" charset="0"/>
              </a:rPr>
              <a:t>0C</a:t>
            </a:r>
            <a:r>
              <a:rPr lang="en-US">
                <a:solidFill>
                  <a:srgbClr val="FF9933"/>
                </a:solidFill>
                <a:latin typeface="Tahoma" charset="0"/>
                <a:ea typeface="ＭＳ Ｐゴシック" charset="0"/>
                <a:cs typeface="ＭＳ Ｐゴシック" charset="0"/>
              </a:rPr>
              <a:t>0D</a:t>
            </a: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 </a:t>
            </a:r>
          </a:p>
        </p:txBody>
      </p:sp>
      <p:sp>
        <p:nvSpPr>
          <p:cNvPr id="11970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866775"/>
            <a:ext cx="6540500" cy="5648325"/>
          </a:xfrm>
        </p:spPr>
        <p:txBody>
          <a:bodyPr/>
          <a:lstStyle/>
          <a:p>
            <a:pPr eaLnBrk="1" hangingPunct="1">
              <a:tabLst>
                <a:tab pos="4343400" algn="l"/>
              </a:tabLst>
            </a:pPr>
            <a:r>
              <a:rPr lang="en-US" sz="2000">
                <a:latin typeface="Tahoma" charset="0"/>
                <a:ea typeface="ＭＳ Ｐゴシック" charset="0"/>
                <a:cs typeface="ＭＳ Ｐゴシック" charset="0"/>
              </a:rPr>
              <a:t>Assuming 8-bit (one byte) atomic elements…</a:t>
            </a:r>
            <a:br>
              <a:rPr lang="en-US" sz="2000">
                <a:latin typeface="Tahoma" charset="0"/>
                <a:ea typeface="ＭＳ Ｐゴシック" charset="0"/>
                <a:cs typeface="ＭＳ Ｐゴシック" charset="0"/>
              </a:rPr>
            </a:br>
            <a:endParaRPr lang="en-US" sz="1200">
              <a:latin typeface="Tahoma" charset="0"/>
              <a:ea typeface="ＭＳ Ｐゴシック" charset="0"/>
              <a:cs typeface="ＭＳ Ｐゴシック" charset="0"/>
            </a:endParaRPr>
          </a:p>
          <a:p>
            <a:pPr eaLnBrk="1" hangingPunct="1">
              <a:tabLst>
                <a:tab pos="4343400" algn="l"/>
              </a:tabLst>
            </a:pPr>
            <a:r>
              <a:rPr lang="en-US" sz="2000" b="1">
                <a:latin typeface="Tahoma" charset="0"/>
                <a:ea typeface="ＭＳ Ｐゴシック" charset="0"/>
                <a:cs typeface="ＭＳ Ｐゴシック" charset="0"/>
              </a:rPr>
              <a:t>…big endian:</a:t>
            </a:r>
          </a:p>
          <a:p>
            <a:pPr lvl="1" eaLnBrk="1" hangingPunct="1">
              <a:tabLst>
                <a:tab pos="4343400" algn="l"/>
              </a:tabLst>
            </a:pPr>
            <a:r>
              <a:rPr lang="en-US" sz="1800">
                <a:latin typeface="Tahoma" charset="0"/>
                <a:ea typeface="ＭＳ Ｐゴシック" charset="0"/>
              </a:rPr>
              <a:t>the most significant byte (MSB), 0x</a:t>
            </a:r>
            <a:r>
              <a:rPr lang="en-US" sz="1800">
                <a:solidFill>
                  <a:schemeClr val="folHlink"/>
                </a:solidFill>
                <a:latin typeface="Tahoma" charset="0"/>
                <a:ea typeface="ＭＳ Ｐゴシック" charset="0"/>
              </a:rPr>
              <a:t>0A</a:t>
            </a:r>
            <a:r>
              <a:rPr lang="en-US" sz="1800">
                <a:latin typeface="Tahoma" charset="0"/>
                <a:ea typeface="ＭＳ Ｐゴシック" charset="0"/>
              </a:rPr>
              <a:t>, is stored on the </a:t>
            </a:r>
            <a:r>
              <a:rPr lang="en-US" sz="1800" i="1" u="sng">
                <a:latin typeface="Tahoma" charset="0"/>
                <a:ea typeface="ＭＳ Ｐゴシック" charset="0"/>
              </a:rPr>
              <a:t>lowest</a:t>
            </a:r>
            <a:r>
              <a:rPr lang="en-US" sz="1800">
                <a:latin typeface="Tahoma" charset="0"/>
                <a:ea typeface="ＭＳ Ｐゴシック" charset="0"/>
              </a:rPr>
              <a:t> memory address</a:t>
            </a:r>
          </a:p>
          <a:p>
            <a:pPr lvl="1" eaLnBrk="1" hangingPunct="1">
              <a:tabLst>
                <a:tab pos="4343400" algn="l"/>
              </a:tabLst>
            </a:pPr>
            <a:r>
              <a:rPr lang="en-US" sz="1800">
                <a:latin typeface="Tahoma" charset="0"/>
                <a:ea typeface="ＭＳ Ｐゴシック" charset="0"/>
              </a:rPr>
              <a:t>the least significant byte (LSB), 0x</a:t>
            </a:r>
            <a:r>
              <a:rPr lang="en-US" sz="1800">
                <a:solidFill>
                  <a:srgbClr val="FF9933"/>
                </a:solidFill>
                <a:latin typeface="Tahoma" charset="0"/>
                <a:ea typeface="ＭＳ Ｐゴシック" charset="0"/>
              </a:rPr>
              <a:t>0D</a:t>
            </a:r>
            <a:r>
              <a:rPr lang="en-US" sz="1800">
                <a:latin typeface="Tahoma" charset="0"/>
                <a:ea typeface="ＭＳ Ｐゴシック" charset="0"/>
              </a:rPr>
              <a:t>, is stored on the </a:t>
            </a:r>
            <a:r>
              <a:rPr lang="en-US" sz="1800" b="1">
                <a:latin typeface="Tahoma" charset="0"/>
                <a:ea typeface="ＭＳ Ｐゴシック" charset="0"/>
              </a:rPr>
              <a:t>highest</a:t>
            </a:r>
            <a:r>
              <a:rPr lang="en-US" sz="1800">
                <a:latin typeface="Tahoma" charset="0"/>
                <a:ea typeface="ＭＳ Ｐゴシック" charset="0"/>
              </a:rPr>
              <a:t> memory address </a:t>
            </a:r>
          </a:p>
          <a:p>
            <a:pPr lvl="1" eaLnBrk="1" hangingPunct="1">
              <a:buFont typeface="Tahoma" charset="0"/>
              <a:buNone/>
              <a:tabLst>
                <a:tab pos="4343400" algn="l"/>
              </a:tabLst>
            </a:pPr>
            <a:r>
              <a:rPr lang="en-US" sz="1800">
                <a:latin typeface="Tahoma" charset="0"/>
                <a:ea typeface="ＭＳ Ｐゴシック" charset="0"/>
              </a:rPr>
              <a:t/>
            </a:r>
            <a:br>
              <a:rPr lang="en-US" sz="1800">
                <a:latin typeface="Tahoma" charset="0"/>
                <a:ea typeface="ＭＳ Ｐゴシック" charset="0"/>
              </a:rPr>
            </a:br>
            <a:r>
              <a:rPr lang="en-US" sz="1800">
                <a:latin typeface="Tahoma" charset="0"/>
                <a:ea typeface="ＭＳ Ｐゴシック" charset="0"/>
              </a:rPr>
              <a:t/>
            </a:r>
            <a:br>
              <a:rPr lang="en-US" sz="1800">
                <a:latin typeface="Tahoma" charset="0"/>
                <a:ea typeface="ＭＳ Ｐゴシック" charset="0"/>
              </a:rPr>
            </a:br>
            <a:r>
              <a:rPr lang="en-US" sz="1800">
                <a:latin typeface="Tahoma" charset="0"/>
                <a:ea typeface="ＭＳ Ｐゴシック" charset="0"/>
              </a:rPr>
              <a:t/>
            </a:r>
            <a:br>
              <a:rPr lang="en-US" sz="1800">
                <a:latin typeface="Tahoma" charset="0"/>
                <a:ea typeface="ＭＳ Ｐゴシック" charset="0"/>
              </a:rPr>
            </a:br>
            <a:r>
              <a:rPr lang="en-US" sz="1800">
                <a:latin typeface="Tahoma" charset="0"/>
                <a:ea typeface="ＭＳ Ｐゴシック" charset="0"/>
              </a:rPr>
              <a:t/>
            </a:r>
            <a:br>
              <a:rPr lang="en-US" sz="1800">
                <a:latin typeface="Tahoma" charset="0"/>
                <a:ea typeface="ＭＳ Ｐゴシック" charset="0"/>
              </a:rPr>
            </a:br>
            <a:endParaRPr lang="en-US" sz="1800">
              <a:latin typeface="Tahoma" charset="0"/>
              <a:ea typeface="ＭＳ Ｐゴシック" charset="0"/>
            </a:endParaRPr>
          </a:p>
          <a:p>
            <a:pPr eaLnBrk="1" hangingPunct="1">
              <a:tabLst>
                <a:tab pos="4343400" algn="l"/>
              </a:tabLst>
            </a:pPr>
            <a:r>
              <a:rPr lang="en-US" sz="2000" b="1">
                <a:latin typeface="Tahoma" charset="0"/>
                <a:ea typeface="ＭＳ Ｐゴシック" charset="0"/>
                <a:cs typeface="ＭＳ Ｐゴシック" charset="0"/>
              </a:rPr>
              <a:t>… little endian:</a:t>
            </a:r>
          </a:p>
          <a:p>
            <a:pPr lvl="1" eaLnBrk="1" hangingPunct="1">
              <a:tabLst>
                <a:tab pos="4343400" algn="l"/>
              </a:tabLst>
            </a:pPr>
            <a:r>
              <a:rPr lang="en-US" sz="1800">
                <a:latin typeface="Tahoma" charset="0"/>
                <a:ea typeface="ＭＳ Ｐゴシック" charset="0"/>
              </a:rPr>
              <a:t>0x</a:t>
            </a:r>
            <a:r>
              <a:rPr lang="en-US" sz="1800">
                <a:solidFill>
                  <a:schemeClr val="folHlink"/>
                </a:solidFill>
                <a:latin typeface="Tahoma" charset="0"/>
                <a:ea typeface="ＭＳ Ｐゴシック" charset="0"/>
              </a:rPr>
              <a:t>0A</a:t>
            </a:r>
            <a:r>
              <a:rPr lang="en-US" sz="1800">
                <a:latin typeface="Tahoma" charset="0"/>
                <a:ea typeface="ＭＳ Ｐゴシック" charset="0"/>
              </a:rPr>
              <a:t> is stored on the </a:t>
            </a:r>
            <a:r>
              <a:rPr lang="en-US" sz="1800" b="1">
                <a:latin typeface="Tahoma" charset="0"/>
                <a:ea typeface="ＭＳ Ｐゴシック" charset="0"/>
              </a:rPr>
              <a:t>highest</a:t>
            </a:r>
            <a:r>
              <a:rPr lang="en-US" sz="1800">
                <a:latin typeface="Tahoma" charset="0"/>
                <a:ea typeface="ＭＳ Ｐゴシック" charset="0"/>
              </a:rPr>
              <a:t> memory address</a:t>
            </a:r>
          </a:p>
          <a:p>
            <a:pPr lvl="1" eaLnBrk="1" hangingPunct="1">
              <a:tabLst>
                <a:tab pos="4343400" algn="l"/>
              </a:tabLst>
            </a:pPr>
            <a:r>
              <a:rPr lang="en-US" sz="1800">
                <a:latin typeface="Tahoma" charset="0"/>
                <a:ea typeface="ＭＳ Ｐゴシック" charset="0"/>
              </a:rPr>
              <a:t>0x</a:t>
            </a:r>
            <a:r>
              <a:rPr lang="en-US" sz="1800">
                <a:solidFill>
                  <a:srgbClr val="FF9933"/>
                </a:solidFill>
                <a:latin typeface="Tahoma" charset="0"/>
                <a:ea typeface="ＭＳ Ｐゴシック" charset="0"/>
              </a:rPr>
              <a:t>0D</a:t>
            </a:r>
            <a:r>
              <a:rPr lang="en-US" sz="1800">
                <a:latin typeface="Tahoma" charset="0"/>
                <a:ea typeface="ＭＳ Ｐゴシック" charset="0"/>
              </a:rPr>
              <a:t> is stored on the </a:t>
            </a:r>
            <a:r>
              <a:rPr lang="en-US" sz="1800" i="1" u="sng">
                <a:latin typeface="Tahoma" charset="0"/>
                <a:ea typeface="ＭＳ Ｐゴシック" charset="0"/>
              </a:rPr>
              <a:t>lowest</a:t>
            </a:r>
            <a:r>
              <a:rPr lang="en-US" sz="1800">
                <a:latin typeface="Tahoma" charset="0"/>
                <a:ea typeface="ＭＳ Ｐゴシック" charset="0"/>
              </a:rPr>
              <a:t> memory address </a:t>
            </a:r>
          </a:p>
        </p:txBody>
      </p:sp>
      <p:graphicFrame>
        <p:nvGraphicFramePr>
          <p:cNvPr id="1197119" name="Group 63"/>
          <p:cNvGraphicFramePr>
            <a:graphicFrameLocks noGrp="1"/>
          </p:cNvGraphicFramePr>
          <p:nvPr>
            <p:ph sz="quarter" idx="2"/>
          </p:nvPr>
        </p:nvGraphicFramePr>
        <p:xfrm>
          <a:off x="1393825" y="3382963"/>
          <a:ext cx="4495800" cy="439738"/>
        </p:xfrm>
        <a:graphic>
          <a:graphicData uri="http://schemas.openxmlformats.org/drawingml/2006/table">
            <a:tbl>
              <a:tblPr/>
              <a:tblGrid>
                <a:gridCol w="749300"/>
                <a:gridCol w="749300"/>
                <a:gridCol w="749300"/>
                <a:gridCol w="749300"/>
                <a:gridCol w="749300"/>
                <a:gridCol w="749300"/>
              </a:tblGrid>
              <a:tr h="439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Pct val="120000"/>
                        <a:buFont typeface="Wingding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…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Pct val="120000"/>
                        <a:buFont typeface="Wingding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0x</a:t>
                      </a: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0A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Pct val="120000"/>
                        <a:buFont typeface="Wingding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0x</a:t>
                      </a: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0B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Pct val="120000"/>
                        <a:buFont typeface="Wingding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0x</a:t>
                      </a: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0C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Pct val="120000"/>
                        <a:buFont typeface="Wingding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0x</a:t>
                      </a: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0D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Pct val="120000"/>
                        <a:buFont typeface="Wingding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…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36882" name="Picture 4" descr="280px-Big-Endia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4750" y="1168400"/>
            <a:ext cx="2903538" cy="25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197120" name="Group 64"/>
          <p:cNvGraphicFramePr>
            <a:graphicFrameLocks noGrp="1"/>
          </p:cNvGraphicFramePr>
          <p:nvPr>
            <p:ph sz="quarter" idx="3"/>
          </p:nvPr>
        </p:nvGraphicFramePr>
        <p:xfrm>
          <a:off x="1393825" y="5851525"/>
          <a:ext cx="4495800" cy="439738"/>
        </p:xfrm>
        <a:graphic>
          <a:graphicData uri="http://schemas.openxmlformats.org/drawingml/2006/table">
            <a:tbl>
              <a:tblPr/>
              <a:tblGrid>
                <a:gridCol w="749300"/>
                <a:gridCol w="749300"/>
                <a:gridCol w="749300"/>
                <a:gridCol w="749300"/>
                <a:gridCol w="749300"/>
                <a:gridCol w="749300"/>
              </a:tblGrid>
              <a:tr h="439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Pct val="120000"/>
                        <a:buFont typeface="Wingding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…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Pct val="120000"/>
                        <a:buFont typeface="Wingding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0x</a:t>
                      </a: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0D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Pct val="120000"/>
                        <a:buFont typeface="Wingding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0x</a:t>
                      </a: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0C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Pct val="120000"/>
                        <a:buFont typeface="Wingding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0x</a:t>
                      </a: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0B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Pct val="120000"/>
                        <a:buFont typeface="Wingding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0x</a:t>
                      </a: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0A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Pct val="120000"/>
                        <a:buFont typeface="Wingding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…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" name="Group 83"/>
          <p:cNvGrpSpPr>
            <a:grpSpLocks/>
          </p:cNvGrpSpPr>
          <p:nvPr/>
        </p:nvGrpSpPr>
        <p:grpSpPr bwMode="auto">
          <a:xfrm>
            <a:off x="1687513" y="5522913"/>
            <a:ext cx="3735387" cy="336550"/>
            <a:chOff x="-363" y="2460"/>
            <a:chExt cx="2353" cy="212"/>
          </a:xfrm>
        </p:grpSpPr>
        <p:sp>
          <p:nvSpPr>
            <p:cNvPr id="36902" name="Text Box 81"/>
            <p:cNvSpPr txBox="1">
              <a:spLocks noChangeArrowheads="1"/>
            </p:cNvSpPr>
            <p:nvPr/>
          </p:nvSpPr>
          <p:spPr bwMode="auto">
            <a:xfrm>
              <a:off x="-363" y="2460"/>
              <a:ext cx="178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r>
                <a:rPr lang="en-US" sz="1600" b="0"/>
                <a:t>increasing memory addresses</a:t>
              </a:r>
            </a:p>
          </p:txBody>
        </p:sp>
        <p:sp>
          <p:nvSpPr>
            <p:cNvPr id="36903" name="Line 82"/>
            <p:cNvSpPr>
              <a:spLocks noChangeShapeType="1"/>
            </p:cNvSpPr>
            <p:nvPr/>
          </p:nvSpPr>
          <p:spPr bwMode="auto">
            <a:xfrm>
              <a:off x="1541" y="2566"/>
              <a:ext cx="44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6898" name="Group 84"/>
          <p:cNvGrpSpPr>
            <a:grpSpLocks/>
          </p:cNvGrpSpPr>
          <p:nvPr/>
        </p:nvGrpSpPr>
        <p:grpSpPr bwMode="auto">
          <a:xfrm>
            <a:off x="1701800" y="3035300"/>
            <a:ext cx="3735388" cy="336550"/>
            <a:chOff x="-363" y="2460"/>
            <a:chExt cx="2353" cy="212"/>
          </a:xfrm>
        </p:grpSpPr>
        <p:sp>
          <p:nvSpPr>
            <p:cNvPr id="36900" name="Text Box 85"/>
            <p:cNvSpPr txBox="1">
              <a:spLocks noChangeArrowheads="1"/>
            </p:cNvSpPr>
            <p:nvPr/>
          </p:nvSpPr>
          <p:spPr bwMode="auto">
            <a:xfrm>
              <a:off x="-363" y="2460"/>
              <a:ext cx="178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r>
                <a:rPr lang="en-US" sz="1600" b="0"/>
                <a:t>increasing memory addresses</a:t>
              </a:r>
            </a:p>
          </p:txBody>
        </p:sp>
        <p:sp>
          <p:nvSpPr>
            <p:cNvPr id="36901" name="Line 86"/>
            <p:cNvSpPr>
              <a:spLocks noChangeShapeType="1"/>
            </p:cNvSpPr>
            <p:nvPr/>
          </p:nvSpPr>
          <p:spPr bwMode="auto">
            <a:xfrm>
              <a:off x="1541" y="2566"/>
              <a:ext cx="44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1197143" name="Picture 87" descr="280px-Little-Endia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4750" y="4173538"/>
            <a:ext cx="2903538" cy="2592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7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7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70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7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7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2242" name="Rectangle 2"/>
          <p:cNvSpPr>
            <a:spLocks noChangeArrowheads="1"/>
          </p:cNvSpPr>
          <p:nvPr/>
        </p:nvSpPr>
        <p:spPr bwMode="auto">
          <a:xfrm>
            <a:off x="107950" y="1809750"/>
            <a:ext cx="8893175" cy="4535488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800" b="0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Big Picture</a:t>
            </a: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120650" y="1816100"/>
            <a:ext cx="14747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sz="2800" b="0" dirty="0"/>
              <a:t>Machine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15888" y="1812925"/>
            <a:ext cx="8880475" cy="4538663"/>
            <a:chOff x="66" y="1142"/>
            <a:chExt cx="5594" cy="2859"/>
          </a:xfrm>
        </p:grpSpPr>
        <p:sp>
          <p:nvSpPr>
            <p:cNvPr id="19468" name="Rectangle 6"/>
            <p:cNvSpPr>
              <a:spLocks noChangeArrowheads="1"/>
            </p:cNvSpPr>
            <p:nvPr/>
          </p:nvSpPr>
          <p:spPr bwMode="auto">
            <a:xfrm>
              <a:off x="66" y="1144"/>
              <a:ext cx="1960" cy="2857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r>
                <a:rPr lang="en-US" sz="2800" b="0" dirty="0"/>
                <a:t>Machine 1</a:t>
              </a:r>
            </a:p>
          </p:txBody>
        </p:sp>
        <p:sp>
          <p:nvSpPr>
            <p:cNvPr id="19469" name="Rectangle 7"/>
            <p:cNvSpPr>
              <a:spLocks noChangeArrowheads="1"/>
            </p:cNvSpPr>
            <p:nvPr/>
          </p:nvSpPr>
          <p:spPr bwMode="auto">
            <a:xfrm>
              <a:off x="3700" y="1142"/>
              <a:ext cx="1960" cy="2857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pPr algn="r"/>
              <a:r>
                <a:rPr lang="en-US" sz="2800" b="0" dirty="0"/>
                <a:t>Machine 2</a:t>
              </a:r>
            </a:p>
          </p:txBody>
        </p:sp>
        <p:sp>
          <p:nvSpPr>
            <p:cNvPr id="19470" name="AutoShape 8"/>
            <p:cNvSpPr>
              <a:spLocks noChangeArrowheads="1"/>
            </p:cNvSpPr>
            <p:nvPr/>
          </p:nvSpPr>
          <p:spPr bwMode="auto">
            <a:xfrm>
              <a:off x="2154" y="2670"/>
              <a:ext cx="1470" cy="852"/>
            </a:xfrm>
            <a:prstGeom prst="cloudCallout">
              <a:avLst>
                <a:gd name="adj1" fmla="val -3333"/>
                <a:gd name="adj2" fmla="val 5162"/>
              </a:avLst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/>
            <a:p>
              <a:pPr algn="ctr"/>
              <a:r>
                <a:rPr lang="en-US" sz="1600" b="0" dirty="0">
                  <a:latin typeface="Courier New" charset="0"/>
                </a:rPr>
                <a:t>network</a:t>
              </a:r>
            </a:p>
          </p:txBody>
        </p:sp>
      </p:grpSp>
      <p:pic>
        <p:nvPicPr>
          <p:cNvPr id="19462" name="Picture 9" descr="AG00280_[1]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084888" y="3030538"/>
            <a:ext cx="1811337" cy="1658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3" name="Picture 10" descr="AG00280_[1]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4900" y="3030538"/>
            <a:ext cx="1811338" cy="1658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62251" name="Picture 11" descr="AG00275_[1]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1088" y="2386013"/>
            <a:ext cx="969962" cy="151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5" name="Text Box 12"/>
          <p:cNvSpPr txBox="1">
            <a:spLocks noChangeArrowheads="1"/>
          </p:cNvSpPr>
          <p:nvPr/>
        </p:nvSpPr>
        <p:spPr bwMode="auto">
          <a:xfrm>
            <a:off x="1114425" y="2600325"/>
            <a:ext cx="12620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sz="2000" b="0" dirty="0"/>
              <a:t>process A</a:t>
            </a:r>
          </a:p>
        </p:txBody>
      </p:sp>
      <p:sp>
        <p:nvSpPr>
          <p:cNvPr id="19466" name="Text Box 13"/>
          <p:cNvSpPr txBox="1">
            <a:spLocks noChangeArrowheads="1"/>
          </p:cNvSpPr>
          <p:nvPr/>
        </p:nvSpPr>
        <p:spPr bwMode="auto">
          <a:xfrm>
            <a:off x="6586538" y="2600325"/>
            <a:ext cx="12588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sz="2000" b="0" dirty="0"/>
              <a:t>process B</a:t>
            </a:r>
          </a:p>
        </p:txBody>
      </p:sp>
      <p:pic>
        <p:nvPicPr>
          <p:cNvPr id="1162254" name="Picture 14" descr="AG00275_[1]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7438" y="2392363"/>
            <a:ext cx="969962" cy="151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2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1.85185E-6 L 0.36875 0.00255 " pathEditMode="relative" rAng="0" ptsTypes="AA">
                                      <p:cBhvr>
                                        <p:cTn id="9" dur="5000" fill="hold"/>
                                        <p:tgtEl>
                                          <p:spTgt spid="11622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438" y="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2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11622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2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2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7.22222E-6 -3.33333E-6 C 0.04341 -0.01319 0.08699 -0.02616 0.11147 0.00833 C 0.13594 0.04283 0.12501 0.16273 0.14688 0.20695 C 0.16876 0.25116 0.22483 0.27454 0.24272 0.27361 C 0.2606 0.27269 0.27344 0.20324 0.25417 0.20139 C 0.2349 0.19954 0.13751 0.2456 0.12709 0.2625 C 0.11667 0.2794 0.16355 0.30972 0.19167 0.30278 C 0.2198 0.29583 0.3106 0.23148 0.29584 0.22083 C 0.28108 0.21019 0.11876 0.22986 0.10313 0.23889 C 0.08751 0.24792 0.18577 0.28565 0.20209 0.275 C 0.21841 0.26435 0.19081 0.22014 0.20105 0.175 C 0.21129 0.12986 0.2356 0.0331 0.26355 0.00417 C 0.2915 -0.02477 0.33004 -0.0118 0.36876 0.00139 " pathEditMode="relative" ptsTypes="aaaaaaaaaaaaA">
                                      <p:cBhvr>
                                        <p:cTn id="27" dur="5000" fill="hold"/>
                                        <p:tgtEl>
                                          <p:spTgt spid="11622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9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2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224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Byte Order:</a:t>
            </a:r>
            <a:r>
              <a:rPr lang="nb-NO">
                <a:latin typeface="Tahoma" charset="0"/>
                <a:ea typeface="ＭＳ Ｐゴシック" charset="0"/>
                <a:cs typeface="ＭＳ Ｐゴシック" charset="0"/>
              </a:rPr>
              <a:t> IP address example</a:t>
            </a:r>
            <a:endParaRPr lang="en-US">
              <a:latin typeface="Tahom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79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3350" y="1171575"/>
            <a:ext cx="8772525" cy="54673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nb-NO" sz="2400" dirty="0">
                <a:latin typeface="Tahoma" charset="0"/>
                <a:ea typeface="ＭＳ Ｐゴシック" charset="0"/>
                <a:cs typeface="ＭＳ Ｐゴシック" charset="0"/>
              </a:rPr>
              <a:t>IPv4 host </a:t>
            </a:r>
            <a:r>
              <a:rPr lang="nb-NO" sz="2400" dirty="0" err="1">
                <a:latin typeface="Tahoma" charset="0"/>
                <a:ea typeface="ＭＳ Ｐゴシック" charset="0"/>
                <a:cs typeface="ＭＳ Ｐゴシック" charset="0"/>
              </a:rPr>
              <a:t>address</a:t>
            </a:r>
            <a:r>
              <a:rPr lang="nb-NO" sz="2400" dirty="0">
                <a:latin typeface="Tahoma" charset="0"/>
                <a:ea typeface="ＭＳ Ｐゴシック" charset="0"/>
                <a:cs typeface="ＭＳ Ｐゴシック" charset="0"/>
              </a:rPr>
              <a:t>: </a:t>
            </a:r>
            <a:r>
              <a:rPr lang="nb-NO" sz="2400" dirty="0" err="1">
                <a:latin typeface="Tahoma" charset="0"/>
                <a:ea typeface="ＭＳ Ｐゴシック" charset="0"/>
                <a:cs typeface="ＭＳ Ｐゴシック" charset="0"/>
              </a:rPr>
              <a:t>represents</a:t>
            </a:r>
            <a:r>
              <a:rPr lang="nb-NO" sz="2400" dirty="0">
                <a:latin typeface="Tahoma" charset="0"/>
                <a:ea typeface="ＭＳ Ｐゴシック" charset="0"/>
                <a:cs typeface="ＭＳ Ｐゴシック" charset="0"/>
              </a:rPr>
              <a:t> a 32-bit </a:t>
            </a:r>
            <a:r>
              <a:rPr lang="nb-NO" sz="2400" dirty="0" err="1">
                <a:latin typeface="Tahoma" charset="0"/>
                <a:ea typeface="ＭＳ Ｐゴシック" charset="0"/>
                <a:cs typeface="ＭＳ Ｐゴシック" charset="0"/>
              </a:rPr>
              <a:t>address</a:t>
            </a:r>
            <a:endParaRPr lang="nb-NO" sz="2400" dirty="0">
              <a:latin typeface="Tahoma" charset="0"/>
              <a:ea typeface="ＭＳ Ｐゴシック" charset="0"/>
              <a:cs typeface="ＭＳ Ｐゴシック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nb-NO" sz="2000" dirty="0" err="1">
                <a:latin typeface="Tahoma" charset="0"/>
                <a:ea typeface="ＭＳ Ｐゴシック" charset="0"/>
              </a:rPr>
              <a:t>written</a:t>
            </a:r>
            <a:r>
              <a:rPr lang="nb-NO" sz="2000" dirty="0">
                <a:latin typeface="Tahoma" charset="0"/>
                <a:ea typeface="ＭＳ Ｐゴシック" charset="0"/>
              </a:rPr>
              <a:t> </a:t>
            </a:r>
            <a:r>
              <a:rPr lang="nb-NO" sz="2000" dirty="0" err="1">
                <a:latin typeface="Tahoma" charset="0"/>
                <a:ea typeface="ＭＳ Ｐゴシック" charset="0"/>
              </a:rPr>
              <a:t>on</a:t>
            </a:r>
            <a:r>
              <a:rPr lang="nb-NO" sz="2000" dirty="0">
                <a:latin typeface="Tahoma" charset="0"/>
                <a:ea typeface="ＭＳ Ｐゴシック" charset="0"/>
              </a:rPr>
              <a:t> </a:t>
            </a:r>
            <a:r>
              <a:rPr lang="nb-NO" sz="2000" dirty="0" err="1">
                <a:latin typeface="Tahoma" charset="0"/>
                <a:ea typeface="ＭＳ Ｐゴシック" charset="0"/>
              </a:rPr>
              <a:t>paper</a:t>
            </a:r>
            <a:r>
              <a:rPr lang="nb-NO" sz="2000" dirty="0">
                <a:latin typeface="Tahoma" charset="0"/>
                <a:ea typeface="ＭＳ Ｐゴシック" charset="0"/>
              </a:rPr>
              <a:t> (”</a:t>
            </a:r>
            <a:r>
              <a:rPr lang="nb-NO" sz="2000" dirty="0" err="1">
                <a:latin typeface="Tahoma" charset="0"/>
                <a:ea typeface="ＭＳ Ｐゴシック" charset="0"/>
              </a:rPr>
              <a:t>dotted</a:t>
            </a:r>
            <a:r>
              <a:rPr lang="nb-NO" sz="2000" dirty="0">
                <a:latin typeface="Tahoma" charset="0"/>
                <a:ea typeface="ＭＳ Ｐゴシック" charset="0"/>
              </a:rPr>
              <a:t> </a:t>
            </a:r>
            <a:r>
              <a:rPr lang="nb-NO" sz="2000" dirty="0" err="1">
                <a:latin typeface="Tahoma" charset="0"/>
                <a:ea typeface="ＭＳ Ｐゴシック" charset="0"/>
              </a:rPr>
              <a:t>decimal</a:t>
            </a:r>
            <a:r>
              <a:rPr lang="nb-NO" sz="2000" dirty="0">
                <a:latin typeface="Tahoma" charset="0"/>
                <a:ea typeface="ＭＳ Ｐゴシック" charset="0"/>
              </a:rPr>
              <a:t> </a:t>
            </a:r>
            <a:r>
              <a:rPr lang="nb-NO" sz="2000" dirty="0" err="1">
                <a:latin typeface="Tahoma" charset="0"/>
                <a:ea typeface="ＭＳ Ｐゴシック" charset="0"/>
              </a:rPr>
              <a:t>notation</a:t>
            </a:r>
            <a:r>
              <a:rPr lang="nb-NO" sz="2000" dirty="0">
                <a:latin typeface="Tahoma" charset="0"/>
                <a:ea typeface="ＭＳ Ｐゴシック" charset="0"/>
              </a:rPr>
              <a:t>”): </a:t>
            </a:r>
            <a:r>
              <a:rPr lang="nb-NO" sz="2000" b="1" dirty="0">
                <a:solidFill>
                  <a:schemeClr val="folHlink"/>
                </a:solidFill>
                <a:latin typeface="Courier New" charset="0"/>
                <a:ea typeface="ＭＳ Ｐゴシック" charset="0"/>
              </a:rPr>
              <a:t>129</a:t>
            </a:r>
            <a:r>
              <a:rPr lang="nb-NO" sz="2000" b="1" dirty="0">
                <a:latin typeface="Courier New" charset="0"/>
                <a:ea typeface="ＭＳ Ｐゴシック" charset="0"/>
              </a:rPr>
              <a:t>.</a:t>
            </a:r>
            <a:r>
              <a:rPr lang="nb-NO" sz="2000" b="1" dirty="0">
                <a:solidFill>
                  <a:srgbClr val="00FF00"/>
                </a:solidFill>
                <a:latin typeface="Courier New" charset="0"/>
                <a:ea typeface="ＭＳ Ｐゴシック" charset="0"/>
              </a:rPr>
              <a:t>240</a:t>
            </a:r>
            <a:r>
              <a:rPr lang="nb-NO" sz="2000" b="1" dirty="0">
                <a:latin typeface="Courier New" charset="0"/>
                <a:ea typeface="ＭＳ Ｐゴシック" charset="0"/>
              </a:rPr>
              <a:t>.</a:t>
            </a:r>
            <a:r>
              <a:rPr lang="nb-NO" sz="2000" b="1" dirty="0">
                <a:solidFill>
                  <a:srgbClr val="CC0099"/>
                </a:solidFill>
                <a:latin typeface="Courier New" charset="0"/>
                <a:ea typeface="ＭＳ Ｐゴシック" charset="0"/>
              </a:rPr>
              <a:t>71</a:t>
            </a:r>
            <a:r>
              <a:rPr lang="nb-NO" sz="2000" b="1" dirty="0">
                <a:latin typeface="Courier New" charset="0"/>
                <a:ea typeface="ＭＳ Ｐゴシック" charset="0"/>
              </a:rPr>
              <a:t>.</a:t>
            </a:r>
            <a:r>
              <a:rPr lang="nb-NO" sz="2000" b="1" dirty="0">
                <a:solidFill>
                  <a:srgbClr val="FF0000"/>
                </a:solidFill>
                <a:latin typeface="Courier New" charset="0"/>
                <a:ea typeface="ＭＳ Ｐゴシック" charset="0"/>
              </a:rPr>
              <a:t>213</a:t>
            </a:r>
            <a:r>
              <a:rPr lang="nb-NO" sz="2000" b="1" dirty="0">
                <a:latin typeface="Courier New" charset="0"/>
                <a:ea typeface="ＭＳ Ｐゴシック" charset="0"/>
              </a:rPr>
              <a:t/>
            </a:r>
            <a:br>
              <a:rPr lang="nb-NO" sz="2000" b="1" dirty="0">
                <a:latin typeface="Courier New" charset="0"/>
                <a:ea typeface="ＭＳ Ｐゴシック" charset="0"/>
              </a:rPr>
            </a:br>
            <a:endParaRPr lang="nb-NO" sz="2000" b="1" dirty="0">
              <a:latin typeface="Courier New" charset="0"/>
              <a:ea typeface="ＭＳ Ｐゴシック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nb-NO" sz="2000" dirty="0" err="1">
                <a:latin typeface="Tahoma" charset="0"/>
                <a:ea typeface="ＭＳ Ｐゴシック" charset="0"/>
              </a:rPr>
              <a:t>binary</a:t>
            </a:r>
            <a:r>
              <a:rPr lang="nb-NO" sz="2000" dirty="0">
                <a:latin typeface="Tahoma" charset="0"/>
                <a:ea typeface="ＭＳ Ｐゴシック" charset="0"/>
              </a:rPr>
              <a:t> in bits: </a:t>
            </a:r>
            <a:r>
              <a:rPr lang="nb-NO" sz="2000" b="1" dirty="0">
                <a:solidFill>
                  <a:schemeClr val="folHlink"/>
                </a:solidFill>
                <a:latin typeface="Courier New" charset="0"/>
                <a:ea typeface="ＭＳ Ｐゴシック" charset="0"/>
              </a:rPr>
              <a:t>10000001</a:t>
            </a:r>
            <a:r>
              <a:rPr lang="nb-NO" sz="2000" b="1" dirty="0">
                <a:latin typeface="Courier New" charset="0"/>
                <a:ea typeface="ＭＳ Ｐゴシック" charset="0"/>
              </a:rPr>
              <a:t> </a:t>
            </a:r>
            <a:r>
              <a:rPr lang="nb-NO" sz="2000" b="1" dirty="0">
                <a:solidFill>
                  <a:srgbClr val="00FF00"/>
                </a:solidFill>
                <a:latin typeface="Courier New" charset="0"/>
                <a:ea typeface="ＭＳ Ｐゴシック" charset="0"/>
              </a:rPr>
              <a:t>11110000</a:t>
            </a:r>
            <a:r>
              <a:rPr lang="nb-NO" sz="2000" b="1" dirty="0">
                <a:latin typeface="Courier New" charset="0"/>
                <a:ea typeface="ＭＳ Ｐゴシック" charset="0"/>
              </a:rPr>
              <a:t> </a:t>
            </a:r>
            <a:r>
              <a:rPr lang="nb-NO" sz="2000" b="1" dirty="0">
                <a:solidFill>
                  <a:srgbClr val="CC0099"/>
                </a:solidFill>
                <a:latin typeface="Courier New" charset="0"/>
                <a:ea typeface="ＭＳ Ｐゴシック" charset="0"/>
              </a:rPr>
              <a:t>01000111</a:t>
            </a:r>
            <a:r>
              <a:rPr lang="nb-NO" sz="2000" b="1" dirty="0">
                <a:latin typeface="Courier New" charset="0"/>
                <a:ea typeface="ＭＳ Ｐゴシック" charset="0"/>
              </a:rPr>
              <a:t> </a:t>
            </a:r>
            <a:r>
              <a:rPr lang="nb-NO" sz="2000" b="1" dirty="0">
                <a:solidFill>
                  <a:srgbClr val="FF0000"/>
                </a:solidFill>
                <a:latin typeface="Courier New" charset="0"/>
                <a:ea typeface="ＭＳ Ｐゴシック" charset="0"/>
              </a:rPr>
              <a:t>10001011</a:t>
            </a:r>
            <a:r>
              <a:rPr lang="nb-NO" sz="2000" dirty="0">
                <a:latin typeface="Tahoma" charset="0"/>
                <a:ea typeface="ＭＳ Ｐゴシック" charset="0"/>
              </a:rPr>
              <a:t/>
            </a:r>
            <a:br>
              <a:rPr lang="nb-NO" sz="2000" dirty="0">
                <a:latin typeface="Tahoma" charset="0"/>
                <a:ea typeface="ＭＳ Ｐゴシック" charset="0"/>
              </a:rPr>
            </a:br>
            <a:endParaRPr lang="nb-NO" sz="2000" dirty="0">
              <a:latin typeface="Tahoma" charset="0"/>
              <a:ea typeface="ＭＳ Ｐゴシック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nb-NO" sz="2000" dirty="0" err="1">
                <a:latin typeface="Tahoma" charset="0"/>
                <a:ea typeface="ＭＳ Ｐゴシック" charset="0"/>
              </a:rPr>
              <a:t>hexadecimal</a:t>
            </a:r>
            <a:r>
              <a:rPr lang="nb-NO" sz="2000" dirty="0">
                <a:latin typeface="Tahoma" charset="0"/>
                <a:ea typeface="ＭＳ Ｐゴシック" charset="0"/>
              </a:rPr>
              <a:t> in bytes: </a:t>
            </a:r>
            <a:r>
              <a:rPr lang="nb-NO" sz="2000" b="1" dirty="0">
                <a:latin typeface="Courier New" charset="0"/>
                <a:ea typeface="ＭＳ Ｐゴシック" charset="0"/>
              </a:rPr>
              <a:t>0x</a:t>
            </a:r>
            <a:r>
              <a:rPr lang="nb-NO" sz="2000" b="1" dirty="0">
                <a:solidFill>
                  <a:schemeClr val="folHlink"/>
                </a:solidFill>
                <a:latin typeface="Courier New" charset="0"/>
                <a:ea typeface="ＭＳ Ｐゴシック" charset="0"/>
              </a:rPr>
              <a:t>81</a:t>
            </a:r>
            <a:r>
              <a:rPr lang="nb-NO" sz="2000" b="1" dirty="0">
                <a:latin typeface="Courier New" charset="0"/>
                <a:ea typeface="ＭＳ Ｐゴシック" charset="0"/>
              </a:rPr>
              <a:t> 0x</a:t>
            </a:r>
            <a:r>
              <a:rPr lang="nb-NO" sz="2000" b="1" dirty="0">
                <a:solidFill>
                  <a:srgbClr val="00FF00"/>
                </a:solidFill>
                <a:latin typeface="Courier New" charset="0"/>
                <a:ea typeface="ＭＳ Ｐゴシック" charset="0"/>
              </a:rPr>
              <a:t>f0</a:t>
            </a:r>
            <a:r>
              <a:rPr lang="nb-NO" sz="2000" b="1" dirty="0">
                <a:latin typeface="Courier New" charset="0"/>
                <a:ea typeface="ＭＳ Ｐゴシック" charset="0"/>
              </a:rPr>
              <a:t> 0x</a:t>
            </a:r>
            <a:r>
              <a:rPr lang="nb-NO" sz="2000" b="1" dirty="0">
                <a:solidFill>
                  <a:srgbClr val="CC0099"/>
                </a:solidFill>
                <a:latin typeface="Courier New" charset="0"/>
                <a:ea typeface="ＭＳ Ｐゴシック" charset="0"/>
              </a:rPr>
              <a:t>47</a:t>
            </a:r>
            <a:r>
              <a:rPr lang="nb-NO" sz="2000" b="1" dirty="0">
                <a:latin typeface="Courier New" charset="0"/>
                <a:ea typeface="ＭＳ Ｐゴシック" charset="0"/>
              </a:rPr>
              <a:t> 0x</a:t>
            </a:r>
            <a:r>
              <a:rPr lang="nb-NO" sz="2000" b="1" dirty="0">
                <a:solidFill>
                  <a:srgbClr val="FF0000"/>
                </a:solidFill>
                <a:latin typeface="Courier New" charset="0"/>
                <a:ea typeface="ＭＳ Ｐゴシック" charset="0"/>
              </a:rPr>
              <a:t>8b</a:t>
            </a:r>
            <a:r>
              <a:rPr lang="nb-NO" sz="2000" b="1" dirty="0">
                <a:latin typeface="Courier New" charset="0"/>
                <a:ea typeface="ＭＳ Ｐゴシック" charset="0"/>
              </a:rPr>
              <a:t/>
            </a:r>
            <a:br>
              <a:rPr lang="nb-NO" sz="2000" b="1" dirty="0">
                <a:latin typeface="Courier New" charset="0"/>
                <a:ea typeface="ＭＳ Ｐゴシック" charset="0"/>
              </a:rPr>
            </a:br>
            <a:r>
              <a:rPr lang="nb-NO" sz="2000" b="1" dirty="0">
                <a:latin typeface="Courier New" charset="0"/>
                <a:ea typeface="ＭＳ Ｐゴシック" charset="0"/>
              </a:rPr>
              <a:t/>
            </a:r>
            <a:br>
              <a:rPr lang="nb-NO" sz="2000" b="1" dirty="0">
                <a:latin typeface="Courier New" charset="0"/>
                <a:ea typeface="ＭＳ Ｐゴシック" charset="0"/>
              </a:rPr>
            </a:br>
            <a:endParaRPr lang="nb-NO" sz="2000" b="1" dirty="0">
              <a:latin typeface="Courier New" charset="0"/>
              <a:ea typeface="ＭＳ Ｐゴシック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nb-NO" sz="2400" dirty="0">
                <a:latin typeface="Tahoma" charset="0"/>
                <a:ea typeface="ＭＳ Ｐゴシック" charset="0"/>
                <a:cs typeface="ＭＳ Ｐゴシック" charset="0"/>
              </a:rPr>
              <a:t>Big-</a:t>
            </a:r>
            <a:r>
              <a:rPr lang="nb-NO" sz="2400" dirty="0" err="1">
                <a:latin typeface="Tahoma" charset="0"/>
                <a:ea typeface="ＭＳ Ｐゴシック" charset="0"/>
                <a:cs typeface="ＭＳ Ｐゴシック" charset="0"/>
              </a:rPr>
              <a:t>endian</a:t>
            </a:r>
            <a:r>
              <a:rPr lang="nb-NO" sz="2400" dirty="0">
                <a:latin typeface="Tahoma" charset="0"/>
                <a:ea typeface="ＭＳ Ｐゴシック" charset="0"/>
                <a:cs typeface="ＭＳ Ｐゴシック" charset="0"/>
              </a:rPr>
              <a:t> (”normal” </a:t>
            </a:r>
            <a:r>
              <a:rPr lang="nb-NO" sz="2400" dirty="0" err="1">
                <a:latin typeface="Tahoma" charset="0"/>
                <a:ea typeface="ＭＳ Ｐゴシック" charset="0"/>
                <a:cs typeface="ＭＳ Ｐゴシック" charset="0"/>
              </a:rPr>
              <a:t>left</a:t>
            </a:r>
            <a:r>
              <a:rPr lang="nb-NO" sz="2400" dirty="0">
                <a:latin typeface="Tahoma" charset="0"/>
                <a:ea typeface="ＭＳ Ｐゴシック" charset="0"/>
                <a:cs typeface="ＭＳ Ｐゴシック" charset="0"/>
              </a:rPr>
              <a:t> to right):</a:t>
            </a:r>
          </a:p>
          <a:p>
            <a:pPr lvl="1" eaLnBrk="1" hangingPunct="1">
              <a:lnSpc>
                <a:spcPct val="80000"/>
              </a:lnSpc>
            </a:pPr>
            <a:r>
              <a:rPr lang="nb-NO" sz="2000" dirty="0" err="1">
                <a:latin typeface="Tahoma" charset="0"/>
                <a:ea typeface="ＭＳ Ｐゴシック" charset="0"/>
              </a:rPr>
              <a:t>one</a:t>
            </a:r>
            <a:r>
              <a:rPr lang="nb-NO" sz="2000" dirty="0">
                <a:latin typeface="Tahoma" charset="0"/>
                <a:ea typeface="ＭＳ Ｐゴシック" charset="0"/>
              </a:rPr>
              <a:t> 4 byte </a:t>
            </a:r>
            <a:r>
              <a:rPr lang="nb-NO" sz="2000" dirty="0" err="1">
                <a:latin typeface="Courier New" charset="0"/>
                <a:ea typeface="ＭＳ Ｐゴシック" charset="0"/>
              </a:rPr>
              <a:t>int</a:t>
            </a:r>
            <a:r>
              <a:rPr lang="nb-NO" sz="2000" dirty="0">
                <a:latin typeface="Tahoma" charset="0"/>
                <a:ea typeface="ＭＳ Ｐゴシック" charset="0"/>
              </a:rPr>
              <a:t> </a:t>
            </a:r>
            <a:r>
              <a:rPr lang="nb-NO" sz="2000" dirty="0" err="1">
                <a:latin typeface="Tahoma" charset="0"/>
                <a:ea typeface="ＭＳ Ｐゴシック" charset="0"/>
              </a:rPr>
              <a:t>on</a:t>
            </a:r>
            <a:r>
              <a:rPr lang="nb-NO" sz="2000" dirty="0">
                <a:latin typeface="Tahoma" charset="0"/>
                <a:ea typeface="ＭＳ Ｐゴシック" charset="0"/>
              </a:rPr>
              <a:t> PowerPC, POWER, </a:t>
            </a:r>
            <a:r>
              <a:rPr lang="nb-NO" sz="2000" dirty="0" err="1">
                <a:latin typeface="Tahoma" charset="0"/>
                <a:ea typeface="ＭＳ Ｐゴシック" charset="0"/>
              </a:rPr>
              <a:t>Sparc</a:t>
            </a:r>
            <a:r>
              <a:rPr lang="nb-NO" sz="2000" dirty="0">
                <a:latin typeface="Tahoma" charset="0"/>
                <a:ea typeface="ＭＳ Ｐゴシック" charset="0"/>
              </a:rPr>
              <a:t>, …:	0x</a:t>
            </a:r>
            <a:r>
              <a:rPr lang="nb-NO" sz="2000" b="1" dirty="0">
                <a:solidFill>
                  <a:schemeClr val="folHlink"/>
                </a:solidFill>
                <a:latin typeface="Tahoma" charset="0"/>
                <a:ea typeface="ＭＳ Ｐゴシック" charset="0"/>
              </a:rPr>
              <a:t>81</a:t>
            </a:r>
            <a:r>
              <a:rPr lang="nb-NO" sz="2000" b="1" dirty="0">
                <a:solidFill>
                  <a:srgbClr val="00FF00"/>
                </a:solidFill>
                <a:latin typeface="Tahoma" charset="0"/>
                <a:ea typeface="ＭＳ Ｐゴシック" charset="0"/>
              </a:rPr>
              <a:t>f0</a:t>
            </a:r>
            <a:r>
              <a:rPr lang="nb-NO" sz="2000" b="1" dirty="0">
                <a:solidFill>
                  <a:srgbClr val="CC0099"/>
                </a:solidFill>
                <a:latin typeface="Tahoma" charset="0"/>
                <a:ea typeface="ＭＳ Ｐゴシック" charset="0"/>
              </a:rPr>
              <a:t>47</a:t>
            </a:r>
            <a:r>
              <a:rPr lang="nb-NO" sz="2000" b="1" dirty="0">
                <a:solidFill>
                  <a:srgbClr val="FF0000"/>
                </a:solidFill>
                <a:latin typeface="Tahoma" charset="0"/>
                <a:ea typeface="ＭＳ Ｐゴシック" charset="0"/>
              </a:rPr>
              <a:t>8b</a:t>
            </a:r>
            <a:r>
              <a:rPr lang="nb-NO" sz="2000" b="1" dirty="0">
                <a:solidFill>
                  <a:schemeClr val="folHlink"/>
                </a:solidFill>
                <a:latin typeface="Tahoma" charset="0"/>
                <a:ea typeface="ＭＳ Ｐゴシック" charset="0"/>
              </a:rPr>
              <a:t> </a:t>
            </a:r>
            <a:r>
              <a:rPr lang="nb-NO" sz="2000" dirty="0">
                <a:solidFill>
                  <a:srgbClr val="FF0000"/>
                </a:solidFill>
                <a:latin typeface="Tahoma" charset="0"/>
                <a:ea typeface="ＭＳ Ｐゴシック" charset="0"/>
              </a:rPr>
              <a:t/>
            </a:r>
            <a:br>
              <a:rPr lang="nb-NO" sz="2000" dirty="0">
                <a:solidFill>
                  <a:srgbClr val="FF0000"/>
                </a:solidFill>
                <a:latin typeface="Tahoma" charset="0"/>
                <a:ea typeface="ＭＳ Ｐゴシック" charset="0"/>
              </a:rPr>
            </a:br>
            <a:endParaRPr lang="nb-NO" sz="2000" dirty="0">
              <a:solidFill>
                <a:srgbClr val="FF0000"/>
              </a:solidFill>
              <a:latin typeface="Tahoma" charset="0"/>
              <a:ea typeface="ＭＳ Ｐゴシック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nb-NO" sz="2400" dirty="0">
                <a:latin typeface="Tahoma" charset="0"/>
                <a:ea typeface="ＭＳ Ｐゴシック" charset="0"/>
                <a:cs typeface="ＭＳ Ｐゴシック" charset="0"/>
              </a:rPr>
              <a:t>Little-</a:t>
            </a:r>
            <a:r>
              <a:rPr lang="nb-NO" sz="2400" dirty="0" err="1">
                <a:latin typeface="Tahoma" charset="0"/>
                <a:ea typeface="ＭＳ Ｐゴシック" charset="0"/>
                <a:cs typeface="ＭＳ Ｐゴシック" charset="0"/>
              </a:rPr>
              <a:t>endian</a:t>
            </a:r>
            <a:r>
              <a:rPr lang="nb-NO" sz="2400" dirty="0">
                <a:latin typeface="Tahoma" charset="0"/>
                <a:ea typeface="ＭＳ Ｐゴシック" charset="0"/>
                <a:cs typeface="ＭＳ Ｐゴシック" charset="0"/>
              </a:rPr>
              <a:t>:</a:t>
            </a:r>
          </a:p>
          <a:p>
            <a:pPr lvl="1" eaLnBrk="1" hangingPunct="1">
              <a:lnSpc>
                <a:spcPct val="80000"/>
              </a:lnSpc>
            </a:pPr>
            <a:r>
              <a:rPr lang="nb-NO" sz="2000" dirty="0" err="1">
                <a:latin typeface="Tahoma" charset="0"/>
                <a:ea typeface="ＭＳ Ｐゴシック" charset="0"/>
              </a:rPr>
              <a:t>one</a:t>
            </a:r>
            <a:r>
              <a:rPr lang="nb-NO" sz="2000" dirty="0">
                <a:latin typeface="Tahoma" charset="0"/>
                <a:ea typeface="ＭＳ Ｐゴシック" charset="0"/>
              </a:rPr>
              <a:t> 4 byte </a:t>
            </a:r>
            <a:r>
              <a:rPr lang="nb-NO" sz="2000" dirty="0" err="1">
                <a:latin typeface="Courier New" charset="0"/>
                <a:ea typeface="ＭＳ Ｐゴシック" charset="0"/>
              </a:rPr>
              <a:t>int</a:t>
            </a:r>
            <a:r>
              <a:rPr lang="nb-NO" sz="2000" dirty="0">
                <a:latin typeface="Tahoma" charset="0"/>
                <a:ea typeface="ＭＳ Ｐゴシック" charset="0"/>
              </a:rPr>
              <a:t> </a:t>
            </a:r>
            <a:r>
              <a:rPr lang="nb-NO" sz="2000" dirty="0" err="1">
                <a:latin typeface="Tahoma" charset="0"/>
                <a:ea typeface="ＭＳ Ｐゴシック" charset="0"/>
              </a:rPr>
              <a:t>on</a:t>
            </a:r>
            <a:r>
              <a:rPr lang="nb-NO" sz="2000" dirty="0">
                <a:latin typeface="Tahoma" charset="0"/>
                <a:ea typeface="ＭＳ Ｐゴシック" charset="0"/>
              </a:rPr>
              <a:t> x86, </a:t>
            </a:r>
            <a:r>
              <a:rPr lang="nb-NO" sz="2000" dirty="0" err="1">
                <a:latin typeface="Tahoma" charset="0"/>
                <a:ea typeface="ＭＳ Ｐゴシック" charset="0"/>
              </a:rPr>
              <a:t>StrongARM</a:t>
            </a:r>
            <a:r>
              <a:rPr lang="nb-NO" sz="2000" dirty="0">
                <a:latin typeface="Tahoma" charset="0"/>
                <a:ea typeface="ＭＳ Ｐゴシック" charset="0"/>
              </a:rPr>
              <a:t>, </a:t>
            </a:r>
            <a:r>
              <a:rPr lang="nb-NO" sz="2000" dirty="0" err="1">
                <a:latin typeface="Tahoma" charset="0"/>
                <a:ea typeface="ＭＳ Ｐゴシック" charset="0"/>
              </a:rPr>
              <a:t>XScale</a:t>
            </a:r>
            <a:r>
              <a:rPr lang="nb-NO" sz="2000" dirty="0">
                <a:latin typeface="Tahoma" charset="0"/>
                <a:ea typeface="ＭＳ Ｐゴシック" charset="0"/>
              </a:rPr>
              <a:t>, …: 	0x</a:t>
            </a:r>
            <a:r>
              <a:rPr lang="nb-NO" sz="2000" b="1" dirty="0">
                <a:solidFill>
                  <a:srgbClr val="FF0000"/>
                </a:solidFill>
                <a:latin typeface="Tahoma" charset="0"/>
                <a:ea typeface="ＭＳ Ｐゴシック" charset="0"/>
              </a:rPr>
              <a:t>8b</a:t>
            </a:r>
            <a:r>
              <a:rPr lang="nb-NO" sz="2000" b="1" dirty="0">
                <a:solidFill>
                  <a:srgbClr val="CC0099"/>
                </a:solidFill>
                <a:latin typeface="Tahoma" charset="0"/>
                <a:ea typeface="ＭＳ Ｐゴシック" charset="0"/>
              </a:rPr>
              <a:t>47</a:t>
            </a:r>
            <a:r>
              <a:rPr lang="nb-NO" sz="2000" b="1" dirty="0">
                <a:solidFill>
                  <a:srgbClr val="00FF00"/>
                </a:solidFill>
                <a:latin typeface="Tahoma" charset="0"/>
                <a:ea typeface="ＭＳ Ｐゴシック" charset="0"/>
              </a:rPr>
              <a:t>f0</a:t>
            </a:r>
            <a:r>
              <a:rPr lang="nb-NO" sz="2000" b="1" dirty="0">
                <a:solidFill>
                  <a:schemeClr val="folHlink"/>
                </a:solidFill>
                <a:latin typeface="Tahoma" charset="0"/>
                <a:ea typeface="ＭＳ Ｐゴシック" charset="0"/>
              </a:rPr>
              <a:t>81</a:t>
            </a:r>
            <a:r>
              <a:rPr lang="nb-NO" sz="2000" b="1" dirty="0">
                <a:solidFill>
                  <a:srgbClr val="FF0000"/>
                </a:solidFill>
                <a:latin typeface="Tahoma" charset="0"/>
                <a:ea typeface="ＭＳ Ｐゴシック" charset="0"/>
              </a:rPr>
              <a:t> </a:t>
            </a:r>
            <a:r>
              <a:rPr lang="nb-NO" sz="2000" dirty="0">
                <a:solidFill>
                  <a:srgbClr val="FF0000"/>
                </a:solidFill>
                <a:latin typeface="Tahoma" charset="0"/>
                <a:ea typeface="ＭＳ Ｐゴシック" charset="0"/>
              </a:rPr>
              <a:t/>
            </a:r>
            <a:br>
              <a:rPr lang="nb-NO" sz="2000" dirty="0">
                <a:solidFill>
                  <a:srgbClr val="FF0000"/>
                </a:solidFill>
                <a:latin typeface="Tahoma" charset="0"/>
                <a:ea typeface="ＭＳ Ｐゴシック" charset="0"/>
              </a:rPr>
            </a:br>
            <a:r>
              <a:rPr lang="nb-NO" sz="2000" dirty="0" smtClean="0">
                <a:solidFill>
                  <a:srgbClr val="FF0000"/>
                </a:solidFill>
                <a:latin typeface="Tahoma" charset="0"/>
                <a:ea typeface="ＭＳ Ｐゴシック" charset="0"/>
              </a:rPr>
              <a:t/>
            </a:r>
            <a:br>
              <a:rPr lang="nb-NO" sz="2000" dirty="0" smtClean="0">
                <a:solidFill>
                  <a:srgbClr val="FF0000"/>
                </a:solidFill>
                <a:latin typeface="Tahoma" charset="0"/>
                <a:ea typeface="ＭＳ Ｐゴシック" charset="0"/>
              </a:rPr>
            </a:br>
            <a:endParaRPr lang="nb-NO" sz="2000" dirty="0" smtClean="0">
              <a:solidFill>
                <a:srgbClr val="FF0000"/>
              </a:solidFill>
              <a:latin typeface="Tahoma" charset="0"/>
              <a:ea typeface="ＭＳ Ｐゴシック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nb-NO" sz="2400" b="1" dirty="0" smtClean="0">
                <a:latin typeface="Tahoma" charset="0"/>
                <a:ea typeface="ＭＳ Ｐゴシック" charset="0"/>
                <a:cs typeface="ＭＳ Ｐゴシック" charset="0"/>
              </a:rPr>
              <a:t>Network </a:t>
            </a:r>
            <a:r>
              <a:rPr lang="nb-NO" sz="2400" b="1" dirty="0">
                <a:latin typeface="Tahoma" charset="0"/>
                <a:ea typeface="ＭＳ Ｐゴシック" charset="0"/>
                <a:cs typeface="ＭＳ Ｐゴシック" charset="0"/>
              </a:rPr>
              <a:t>byte order</a:t>
            </a:r>
            <a:r>
              <a:rPr lang="nb-NO" sz="2400" dirty="0">
                <a:latin typeface="Tahoma" charset="0"/>
                <a:ea typeface="ＭＳ Ｐゴシック" charset="0"/>
                <a:cs typeface="ＭＳ Ｐゴシック" charset="0"/>
              </a:rPr>
              <a:t>:				</a:t>
            </a:r>
            <a:r>
              <a:rPr lang="nb-NO" sz="2000" dirty="0">
                <a:latin typeface="Tahoma" charset="0"/>
                <a:ea typeface="ＭＳ Ｐゴシック" charset="0"/>
                <a:cs typeface="ＭＳ Ｐゴシック" charset="0"/>
              </a:rPr>
              <a:t>0x</a:t>
            </a:r>
            <a:r>
              <a:rPr lang="nb-NO" sz="2000" b="1" dirty="0">
                <a:solidFill>
                  <a:schemeClr val="folHlink"/>
                </a:solidFill>
                <a:latin typeface="Tahoma" charset="0"/>
                <a:ea typeface="ＭＳ Ｐゴシック" charset="0"/>
                <a:cs typeface="ＭＳ Ｐゴシック" charset="0"/>
              </a:rPr>
              <a:t>81</a:t>
            </a:r>
            <a:r>
              <a:rPr lang="nb-NO" sz="2000" b="1" dirty="0">
                <a:solidFill>
                  <a:srgbClr val="00FF00"/>
                </a:solidFill>
                <a:latin typeface="Tahoma" charset="0"/>
                <a:ea typeface="ＭＳ Ｐゴシック" charset="0"/>
                <a:cs typeface="ＭＳ Ｐゴシック" charset="0"/>
              </a:rPr>
              <a:t>f0</a:t>
            </a:r>
            <a:r>
              <a:rPr lang="nb-NO" sz="2000" b="1" dirty="0">
                <a:solidFill>
                  <a:srgbClr val="CC0099"/>
                </a:solidFill>
                <a:latin typeface="Tahoma" charset="0"/>
                <a:ea typeface="ＭＳ Ｐゴシック" charset="0"/>
                <a:cs typeface="ＭＳ Ｐゴシック" charset="0"/>
              </a:rPr>
              <a:t>47</a:t>
            </a:r>
            <a:r>
              <a:rPr lang="nb-NO" sz="2000" b="1" dirty="0">
                <a:solidFill>
                  <a:srgbClr val="FF0000"/>
                </a:solidFill>
                <a:latin typeface="Tahoma" charset="0"/>
                <a:ea typeface="ＭＳ Ｐゴシック" charset="0"/>
                <a:cs typeface="ＭＳ Ｐゴシック" charset="0"/>
              </a:rPr>
              <a:t>8b</a:t>
            </a:r>
            <a:endParaRPr lang="en-US" sz="2000" b="1" dirty="0">
              <a:solidFill>
                <a:srgbClr val="FF0000"/>
              </a:solidFill>
              <a:latin typeface="Tahoma" charset="0"/>
              <a:ea typeface="ＭＳ Ｐゴシック" charset="0"/>
              <a:cs typeface="ＭＳ Ｐゴシック" charset="0"/>
            </a:endParaRP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6275388" y="3416299"/>
            <a:ext cx="2209800" cy="2527299"/>
            <a:chOff x="3953" y="2721"/>
            <a:chExt cx="1392" cy="1592"/>
          </a:xfrm>
        </p:grpSpPr>
        <p:sp>
          <p:nvSpPr>
            <p:cNvPr id="37893" name="Oval 5"/>
            <p:cNvSpPr>
              <a:spLocks noChangeArrowheads="1"/>
            </p:cNvSpPr>
            <p:nvPr/>
          </p:nvSpPr>
          <p:spPr bwMode="auto">
            <a:xfrm>
              <a:off x="4109" y="3959"/>
              <a:ext cx="1080" cy="354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endParaRPr lang="en-US"/>
            </a:p>
          </p:txBody>
        </p:sp>
        <p:sp>
          <p:nvSpPr>
            <p:cNvPr id="37894" name="Oval 6"/>
            <p:cNvSpPr>
              <a:spLocks noChangeArrowheads="1"/>
            </p:cNvSpPr>
            <p:nvPr/>
          </p:nvSpPr>
          <p:spPr bwMode="auto">
            <a:xfrm>
              <a:off x="4109" y="2864"/>
              <a:ext cx="1080" cy="354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endParaRPr lang="en-US"/>
            </a:p>
          </p:txBody>
        </p:sp>
        <p:sp>
          <p:nvSpPr>
            <p:cNvPr id="37895" name="WordArt 8"/>
            <p:cNvSpPr>
              <a:spLocks noChangeArrowheads="1" noChangeShapeType="1" noTextEdit="1"/>
            </p:cNvSpPr>
            <p:nvPr/>
          </p:nvSpPr>
          <p:spPr bwMode="auto">
            <a:xfrm>
              <a:off x="3953" y="2721"/>
              <a:ext cx="1392" cy="816"/>
            </a:xfrm>
            <a:prstGeom prst="rect">
              <a:avLst/>
            </a:prstGeom>
          </p:spPr>
          <p:txBody>
            <a:bodyPr spcFirstLastPara="1" wrap="none" fromWordArt="1">
              <a:prstTxWarp prst="textArchUp">
                <a:avLst>
                  <a:gd name="adj" fmla="val 11972302"/>
                </a:avLst>
              </a:prstTxWarp>
            </a:bodyPr>
            <a:lstStyle/>
            <a:p>
              <a:pPr algn="ctr"/>
              <a:r>
                <a:rPr 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chemeClr val="hlink"/>
                  </a:solidFill>
                  <a:latin typeface="Arial Black"/>
                  <a:ea typeface="Arial Black"/>
                  <a:cs typeface="Arial Black"/>
                </a:rPr>
                <a:t>Problem!</a:t>
              </a:r>
            </a:p>
          </p:txBody>
        </p:sp>
        <p:sp>
          <p:nvSpPr>
            <p:cNvPr id="37896" name="Oval 9"/>
            <p:cNvSpPr>
              <a:spLocks noChangeArrowheads="1"/>
            </p:cNvSpPr>
            <p:nvPr/>
          </p:nvSpPr>
          <p:spPr bwMode="auto">
            <a:xfrm>
              <a:off x="4109" y="3434"/>
              <a:ext cx="1080" cy="354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9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9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9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9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9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Byte Order: Translation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7650" y="1200150"/>
            <a:ext cx="8686800" cy="5410200"/>
          </a:xfrm>
        </p:spPr>
        <p:txBody>
          <a:bodyPr/>
          <a:lstStyle/>
          <a:p>
            <a:pPr eaLnBrk="1" hangingPunct="1"/>
            <a:r>
              <a:rPr lang="en-US" sz="2000" dirty="0">
                <a:latin typeface="Tahoma" charset="0"/>
                <a:ea typeface="ＭＳ Ｐゴシック" charset="0"/>
                <a:cs typeface="ＭＳ Ｐゴシック" charset="0"/>
              </a:rPr>
              <a:t>Byte order translation makes communication over several platforms possible</a:t>
            </a:r>
            <a:r>
              <a:rPr lang="en-US" sz="2000" dirty="0">
                <a:latin typeface="Courier New" charset="0"/>
                <a:ea typeface="ＭＳ Ｐゴシック" charset="0"/>
                <a:cs typeface="ＭＳ Ｐゴシック" charset="0"/>
              </a:rPr>
              <a:t> </a:t>
            </a:r>
            <a:br>
              <a:rPr lang="en-US" sz="2000" dirty="0">
                <a:latin typeface="Courier New" charset="0"/>
                <a:ea typeface="ＭＳ Ｐゴシック" charset="0"/>
                <a:cs typeface="ＭＳ Ｐゴシック" charset="0"/>
              </a:rPr>
            </a:br>
            <a:endParaRPr lang="en-US" sz="2000" dirty="0">
              <a:latin typeface="Courier New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sz="2000" dirty="0" err="1">
                <a:latin typeface="Courier New" charset="0"/>
                <a:ea typeface="ＭＳ Ｐゴシック" charset="0"/>
                <a:cs typeface="ＭＳ Ｐゴシック" charset="0"/>
              </a:rPr>
              <a:t>htons</a:t>
            </a:r>
            <a:r>
              <a:rPr lang="en-US" sz="2000" dirty="0">
                <a:latin typeface="Courier New" charset="0"/>
                <a:ea typeface="ＭＳ Ｐゴシック" charset="0"/>
                <a:cs typeface="ＭＳ Ｐゴシック" charset="0"/>
              </a:rPr>
              <a:t>() / </a:t>
            </a:r>
            <a:r>
              <a:rPr lang="en-US" sz="2000" dirty="0" err="1">
                <a:latin typeface="Courier New" charset="0"/>
                <a:ea typeface="ＭＳ Ｐゴシック" charset="0"/>
                <a:cs typeface="ＭＳ Ｐゴシック" charset="0"/>
              </a:rPr>
              <a:t>htonl</a:t>
            </a:r>
            <a:r>
              <a:rPr lang="en-US" sz="2000" dirty="0">
                <a:latin typeface="Courier New" charset="0"/>
                <a:ea typeface="ＭＳ Ｐゴシック" charset="0"/>
                <a:cs typeface="ＭＳ Ｐゴシック" charset="0"/>
              </a:rPr>
              <a:t>()</a:t>
            </a:r>
          </a:p>
          <a:p>
            <a:pPr lvl="1" eaLnBrk="1" hangingPunct="1"/>
            <a:r>
              <a:rPr lang="en-US" sz="1800" dirty="0">
                <a:solidFill>
                  <a:schemeClr val="folHlink"/>
                </a:solidFill>
                <a:latin typeface="Tahoma" charset="0"/>
                <a:ea typeface="ＭＳ Ｐゴシック" charset="0"/>
              </a:rPr>
              <a:t>host-to-network</a:t>
            </a:r>
            <a:r>
              <a:rPr lang="en-US" sz="1800" dirty="0">
                <a:latin typeface="Tahoma" charset="0"/>
                <a:ea typeface="ＭＳ Ｐゴシック" charset="0"/>
              </a:rPr>
              <a:t> short / long</a:t>
            </a:r>
          </a:p>
          <a:p>
            <a:pPr lvl="1" eaLnBrk="1" hangingPunct="1"/>
            <a:r>
              <a:rPr lang="en-US" sz="1800" dirty="0">
                <a:latin typeface="Tahoma" charset="0"/>
                <a:ea typeface="ＭＳ Ｐゴシック" charset="0"/>
              </a:rPr>
              <a:t>translate a 16 / 32-bit integer value to network format</a:t>
            </a:r>
            <a:br>
              <a:rPr lang="en-US" sz="1800" dirty="0">
                <a:latin typeface="Tahoma" charset="0"/>
                <a:ea typeface="ＭＳ Ｐゴシック" charset="0"/>
              </a:rPr>
            </a:br>
            <a:endParaRPr lang="en-US" sz="1800" dirty="0">
              <a:latin typeface="Tahoma" charset="0"/>
              <a:ea typeface="ＭＳ Ｐゴシック" charset="0"/>
            </a:endParaRPr>
          </a:p>
          <a:p>
            <a:pPr eaLnBrk="1" hangingPunct="1"/>
            <a:r>
              <a:rPr lang="en-US" sz="2000" dirty="0" err="1">
                <a:latin typeface="Courier New" charset="0"/>
                <a:ea typeface="ＭＳ Ｐゴシック" charset="0"/>
                <a:cs typeface="ＭＳ Ｐゴシック" charset="0"/>
              </a:rPr>
              <a:t>ntohs</a:t>
            </a:r>
            <a:r>
              <a:rPr lang="en-US" sz="2000" dirty="0">
                <a:latin typeface="Courier New" charset="0"/>
                <a:ea typeface="ＭＳ Ｐゴシック" charset="0"/>
                <a:cs typeface="ＭＳ Ｐゴシック" charset="0"/>
              </a:rPr>
              <a:t>() / </a:t>
            </a:r>
            <a:r>
              <a:rPr lang="en-US" sz="2000" dirty="0" err="1">
                <a:latin typeface="Courier New" charset="0"/>
                <a:ea typeface="ＭＳ Ｐゴシック" charset="0"/>
                <a:cs typeface="ＭＳ Ｐゴシック" charset="0"/>
              </a:rPr>
              <a:t>ntohl</a:t>
            </a:r>
            <a:r>
              <a:rPr lang="en-US" sz="2000" dirty="0">
                <a:latin typeface="Courier New" charset="0"/>
                <a:ea typeface="ＭＳ Ｐゴシック" charset="0"/>
                <a:cs typeface="ＭＳ Ｐゴシック" charset="0"/>
              </a:rPr>
              <a:t>()</a:t>
            </a:r>
          </a:p>
          <a:p>
            <a:pPr lvl="1" eaLnBrk="1" hangingPunct="1"/>
            <a:r>
              <a:rPr lang="en-US" sz="1800" dirty="0">
                <a:solidFill>
                  <a:schemeClr val="folHlink"/>
                </a:solidFill>
                <a:latin typeface="Tahoma" charset="0"/>
                <a:ea typeface="ＭＳ Ｐゴシック" charset="0"/>
              </a:rPr>
              <a:t>network-to-host</a:t>
            </a:r>
            <a:r>
              <a:rPr lang="en-US" sz="1800" dirty="0">
                <a:latin typeface="Tahoma" charset="0"/>
                <a:ea typeface="ＭＳ Ｐゴシック" charset="0"/>
              </a:rPr>
              <a:t> short/long</a:t>
            </a:r>
          </a:p>
          <a:p>
            <a:pPr lvl="1" eaLnBrk="1" hangingPunct="1"/>
            <a:r>
              <a:rPr lang="en-US" sz="1800" dirty="0">
                <a:latin typeface="Tahoma" charset="0"/>
                <a:ea typeface="ＭＳ Ｐゴシック" charset="0"/>
              </a:rPr>
              <a:t>translate a 16 / 32-bit integer value to host format</a:t>
            </a:r>
            <a:br>
              <a:rPr lang="en-US" sz="1800" dirty="0">
                <a:latin typeface="Tahoma" charset="0"/>
                <a:ea typeface="ＭＳ Ｐゴシック" charset="0"/>
              </a:rPr>
            </a:br>
            <a:r>
              <a:rPr lang="en-US" sz="1800" dirty="0">
                <a:latin typeface="Tahoma" charset="0"/>
                <a:ea typeface="ＭＳ Ｐゴシック" charset="0"/>
              </a:rPr>
              <a:t/>
            </a:r>
            <a:br>
              <a:rPr lang="en-US" sz="1800" dirty="0">
                <a:latin typeface="Tahoma" charset="0"/>
                <a:ea typeface="ＭＳ Ｐゴシック" charset="0"/>
              </a:rPr>
            </a:br>
            <a:endParaRPr lang="en-US" sz="1800" dirty="0">
              <a:latin typeface="Tahoma" charset="0"/>
              <a:ea typeface="ＭＳ Ｐゴシック" charset="0"/>
            </a:endParaRPr>
          </a:p>
          <a:p>
            <a:pPr eaLnBrk="1" hangingPunct="1"/>
            <a:r>
              <a:rPr lang="nb-NO" sz="2000" dirty="0">
                <a:latin typeface="Tahoma" charset="0"/>
                <a:ea typeface="ＭＳ Ｐゴシック" charset="0"/>
                <a:cs typeface="ＭＳ Ｐゴシック" charset="0"/>
              </a:rPr>
              <a:t>Little-</a:t>
            </a:r>
            <a:r>
              <a:rPr lang="nb-NO" sz="2000" dirty="0" err="1">
                <a:latin typeface="Tahoma" charset="0"/>
                <a:ea typeface="ＭＳ Ｐゴシック" charset="0"/>
                <a:cs typeface="ＭＳ Ｐゴシック" charset="0"/>
              </a:rPr>
              <a:t>endian</a:t>
            </a:r>
            <a:r>
              <a:rPr lang="nb-NO" sz="2000" dirty="0">
                <a:latin typeface="Tahoma" charset="0"/>
                <a:ea typeface="ＭＳ Ｐゴシック" charset="0"/>
                <a:cs typeface="ＭＳ Ｐゴシック" charset="0"/>
              </a:rPr>
              <a:t> (x86 etc.): 	</a:t>
            </a:r>
            <a:r>
              <a:rPr lang="nb-NO" sz="2000" dirty="0" err="1">
                <a:latin typeface="Courier New" charset="0"/>
                <a:ea typeface="ＭＳ Ｐゴシック" charset="0"/>
                <a:cs typeface="ＭＳ Ｐゴシック" charset="0"/>
              </a:rPr>
              <a:t>ntohl</a:t>
            </a:r>
            <a:r>
              <a:rPr lang="nb-NO" sz="2000" dirty="0">
                <a:latin typeface="Courier New" charset="0"/>
                <a:ea typeface="ＭＳ Ｐゴシック" charset="0"/>
                <a:cs typeface="ＭＳ Ｐゴシック" charset="0"/>
              </a:rPr>
              <a:t>(</a:t>
            </a:r>
            <a:r>
              <a:rPr lang="nb-NO" sz="2000" b="1" dirty="0">
                <a:latin typeface="Courier New" charset="0"/>
                <a:ea typeface="ＭＳ Ｐゴシック" charset="0"/>
                <a:cs typeface="ＭＳ Ｐゴシック" charset="0"/>
              </a:rPr>
              <a:t>0x</a:t>
            </a:r>
            <a:r>
              <a:rPr lang="nb-NO" sz="2000" b="1" dirty="0">
                <a:solidFill>
                  <a:schemeClr val="folHlink"/>
                </a:solidFill>
                <a:latin typeface="Courier New" charset="0"/>
                <a:ea typeface="ＭＳ Ｐゴシック" charset="0"/>
                <a:cs typeface="ＭＳ Ｐゴシック" charset="0"/>
              </a:rPr>
              <a:t>81</a:t>
            </a:r>
            <a:r>
              <a:rPr lang="nb-NO" sz="2000" b="1" dirty="0">
                <a:latin typeface="Courier New" charset="0"/>
                <a:ea typeface="ＭＳ Ｐゴシック" charset="0"/>
                <a:cs typeface="ＭＳ Ｐゴシック" charset="0"/>
              </a:rPr>
              <a:t>f047</a:t>
            </a:r>
            <a:r>
              <a:rPr lang="nb-NO" sz="2000" b="1" dirty="0">
                <a:solidFill>
                  <a:schemeClr val="hlink"/>
                </a:solidFill>
                <a:latin typeface="Courier New" charset="0"/>
                <a:ea typeface="ＭＳ Ｐゴシック" charset="0"/>
                <a:cs typeface="ＭＳ Ｐゴシック" charset="0"/>
              </a:rPr>
              <a:t>8b</a:t>
            </a:r>
            <a:r>
              <a:rPr lang="nb-NO" sz="2000" dirty="0">
                <a:latin typeface="Courier New" charset="0"/>
                <a:ea typeface="ＭＳ Ｐゴシック" charset="0"/>
                <a:cs typeface="ＭＳ Ｐゴシック" charset="0"/>
              </a:rPr>
              <a:t>) == </a:t>
            </a:r>
            <a:r>
              <a:rPr lang="nb-NO" sz="2000" b="1" dirty="0">
                <a:latin typeface="Courier New" charset="0"/>
                <a:ea typeface="ＭＳ Ｐゴシック" charset="0"/>
                <a:cs typeface="ＭＳ Ｐゴシック" charset="0"/>
              </a:rPr>
              <a:t>0x</a:t>
            </a:r>
            <a:r>
              <a:rPr lang="nb-NO" sz="2000" b="1" dirty="0">
                <a:solidFill>
                  <a:schemeClr val="hlink"/>
                </a:solidFill>
                <a:latin typeface="Courier New" charset="0"/>
                <a:ea typeface="ＭＳ Ｐゴシック" charset="0"/>
                <a:cs typeface="ＭＳ Ｐゴシック" charset="0"/>
              </a:rPr>
              <a:t>8b</a:t>
            </a:r>
            <a:r>
              <a:rPr lang="nb-NO" sz="2000" b="1" dirty="0">
                <a:latin typeface="Courier New" charset="0"/>
                <a:ea typeface="ＭＳ Ｐゴシック" charset="0"/>
                <a:cs typeface="ＭＳ Ｐゴシック" charset="0"/>
              </a:rPr>
              <a:t>47f0</a:t>
            </a:r>
            <a:r>
              <a:rPr lang="nb-NO" sz="2000" b="1" dirty="0">
                <a:solidFill>
                  <a:schemeClr val="folHlink"/>
                </a:solidFill>
                <a:latin typeface="Courier New" charset="0"/>
                <a:ea typeface="ＭＳ Ｐゴシック" charset="0"/>
                <a:cs typeface="ＭＳ Ｐゴシック" charset="0"/>
              </a:rPr>
              <a:t>81</a:t>
            </a:r>
            <a:r>
              <a:rPr lang="nb-NO" sz="2000" dirty="0">
                <a:latin typeface="Courier New" charset="0"/>
                <a:ea typeface="ＭＳ Ｐゴシック" charset="0"/>
                <a:cs typeface="ＭＳ Ｐゴシック" charset="0"/>
              </a:rPr>
              <a:t/>
            </a:r>
            <a:br>
              <a:rPr lang="nb-NO" sz="2000" dirty="0">
                <a:latin typeface="Courier New" charset="0"/>
                <a:ea typeface="ＭＳ Ｐゴシック" charset="0"/>
                <a:cs typeface="ＭＳ Ｐゴシック" charset="0"/>
              </a:rPr>
            </a:br>
            <a:endParaRPr lang="nb-NO" sz="2000" dirty="0">
              <a:latin typeface="Courier New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nb-NO" sz="2000" dirty="0">
                <a:latin typeface="Tahoma" charset="0"/>
                <a:ea typeface="ＭＳ Ｐゴシック" charset="0"/>
                <a:cs typeface="ＭＳ Ｐゴシック" charset="0"/>
              </a:rPr>
              <a:t>Big-</a:t>
            </a:r>
            <a:r>
              <a:rPr lang="nb-NO" sz="2000" dirty="0" err="1">
                <a:latin typeface="Tahoma" charset="0"/>
                <a:ea typeface="ＭＳ Ｐゴシック" charset="0"/>
                <a:cs typeface="ＭＳ Ｐゴシック" charset="0"/>
              </a:rPr>
              <a:t>endian</a:t>
            </a:r>
            <a:r>
              <a:rPr lang="nb-NO" sz="2000" dirty="0">
                <a:latin typeface="Tahoma" charset="0"/>
                <a:ea typeface="ＭＳ Ｐゴシック" charset="0"/>
                <a:cs typeface="ＭＳ Ｐゴシック" charset="0"/>
              </a:rPr>
              <a:t> (PowerPC etc.):	</a:t>
            </a:r>
            <a:r>
              <a:rPr lang="nb-NO" sz="2000" dirty="0" err="1">
                <a:latin typeface="Courier New" charset="0"/>
                <a:ea typeface="ＭＳ Ｐゴシック" charset="0"/>
                <a:cs typeface="ＭＳ Ｐゴシック" charset="0"/>
              </a:rPr>
              <a:t>ntohl</a:t>
            </a:r>
            <a:r>
              <a:rPr lang="nb-NO" sz="2000" dirty="0">
                <a:latin typeface="Courier New" charset="0"/>
                <a:ea typeface="ＭＳ Ｐゴシック" charset="0"/>
                <a:cs typeface="ＭＳ Ｐゴシック" charset="0"/>
              </a:rPr>
              <a:t>(</a:t>
            </a:r>
            <a:r>
              <a:rPr lang="nb-NO" sz="2000" b="1" dirty="0">
                <a:latin typeface="Courier New" charset="0"/>
                <a:ea typeface="ＭＳ Ｐゴシック" charset="0"/>
                <a:cs typeface="ＭＳ Ｐゴシック" charset="0"/>
              </a:rPr>
              <a:t>0x</a:t>
            </a:r>
            <a:r>
              <a:rPr lang="nb-NO" sz="2000" b="1" dirty="0">
                <a:solidFill>
                  <a:schemeClr val="folHlink"/>
                </a:solidFill>
                <a:latin typeface="Courier New" charset="0"/>
                <a:ea typeface="ＭＳ Ｐゴシック" charset="0"/>
                <a:cs typeface="ＭＳ Ｐゴシック" charset="0"/>
              </a:rPr>
              <a:t>81</a:t>
            </a:r>
            <a:r>
              <a:rPr lang="nb-NO" sz="2000" b="1" dirty="0">
                <a:latin typeface="Courier New" charset="0"/>
                <a:ea typeface="ＭＳ Ｐゴシック" charset="0"/>
                <a:cs typeface="ＭＳ Ｐゴシック" charset="0"/>
              </a:rPr>
              <a:t>f047</a:t>
            </a:r>
            <a:r>
              <a:rPr lang="nb-NO" sz="2000" b="1" dirty="0">
                <a:solidFill>
                  <a:schemeClr val="hlink"/>
                </a:solidFill>
                <a:latin typeface="Courier New" charset="0"/>
                <a:ea typeface="ＭＳ Ｐゴシック" charset="0"/>
                <a:cs typeface="ＭＳ Ｐゴシック" charset="0"/>
              </a:rPr>
              <a:t>8b</a:t>
            </a:r>
            <a:r>
              <a:rPr lang="nb-NO" sz="2000" dirty="0">
                <a:latin typeface="Courier New" charset="0"/>
                <a:ea typeface="ＭＳ Ｐゴシック" charset="0"/>
                <a:cs typeface="ＭＳ Ｐゴシック" charset="0"/>
              </a:rPr>
              <a:t>) == </a:t>
            </a:r>
            <a:r>
              <a:rPr lang="nb-NO" sz="2000" b="1" dirty="0">
                <a:latin typeface="Courier New" charset="0"/>
                <a:ea typeface="ＭＳ Ｐゴシック" charset="0"/>
                <a:cs typeface="ＭＳ Ｐゴシック" charset="0"/>
              </a:rPr>
              <a:t>0x</a:t>
            </a:r>
            <a:r>
              <a:rPr lang="nb-NO" sz="2000" b="1" dirty="0">
                <a:solidFill>
                  <a:schemeClr val="folHlink"/>
                </a:solidFill>
                <a:latin typeface="Courier New" charset="0"/>
                <a:ea typeface="ＭＳ Ｐゴシック" charset="0"/>
                <a:cs typeface="ＭＳ Ｐゴシック" charset="0"/>
              </a:rPr>
              <a:t>81</a:t>
            </a:r>
            <a:r>
              <a:rPr lang="nb-NO" sz="2000" b="1" dirty="0">
                <a:latin typeface="Courier New" charset="0"/>
                <a:ea typeface="ＭＳ Ｐゴシック" charset="0"/>
                <a:cs typeface="ＭＳ Ｐゴシック" charset="0"/>
              </a:rPr>
              <a:t>f047</a:t>
            </a:r>
            <a:r>
              <a:rPr lang="nb-NO" sz="2000" b="1" dirty="0">
                <a:solidFill>
                  <a:schemeClr val="hlink"/>
                </a:solidFill>
                <a:latin typeface="Courier New" charset="0"/>
                <a:ea typeface="ＭＳ Ｐゴシック" charset="0"/>
                <a:cs typeface="ＭＳ Ｐゴシック" charset="0"/>
              </a:rPr>
              <a:t>8b</a:t>
            </a:r>
            <a:endParaRPr lang="en-US" sz="2000" b="1" dirty="0">
              <a:solidFill>
                <a:schemeClr val="hlink"/>
              </a:solidFill>
              <a:latin typeface="Tahoma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1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095375"/>
            <a:ext cx="8893175" cy="5419725"/>
          </a:xfrm>
        </p:spPr>
        <p:txBody>
          <a:bodyPr/>
          <a:lstStyle/>
          <a:p>
            <a:pPr eaLnBrk="1" hangingPunct="1"/>
            <a:r>
              <a:rPr lang="en-US" sz="2400">
                <a:latin typeface="Tahoma" charset="0"/>
                <a:ea typeface="ＭＳ Ｐゴシック" charset="0"/>
                <a:cs typeface="ＭＳ Ｐゴシック" charset="0"/>
              </a:rPr>
              <a:t>The network… </a:t>
            </a:r>
          </a:p>
          <a:p>
            <a:pPr lvl="1" eaLnBrk="1" hangingPunct="1"/>
            <a:r>
              <a:rPr lang="en-US" sz="2000">
                <a:latin typeface="Tahoma" charset="0"/>
                <a:ea typeface="ＭＳ Ｐゴシック" charset="0"/>
              </a:rPr>
              <a:t>…does not interpret the </a:t>
            </a:r>
            <a:r>
              <a:rPr lang="ja-JP" altLang="en-US" sz="2000">
                <a:latin typeface="Tahoma" charset="0"/>
                <a:ea typeface="ＭＳ Ｐゴシック" charset="0"/>
              </a:rPr>
              <a:t>“</a:t>
            </a:r>
            <a:r>
              <a:rPr lang="en-US" sz="2000">
                <a:latin typeface="Tahoma" charset="0"/>
                <a:ea typeface="ＭＳ Ｐゴシック" charset="0"/>
              </a:rPr>
              <a:t>dotted decimal notation</a:t>
            </a:r>
            <a:r>
              <a:rPr lang="ja-JP" altLang="en-US" sz="2000">
                <a:latin typeface="Tahoma" charset="0"/>
                <a:ea typeface="ＭＳ Ｐゴシック" charset="0"/>
              </a:rPr>
              <a:t>”</a:t>
            </a:r>
            <a:r>
              <a:rPr lang="en-US" sz="2000">
                <a:latin typeface="Tahoma" charset="0"/>
                <a:ea typeface="ＭＳ Ｐゴシック" charset="0"/>
              </a:rPr>
              <a:t> </a:t>
            </a:r>
            <a:br>
              <a:rPr lang="en-US" sz="2000">
                <a:latin typeface="Tahoma" charset="0"/>
                <a:ea typeface="ＭＳ Ｐゴシック" charset="0"/>
              </a:rPr>
            </a:br>
            <a:r>
              <a:rPr lang="en-US" sz="2000">
                <a:latin typeface="Tahoma" charset="0"/>
                <a:ea typeface="ＭＳ Ｐゴシック" charset="0"/>
              </a:rPr>
              <a:t>   </a:t>
            </a:r>
            <a:r>
              <a:rPr lang="en-US" sz="2000" i="1">
                <a:latin typeface="Tahoma" charset="0"/>
                <a:ea typeface="ＭＳ Ｐゴシック" charset="0"/>
              </a:rPr>
              <a:t>presentation</a:t>
            </a:r>
            <a:r>
              <a:rPr lang="en-US" sz="2000">
                <a:latin typeface="Tahoma" charset="0"/>
                <a:ea typeface="ＭＳ Ｐゴシック" charset="0"/>
              </a:rPr>
              <a:t> format</a:t>
            </a:r>
            <a:br>
              <a:rPr lang="en-US" sz="2000">
                <a:latin typeface="Tahoma" charset="0"/>
                <a:ea typeface="ＭＳ Ｐゴシック" charset="0"/>
              </a:rPr>
            </a:br>
            <a:endParaRPr lang="en-US" sz="2000">
              <a:latin typeface="Tahoma" charset="0"/>
              <a:ea typeface="ＭＳ Ｐゴシック" charset="0"/>
            </a:endParaRPr>
          </a:p>
          <a:p>
            <a:pPr lvl="1" eaLnBrk="1" hangingPunct="1"/>
            <a:r>
              <a:rPr lang="en-US" sz="2000">
                <a:latin typeface="Tahoma" charset="0"/>
                <a:ea typeface="ＭＳ Ｐゴシック" charset="0"/>
              </a:rPr>
              <a:t>…needs a </a:t>
            </a:r>
            <a:r>
              <a:rPr lang="en-US" sz="2000" i="1">
                <a:latin typeface="Tahoma" charset="0"/>
                <a:ea typeface="ＭＳ Ｐゴシック" charset="0"/>
              </a:rPr>
              <a:t>numeric</a:t>
            </a:r>
            <a:r>
              <a:rPr lang="en-US" sz="2000">
                <a:latin typeface="Tahoma" charset="0"/>
                <a:ea typeface="ＭＳ Ｐゴシック" charset="0"/>
              </a:rPr>
              <a:t> binary format in network byte order</a:t>
            </a:r>
          </a:p>
          <a:p>
            <a:pPr eaLnBrk="1" hangingPunct="1"/>
            <a:endParaRPr lang="en-US" sz="2400">
              <a:latin typeface="Tahoma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sz="2400">
                <a:latin typeface="Courier New" charset="0"/>
                <a:ea typeface="ＭＳ Ｐゴシック" charset="0"/>
                <a:cs typeface="ＭＳ Ｐゴシック" charset="0"/>
              </a:rPr>
              <a:t>inet_pton()</a:t>
            </a:r>
          </a:p>
          <a:p>
            <a:pPr lvl="1" eaLnBrk="1" hangingPunct="1"/>
            <a:r>
              <a:rPr lang="en-US" sz="2000">
                <a:latin typeface="Tahoma" charset="0"/>
                <a:ea typeface="ＭＳ Ｐゴシック" charset="0"/>
              </a:rPr>
              <a:t>translate the text string to a numeric binary format needed by the address structure</a:t>
            </a:r>
            <a:br>
              <a:rPr lang="en-US" sz="2000">
                <a:latin typeface="Tahoma" charset="0"/>
                <a:ea typeface="ＭＳ Ｐゴシック" charset="0"/>
              </a:rPr>
            </a:br>
            <a:endParaRPr lang="en-US" sz="2000">
              <a:latin typeface="Tahoma" charset="0"/>
              <a:ea typeface="ＭＳ Ｐゴシック" charset="0"/>
            </a:endParaRPr>
          </a:p>
          <a:p>
            <a:pPr eaLnBrk="1" hangingPunct="1"/>
            <a:r>
              <a:rPr lang="en-US" sz="2400">
                <a:latin typeface="Courier New" charset="0"/>
                <a:ea typeface="ＭＳ Ｐゴシック" charset="0"/>
                <a:cs typeface="ＭＳ Ｐゴシック" charset="0"/>
              </a:rPr>
              <a:t>inet_ntop()</a:t>
            </a:r>
          </a:p>
          <a:p>
            <a:pPr lvl="1" eaLnBrk="1" hangingPunct="1"/>
            <a:r>
              <a:rPr lang="en-US" sz="2000">
                <a:latin typeface="Tahoma" charset="0"/>
                <a:ea typeface="ＭＳ Ｐゴシック" charset="0"/>
              </a:rPr>
              <a:t>translate the (numeric binary) network address structure to a text string</a:t>
            </a:r>
          </a:p>
        </p:txBody>
      </p:sp>
      <p:sp>
        <p:nvSpPr>
          <p:cNvPr id="3993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>
                <a:latin typeface="Tahoma" charset="0"/>
                <a:ea typeface="ＭＳ Ｐゴシック" charset="0"/>
                <a:cs typeface="ＭＳ Ｐゴシック" charset="0"/>
              </a:rPr>
              <a:t>Presentation and Numeric Address Formats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3222625" y="4329113"/>
            <a:ext cx="4614863" cy="2041525"/>
            <a:chOff x="2364" y="2654"/>
            <a:chExt cx="2907" cy="1286"/>
          </a:xfrm>
        </p:grpSpPr>
        <p:sp>
          <p:nvSpPr>
            <p:cNvPr id="39941" name="AutoShape 6"/>
            <p:cNvSpPr>
              <a:spLocks noChangeArrowheads="1"/>
            </p:cNvSpPr>
            <p:nvPr/>
          </p:nvSpPr>
          <p:spPr bwMode="auto">
            <a:xfrm rot="1548523">
              <a:off x="2364" y="2654"/>
              <a:ext cx="750" cy="269"/>
            </a:xfrm>
            <a:prstGeom prst="leftArrow">
              <a:avLst>
                <a:gd name="adj1" fmla="val 50000"/>
                <a:gd name="adj2" fmla="val 69703"/>
              </a:avLst>
            </a:prstGeom>
            <a:solidFill>
              <a:srgbClr val="DDDDD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endParaRPr lang="en-US"/>
            </a:p>
          </p:txBody>
        </p:sp>
        <p:sp>
          <p:nvSpPr>
            <p:cNvPr id="39942" name="Rectangle 7"/>
            <p:cNvSpPr>
              <a:spLocks noChangeArrowheads="1"/>
            </p:cNvSpPr>
            <p:nvPr/>
          </p:nvSpPr>
          <p:spPr bwMode="auto">
            <a:xfrm>
              <a:off x="2509" y="2890"/>
              <a:ext cx="2762" cy="1050"/>
            </a:xfrm>
            <a:prstGeom prst="rect">
              <a:avLst/>
            </a:prstGeom>
            <a:solidFill>
              <a:srgbClr val="DDDDD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89992" tIns="46795" rIns="89992" bIns="46795"/>
            <a:lstStyle/>
            <a:p>
              <a:r>
                <a:rPr lang="en-US" sz="1400" b="0" dirty="0" err="1">
                  <a:latin typeface="Courier New" charset="0"/>
                </a:rPr>
                <a:t>inet_pton</a:t>
              </a:r>
              <a:r>
                <a:rPr lang="en-US" sz="1400" b="0" dirty="0">
                  <a:latin typeface="Courier New" charset="0"/>
                </a:rPr>
                <a:t>() </a:t>
              </a:r>
              <a:r>
                <a:rPr lang="en-US" sz="1400" b="0" dirty="0">
                  <a:latin typeface="Helvetica" charset="0"/>
                </a:rPr>
                <a:t>is new for IPv6.</a:t>
              </a:r>
            </a:p>
            <a:p>
              <a:endParaRPr lang="en-US" sz="1400" b="0" dirty="0">
                <a:latin typeface="Helvetica" charset="0"/>
              </a:endParaRPr>
            </a:p>
            <a:p>
              <a:r>
                <a:rPr lang="en-US" sz="1400" b="0" dirty="0">
                  <a:latin typeface="Helvetica" charset="0"/>
                </a:rPr>
                <a:t>Oldest:</a:t>
              </a:r>
            </a:p>
            <a:p>
              <a:r>
                <a:rPr lang="en-US" sz="1200" b="0" dirty="0" err="1">
                  <a:latin typeface="Courier New" charset="0"/>
                </a:rPr>
                <a:t>serveraddr.sin_addr.s_addr</a:t>
              </a:r>
              <a:r>
                <a:rPr lang="en-US" sz="1200" b="0" dirty="0">
                  <a:latin typeface="Courier New" charset="0"/>
                </a:rPr>
                <a:t> =</a:t>
              </a:r>
            </a:p>
            <a:p>
              <a:r>
                <a:rPr lang="en-US" sz="1200" b="0" dirty="0">
                  <a:latin typeface="Courier New" charset="0"/>
                </a:rPr>
                <a:t>	</a:t>
              </a:r>
              <a:r>
                <a:rPr lang="en-US" sz="1200" b="0" dirty="0" err="1">
                  <a:latin typeface="Courier New" charset="0"/>
                </a:rPr>
                <a:t>inet_addr</a:t>
              </a:r>
              <a:r>
                <a:rPr lang="en-US" sz="1200" b="0" dirty="0">
                  <a:latin typeface="Courier New" charset="0"/>
                </a:rPr>
                <a:t>(</a:t>
              </a:r>
              <a:r>
                <a:rPr lang="ja-JP" altLang="en-US" sz="1200" b="0" dirty="0" smtClean="0">
                  <a:latin typeface="Courier New" charset="0"/>
                </a:rPr>
                <a:t>“</a:t>
              </a:r>
              <a:r>
                <a:rPr lang="en-US" sz="1200" b="0" dirty="0" smtClean="0">
                  <a:latin typeface="Courier New" charset="0"/>
                </a:rPr>
                <a:t>129.240.65.59</a:t>
              </a:r>
              <a:r>
                <a:rPr lang="ja-JP" altLang="en-US" sz="1200" b="0" dirty="0" smtClean="0">
                  <a:latin typeface="Courier New" charset="0"/>
                </a:rPr>
                <a:t>”</a:t>
              </a:r>
              <a:r>
                <a:rPr lang="en-US" sz="1200" b="0" dirty="0">
                  <a:latin typeface="Courier New" charset="0"/>
                </a:rPr>
                <a:t>);</a:t>
              </a:r>
            </a:p>
            <a:p>
              <a:r>
                <a:rPr lang="en-US" sz="1400" b="0" dirty="0">
                  <a:latin typeface="Helvetica" charset="0"/>
                </a:rPr>
                <a:t>Newer:</a:t>
              </a:r>
            </a:p>
            <a:p>
              <a:r>
                <a:rPr lang="en-US" sz="1200" b="0" dirty="0" err="1">
                  <a:latin typeface="Courier New" charset="0"/>
                </a:rPr>
                <a:t>inet_aton</a:t>
              </a:r>
              <a:r>
                <a:rPr lang="en-US" sz="1200" b="0" dirty="0">
                  <a:latin typeface="Courier New" charset="0"/>
                </a:rPr>
                <a:t>(</a:t>
              </a:r>
              <a:r>
                <a:rPr lang="ja-JP" altLang="en-US" sz="1200" b="0" dirty="0" smtClean="0">
                  <a:latin typeface="Courier New" charset="0"/>
                </a:rPr>
                <a:t>“</a:t>
              </a:r>
              <a:r>
                <a:rPr lang="en-US" sz="1200" b="0" dirty="0" smtClean="0">
                  <a:latin typeface="Courier New" charset="0"/>
                </a:rPr>
                <a:t>129.240.65.59</a:t>
              </a:r>
              <a:r>
                <a:rPr lang="ja-JP" altLang="en-US" sz="1200" b="0" dirty="0" smtClean="0">
                  <a:latin typeface="Courier New" charset="0"/>
                </a:rPr>
                <a:t>”</a:t>
              </a:r>
              <a:r>
                <a:rPr lang="en-US" sz="1200" b="0" dirty="0">
                  <a:latin typeface="Courier New" charset="0"/>
                </a:rPr>
                <a:t>,</a:t>
              </a:r>
            </a:p>
            <a:p>
              <a:r>
                <a:rPr lang="en-US" sz="1200" b="0" dirty="0">
                  <a:latin typeface="Courier New" charset="0"/>
                </a:rPr>
                <a:t>          &amp;</a:t>
              </a:r>
              <a:r>
                <a:rPr lang="en-US" sz="1200" b="0" dirty="0" err="1">
                  <a:latin typeface="Courier New" charset="0"/>
                </a:rPr>
                <a:t>serveraddr.sin_addr</a:t>
              </a:r>
              <a:r>
                <a:rPr lang="en-US" sz="1200" b="0" dirty="0">
                  <a:latin typeface="Courier New" charset="0"/>
                </a:rPr>
                <a:t>);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1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81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1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81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1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81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1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181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How far have we gotten now?</a:t>
            </a:r>
          </a:p>
        </p:txBody>
      </p:sp>
      <p:sp>
        <p:nvSpPr>
          <p:cNvPr id="1182723" name="Rectangle 3"/>
          <p:cNvSpPr>
            <a:spLocks noChangeArrowheads="1"/>
          </p:cNvSpPr>
          <p:nvPr/>
        </p:nvSpPr>
        <p:spPr bwMode="auto">
          <a:xfrm>
            <a:off x="554038" y="1565275"/>
            <a:ext cx="4070350" cy="47704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89992" tIns="46795" rIns="89992" bIns="46795"/>
          <a:lstStyle/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Helvetica" charset="0"/>
              </a:rPr>
              <a:t>&lt;Necessary includes&gt;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 b="0">
              <a:latin typeface="Helvetica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>
                <a:latin typeface="Courier New" charset="0"/>
              </a:rPr>
              <a:t>int main()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>
                <a:latin typeface="Courier New" charset="0"/>
              </a:rPr>
              <a:t>{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>
                <a:latin typeface="Courier New" charset="0"/>
              </a:rPr>
              <a:t>	char buf[13];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</a:t>
            </a:r>
            <a:r>
              <a:rPr lang="en-US" sz="1200" b="0">
                <a:latin typeface="Helvetica" charset="0"/>
              </a:rPr>
              <a:t>&lt;Declare some more data structures&gt;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Helvetica" charset="0"/>
              </a:rPr>
              <a:t>	&lt;Create a socket called </a:t>
            </a:r>
            <a:r>
              <a:rPr lang="ja-JP" altLang="en-US" sz="1200" b="0">
                <a:latin typeface="Helvetica" charset="0"/>
              </a:rPr>
              <a:t>“</a:t>
            </a:r>
            <a:r>
              <a:rPr lang="en-US" sz="1200" b="0">
                <a:latin typeface="Helvetica" charset="0"/>
              </a:rPr>
              <a:t>sd</a:t>
            </a:r>
            <a:r>
              <a:rPr lang="ja-JP" altLang="en-US" sz="1200" b="0">
                <a:latin typeface="Helvetica" charset="0"/>
              </a:rPr>
              <a:t>”</a:t>
            </a:r>
            <a:r>
              <a:rPr lang="en-US" sz="1200" b="0">
                <a:latin typeface="Helvetica" charset="0"/>
              </a:rPr>
              <a:t>&gt;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Helvetica" charset="0"/>
              </a:rPr>
              <a:t>	&lt;Identify the server that you want to contact&gt;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Helvetica" charset="0"/>
              </a:rPr>
              <a:t>	&lt;Connect to the server&gt;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 b="0">
              <a:latin typeface="Helvetica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/* Send data */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</a:t>
            </a:r>
            <a:r>
              <a:rPr lang="en-US" sz="1200">
                <a:latin typeface="Courier New" charset="0"/>
              </a:rPr>
              <a:t>write(sd, </a:t>
            </a:r>
            <a:r>
              <a:rPr lang="ja-JP" altLang="en-US" sz="1200">
                <a:latin typeface="Courier New" charset="0"/>
              </a:rPr>
              <a:t>“</a:t>
            </a:r>
            <a:r>
              <a:rPr lang="en-US" sz="1200">
                <a:latin typeface="Courier New" charset="0"/>
              </a:rPr>
              <a:t>Hello world!</a:t>
            </a:r>
            <a:r>
              <a:rPr lang="ja-JP" altLang="en-US" sz="1200">
                <a:latin typeface="Courier New" charset="0"/>
              </a:rPr>
              <a:t>”</a:t>
            </a:r>
            <a:r>
              <a:rPr lang="en-US" sz="1200">
                <a:latin typeface="Courier New" charset="0"/>
              </a:rPr>
              <a:t>, 12);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/* Read data from the socket */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</a:t>
            </a:r>
            <a:r>
              <a:rPr lang="en-US" sz="1200">
                <a:latin typeface="Courier New" charset="0"/>
              </a:rPr>
              <a:t>read(sd, buf, 12);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/* Add a string termination sign,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   and write to the screen. */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</a:t>
            </a:r>
            <a:r>
              <a:rPr lang="en-US" sz="1200">
                <a:latin typeface="Courier New" charset="0"/>
              </a:rPr>
              <a:t>buf[12] = </a:t>
            </a:r>
            <a:r>
              <a:rPr lang="ja-JP" altLang="en-US" sz="1200">
                <a:latin typeface="Courier New" charset="0"/>
              </a:rPr>
              <a:t>‘</a:t>
            </a:r>
            <a:r>
              <a:rPr lang="en-US" sz="1200">
                <a:latin typeface="Courier New" charset="0"/>
              </a:rPr>
              <a:t>\0</a:t>
            </a:r>
            <a:r>
              <a:rPr lang="ja-JP" altLang="en-US" sz="1200">
                <a:latin typeface="Courier New" charset="0"/>
              </a:rPr>
              <a:t>’</a:t>
            </a:r>
            <a:r>
              <a:rPr lang="en-US" sz="1200">
                <a:latin typeface="Courier New" charset="0"/>
              </a:rPr>
              <a:t>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>
                <a:latin typeface="Courier New" charset="0"/>
              </a:rPr>
              <a:t>	printf(</a:t>
            </a:r>
            <a:r>
              <a:rPr lang="ja-JP" altLang="en-US" sz="1200">
                <a:latin typeface="Courier New" charset="0"/>
              </a:rPr>
              <a:t>“</a:t>
            </a:r>
            <a:r>
              <a:rPr lang="en-US" sz="1200">
                <a:latin typeface="Courier New" charset="0"/>
              </a:rPr>
              <a:t>%s\n</a:t>
            </a:r>
            <a:r>
              <a:rPr lang="ja-JP" altLang="en-US" sz="1200">
                <a:latin typeface="Courier New" charset="0"/>
              </a:rPr>
              <a:t>”</a:t>
            </a:r>
            <a:r>
              <a:rPr lang="en-US" sz="1200">
                <a:latin typeface="Courier New" charset="0"/>
              </a:rPr>
              <a:t>, buf);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</a:t>
            </a:r>
            <a:r>
              <a:rPr lang="en-US" sz="1200" b="0">
                <a:latin typeface="Helvetica" charset="0"/>
              </a:rPr>
              <a:t>&lt;Closing code&gt;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>
                <a:latin typeface="Courier New" charset="0"/>
              </a:rPr>
              <a:t>}</a:t>
            </a:r>
          </a:p>
        </p:txBody>
      </p:sp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552450" y="1090613"/>
            <a:ext cx="962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9992" tIns="46795" rIns="89992" bIns="46795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sz="2400" b="0">
                <a:solidFill>
                  <a:srgbClr val="FF0000"/>
                </a:solidFill>
                <a:latin typeface="Helvetica" charset="0"/>
              </a:rPr>
              <a:t>Client</a:t>
            </a:r>
          </a:p>
        </p:txBody>
      </p:sp>
      <p:sp>
        <p:nvSpPr>
          <p:cNvPr id="40965" name="Text Box 5"/>
          <p:cNvSpPr txBox="1">
            <a:spLocks noChangeArrowheads="1"/>
          </p:cNvSpPr>
          <p:nvPr/>
        </p:nvSpPr>
        <p:spPr bwMode="auto">
          <a:xfrm>
            <a:off x="4616450" y="1090613"/>
            <a:ext cx="10779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9992" tIns="46795" rIns="89992" bIns="46795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sz="2400" b="0">
                <a:solidFill>
                  <a:srgbClr val="FF0000"/>
                </a:solidFill>
                <a:latin typeface="Helvetica" charset="0"/>
              </a:rPr>
              <a:t>Server</a:t>
            </a:r>
          </a:p>
        </p:txBody>
      </p:sp>
      <p:sp>
        <p:nvSpPr>
          <p:cNvPr id="1182726" name="Rectangle 6"/>
          <p:cNvSpPr>
            <a:spLocks noChangeArrowheads="1"/>
          </p:cNvSpPr>
          <p:nvPr/>
        </p:nvSpPr>
        <p:spPr bwMode="auto">
          <a:xfrm>
            <a:off x="4738688" y="1565275"/>
            <a:ext cx="4064000" cy="47704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89992" tIns="46795" rIns="89992" bIns="46795"/>
          <a:lstStyle/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Helvetica" charset="0"/>
              </a:rPr>
              <a:t>&lt;Necessary includes&gt;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 b="0">
              <a:latin typeface="Helvetica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>
                <a:latin typeface="Courier New" charset="0"/>
              </a:rPr>
              <a:t>int main()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>
                <a:latin typeface="Courier New" charset="0"/>
              </a:rPr>
              <a:t>{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>
                <a:latin typeface="Courier New" charset="0"/>
              </a:rPr>
              <a:t>	char buf[13];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Helvetica" charset="0"/>
              </a:rPr>
              <a:t>	&lt;Declare some more data structures&gt;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Helvetica" charset="0"/>
              </a:rPr>
              <a:t>	&lt;Create a socket called </a:t>
            </a:r>
            <a:r>
              <a:rPr lang="ja-JP" altLang="en-US" sz="1200" b="0">
                <a:latin typeface="Helvetica" charset="0"/>
              </a:rPr>
              <a:t>“</a:t>
            </a:r>
            <a:r>
              <a:rPr lang="en-US" sz="1200" b="0">
                <a:latin typeface="Helvetica" charset="0"/>
              </a:rPr>
              <a:t>request-sd</a:t>
            </a:r>
            <a:r>
              <a:rPr lang="ja-JP" altLang="en-US" sz="1200" b="0">
                <a:latin typeface="Helvetica" charset="0"/>
              </a:rPr>
              <a:t>”</a:t>
            </a:r>
            <a:r>
              <a:rPr lang="en-US" sz="1200" b="0">
                <a:latin typeface="Helvetica" charset="0"/>
              </a:rPr>
              <a:t>&gt;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Helvetica" charset="0"/>
              </a:rPr>
              <a:t>	&lt;Define how the client can connect&gt;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Helvetica" charset="0"/>
              </a:rPr>
              <a:t>	&lt;Wait for a connection, and create a new socket </a:t>
            </a:r>
            <a:r>
              <a:rPr lang="ja-JP" altLang="en-US" sz="1200" b="0">
                <a:latin typeface="Helvetica" charset="0"/>
              </a:rPr>
              <a:t>“</a:t>
            </a:r>
            <a:r>
              <a:rPr lang="en-US" sz="1200" b="0">
                <a:latin typeface="Helvetica" charset="0"/>
              </a:rPr>
              <a:t>sd</a:t>
            </a:r>
            <a:r>
              <a:rPr lang="ja-JP" altLang="en-US" sz="1200" b="0">
                <a:latin typeface="Helvetica" charset="0"/>
              </a:rPr>
              <a:t>”</a:t>
            </a:r>
            <a:endParaRPr lang="en-US" sz="1200" b="0">
              <a:latin typeface="Helvetica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Helvetica" charset="0"/>
              </a:rPr>
              <a:t>	  for that connection&gt;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Helvetica" charset="0"/>
              </a:rPr>
              <a:t>	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 b="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/* read data from the sd and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   write it to the screen */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</a:t>
            </a:r>
            <a:r>
              <a:rPr lang="en-US" sz="1200">
                <a:latin typeface="Courier New" charset="0"/>
              </a:rPr>
              <a:t>read(sd, buf, 12);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>
                <a:latin typeface="Courier New" charset="0"/>
              </a:rPr>
              <a:t>	buf[12] = </a:t>
            </a:r>
            <a:r>
              <a:rPr lang="ja-JP" altLang="en-US" sz="1200">
                <a:latin typeface="Courier New" charset="0"/>
              </a:rPr>
              <a:t>‘</a:t>
            </a:r>
            <a:r>
              <a:rPr lang="en-US" sz="1200">
                <a:latin typeface="Courier New" charset="0"/>
              </a:rPr>
              <a:t>\0</a:t>
            </a:r>
            <a:r>
              <a:rPr lang="ja-JP" altLang="en-US" sz="1200">
                <a:latin typeface="Courier New" charset="0"/>
              </a:rPr>
              <a:t>’</a:t>
            </a:r>
            <a:r>
              <a:rPr lang="en-US" sz="1200">
                <a:latin typeface="Courier New" charset="0"/>
              </a:rPr>
              <a:t>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>
                <a:latin typeface="Courier New" charset="0"/>
              </a:rPr>
              <a:t>	printf(</a:t>
            </a:r>
            <a:r>
              <a:rPr lang="ja-JP" altLang="en-US" sz="1200">
                <a:latin typeface="Courier New" charset="0"/>
              </a:rPr>
              <a:t>“</a:t>
            </a:r>
            <a:r>
              <a:rPr lang="en-US" sz="1200">
                <a:latin typeface="Courier New" charset="0"/>
              </a:rPr>
              <a:t>%s\n</a:t>
            </a:r>
            <a:r>
              <a:rPr lang="ja-JP" altLang="en-US" sz="1200">
                <a:latin typeface="Courier New" charset="0"/>
              </a:rPr>
              <a:t>”</a:t>
            </a:r>
            <a:r>
              <a:rPr lang="en-US" sz="1200">
                <a:latin typeface="Courier New" charset="0"/>
              </a:rPr>
              <a:t>, buf );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/* send data back over the connection */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</a:t>
            </a:r>
            <a:r>
              <a:rPr lang="en-US" sz="1200">
                <a:latin typeface="Courier New" charset="0"/>
              </a:rPr>
              <a:t>write(sd, buf, 12);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Helvetica" charset="0"/>
              </a:rPr>
              <a:t>	&lt;Closing code&gt;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>
                <a:latin typeface="Courier New" charset="0"/>
              </a:rPr>
              <a:t>}</a:t>
            </a:r>
          </a:p>
        </p:txBody>
      </p:sp>
      <p:sp>
        <p:nvSpPr>
          <p:cNvPr id="40967" name="Text Box 7"/>
          <p:cNvSpPr txBox="1">
            <a:spLocks noChangeArrowheads="1"/>
          </p:cNvSpPr>
          <p:nvPr/>
        </p:nvSpPr>
        <p:spPr bwMode="auto">
          <a:xfrm>
            <a:off x="460375" y="2425700"/>
            <a:ext cx="4206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9992" tIns="46795" rIns="89992" bIns="46795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sz="2400" b="0">
                <a:solidFill>
                  <a:schemeClr val="folHlink"/>
                </a:solidFill>
                <a:latin typeface="Courier New" charset="0"/>
                <a:sym typeface="Wingdings" charset="0"/>
              </a:rPr>
              <a:t></a:t>
            </a:r>
          </a:p>
        </p:txBody>
      </p:sp>
      <p:sp>
        <p:nvSpPr>
          <p:cNvPr id="40968" name="Text Box 8"/>
          <p:cNvSpPr txBox="1">
            <a:spLocks noChangeArrowheads="1"/>
          </p:cNvSpPr>
          <p:nvPr/>
        </p:nvSpPr>
        <p:spPr bwMode="auto">
          <a:xfrm>
            <a:off x="460375" y="2597150"/>
            <a:ext cx="4206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9992" tIns="46795" rIns="89992" bIns="46795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sz="2400" b="0">
                <a:solidFill>
                  <a:schemeClr val="folHlink"/>
                </a:solidFill>
                <a:latin typeface="Courier New" charset="0"/>
                <a:sym typeface="Wingdings" charset="0"/>
              </a:rPr>
              <a:t></a:t>
            </a:r>
          </a:p>
        </p:txBody>
      </p:sp>
      <p:sp>
        <p:nvSpPr>
          <p:cNvPr id="40969" name="Text Box 9"/>
          <p:cNvSpPr txBox="1">
            <a:spLocks noChangeArrowheads="1"/>
          </p:cNvSpPr>
          <p:nvPr/>
        </p:nvSpPr>
        <p:spPr bwMode="auto">
          <a:xfrm>
            <a:off x="460375" y="2759075"/>
            <a:ext cx="4206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9992" tIns="46795" rIns="89992" bIns="46795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sz="2400" b="0">
                <a:solidFill>
                  <a:schemeClr val="folHlink"/>
                </a:solidFill>
                <a:latin typeface="Courier New" charset="0"/>
                <a:sym typeface="Wingdings" charset="0"/>
              </a:rPr>
              <a:t></a:t>
            </a:r>
          </a:p>
        </p:txBody>
      </p:sp>
      <p:sp>
        <p:nvSpPr>
          <p:cNvPr id="40970" name="Text Box 10"/>
          <p:cNvSpPr txBox="1">
            <a:spLocks noChangeArrowheads="1"/>
          </p:cNvSpPr>
          <p:nvPr/>
        </p:nvSpPr>
        <p:spPr bwMode="auto">
          <a:xfrm>
            <a:off x="460375" y="1503363"/>
            <a:ext cx="4206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9992" tIns="46795" rIns="89992" bIns="46795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sz="2400" b="0">
                <a:solidFill>
                  <a:schemeClr val="folHlink"/>
                </a:solidFill>
                <a:latin typeface="Courier New" charset="0"/>
                <a:sym typeface="Wingdings" charset="0"/>
              </a:rPr>
              <a:t></a:t>
            </a:r>
          </a:p>
        </p:txBody>
      </p:sp>
      <p:sp>
        <p:nvSpPr>
          <p:cNvPr id="40971" name="Text Box 11"/>
          <p:cNvSpPr txBox="1">
            <a:spLocks noChangeArrowheads="1"/>
          </p:cNvSpPr>
          <p:nvPr/>
        </p:nvSpPr>
        <p:spPr bwMode="auto">
          <a:xfrm>
            <a:off x="4646613" y="2462213"/>
            <a:ext cx="4206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9992" tIns="46795" rIns="89992" bIns="46795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sz="2400" b="0">
                <a:solidFill>
                  <a:schemeClr val="folHlink"/>
                </a:solidFill>
                <a:latin typeface="Courier New" charset="0"/>
                <a:sym typeface="Wingdings" charset="0"/>
              </a:rPr>
              <a:t></a:t>
            </a:r>
          </a:p>
        </p:txBody>
      </p:sp>
      <p:sp>
        <p:nvSpPr>
          <p:cNvPr id="40972" name="Text Box 12"/>
          <p:cNvSpPr txBox="1">
            <a:spLocks noChangeArrowheads="1"/>
          </p:cNvSpPr>
          <p:nvPr/>
        </p:nvSpPr>
        <p:spPr bwMode="auto">
          <a:xfrm>
            <a:off x="4646613" y="2633663"/>
            <a:ext cx="4206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9992" tIns="46795" rIns="89992" bIns="46795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sz="2400" b="0">
                <a:solidFill>
                  <a:schemeClr val="folHlink"/>
                </a:solidFill>
                <a:latin typeface="Courier New" charset="0"/>
                <a:sym typeface="Wingdings" charset="0"/>
              </a:rPr>
              <a:t></a:t>
            </a:r>
          </a:p>
        </p:txBody>
      </p:sp>
      <p:sp>
        <p:nvSpPr>
          <p:cNvPr id="40973" name="Text Box 13"/>
          <p:cNvSpPr txBox="1">
            <a:spLocks noChangeArrowheads="1"/>
          </p:cNvSpPr>
          <p:nvPr/>
        </p:nvSpPr>
        <p:spPr bwMode="auto">
          <a:xfrm>
            <a:off x="4646613" y="2795588"/>
            <a:ext cx="4206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9992" tIns="46795" rIns="89992" bIns="46795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sz="2400" b="0">
                <a:solidFill>
                  <a:schemeClr val="folHlink"/>
                </a:solidFill>
                <a:latin typeface="Courier New" charset="0"/>
                <a:sym typeface="Wingdings" charset="0"/>
              </a:rPr>
              <a:t></a:t>
            </a:r>
          </a:p>
        </p:txBody>
      </p:sp>
      <p:sp>
        <p:nvSpPr>
          <p:cNvPr id="40974" name="Text Box 14"/>
          <p:cNvSpPr txBox="1">
            <a:spLocks noChangeArrowheads="1"/>
          </p:cNvSpPr>
          <p:nvPr/>
        </p:nvSpPr>
        <p:spPr bwMode="auto">
          <a:xfrm>
            <a:off x="4646613" y="1539875"/>
            <a:ext cx="4206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9992" tIns="46795" rIns="89992" bIns="46795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sz="2400" b="0">
                <a:solidFill>
                  <a:schemeClr val="folHlink"/>
                </a:solidFill>
                <a:latin typeface="Courier New" charset="0"/>
                <a:sym typeface="Wingdings" charset="0"/>
              </a:rPr>
              <a:t>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0" fill="hold"/>
                                        <p:tgtEl>
                                          <p:spTgt spid="1182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" dur="1000" fill="hold"/>
                                        <p:tgtEl>
                                          <p:spTgt spid="11827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1000" fill="hold"/>
                                        <p:tgtEl>
                                          <p:spTgt spid="118272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1000" fill="hold"/>
                                        <p:tgtEl>
                                          <p:spTgt spid="118272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3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1000" fill="hold"/>
                                        <p:tgtEl>
                                          <p:spTgt spid="118272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1000" fill="hold"/>
                                        <p:tgtEl>
                                          <p:spTgt spid="1182726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3"/>
          <p:cNvSpPr>
            <a:spLocks noChangeArrowheads="1"/>
          </p:cNvSpPr>
          <p:nvPr/>
        </p:nvSpPr>
        <p:spPr bwMode="auto">
          <a:xfrm>
            <a:off x="554038" y="1565275"/>
            <a:ext cx="4070350" cy="47704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89992" tIns="46795" rIns="89992" bIns="46795"/>
          <a:lstStyle/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 b="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 b="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 b="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 b="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 b="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 b="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 b="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/* Connect */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</a:t>
            </a:r>
            <a:r>
              <a:rPr lang="en-US" sz="1200">
                <a:solidFill>
                  <a:schemeClr val="folHlink"/>
                </a:solidFill>
                <a:latin typeface="Courier New" charset="0"/>
              </a:rPr>
              <a:t>connect</a:t>
            </a:r>
            <a:r>
              <a:rPr lang="en-US" sz="1200">
                <a:latin typeface="Courier New" charset="0"/>
              </a:rPr>
              <a:t>(	sd,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>
                <a:latin typeface="Courier New" charset="0"/>
              </a:rPr>
              <a:t>	      	(struct sockaddr*)&amp;serveraddr,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>
                <a:latin typeface="Courier New" charset="0"/>
              </a:rPr>
              <a:t>	       	sizeof(struct sockaddr_in));</a:t>
            </a:r>
          </a:p>
        </p:txBody>
      </p:sp>
      <p:sp>
        <p:nvSpPr>
          <p:cNvPr id="41987" name="Text Box 4"/>
          <p:cNvSpPr txBox="1">
            <a:spLocks noChangeArrowheads="1"/>
          </p:cNvSpPr>
          <p:nvPr/>
        </p:nvSpPr>
        <p:spPr bwMode="auto">
          <a:xfrm>
            <a:off x="552450" y="1090613"/>
            <a:ext cx="962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9992" tIns="46795" rIns="89992" bIns="46795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sz="2400" b="0">
                <a:solidFill>
                  <a:srgbClr val="FF0000"/>
                </a:solidFill>
                <a:latin typeface="Helvetica" charset="0"/>
              </a:rPr>
              <a:t>Client</a:t>
            </a:r>
          </a:p>
        </p:txBody>
      </p:sp>
      <p:sp>
        <p:nvSpPr>
          <p:cNvPr id="41988" name="Text Box 5"/>
          <p:cNvSpPr txBox="1">
            <a:spLocks noChangeArrowheads="1"/>
          </p:cNvSpPr>
          <p:nvPr/>
        </p:nvSpPr>
        <p:spPr bwMode="auto">
          <a:xfrm>
            <a:off x="4616450" y="1090613"/>
            <a:ext cx="10779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9992" tIns="46795" rIns="89992" bIns="46795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sz="2400" b="0">
                <a:solidFill>
                  <a:srgbClr val="FF0000"/>
                </a:solidFill>
                <a:latin typeface="Helvetica" charset="0"/>
              </a:rPr>
              <a:t>Server</a:t>
            </a:r>
          </a:p>
        </p:txBody>
      </p:sp>
      <p:sp>
        <p:nvSpPr>
          <p:cNvPr id="41989" name="Rectangle 6"/>
          <p:cNvSpPr>
            <a:spLocks noChangeArrowheads="1"/>
          </p:cNvSpPr>
          <p:nvPr/>
        </p:nvSpPr>
        <p:spPr bwMode="auto">
          <a:xfrm>
            <a:off x="4738688" y="1565275"/>
            <a:ext cx="4064000" cy="47704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89992" tIns="46795" rIns="89992" bIns="46795"/>
          <a:lstStyle/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 b="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 b="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/* Bind the address to the socket */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</a:t>
            </a:r>
            <a:r>
              <a:rPr lang="en-US" sz="1200">
                <a:solidFill>
                  <a:schemeClr val="folHlink"/>
                </a:solidFill>
                <a:latin typeface="Courier New" charset="0"/>
              </a:rPr>
              <a:t>bind</a:t>
            </a:r>
            <a:r>
              <a:rPr lang="en-US" sz="1200">
                <a:latin typeface="Courier New" charset="0"/>
              </a:rPr>
              <a:t>(request_sd,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>
                <a:latin typeface="Courier New" charset="0"/>
              </a:rPr>
              <a:t>	     (struct sockaddr*)&amp;serveraddr,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>
                <a:latin typeface="Courier New" charset="0"/>
              </a:rPr>
              <a:t>	     sizeof(struct sockaddr_in);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 b="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/* Activate listening on the socket */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</a:t>
            </a:r>
            <a:r>
              <a:rPr lang="en-US" sz="1200">
                <a:solidFill>
                  <a:schemeClr val="folHlink"/>
                </a:solidFill>
                <a:latin typeface="Courier New" charset="0"/>
              </a:rPr>
              <a:t>listen</a:t>
            </a:r>
            <a:r>
              <a:rPr lang="en-US" sz="1200">
                <a:latin typeface="Courier New" charset="0"/>
              </a:rPr>
              <a:t>(request_sd, SOMAXCONN);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 b="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/* Wait for connection */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</a:t>
            </a:r>
            <a:r>
              <a:rPr lang="en-US" sz="1200">
                <a:latin typeface="Courier New" charset="0"/>
              </a:rPr>
              <a:t>clientaddrlen =</a:t>
            </a:r>
            <a:br>
              <a:rPr lang="en-US" sz="1200">
                <a:latin typeface="Courier New" charset="0"/>
              </a:rPr>
            </a:br>
            <a:r>
              <a:rPr lang="en-US" sz="1200">
                <a:latin typeface="Courier New" charset="0"/>
              </a:rPr>
              <a:t>					  sizeof(struct sockaddr_in);</a:t>
            </a:r>
            <a:br>
              <a:rPr lang="en-US" sz="1200">
                <a:latin typeface="Courier New" charset="0"/>
              </a:rPr>
            </a:br>
            <a:endParaRPr lang="en-US" sz="120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>
                <a:latin typeface="Courier New" charset="0"/>
              </a:rPr>
              <a:t>	sd = </a:t>
            </a:r>
            <a:r>
              <a:rPr lang="en-US" sz="1200">
                <a:solidFill>
                  <a:schemeClr val="folHlink"/>
                </a:solidFill>
                <a:latin typeface="Courier New" charset="0"/>
              </a:rPr>
              <a:t>accept</a:t>
            </a:r>
            <a:r>
              <a:rPr lang="en-US" sz="1200">
                <a:latin typeface="Courier New" charset="0"/>
              </a:rPr>
              <a:t>(request_sd,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>
                <a:latin typeface="Courier New" charset="0"/>
              </a:rPr>
              <a:t>	          (struct sockaddr*)&amp;clientaddr,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>
                <a:latin typeface="Courier New" charset="0"/>
              </a:rPr>
              <a:t>	          &amp;clientaddrlen);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>
              <a:latin typeface="Courier New" charset="0"/>
            </a:endParaRPr>
          </a:p>
        </p:txBody>
      </p:sp>
      <p:sp>
        <p:nvSpPr>
          <p:cNvPr id="41990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>
                <a:latin typeface="Tahoma" charset="0"/>
                <a:ea typeface="ＭＳ Ｐゴシック" charset="0"/>
                <a:cs typeface="ＭＳ Ｐゴシック" charset="0"/>
              </a:rPr>
              <a:t>Binding, Listening, Accepting and Connecting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Some details about the previous slides</a:t>
            </a:r>
          </a:p>
        </p:txBody>
      </p:sp>
      <p:sp>
        <p:nvSpPr>
          <p:cNvPr id="1184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825" y="1039813"/>
            <a:ext cx="8972550" cy="5629275"/>
          </a:xfrm>
        </p:spPr>
        <p:txBody>
          <a:bodyPr/>
          <a:lstStyle/>
          <a:p>
            <a:pPr eaLnBrk="1" hangingPunct="1">
              <a:spcAft>
                <a:spcPct val="20000"/>
              </a:spcAft>
            </a:pPr>
            <a:r>
              <a:rPr lang="en-US" sz="2200" b="1">
                <a:solidFill>
                  <a:schemeClr val="folHlink"/>
                </a:solidFill>
                <a:latin typeface="Courier New" charset="0"/>
                <a:ea typeface="ＭＳ Ｐゴシック" charset="0"/>
                <a:cs typeface="ＭＳ Ｐゴシック" charset="0"/>
              </a:rPr>
              <a:t>bind( </a:t>
            </a:r>
            <a:r>
              <a:rPr lang="en-US" sz="2200">
                <a:solidFill>
                  <a:schemeClr val="folHlink"/>
                </a:solidFill>
                <a:latin typeface="Courier New" charset="0"/>
                <a:ea typeface="ＭＳ Ｐゴシック" charset="0"/>
                <a:cs typeface="ＭＳ Ｐゴシック" charset="0"/>
              </a:rPr>
              <a:t>int sfd, struct sockaddr *a, socklen_t al </a:t>
            </a:r>
            <a:r>
              <a:rPr lang="en-US" sz="2200" b="1">
                <a:solidFill>
                  <a:schemeClr val="folHlink"/>
                </a:solidFill>
                <a:latin typeface="Courier New" charset="0"/>
                <a:ea typeface="ＭＳ Ｐゴシック" charset="0"/>
                <a:cs typeface="ＭＳ Ｐゴシック" charset="0"/>
              </a:rPr>
              <a:t>)</a:t>
            </a:r>
          </a:p>
          <a:p>
            <a:pPr lvl="1" eaLnBrk="1" hangingPunct="1">
              <a:spcAft>
                <a:spcPct val="20000"/>
              </a:spcAft>
            </a:pPr>
            <a:r>
              <a:rPr lang="en-US">
                <a:latin typeface="Tahoma" charset="0"/>
                <a:ea typeface="ＭＳ Ｐゴシック" charset="0"/>
              </a:rPr>
              <a:t>a machine can have several addresses (several network cards, loopback, …) – </a:t>
            </a:r>
            <a:r>
              <a:rPr lang="ja-JP" altLang="en-US">
                <a:latin typeface="Tahoma" charset="0"/>
                <a:ea typeface="ＭＳ Ｐゴシック" charset="0"/>
              </a:rPr>
              <a:t>“</a:t>
            </a:r>
            <a:r>
              <a:rPr lang="en-US">
                <a:latin typeface="Tahoma" charset="0"/>
                <a:ea typeface="ＭＳ Ｐゴシック" charset="0"/>
              </a:rPr>
              <a:t>assign a name</a:t>
            </a:r>
            <a:r>
              <a:rPr lang="ja-JP" altLang="en-US">
                <a:latin typeface="Tahoma" charset="0"/>
                <a:ea typeface="ＭＳ Ｐゴシック" charset="0"/>
              </a:rPr>
              <a:t>“</a:t>
            </a:r>
            <a:endParaRPr lang="en-US">
              <a:latin typeface="Tahoma" charset="0"/>
              <a:ea typeface="ＭＳ Ｐゴシック" charset="0"/>
            </a:endParaRPr>
          </a:p>
          <a:p>
            <a:pPr lvl="1" eaLnBrk="1" hangingPunct="1">
              <a:spcAft>
                <a:spcPct val="20000"/>
              </a:spcAft>
            </a:pPr>
            <a:r>
              <a:rPr lang="en-US">
                <a:latin typeface="Tahoma" charset="0"/>
                <a:ea typeface="ＭＳ Ｐゴシック" charset="0"/>
              </a:rPr>
              <a:t>tells the socket on the server side which local protocol (i.e., </a:t>
            </a:r>
            <a:r>
              <a:rPr lang="en-US" i="1">
                <a:latin typeface="Tahoma" charset="0"/>
                <a:ea typeface="ＭＳ Ｐゴシック" charset="0"/>
              </a:rPr>
              <a:t>IP address</a:t>
            </a:r>
            <a:r>
              <a:rPr lang="en-US">
                <a:latin typeface="Tahoma" charset="0"/>
                <a:ea typeface="ＭＳ Ｐゴシック" charset="0"/>
              </a:rPr>
              <a:t> and </a:t>
            </a:r>
            <a:r>
              <a:rPr lang="en-US" i="1">
                <a:latin typeface="Tahoma" charset="0"/>
                <a:ea typeface="ＭＳ Ｐゴシック" charset="0"/>
              </a:rPr>
              <a:t>port number) </a:t>
            </a:r>
            <a:r>
              <a:rPr lang="en-US">
                <a:latin typeface="Tahoma" charset="0"/>
                <a:ea typeface="ＭＳ Ｐゴシック" charset="0"/>
              </a:rPr>
              <a:t> to listen to</a:t>
            </a:r>
            <a:br>
              <a:rPr lang="en-US">
                <a:latin typeface="Tahoma" charset="0"/>
                <a:ea typeface="ＭＳ Ｐゴシック" charset="0"/>
              </a:rPr>
            </a:br>
            <a:r>
              <a:rPr lang="en-US">
                <a:latin typeface="Tahoma" charset="0"/>
                <a:ea typeface="ＭＳ Ｐゴシック" charset="0"/>
              </a:rPr>
              <a:t/>
            </a:r>
            <a:br>
              <a:rPr lang="en-US">
                <a:latin typeface="Tahoma" charset="0"/>
                <a:ea typeface="ＭＳ Ｐゴシック" charset="0"/>
              </a:rPr>
            </a:br>
            <a:endParaRPr lang="en-US">
              <a:latin typeface="Tahoma" charset="0"/>
              <a:ea typeface="ＭＳ Ｐゴシック" charset="0"/>
            </a:endParaRPr>
          </a:p>
          <a:p>
            <a:pPr eaLnBrk="1" hangingPunct="1">
              <a:spcAft>
                <a:spcPct val="20000"/>
              </a:spcAft>
            </a:pPr>
            <a:r>
              <a:rPr lang="en-US" sz="2200" b="1">
                <a:solidFill>
                  <a:schemeClr val="folHlink"/>
                </a:solidFill>
                <a:latin typeface="Courier New" charset="0"/>
                <a:ea typeface="ＭＳ Ｐゴシック" charset="0"/>
                <a:cs typeface="ＭＳ Ｐゴシック" charset="0"/>
              </a:rPr>
              <a:t>listen( </a:t>
            </a:r>
            <a:r>
              <a:rPr lang="en-US" sz="2200">
                <a:solidFill>
                  <a:schemeClr val="folHlink"/>
                </a:solidFill>
                <a:latin typeface="Courier New" charset="0"/>
                <a:ea typeface="ＭＳ Ｐゴシック" charset="0"/>
                <a:cs typeface="ＭＳ Ｐゴシック" charset="0"/>
              </a:rPr>
              <a:t>int sfd, int backlog</a:t>
            </a:r>
            <a:r>
              <a:rPr lang="en-US" sz="2200" b="1">
                <a:solidFill>
                  <a:schemeClr val="folHlink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)</a:t>
            </a:r>
            <a:endParaRPr lang="en-US">
              <a:solidFill>
                <a:schemeClr val="folHlink"/>
              </a:solidFill>
              <a:latin typeface="Tahoma" charset="0"/>
              <a:ea typeface="ＭＳ Ｐゴシック" charset="0"/>
              <a:cs typeface="ＭＳ Ｐゴシック" charset="0"/>
            </a:endParaRPr>
          </a:p>
          <a:p>
            <a:pPr lvl="1" eaLnBrk="1" hangingPunct="1">
              <a:spcAft>
                <a:spcPct val="20000"/>
              </a:spcAft>
            </a:pPr>
            <a:r>
              <a:rPr lang="en-US">
                <a:latin typeface="Tahoma" charset="0"/>
                <a:ea typeface="ＭＳ Ｐゴシック" charset="0"/>
              </a:rPr>
              <a:t>prepares the server for listening to connect requests, and initializes a queue for connect requests (</a:t>
            </a:r>
            <a:r>
              <a:rPr lang="en-US">
                <a:latin typeface="Tahoma" charset="0"/>
                <a:ea typeface="ＭＳ Ｐゴシック" charset="0"/>
                <a:sym typeface="Wingdings" charset="0"/>
              </a:rPr>
              <a:t>  passive</a:t>
            </a:r>
            <a:r>
              <a:rPr lang="en-US">
                <a:latin typeface="Tahoma" charset="0"/>
                <a:ea typeface="ＭＳ Ｐゴシック" charset="0"/>
              </a:rPr>
              <a:t>)</a:t>
            </a:r>
          </a:p>
          <a:p>
            <a:pPr lvl="1" eaLnBrk="1" hangingPunct="1">
              <a:spcAft>
                <a:spcPct val="20000"/>
              </a:spcAft>
            </a:pPr>
            <a:r>
              <a:rPr lang="en-US">
                <a:latin typeface="Tahoma" charset="0"/>
                <a:ea typeface="ＭＳ Ｐゴシック" charset="0"/>
              </a:rPr>
              <a:t>the second parameter (</a:t>
            </a:r>
            <a:r>
              <a:rPr lang="en-US">
                <a:latin typeface="Courier New" charset="0"/>
                <a:ea typeface="ＭＳ Ｐゴシック" charset="0"/>
              </a:rPr>
              <a:t>SOMAXCONN</a:t>
            </a:r>
            <a:r>
              <a:rPr lang="en-US">
                <a:latin typeface="Tahoma" charset="0"/>
                <a:ea typeface="ＭＳ Ｐゴシック" charset="0"/>
              </a:rPr>
              <a:t>) defines how long the queue(s) should be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4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4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4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More details</a:t>
            </a:r>
          </a:p>
        </p:txBody>
      </p:sp>
      <p:sp>
        <p:nvSpPr>
          <p:cNvPr id="1185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5888" y="1003300"/>
            <a:ext cx="8866187" cy="5424488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Aft>
                <a:spcPct val="30000"/>
              </a:spcAft>
            </a:pPr>
            <a:r>
              <a:rPr lang="en-US" sz="2000" b="1">
                <a:latin typeface="Courier New" charset="0"/>
                <a:ea typeface="ＭＳ Ｐゴシック" charset="0"/>
                <a:cs typeface="ＭＳ Ｐゴシック" charset="0"/>
              </a:rPr>
              <a:t>sd =</a:t>
            </a:r>
            <a:r>
              <a:rPr lang="en-US" sz="2000" b="1">
                <a:solidFill>
                  <a:schemeClr val="accent2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000" b="1">
                <a:solidFill>
                  <a:schemeClr val="folHlink"/>
                </a:solidFill>
                <a:latin typeface="Courier New" charset="0"/>
                <a:ea typeface="ＭＳ Ｐゴシック" charset="0"/>
                <a:cs typeface="ＭＳ Ｐゴシック" charset="0"/>
              </a:rPr>
              <a:t>accept( </a:t>
            </a:r>
            <a:r>
              <a:rPr lang="en-US" sz="1700">
                <a:solidFill>
                  <a:schemeClr val="folHlink"/>
                </a:solidFill>
                <a:latin typeface="Courier New" charset="0"/>
                <a:ea typeface="ＭＳ Ｐゴシック" charset="0"/>
                <a:cs typeface="ＭＳ Ｐゴシック" charset="0"/>
              </a:rPr>
              <a:t>int sfd, struct sockaddr *a, socklen_t *al </a:t>
            </a:r>
            <a:r>
              <a:rPr lang="en-US" sz="2000" b="1">
                <a:solidFill>
                  <a:schemeClr val="folHlink"/>
                </a:solidFill>
                <a:latin typeface="Courier New" charset="0"/>
                <a:ea typeface="ＭＳ Ｐゴシック" charset="0"/>
                <a:cs typeface="ＭＳ Ｐゴシック" charset="0"/>
              </a:rPr>
              <a:t>)</a:t>
            </a:r>
          </a:p>
          <a:p>
            <a:pPr lvl="1" eaLnBrk="1" hangingPunct="1">
              <a:lnSpc>
                <a:spcPct val="80000"/>
              </a:lnSpc>
              <a:spcAft>
                <a:spcPct val="30000"/>
              </a:spcAft>
            </a:pPr>
            <a:r>
              <a:rPr lang="en-US" sz="1800">
                <a:latin typeface="Tahoma" charset="0"/>
                <a:ea typeface="ＭＳ Ｐゴシック" charset="0"/>
              </a:rPr>
              <a:t>take the first connect request from the connect request queue</a:t>
            </a:r>
          </a:p>
          <a:p>
            <a:pPr lvl="1" eaLnBrk="1" hangingPunct="1">
              <a:lnSpc>
                <a:spcPct val="80000"/>
              </a:lnSpc>
              <a:spcAft>
                <a:spcPct val="30000"/>
              </a:spcAft>
            </a:pPr>
            <a:r>
              <a:rPr lang="en-US" sz="1800">
                <a:latin typeface="Tahoma" charset="0"/>
                <a:ea typeface="ＭＳ Ｐゴシック" charset="0"/>
              </a:rPr>
              <a:t>wait for the connect request to arrive if the queue is empty</a:t>
            </a:r>
          </a:p>
          <a:p>
            <a:pPr lvl="1" eaLnBrk="1" hangingPunct="1">
              <a:lnSpc>
                <a:spcPct val="80000"/>
              </a:lnSpc>
              <a:spcAft>
                <a:spcPct val="30000"/>
              </a:spcAft>
            </a:pPr>
            <a:r>
              <a:rPr lang="en-US" sz="1800">
                <a:latin typeface="Tahoma" charset="0"/>
                <a:ea typeface="ＭＳ Ｐゴシック" charset="0"/>
              </a:rPr>
              <a:t>returns a </a:t>
            </a:r>
            <a:r>
              <a:rPr lang="en-US" sz="1800" b="1" i="1">
                <a:solidFill>
                  <a:srgbClr val="FF0000"/>
                </a:solidFill>
                <a:latin typeface="Tahoma" charset="0"/>
                <a:ea typeface="ＭＳ Ｐゴシック" charset="0"/>
              </a:rPr>
              <a:t>new socket</a:t>
            </a:r>
            <a:r>
              <a:rPr lang="en-US" sz="1800">
                <a:latin typeface="Tahoma" charset="0"/>
                <a:ea typeface="ＭＳ Ｐゴシック" charset="0"/>
              </a:rPr>
              <a:t>  that the server can use to communicate with the client</a:t>
            </a:r>
          </a:p>
          <a:p>
            <a:pPr lvl="1" eaLnBrk="1" hangingPunct="1">
              <a:lnSpc>
                <a:spcPct val="80000"/>
              </a:lnSpc>
              <a:spcAft>
                <a:spcPct val="30000"/>
              </a:spcAft>
            </a:pPr>
            <a:r>
              <a:rPr lang="en-US" sz="1800">
                <a:latin typeface="Courier New" charset="0"/>
                <a:ea typeface="ＭＳ Ｐゴシック" charset="0"/>
              </a:rPr>
              <a:t>a </a:t>
            </a:r>
            <a:r>
              <a:rPr lang="en-US" sz="1800">
                <a:latin typeface="Tahoma" charset="0"/>
                <a:ea typeface="ＭＳ Ｐゴシック" charset="0"/>
              </a:rPr>
              <a:t>(</a:t>
            </a:r>
            <a:r>
              <a:rPr lang="en-US" sz="1800">
                <a:latin typeface="Courier New" charset="0"/>
                <a:ea typeface="ＭＳ Ｐゴシック" charset="0"/>
              </a:rPr>
              <a:t>clientaddr</a:t>
            </a:r>
            <a:r>
              <a:rPr lang="en-US" sz="1800">
                <a:latin typeface="Tahoma" charset="0"/>
                <a:ea typeface="ＭＳ Ｐゴシック" charset="0"/>
              </a:rPr>
              <a:t>) contains information about the client</a:t>
            </a:r>
          </a:p>
          <a:p>
            <a:pPr lvl="1" eaLnBrk="1" hangingPunct="1">
              <a:lnSpc>
                <a:spcPct val="80000"/>
              </a:lnSpc>
              <a:spcAft>
                <a:spcPct val="30000"/>
              </a:spcAft>
            </a:pPr>
            <a:r>
              <a:rPr lang="en-US" sz="1800">
                <a:latin typeface="Courier New" charset="0"/>
                <a:ea typeface="ＭＳ Ｐゴシック" charset="0"/>
              </a:rPr>
              <a:t>al</a:t>
            </a:r>
            <a:r>
              <a:rPr lang="en-US" sz="1800">
                <a:latin typeface="Tahoma" charset="0"/>
                <a:ea typeface="ＭＳ Ｐゴシック" charset="0"/>
              </a:rPr>
              <a:t> must be initialized, so accept knows size of </a:t>
            </a:r>
            <a:r>
              <a:rPr lang="en-US" sz="1800">
                <a:latin typeface="Courier New" charset="0"/>
                <a:ea typeface="ＭＳ Ｐゴシック" charset="0"/>
              </a:rPr>
              <a:t>a</a:t>
            </a:r>
            <a:br>
              <a:rPr lang="en-US" sz="1800">
                <a:latin typeface="Courier New" charset="0"/>
                <a:ea typeface="ＭＳ Ｐゴシック" charset="0"/>
              </a:rPr>
            </a:br>
            <a:r>
              <a:rPr lang="en-US" sz="1800">
                <a:latin typeface="Courier New" charset="0"/>
                <a:ea typeface="ＭＳ Ｐゴシック" charset="0"/>
              </a:rPr>
              <a:t/>
            </a:r>
            <a:br>
              <a:rPr lang="en-US" sz="1800">
                <a:latin typeface="Courier New" charset="0"/>
                <a:ea typeface="ＭＳ Ｐゴシック" charset="0"/>
              </a:rPr>
            </a:br>
            <a:endParaRPr lang="en-US" sz="1800">
              <a:latin typeface="Courier New" charset="0"/>
              <a:ea typeface="ＭＳ Ｐゴシック" charset="0"/>
            </a:endParaRPr>
          </a:p>
          <a:p>
            <a:pPr eaLnBrk="1" hangingPunct="1">
              <a:lnSpc>
                <a:spcPct val="80000"/>
              </a:lnSpc>
              <a:spcAft>
                <a:spcPct val="30000"/>
              </a:spcAft>
            </a:pPr>
            <a:r>
              <a:rPr lang="en-US" sz="2000" b="1">
                <a:solidFill>
                  <a:schemeClr val="folHlink"/>
                </a:solidFill>
                <a:latin typeface="Courier New" charset="0"/>
                <a:ea typeface="ＭＳ Ｐゴシック" charset="0"/>
                <a:cs typeface="ＭＳ Ｐゴシック" charset="0"/>
              </a:rPr>
              <a:t>connect( </a:t>
            </a:r>
            <a:r>
              <a:rPr lang="en-US" sz="1700">
                <a:solidFill>
                  <a:schemeClr val="folHlink"/>
                </a:solidFill>
                <a:latin typeface="Courier New" charset="0"/>
                <a:ea typeface="ＭＳ Ｐゴシック" charset="0"/>
                <a:cs typeface="ＭＳ Ｐゴシック" charset="0"/>
              </a:rPr>
              <a:t>int sfd, struct sockaddr *serv_a, socklen_t al </a:t>
            </a:r>
            <a:r>
              <a:rPr lang="en-US" sz="2000" b="1">
                <a:solidFill>
                  <a:schemeClr val="folHlink"/>
                </a:solidFill>
                <a:latin typeface="Courier New" charset="0"/>
                <a:ea typeface="ＭＳ Ｐゴシック" charset="0"/>
                <a:cs typeface="ＭＳ Ｐゴシック" charset="0"/>
              </a:rPr>
              <a:t>)</a:t>
            </a:r>
          </a:p>
          <a:p>
            <a:pPr lvl="1" eaLnBrk="1" hangingPunct="1">
              <a:lnSpc>
                <a:spcPct val="80000"/>
              </a:lnSpc>
              <a:spcAft>
                <a:spcPct val="30000"/>
              </a:spcAft>
            </a:pPr>
            <a:r>
              <a:rPr lang="en-US" sz="1800">
                <a:latin typeface="Tahoma" charset="0"/>
                <a:ea typeface="ＭＳ Ｐゴシック" charset="0"/>
              </a:rPr>
              <a:t>connects client socket to a server that is specified in the address structure</a:t>
            </a:r>
          </a:p>
          <a:p>
            <a:pPr lvl="1" eaLnBrk="1" hangingPunct="1">
              <a:lnSpc>
                <a:spcPct val="80000"/>
              </a:lnSpc>
              <a:spcAft>
                <a:spcPct val="30000"/>
              </a:spcAft>
            </a:pPr>
            <a:r>
              <a:rPr lang="en-US" sz="1800">
                <a:latin typeface="Tahoma" charset="0"/>
                <a:ea typeface="ＭＳ Ｐゴシック" charset="0"/>
              </a:rPr>
              <a:t>a three-way handshake is initiated for TCP</a:t>
            </a:r>
          </a:p>
          <a:p>
            <a:pPr lvl="1" eaLnBrk="1" hangingPunct="1">
              <a:lnSpc>
                <a:spcPct val="80000"/>
              </a:lnSpc>
              <a:spcAft>
                <a:spcPct val="30000"/>
              </a:spcAft>
            </a:pPr>
            <a:r>
              <a:rPr lang="en-US" sz="1800">
                <a:latin typeface="Tahoma" charset="0"/>
                <a:ea typeface="ＭＳ Ｐゴシック" charset="0"/>
              </a:rPr>
              <a:t>possible errors</a:t>
            </a:r>
          </a:p>
          <a:p>
            <a:pPr lvl="2" eaLnBrk="1" hangingPunct="1">
              <a:lnSpc>
                <a:spcPct val="80000"/>
              </a:lnSpc>
              <a:spcAft>
                <a:spcPct val="30000"/>
              </a:spcAft>
            </a:pPr>
            <a:r>
              <a:rPr lang="en-US" sz="1600">
                <a:latin typeface="Tahoma" charset="0"/>
                <a:ea typeface="ＭＳ Ｐゴシック" charset="0"/>
              </a:rPr>
              <a:t>ETIMEDOUT – no response (after several tries) and timer expired</a:t>
            </a:r>
          </a:p>
          <a:p>
            <a:pPr lvl="2" eaLnBrk="1" hangingPunct="1">
              <a:lnSpc>
                <a:spcPct val="80000"/>
              </a:lnSpc>
              <a:spcAft>
                <a:spcPct val="30000"/>
              </a:spcAft>
            </a:pPr>
            <a:r>
              <a:rPr lang="en-US" sz="1600">
                <a:latin typeface="Tahoma" charset="0"/>
                <a:ea typeface="ＭＳ Ｐゴシック" charset="0"/>
              </a:rPr>
              <a:t>ECONNREFUSED – server not running or not allowed to connect</a:t>
            </a:r>
          </a:p>
          <a:p>
            <a:pPr lvl="2" eaLnBrk="1" hangingPunct="1">
              <a:lnSpc>
                <a:spcPct val="80000"/>
              </a:lnSpc>
              <a:spcAft>
                <a:spcPct val="30000"/>
              </a:spcAft>
            </a:pPr>
            <a:r>
              <a:rPr lang="en-US" sz="1600">
                <a:latin typeface="Tahoma" charset="0"/>
                <a:ea typeface="ＭＳ Ｐゴシック" charset="0"/>
              </a:rPr>
              <a:t>EHOSTUNREACH – HOST not reachable</a:t>
            </a:r>
          </a:p>
          <a:p>
            <a:pPr lvl="2" eaLnBrk="1" hangingPunct="1">
              <a:lnSpc>
                <a:spcPct val="80000"/>
              </a:lnSpc>
              <a:spcAft>
                <a:spcPct val="30000"/>
              </a:spcAft>
            </a:pPr>
            <a:r>
              <a:rPr lang="en-US" sz="1600">
                <a:latin typeface="Tahoma" charset="0"/>
                <a:ea typeface="ＭＳ Ｐゴシック" charset="0"/>
              </a:rPr>
              <a:t>ENETUNREACH – NET not reachable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5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5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5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57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57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57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579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579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Closing of Sockets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566738" y="2986088"/>
            <a:ext cx="8145462" cy="3074987"/>
          </a:xfrm>
        </p:spPr>
        <p:txBody>
          <a:bodyPr/>
          <a:lstStyle/>
          <a:p>
            <a:pPr eaLnBrk="1" hangingPunct="1"/>
            <a:r>
              <a:rPr lang="en-US" sz="2400">
                <a:latin typeface="Tahoma" charset="0"/>
                <a:ea typeface="ＭＳ Ｐゴシック" charset="0"/>
                <a:cs typeface="ＭＳ Ｐゴシック" charset="0"/>
              </a:rPr>
              <a:t>Note that the semantics of close depends</a:t>
            </a:r>
          </a:p>
          <a:p>
            <a:pPr lvl="1" eaLnBrk="1" hangingPunct="1"/>
            <a:r>
              <a:rPr lang="en-US" sz="2000">
                <a:latin typeface="Tahoma" charset="0"/>
                <a:ea typeface="ＭＳ Ｐゴシック" charset="0"/>
              </a:rPr>
              <a:t>On the kind of protocol</a:t>
            </a:r>
          </a:p>
          <a:p>
            <a:pPr lvl="1" eaLnBrk="1" hangingPunct="1"/>
            <a:r>
              <a:rPr lang="en-US" sz="2000">
                <a:latin typeface="Tahoma" charset="0"/>
                <a:ea typeface="ＭＳ Ｐゴシック" charset="0"/>
              </a:rPr>
              <a:t>Some possible extra settings</a:t>
            </a:r>
            <a:br>
              <a:rPr lang="en-US" sz="2000">
                <a:latin typeface="Tahoma" charset="0"/>
                <a:ea typeface="ＭＳ Ｐゴシック" charset="0"/>
              </a:rPr>
            </a:br>
            <a:endParaRPr lang="en-US" sz="2000">
              <a:latin typeface="Tahoma" charset="0"/>
              <a:ea typeface="ＭＳ Ｐゴシック" charset="0"/>
            </a:endParaRPr>
          </a:p>
          <a:p>
            <a:pPr lvl="1" eaLnBrk="1" hangingPunct="1"/>
            <a:r>
              <a:rPr lang="en-US" sz="2000">
                <a:latin typeface="Tahoma" charset="0"/>
                <a:ea typeface="ＭＳ Ｐゴシック" charset="0"/>
              </a:rPr>
              <a:t>(similar for file descriptors used to operate on disk…)</a:t>
            </a:r>
            <a:br>
              <a:rPr lang="en-US" sz="2000">
                <a:latin typeface="Tahoma" charset="0"/>
                <a:ea typeface="ＭＳ Ｐゴシック" charset="0"/>
              </a:rPr>
            </a:br>
            <a:r>
              <a:rPr lang="en-US" sz="2000">
                <a:latin typeface="Tahoma" charset="0"/>
                <a:ea typeface="ＭＳ Ｐゴシック" charset="0"/>
              </a:rPr>
              <a:t/>
            </a:r>
            <a:br>
              <a:rPr lang="en-US" sz="2000">
                <a:latin typeface="Tahoma" charset="0"/>
                <a:ea typeface="ＭＳ Ｐゴシック" charset="0"/>
              </a:rPr>
            </a:br>
            <a:endParaRPr lang="en-US" sz="2000">
              <a:latin typeface="Tahoma" charset="0"/>
              <a:ea typeface="ＭＳ Ｐゴシック" charset="0"/>
            </a:endParaRPr>
          </a:p>
          <a:p>
            <a:pPr eaLnBrk="1" hangingPunct="1"/>
            <a:r>
              <a:rPr lang="en-US" sz="2400">
                <a:latin typeface="Tahoma" charset="0"/>
                <a:ea typeface="ＭＳ Ｐゴシック" charset="0"/>
                <a:cs typeface="ＭＳ Ｐゴシック" charset="0"/>
              </a:rPr>
              <a:t>All data that has not been read yet may be thrown away</a:t>
            </a:r>
          </a:p>
        </p:txBody>
      </p:sp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554038" y="1565275"/>
            <a:ext cx="4070350" cy="11572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89992" tIns="46795" rIns="89992" bIns="46795"/>
          <a:lstStyle/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 b="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/* Close the socket */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</a:t>
            </a:r>
            <a:r>
              <a:rPr lang="en-US" sz="1200">
                <a:solidFill>
                  <a:schemeClr val="folHlink"/>
                </a:solidFill>
                <a:latin typeface="Courier New" charset="0"/>
              </a:rPr>
              <a:t>close</a:t>
            </a:r>
            <a:r>
              <a:rPr lang="en-US" sz="1200">
                <a:latin typeface="Courier New" charset="0"/>
              </a:rPr>
              <a:t>(sd);</a:t>
            </a:r>
          </a:p>
        </p:txBody>
      </p:sp>
      <p:sp>
        <p:nvSpPr>
          <p:cNvPr id="45061" name="Text Box 5"/>
          <p:cNvSpPr txBox="1">
            <a:spLocks noChangeArrowheads="1"/>
          </p:cNvSpPr>
          <p:nvPr/>
        </p:nvSpPr>
        <p:spPr bwMode="auto">
          <a:xfrm>
            <a:off x="552450" y="1090613"/>
            <a:ext cx="962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9992" tIns="46795" rIns="89992" bIns="46795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sz="2400" b="0">
                <a:solidFill>
                  <a:srgbClr val="FF0000"/>
                </a:solidFill>
                <a:latin typeface="Helvetica" charset="0"/>
              </a:rPr>
              <a:t>Client</a:t>
            </a:r>
          </a:p>
        </p:txBody>
      </p:sp>
      <p:sp>
        <p:nvSpPr>
          <p:cNvPr id="45062" name="Text Box 6"/>
          <p:cNvSpPr txBox="1">
            <a:spLocks noChangeArrowheads="1"/>
          </p:cNvSpPr>
          <p:nvPr/>
        </p:nvSpPr>
        <p:spPr bwMode="auto">
          <a:xfrm>
            <a:off x="4616450" y="1090613"/>
            <a:ext cx="10779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9992" tIns="46795" rIns="89992" bIns="46795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sz="2400" b="0">
                <a:solidFill>
                  <a:srgbClr val="FF0000"/>
                </a:solidFill>
                <a:latin typeface="Helvetica" charset="0"/>
              </a:rPr>
              <a:t>Server</a:t>
            </a:r>
          </a:p>
        </p:txBody>
      </p:sp>
      <p:sp>
        <p:nvSpPr>
          <p:cNvPr id="45063" name="Rectangle 7"/>
          <p:cNvSpPr>
            <a:spLocks noChangeArrowheads="1"/>
          </p:cNvSpPr>
          <p:nvPr/>
        </p:nvSpPr>
        <p:spPr bwMode="auto">
          <a:xfrm>
            <a:off x="4738688" y="1565275"/>
            <a:ext cx="4064000" cy="11572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89992" tIns="46795" rIns="89992" bIns="46795"/>
          <a:lstStyle/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 b="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/* Close both sockets */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</a:t>
            </a:r>
            <a:r>
              <a:rPr lang="en-US" sz="1200">
                <a:solidFill>
                  <a:schemeClr val="folHlink"/>
                </a:solidFill>
                <a:latin typeface="Courier New" charset="0"/>
              </a:rPr>
              <a:t>close</a:t>
            </a:r>
            <a:r>
              <a:rPr lang="en-US" sz="1200">
                <a:latin typeface="Courier New" charset="0"/>
              </a:rPr>
              <a:t>(sd);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>
                <a:latin typeface="Courier New" charset="0"/>
              </a:rPr>
              <a:t>	</a:t>
            </a:r>
            <a:r>
              <a:rPr lang="en-US" sz="1200">
                <a:solidFill>
                  <a:schemeClr val="folHlink"/>
                </a:solidFill>
                <a:latin typeface="Courier New" charset="0"/>
              </a:rPr>
              <a:t>close</a:t>
            </a:r>
            <a:r>
              <a:rPr lang="en-US" sz="1200">
                <a:latin typeface="Courier New" charset="0"/>
              </a:rPr>
              <a:t>(request_sd);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>
              <a:latin typeface="Courier New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Complete Client</a:t>
            </a:r>
          </a:p>
        </p:txBody>
      </p:sp>
      <p:sp>
        <p:nvSpPr>
          <p:cNvPr id="46083" name="Rectangle 3"/>
          <p:cNvSpPr>
            <a:spLocks noChangeArrowheads="1"/>
          </p:cNvSpPr>
          <p:nvPr/>
        </p:nvSpPr>
        <p:spPr bwMode="auto">
          <a:xfrm>
            <a:off x="554038" y="1565275"/>
            <a:ext cx="4070350" cy="47704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89992" tIns="46795" rIns="89992" bIns="46795"/>
          <a:lstStyle/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#include &lt;</a:t>
            </a:r>
            <a:r>
              <a:rPr lang="en-US" sz="1200" dirty="0" err="1">
                <a:latin typeface="Courier New" charset="0"/>
              </a:rPr>
              <a:t>netinet</a:t>
            </a:r>
            <a:r>
              <a:rPr lang="en-US" sz="1200" dirty="0">
                <a:latin typeface="Courier New" charset="0"/>
              </a:rPr>
              <a:t>/</a:t>
            </a:r>
            <a:r>
              <a:rPr lang="en-US" sz="1200" dirty="0" err="1">
                <a:latin typeface="Courier New" charset="0"/>
              </a:rPr>
              <a:t>in.h</a:t>
            </a:r>
            <a:r>
              <a:rPr lang="en-US" sz="1200" dirty="0">
                <a:latin typeface="Courier New" charset="0"/>
              </a:rPr>
              <a:t>&gt;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#include &lt;sys/</a:t>
            </a:r>
            <a:r>
              <a:rPr lang="en-US" sz="1200" dirty="0" err="1">
                <a:latin typeface="Courier New" charset="0"/>
              </a:rPr>
              <a:t>socket.h</a:t>
            </a:r>
            <a:r>
              <a:rPr lang="en-US" sz="1200" dirty="0">
                <a:latin typeface="Courier New" charset="0"/>
              </a:rPr>
              <a:t>&gt;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#include &lt;</a:t>
            </a:r>
            <a:r>
              <a:rPr lang="en-US" sz="1200" dirty="0" err="1">
                <a:latin typeface="Courier New" charset="0"/>
              </a:rPr>
              <a:t>netdb.h</a:t>
            </a:r>
            <a:r>
              <a:rPr lang="en-US" sz="1200" dirty="0">
                <a:latin typeface="Courier New" charset="0"/>
              </a:rPr>
              <a:t>&gt;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#include &lt;</a:t>
            </a:r>
            <a:r>
              <a:rPr lang="en-US" sz="1200" dirty="0" err="1">
                <a:latin typeface="Courier New" charset="0"/>
              </a:rPr>
              <a:t>stdio.h</a:t>
            </a:r>
            <a:r>
              <a:rPr lang="en-US" sz="1200" dirty="0">
                <a:latin typeface="Courier New" charset="0"/>
              </a:rPr>
              <a:t>&gt;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#include &lt;</a:t>
            </a:r>
            <a:r>
              <a:rPr lang="en-US" sz="1200" dirty="0" err="1">
                <a:latin typeface="Courier New" charset="0"/>
              </a:rPr>
              <a:t>string.h</a:t>
            </a:r>
            <a:r>
              <a:rPr lang="en-US" sz="1200" dirty="0">
                <a:latin typeface="Courier New" charset="0"/>
              </a:rPr>
              <a:t>&gt;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 dirty="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 err="1">
                <a:latin typeface="Courier New" charset="0"/>
              </a:rPr>
              <a:t>int</a:t>
            </a:r>
            <a:r>
              <a:rPr lang="en-US" sz="1200" dirty="0">
                <a:latin typeface="Courier New" charset="0"/>
              </a:rPr>
              <a:t> main()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{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 dirty="0">
                <a:latin typeface="Courier New" charset="0"/>
              </a:rPr>
              <a:t>	/* Declarations */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 dirty="0">
                <a:latin typeface="Courier New" charset="0"/>
              </a:rPr>
              <a:t>	</a:t>
            </a:r>
            <a:r>
              <a:rPr lang="en-US" sz="1200" dirty="0" err="1">
                <a:latin typeface="Courier New" charset="0"/>
              </a:rPr>
              <a:t>struct</a:t>
            </a:r>
            <a:r>
              <a:rPr lang="en-US" sz="1200" dirty="0">
                <a:latin typeface="Courier New" charset="0"/>
              </a:rPr>
              <a:t> </a:t>
            </a:r>
            <a:r>
              <a:rPr lang="en-US" sz="1200" dirty="0" err="1">
                <a:latin typeface="Courier New" charset="0"/>
              </a:rPr>
              <a:t>sockaddr_in</a:t>
            </a:r>
            <a:r>
              <a:rPr lang="en-US" sz="1200" dirty="0">
                <a:latin typeface="Courier New" charset="0"/>
              </a:rPr>
              <a:t> </a:t>
            </a:r>
            <a:r>
              <a:rPr lang="en-US" sz="1200" dirty="0" err="1">
                <a:latin typeface="Courier New" charset="0"/>
              </a:rPr>
              <a:t>serveraddr</a:t>
            </a:r>
            <a:r>
              <a:rPr lang="en-US" sz="1200" dirty="0">
                <a:latin typeface="Courier New" charset="0"/>
              </a:rPr>
              <a:t>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	</a:t>
            </a:r>
            <a:r>
              <a:rPr lang="en-US" sz="1200" dirty="0" err="1">
                <a:latin typeface="Courier New" charset="0"/>
              </a:rPr>
              <a:t>int</a:t>
            </a:r>
            <a:r>
              <a:rPr lang="en-US" sz="1200" dirty="0">
                <a:latin typeface="Courier New" charset="0"/>
              </a:rPr>
              <a:t> </a:t>
            </a:r>
            <a:r>
              <a:rPr lang="en-US" sz="1200" dirty="0" err="1">
                <a:latin typeface="Courier New" charset="0"/>
              </a:rPr>
              <a:t>sd</a:t>
            </a:r>
            <a:r>
              <a:rPr lang="en-US" sz="1200" dirty="0">
                <a:latin typeface="Courier New" charset="0"/>
              </a:rPr>
              <a:t>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	char </a:t>
            </a:r>
            <a:r>
              <a:rPr lang="en-US" sz="1200" dirty="0" err="1">
                <a:latin typeface="Courier New" charset="0"/>
              </a:rPr>
              <a:t>buf</a:t>
            </a:r>
            <a:r>
              <a:rPr lang="en-US" sz="1200" dirty="0">
                <a:latin typeface="Courier New" charset="0"/>
              </a:rPr>
              <a:t>[13];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 dirty="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 dirty="0">
                <a:latin typeface="Courier New" charset="0"/>
              </a:rPr>
              <a:t>	/* Create socket */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 dirty="0">
                <a:latin typeface="Courier New" charset="0"/>
              </a:rPr>
              <a:t>	</a:t>
            </a:r>
            <a:r>
              <a:rPr lang="en-US" sz="1200" dirty="0" err="1">
                <a:latin typeface="Courier New" charset="0"/>
              </a:rPr>
              <a:t>sd</a:t>
            </a:r>
            <a:r>
              <a:rPr lang="en-US" sz="1200" dirty="0">
                <a:latin typeface="Courier New" charset="0"/>
              </a:rPr>
              <a:t> = </a:t>
            </a:r>
            <a:r>
              <a:rPr lang="en-US" sz="1200" dirty="0">
                <a:solidFill>
                  <a:schemeClr val="folHlink"/>
                </a:solidFill>
                <a:latin typeface="Courier New" charset="0"/>
              </a:rPr>
              <a:t>socket</a:t>
            </a:r>
            <a:r>
              <a:rPr lang="en-US" sz="1200" dirty="0">
                <a:latin typeface="Courier New" charset="0"/>
              </a:rPr>
              <a:t>(PF_INET,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                SOCK_STREAM,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	              IPPROTO_TCP);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 dirty="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 dirty="0">
                <a:latin typeface="Courier New" charset="0"/>
              </a:rPr>
              <a:t>	/* Clear address structure */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 dirty="0">
                <a:latin typeface="Courier New" charset="0"/>
              </a:rPr>
              <a:t>	</a:t>
            </a:r>
            <a:r>
              <a:rPr lang="en-US" sz="1200" dirty="0" err="1" smtClean="0">
                <a:latin typeface="Courier New" charset="0"/>
              </a:rPr>
              <a:t>memset</a:t>
            </a:r>
            <a:r>
              <a:rPr lang="en-US" sz="1200" dirty="0" smtClean="0">
                <a:latin typeface="Courier New" charset="0"/>
              </a:rPr>
              <a:t>(</a:t>
            </a:r>
            <a:r>
              <a:rPr lang="en-US" sz="1200" dirty="0">
                <a:latin typeface="Courier New" charset="0"/>
              </a:rPr>
              <a:t>&amp;</a:t>
            </a:r>
            <a:r>
              <a:rPr lang="en-US" sz="1200" dirty="0" err="1">
                <a:latin typeface="Courier New" charset="0"/>
              </a:rPr>
              <a:t>serveraddr</a:t>
            </a:r>
            <a:r>
              <a:rPr lang="en-US" sz="1200" dirty="0" smtClean="0">
                <a:latin typeface="Courier New" charset="0"/>
              </a:rPr>
              <a:t>, 0,</a:t>
            </a:r>
            <a:endParaRPr lang="en-US" sz="1200" dirty="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	      </a:t>
            </a:r>
            <a:r>
              <a:rPr lang="en-US" sz="1200" dirty="0" err="1">
                <a:latin typeface="Courier New" charset="0"/>
              </a:rPr>
              <a:t>sizeof</a:t>
            </a:r>
            <a:r>
              <a:rPr lang="en-US" sz="1200" dirty="0">
                <a:latin typeface="Courier New" charset="0"/>
              </a:rPr>
              <a:t>(</a:t>
            </a:r>
            <a:r>
              <a:rPr lang="en-US" sz="1200" dirty="0" err="1">
                <a:latin typeface="Courier New" charset="0"/>
              </a:rPr>
              <a:t>struct</a:t>
            </a:r>
            <a:r>
              <a:rPr lang="en-US" sz="1200" dirty="0">
                <a:latin typeface="Courier New" charset="0"/>
              </a:rPr>
              <a:t> </a:t>
            </a:r>
            <a:r>
              <a:rPr lang="en-US" sz="1200" dirty="0" err="1">
                <a:latin typeface="Courier New" charset="0"/>
              </a:rPr>
              <a:t>sockaddr_in</a:t>
            </a:r>
            <a:r>
              <a:rPr lang="en-US" sz="1200" dirty="0">
                <a:latin typeface="Courier New" charset="0"/>
              </a:rPr>
              <a:t>));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 dirty="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 dirty="0">
                <a:latin typeface="Courier New" charset="0"/>
              </a:rPr>
              <a:t>	/* Add address family */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 dirty="0">
                <a:latin typeface="Courier New" charset="0"/>
              </a:rPr>
              <a:t>	</a:t>
            </a:r>
            <a:r>
              <a:rPr lang="en-US" sz="1200" dirty="0" err="1">
                <a:latin typeface="Courier New" charset="0"/>
              </a:rPr>
              <a:t>serveraddr.sin_family</a:t>
            </a:r>
            <a:r>
              <a:rPr lang="en-US" sz="1200" dirty="0">
                <a:latin typeface="Courier New" charset="0"/>
              </a:rPr>
              <a:t> = AF_INET;</a:t>
            </a:r>
          </a:p>
        </p:txBody>
      </p:sp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552450" y="1090613"/>
            <a:ext cx="962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9992" tIns="46795" rIns="89992" bIns="46795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sz="2400" b="0">
                <a:solidFill>
                  <a:srgbClr val="FF0000"/>
                </a:solidFill>
                <a:latin typeface="Helvetica" charset="0"/>
              </a:rPr>
              <a:t>Client</a:t>
            </a:r>
          </a:p>
        </p:txBody>
      </p:sp>
      <p:sp>
        <p:nvSpPr>
          <p:cNvPr id="46085" name="Text Box 5"/>
          <p:cNvSpPr txBox="1">
            <a:spLocks noChangeArrowheads="1"/>
          </p:cNvSpPr>
          <p:nvPr/>
        </p:nvSpPr>
        <p:spPr bwMode="auto">
          <a:xfrm>
            <a:off x="4616450" y="1090613"/>
            <a:ext cx="15367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9992" tIns="46795" rIns="89992" bIns="46795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sz="2400" b="0">
                <a:solidFill>
                  <a:srgbClr val="FF0000"/>
                </a:solidFill>
                <a:latin typeface="Helvetica" charset="0"/>
              </a:rPr>
              <a:t>Client ctd.</a:t>
            </a:r>
          </a:p>
        </p:txBody>
      </p:sp>
      <p:sp>
        <p:nvSpPr>
          <p:cNvPr id="46086" name="Rectangle 6"/>
          <p:cNvSpPr>
            <a:spLocks noChangeArrowheads="1"/>
          </p:cNvSpPr>
          <p:nvPr/>
        </p:nvSpPr>
        <p:spPr bwMode="auto">
          <a:xfrm>
            <a:off x="4738688" y="1565275"/>
            <a:ext cx="4064000" cy="47704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89992" tIns="46795" rIns="89992" bIns="46795"/>
          <a:lstStyle/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 dirty="0">
                <a:latin typeface="Courier New" charset="0"/>
              </a:rPr>
              <a:t>	/* Add IP address of </a:t>
            </a:r>
            <a:r>
              <a:rPr lang="en-US" sz="1200" b="0" dirty="0" smtClean="0">
                <a:latin typeface="Courier New" charset="0"/>
              </a:rPr>
              <a:t>vor.ifi.uio.no </a:t>
            </a:r>
            <a:r>
              <a:rPr lang="en-US" sz="1200" b="0" dirty="0">
                <a:latin typeface="Courier New" charset="0"/>
              </a:rPr>
              <a:t>*/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 dirty="0">
                <a:latin typeface="Courier New" charset="0"/>
              </a:rPr>
              <a:t>	</a:t>
            </a:r>
            <a:r>
              <a:rPr lang="en-US" sz="1200" dirty="0" err="1">
                <a:latin typeface="Courier New" charset="0"/>
              </a:rPr>
              <a:t>inet_pton</a:t>
            </a:r>
            <a:r>
              <a:rPr lang="en-US" sz="1200" dirty="0">
                <a:latin typeface="Courier New" charset="0"/>
              </a:rPr>
              <a:t>(AF_INET, </a:t>
            </a:r>
            <a:r>
              <a:rPr lang="ja-JP" altLang="en-US" sz="1200" dirty="0" smtClean="0">
                <a:latin typeface="Courier New" charset="0"/>
              </a:rPr>
              <a:t>“</a:t>
            </a:r>
            <a:r>
              <a:rPr lang="en-US" sz="1200" dirty="0" smtClean="0">
                <a:latin typeface="Courier New" charset="0"/>
              </a:rPr>
              <a:t>129.240.65.59</a:t>
            </a:r>
            <a:r>
              <a:rPr lang="ja-JP" altLang="en-US" sz="1200" dirty="0" smtClean="0">
                <a:latin typeface="Courier New" charset="0"/>
              </a:rPr>
              <a:t>”</a:t>
            </a:r>
            <a:r>
              <a:rPr lang="en-US" sz="1200" dirty="0">
                <a:latin typeface="Courier New" charset="0"/>
              </a:rPr>
              <a:t>,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	          &amp;</a:t>
            </a:r>
            <a:r>
              <a:rPr lang="en-US" sz="1200" dirty="0" err="1">
                <a:latin typeface="Courier New" charset="0"/>
              </a:rPr>
              <a:t>serveraddr.sin_addr</a:t>
            </a:r>
            <a:r>
              <a:rPr lang="en-US" sz="1200" dirty="0">
                <a:latin typeface="Courier New" charset="0"/>
              </a:rPr>
              <a:t>);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 dirty="0">
                <a:latin typeface="Courier New" charset="0"/>
              </a:rPr>
              <a:t>	/* Add the port number */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 dirty="0">
                <a:latin typeface="Courier New" charset="0"/>
              </a:rPr>
              <a:t>	</a:t>
            </a:r>
            <a:r>
              <a:rPr lang="en-US" sz="1200" dirty="0" err="1">
                <a:latin typeface="Courier New" charset="0"/>
              </a:rPr>
              <a:t>serveraddr.sin_port</a:t>
            </a:r>
            <a:r>
              <a:rPr lang="en-US" sz="1200" dirty="0">
                <a:latin typeface="Courier New" charset="0"/>
              </a:rPr>
              <a:t> = </a:t>
            </a:r>
            <a:r>
              <a:rPr lang="en-US" sz="1200" dirty="0" err="1">
                <a:latin typeface="Courier New" charset="0"/>
              </a:rPr>
              <a:t>htons</a:t>
            </a:r>
            <a:r>
              <a:rPr lang="en-US" sz="1200" dirty="0">
                <a:latin typeface="Courier New" charset="0"/>
              </a:rPr>
              <a:t>(2009);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 b="0" dirty="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 dirty="0">
                <a:latin typeface="Courier New" charset="0"/>
              </a:rPr>
              <a:t>	/* Connect */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 dirty="0">
                <a:latin typeface="Courier New" charset="0"/>
              </a:rPr>
              <a:t>	</a:t>
            </a:r>
            <a:r>
              <a:rPr lang="en-US" sz="1200" dirty="0">
                <a:solidFill>
                  <a:schemeClr val="folHlink"/>
                </a:solidFill>
                <a:latin typeface="Courier New" charset="0"/>
              </a:rPr>
              <a:t>connect</a:t>
            </a:r>
            <a:r>
              <a:rPr lang="en-US" sz="1200" dirty="0">
                <a:latin typeface="Courier New" charset="0"/>
              </a:rPr>
              <a:t>(</a:t>
            </a:r>
            <a:r>
              <a:rPr lang="en-US" sz="1200" dirty="0" err="1">
                <a:latin typeface="Courier New" charset="0"/>
              </a:rPr>
              <a:t>sd</a:t>
            </a:r>
            <a:r>
              <a:rPr lang="en-US" sz="1200" dirty="0">
                <a:latin typeface="Courier New" charset="0"/>
              </a:rPr>
              <a:t>,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	        (</a:t>
            </a:r>
            <a:r>
              <a:rPr lang="en-US" sz="1200" dirty="0" err="1">
                <a:latin typeface="Courier New" charset="0"/>
              </a:rPr>
              <a:t>struct</a:t>
            </a:r>
            <a:r>
              <a:rPr lang="en-US" sz="1200" dirty="0">
                <a:latin typeface="Courier New" charset="0"/>
              </a:rPr>
              <a:t> </a:t>
            </a:r>
            <a:r>
              <a:rPr lang="en-US" sz="1200" dirty="0" err="1">
                <a:latin typeface="Courier New" charset="0"/>
              </a:rPr>
              <a:t>sockaddr</a:t>
            </a:r>
            <a:r>
              <a:rPr lang="en-US" sz="1200" dirty="0">
                <a:latin typeface="Courier New" charset="0"/>
              </a:rPr>
              <a:t>*)&amp;</a:t>
            </a:r>
            <a:r>
              <a:rPr lang="en-US" sz="1200" dirty="0" err="1">
                <a:latin typeface="Courier New" charset="0"/>
              </a:rPr>
              <a:t>serveraddr</a:t>
            </a:r>
            <a:r>
              <a:rPr lang="en-US" sz="1200" dirty="0">
                <a:latin typeface="Courier New" charset="0"/>
              </a:rPr>
              <a:t>,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	        </a:t>
            </a:r>
            <a:r>
              <a:rPr lang="en-US" sz="1200" dirty="0" err="1">
                <a:latin typeface="Courier New" charset="0"/>
              </a:rPr>
              <a:t>sizeof</a:t>
            </a:r>
            <a:r>
              <a:rPr lang="en-US" sz="1200" dirty="0">
                <a:latin typeface="Courier New" charset="0"/>
              </a:rPr>
              <a:t>(</a:t>
            </a:r>
            <a:r>
              <a:rPr lang="en-US" sz="1200" dirty="0" err="1">
                <a:latin typeface="Courier New" charset="0"/>
              </a:rPr>
              <a:t>struct</a:t>
            </a:r>
            <a:r>
              <a:rPr lang="en-US" sz="1200" dirty="0">
                <a:latin typeface="Courier New" charset="0"/>
              </a:rPr>
              <a:t> </a:t>
            </a:r>
            <a:r>
              <a:rPr lang="en-US" sz="1200" dirty="0" err="1">
                <a:latin typeface="Courier New" charset="0"/>
              </a:rPr>
              <a:t>sockaddr_in</a:t>
            </a:r>
            <a:r>
              <a:rPr lang="en-US" sz="1200" dirty="0">
                <a:latin typeface="Courier New" charset="0"/>
              </a:rPr>
              <a:t>));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 dirty="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 dirty="0">
                <a:latin typeface="Courier New" charset="0"/>
              </a:rPr>
              <a:t>	/* Send data */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 dirty="0">
                <a:latin typeface="Courier New" charset="0"/>
              </a:rPr>
              <a:t>	</a:t>
            </a:r>
            <a:r>
              <a:rPr lang="en-US" sz="1200" dirty="0">
                <a:latin typeface="Courier New" charset="0"/>
              </a:rPr>
              <a:t>write(</a:t>
            </a:r>
            <a:r>
              <a:rPr lang="en-US" sz="1200" dirty="0" err="1">
                <a:latin typeface="Courier New" charset="0"/>
              </a:rPr>
              <a:t>sd</a:t>
            </a:r>
            <a:r>
              <a:rPr lang="en-US" sz="1200" dirty="0">
                <a:latin typeface="Courier New" charset="0"/>
              </a:rPr>
              <a:t>, </a:t>
            </a:r>
            <a:r>
              <a:rPr lang="ja-JP" altLang="en-US" sz="1200" dirty="0">
                <a:latin typeface="Courier New" charset="0"/>
              </a:rPr>
              <a:t>“</a:t>
            </a:r>
            <a:r>
              <a:rPr lang="en-US" sz="1200" dirty="0">
                <a:latin typeface="Courier New" charset="0"/>
              </a:rPr>
              <a:t>Hello world!</a:t>
            </a:r>
            <a:r>
              <a:rPr lang="ja-JP" altLang="en-US" sz="1200" dirty="0">
                <a:latin typeface="Courier New" charset="0"/>
              </a:rPr>
              <a:t>”</a:t>
            </a:r>
            <a:r>
              <a:rPr lang="en-US" sz="1200" dirty="0">
                <a:latin typeface="Courier New" charset="0"/>
              </a:rPr>
              <a:t>, 12 );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 dirty="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 dirty="0">
                <a:latin typeface="Courier New" charset="0"/>
              </a:rPr>
              <a:t>	/* Read data */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 dirty="0">
                <a:latin typeface="Courier New" charset="0"/>
              </a:rPr>
              <a:t>	</a:t>
            </a:r>
            <a:r>
              <a:rPr lang="en-US" sz="1200" dirty="0">
                <a:latin typeface="Courier New" charset="0"/>
              </a:rPr>
              <a:t>read(</a:t>
            </a:r>
            <a:r>
              <a:rPr lang="en-US" sz="1200" dirty="0" err="1">
                <a:latin typeface="Courier New" charset="0"/>
              </a:rPr>
              <a:t>sd</a:t>
            </a:r>
            <a:r>
              <a:rPr lang="en-US" sz="1200" dirty="0">
                <a:latin typeface="Courier New" charset="0"/>
              </a:rPr>
              <a:t>, </a:t>
            </a:r>
            <a:r>
              <a:rPr lang="en-US" sz="1200" dirty="0" err="1">
                <a:latin typeface="Courier New" charset="0"/>
              </a:rPr>
              <a:t>buf</a:t>
            </a:r>
            <a:r>
              <a:rPr lang="en-US" sz="1200" dirty="0">
                <a:latin typeface="Courier New" charset="0"/>
              </a:rPr>
              <a:t>, 12 );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 b="0" dirty="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 dirty="0">
                <a:latin typeface="Courier New" charset="0"/>
              </a:rPr>
              <a:t>	/* add string end sign, write to screen*/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 dirty="0">
                <a:latin typeface="Courier New" charset="0"/>
              </a:rPr>
              <a:t>	</a:t>
            </a:r>
            <a:r>
              <a:rPr lang="en-US" sz="1200" dirty="0" err="1">
                <a:latin typeface="Courier New" charset="0"/>
              </a:rPr>
              <a:t>buf</a:t>
            </a:r>
            <a:r>
              <a:rPr lang="en-US" sz="1200" dirty="0">
                <a:latin typeface="Courier New" charset="0"/>
              </a:rPr>
              <a:t>[12] = </a:t>
            </a:r>
            <a:r>
              <a:rPr lang="ja-JP" altLang="en-US" sz="1200" dirty="0">
                <a:latin typeface="Courier New" charset="0"/>
              </a:rPr>
              <a:t>‘</a:t>
            </a:r>
            <a:r>
              <a:rPr lang="en-US" sz="1200" dirty="0">
                <a:latin typeface="Courier New" charset="0"/>
              </a:rPr>
              <a:t>\0</a:t>
            </a:r>
            <a:r>
              <a:rPr lang="ja-JP" altLang="en-US" sz="1200" dirty="0">
                <a:latin typeface="Courier New" charset="0"/>
              </a:rPr>
              <a:t>’</a:t>
            </a:r>
            <a:r>
              <a:rPr lang="en-US" sz="1200" dirty="0">
                <a:latin typeface="Courier New" charset="0"/>
              </a:rPr>
              <a:t>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	</a:t>
            </a:r>
            <a:r>
              <a:rPr lang="en-US" sz="1200" dirty="0" err="1">
                <a:latin typeface="Courier New" charset="0"/>
              </a:rPr>
              <a:t>printf</a:t>
            </a:r>
            <a:r>
              <a:rPr lang="en-US" sz="1200" dirty="0">
                <a:latin typeface="Courier New" charset="0"/>
              </a:rPr>
              <a:t>(</a:t>
            </a:r>
            <a:r>
              <a:rPr lang="ja-JP" altLang="en-US" sz="1200" dirty="0">
                <a:latin typeface="Courier New" charset="0"/>
              </a:rPr>
              <a:t>“</a:t>
            </a:r>
            <a:r>
              <a:rPr lang="en-US" sz="1200" dirty="0">
                <a:latin typeface="Courier New" charset="0"/>
              </a:rPr>
              <a:t>%s\n</a:t>
            </a:r>
            <a:r>
              <a:rPr lang="ja-JP" altLang="en-US" sz="1200" dirty="0">
                <a:latin typeface="Courier New" charset="0"/>
              </a:rPr>
              <a:t>”</a:t>
            </a:r>
            <a:r>
              <a:rPr lang="en-US" sz="1200" dirty="0">
                <a:latin typeface="Courier New" charset="0"/>
              </a:rPr>
              <a:t>, </a:t>
            </a:r>
            <a:r>
              <a:rPr lang="en-US" sz="1200" dirty="0" err="1">
                <a:latin typeface="Courier New" charset="0"/>
              </a:rPr>
              <a:t>buf</a:t>
            </a:r>
            <a:r>
              <a:rPr lang="en-US" sz="1200" dirty="0">
                <a:latin typeface="Courier New" charset="0"/>
              </a:rPr>
              <a:t>);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 b="0" dirty="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 dirty="0">
                <a:latin typeface="Courier New" charset="0"/>
              </a:rPr>
              <a:t>	/* Close socket */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 dirty="0">
                <a:latin typeface="Courier New" charset="0"/>
              </a:rPr>
              <a:t>	</a:t>
            </a:r>
            <a:r>
              <a:rPr lang="en-US" sz="1200" dirty="0">
                <a:solidFill>
                  <a:schemeClr val="folHlink"/>
                </a:solidFill>
                <a:latin typeface="Courier New" charset="0"/>
              </a:rPr>
              <a:t>close</a:t>
            </a:r>
            <a:r>
              <a:rPr lang="en-US" sz="1200" dirty="0">
                <a:latin typeface="Courier New" charset="0"/>
              </a:rPr>
              <a:t>(</a:t>
            </a:r>
            <a:r>
              <a:rPr lang="en-US" sz="1200" dirty="0" err="1">
                <a:latin typeface="Courier New" charset="0"/>
              </a:rPr>
              <a:t>sd</a:t>
            </a:r>
            <a:r>
              <a:rPr lang="en-US" sz="1200" dirty="0">
                <a:latin typeface="Courier New" charset="0"/>
              </a:rPr>
              <a:t>);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Complete Server</a:t>
            </a:r>
          </a:p>
        </p:txBody>
      </p:sp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554038" y="1458913"/>
            <a:ext cx="4070350" cy="48688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89992" tIns="46795" rIns="89992" bIns="46795"/>
          <a:lstStyle/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#include &lt;</a:t>
            </a:r>
            <a:r>
              <a:rPr lang="en-US" sz="1200" dirty="0" err="1">
                <a:latin typeface="Courier New" charset="0"/>
              </a:rPr>
              <a:t>netinet</a:t>
            </a:r>
            <a:r>
              <a:rPr lang="en-US" sz="1200" dirty="0">
                <a:latin typeface="Courier New" charset="0"/>
              </a:rPr>
              <a:t>/</a:t>
            </a:r>
            <a:r>
              <a:rPr lang="en-US" sz="1200" dirty="0" err="1">
                <a:latin typeface="Courier New" charset="0"/>
              </a:rPr>
              <a:t>in.h</a:t>
            </a:r>
            <a:r>
              <a:rPr lang="en-US" sz="1200" dirty="0">
                <a:latin typeface="Courier New" charset="0"/>
              </a:rPr>
              <a:t>&gt;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#include &lt;sys/</a:t>
            </a:r>
            <a:r>
              <a:rPr lang="en-US" sz="1200" dirty="0" err="1">
                <a:latin typeface="Courier New" charset="0"/>
              </a:rPr>
              <a:t>socket.h</a:t>
            </a:r>
            <a:r>
              <a:rPr lang="en-US" sz="1200" dirty="0">
                <a:latin typeface="Courier New" charset="0"/>
              </a:rPr>
              <a:t>&gt;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#include &lt;</a:t>
            </a:r>
            <a:r>
              <a:rPr lang="en-US" sz="1200" dirty="0" err="1">
                <a:latin typeface="Courier New" charset="0"/>
              </a:rPr>
              <a:t>netdb.h</a:t>
            </a:r>
            <a:r>
              <a:rPr lang="en-US" sz="1200" dirty="0">
                <a:latin typeface="Courier New" charset="0"/>
              </a:rPr>
              <a:t>&gt;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#include &lt;</a:t>
            </a:r>
            <a:r>
              <a:rPr lang="en-US" sz="1200" dirty="0" err="1">
                <a:latin typeface="Courier New" charset="0"/>
              </a:rPr>
              <a:t>stdio.h</a:t>
            </a:r>
            <a:r>
              <a:rPr lang="en-US" sz="1200" dirty="0">
                <a:latin typeface="Courier New" charset="0"/>
              </a:rPr>
              <a:t>&gt;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#include &lt;</a:t>
            </a:r>
            <a:r>
              <a:rPr lang="en-US" sz="1200" dirty="0" err="1">
                <a:latin typeface="Courier New" charset="0"/>
              </a:rPr>
              <a:t>string.h</a:t>
            </a:r>
            <a:r>
              <a:rPr lang="en-US" sz="1200" dirty="0">
                <a:latin typeface="Courier New" charset="0"/>
              </a:rPr>
              <a:t>&gt;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 dirty="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 err="1">
                <a:latin typeface="Courier New" charset="0"/>
              </a:rPr>
              <a:t>int</a:t>
            </a:r>
            <a:r>
              <a:rPr lang="en-US" sz="1200" dirty="0">
                <a:latin typeface="Courier New" charset="0"/>
              </a:rPr>
              <a:t> main()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{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 dirty="0">
                <a:latin typeface="Courier New" charset="0"/>
              </a:rPr>
              <a:t>	/* Declarations */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 dirty="0">
                <a:latin typeface="Courier New" charset="0"/>
              </a:rPr>
              <a:t>	</a:t>
            </a:r>
            <a:r>
              <a:rPr lang="en-US" sz="1200" dirty="0" err="1">
                <a:latin typeface="Courier New" charset="0"/>
              </a:rPr>
              <a:t>struct</a:t>
            </a:r>
            <a:r>
              <a:rPr lang="en-US" sz="1200" dirty="0">
                <a:latin typeface="Courier New" charset="0"/>
              </a:rPr>
              <a:t> </a:t>
            </a:r>
            <a:r>
              <a:rPr lang="en-US" sz="1200" dirty="0" err="1">
                <a:latin typeface="Courier New" charset="0"/>
              </a:rPr>
              <a:t>sockaddr_in</a:t>
            </a:r>
            <a:r>
              <a:rPr lang="en-US" sz="1200" dirty="0">
                <a:latin typeface="Courier New" charset="0"/>
              </a:rPr>
              <a:t> </a:t>
            </a:r>
            <a:r>
              <a:rPr lang="en-US" sz="1200" dirty="0" err="1">
                <a:latin typeface="Courier New" charset="0"/>
              </a:rPr>
              <a:t>serveraddr</a:t>
            </a:r>
            <a:r>
              <a:rPr lang="en-US" sz="1200" dirty="0">
                <a:latin typeface="Courier New" charset="0"/>
              </a:rPr>
              <a:t>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	</a:t>
            </a:r>
            <a:r>
              <a:rPr lang="en-US" sz="1200" dirty="0" err="1">
                <a:latin typeface="Courier New" charset="0"/>
              </a:rPr>
              <a:t>struct</a:t>
            </a:r>
            <a:r>
              <a:rPr lang="en-US" sz="1200" dirty="0">
                <a:latin typeface="Courier New" charset="0"/>
              </a:rPr>
              <a:t> </a:t>
            </a:r>
            <a:r>
              <a:rPr lang="en-US" sz="1200" dirty="0" err="1">
                <a:latin typeface="Courier New" charset="0"/>
              </a:rPr>
              <a:t>sockaddr_in</a:t>
            </a:r>
            <a:r>
              <a:rPr lang="en-US" sz="1200" dirty="0">
                <a:latin typeface="Courier New" charset="0"/>
              </a:rPr>
              <a:t> </a:t>
            </a:r>
            <a:r>
              <a:rPr lang="en-US" sz="1200" dirty="0" err="1">
                <a:latin typeface="Courier New" charset="0"/>
              </a:rPr>
              <a:t>clientaddr</a:t>
            </a:r>
            <a:r>
              <a:rPr lang="en-US" sz="1200" dirty="0">
                <a:latin typeface="Courier New" charset="0"/>
              </a:rPr>
              <a:t>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	</a:t>
            </a:r>
            <a:r>
              <a:rPr lang="en-US" sz="1200" dirty="0" err="1">
                <a:latin typeface="Courier New" charset="0"/>
              </a:rPr>
              <a:t>int</a:t>
            </a:r>
            <a:r>
              <a:rPr lang="en-US" sz="1200" dirty="0">
                <a:latin typeface="Courier New" charset="0"/>
              </a:rPr>
              <a:t> </a:t>
            </a:r>
            <a:r>
              <a:rPr lang="en-US" sz="1200" dirty="0" err="1">
                <a:latin typeface="Courier New" charset="0"/>
              </a:rPr>
              <a:t>clientaddrlen</a:t>
            </a:r>
            <a:r>
              <a:rPr lang="en-US" sz="1200" dirty="0">
                <a:latin typeface="Courier New" charset="0"/>
              </a:rPr>
              <a:t>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	</a:t>
            </a:r>
            <a:r>
              <a:rPr lang="en-US" sz="1200" dirty="0" err="1">
                <a:latin typeface="Courier New" charset="0"/>
              </a:rPr>
              <a:t>int</a:t>
            </a:r>
            <a:r>
              <a:rPr lang="en-US" sz="1200" dirty="0">
                <a:latin typeface="Courier New" charset="0"/>
              </a:rPr>
              <a:t> </a:t>
            </a:r>
            <a:r>
              <a:rPr lang="en-US" sz="1200" dirty="0" err="1">
                <a:latin typeface="Courier New" charset="0"/>
              </a:rPr>
              <a:t>request_sd</a:t>
            </a:r>
            <a:r>
              <a:rPr lang="en-US" sz="1200" dirty="0">
                <a:latin typeface="Courier New" charset="0"/>
              </a:rPr>
              <a:t>, </a:t>
            </a:r>
            <a:r>
              <a:rPr lang="en-US" sz="1200" dirty="0" err="1">
                <a:latin typeface="Courier New" charset="0"/>
              </a:rPr>
              <a:t>sd</a:t>
            </a:r>
            <a:r>
              <a:rPr lang="en-US" sz="1200" dirty="0">
                <a:latin typeface="Courier New" charset="0"/>
              </a:rPr>
              <a:t>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	char </a:t>
            </a:r>
            <a:r>
              <a:rPr lang="en-US" sz="1200" dirty="0" err="1">
                <a:latin typeface="Courier New" charset="0"/>
              </a:rPr>
              <a:t>buf</a:t>
            </a:r>
            <a:r>
              <a:rPr lang="en-US" sz="1200" dirty="0">
                <a:latin typeface="Courier New" charset="0"/>
              </a:rPr>
              <a:t>[13];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 dirty="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 dirty="0">
                <a:latin typeface="Courier New" charset="0"/>
              </a:rPr>
              <a:t>	/* Create socket */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 dirty="0">
                <a:latin typeface="Courier New" charset="0"/>
              </a:rPr>
              <a:t>	</a:t>
            </a:r>
            <a:r>
              <a:rPr lang="en-US" sz="1200" dirty="0" err="1">
                <a:latin typeface="Courier New" charset="0"/>
              </a:rPr>
              <a:t>request_sd</a:t>
            </a:r>
            <a:r>
              <a:rPr lang="en-US" sz="1200" dirty="0">
                <a:latin typeface="Courier New" charset="0"/>
              </a:rPr>
              <a:t> = </a:t>
            </a:r>
            <a:r>
              <a:rPr lang="en-US" sz="1200" dirty="0">
                <a:solidFill>
                  <a:schemeClr val="folHlink"/>
                </a:solidFill>
                <a:latin typeface="Courier New" charset="0"/>
              </a:rPr>
              <a:t>socket</a:t>
            </a:r>
            <a:r>
              <a:rPr lang="en-US" sz="1200" dirty="0">
                <a:latin typeface="Courier New" charset="0"/>
              </a:rPr>
              <a:t>(PF_INET,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                        SOCK_STREAM,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	                      IPPROTO_TCP);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 dirty="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 dirty="0">
                <a:latin typeface="Courier New" charset="0"/>
              </a:rPr>
              <a:t>	/* Fill in the address structure */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 dirty="0">
                <a:latin typeface="Courier New" charset="0"/>
              </a:rPr>
              <a:t>	</a:t>
            </a:r>
            <a:r>
              <a:rPr lang="en-US" sz="1200" dirty="0" err="1" smtClean="0">
                <a:latin typeface="Courier New" charset="0"/>
              </a:rPr>
              <a:t>memset</a:t>
            </a:r>
            <a:r>
              <a:rPr lang="en-US" sz="1200" dirty="0" smtClean="0">
                <a:latin typeface="Courier New" charset="0"/>
              </a:rPr>
              <a:t>(</a:t>
            </a:r>
            <a:r>
              <a:rPr lang="en-US" sz="1200" dirty="0">
                <a:latin typeface="Courier New" charset="0"/>
              </a:rPr>
              <a:t>&amp;</a:t>
            </a:r>
            <a:r>
              <a:rPr lang="en-US" sz="1200" dirty="0" err="1">
                <a:latin typeface="Courier New" charset="0"/>
              </a:rPr>
              <a:t>serveraddr</a:t>
            </a:r>
            <a:r>
              <a:rPr lang="en-US" sz="1200" dirty="0" smtClean="0">
                <a:latin typeface="Courier New" charset="0"/>
              </a:rPr>
              <a:t>, 0,</a:t>
            </a:r>
            <a:endParaRPr lang="en-US" sz="1200" dirty="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	      </a:t>
            </a:r>
            <a:r>
              <a:rPr lang="en-US" sz="1200" dirty="0" err="1">
                <a:latin typeface="Courier New" charset="0"/>
              </a:rPr>
              <a:t>sizeof</a:t>
            </a:r>
            <a:r>
              <a:rPr lang="en-US" sz="1200" dirty="0">
                <a:latin typeface="Courier New" charset="0"/>
              </a:rPr>
              <a:t>(</a:t>
            </a:r>
            <a:r>
              <a:rPr lang="en-US" sz="1200" dirty="0" err="1">
                <a:latin typeface="Courier New" charset="0"/>
              </a:rPr>
              <a:t>struct</a:t>
            </a:r>
            <a:r>
              <a:rPr lang="en-US" sz="1200" dirty="0">
                <a:latin typeface="Courier New" charset="0"/>
              </a:rPr>
              <a:t> </a:t>
            </a:r>
            <a:r>
              <a:rPr lang="en-US" sz="1200" dirty="0" err="1">
                <a:latin typeface="Courier New" charset="0"/>
              </a:rPr>
              <a:t>sockaddr_in</a:t>
            </a:r>
            <a:r>
              <a:rPr lang="en-US" sz="1200" dirty="0">
                <a:latin typeface="Courier New" charset="0"/>
              </a:rPr>
              <a:t>));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	</a:t>
            </a:r>
            <a:r>
              <a:rPr lang="en-US" sz="1200" dirty="0" err="1">
                <a:latin typeface="Courier New" charset="0"/>
              </a:rPr>
              <a:t>serveraddr.sin_family</a:t>
            </a:r>
            <a:r>
              <a:rPr lang="en-US" sz="1200" dirty="0">
                <a:latin typeface="Courier New" charset="0"/>
              </a:rPr>
              <a:t> = AF_INET;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	</a:t>
            </a:r>
            <a:r>
              <a:rPr lang="en-US" sz="1200" dirty="0" err="1">
                <a:latin typeface="Courier New" charset="0"/>
              </a:rPr>
              <a:t>serveraddr.sin_addr.s_addr</a:t>
            </a:r>
            <a:r>
              <a:rPr lang="en-US" sz="1200" dirty="0">
                <a:latin typeface="Courier New" charset="0"/>
              </a:rPr>
              <a:t> = INADDR_ANY;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	</a:t>
            </a:r>
            <a:r>
              <a:rPr lang="en-US" sz="1200" dirty="0" err="1">
                <a:latin typeface="Courier New" charset="0"/>
              </a:rPr>
              <a:t>serveraddr.sin_port</a:t>
            </a:r>
            <a:r>
              <a:rPr lang="en-US" sz="1200" dirty="0">
                <a:latin typeface="Courier New" charset="0"/>
              </a:rPr>
              <a:t> = </a:t>
            </a:r>
            <a:r>
              <a:rPr lang="en-US" sz="1200" dirty="0" err="1">
                <a:latin typeface="Courier New" charset="0"/>
              </a:rPr>
              <a:t>htons</a:t>
            </a:r>
            <a:r>
              <a:rPr lang="en-US" sz="1200" dirty="0">
                <a:latin typeface="Courier New" charset="0"/>
              </a:rPr>
              <a:t>(2009);</a:t>
            </a:r>
          </a:p>
        </p:txBody>
      </p:sp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552450" y="1025525"/>
            <a:ext cx="10779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9992" tIns="46795" rIns="89992" bIns="46795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sz="2400" b="0">
                <a:solidFill>
                  <a:srgbClr val="FF0000"/>
                </a:solidFill>
                <a:latin typeface="Helvetica" charset="0"/>
              </a:rPr>
              <a:t>Server</a:t>
            </a:r>
          </a:p>
        </p:txBody>
      </p:sp>
      <p:sp>
        <p:nvSpPr>
          <p:cNvPr id="47109" name="Text Box 5"/>
          <p:cNvSpPr txBox="1">
            <a:spLocks noChangeArrowheads="1"/>
          </p:cNvSpPr>
          <p:nvPr/>
        </p:nvSpPr>
        <p:spPr bwMode="auto">
          <a:xfrm>
            <a:off x="4616450" y="1025525"/>
            <a:ext cx="16525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9992" tIns="46795" rIns="89992" bIns="46795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sz="2400" b="0">
                <a:solidFill>
                  <a:srgbClr val="FF0000"/>
                </a:solidFill>
                <a:latin typeface="Helvetica" charset="0"/>
              </a:rPr>
              <a:t>Server ctd.</a:t>
            </a:r>
          </a:p>
        </p:txBody>
      </p:sp>
      <p:sp>
        <p:nvSpPr>
          <p:cNvPr id="47110" name="Rectangle 6"/>
          <p:cNvSpPr>
            <a:spLocks noChangeArrowheads="1"/>
          </p:cNvSpPr>
          <p:nvPr/>
        </p:nvSpPr>
        <p:spPr bwMode="auto">
          <a:xfrm>
            <a:off x="4738688" y="1458913"/>
            <a:ext cx="4064000" cy="48688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89992" tIns="46795" rIns="89992" bIns="46795"/>
          <a:lstStyle/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/* Bind address to socket */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</a:t>
            </a:r>
            <a:r>
              <a:rPr lang="en-US" sz="1200">
                <a:solidFill>
                  <a:schemeClr val="folHlink"/>
                </a:solidFill>
                <a:latin typeface="Courier New" charset="0"/>
              </a:rPr>
              <a:t>bind</a:t>
            </a:r>
            <a:r>
              <a:rPr lang="en-US" sz="1200">
                <a:latin typeface="Courier New" charset="0"/>
              </a:rPr>
              <a:t>(request_sd,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>
                <a:latin typeface="Courier New" charset="0"/>
              </a:rPr>
              <a:t>	     (struct sockaddr*)&amp;serveraddr,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>
                <a:latin typeface="Courier New" charset="0"/>
              </a:rPr>
              <a:t>	     sizeof(struct sockaddr_in));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 b="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/* Activate connect request queue */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</a:t>
            </a:r>
            <a:r>
              <a:rPr lang="en-US" sz="1200">
                <a:solidFill>
                  <a:schemeClr val="folHlink"/>
                </a:solidFill>
                <a:latin typeface="Courier New" charset="0"/>
              </a:rPr>
              <a:t>listen</a:t>
            </a:r>
            <a:r>
              <a:rPr lang="en-US" sz="1200">
                <a:latin typeface="Courier New" charset="0"/>
              </a:rPr>
              <a:t>(request_sd, SOMAXCONN);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/* Receive connection */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</a:t>
            </a:r>
            <a:r>
              <a:rPr lang="en-US" sz="1200">
                <a:latin typeface="Courier New" charset="0"/>
              </a:rPr>
              <a:t>clientaddrlen =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>
                <a:latin typeface="Courier New" charset="0"/>
              </a:rPr>
              <a:t>	    sizeof(struct sockaddr_in);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>
                <a:latin typeface="Courier New" charset="0"/>
              </a:rPr>
              <a:t>	sd = </a:t>
            </a:r>
            <a:r>
              <a:rPr lang="en-US" sz="1200">
                <a:solidFill>
                  <a:schemeClr val="folHlink"/>
                </a:solidFill>
                <a:latin typeface="Courier New" charset="0"/>
              </a:rPr>
              <a:t>accept</a:t>
            </a:r>
            <a:r>
              <a:rPr lang="en-US" sz="1200">
                <a:latin typeface="Courier New" charset="0"/>
              </a:rPr>
              <a:t>(request_sd,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>
                <a:latin typeface="Courier New" charset="0"/>
              </a:rPr>
              <a:t>	          (struct sockaddr*)&amp;clientaddr,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>
                <a:latin typeface="Courier New" charset="0"/>
              </a:rPr>
              <a:t>	          &amp;clientaddrlen);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/* Read data from socket and write it */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</a:t>
            </a:r>
            <a:r>
              <a:rPr lang="en-US" sz="1200">
                <a:latin typeface="Courier New" charset="0"/>
              </a:rPr>
              <a:t>read(sd, buf, 12);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>
                <a:latin typeface="Courier New" charset="0"/>
              </a:rPr>
              <a:t>	buf[12] = </a:t>
            </a:r>
            <a:r>
              <a:rPr lang="ja-JP" altLang="en-US" sz="1200">
                <a:latin typeface="Courier New" charset="0"/>
              </a:rPr>
              <a:t>‘</a:t>
            </a:r>
            <a:r>
              <a:rPr lang="en-US" sz="1200">
                <a:latin typeface="Courier New" charset="0"/>
              </a:rPr>
              <a:t>\0</a:t>
            </a:r>
            <a:r>
              <a:rPr lang="ja-JP" altLang="en-US" sz="1200">
                <a:latin typeface="Courier New" charset="0"/>
              </a:rPr>
              <a:t>’</a:t>
            </a:r>
            <a:r>
              <a:rPr lang="en-US" sz="1200">
                <a:latin typeface="Courier New" charset="0"/>
              </a:rPr>
              <a:t>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>
                <a:latin typeface="Courier New" charset="0"/>
              </a:rPr>
              <a:t>	printf(</a:t>
            </a:r>
            <a:r>
              <a:rPr lang="ja-JP" altLang="en-US" sz="1200">
                <a:latin typeface="Courier New" charset="0"/>
              </a:rPr>
              <a:t>“</a:t>
            </a:r>
            <a:r>
              <a:rPr lang="en-US" sz="1200">
                <a:latin typeface="Courier New" charset="0"/>
              </a:rPr>
              <a:t>%s\n</a:t>
            </a:r>
            <a:r>
              <a:rPr lang="ja-JP" altLang="en-US" sz="1200">
                <a:latin typeface="Courier New" charset="0"/>
              </a:rPr>
              <a:t>”</a:t>
            </a:r>
            <a:r>
              <a:rPr lang="en-US" sz="1200">
                <a:latin typeface="Courier New" charset="0"/>
              </a:rPr>
              <a:t>, buf);</a:t>
            </a:r>
            <a:br>
              <a:rPr lang="en-US" sz="1200">
                <a:latin typeface="Courier New" charset="0"/>
              </a:rPr>
            </a:br>
            <a:endParaRPr lang="en-US" sz="120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/* Send data back over connection */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</a:t>
            </a:r>
            <a:r>
              <a:rPr lang="en-US" sz="1200">
                <a:latin typeface="Courier New" charset="0"/>
              </a:rPr>
              <a:t>write(sd, buf, 12);</a:t>
            </a:r>
            <a:br>
              <a:rPr lang="en-US" sz="1200">
                <a:latin typeface="Courier New" charset="0"/>
              </a:rPr>
            </a:br>
            <a:endParaRPr lang="en-US" sz="120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/*Close sockets */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</a:t>
            </a:r>
            <a:r>
              <a:rPr lang="en-US" sz="1200">
                <a:solidFill>
                  <a:schemeClr val="folHlink"/>
                </a:solidFill>
                <a:latin typeface="Courier New" charset="0"/>
              </a:rPr>
              <a:t>close</a:t>
            </a:r>
            <a:r>
              <a:rPr lang="en-US" sz="1200">
                <a:latin typeface="Courier New" charset="0"/>
              </a:rPr>
              <a:t>(sd); </a:t>
            </a:r>
            <a:r>
              <a:rPr lang="en-US" sz="1200">
                <a:solidFill>
                  <a:schemeClr val="folHlink"/>
                </a:solidFill>
                <a:latin typeface="Courier New" charset="0"/>
              </a:rPr>
              <a:t>close</a:t>
            </a:r>
            <a:r>
              <a:rPr lang="en-US" sz="1200">
                <a:latin typeface="Courier New" charset="0"/>
              </a:rPr>
              <a:t>(request_sd);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>
                <a:latin typeface="Courier New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Goal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8775" y="1235075"/>
            <a:ext cx="8301038" cy="49450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>
                <a:latin typeface="Tahoma" charset="0"/>
                <a:ea typeface="ＭＳ Ｐゴシック" charset="0"/>
                <a:cs typeface="ＭＳ Ｐゴシック" charset="0"/>
              </a:rPr>
              <a:t>Introduce socket API</a:t>
            </a:r>
            <a:br>
              <a:rPr lang="en-US" sz="2400" dirty="0">
                <a:latin typeface="Tahoma" charset="0"/>
                <a:ea typeface="ＭＳ Ｐゴシック" charset="0"/>
                <a:cs typeface="ＭＳ Ｐゴシック" charset="0"/>
              </a:rPr>
            </a:br>
            <a:r>
              <a:rPr lang="en-US" sz="2400" dirty="0">
                <a:latin typeface="Tahoma" charset="0"/>
                <a:ea typeface="ＭＳ Ｐゴシック" charset="0"/>
                <a:cs typeface="ＭＳ Ｐゴシック" charset="0"/>
              </a:rPr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>
                <a:latin typeface="Tahoma" charset="0"/>
                <a:ea typeface="ＭＳ Ｐゴシック" charset="0"/>
                <a:cs typeface="ＭＳ Ｐゴシック" charset="0"/>
              </a:rPr>
              <a:t>We will write two programs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>
                <a:latin typeface="Tahoma" charset="0"/>
                <a:ea typeface="ＭＳ Ｐゴシック" charset="0"/>
              </a:rPr>
              <a:t>A </a:t>
            </a:r>
            <a:r>
              <a:rPr lang="ja-JP" altLang="en-US" sz="2000" dirty="0">
                <a:latin typeface="Tahoma" charset="0"/>
                <a:ea typeface="ＭＳ Ｐゴシック" charset="0"/>
              </a:rPr>
              <a:t>“</a:t>
            </a:r>
            <a:r>
              <a:rPr lang="en-US" sz="2000" dirty="0">
                <a:latin typeface="Tahoma" charset="0"/>
                <a:ea typeface="ＭＳ Ｐゴシック" charset="0"/>
              </a:rPr>
              <a:t>client</a:t>
            </a:r>
            <a:r>
              <a:rPr lang="ja-JP" altLang="en-US" sz="2000" dirty="0">
                <a:latin typeface="Tahoma" charset="0"/>
                <a:ea typeface="ＭＳ Ｐゴシック" charset="0"/>
              </a:rPr>
              <a:t>”</a:t>
            </a:r>
            <a:r>
              <a:rPr lang="en-US" sz="2000" dirty="0">
                <a:latin typeface="Tahoma" charset="0"/>
                <a:ea typeface="ＭＳ Ｐゴシック" charset="0"/>
              </a:rPr>
              <a:t> and a </a:t>
            </a:r>
            <a:r>
              <a:rPr lang="ja-JP" altLang="en-US" sz="2000" dirty="0">
                <a:latin typeface="Tahoma" charset="0"/>
                <a:ea typeface="ＭＳ Ｐゴシック" charset="0"/>
              </a:rPr>
              <a:t>“</a:t>
            </a:r>
            <a:r>
              <a:rPr lang="en-US" sz="2000" dirty="0">
                <a:latin typeface="Tahoma" charset="0"/>
                <a:ea typeface="ＭＳ Ｐゴシック" charset="0"/>
              </a:rPr>
              <a:t>server</a:t>
            </a:r>
            <a:r>
              <a:rPr lang="ja-JP" altLang="en-US" sz="2000" dirty="0">
                <a:latin typeface="Tahoma" charset="0"/>
                <a:ea typeface="ＭＳ Ｐゴシック" charset="0"/>
              </a:rPr>
              <a:t>”</a:t>
            </a:r>
            <a:endParaRPr lang="en-US" sz="2000" dirty="0">
              <a:latin typeface="Tahoma" charset="0"/>
              <a:ea typeface="ＭＳ Ｐゴシック" charset="0"/>
            </a:endParaRPr>
          </a:p>
          <a:p>
            <a:pPr lvl="1" eaLnBrk="1" hangingPunct="1">
              <a:lnSpc>
                <a:spcPct val="90000"/>
              </a:lnSpc>
            </a:pPr>
            <a:endParaRPr lang="en-US" sz="2000" dirty="0">
              <a:latin typeface="Tahoma" charset="0"/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dirty="0">
                <a:latin typeface="Tahoma" charset="0"/>
                <a:ea typeface="ＭＳ Ｐゴシック" charset="0"/>
                <a:cs typeface="ＭＳ Ｐゴシック" charset="0"/>
              </a:rPr>
              <a:t>Each will run on one machine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>
                <a:latin typeface="Tahoma" charset="0"/>
                <a:ea typeface="ＭＳ Ｐゴシック" charset="0"/>
              </a:rPr>
              <a:t>the server will run on  </a:t>
            </a:r>
            <a:r>
              <a:rPr lang="ja-JP" altLang="en-US" sz="2000" dirty="0" smtClean="0">
                <a:latin typeface="Tahoma" charset="0"/>
                <a:ea typeface="ＭＳ Ｐゴシック" charset="0"/>
              </a:rPr>
              <a:t>“</a:t>
            </a:r>
            <a:r>
              <a:rPr lang="en-US" sz="2000" dirty="0" smtClean="0">
                <a:latin typeface="Tahoma" charset="0"/>
                <a:ea typeface="ＭＳ Ｐゴシック" charset="0"/>
              </a:rPr>
              <a:t>vor.ifi.uio.no</a:t>
            </a:r>
            <a:r>
              <a:rPr lang="ja-JP" altLang="en-US" sz="2000" dirty="0">
                <a:latin typeface="Tahoma" charset="0"/>
                <a:ea typeface="ＭＳ Ｐゴシック" charset="0"/>
              </a:rPr>
              <a:t>”</a:t>
            </a:r>
            <a:r>
              <a:rPr lang="en-US" sz="2000" dirty="0">
                <a:latin typeface="Tahoma" charset="0"/>
                <a:ea typeface="ＭＳ Ｐゴシック" charset="0"/>
              </a:rPr>
              <a:t> </a:t>
            </a:r>
            <a:r>
              <a:rPr lang="en-US" sz="2000" dirty="0" smtClean="0">
                <a:latin typeface="Tahoma" charset="0"/>
                <a:ea typeface="ＭＳ Ｐゴシック" charset="0"/>
              </a:rPr>
              <a:t>(129.240.65.59)</a:t>
            </a:r>
            <a:endParaRPr lang="en-US" sz="2000" dirty="0">
              <a:latin typeface="Tahoma" charset="0"/>
              <a:ea typeface="ＭＳ Ｐゴシック" charset="0"/>
            </a:endParaRPr>
          </a:p>
          <a:p>
            <a:pPr lvl="1" eaLnBrk="1" hangingPunct="1">
              <a:lnSpc>
                <a:spcPct val="90000"/>
              </a:lnSpc>
            </a:pPr>
            <a:endParaRPr lang="en-US" sz="2000" dirty="0">
              <a:latin typeface="Tahoma" charset="0"/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dirty="0">
                <a:latin typeface="Tahoma" charset="0"/>
                <a:ea typeface="ＭＳ Ｐゴシック" charset="0"/>
                <a:cs typeface="ＭＳ Ｐゴシック" charset="0"/>
              </a:rPr>
              <a:t>They will work as follows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>
                <a:latin typeface="Tahoma" charset="0"/>
                <a:ea typeface="ＭＳ Ｐゴシック" charset="0"/>
              </a:rPr>
              <a:t>The client sends the text </a:t>
            </a:r>
            <a:r>
              <a:rPr lang="ja-JP" altLang="en-US" sz="2000" dirty="0">
                <a:latin typeface="Tahoma" charset="0"/>
                <a:ea typeface="ＭＳ Ｐゴシック" charset="0"/>
              </a:rPr>
              <a:t>“</a:t>
            </a:r>
            <a:r>
              <a:rPr lang="en-US" sz="2000" dirty="0">
                <a:latin typeface="Tahoma" charset="0"/>
                <a:ea typeface="ＭＳ Ｐゴシック" charset="0"/>
              </a:rPr>
              <a:t>Hello world!</a:t>
            </a:r>
            <a:r>
              <a:rPr lang="ja-JP" altLang="en-US" sz="2000" dirty="0">
                <a:latin typeface="Tahoma" charset="0"/>
                <a:ea typeface="ＭＳ Ｐゴシック" charset="0"/>
              </a:rPr>
              <a:t>”</a:t>
            </a:r>
            <a:r>
              <a:rPr lang="en-US" sz="2000" dirty="0">
                <a:latin typeface="Tahoma" charset="0"/>
                <a:ea typeface="ＭＳ Ｐゴシック" charset="0"/>
              </a:rPr>
              <a:t> to the server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>
                <a:latin typeface="Tahoma" charset="0"/>
                <a:ea typeface="ＭＳ Ｐゴシック" charset="0"/>
              </a:rPr>
              <a:t>The server writes the received text on the screen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>
                <a:latin typeface="Tahoma" charset="0"/>
                <a:ea typeface="ＭＳ Ｐゴシック" charset="0"/>
              </a:rPr>
              <a:t>The server sends the received text back to the client and quits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>
                <a:latin typeface="Tahoma" charset="0"/>
                <a:ea typeface="ＭＳ Ｐゴシック" charset="0"/>
              </a:rPr>
              <a:t>The client writes the received text onto the screen and quits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431800" y="-95250"/>
            <a:ext cx="8172450" cy="819150"/>
          </a:xfrm>
        </p:spPr>
        <p:txBody>
          <a:bodyPr/>
          <a:lstStyle/>
          <a:p>
            <a:pPr eaLnBrk="1" hangingPunct="1"/>
            <a:r>
              <a:rPr lang="en-US" sz="2600">
                <a:latin typeface="Tahoma" charset="0"/>
                <a:ea typeface="ＭＳ Ｐゴシック" charset="0"/>
                <a:cs typeface="ＭＳ Ｐゴシック" charset="0"/>
              </a:rPr>
              <a:t>Summary of </a:t>
            </a:r>
            <a:br>
              <a:rPr lang="en-US" sz="2600">
                <a:latin typeface="Tahoma" charset="0"/>
                <a:ea typeface="ＭＳ Ｐゴシック" charset="0"/>
                <a:cs typeface="ＭＳ Ｐゴシック" charset="0"/>
              </a:rPr>
            </a:br>
            <a:r>
              <a:rPr lang="en-US" sz="2600">
                <a:latin typeface="Tahoma" charset="0"/>
                <a:ea typeface="ＭＳ Ｐゴシック" charset="0"/>
                <a:cs typeface="ＭＳ Ｐゴシック" charset="0"/>
              </a:rPr>
              <a:t>Socket Functions for our Elementary TCP Client-Server</a:t>
            </a:r>
          </a:p>
        </p:txBody>
      </p:sp>
      <p:sp>
        <p:nvSpPr>
          <p:cNvPr id="1189891" name="Text Box 3"/>
          <p:cNvSpPr txBox="1">
            <a:spLocks noChangeArrowheads="1"/>
          </p:cNvSpPr>
          <p:nvPr/>
        </p:nvSpPr>
        <p:spPr bwMode="auto">
          <a:xfrm>
            <a:off x="1825625" y="1778000"/>
            <a:ext cx="1447800" cy="3492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en-US" sz="1600" b="0">
                <a:latin typeface="Courier New" charset="0"/>
              </a:rPr>
              <a:t>socket()</a:t>
            </a:r>
          </a:p>
        </p:txBody>
      </p:sp>
      <p:sp>
        <p:nvSpPr>
          <p:cNvPr id="1189892" name="Text Box 4"/>
          <p:cNvSpPr txBox="1">
            <a:spLocks noChangeArrowheads="1"/>
          </p:cNvSpPr>
          <p:nvPr/>
        </p:nvSpPr>
        <p:spPr bwMode="auto">
          <a:xfrm>
            <a:off x="1825625" y="2498725"/>
            <a:ext cx="1447800" cy="3492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en-US" sz="1600" b="0">
                <a:latin typeface="Courier New" charset="0"/>
              </a:rPr>
              <a:t>bind()</a:t>
            </a:r>
          </a:p>
        </p:txBody>
      </p:sp>
      <p:sp>
        <p:nvSpPr>
          <p:cNvPr id="1189893" name="Text Box 5"/>
          <p:cNvSpPr txBox="1">
            <a:spLocks noChangeArrowheads="1"/>
          </p:cNvSpPr>
          <p:nvPr/>
        </p:nvSpPr>
        <p:spPr bwMode="auto">
          <a:xfrm>
            <a:off x="1825625" y="3219450"/>
            <a:ext cx="1447800" cy="3492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en-US" sz="1600" b="0">
                <a:latin typeface="Courier New" charset="0"/>
              </a:rPr>
              <a:t>listen()</a:t>
            </a:r>
          </a:p>
        </p:txBody>
      </p:sp>
      <p:sp>
        <p:nvSpPr>
          <p:cNvPr id="1189894" name="Text Box 6"/>
          <p:cNvSpPr txBox="1">
            <a:spLocks noChangeArrowheads="1"/>
          </p:cNvSpPr>
          <p:nvPr/>
        </p:nvSpPr>
        <p:spPr bwMode="auto">
          <a:xfrm>
            <a:off x="1825625" y="3938588"/>
            <a:ext cx="1447800" cy="3492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en-US" sz="1600" b="0">
                <a:latin typeface="Courier New" charset="0"/>
              </a:rPr>
              <a:t>accept()</a:t>
            </a:r>
          </a:p>
        </p:txBody>
      </p:sp>
      <p:sp>
        <p:nvSpPr>
          <p:cNvPr id="1189895" name="Text Box 7"/>
          <p:cNvSpPr txBox="1">
            <a:spLocks noChangeArrowheads="1"/>
          </p:cNvSpPr>
          <p:nvPr/>
        </p:nvSpPr>
        <p:spPr bwMode="auto">
          <a:xfrm>
            <a:off x="1825625" y="4659313"/>
            <a:ext cx="1447800" cy="3492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en-US" sz="1600" b="0">
                <a:latin typeface="Courier New" charset="0"/>
              </a:rPr>
              <a:t>read()</a:t>
            </a:r>
          </a:p>
        </p:txBody>
      </p:sp>
      <p:sp>
        <p:nvSpPr>
          <p:cNvPr id="1189896" name="Text Box 8"/>
          <p:cNvSpPr txBox="1">
            <a:spLocks noChangeArrowheads="1"/>
          </p:cNvSpPr>
          <p:nvPr/>
        </p:nvSpPr>
        <p:spPr bwMode="auto">
          <a:xfrm>
            <a:off x="1825625" y="5380038"/>
            <a:ext cx="1447800" cy="3492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en-US" sz="1600" b="0">
                <a:latin typeface="Courier New" charset="0"/>
              </a:rPr>
              <a:t>write()</a:t>
            </a:r>
          </a:p>
        </p:txBody>
      </p:sp>
      <p:sp>
        <p:nvSpPr>
          <p:cNvPr id="1189897" name="Text Box 9"/>
          <p:cNvSpPr txBox="1">
            <a:spLocks noChangeArrowheads="1"/>
          </p:cNvSpPr>
          <p:nvPr/>
        </p:nvSpPr>
        <p:spPr bwMode="auto">
          <a:xfrm>
            <a:off x="1825625" y="6100763"/>
            <a:ext cx="1447800" cy="3492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en-US" sz="1600" b="0">
                <a:latin typeface="Courier New" charset="0"/>
              </a:rPr>
              <a:t>close()</a:t>
            </a:r>
          </a:p>
        </p:txBody>
      </p:sp>
      <p:sp>
        <p:nvSpPr>
          <p:cNvPr id="1189898" name="Text Box 10"/>
          <p:cNvSpPr txBox="1">
            <a:spLocks noChangeArrowheads="1"/>
          </p:cNvSpPr>
          <p:nvPr/>
        </p:nvSpPr>
        <p:spPr bwMode="auto">
          <a:xfrm>
            <a:off x="5437188" y="4513263"/>
            <a:ext cx="1447800" cy="3492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en-US" sz="1600" b="0">
                <a:latin typeface="Courier New" charset="0"/>
              </a:rPr>
              <a:t>write()</a:t>
            </a:r>
          </a:p>
        </p:txBody>
      </p:sp>
      <p:sp>
        <p:nvSpPr>
          <p:cNvPr id="1189899" name="Text Box 11"/>
          <p:cNvSpPr txBox="1">
            <a:spLocks noChangeArrowheads="1"/>
          </p:cNvSpPr>
          <p:nvPr/>
        </p:nvSpPr>
        <p:spPr bwMode="auto">
          <a:xfrm>
            <a:off x="5437188" y="5462588"/>
            <a:ext cx="1447800" cy="3492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en-US" sz="1600" b="0">
                <a:latin typeface="Courier New" charset="0"/>
              </a:rPr>
              <a:t>read()</a:t>
            </a:r>
          </a:p>
        </p:txBody>
      </p:sp>
      <p:sp>
        <p:nvSpPr>
          <p:cNvPr id="1189900" name="Text Box 12"/>
          <p:cNvSpPr txBox="1">
            <a:spLocks noChangeArrowheads="1"/>
          </p:cNvSpPr>
          <p:nvPr/>
        </p:nvSpPr>
        <p:spPr bwMode="auto">
          <a:xfrm>
            <a:off x="5437188" y="6192838"/>
            <a:ext cx="1447800" cy="3492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en-US" sz="1600" b="0">
                <a:latin typeface="Courier New" charset="0"/>
              </a:rPr>
              <a:t>close()</a:t>
            </a:r>
          </a:p>
        </p:txBody>
      </p:sp>
      <p:sp>
        <p:nvSpPr>
          <p:cNvPr id="1189901" name="Text Box 13"/>
          <p:cNvSpPr txBox="1">
            <a:spLocks noChangeArrowheads="1"/>
          </p:cNvSpPr>
          <p:nvPr/>
        </p:nvSpPr>
        <p:spPr bwMode="auto">
          <a:xfrm>
            <a:off x="5437188" y="3052763"/>
            <a:ext cx="1447800" cy="3492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en-US" sz="1600" b="0">
                <a:latin typeface="Courier New" charset="0"/>
              </a:rPr>
              <a:t>socket()</a:t>
            </a:r>
          </a:p>
        </p:txBody>
      </p:sp>
      <p:sp>
        <p:nvSpPr>
          <p:cNvPr id="1189902" name="Text Box 14"/>
          <p:cNvSpPr txBox="1">
            <a:spLocks noChangeArrowheads="1"/>
          </p:cNvSpPr>
          <p:nvPr/>
        </p:nvSpPr>
        <p:spPr bwMode="auto">
          <a:xfrm>
            <a:off x="5437188" y="3783013"/>
            <a:ext cx="1447800" cy="3492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en-US" sz="1600" b="0">
                <a:latin typeface="Courier New" charset="0"/>
              </a:rPr>
              <a:t>connect()</a:t>
            </a:r>
          </a:p>
        </p:txBody>
      </p:sp>
      <p:sp>
        <p:nvSpPr>
          <p:cNvPr id="1189903" name="Text Box 15"/>
          <p:cNvSpPr txBox="1">
            <a:spLocks noChangeArrowheads="1"/>
          </p:cNvSpPr>
          <p:nvPr/>
        </p:nvSpPr>
        <p:spPr bwMode="auto">
          <a:xfrm>
            <a:off x="5819775" y="2646363"/>
            <a:ext cx="682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sz="1600" b="0">
                <a:solidFill>
                  <a:schemeClr val="folHlink"/>
                </a:solidFill>
              </a:rPr>
              <a:t>Client</a:t>
            </a:r>
          </a:p>
        </p:txBody>
      </p:sp>
      <p:sp>
        <p:nvSpPr>
          <p:cNvPr id="1189904" name="Text Box 16"/>
          <p:cNvSpPr txBox="1">
            <a:spLocks noChangeArrowheads="1"/>
          </p:cNvSpPr>
          <p:nvPr/>
        </p:nvSpPr>
        <p:spPr bwMode="auto">
          <a:xfrm>
            <a:off x="2171700" y="1376363"/>
            <a:ext cx="7540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sz="1600" b="0">
                <a:solidFill>
                  <a:schemeClr val="folHlink"/>
                </a:solidFill>
              </a:rPr>
              <a:t>Server</a:t>
            </a:r>
          </a:p>
        </p:txBody>
      </p:sp>
      <p:sp>
        <p:nvSpPr>
          <p:cNvPr id="1189905" name="Line 17"/>
          <p:cNvSpPr>
            <a:spLocks noChangeShapeType="1"/>
          </p:cNvSpPr>
          <p:nvPr/>
        </p:nvSpPr>
        <p:spPr bwMode="auto">
          <a:xfrm>
            <a:off x="2549525" y="2193925"/>
            <a:ext cx="0" cy="2381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/>
          <a:lstStyle/>
          <a:p>
            <a:endParaRPr lang="en-US"/>
          </a:p>
        </p:txBody>
      </p:sp>
      <p:sp>
        <p:nvSpPr>
          <p:cNvPr id="1189906" name="Line 18"/>
          <p:cNvSpPr>
            <a:spLocks noChangeShapeType="1"/>
          </p:cNvSpPr>
          <p:nvPr/>
        </p:nvSpPr>
        <p:spPr bwMode="auto">
          <a:xfrm>
            <a:off x="2549525" y="2914650"/>
            <a:ext cx="0" cy="2381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/>
          <a:lstStyle/>
          <a:p>
            <a:endParaRPr lang="en-US"/>
          </a:p>
        </p:txBody>
      </p:sp>
      <p:sp>
        <p:nvSpPr>
          <p:cNvPr id="1189907" name="Line 19"/>
          <p:cNvSpPr>
            <a:spLocks noChangeShapeType="1"/>
          </p:cNvSpPr>
          <p:nvPr/>
        </p:nvSpPr>
        <p:spPr bwMode="auto">
          <a:xfrm>
            <a:off x="2549525" y="3635375"/>
            <a:ext cx="0" cy="2381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/>
          <a:lstStyle/>
          <a:p>
            <a:endParaRPr lang="en-US"/>
          </a:p>
        </p:txBody>
      </p:sp>
      <p:sp>
        <p:nvSpPr>
          <p:cNvPr id="1189908" name="Line 20"/>
          <p:cNvSpPr>
            <a:spLocks noChangeShapeType="1"/>
          </p:cNvSpPr>
          <p:nvPr/>
        </p:nvSpPr>
        <p:spPr bwMode="auto">
          <a:xfrm>
            <a:off x="2549525" y="4354513"/>
            <a:ext cx="0" cy="2381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/>
          <a:lstStyle/>
          <a:p>
            <a:endParaRPr lang="en-US"/>
          </a:p>
        </p:txBody>
      </p:sp>
      <p:sp>
        <p:nvSpPr>
          <p:cNvPr id="1189909" name="Line 21"/>
          <p:cNvSpPr>
            <a:spLocks noChangeShapeType="1"/>
          </p:cNvSpPr>
          <p:nvPr/>
        </p:nvSpPr>
        <p:spPr bwMode="auto">
          <a:xfrm>
            <a:off x="2549525" y="5075238"/>
            <a:ext cx="0" cy="2381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/>
          <a:lstStyle/>
          <a:p>
            <a:endParaRPr lang="en-US"/>
          </a:p>
        </p:txBody>
      </p:sp>
      <p:sp>
        <p:nvSpPr>
          <p:cNvPr id="1189910" name="Line 22"/>
          <p:cNvSpPr>
            <a:spLocks noChangeShapeType="1"/>
          </p:cNvSpPr>
          <p:nvPr/>
        </p:nvSpPr>
        <p:spPr bwMode="auto">
          <a:xfrm>
            <a:off x="2549525" y="5795963"/>
            <a:ext cx="0" cy="2381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/>
          <a:lstStyle/>
          <a:p>
            <a:endParaRPr lang="en-US"/>
          </a:p>
        </p:txBody>
      </p:sp>
      <p:sp>
        <p:nvSpPr>
          <p:cNvPr id="1189911" name="Line 23"/>
          <p:cNvSpPr>
            <a:spLocks noChangeShapeType="1"/>
          </p:cNvSpPr>
          <p:nvPr/>
        </p:nvSpPr>
        <p:spPr bwMode="auto">
          <a:xfrm>
            <a:off x="6161088" y="3473450"/>
            <a:ext cx="0" cy="2381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/>
          <a:lstStyle/>
          <a:p>
            <a:endParaRPr lang="en-US"/>
          </a:p>
        </p:txBody>
      </p:sp>
      <p:sp>
        <p:nvSpPr>
          <p:cNvPr id="1189912" name="Line 24"/>
          <p:cNvSpPr>
            <a:spLocks noChangeShapeType="1"/>
          </p:cNvSpPr>
          <p:nvPr/>
        </p:nvSpPr>
        <p:spPr bwMode="auto">
          <a:xfrm>
            <a:off x="6161088" y="4203700"/>
            <a:ext cx="0" cy="2381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/>
          <a:lstStyle/>
          <a:p>
            <a:endParaRPr lang="en-US"/>
          </a:p>
        </p:txBody>
      </p:sp>
      <p:sp>
        <p:nvSpPr>
          <p:cNvPr id="1189913" name="Line 25"/>
          <p:cNvSpPr>
            <a:spLocks noChangeShapeType="1"/>
          </p:cNvSpPr>
          <p:nvPr/>
        </p:nvSpPr>
        <p:spPr bwMode="auto">
          <a:xfrm>
            <a:off x="6161088" y="5038725"/>
            <a:ext cx="0" cy="2381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/>
          <a:lstStyle/>
          <a:p>
            <a:endParaRPr lang="en-US"/>
          </a:p>
        </p:txBody>
      </p:sp>
      <p:sp>
        <p:nvSpPr>
          <p:cNvPr id="1189914" name="Line 26"/>
          <p:cNvSpPr>
            <a:spLocks noChangeShapeType="1"/>
          </p:cNvSpPr>
          <p:nvPr/>
        </p:nvSpPr>
        <p:spPr bwMode="auto">
          <a:xfrm>
            <a:off x="6161088" y="5883275"/>
            <a:ext cx="0" cy="2381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/>
          <a:lstStyle/>
          <a:p>
            <a:endParaRPr lang="en-US"/>
          </a:p>
        </p:txBody>
      </p:sp>
      <p:grpSp>
        <p:nvGrpSpPr>
          <p:cNvPr id="2" name="Group 27"/>
          <p:cNvGrpSpPr>
            <a:grpSpLocks/>
          </p:cNvGrpSpPr>
          <p:nvPr/>
        </p:nvGrpSpPr>
        <p:grpSpPr bwMode="auto">
          <a:xfrm>
            <a:off x="2619375" y="3927475"/>
            <a:ext cx="2771775" cy="549275"/>
            <a:chOff x="1650" y="2474"/>
            <a:chExt cx="1746" cy="346"/>
          </a:xfrm>
        </p:grpSpPr>
        <p:sp>
          <p:nvSpPr>
            <p:cNvPr id="48162" name="Line 28"/>
            <p:cNvSpPr>
              <a:spLocks noChangeShapeType="1"/>
            </p:cNvSpPr>
            <p:nvPr/>
          </p:nvSpPr>
          <p:spPr bwMode="auto">
            <a:xfrm flipH="1">
              <a:off x="1650" y="2508"/>
              <a:ext cx="1746" cy="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/>
            <a:lstStyle/>
            <a:p>
              <a:endParaRPr lang="en-US"/>
            </a:p>
          </p:txBody>
        </p:sp>
        <p:sp>
          <p:nvSpPr>
            <p:cNvPr id="48163" name="Text Box 29"/>
            <p:cNvSpPr txBox="1">
              <a:spLocks noChangeArrowheads="1"/>
            </p:cNvSpPr>
            <p:nvPr/>
          </p:nvSpPr>
          <p:spPr bwMode="auto">
            <a:xfrm rot="-603176">
              <a:off x="2354" y="2474"/>
              <a:ext cx="70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200" b="0">
                  <a:solidFill>
                    <a:schemeClr val="folHlink"/>
                  </a:solidFill>
                </a:rPr>
                <a:t>connection </a:t>
              </a:r>
              <a:br>
                <a:rPr lang="en-US" sz="1200" b="0">
                  <a:solidFill>
                    <a:schemeClr val="folHlink"/>
                  </a:solidFill>
                </a:rPr>
              </a:br>
              <a:r>
                <a:rPr lang="en-US" sz="1200" b="0">
                  <a:solidFill>
                    <a:schemeClr val="folHlink"/>
                  </a:solidFill>
                </a:rPr>
                <a:t>establishment</a:t>
              </a:r>
            </a:p>
          </p:txBody>
        </p:sp>
      </p:grpSp>
      <p:grpSp>
        <p:nvGrpSpPr>
          <p:cNvPr id="3" name="Group 30"/>
          <p:cNvGrpSpPr>
            <a:grpSpLocks/>
          </p:cNvGrpSpPr>
          <p:nvPr/>
        </p:nvGrpSpPr>
        <p:grpSpPr bwMode="auto">
          <a:xfrm>
            <a:off x="3305175" y="4546600"/>
            <a:ext cx="2076450" cy="457200"/>
            <a:chOff x="2082" y="2864"/>
            <a:chExt cx="1308" cy="288"/>
          </a:xfrm>
        </p:grpSpPr>
        <p:sp>
          <p:nvSpPr>
            <p:cNvPr id="48160" name="Line 31"/>
            <p:cNvSpPr>
              <a:spLocks noChangeShapeType="1"/>
            </p:cNvSpPr>
            <p:nvPr/>
          </p:nvSpPr>
          <p:spPr bwMode="auto">
            <a:xfrm flipH="1">
              <a:off x="2082" y="2952"/>
              <a:ext cx="1308" cy="12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/>
            <a:lstStyle/>
            <a:p>
              <a:endParaRPr lang="en-US"/>
            </a:p>
          </p:txBody>
        </p:sp>
        <p:sp>
          <p:nvSpPr>
            <p:cNvPr id="48161" name="Text Box 32"/>
            <p:cNvSpPr txBox="1">
              <a:spLocks noChangeArrowheads="1"/>
            </p:cNvSpPr>
            <p:nvPr/>
          </p:nvSpPr>
          <p:spPr bwMode="auto">
            <a:xfrm rot="-332356">
              <a:off x="2402" y="2864"/>
              <a:ext cx="65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200" b="0">
                  <a:solidFill>
                    <a:schemeClr val="folHlink"/>
                  </a:solidFill>
                </a:rPr>
                <a:t>send data:</a:t>
              </a:r>
              <a:br>
                <a:rPr lang="en-US" sz="1200" b="0">
                  <a:solidFill>
                    <a:schemeClr val="folHlink"/>
                  </a:solidFill>
                </a:rPr>
              </a:br>
              <a:r>
                <a:rPr lang="ja-JP" altLang="en-US" sz="1200" b="0">
                  <a:solidFill>
                    <a:schemeClr val="folHlink"/>
                  </a:solidFill>
                </a:rPr>
                <a:t>“</a:t>
              </a:r>
              <a:r>
                <a:rPr lang="en-US" sz="1200" b="0">
                  <a:solidFill>
                    <a:schemeClr val="folHlink"/>
                  </a:solidFill>
                </a:rPr>
                <a:t>hello world</a:t>
              </a:r>
              <a:r>
                <a:rPr lang="ja-JP" altLang="en-US" sz="1200" b="0">
                  <a:solidFill>
                    <a:schemeClr val="folHlink"/>
                  </a:solidFill>
                </a:rPr>
                <a:t>”</a:t>
              </a:r>
              <a:endParaRPr lang="en-US" sz="1200" b="0">
                <a:solidFill>
                  <a:schemeClr val="folHlink"/>
                </a:solidFill>
              </a:endParaRPr>
            </a:p>
          </p:txBody>
        </p:sp>
      </p:grpSp>
      <p:grpSp>
        <p:nvGrpSpPr>
          <p:cNvPr id="4" name="Group 33"/>
          <p:cNvGrpSpPr>
            <a:grpSpLocks/>
          </p:cNvGrpSpPr>
          <p:nvPr/>
        </p:nvGrpSpPr>
        <p:grpSpPr bwMode="auto">
          <a:xfrm>
            <a:off x="3305175" y="5381625"/>
            <a:ext cx="2066925" cy="457200"/>
            <a:chOff x="2082" y="3390"/>
            <a:chExt cx="1302" cy="288"/>
          </a:xfrm>
        </p:grpSpPr>
        <p:sp>
          <p:nvSpPr>
            <p:cNvPr id="48158" name="Line 34"/>
            <p:cNvSpPr>
              <a:spLocks noChangeShapeType="1"/>
            </p:cNvSpPr>
            <p:nvPr/>
          </p:nvSpPr>
          <p:spPr bwMode="auto">
            <a:xfrm>
              <a:off x="2082" y="3498"/>
              <a:ext cx="1302" cy="6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/>
            <a:lstStyle/>
            <a:p>
              <a:endParaRPr lang="en-US"/>
            </a:p>
          </p:txBody>
        </p:sp>
        <p:sp>
          <p:nvSpPr>
            <p:cNvPr id="48159" name="Text Box 35"/>
            <p:cNvSpPr txBox="1">
              <a:spLocks noChangeArrowheads="1"/>
            </p:cNvSpPr>
            <p:nvPr/>
          </p:nvSpPr>
          <p:spPr bwMode="auto">
            <a:xfrm rot="180000">
              <a:off x="2138" y="3390"/>
              <a:ext cx="117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200" b="0">
                  <a:solidFill>
                    <a:schemeClr val="folHlink"/>
                  </a:solidFill>
                </a:rPr>
                <a:t>send back received data:</a:t>
              </a:r>
              <a:br>
                <a:rPr lang="en-US" sz="1200" b="0">
                  <a:solidFill>
                    <a:schemeClr val="folHlink"/>
                  </a:solidFill>
                </a:rPr>
              </a:br>
              <a:r>
                <a:rPr lang="ja-JP" altLang="en-US" sz="1200" b="0">
                  <a:solidFill>
                    <a:schemeClr val="folHlink"/>
                  </a:solidFill>
                </a:rPr>
                <a:t>“</a:t>
              </a:r>
              <a:r>
                <a:rPr lang="en-US" sz="1200" b="0">
                  <a:solidFill>
                    <a:schemeClr val="folHlink"/>
                  </a:solidFill>
                </a:rPr>
                <a:t>hello world</a:t>
              </a:r>
              <a:r>
                <a:rPr lang="ja-JP" altLang="en-US" sz="1200" b="0">
                  <a:solidFill>
                    <a:schemeClr val="folHlink"/>
                  </a:solidFill>
                </a:rPr>
                <a:t>”</a:t>
              </a:r>
              <a:endParaRPr lang="en-US" sz="1200" b="0">
                <a:solidFill>
                  <a:schemeClr val="folHlink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89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189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189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189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189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189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1899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189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189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1189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1189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1189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1189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11899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1189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0" dur="500"/>
                                        <p:tgtEl>
                                          <p:spTgt spid="1189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5" dur="500"/>
                                        <p:tgtEl>
                                          <p:spTgt spid="1189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9" dur="500"/>
                                        <p:tgtEl>
                                          <p:spTgt spid="1189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9" dur="500"/>
                                        <p:tgtEl>
                                          <p:spTgt spid="11899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3" dur="500"/>
                                        <p:tgtEl>
                                          <p:spTgt spid="1189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8" dur="500"/>
                                        <p:tgtEl>
                                          <p:spTgt spid="1189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1" dur="500"/>
                                        <p:tgtEl>
                                          <p:spTgt spid="1189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5" dur="500"/>
                                        <p:tgtEl>
                                          <p:spTgt spid="1189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8" dur="500"/>
                                        <p:tgtEl>
                                          <p:spTgt spid="1189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9891" grpId="0" animBg="1"/>
      <p:bldP spid="1189892" grpId="0" animBg="1"/>
      <p:bldP spid="1189893" grpId="0" animBg="1"/>
      <p:bldP spid="1189894" grpId="0" animBg="1"/>
      <p:bldP spid="1189895" grpId="0" animBg="1"/>
      <p:bldP spid="1189896" grpId="0" animBg="1"/>
      <p:bldP spid="1189897" grpId="0" animBg="1"/>
      <p:bldP spid="1189898" grpId="0" animBg="1"/>
      <p:bldP spid="1189899" grpId="0" animBg="1"/>
      <p:bldP spid="1189900" grpId="0" animBg="1"/>
      <p:bldP spid="1189901" grpId="0" animBg="1"/>
      <p:bldP spid="1189902" grpId="0" animBg="1"/>
      <p:bldP spid="1189903" grpId="0"/>
      <p:bldP spid="1189904" grpId="0"/>
      <p:bldP spid="1189905" grpId="0" animBg="1"/>
      <p:bldP spid="1189906" grpId="0" animBg="1"/>
      <p:bldP spid="1189907" grpId="0" animBg="1"/>
      <p:bldP spid="1189908" grpId="0" animBg="1"/>
      <p:bldP spid="1189909" grpId="0" animBg="1"/>
      <p:bldP spid="1189910" grpId="0" animBg="1"/>
      <p:bldP spid="1189911" grpId="0" animBg="1"/>
      <p:bldP spid="1189912" grpId="0" animBg="1"/>
      <p:bldP spid="1189913" grpId="0" animBg="1"/>
      <p:bldP spid="1189914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Compilation of these socket programs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650" y="838200"/>
            <a:ext cx="8820150" cy="56054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>
                <a:latin typeface="Tahoma" charset="0"/>
                <a:ea typeface="ＭＳ Ｐゴシック" charset="0"/>
                <a:cs typeface="ＭＳ Ｐゴシック" charset="0"/>
              </a:rPr>
              <a:t>The example can be downloaded from the web pages</a:t>
            </a:r>
            <a:br>
              <a:rPr lang="en-US" sz="2400" dirty="0">
                <a:latin typeface="Tahoma" charset="0"/>
                <a:ea typeface="ＭＳ Ｐゴシック" charset="0"/>
                <a:cs typeface="ＭＳ Ｐゴシック" charset="0"/>
              </a:rPr>
            </a:br>
            <a:r>
              <a:rPr lang="en-US" sz="1800" dirty="0">
                <a:latin typeface="Tahoma" charset="0"/>
                <a:ea typeface="ＭＳ Ｐゴシック" charset="0"/>
                <a:cs typeface="ＭＳ Ｐゴシック" charset="0"/>
              </a:rPr>
              <a:t>(http://www.ifi.uio.no/~inf1060/programs/client-server-example)</a:t>
            </a:r>
            <a:r>
              <a:rPr lang="en-US" sz="2400" dirty="0">
                <a:latin typeface="Tahoma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400" dirty="0">
                <a:latin typeface="Courier New" charset="0"/>
                <a:ea typeface="ＭＳ Ｐゴシック" charset="0"/>
                <a:cs typeface="ＭＳ Ｐゴシック" charset="0"/>
              </a:rPr>
              <a:t/>
            </a:r>
            <a:br>
              <a:rPr lang="en-US" sz="2400" dirty="0">
                <a:latin typeface="Courier New" charset="0"/>
                <a:ea typeface="ＭＳ Ｐゴシック" charset="0"/>
                <a:cs typeface="ＭＳ Ｐゴシック" charset="0"/>
              </a:rPr>
            </a:br>
            <a:endParaRPr lang="en-US" sz="2400" dirty="0">
              <a:latin typeface="Courier New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dirty="0">
                <a:latin typeface="Tahoma" charset="0"/>
                <a:ea typeface="ＭＳ Ｐゴシック" charset="0"/>
                <a:cs typeface="ＭＳ Ｐゴシック" charset="0"/>
              </a:rPr>
              <a:t>For testing, run server on </a:t>
            </a:r>
            <a:r>
              <a:rPr lang="en-US" sz="2400" dirty="0" err="1" smtClean="0">
                <a:solidFill>
                  <a:schemeClr val="folHlink"/>
                </a:solidFill>
                <a:latin typeface="Tahoma" charset="0"/>
                <a:ea typeface="ＭＳ Ｐゴシック" charset="0"/>
                <a:cs typeface="ＭＳ Ｐゴシック" charset="0"/>
              </a:rPr>
              <a:t>vor</a:t>
            </a:r>
            <a:r>
              <a:rPr lang="en-US" sz="2400" dirty="0" smtClean="0">
                <a:latin typeface="Tahoma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400" dirty="0">
                <a:latin typeface="Tahoma" charset="0"/>
                <a:ea typeface="ＭＳ Ｐゴシック" charset="0"/>
                <a:cs typeface="ＭＳ Ｐゴシック" charset="0"/>
              </a:rPr>
              <a:t>(or change the address in the client) and start client on another machine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>
                <a:latin typeface="Tahoma" charset="0"/>
                <a:ea typeface="ＭＳ Ｐゴシック" charset="0"/>
              </a:rPr>
              <a:t>Testing on one host: use 127.0.0.1</a:t>
            </a:r>
          </a:p>
          <a:p>
            <a:pPr lvl="1" eaLnBrk="1" hangingPunct="1">
              <a:lnSpc>
                <a:spcPct val="90000"/>
              </a:lnSpc>
            </a:pPr>
            <a:endParaRPr lang="en-US" sz="2000" dirty="0">
              <a:latin typeface="Tahoma" charset="0"/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dirty="0">
                <a:latin typeface="Tahoma" charset="0"/>
                <a:ea typeface="ＭＳ Ｐゴシック" charset="0"/>
                <a:cs typeface="ＭＳ Ｐゴシック" charset="0"/>
              </a:rPr>
              <a:t>Note for BSD / Mac systems: </a:t>
            </a:r>
            <a:r>
              <a:rPr lang="en-US" sz="2400" dirty="0">
                <a:latin typeface="Courier New" charset="0"/>
                <a:ea typeface="ＭＳ Ｐゴシック" charset="0"/>
                <a:cs typeface="Courier New" charset="0"/>
              </a:rPr>
              <a:t>#include &lt;sys/</a:t>
            </a:r>
            <a:r>
              <a:rPr lang="en-US" sz="2400" dirty="0" err="1">
                <a:latin typeface="Courier New" charset="0"/>
                <a:ea typeface="ＭＳ Ｐゴシック" charset="0"/>
                <a:cs typeface="Courier New" charset="0"/>
              </a:rPr>
              <a:t>types.h</a:t>
            </a:r>
            <a:r>
              <a:rPr lang="en-US" sz="2400" dirty="0">
                <a:latin typeface="Courier New" charset="0"/>
                <a:ea typeface="ＭＳ Ｐゴシック" charset="0"/>
                <a:cs typeface="Courier New" charset="0"/>
              </a:rPr>
              <a:t>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895350"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Complete Server</a:t>
            </a:r>
          </a:p>
        </p:txBody>
      </p:sp>
      <p:sp>
        <p:nvSpPr>
          <p:cNvPr id="50179" name="Rectangle 3"/>
          <p:cNvSpPr>
            <a:spLocks noChangeArrowheads="1"/>
          </p:cNvSpPr>
          <p:nvPr/>
        </p:nvSpPr>
        <p:spPr bwMode="auto">
          <a:xfrm>
            <a:off x="554038" y="1458913"/>
            <a:ext cx="4070350" cy="48688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89992" tIns="46795" rIns="89992" bIns="46795"/>
          <a:lstStyle/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>
                <a:latin typeface="Courier New" charset="0"/>
              </a:rPr>
              <a:t>...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>
                <a:latin typeface="Courier New" charset="0"/>
              </a:rPr>
              <a:t>int main()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>
                <a:latin typeface="Courier New" charset="0"/>
              </a:rPr>
              <a:t>{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/* Declarations */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</a:t>
            </a:r>
            <a:r>
              <a:rPr lang="en-US" sz="1200">
                <a:latin typeface="Courier New" charset="0"/>
              </a:rPr>
              <a:t>...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/* Create socket */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</a:t>
            </a:r>
            <a:r>
              <a:rPr lang="en-US" sz="1200">
                <a:latin typeface="Courier New" charset="0"/>
              </a:rPr>
              <a:t>request_sd = </a:t>
            </a:r>
            <a:r>
              <a:rPr lang="en-US" sz="1200">
                <a:solidFill>
                  <a:schemeClr val="folHlink"/>
                </a:solidFill>
                <a:latin typeface="Courier New" charset="0"/>
              </a:rPr>
              <a:t>socket</a:t>
            </a:r>
            <a:r>
              <a:rPr lang="en-US" sz="1200">
                <a:latin typeface="Courier New" charset="0"/>
              </a:rPr>
              <a:t>(...);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/* Fill in the address structure */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...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 b="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/* Bind address to socket */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</a:t>
            </a:r>
            <a:r>
              <a:rPr lang="en-US" sz="1200">
                <a:solidFill>
                  <a:schemeClr val="folHlink"/>
                </a:solidFill>
                <a:latin typeface="Courier New" charset="0"/>
              </a:rPr>
              <a:t>bind</a:t>
            </a:r>
            <a:r>
              <a:rPr lang="en-US" sz="1200">
                <a:latin typeface="Courier New" charset="0"/>
              </a:rPr>
              <a:t>(...);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 b="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/* Activate connect request queue */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</a:t>
            </a:r>
            <a:r>
              <a:rPr lang="en-US" sz="1200">
                <a:solidFill>
                  <a:schemeClr val="folHlink"/>
                </a:solidFill>
                <a:latin typeface="Courier New" charset="0"/>
              </a:rPr>
              <a:t>listen</a:t>
            </a:r>
            <a:r>
              <a:rPr lang="en-US" sz="1200">
                <a:latin typeface="Courier New" charset="0"/>
              </a:rPr>
              <a:t>(...);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 b="0">
              <a:latin typeface="Courier New" charset="0"/>
            </a:endParaRPr>
          </a:p>
        </p:txBody>
      </p:sp>
      <p:sp>
        <p:nvSpPr>
          <p:cNvPr id="50180" name="Text Box 4"/>
          <p:cNvSpPr txBox="1">
            <a:spLocks noChangeArrowheads="1"/>
          </p:cNvSpPr>
          <p:nvPr/>
        </p:nvSpPr>
        <p:spPr bwMode="auto">
          <a:xfrm>
            <a:off x="552450" y="1025525"/>
            <a:ext cx="10779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9992" tIns="46795" rIns="89992" bIns="46795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sz="2400" b="0">
                <a:solidFill>
                  <a:srgbClr val="FF0000"/>
                </a:solidFill>
                <a:latin typeface="Helvetica" charset="0"/>
              </a:rPr>
              <a:t>Server</a:t>
            </a:r>
          </a:p>
        </p:txBody>
      </p:sp>
      <p:sp>
        <p:nvSpPr>
          <p:cNvPr id="50181" name="Text Box 5"/>
          <p:cNvSpPr txBox="1">
            <a:spLocks noChangeArrowheads="1"/>
          </p:cNvSpPr>
          <p:nvPr/>
        </p:nvSpPr>
        <p:spPr bwMode="auto">
          <a:xfrm>
            <a:off x="4616450" y="1025525"/>
            <a:ext cx="16525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9992" tIns="46795" rIns="89992" bIns="46795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sz="2400" b="0">
                <a:solidFill>
                  <a:srgbClr val="FF0000"/>
                </a:solidFill>
                <a:latin typeface="Helvetica" charset="0"/>
              </a:rPr>
              <a:t>Server ctd.</a:t>
            </a:r>
          </a:p>
        </p:txBody>
      </p:sp>
      <p:sp>
        <p:nvSpPr>
          <p:cNvPr id="50182" name="Rectangle 6"/>
          <p:cNvSpPr>
            <a:spLocks noChangeArrowheads="1"/>
          </p:cNvSpPr>
          <p:nvPr/>
        </p:nvSpPr>
        <p:spPr bwMode="auto">
          <a:xfrm>
            <a:off x="4738688" y="1458913"/>
            <a:ext cx="4064000" cy="48688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89992" tIns="46795" rIns="89992" bIns="46795"/>
          <a:lstStyle/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</a:t>
            </a:r>
            <a:endParaRPr lang="en-US" sz="120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/* Receive connection */</a:t>
            </a:r>
            <a:endParaRPr lang="en-US" sz="120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>
                <a:latin typeface="Courier New" charset="0"/>
              </a:rPr>
              <a:t>	sd = </a:t>
            </a:r>
            <a:r>
              <a:rPr lang="en-US" sz="1200">
                <a:solidFill>
                  <a:schemeClr val="folHlink"/>
                </a:solidFill>
                <a:latin typeface="Courier New" charset="0"/>
              </a:rPr>
              <a:t>accept</a:t>
            </a:r>
            <a:r>
              <a:rPr lang="en-US" sz="1200">
                <a:latin typeface="Courier New" charset="0"/>
              </a:rPr>
              <a:t>(...);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/* Process  the request*/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</a:t>
            </a:r>
            <a:r>
              <a:rPr lang="en-US" sz="1200">
                <a:latin typeface="Courier New" charset="0"/>
              </a:rPr>
              <a:t>...</a:t>
            </a:r>
            <a:br>
              <a:rPr lang="en-US" sz="1200">
                <a:latin typeface="Courier New" charset="0"/>
              </a:rPr>
            </a:br>
            <a:endParaRPr lang="en-US" sz="120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/*Close sockets */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</a:t>
            </a:r>
            <a:r>
              <a:rPr lang="en-US" sz="1200">
                <a:solidFill>
                  <a:schemeClr val="folHlink"/>
                </a:solidFill>
                <a:latin typeface="Courier New" charset="0"/>
              </a:rPr>
              <a:t>close</a:t>
            </a:r>
            <a:r>
              <a:rPr lang="en-US" sz="1200">
                <a:latin typeface="Courier New" charset="0"/>
              </a:rPr>
              <a:t>(sd); 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>
                <a:latin typeface="Courier New" charset="0"/>
              </a:rPr>
              <a:t>	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>
                <a:latin typeface="Courier New" charset="0"/>
              </a:rPr>
              <a:t>	</a:t>
            </a:r>
            <a:r>
              <a:rPr lang="en-US" sz="1200">
                <a:solidFill>
                  <a:schemeClr val="folHlink"/>
                </a:solidFill>
                <a:latin typeface="Courier New" charset="0"/>
              </a:rPr>
              <a:t>close</a:t>
            </a:r>
            <a:r>
              <a:rPr lang="en-US" sz="1200">
                <a:latin typeface="Courier New" charset="0"/>
              </a:rPr>
              <a:t>(request_sd);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>
                <a:latin typeface="Courier New" charset="0"/>
              </a:rPr>
              <a:t>}</a:t>
            </a:r>
          </a:p>
        </p:txBody>
      </p:sp>
      <p:sp>
        <p:nvSpPr>
          <p:cNvPr id="1191943" name="Text Box 7"/>
          <p:cNvSpPr txBox="1">
            <a:spLocks noChangeArrowheads="1"/>
          </p:cNvSpPr>
          <p:nvPr/>
        </p:nvSpPr>
        <p:spPr bwMode="auto">
          <a:xfrm>
            <a:off x="5157788" y="5522913"/>
            <a:ext cx="3295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b="0">
                <a:solidFill>
                  <a:schemeClr val="folHlink"/>
                </a:solidFill>
              </a:rPr>
              <a:t>Iterative servers?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1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91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1943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4962525" y="1685925"/>
            <a:ext cx="3629025" cy="3138488"/>
          </a:xfrm>
          <a:prstGeom prst="rect">
            <a:avLst/>
          </a:prstGeom>
          <a:solidFill>
            <a:srgbClr val="DDDDD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Iterative Servers</a:t>
            </a:r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554038" y="1458913"/>
            <a:ext cx="4070350" cy="48688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89992" tIns="46795" rIns="89992" bIns="46795"/>
          <a:lstStyle/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>
                <a:latin typeface="Courier New" charset="0"/>
              </a:rPr>
              <a:t>...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>
                <a:latin typeface="Courier New" charset="0"/>
              </a:rPr>
              <a:t>int main()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>
                <a:latin typeface="Courier New" charset="0"/>
              </a:rPr>
              <a:t>{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/* Declarations */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</a:t>
            </a:r>
            <a:r>
              <a:rPr lang="en-US" sz="1200">
                <a:latin typeface="Courier New" charset="0"/>
              </a:rPr>
              <a:t>...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>
                <a:latin typeface="Courier New" charset="0"/>
              </a:rPr>
              <a:t>	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/* Create socket */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</a:t>
            </a:r>
            <a:r>
              <a:rPr lang="en-US" sz="1200">
                <a:latin typeface="Courier New" charset="0"/>
              </a:rPr>
              <a:t>request_sd = </a:t>
            </a:r>
            <a:r>
              <a:rPr lang="en-US" sz="1200">
                <a:solidFill>
                  <a:schemeClr val="folHlink"/>
                </a:solidFill>
                <a:latin typeface="Courier New" charset="0"/>
              </a:rPr>
              <a:t>socket</a:t>
            </a:r>
            <a:r>
              <a:rPr lang="en-US" sz="1200">
                <a:latin typeface="Courier New" charset="0"/>
              </a:rPr>
              <a:t>(...);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/* Fill in the address structure */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...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 b="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/* Bind address to socket */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</a:t>
            </a:r>
            <a:r>
              <a:rPr lang="en-US" sz="1200">
                <a:solidFill>
                  <a:schemeClr val="folHlink"/>
                </a:solidFill>
                <a:latin typeface="Courier New" charset="0"/>
              </a:rPr>
              <a:t>bind</a:t>
            </a:r>
            <a:r>
              <a:rPr lang="en-US" sz="1200">
                <a:latin typeface="Courier New" charset="0"/>
              </a:rPr>
              <a:t>(...);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 b="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/* Activate connect request queue */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</a:t>
            </a:r>
            <a:r>
              <a:rPr lang="en-US" sz="1200">
                <a:solidFill>
                  <a:schemeClr val="folHlink"/>
                </a:solidFill>
                <a:latin typeface="Courier New" charset="0"/>
              </a:rPr>
              <a:t>listen</a:t>
            </a:r>
            <a:r>
              <a:rPr lang="en-US" sz="1200">
                <a:latin typeface="Courier New" charset="0"/>
              </a:rPr>
              <a:t>(...);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 b="0">
              <a:latin typeface="Courier New" charset="0"/>
            </a:endParaRPr>
          </a:p>
        </p:txBody>
      </p:sp>
      <p:sp>
        <p:nvSpPr>
          <p:cNvPr id="51205" name="Text Box 5"/>
          <p:cNvSpPr txBox="1">
            <a:spLocks noChangeArrowheads="1"/>
          </p:cNvSpPr>
          <p:nvPr/>
        </p:nvSpPr>
        <p:spPr bwMode="auto">
          <a:xfrm>
            <a:off x="552450" y="1025525"/>
            <a:ext cx="10779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9992" tIns="46795" rIns="89992" bIns="46795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sz="2400" b="0">
                <a:solidFill>
                  <a:srgbClr val="FF0000"/>
                </a:solidFill>
                <a:latin typeface="Helvetica" charset="0"/>
              </a:rPr>
              <a:t>Server</a:t>
            </a:r>
          </a:p>
        </p:txBody>
      </p:sp>
      <p:sp>
        <p:nvSpPr>
          <p:cNvPr id="51206" name="Text Box 6"/>
          <p:cNvSpPr txBox="1">
            <a:spLocks noChangeArrowheads="1"/>
          </p:cNvSpPr>
          <p:nvPr/>
        </p:nvSpPr>
        <p:spPr bwMode="auto">
          <a:xfrm>
            <a:off x="4616450" y="1025525"/>
            <a:ext cx="16525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9992" tIns="46795" rIns="89992" bIns="46795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sz="2400" b="0">
                <a:solidFill>
                  <a:srgbClr val="FF0000"/>
                </a:solidFill>
                <a:latin typeface="Helvetica" charset="0"/>
              </a:rPr>
              <a:t>Server ctd.</a:t>
            </a:r>
          </a:p>
        </p:txBody>
      </p:sp>
      <p:sp>
        <p:nvSpPr>
          <p:cNvPr id="51207" name="Rectangle 7"/>
          <p:cNvSpPr>
            <a:spLocks noChangeArrowheads="1"/>
          </p:cNvSpPr>
          <p:nvPr/>
        </p:nvSpPr>
        <p:spPr bwMode="auto">
          <a:xfrm>
            <a:off x="4738688" y="1458913"/>
            <a:ext cx="4064000" cy="48688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89992" tIns="46795" rIns="89992" bIns="46795"/>
          <a:lstStyle/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</a:t>
            </a:r>
            <a:endParaRPr lang="en-US" sz="120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</a:t>
            </a:r>
            <a:r>
              <a:rPr lang="en-US" sz="1200">
                <a:latin typeface="Courier New" charset="0"/>
              </a:rPr>
              <a:t>for (;;) {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	/* Receive connection */</a:t>
            </a:r>
            <a:endParaRPr lang="en-US" sz="120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>
                <a:latin typeface="Courier New" charset="0"/>
              </a:rPr>
              <a:t>		sd = </a:t>
            </a:r>
            <a:r>
              <a:rPr lang="en-US" sz="1200">
                <a:solidFill>
                  <a:schemeClr val="folHlink"/>
                </a:solidFill>
                <a:latin typeface="Courier New" charset="0"/>
              </a:rPr>
              <a:t>accept</a:t>
            </a:r>
            <a:r>
              <a:rPr lang="en-US" sz="1200">
                <a:latin typeface="Courier New" charset="0"/>
              </a:rPr>
              <a:t>(...);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	/* Process  the request*/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	</a:t>
            </a:r>
            <a:r>
              <a:rPr lang="en-US" sz="1200">
                <a:latin typeface="Courier New" charset="0"/>
              </a:rPr>
              <a:t>...</a:t>
            </a:r>
            <a:br>
              <a:rPr lang="en-US" sz="1200">
                <a:latin typeface="Courier New" charset="0"/>
              </a:rPr>
            </a:br>
            <a:endParaRPr lang="en-US" sz="120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	/*Close sockets */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	</a:t>
            </a:r>
            <a:r>
              <a:rPr lang="en-US" sz="1200">
                <a:solidFill>
                  <a:schemeClr val="folHlink"/>
                </a:solidFill>
                <a:latin typeface="Courier New" charset="0"/>
              </a:rPr>
              <a:t>close</a:t>
            </a:r>
            <a:r>
              <a:rPr lang="en-US" sz="1200">
                <a:latin typeface="Courier New" charset="0"/>
              </a:rPr>
              <a:t>(sd); 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>
                <a:latin typeface="Courier New" charset="0"/>
              </a:rPr>
              <a:t>	}</a:t>
            </a:r>
            <a:br>
              <a:rPr lang="en-US" sz="1200">
                <a:latin typeface="Courier New" charset="0"/>
              </a:rPr>
            </a:br>
            <a:endParaRPr lang="en-US" sz="120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>
                <a:latin typeface="Courier New" charset="0"/>
              </a:rPr>
              <a:t>	</a:t>
            </a:r>
            <a:r>
              <a:rPr lang="en-US" sz="1200">
                <a:solidFill>
                  <a:schemeClr val="folHlink"/>
                </a:solidFill>
                <a:latin typeface="Courier New" charset="0"/>
              </a:rPr>
              <a:t>close</a:t>
            </a:r>
            <a:r>
              <a:rPr lang="en-US" sz="1200">
                <a:latin typeface="Courier New" charset="0"/>
              </a:rPr>
              <a:t>(request_sd);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>
                <a:latin typeface="Courier New" charset="0"/>
              </a:rPr>
              <a:t>}</a:t>
            </a:r>
          </a:p>
        </p:txBody>
      </p:sp>
      <p:sp>
        <p:nvSpPr>
          <p:cNvPr id="1192968" name="Text Box 8"/>
          <p:cNvSpPr txBox="1">
            <a:spLocks noChangeArrowheads="1"/>
          </p:cNvSpPr>
          <p:nvPr/>
        </p:nvSpPr>
        <p:spPr bwMode="auto">
          <a:xfrm>
            <a:off x="4910138" y="5522913"/>
            <a:ext cx="37623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b="0">
                <a:solidFill>
                  <a:schemeClr val="folHlink"/>
                </a:solidFill>
              </a:rPr>
              <a:t>Concurrent servers?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2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92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2968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ChangeArrowheads="1"/>
          </p:cNvSpPr>
          <p:nvPr/>
        </p:nvSpPr>
        <p:spPr bwMode="auto">
          <a:xfrm>
            <a:off x="730250" y="2597150"/>
            <a:ext cx="3629025" cy="247650"/>
          </a:xfrm>
          <a:prstGeom prst="rect">
            <a:avLst/>
          </a:prstGeom>
          <a:solidFill>
            <a:srgbClr val="DDDDD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endParaRPr lang="en-US"/>
          </a:p>
        </p:txBody>
      </p:sp>
      <p:sp>
        <p:nvSpPr>
          <p:cNvPr id="52227" name="Rectangle 3"/>
          <p:cNvSpPr>
            <a:spLocks noChangeArrowheads="1"/>
          </p:cNvSpPr>
          <p:nvPr/>
        </p:nvSpPr>
        <p:spPr bwMode="auto">
          <a:xfrm>
            <a:off x="4962525" y="2390775"/>
            <a:ext cx="3629025" cy="1724025"/>
          </a:xfrm>
          <a:prstGeom prst="rect">
            <a:avLst/>
          </a:prstGeom>
          <a:solidFill>
            <a:srgbClr val="DDDDD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endParaRPr lang="en-US"/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Concurrent Iterative Servers</a:t>
            </a:r>
          </a:p>
        </p:txBody>
      </p:sp>
      <p:sp>
        <p:nvSpPr>
          <p:cNvPr id="52229" name="Rectangle 5"/>
          <p:cNvSpPr>
            <a:spLocks noChangeArrowheads="1"/>
          </p:cNvSpPr>
          <p:nvPr/>
        </p:nvSpPr>
        <p:spPr bwMode="auto">
          <a:xfrm>
            <a:off x="554038" y="1458913"/>
            <a:ext cx="4070350" cy="48688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89992" tIns="46795" rIns="89992" bIns="46795"/>
          <a:lstStyle/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>
                <a:latin typeface="Courier New" charset="0"/>
              </a:rPr>
              <a:t>...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>
                <a:latin typeface="Courier New" charset="0"/>
              </a:rPr>
              <a:t>int main()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>
                <a:latin typeface="Courier New" charset="0"/>
              </a:rPr>
              <a:t>{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/* Declarations */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</a:t>
            </a:r>
            <a:r>
              <a:rPr lang="en-US" sz="1200">
                <a:latin typeface="Courier New" charset="0"/>
              </a:rPr>
              <a:t>...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>
                <a:latin typeface="Courier New" charset="0"/>
              </a:rPr>
              <a:t>	pid_t pid; 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/* Create socket */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</a:t>
            </a:r>
            <a:r>
              <a:rPr lang="en-US" sz="1200">
                <a:latin typeface="Courier New" charset="0"/>
              </a:rPr>
              <a:t>request_sd = </a:t>
            </a:r>
            <a:r>
              <a:rPr lang="en-US" sz="1200">
                <a:solidFill>
                  <a:schemeClr val="folHlink"/>
                </a:solidFill>
                <a:latin typeface="Courier New" charset="0"/>
              </a:rPr>
              <a:t>socket</a:t>
            </a:r>
            <a:r>
              <a:rPr lang="en-US" sz="1200">
                <a:latin typeface="Courier New" charset="0"/>
              </a:rPr>
              <a:t>(...);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/* Fill in the address structure */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...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 b="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/* Bind address to socket */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</a:t>
            </a:r>
            <a:r>
              <a:rPr lang="en-US" sz="1200">
                <a:solidFill>
                  <a:schemeClr val="folHlink"/>
                </a:solidFill>
                <a:latin typeface="Courier New" charset="0"/>
              </a:rPr>
              <a:t>bind</a:t>
            </a:r>
            <a:r>
              <a:rPr lang="en-US" sz="1200">
                <a:latin typeface="Courier New" charset="0"/>
              </a:rPr>
              <a:t>(...);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 b="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/* Activate connect request queue */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</a:t>
            </a:r>
            <a:r>
              <a:rPr lang="en-US" sz="1200">
                <a:solidFill>
                  <a:schemeClr val="folHlink"/>
                </a:solidFill>
                <a:latin typeface="Courier New" charset="0"/>
              </a:rPr>
              <a:t>listen</a:t>
            </a:r>
            <a:r>
              <a:rPr lang="en-US" sz="1200">
                <a:latin typeface="Courier New" charset="0"/>
              </a:rPr>
              <a:t>(...);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 b="0">
              <a:latin typeface="Courier New" charset="0"/>
            </a:endParaRPr>
          </a:p>
        </p:txBody>
      </p:sp>
      <p:sp>
        <p:nvSpPr>
          <p:cNvPr id="52230" name="Text Box 6"/>
          <p:cNvSpPr txBox="1">
            <a:spLocks noChangeArrowheads="1"/>
          </p:cNvSpPr>
          <p:nvPr/>
        </p:nvSpPr>
        <p:spPr bwMode="auto">
          <a:xfrm>
            <a:off x="552450" y="1025525"/>
            <a:ext cx="10779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9992" tIns="46795" rIns="89992" bIns="46795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sz="2400" b="0">
                <a:solidFill>
                  <a:srgbClr val="FF0000"/>
                </a:solidFill>
                <a:latin typeface="Helvetica" charset="0"/>
              </a:rPr>
              <a:t>Server</a:t>
            </a:r>
          </a:p>
        </p:txBody>
      </p:sp>
      <p:sp>
        <p:nvSpPr>
          <p:cNvPr id="52231" name="Text Box 7"/>
          <p:cNvSpPr txBox="1">
            <a:spLocks noChangeArrowheads="1"/>
          </p:cNvSpPr>
          <p:nvPr/>
        </p:nvSpPr>
        <p:spPr bwMode="auto">
          <a:xfrm>
            <a:off x="4616450" y="1025525"/>
            <a:ext cx="16525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9992" tIns="46795" rIns="89992" bIns="46795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sz="2400" b="0">
                <a:solidFill>
                  <a:srgbClr val="FF0000"/>
                </a:solidFill>
                <a:latin typeface="Helvetica" charset="0"/>
              </a:rPr>
              <a:t>Server ctd.</a:t>
            </a:r>
          </a:p>
        </p:txBody>
      </p:sp>
      <p:sp>
        <p:nvSpPr>
          <p:cNvPr id="52232" name="Rectangle 8"/>
          <p:cNvSpPr>
            <a:spLocks noChangeArrowheads="1"/>
          </p:cNvSpPr>
          <p:nvPr/>
        </p:nvSpPr>
        <p:spPr bwMode="auto">
          <a:xfrm>
            <a:off x="4738688" y="1458913"/>
            <a:ext cx="4064000" cy="48688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89992" tIns="46795" rIns="89992" bIns="46795"/>
          <a:lstStyle/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</a:t>
            </a:r>
            <a:endParaRPr lang="en-US" sz="120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</a:t>
            </a:r>
            <a:r>
              <a:rPr lang="en-US" sz="1200">
                <a:latin typeface="Courier New" charset="0"/>
              </a:rPr>
              <a:t>for (;;) {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	/* Receive connection */</a:t>
            </a:r>
            <a:endParaRPr lang="en-US" sz="120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>
                <a:latin typeface="Courier New" charset="0"/>
              </a:rPr>
              <a:t>		sd = </a:t>
            </a:r>
            <a:r>
              <a:rPr lang="en-US" sz="1200">
                <a:solidFill>
                  <a:schemeClr val="folHlink"/>
                </a:solidFill>
                <a:latin typeface="Courier New" charset="0"/>
              </a:rPr>
              <a:t>accept</a:t>
            </a:r>
            <a:r>
              <a:rPr lang="en-US" sz="1200">
                <a:latin typeface="Courier New" charset="0"/>
              </a:rPr>
              <a:t>(...);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>
                <a:latin typeface="Courier New" charset="0"/>
              </a:rPr>
              <a:t>		if ((pid = fork()) == 0) {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		 </a:t>
            </a:r>
            <a:r>
              <a:rPr lang="en-US" sz="1200">
                <a:solidFill>
                  <a:schemeClr val="folHlink"/>
                </a:solidFill>
                <a:latin typeface="Courier New" charset="0"/>
              </a:rPr>
              <a:t>close</a:t>
            </a:r>
            <a:r>
              <a:rPr lang="en-US" sz="1200">
                <a:latin typeface="Courier New" charset="0"/>
              </a:rPr>
              <a:t>(request_sd); </a:t>
            </a:r>
            <a:endParaRPr lang="en-US" sz="1200" b="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		/* Process  the request*/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		</a:t>
            </a:r>
            <a:r>
              <a:rPr lang="en-US" sz="1200">
                <a:latin typeface="Courier New" charset="0"/>
              </a:rPr>
              <a:t>...</a:t>
            </a:r>
            <a:br>
              <a:rPr lang="en-US" sz="1200">
                <a:latin typeface="Courier New" charset="0"/>
              </a:rPr>
            </a:br>
            <a:endParaRPr lang="en-US" sz="120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		/*Close sockets */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		</a:t>
            </a:r>
            <a:r>
              <a:rPr lang="en-US" sz="1200">
                <a:solidFill>
                  <a:schemeClr val="folHlink"/>
                </a:solidFill>
                <a:latin typeface="Courier New" charset="0"/>
              </a:rPr>
              <a:t>close</a:t>
            </a:r>
            <a:r>
              <a:rPr lang="en-US" sz="1200">
                <a:latin typeface="Courier New" charset="0"/>
              </a:rPr>
              <a:t>(sd); 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>
                <a:latin typeface="Courier New" charset="0"/>
              </a:rPr>
              <a:t>			exit(0)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>
                <a:latin typeface="Courier New" charset="0"/>
              </a:rPr>
              <a:t>		}</a:t>
            </a:r>
            <a:br>
              <a:rPr lang="en-US" sz="1200">
                <a:latin typeface="Courier New" charset="0"/>
              </a:rPr>
            </a:br>
            <a:endParaRPr lang="en-US" sz="120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	/*Close sockets */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	</a:t>
            </a:r>
            <a:r>
              <a:rPr lang="en-US" sz="1200">
                <a:solidFill>
                  <a:schemeClr val="folHlink"/>
                </a:solidFill>
                <a:latin typeface="Courier New" charset="0"/>
              </a:rPr>
              <a:t>close</a:t>
            </a:r>
            <a:r>
              <a:rPr lang="en-US" sz="1200">
                <a:latin typeface="Courier New" charset="0"/>
              </a:rPr>
              <a:t>(sd); 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>
                <a:latin typeface="Courier New" charset="0"/>
              </a:rPr>
              <a:t>	}</a:t>
            </a:r>
            <a:br>
              <a:rPr lang="en-US" sz="1200">
                <a:latin typeface="Courier New" charset="0"/>
              </a:rPr>
            </a:br>
            <a:endParaRPr lang="en-US" sz="120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>
                <a:latin typeface="Courier New" charset="0"/>
              </a:rPr>
              <a:t>	</a:t>
            </a:r>
            <a:r>
              <a:rPr lang="en-US" sz="1200">
                <a:solidFill>
                  <a:schemeClr val="folHlink"/>
                </a:solidFill>
                <a:latin typeface="Courier New" charset="0"/>
              </a:rPr>
              <a:t>close</a:t>
            </a:r>
            <a:r>
              <a:rPr lang="en-US" sz="1200">
                <a:latin typeface="Courier New" charset="0"/>
              </a:rPr>
              <a:t>(request_sd);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>
                <a:latin typeface="Courier New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Select</a:t>
            </a:r>
          </a:p>
        </p:txBody>
      </p:sp>
      <p:sp>
        <p:nvSpPr>
          <p:cNvPr id="532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Problems with these examples:</a:t>
            </a:r>
          </a:p>
          <a:p>
            <a:pPr lvl="1" eaLnBrk="1" hangingPunct="1"/>
            <a:r>
              <a:rPr lang="en-US">
                <a:latin typeface="Tahoma" charset="0"/>
                <a:ea typeface="ＭＳ Ｐゴシック" charset="0"/>
              </a:rPr>
              <a:t>iterative: cannot serve more than one socket at once</a:t>
            </a:r>
          </a:p>
          <a:p>
            <a:pPr lvl="1" eaLnBrk="1" hangingPunct="1"/>
            <a:r>
              <a:rPr lang="en-US">
                <a:latin typeface="Tahoma" charset="0"/>
                <a:ea typeface="ＭＳ Ｐゴシック" charset="0"/>
              </a:rPr>
              <a:t>concurrent: overhead (a process per socket)</a:t>
            </a:r>
          </a:p>
          <a:p>
            <a:pPr lvl="1" eaLnBrk="1" hangingPunct="1"/>
            <a:endParaRPr lang="en-US">
              <a:latin typeface="Tahoma" charset="0"/>
              <a:ea typeface="ＭＳ Ｐゴシック" charset="0"/>
            </a:endParaRPr>
          </a:p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Solution: functions that tell you when a socket becomes available  (</a:t>
            </a:r>
            <a:r>
              <a:rPr lang="en-US">
                <a:latin typeface="Courier New" charset="0"/>
                <a:ea typeface="ＭＳ Ｐゴシック" charset="0"/>
                <a:cs typeface="Courier New" charset="0"/>
              </a:rPr>
              <a:t>select, poll</a:t>
            </a: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)</a:t>
            </a:r>
            <a:endParaRPr lang="en-US">
              <a:latin typeface="Courier New" charset="0"/>
              <a:ea typeface="ＭＳ Ｐゴシック" charset="0"/>
              <a:cs typeface="Courier New" charset="0"/>
            </a:endParaRPr>
          </a:p>
          <a:p>
            <a:pPr eaLnBrk="1" hangingPunct="1"/>
            <a:endParaRPr lang="en-US">
              <a:latin typeface="Tahoma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80000"/>
              </a:lnSpc>
              <a:spcAft>
                <a:spcPct val="30000"/>
              </a:spcAft>
            </a:pPr>
            <a:r>
              <a:rPr lang="en-US" sz="2000" b="1">
                <a:solidFill>
                  <a:schemeClr val="folHlink"/>
                </a:solidFill>
                <a:latin typeface="Courier New" charset="0"/>
                <a:ea typeface="ＭＳ Ｐゴシック" charset="0"/>
                <a:cs typeface="ＭＳ Ｐゴシック" charset="0"/>
              </a:rPr>
              <a:t>int select(</a:t>
            </a:r>
            <a:r>
              <a:rPr lang="en-US" sz="2000">
                <a:solidFill>
                  <a:schemeClr val="folHlink"/>
                </a:solidFill>
                <a:latin typeface="Courier New" charset="0"/>
                <a:ea typeface="ＭＳ Ｐゴシック" charset="0"/>
                <a:cs typeface="ＭＳ Ｐゴシック" charset="0"/>
              </a:rPr>
              <a:t>int nfds, fd_set *restrict readfds, fd_set *restrict writefds,fd_set *restrict errorfds, struct timeval *restrict timeout</a:t>
            </a:r>
            <a:r>
              <a:rPr lang="en-US" sz="2000" b="1">
                <a:solidFill>
                  <a:schemeClr val="folHlink"/>
                </a:solidFill>
                <a:latin typeface="Courier New" charset="0"/>
                <a:ea typeface="ＭＳ Ｐゴシック" charset="0"/>
                <a:cs typeface="ＭＳ Ｐゴシック" charset="0"/>
              </a:rPr>
              <a:t>)</a:t>
            </a:r>
          </a:p>
          <a:p>
            <a:pPr lvl="1" eaLnBrk="1" hangingPunct="1">
              <a:lnSpc>
                <a:spcPct val="80000"/>
              </a:lnSpc>
              <a:spcAft>
                <a:spcPct val="30000"/>
              </a:spcAft>
            </a:pPr>
            <a:r>
              <a:rPr lang="en-US" sz="1800">
                <a:latin typeface="Tahoma" charset="0"/>
                <a:ea typeface="ＭＳ Ｐゴシック" charset="0"/>
              </a:rPr>
              <a:t>check whether fd</a:t>
            </a:r>
            <a:r>
              <a:rPr lang="ja-JP" altLang="en-US" sz="1800">
                <a:latin typeface="Tahoma" charset="0"/>
                <a:ea typeface="ＭＳ Ｐゴシック" charset="0"/>
              </a:rPr>
              <a:t>’</a:t>
            </a:r>
            <a:r>
              <a:rPr lang="en-US" sz="1800">
                <a:latin typeface="Tahoma" charset="0"/>
                <a:ea typeface="ＭＳ Ｐゴシック" charset="0"/>
              </a:rPr>
              <a:t>s (sockets) from the </a:t>
            </a:r>
            <a:r>
              <a:rPr lang="en-US" sz="1800">
                <a:latin typeface="Courier New" charset="0"/>
                <a:ea typeface="ＭＳ Ｐゴシック" charset="0"/>
                <a:cs typeface="Courier New" charset="0"/>
              </a:rPr>
              <a:t>nfds </a:t>
            </a:r>
            <a:r>
              <a:rPr lang="en-US" sz="1800">
                <a:latin typeface="Tahoma" charset="0"/>
                <a:ea typeface="ＭＳ Ｐゴシック" charset="0"/>
              </a:rPr>
              <a:t>set are available for</a:t>
            </a:r>
            <a:br>
              <a:rPr lang="en-US" sz="1800">
                <a:latin typeface="Tahoma" charset="0"/>
                <a:ea typeface="ＭＳ Ｐゴシック" charset="0"/>
              </a:rPr>
            </a:br>
            <a:r>
              <a:rPr lang="en-US" sz="1800">
                <a:latin typeface="Tahoma" charset="0"/>
                <a:ea typeface="ＭＳ Ｐゴシック" charset="0"/>
              </a:rPr>
              <a:t>reading (</a:t>
            </a:r>
            <a:r>
              <a:rPr lang="en-US" sz="1800">
                <a:latin typeface="Courier New" charset="0"/>
                <a:ea typeface="ＭＳ Ｐゴシック" charset="0"/>
                <a:cs typeface="Courier New" charset="0"/>
              </a:rPr>
              <a:t>readfds</a:t>
            </a:r>
            <a:r>
              <a:rPr lang="en-US" sz="1800">
                <a:latin typeface="Tahoma" charset="0"/>
                <a:ea typeface="ＭＳ Ｐゴシック" charset="0"/>
              </a:rPr>
              <a:t>), writing (</a:t>
            </a:r>
            <a:r>
              <a:rPr lang="en-US" sz="1800">
                <a:latin typeface="Courier New" charset="0"/>
                <a:ea typeface="ＭＳ Ｐゴシック" charset="0"/>
                <a:cs typeface="Courier New" charset="0"/>
              </a:rPr>
              <a:t>writefds</a:t>
            </a:r>
            <a:r>
              <a:rPr lang="en-US" sz="1800">
                <a:latin typeface="Tahoma" charset="0"/>
                <a:ea typeface="ＭＳ Ｐゴシック" charset="0"/>
              </a:rPr>
              <a:t>), or have exceptional</a:t>
            </a:r>
            <a:br>
              <a:rPr lang="en-US" sz="1800">
                <a:latin typeface="Tahoma" charset="0"/>
                <a:ea typeface="ＭＳ Ｐゴシック" charset="0"/>
              </a:rPr>
            </a:br>
            <a:r>
              <a:rPr lang="en-US" sz="1800">
                <a:latin typeface="Tahoma" charset="0"/>
                <a:ea typeface="ＭＳ Ｐゴシック" charset="0"/>
              </a:rPr>
              <a:t>conditions pending (</a:t>
            </a:r>
            <a:r>
              <a:rPr lang="en-US" sz="1800">
                <a:latin typeface="Courier New" charset="0"/>
                <a:ea typeface="ＭＳ Ｐゴシック" charset="0"/>
                <a:cs typeface="Courier New" charset="0"/>
              </a:rPr>
              <a:t>errorfds</a:t>
            </a:r>
            <a:r>
              <a:rPr lang="en-US" sz="1800">
                <a:latin typeface="Tahoma" charset="0"/>
                <a:ea typeface="ＭＳ Ｐゴシック" charset="0"/>
                <a:cs typeface="Courier New" charset="0"/>
              </a:rPr>
              <a:t>)</a:t>
            </a:r>
            <a:endParaRPr lang="en-US" sz="1800">
              <a:latin typeface="Tahoma" charset="0"/>
              <a:ea typeface="ＭＳ Ｐゴシック" charset="0"/>
            </a:endParaRPr>
          </a:p>
          <a:p>
            <a:pPr lvl="1" eaLnBrk="1" hangingPunct="1">
              <a:lnSpc>
                <a:spcPct val="80000"/>
              </a:lnSpc>
              <a:spcAft>
                <a:spcPct val="30000"/>
              </a:spcAft>
            </a:pPr>
            <a:r>
              <a:rPr lang="en-US" sz="1800">
                <a:latin typeface="Tahoma" charset="0"/>
                <a:ea typeface="ＭＳ Ｐゴシック" charset="0"/>
              </a:rPr>
              <a:t>Null argument: don</a:t>
            </a:r>
            <a:r>
              <a:rPr lang="ja-JP" altLang="en-US" sz="1800">
                <a:latin typeface="Tahoma" charset="0"/>
                <a:ea typeface="ＭＳ Ｐゴシック" charset="0"/>
              </a:rPr>
              <a:t>’</a:t>
            </a:r>
            <a:r>
              <a:rPr lang="en-US" sz="1800">
                <a:latin typeface="Tahoma" charset="0"/>
                <a:ea typeface="ＭＳ Ｐゴシック" charset="0"/>
              </a:rPr>
              <a:t>t check. Timeout = time limit for check (</a:t>
            </a:r>
            <a:r>
              <a:rPr lang="en-US" sz="1800">
                <a:latin typeface="Courier New" charset="0"/>
                <a:ea typeface="ＭＳ Ｐゴシック" charset="0"/>
                <a:cs typeface="Courier New" charset="0"/>
              </a:rPr>
              <a:t>Null</a:t>
            </a:r>
            <a:r>
              <a:rPr lang="en-US" sz="1800">
                <a:latin typeface="Tahoma" charset="0"/>
                <a:ea typeface="ＭＳ Ｐゴシック" charset="0"/>
              </a:rPr>
              <a:t> = block).</a:t>
            </a:r>
          </a:p>
          <a:p>
            <a:pPr lvl="1" eaLnBrk="1" hangingPunct="1">
              <a:lnSpc>
                <a:spcPct val="80000"/>
              </a:lnSpc>
              <a:spcAft>
                <a:spcPct val="30000"/>
              </a:spcAft>
            </a:pPr>
            <a:r>
              <a:rPr lang="en-US" sz="1800">
                <a:latin typeface="Tahoma" charset="0"/>
                <a:ea typeface="ＭＳ Ｐゴシック" charset="0"/>
              </a:rPr>
              <a:t>result is given by changing </a:t>
            </a:r>
            <a:r>
              <a:rPr lang="en-US" sz="1800">
                <a:latin typeface="Courier New" charset="0"/>
                <a:ea typeface="ＭＳ Ｐゴシック" charset="0"/>
                <a:cs typeface="Courier New" charset="0"/>
              </a:rPr>
              <a:t>readfds</a:t>
            </a:r>
            <a:r>
              <a:rPr lang="en-US" sz="1800">
                <a:latin typeface="Tahoma" charset="0"/>
                <a:ea typeface="ＭＳ Ｐゴシック" charset="0"/>
              </a:rPr>
              <a:t> / </a:t>
            </a:r>
            <a:r>
              <a:rPr lang="en-US" sz="1800">
                <a:latin typeface="Courier New" charset="0"/>
                <a:ea typeface="ＭＳ Ｐゴシック" charset="0"/>
                <a:cs typeface="Courier New" charset="0"/>
              </a:rPr>
              <a:t>writefds</a:t>
            </a:r>
            <a:r>
              <a:rPr lang="en-US" sz="1800">
                <a:latin typeface="Tahoma" charset="0"/>
                <a:ea typeface="ＭＳ Ｐゴシック" charset="0"/>
              </a:rPr>
              <a:t> / </a:t>
            </a:r>
            <a:r>
              <a:rPr lang="en-US" sz="1800">
                <a:latin typeface="Courier New" charset="0"/>
                <a:ea typeface="ＭＳ Ｐゴシック" charset="0"/>
                <a:cs typeface="Courier New" charset="0"/>
              </a:rPr>
              <a:t>errorfds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Select usage and macros</a:t>
            </a:r>
          </a:p>
        </p:txBody>
      </p:sp>
      <p:sp>
        <p:nvSpPr>
          <p:cNvPr id="54275" name="Content Placeholder 2"/>
          <p:cNvSpPr>
            <a:spLocks noGrp="1"/>
          </p:cNvSpPr>
          <p:nvPr>
            <p:ph idx="1"/>
          </p:nvPr>
        </p:nvSpPr>
        <p:spPr>
          <a:xfrm>
            <a:off x="0" y="738188"/>
            <a:ext cx="9144000" cy="5648325"/>
          </a:xfrm>
        </p:spPr>
        <p:txBody>
          <a:bodyPr/>
          <a:lstStyle/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Select usage</a:t>
            </a:r>
          </a:p>
          <a:p>
            <a:pPr lvl="1" eaLnBrk="1" hangingPunct="1"/>
            <a:r>
              <a:rPr lang="en-US">
                <a:latin typeface="Tahoma" charset="0"/>
                <a:ea typeface="ＭＳ Ｐゴシック" charset="0"/>
              </a:rPr>
              <a:t>Declare and initialize fd_set; add relevant sockets to fd_set; give select a copy of fd_set for every operation of interest (read/write/exceptional); loop through copies to take action</a:t>
            </a:r>
          </a:p>
          <a:p>
            <a:pPr eaLnBrk="1" hangingPunct="1"/>
            <a:endParaRPr lang="en-US">
              <a:latin typeface="Tahoma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Preparing fd_set is done with some macros</a:t>
            </a:r>
          </a:p>
          <a:p>
            <a:pPr lvl="1" eaLnBrk="1" hangingPunct="1"/>
            <a:r>
              <a:rPr lang="en-US" sz="2000" b="1">
                <a:solidFill>
                  <a:schemeClr val="folHlink"/>
                </a:solidFill>
                <a:latin typeface="Courier New" charset="0"/>
                <a:ea typeface="ＭＳ Ｐゴシック" charset="0"/>
                <a:cs typeface="ＭＳ Ｐゴシック" charset="0"/>
              </a:rPr>
              <a:t>FD_CLR(</a:t>
            </a:r>
            <a:r>
              <a:rPr lang="en-US" sz="2000">
                <a:solidFill>
                  <a:schemeClr val="folHlink"/>
                </a:solidFill>
                <a:latin typeface="Courier New" charset="0"/>
                <a:ea typeface="ＭＳ Ｐゴシック" charset="0"/>
                <a:cs typeface="ＭＳ Ｐゴシック" charset="0"/>
              </a:rPr>
              <a:t>fd, &amp;fdset</a:t>
            </a:r>
            <a:r>
              <a:rPr lang="en-US" sz="2000" b="1">
                <a:solidFill>
                  <a:schemeClr val="folHlink"/>
                </a:solidFill>
                <a:latin typeface="Courier New" charset="0"/>
                <a:ea typeface="ＭＳ Ｐゴシック" charset="0"/>
                <a:cs typeface="ＭＳ Ｐゴシック" charset="0"/>
              </a:rPr>
              <a:t>)</a:t>
            </a:r>
          </a:p>
          <a:p>
            <a:pPr lvl="2" eaLnBrk="1" hangingPunct="1"/>
            <a:r>
              <a:rPr lang="en-US" sz="1800">
                <a:latin typeface="Tahoma" charset="0"/>
                <a:ea typeface="ＭＳ Ｐゴシック" charset="0"/>
              </a:rPr>
              <a:t>removes the socket descriptor </a:t>
            </a:r>
            <a:r>
              <a:rPr lang="en-US" sz="1800">
                <a:latin typeface="Courier New" charset="0"/>
                <a:ea typeface="ＭＳ Ｐゴシック" charset="0"/>
                <a:cs typeface="Courier New" charset="0"/>
              </a:rPr>
              <a:t>fd </a:t>
            </a:r>
            <a:r>
              <a:rPr lang="en-US" sz="1800">
                <a:latin typeface="Tahoma" charset="0"/>
                <a:ea typeface="ＭＳ Ｐゴシック" charset="0"/>
              </a:rPr>
              <a:t>from the socket descriptor set </a:t>
            </a:r>
            <a:r>
              <a:rPr lang="en-US" sz="1800">
                <a:latin typeface="Courier New" charset="0"/>
                <a:ea typeface="ＭＳ Ｐゴシック" charset="0"/>
                <a:cs typeface="Courier New" charset="0"/>
              </a:rPr>
              <a:t>fdset</a:t>
            </a:r>
          </a:p>
          <a:p>
            <a:pPr lvl="1" eaLnBrk="1" hangingPunct="1"/>
            <a:r>
              <a:rPr lang="en-US" sz="2000" b="1">
                <a:solidFill>
                  <a:schemeClr val="folHlink"/>
                </a:solidFill>
                <a:latin typeface="Courier New" charset="0"/>
                <a:ea typeface="ＭＳ Ｐゴシック" charset="0"/>
                <a:cs typeface="ＭＳ Ｐゴシック" charset="0"/>
              </a:rPr>
              <a:t>FD_ISSET(</a:t>
            </a:r>
            <a:r>
              <a:rPr lang="en-US" sz="2000">
                <a:solidFill>
                  <a:schemeClr val="folHlink"/>
                </a:solidFill>
                <a:latin typeface="Courier New" charset="0"/>
                <a:ea typeface="ＭＳ Ｐゴシック" charset="0"/>
                <a:cs typeface="ＭＳ Ｐゴシック" charset="0"/>
              </a:rPr>
              <a:t>fd, &amp;fdset</a:t>
            </a:r>
            <a:r>
              <a:rPr lang="en-US" sz="2000" b="1">
                <a:solidFill>
                  <a:schemeClr val="folHlink"/>
                </a:solidFill>
                <a:latin typeface="Courier New" charset="0"/>
                <a:ea typeface="ＭＳ Ｐゴシック" charset="0"/>
                <a:cs typeface="ＭＳ Ｐゴシック" charset="0"/>
              </a:rPr>
              <a:t>)</a:t>
            </a:r>
          </a:p>
          <a:p>
            <a:pPr lvl="2" eaLnBrk="1" hangingPunct="1"/>
            <a:r>
              <a:rPr lang="en-US" sz="1800">
                <a:latin typeface="Tahoma" charset="0"/>
                <a:ea typeface="ＭＳ Ｐゴシック" charset="0"/>
              </a:rPr>
              <a:t>returns nonzero if socket descriptor </a:t>
            </a:r>
            <a:r>
              <a:rPr lang="en-US" sz="1800">
                <a:latin typeface="Courier New" charset="0"/>
                <a:ea typeface="ＭＳ Ｐゴシック" charset="0"/>
                <a:cs typeface="Courier New" charset="0"/>
              </a:rPr>
              <a:t>fd</a:t>
            </a:r>
            <a:r>
              <a:rPr lang="en-US" sz="1800">
                <a:latin typeface="Tahoma" charset="0"/>
                <a:ea typeface="ＭＳ Ｐゴシック" charset="0"/>
              </a:rPr>
              <a:t> is a member of </a:t>
            </a:r>
            <a:r>
              <a:rPr lang="en-US" sz="1800">
                <a:latin typeface="Courier New" charset="0"/>
                <a:ea typeface="ＭＳ Ｐゴシック" charset="0"/>
                <a:cs typeface="Courier New" charset="0"/>
              </a:rPr>
              <a:t>fdset</a:t>
            </a:r>
            <a:r>
              <a:rPr lang="en-US" sz="1800">
                <a:latin typeface="Tahoma" charset="0"/>
                <a:ea typeface="ＭＳ Ｐゴシック" charset="0"/>
              </a:rPr>
              <a:t>; else 0</a:t>
            </a:r>
          </a:p>
          <a:p>
            <a:pPr lvl="1" eaLnBrk="1" hangingPunct="1"/>
            <a:r>
              <a:rPr lang="en-US" sz="2000" b="1">
                <a:solidFill>
                  <a:schemeClr val="folHlink"/>
                </a:solidFill>
                <a:latin typeface="Courier New" charset="0"/>
                <a:ea typeface="ＭＳ Ｐゴシック" charset="0"/>
                <a:cs typeface="ＭＳ Ｐゴシック" charset="0"/>
              </a:rPr>
              <a:t>FD_SET(</a:t>
            </a:r>
            <a:r>
              <a:rPr lang="en-US" sz="2000">
                <a:solidFill>
                  <a:schemeClr val="folHlink"/>
                </a:solidFill>
                <a:latin typeface="Courier New" charset="0"/>
                <a:ea typeface="ＭＳ Ｐゴシック" charset="0"/>
                <a:cs typeface="ＭＳ Ｐゴシック" charset="0"/>
              </a:rPr>
              <a:t>fd, &amp;fdset</a:t>
            </a:r>
            <a:r>
              <a:rPr lang="en-US" sz="2000" b="1">
                <a:solidFill>
                  <a:schemeClr val="folHlink"/>
                </a:solidFill>
                <a:latin typeface="Courier New" charset="0"/>
                <a:ea typeface="ＭＳ Ｐゴシック" charset="0"/>
                <a:cs typeface="ＭＳ Ｐゴシック" charset="0"/>
              </a:rPr>
              <a:t>)</a:t>
            </a:r>
          </a:p>
          <a:p>
            <a:pPr lvl="2" eaLnBrk="1" hangingPunct="1"/>
            <a:r>
              <a:rPr lang="en-US" sz="1800">
                <a:latin typeface="Tahoma" charset="0"/>
                <a:ea typeface="ＭＳ Ｐゴシック" charset="0"/>
              </a:rPr>
              <a:t>adds socket descriptor </a:t>
            </a:r>
            <a:r>
              <a:rPr lang="en-US" sz="1800">
                <a:latin typeface="Courier New" charset="0"/>
                <a:ea typeface="ＭＳ Ｐゴシック" charset="0"/>
                <a:cs typeface="Courier New" charset="0"/>
              </a:rPr>
              <a:t>fd</a:t>
            </a:r>
            <a:r>
              <a:rPr lang="en-US" sz="1800">
                <a:latin typeface="Tahoma" charset="0"/>
                <a:ea typeface="ＭＳ Ｐゴシック" charset="0"/>
              </a:rPr>
              <a:t> to </a:t>
            </a:r>
            <a:r>
              <a:rPr lang="en-US" sz="1800">
                <a:latin typeface="Courier New" charset="0"/>
                <a:ea typeface="ＭＳ Ｐゴシック" charset="0"/>
                <a:cs typeface="Courier New" charset="0"/>
              </a:rPr>
              <a:t>fdset</a:t>
            </a:r>
          </a:p>
          <a:p>
            <a:pPr lvl="1" eaLnBrk="1" hangingPunct="1"/>
            <a:r>
              <a:rPr lang="en-US" sz="2000" b="1">
                <a:solidFill>
                  <a:schemeClr val="folHlink"/>
                </a:solidFill>
                <a:latin typeface="Courier New" charset="0"/>
                <a:ea typeface="ＭＳ Ｐゴシック" charset="0"/>
                <a:cs typeface="ＭＳ Ｐゴシック" charset="0"/>
              </a:rPr>
              <a:t>FD_ZERO(</a:t>
            </a:r>
            <a:r>
              <a:rPr lang="en-US" sz="2000">
                <a:solidFill>
                  <a:schemeClr val="folHlink"/>
                </a:solidFill>
                <a:latin typeface="Courier New" charset="0"/>
                <a:ea typeface="ＭＳ Ｐゴシック" charset="0"/>
                <a:cs typeface="ＭＳ Ｐゴシック" charset="0"/>
              </a:rPr>
              <a:t>&amp;fdset</a:t>
            </a:r>
            <a:r>
              <a:rPr lang="en-US" sz="2000" b="1">
                <a:solidFill>
                  <a:schemeClr val="folHlink"/>
                </a:solidFill>
                <a:latin typeface="Courier New" charset="0"/>
                <a:ea typeface="ＭＳ Ｐゴシック" charset="0"/>
                <a:cs typeface="ＭＳ Ｐゴシック" charset="0"/>
              </a:rPr>
              <a:t>)</a:t>
            </a:r>
          </a:p>
          <a:p>
            <a:pPr lvl="2" eaLnBrk="1" hangingPunct="1"/>
            <a:r>
              <a:rPr lang="en-US" sz="1800">
                <a:latin typeface="Tahoma" charset="0"/>
                <a:ea typeface="ＭＳ Ｐゴシック" charset="0"/>
              </a:rPr>
              <a:t>initializes </a:t>
            </a:r>
            <a:r>
              <a:rPr lang="en-US" sz="1800">
                <a:latin typeface="Courier New" charset="0"/>
                <a:ea typeface="ＭＳ Ｐゴシック" charset="0"/>
                <a:cs typeface="Courier New" charset="0"/>
              </a:rPr>
              <a:t>fdset</a:t>
            </a:r>
            <a:r>
              <a:rPr lang="en-US" sz="1800">
                <a:latin typeface="Tahoma" charset="0"/>
                <a:ea typeface="ＭＳ Ｐゴシック" charset="0"/>
              </a:rPr>
              <a:t> to 0, representing the empty set</a:t>
            </a:r>
          </a:p>
          <a:p>
            <a:pPr lvl="1" eaLnBrk="1" hangingPunct="1"/>
            <a:r>
              <a:rPr lang="en-US" sz="2000" b="1">
                <a:solidFill>
                  <a:schemeClr val="folHlink"/>
                </a:solidFill>
                <a:latin typeface="Courier New" charset="0"/>
                <a:ea typeface="ＭＳ Ｐゴシック" charset="0"/>
                <a:cs typeface="ＭＳ Ｐゴシック" charset="0"/>
              </a:rPr>
              <a:t>FD_SETSIZE </a:t>
            </a:r>
            <a:r>
              <a:rPr lang="en-US" sz="1800">
                <a:latin typeface="Tahoma" charset="0"/>
                <a:ea typeface="ＭＳ Ｐゴシック" charset="0"/>
              </a:rPr>
              <a:t>- max. number of FDs; use this as the first parameter for select</a:t>
            </a:r>
          </a:p>
          <a:p>
            <a:pPr lvl="2" eaLnBrk="1" hangingPunct="1"/>
            <a:endParaRPr lang="en-US">
              <a:latin typeface="Tahoma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Complete Select-based </a:t>
            </a:r>
            <a:r>
              <a:rPr lang="en-US" dirty="0" smtClean="0">
                <a:latin typeface="Tahoma" charset="0"/>
                <a:ea typeface="ＭＳ Ｐゴシック" charset="0"/>
                <a:cs typeface="ＭＳ Ｐゴシック" charset="0"/>
              </a:rPr>
              <a:t>Server</a:t>
            </a:r>
            <a:endParaRPr lang="en-US" dirty="0">
              <a:latin typeface="Tahom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5299" name="Rectangle 3"/>
          <p:cNvSpPr>
            <a:spLocks noChangeArrowheads="1"/>
          </p:cNvSpPr>
          <p:nvPr/>
        </p:nvSpPr>
        <p:spPr bwMode="auto">
          <a:xfrm>
            <a:off x="554038" y="1458913"/>
            <a:ext cx="4122737" cy="48688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89992" tIns="46795" rIns="89992" bIns="46795"/>
          <a:lstStyle/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#include &lt;</a:t>
            </a:r>
            <a:r>
              <a:rPr lang="en-US" sz="1200" dirty="0" err="1">
                <a:latin typeface="Courier New" charset="0"/>
              </a:rPr>
              <a:t>netinet</a:t>
            </a:r>
            <a:r>
              <a:rPr lang="en-US" sz="1200" dirty="0">
                <a:latin typeface="Courier New" charset="0"/>
              </a:rPr>
              <a:t>/</a:t>
            </a:r>
            <a:r>
              <a:rPr lang="en-US" sz="1200" dirty="0" err="1">
                <a:latin typeface="Courier New" charset="0"/>
              </a:rPr>
              <a:t>in.h</a:t>
            </a:r>
            <a:r>
              <a:rPr lang="en-US" sz="1200" dirty="0">
                <a:latin typeface="Courier New" charset="0"/>
              </a:rPr>
              <a:t>&gt;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#include &lt;sys/</a:t>
            </a:r>
            <a:r>
              <a:rPr lang="en-US" sz="1200" dirty="0" err="1">
                <a:latin typeface="Courier New" charset="0"/>
              </a:rPr>
              <a:t>socket.h</a:t>
            </a:r>
            <a:r>
              <a:rPr lang="en-US" sz="1200" dirty="0">
                <a:latin typeface="Courier New" charset="0"/>
              </a:rPr>
              <a:t>&gt;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#include &lt;</a:t>
            </a:r>
            <a:r>
              <a:rPr lang="en-US" sz="1200" dirty="0" err="1">
                <a:latin typeface="Courier New" charset="0"/>
              </a:rPr>
              <a:t>netdb.h</a:t>
            </a:r>
            <a:r>
              <a:rPr lang="en-US" sz="1200" dirty="0">
                <a:latin typeface="Courier New" charset="0"/>
              </a:rPr>
              <a:t>&gt;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#include &lt;</a:t>
            </a:r>
            <a:r>
              <a:rPr lang="en-US" sz="1200" dirty="0" err="1">
                <a:latin typeface="Courier New" charset="0"/>
              </a:rPr>
              <a:t>stdio.h</a:t>
            </a:r>
            <a:r>
              <a:rPr lang="en-US" sz="1200" dirty="0">
                <a:latin typeface="Courier New" charset="0"/>
              </a:rPr>
              <a:t>&gt;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#include &lt;</a:t>
            </a:r>
            <a:r>
              <a:rPr lang="en-US" sz="1200" dirty="0" err="1">
                <a:latin typeface="Courier New" charset="0"/>
              </a:rPr>
              <a:t>string.h</a:t>
            </a:r>
            <a:r>
              <a:rPr lang="en-US" sz="1200" dirty="0">
                <a:latin typeface="Courier New" charset="0"/>
              </a:rPr>
              <a:t>&gt;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#include &lt;</a:t>
            </a:r>
            <a:r>
              <a:rPr lang="en-US" sz="1200" dirty="0" err="1">
                <a:latin typeface="Courier New" charset="0"/>
              </a:rPr>
              <a:t>time.h</a:t>
            </a:r>
            <a:r>
              <a:rPr lang="en-US" sz="1200" dirty="0">
                <a:latin typeface="Courier New" charset="0"/>
              </a:rPr>
              <a:t>&gt;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 dirty="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 err="1">
                <a:latin typeface="Courier New" charset="0"/>
              </a:rPr>
              <a:t>int</a:t>
            </a:r>
            <a:r>
              <a:rPr lang="en-US" sz="1200" dirty="0">
                <a:latin typeface="Courier New" charset="0"/>
              </a:rPr>
              <a:t> main()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{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 dirty="0">
                <a:latin typeface="Courier New" charset="0"/>
              </a:rPr>
              <a:t>	/* Declarations */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 dirty="0">
                <a:latin typeface="Courier New" charset="0"/>
              </a:rPr>
              <a:t>	</a:t>
            </a:r>
            <a:r>
              <a:rPr lang="en-US" sz="1200" dirty="0" err="1">
                <a:latin typeface="Courier New" charset="0"/>
              </a:rPr>
              <a:t>struct</a:t>
            </a:r>
            <a:r>
              <a:rPr lang="en-US" sz="1200" dirty="0">
                <a:latin typeface="Courier New" charset="0"/>
              </a:rPr>
              <a:t> </a:t>
            </a:r>
            <a:r>
              <a:rPr lang="en-US" sz="1200" dirty="0" err="1">
                <a:latin typeface="Courier New" charset="0"/>
              </a:rPr>
              <a:t>sockaddr_in</a:t>
            </a:r>
            <a:r>
              <a:rPr lang="en-US" sz="1200" dirty="0">
                <a:latin typeface="Courier New" charset="0"/>
              </a:rPr>
              <a:t> </a:t>
            </a:r>
            <a:r>
              <a:rPr lang="en-US" sz="1200" dirty="0" err="1">
                <a:latin typeface="Courier New" charset="0"/>
              </a:rPr>
              <a:t>serveraddr</a:t>
            </a:r>
            <a:r>
              <a:rPr lang="en-US" sz="1200" dirty="0">
                <a:latin typeface="Courier New" charset="0"/>
              </a:rPr>
              <a:t>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	</a:t>
            </a:r>
            <a:r>
              <a:rPr lang="en-US" sz="1200" dirty="0" err="1">
                <a:latin typeface="Courier New" charset="0"/>
              </a:rPr>
              <a:t>struct</a:t>
            </a:r>
            <a:r>
              <a:rPr lang="en-US" sz="1200" dirty="0">
                <a:latin typeface="Courier New" charset="0"/>
              </a:rPr>
              <a:t> </a:t>
            </a:r>
            <a:r>
              <a:rPr lang="en-US" sz="1200" dirty="0" err="1">
                <a:latin typeface="Courier New" charset="0"/>
              </a:rPr>
              <a:t>sockaddr_in</a:t>
            </a:r>
            <a:r>
              <a:rPr lang="en-US" sz="1200" dirty="0">
                <a:latin typeface="Courier New" charset="0"/>
              </a:rPr>
              <a:t> </a:t>
            </a:r>
            <a:r>
              <a:rPr lang="en-US" sz="1200" dirty="0" err="1">
                <a:latin typeface="Courier New" charset="0"/>
              </a:rPr>
              <a:t>clientaddr</a:t>
            </a:r>
            <a:r>
              <a:rPr lang="en-US" sz="1200" dirty="0">
                <a:latin typeface="Courier New" charset="0"/>
              </a:rPr>
              <a:t>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	</a:t>
            </a:r>
            <a:r>
              <a:rPr lang="en-US" sz="1200" dirty="0" err="1">
                <a:latin typeface="Courier New" charset="0"/>
              </a:rPr>
              <a:t>int</a:t>
            </a:r>
            <a:r>
              <a:rPr lang="en-US" sz="1200" dirty="0">
                <a:latin typeface="Courier New" charset="0"/>
              </a:rPr>
              <a:t> </a:t>
            </a:r>
            <a:r>
              <a:rPr lang="en-US" sz="1200" dirty="0" err="1">
                <a:latin typeface="Courier New" charset="0"/>
              </a:rPr>
              <a:t>clientaddrlen</a:t>
            </a:r>
            <a:r>
              <a:rPr lang="en-US" sz="1200" dirty="0">
                <a:latin typeface="Courier New" charset="0"/>
              </a:rPr>
              <a:t>, </a:t>
            </a:r>
            <a:r>
              <a:rPr lang="en-US" sz="1200" dirty="0" err="1">
                <a:latin typeface="Courier New" charset="0"/>
              </a:rPr>
              <a:t>i</a:t>
            </a:r>
            <a:r>
              <a:rPr lang="en-US" sz="1200" dirty="0">
                <a:latin typeface="Courier New" charset="0"/>
              </a:rPr>
              <a:t>, </a:t>
            </a:r>
            <a:r>
              <a:rPr lang="en-US" sz="1200" dirty="0" err="1">
                <a:latin typeface="Courier New" charset="0"/>
              </a:rPr>
              <a:t>rc</a:t>
            </a:r>
            <a:r>
              <a:rPr lang="en-US" sz="1200" dirty="0">
                <a:latin typeface="Courier New" charset="0"/>
              </a:rPr>
              <a:t>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	</a:t>
            </a:r>
            <a:r>
              <a:rPr lang="en-US" sz="1200" dirty="0" err="1">
                <a:latin typeface="Courier New" charset="0"/>
              </a:rPr>
              <a:t>int</a:t>
            </a:r>
            <a:r>
              <a:rPr lang="en-US" sz="1200" dirty="0">
                <a:latin typeface="Courier New" charset="0"/>
              </a:rPr>
              <a:t> </a:t>
            </a:r>
            <a:r>
              <a:rPr lang="en-US" sz="1200" dirty="0" err="1">
                <a:latin typeface="Courier New" charset="0"/>
              </a:rPr>
              <a:t>request_sd</a:t>
            </a:r>
            <a:r>
              <a:rPr lang="en-US" sz="1200" dirty="0">
                <a:latin typeface="Courier New" charset="0"/>
              </a:rPr>
              <a:t>, </a:t>
            </a:r>
            <a:r>
              <a:rPr lang="en-US" sz="1200" dirty="0" err="1">
                <a:latin typeface="Courier New" charset="0"/>
              </a:rPr>
              <a:t>sd</a:t>
            </a:r>
            <a:r>
              <a:rPr lang="en-US" sz="1200" dirty="0">
                <a:latin typeface="Courier New" charset="0"/>
              </a:rPr>
              <a:t>[2], </a:t>
            </a:r>
            <a:r>
              <a:rPr lang="en-US" sz="1200" dirty="0" err="1">
                <a:latin typeface="Courier New" charset="0"/>
              </a:rPr>
              <a:t>numsocks</a:t>
            </a:r>
            <a:r>
              <a:rPr lang="en-US" sz="1200" dirty="0">
                <a:latin typeface="Courier New" charset="0"/>
              </a:rPr>
              <a:t>, </a:t>
            </a:r>
            <a:r>
              <a:rPr lang="en-US" sz="1200" dirty="0" err="1">
                <a:latin typeface="Courier New" charset="0"/>
              </a:rPr>
              <a:t>maxsocks</a:t>
            </a:r>
            <a:r>
              <a:rPr lang="en-US" sz="1200" dirty="0">
                <a:latin typeface="Courier New" charset="0"/>
              </a:rPr>
              <a:t>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	char </a:t>
            </a:r>
            <a:r>
              <a:rPr lang="en-US" sz="1200" dirty="0" err="1">
                <a:latin typeface="Courier New" charset="0"/>
              </a:rPr>
              <a:t>buf</a:t>
            </a:r>
            <a:r>
              <a:rPr lang="en-US" sz="1200" dirty="0">
                <a:latin typeface="Courier New" charset="0"/>
              </a:rPr>
              <a:t>[13]; 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	</a:t>
            </a:r>
            <a:r>
              <a:rPr lang="en-US" sz="1200" dirty="0" err="1">
                <a:latin typeface="Courier New" charset="0"/>
              </a:rPr>
              <a:t>fd_set</a:t>
            </a:r>
            <a:r>
              <a:rPr lang="en-US" sz="1200" dirty="0">
                <a:latin typeface="Courier New" charset="0"/>
              </a:rPr>
              <a:t> </a:t>
            </a:r>
            <a:r>
              <a:rPr lang="en-US" sz="1200" dirty="0" err="1">
                <a:latin typeface="Courier New" charset="0"/>
              </a:rPr>
              <a:t>fds</a:t>
            </a:r>
            <a:r>
              <a:rPr lang="en-US" sz="1200" dirty="0">
                <a:latin typeface="Courier New" charset="0"/>
              </a:rPr>
              <a:t>, </a:t>
            </a:r>
            <a:r>
              <a:rPr lang="en-US" sz="1200" dirty="0" err="1">
                <a:latin typeface="Courier New" charset="0"/>
              </a:rPr>
              <a:t>readfds</a:t>
            </a:r>
            <a:r>
              <a:rPr lang="en-US" sz="1200" dirty="0">
                <a:latin typeface="Courier New" charset="0"/>
              </a:rPr>
              <a:t>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	</a:t>
            </a:r>
            <a:r>
              <a:rPr lang="en-US" sz="1200" dirty="0" err="1">
                <a:latin typeface="Courier New" charset="0"/>
              </a:rPr>
              <a:t>struct</a:t>
            </a:r>
            <a:r>
              <a:rPr lang="en-US" sz="1200" dirty="0">
                <a:latin typeface="Courier New" charset="0"/>
              </a:rPr>
              <a:t> </a:t>
            </a:r>
            <a:r>
              <a:rPr lang="en-US" sz="1200" dirty="0" err="1">
                <a:latin typeface="Courier New" charset="0"/>
              </a:rPr>
              <a:t>timeval</a:t>
            </a:r>
            <a:r>
              <a:rPr lang="en-US" sz="1200" dirty="0">
                <a:latin typeface="Courier New" charset="0"/>
              </a:rPr>
              <a:t> timeout;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	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	</a:t>
            </a:r>
            <a:r>
              <a:rPr lang="en-US" sz="1200" dirty="0" err="1">
                <a:latin typeface="Courier New" charset="0"/>
              </a:rPr>
              <a:t>numsocks</a:t>
            </a:r>
            <a:r>
              <a:rPr lang="en-US" sz="1200" dirty="0">
                <a:latin typeface="Courier New" charset="0"/>
              </a:rPr>
              <a:t> = 0; </a:t>
            </a:r>
            <a:r>
              <a:rPr lang="en-US" sz="1200" dirty="0" err="1">
                <a:latin typeface="Courier New" charset="0"/>
              </a:rPr>
              <a:t>maxsocks</a:t>
            </a:r>
            <a:r>
              <a:rPr lang="en-US" sz="1200" dirty="0">
                <a:latin typeface="Courier New" charset="0"/>
              </a:rPr>
              <a:t> = 2;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	</a:t>
            </a:r>
            <a:r>
              <a:rPr lang="en-US" sz="1200" dirty="0" err="1">
                <a:latin typeface="Courier New" charset="0"/>
              </a:rPr>
              <a:t>timeout.tv_sec</a:t>
            </a:r>
            <a:r>
              <a:rPr lang="en-US" sz="1200" dirty="0">
                <a:latin typeface="Courier New" charset="0"/>
              </a:rPr>
              <a:t> = </a:t>
            </a:r>
            <a:r>
              <a:rPr lang="en-US" sz="1200" dirty="0" smtClean="0">
                <a:latin typeface="Courier New" charset="0"/>
              </a:rPr>
              <a:t>20;</a:t>
            </a:r>
            <a:endParaRPr lang="en-US" sz="1200" dirty="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	</a:t>
            </a:r>
            <a:r>
              <a:rPr lang="en-US" sz="1200" dirty="0" err="1">
                <a:latin typeface="Courier New" charset="0"/>
              </a:rPr>
              <a:t>timeout.tv_usec</a:t>
            </a:r>
            <a:r>
              <a:rPr lang="en-US" sz="1200" dirty="0">
                <a:latin typeface="Courier New" charset="0"/>
              </a:rPr>
              <a:t> = 0;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 dirty="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 dirty="0">
                <a:latin typeface="Courier New" charset="0"/>
              </a:rPr>
              <a:t>	/* Create socket */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 dirty="0">
                <a:latin typeface="Courier New" charset="0"/>
              </a:rPr>
              <a:t>	</a:t>
            </a:r>
            <a:r>
              <a:rPr lang="en-US" sz="1200" dirty="0" err="1">
                <a:latin typeface="Courier New" charset="0"/>
              </a:rPr>
              <a:t>request_sd</a:t>
            </a:r>
            <a:r>
              <a:rPr lang="en-US" sz="1200" dirty="0">
                <a:latin typeface="Courier New" charset="0"/>
              </a:rPr>
              <a:t> = </a:t>
            </a:r>
            <a:r>
              <a:rPr lang="en-US" sz="1200" dirty="0">
                <a:solidFill>
                  <a:schemeClr val="folHlink"/>
                </a:solidFill>
                <a:latin typeface="Courier New" charset="0"/>
              </a:rPr>
              <a:t>socket</a:t>
            </a:r>
            <a:r>
              <a:rPr lang="en-US" sz="1200" dirty="0">
                <a:latin typeface="Courier New" charset="0"/>
              </a:rPr>
              <a:t>(PF_INET,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                        SOCK_STREAM,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	                      IPPROTO_TCP);</a:t>
            </a:r>
          </a:p>
        </p:txBody>
      </p:sp>
      <p:sp>
        <p:nvSpPr>
          <p:cNvPr id="55300" name="Text Box 4"/>
          <p:cNvSpPr txBox="1">
            <a:spLocks noChangeArrowheads="1"/>
          </p:cNvSpPr>
          <p:nvPr/>
        </p:nvSpPr>
        <p:spPr bwMode="auto">
          <a:xfrm>
            <a:off x="552450" y="1025525"/>
            <a:ext cx="10779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9992" tIns="46795" rIns="89992" bIns="46795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sz="2400" b="0">
                <a:solidFill>
                  <a:srgbClr val="FF0000"/>
                </a:solidFill>
                <a:latin typeface="Helvetica" charset="0"/>
              </a:rPr>
              <a:t>Server</a:t>
            </a:r>
          </a:p>
        </p:txBody>
      </p:sp>
      <p:sp>
        <p:nvSpPr>
          <p:cNvPr id="55301" name="Text Box 5"/>
          <p:cNvSpPr txBox="1">
            <a:spLocks noChangeArrowheads="1"/>
          </p:cNvSpPr>
          <p:nvPr/>
        </p:nvSpPr>
        <p:spPr bwMode="auto">
          <a:xfrm>
            <a:off x="4616450" y="1025525"/>
            <a:ext cx="16525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9992" tIns="46795" rIns="89992" bIns="46795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sz="2400" b="0">
                <a:solidFill>
                  <a:srgbClr val="FF0000"/>
                </a:solidFill>
                <a:latin typeface="Helvetica" charset="0"/>
              </a:rPr>
              <a:t>Server ctd.</a:t>
            </a:r>
          </a:p>
        </p:txBody>
      </p:sp>
      <p:sp>
        <p:nvSpPr>
          <p:cNvPr id="55302" name="Rectangle 6"/>
          <p:cNvSpPr>
            <a:spLocks noChangeArrowheads="1"/>
          </p:cNvSpPr>
          <p:nvPr/>
        </p:nvSpPr>
        <p:spPr bwMode="auto">
          <a:xfrm>
            <a:off x="4738688" y="1458913"/>
            <a:ext cx="4064000" cy="48688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89992" tIns="46795" rIns="89992" bIns="46795"/>
          <a:lstStyle/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 dirty="0">
                <a:latin typeface="Courier New" charset="0"/>
              </a:rPr>
              <a:t>	/* Fill in the address structure */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 dirty="0">
                <a:latin typeface="Courier New" charset="0"/>
              </a:rPr>
              <a:t>	</a:t>
            </a:r>
            <a:r>
              <a:rPr lang="en-US" sz="1200" dirty="0" err="1" smtClean="0">
                <a:latin typeface="Courier New" charset="0"/>
              </a:rPr>
              <a:t>memset</a:t>
            </a:r>
            <a:r>
              <a:rPr lang="en-US" sz="1200" dirty="0" smtClean="0">
                <a:latin typeface="Courier New" charset="0"/>
              </a:rPr>
              <a:t>(</a:t>
            </a:r>
            <a:r>
              <a:rPr lang="en-US" sz="1200" dirty="0">
                <a:latin typeface="Courier New" charset="0"/>
              </a:rPr>
              <a:t>&amp;</a:t>
            </a:r>
            <a:r>
              <a:rPr lang="en-US" sz="1200" dirty="0" err="1">
                <a:latin typeface="Courier New" charset="0"/>
              </a:rPr>
              <a:t>serveraddr</a:t>
            </a:r>
            <a:r>
              <a:rPr lang="en-US" sz="1200" dirty="0" smtClean="0">
                <a:latin typeface="Courier New" charset="0"/>
              </a:rPr>
              <a:t>, 0,</a:t>
            </a:r>
            <a:endParaRPr lang="en-US" sz="1200" dirty="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	      </a:t>
            </a:r>
            <a:r>
              <a:rPr lang="en-US" sz="1200" dirty="0" err="1">
                <a:latin typeface="Courier New" charset="0"/>
              </a:rPr>
              <a:t>sizeof</a:t>
            </a:r>
            <a:r>
              <a:rPr lang="en-US" sz="1200" dirty="0">
                <a:latin typeface="Courier New" charset="0"/>
              </a:rPr>
              <a:t>(</a:t>
            </a:r>
            <a:r>
              <a:rPr lang="en-US" sz="1200" dirty="0" err="1">
                <a:latin typeface="Courier New" charset="0"/>
              </a:rPr>
              <a:t>struct</a:t>
            </a:r>
            <a:r>
              <a:rPr lang="en-US" sz="1200" dirty="0">
                <a:latin typeface="Courier New" charset="0"/>
              </a:rPr>
              <a:t> </a:t>
            </a:r>
            <a:r>
              <a:rPr lang="en-US" sz="1200" dirty="0" err="1">
                <a:latin typeface="Courier New" charset="0"/>
              </a:rPr>
              <a:t>sockaddr_in</a:t>
            </a:r>
            <a:r>
              <a:rPr lang="en-US" sz="1200" dirty="0">
                <a:latin typeface="Courier New" charset="0"/>
              </a:rPr>
              <a:t>));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	</a:t>
            </a:r>
            <a:r>
              <a:rPr lang="en-US" sz="1200" dirty="0" err="1">
                <a:latin typeface="Courier New" charset="0"/>
              </a:rPr>
              <a:t>serveraddr.sin_family</a:t>
            </a:r>
            <a:r>
              <a:rPr lang="en-US" sz="1200" dirty="0">
                <a:latin typeface="Courier New" charset="0"/>
              </a:rPr>
              <a:t> = AF_INET;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	</a:t>
            </a:r>
            <a:r>
              <a:rPr lang="en-US" sz="1200" dirty="0" err="1">
                <a:latin typeface="Courier New" charset="0"/>
              </a:rPr>
              <a:t>serveraddr.sin_addr.s_addr</a:t>
            </a:r>
            <a:r>
              <a:rPr lang="en-US" sz="1200" dirty="0">
                <a:latin typeface="Courier New" charset="0"/>
              </a:rPr>
              <a:t> = INADDR_ANY;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	</a:t>
            </a:r>
            <a:r>
              <a:rPr lang="en-US" sz="1200" dirty="0" err="1">
                <a:latin typeface="Courier New" charset="0"/>
              </a:rPr>
              <a:t>serveraddr.sin_port</a:t>
            </a:r>
            <a:r>
              <a:rPr lang="en-US" sz="1200" dirty="0">
                <a:latin typeface="Courier New" charset="0"/>
              </a:rPr>
              <a:t> = </a:t>
            </a:r>
            <a:r>
              <a:rPr lang="en-US" sz="1200" dirty="0" err="1">
                <a:latin typeface="Courier New" charset="0"/>
              </a:rPr>
              <a:t>htons</a:t>
            </a:r>
            <a:r>
              <a:rPr lang="en-US" sz="1200" dirty="0">
                <a:latin typeface="Courier New" charset="0"/>
              </a:rPr>
              <a:t>(2009);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 b="0" dirty="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 dirty="0">
                <a:latin typeface="Courier New" charset="0"/>
              </a:rPr>
              <a:t>	/* Bind address to socket */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 dirty="0">
                <a:latin typeface="Courier New" charset="0"/>
              </a:rPr>
              <a:t>	</a:t>
            </a:r>
            <a:r>
              <a:rPr lang="en-US" sz="1200" dirty="0">
                <a:solidFill>
                  <a:schemeClr val="folHlink"/>
                </a:solidFill>
                <a:latin typeface="Courier New" charset="0"/>
              </a:rPr>
              <a:t>bind</a:t>
            </a:r>
            <a:r>
              <a:rPr lang="en-US" sz="1200" dirty="0">
                <a:latin typeface="Courier New" charset="0"/>
              </a:rPr>
              <a:t>(</a:t>
            </a:r>
            <a:r>
              <a:rPr lang="en-US" sz="1200" dirty="0" err="1">
                <a:latin typeface="Courier New" charset="0"/>
              </a:rPr>
              <a:t>request_sd</a:t>
            </a:r>
            <a:r>
              <a:rPr lang="en-US" sz="1200" dirty="0">
                <a:latin typeface="Courier New" charset="0"/>
              </a:rPr>
              <a:t>,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	     (</a:t>
            </a:r>
            <a:r>
              <a:rPr lang="en-US" sz="1200" dirty="0" err="1">
                <a:latin typeface="Courier New" charset="0"/>
              </a:rPr>
              <a:t>struct</a:t>
            </a:r>
            <a:r>
              <a:rPr lang="en-US" sz="1200" dirty="0">
                <a:latin typeface="Courier New" charset="0"/>
              </a:rPr>
              <a:t> </a:t>
            </a:r>
            <a:r>
              <a:rPr lang="en-US" sz="1200" dirty="0" err="1">
                <a:latin typeface="Courier New" charset="0"/>
              </a:rPr>
              <a:t>sockaddr</a:t>
            </a:r>
            <a:r>
              <a:rPr lang="en-US" sz="1200" dirty="0">
                <a:latin typeface="Courier New" charset="0"/>
              </a:rPr>
              <a:t>*)&amp;</a:t>
            </a:r>
            <a:r>
              <a:rPr lang="en-US" sz="1200" dirty="0" err="1">
                <a:latin typeface="Courier New" charset="0"/>
              </a:rPr>
              <a:t>serveraddr</a:t>
            </a:r>
            <a:r>
              <a:rPr lang="en-US" sz="1200" dirty="0">
                <a:latin typeface="Courier New" charset="0"/>
              </a:rPr>
              <a:t>,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	     </a:t>
            </a:r>
            <a:r>
              <a:rPr lang="en-US" sz="1200" dirty="0" err="1">
                <a:latin typeface="Courier New" charset="0"/>
              </a:rPr>
              <a:t>sizeof</a:t>
            </a:r>
            <a:r>
              <a:rPr lang="en-US" sz="1200" dirty="0">
                <a:latin typeface="Courier New" charset="0"/>
              </a:rPr>
              <a:t>(</a:t>
            </a:r>
            <a:r>
              <a:rPr lang="en-US" sz="1200" dirty="0" err="1">
                <a:latin typeface="Courier New" charset="0"/>
              </a:rPr>
              <a:t>struct</a:t>
            </a:r>
            <a:r>
              <a:rPr lang="en-US" sz="1200" dirty="0">
                <a:latin typeface="Courier New" charset="0"/>
              </a:rPr>
              <a:t> </a:t>
            </a:r>
            <a:r>
              <a:rPr lang="en-US" sz="1200" dirty="0" err="1">
                <a:latin typeface="Courier New" charset="0"/>
              </a:rPr>
              <a:t>sockaddr_in</a:t>
            </a:r>
            <a:r>
              <a:rPr lang="en-US" sz="1200" dirty="0">
                <a:latin typeface="Courier New" charset="0"/>
              </a:rPr>
              <a:t>));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 b="0" dirty="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 dirty="0">
                <a:latin typeface="Courier New" charset="0"/>
              </a:rPr>
              <a:t>	/* Activate connect request queue */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 dirty="0">
                <a:latin typeface="Courier New" charset="0"/>
              </a:rPr>
              <a:t>	</a:t>
            </a:r>
            <a:r>
              <a:rPr lang="en-US" sz="1200" dirty="0">
                <a:solidFill>
                  <a:schemeClr val="folHlink"/>
                </a:solidFill>
                <a:latin typeface="Courier New" charset="0"/>
              </a:rPr>
              <a:t>listen</a:t>
            </a:r>
            <a:r>
              <a:rPr lang="en-US" sz="1200" dirty="0">
                <a:latin typeface="Courier New" charset="0"/>
              </a:rPr>
              <a:t>(</a:t>
            </a:r>
            <a:r>
              <a:rPr lang="en-US" sz="1200" dirty="0" err="1">
                <a:latin typeface="Courier New" charset="0"/>
              </a:rPr>
              <a:t>request_sd</a:t>
            </a:r>
            <a:r>
              <a:rPr lang="en-US" sz="1200" dirty="0">
                <a:latin typeface="Courier New" charset="0"/>
              </a:rPr>
              <a:t>, SOMAXCONN);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 dirty="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 dirty="0">
                <a:latin typeface="Courier New" charset="0"/>
              </a:rPr>
              <a:t>	/* Initialize </a:t>
            </a:r>
            <a:r>
              <a:rPr lang="en-US" sz="1200" b="0" dirty="0" err="1">
                <a:latin typeface="Courier New" charset="0"/>
              </a:rPr>
              <a:t>fd</a:t>
            </a:r>
            <a:r>
              <a:rPr lang="en-US" sz="1200" b="0" dirty="0">
                <a:latin typeface="Courier New" charset="0"/>
              </a:rPr>
              <a:t> set */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	</a:t>
            </a:r>
            <a:r>
              <a:rPr lang="en-US" sz="1200" dirty="0">
                <a:solidFill>
                  <a:schemeClr val="folHlink"/>
                </a:solidFill>
                <a:latin typeface="Courier New" charset="0"/>
              </a:rPr>
              <a:t>FD_ZERO</a:t>
            </a:r>
            <a:r>
              <a:rPr lang="en-US" sz="1200" dirty="0">
                <a:latin typeface="Courier New" charset="0"/>
              </a:rPr>
              <a:t>(&amp;</a:t>
            </a:r>
            <a:r>
              <a:rPr lang="en-US" sz="1200" dirty="0" err="1">
                <a:latin typeface="Courier New" charset="0"/>
              </a:rPr>
              <a:t>fds</a:t>
            </a:r>
            <a:r>
              <a:rPr lang="en-US" sz="1200" dirty="0">
                <a:latin typeface="Courier New" charset="0"/>
              </a:rPr>
              <a:t>);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	</a:t>
            </a:r>
            <a:r>
              <a:rPr lang="en-US" sz="1200" dirty="0">
                <a:solidFill>
                  <a:schemeClr val="folHlink"/>
                </a:solidFill>
                <a:latin typeface="Courier New" charset="0"/>
              </a:rPr>
              <a:t>FD_SET</a:t>
            </a:r>
            <a:r>
              <a:rPr lang="en-US" sz="1200" dirty="0">
                <a:latin typeface="Courier New" charset="0"/>
              </a:rPr>
              <a:t>(</a:t>
            </a:r>
            <a:r>
              <a:rPr lang="en-US" sz="1200" dirty="0" err="1">
                <a:latin typeface="Courier New" charset="0"/>
              </a:rPr>
              <a:t>request_sd</a:t>
            </a:r>
            <a:r>
              <a:rPr lang="en-US" sz="1200" dirty="0">
                <a:latin typeface="Courier New" charset="0"/>
              </a:rPr>
              <a:t>, &amp;</a:t>
            </a:r>
            <a:r>
              <a:rPr lang="en-US" sz="1200" dirty="0" err="1">
                <a:latin typeface="Courier New" charset="0"/>
              </a:rPr>
              <a:t>fds</a:t>
            </a:r>
            <a:r>
              <a:rPr lang="en-US" sz="1200" dirty="0">
                <a:latin typeface="Courier New" charset="0"/>
              </a:rPr>
              <a:t>);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 dirty="0">
              <a:latin typeface="Courier New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658414" y="852713"/>
            <a:ext cx="2140857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0" dirty="0" smtClean="0"/>
              <a:t>Test with e.g. two clients!</a:t>
            </a:r>
            <a:endParaRPr lang="en-US" sz="12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Complete Select-based Server ctd.</a:t>
            </a:r>
          </a:p>
        </p:txBody>
      </p:sp>
      <p:sp>
        <p:nvSpPr>
          <p:cNvPr id="56323" name="Rectangle 3"/>
          <p:cNvSpPr>
            <a:spLocks noChangeArrowheads="1"/>
          </p:cNvSpPr>
          <p:nvPr/>
        </p:nvSpPr>
        <p:spPr bwMode="auto">
          <a:xfrm>
            <a:off x="115888" y="1458913"/>
            <a:ext cx="4070350" cy="48688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89992" tIns="46795" rIns="89992" bIns="46795"/>
          <a:lstStyle/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	for (;;) {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	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		</a:t>
            </a:r>
            <a:r>
              <a:rPr lang="en-US" sz="1200" dirty="0" err="1">
                <a:latin typeface="Courier New" charset="0"/>
              </a:rPr>
              <a:t>readfds</a:t>
            </a:r>
            <a:r>
              <a:rPr lang="en-US" sz="1200" dirty="0">
                <a:latin typeface="Courier New" charset="0"/>
              </a:rPr>
              <a:t>=</a:t>
            </a:r>
            <a:r>
              <a:rPr lang="en-US" sz="1200" dirty="0" err="1">
                <a:latin typeface="Courier New" charset="0"/>
              </a:rPr>
              <a:t>fds</a:t>
            </a:r>
            <a:r>
              <a:rPr lang="en-US" sz="1200" dirty="0">
                <a:latin typeface="Courier New" charset="0"/>
              </a:rPr>
              <a:t>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		</a:t>
            </a:r>
            <a:r>
              <a:rPr lang="en-US" sz="1200" dirty="0" err="1">
                <a:latin typeface="Courier New" charset="0"/>
              </a:rPr>
              <a:t>rc</a:t>
            </a:r>
            <a:r>
              <a:rPr lang="en-US" sz="1200" dirty="0">
                <a:latin typeface="Courier New" charset="0"/>
              </a:rPr>
              <a:t>=</a:t>
            </a:r>
            <a:r>
              <a:rPr lang="en-US" sz="1200" dirty="0">
                <a:solidFill>
                  <a:schemeClr val="folHlink"/>
                </a:solidFill>
                <a:latin typeface="Courier New" charset="0"/>
              </a:rPr>
              <a:t>select</a:t>
            </a:r>
            <a:r>
              <a:rPr lang="en-US" sz="1200" dirty="0">
                <a:latin typeface="Courier New" charset="0"/>
              </a:rPr>
              <a:t>(</a:t>
            </a:r>
            <a:r>
              <a:rPr lang="en-US" sz="1200" dirty="0">
                <a:solidFill>
                  <a:schemeClr val="folHlink"/>
                </a:solidFill>
                <a:latin typeface="Courier New" charset="0"/>
              </a:rPr>
              <a:t>FD_SETSIZE</a:t>
            </a:r>
            <a:r>
              <a:rPr lang="en-US" sz="1200" dirty="0">
                <a:latin typeface="Courier New" charset="0"/>
              </a:rPr>
              <a:t>, &amp;</a:t>
            </a:r>
            <a:r>
              <a:rPr lang="en-US" sz="1200" dirty="0" err="1">
                <a:latin typeface="Courier New" charset="0"/>
              </a:rPr>
              <a:t>readfds</a:t>
            </a:r>
            <a:r>
              <a:rPr lang="en-US" sz="1200" dirty="0">
                <a:latin typeface="Courier New" charset="0"/>
              </a:rPr>
              <a:t>, NULL,</a:t>
            </a:r>
            <a:br>
              <a:rPr lang="en-US" sz="1200" dirty="0">
                <a:latin typeface="Courier New" charset="0"/>
              </a:rPr>
            </a:br>
            <a:r>
              <a:rPr lang="en-US" sz="1200" dirty="0">
                <a:latin typeface="Courier New" charset="0"/>
              </a:rPr>
              <a:t>						NULL, &amp;timeout);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	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		</a:t>
            </a:r>
            <a:r>
              <a:rPr lang="en-US" sz="1200" b="0" dirty="0">
                <a:latin typeface="Courier New" charset="0"/>
              </a:rPr>
              <a:t>/* Something went wrong */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 dirty="0">
                <a:latin typeface="Courier New" charset="0"/>
              </a:rPr>
              <a:t>		</a:t>
            </a:r>
            <a:r>
              <a:rPr lang="en-US" sz="1200" dirty="0">
                <a:latin typeface="Courier New" charset="0"/>
              </a:rPr>
              <a:t>if (</a:t>
            </a:r>
            <a:r>
              <a:rPr lang="en-US" sz="1200" dirty="0" err="1">
                <a:latin typeface="Courier New" charset="0"/>
              </a:rPr>
              <a:t>rc</a:t>
            </a:r>
            <a:r>
              <a:rPr lang="en-US" sz="1200" dirty="0">
                <a:latin typeface="Courier New" charset="0"/>
              </a:rPr>
              <a:t>&lt;0)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			return -1;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		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		</a:t>
            </a:r>
            <a:r>
              <a:rPr lang="en-US" sz="1200" b="0" dirty="0">
                <a:latin typeface="Courier New" charset="0"/>
              </a:rPr>
              <a:t>/* Nothing </a:t>
            </a:r>
            <a:r>
              <a:rPr lang="en-US" sz="1200" b="0" dirty="0" err="1">
                <a:latin typeface="Courier New" charset="0"/>
              </a:rPr>
              <a:t>happened,select</a:t>
            </a:r>
            <a:r>
              <a:rPr lang="en-US" sz="1200" b="0" dirty="0">
                <a:latin typeface="Courier New" charset="0"/>
              </a:rPr>
              <a:t> continued */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 dirty="0">
                <a:latin typeface="Courier New" charset="0"/>
              </a:rPr>
              <a:t>	</a:t>
            </a:r>
            <a:r>
              <a:rPr lang="en-US" sz="1200" dirty="0">
                <a:latin typeface="Courier New" charset="0"/>
              </a:rPr>
              <a:t>	if (</a:t>
            </a:r>
            <a:r>
              <a:rPr lang="en-US" sz="1200" dirty="0" err="1">
                <a:latin typeface="Courier New" charset="0"/>
              </a:rPr>
              <a:t>rc</a:t>
            </a:r>
            <a:r>
              <a:rPr lang="en-US" sz="1200" dirty="0">
                <a:latin typeface="Courier New" charset="0"/>
              </a:rPr>
              <a:t>==0) {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			</a:t>
            </a:r>
            <a:r>
              <a:rPr lang="en-US" sz="1200" dirty="0" err="1">
                <a:latin typeface="Courier New" charset="0"/>
              </a:rPr>
              <a:t>printf</a:t>
            </a:r>
            <a:r>
              <a:rPr lang="en-US" sz="1200" dirty="0">
                <a:latin typeface="Courier New" charset="0"/>
              </a:rPr>
              <a:t>("Timeout!\n");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 dirty="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			for(</a:t>
            </a:r>
            <a:r>
              <a:rPr lang="en-US" sz="1200" dirty="0" err="1">
                <a:latin typeface="Courier New" charset="0"/>
              </a:rPr>
              <a:t>i</a:t>
            </a:r>
            <a:r>
              <a:rPr lang="en-US" sz="1200" dirty="0">
                <a:latin typeface="Courier New" charset="0"/>
              </a:rPr>
              <a:t>=0; </a:t>
            </a:r>
            <a:r>
              <a:rPr lang="en-US" sz="1200" dirty="0" err="1">
                <a:latin typeface="Courier New" charset="0"/>
              </a:rPr>
              <a:t>i</a:t>
            </a:r>
            <a:r>
              <a:rPr lang="en-US" sz="1200" dirty="0">
                <a:latin typeface="Courier New" charset="0"/>
              </a:rPr>
              <a:t>&lt;</a:t>
            </a:r>
            <a:r>
              <a:rPr lang="en-US" sz="1200" dirty="0" err="1">
                <a:latin typeface="Courier New" charset="0"/>
              </a:rPr>
              <a:t>numsocks</a:t>
            </a:r>
            <a:r>
              <a:rPr lang="en-US" sz="1200" dirty="0">
                <a:latin typeface="Courier New" charset="0"/>
              </a:rPr>
              <a:t>; </a:t>
            </a:r>
            <a:r>
              <a:rPr lang="en-US" sz="1200" dirty="0" err="1">
                <a:latin typeface="Courier New" charset="0"/>
              </a:rPr>
              <a:t>i</a:t>
            </a:r>
            <a:r>
              <a:rPr lang="en-US" sz="1200" dirty="0">
                <a:latin typeface="Courier New" charset="0"/>
              </a:rPr>
              <a:t>++) {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				</a:t>
            </a:r>
            <a:r>
              <a:rPr lang="en-US" sz="1200" b="0" dirty="0">
                <a:latin typeface="Courier New" charset="0"/>
              </a:rPr>
              <a:t>/* Send a response */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				</a:t>
            </a:r>
            <a:r>
              <a:rPr lang="en-US" sz="1200" dirty="0" smtClean="0">
                <a:solidFill>
                  <a:schemeClr val="folHlink"/>
                </a:solidFill>
                <a:latin typeface="Courier New" charset="0"/>
              </a:rPr>
              <a:t>write</a:t>
            </a:r>
            <a:r>
              <a:rPr lang="en-US" sz="1200" dirty="0" smtClean="0">
                <a:latin typeface="Courier New" charset="0"/>
              </a:rPr>
              <a:t>(</a:t>
            </a:r>
            <a:r>
              <a:rPr lang="en-US" sz="1200" dirty="0" err="1" smtClean="0">
                <a:latin typeface="Courier New" charset="0"/>
              </a:rPr>
              <a:t>sd</a:t>
            </a:r>
            <a:r>
              <a:rPr lang="en-US" sz="1200" dirty="0" smtClean="0">
                <a:latin typeface="Courier New" charset="0"/>
              </a:rPr>
              <a:t>[</a:t>
            </a:r>
            <a:r>
              <a:rPr lang="en-US" sz="1200" dirty="0" err="1" smtClean="0">
                <a:latin typeface="Courier New" charset="0"/>
              </a:rPr>
              <a:t>i</a:t>
            </a:r>
            <a:r>
              <a:rPr lang="en-US" sz="1200" dirty="0">
                <a:latin typeface="Courier New" charset="0"/>
              </a:rPr>
              <a:t>], "Server ACK!",11); 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				/* </a:t>
            </a:r>
            <a:r>
              <a:rPr lang="en-US" sz="1200" b="0" dirty="0">
                <a:latin typeface="Courier New" charset="0"/>
              </a:rPr>
              <a:t>Close sockets</a:t>
            </a:r>
            <a:r>
              <a:rPr lang="en-US" sz="1200" dirty="0">
                <a:latin typeface="Courier New" charset="0"/>
              </a:rPr>
              <a:t> */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				</a:t>
            </a:r>
            <a:r>
              <a:rPr lang="en-US" sz="1200" dirty="0" smtClean="0">
                <a:solidFill>
                  <a:schemeClr val="folHlink"/>
                </a:solidFill>
                <a:latin typeface="Courier New" charset="0"/>
              </a:rPr>
              <a:t>close</a:t>
            </a:r>
            <a:r>
              <a:rPr lang="en-US" sz="1200" dirty="0" smtClean="0">
                <a:latin typeface="Courier New" charset="0"/>
              </a:rPr>
              <a:t>(</a:t>
            </a:r>
            <a:r>
              <a:rPr lang="en-US" sz="1200" dirty="0" err="1" smtClean="0">
                <a:latin typeface="Courier New" charset="0"/>
              </a:rPr>
              <a:t>sd</a:t>
            </a:r>
            <a:r>
              <a:rPr lang="en-US" sz="1200" dirty="0" smtClean="0">
                <a:latin typeface="Courier New" charset="0"/>
              </a:rPr>
              <a:t>[</a:t>
            </a:r>
            <a:r>
              <a:rPr lang="en-US" sz="1200" dirty="0" err="1" smtClean="0">
                <a:latin typeface="Courier New" charset="0"/>
              </a:rPr>
              <a:t>i</a:t>
            </a:r>
            <a:r>
              <a:rPr lang="en-US" sz="1200" dirty="0">
                <a:latin typeface="Courier New" charset="0"/>
              </a:rPr>
              <a:t>]);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				</a:t>
            </a:r>
            <a:r>
              <a:rPr lang="en-US" sz="1200" dirty="0" smtClean="0">
                <a:solidFill>
                  <a:schemeClr val="folHlink"/>
                </a:solidFill>
                <a:latin typeface="Courier New" charset="0"/>
              </a:rPr>
              <a:t>FD_CLR</a:t>
            </a:r>
            <a:r>
              <a:rPr lang="en-US" sz="1200" dirty="0" smtClean="0">
                <a:latin typeface="Courier New" charset="0"/>
              </a:rPr>
              <a:t>(</a:t>
            </a:r>
            <a:r>
              <a:rPr lang="en-US" sz="1200" dirty="0" err="1" smtClean="0">
                <a:latin typeface="Courier New" charset="0"/>
              </a:rPr>
              <a:t>sd</a:t>
            </a:r>
            <a:r>
              <a:rPr lang="en-US" sz="1200" dirty="0" smtClean="0">
                <a:latin typeface="Courier New" charset="0"/>
              </a:rPr>
              <a:t>[</a:t>
            </a:r>
            <a:r>
              <a:rPr lang="en-US" sz="1200" dirty="0" err="1" smtClean="0">
                <a:latin typeface="Courier New" charset="0"/>
              </a:rPr>
              <a:t>i</a:t>
            </a:r>
            <a:r>
              <a:rPr lang="en-US" sz="1200" dirty="0">
                <a:latin typeface="Courier New" charset="0"/>
              </a:rPr>
              <a:t>], &amp;</a:t>
            </a:r>
            <a:r>
              <a:rPr lang="en-US" sz="1200" dirty="0" err="1">
                <a:latin typeface="Courier New" charset="0"/>
              </a:rPr>
              <a:t>fds</a:t>
            </a:r>
            <a:r>
              <a:rPr lang="en-US" sz="1200" dirty="0">
                <a:latin typeface="Courier New" charset="0"/>
              </a:rPr>
              <a:t>);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				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			}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			return 0;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 dirty="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		}</a:t>
            </a:r>
          </a:p>
        </p:txBody>
      </p:sp>
      <p:sp>
        <p:nvSpPr>
          <p:cNvPr id="56324" name="Text Box 4"/>
          <p:cNvSpPr txBox="1">
            <a:spLocks noChangeArrowheads="1"/>
          </p:cNvSpPr>
          <p:nvPr/>
        </p:nvSpPr>
        <p:spPr bwMode="auto">
          <a:xfrm>
            <a:off x="26988" y="1025525"/>
            <a:ext cx="1670050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9992" tIns="46795" rIns="89992" bIns="46795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sz="2400" b="0">
                <a:solidFill>
                  <a:srgbClr val="FF0000"/>
                </a:solidFill>
                <a:latin typeface="Helvetica" charset="0"/>
              </a:rPr>
              <a:t>Server ctd.</a:t>
            </a:r>
          </a:p>
        </p:txBody>
      </p:sp>
      <p:sp>
        <p:nvSpPr>
          <p:cNvPr id="56325" name="Text Box 5"/>
          <p:cNvSpPr txBox="1">
            <a:spLocks noChangeArrowheads="1"/>
          </p:cNvSpPr>
          <p:nvPr/>
        </p:nvSpPr>
        <p:spPr bwMode="auto">
          <a:xfrm>
            <a:off x="4187825" y="1025525"/>
            <a:ext cx="16525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9992" tIns="46795" rIns="89992" bIns="46795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sz="2400" b="0">
                <a:solidFill>
                  <a:srgbClr val="FF0000"/>
                </a:solidFill>
                <a:latin typeface="Helvetica" charset="0"/>
              </a:rPr>
              <a:t>Server ctd.</a:t>
            </a:r>
          </a:p>
        </p:txBody>
      </p:sp>
      <p:sp>
        <p:nvSpPr>
          <p:cNvPr id="56326" name="Rectangle 6"/>
          <p:cNvSpPr>
            <a:spLocks noChangeArrowheads="1"/>
          </p:cNvSpPr>
          <p:nvPr/>
        </p:nvSpPr>
        <p:spPr bwMode="auto">
          <a:xfrm>
            <a:off x="4265613" y="1458913"/>
            <a:ext cx="4773612" cy="48688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89992" tIns="46795" rIns="89992" bIns="46795"/>
          <a:lstStyle/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		for (</a:t>
            </a:r>
            <a:r>
              <a:rPr lang="en-US" sz="1200" dirty="0" err="1">
                <a:latin typeface="Courier New" charset="0"/>
              </a:rPr>
              <a:t>i</a:t>
            </a:r>
            <a:r>
              <a:rPr lang="en-US" sz="1200" dirty="0">
                <a:latin typeface="Courier New" charset="0"/>
              </a:rPr>
              <a:t> = 0; </a:t>
            </a:r>
            <a:r>
              <a:rPr lang="en-US" sz="1200" dirty="0" err="1">
                <a:latin typeface="Courier New" charset="0"/>
              </a:rPr>
              <a:t>i</a:t>
            </a:r>
            <a:r>
              <a:rPr lang="en-US" sz="1200" dirty="0">
                <a:latin typeface="Courier New" charset="0"/>
              </a:rPr>
              <a:t> &lt; </a:t>
            </a:r>
            <a:r>
              <a:rPr lang="en-US" sz="1200" dirty="0">
                <a:solidFill>
                  <a:schemeClr val="folHlink"/>
                </a:solidFill>
                <a:latin typeface="Courier New" charset="0"/>
              </a:rPr>
              <a:t>FD_SETSIZE</a:t>
            </a:r>
            <a:r>
              <a:rPr lang="en-US" sz="1200" dirty="0">
                <a:latin typeface="Courier New" charset="0"/>
              </a:rPr>
              <a:t>; </a:t>
            </a:r>
            <a:r>
              <a:rPr lang="en-US" sz="1200" dirty="0" err="1">
                <a:latin typeface="Courier New" charset="0"/>
              </a:rPr>
              <a:t>i</a:t>
            </a:r>
            <a:r>
              <a:rPr lang="en-US" sz="1200" dirty="0">
                <a:latin typeface="Courier New" charset="0"/>
              </a:rPr>
              <a:t>++)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			if(</a:t>
            </a:r>
            <a:r>
              <a:rPr lang="en-US" sz="1200" dirty="0">
                <a:solidFill>
                  <a:schemeClr val="folHlink"/>
                </a:solidFill>
                <a:latin typeface="Courier New" charset="0"/>
              </a:rPr>
              <a:t>FD_ISSET</a:t>
            </a:r>
            <a:r>
              <a:rPr lang="en-US" sz="1200" dirty="0">
                <a:latin typeface="Courier New" charset="0"/>
              </a:rPr>
              <a:t> (</a:t>
            </a:r>
            <a:r>
              <a:rPr lang="en-US" sz="1200" dirty="0" err="1">
                <a:latin typeface="Courier New" charset="0"/>
              </a:rPr>
              <a:t>i</a:t>
            </a:r>
            <a:r>
              <a:rPr lang="en-US" sz="1200" dirty="0">
                <a:latin typeface="Courier New" charset="0"/>
              </a:rPr>
              <a:t>, &amp;</a:t>
            </a:r>
            <a:r>
              <a:rPr lang="en-US" sz="1200" dirty="0" err="1">
                <a:latin typeface="Courier New" charset="0"/>
              </a:rPr>
              <a:t>readfds</a:t>
            </a:r>
            <a:r>
              <a:rPr lang="en-US" sz="1200" dirty="0">
                <a:latin typeface="Courier New" charset="0"/>
              </a:rPr>
              <a:t>)) {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 dirty="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				if(</a:t>
            </a:r>
            <a:r>
              <a:rPr lang="en-US" sz="1200" dirty="0" err="1">
                <a:latin typeface="Courier New" charset="0"/>
              </a:rPr>
              <a:t>i</a:t>
            </a:r>
            <a:r>
              <a:rPr lang="en-US" sz="1200" dirty="0">
                <a:latin typeface="Courier New" charset="0"/>
              </a:rPr>
              <a:t> == </a:t>
            </a:r>
            <a:r>
              <a:rPr lang="en-US" sz="1200" dirty="0" err="1">
                <a:latin typeface="Courier New" charset="0"/>
              </a:rPr>
              <a:t>request_sock</a:t>
            </a:r>
            <a:r>
              <a:rPr lang="en-US" sz="1200" dirty="0">
                <a:latin typeface="Courier New" charset="0"/>
              </a:rPr>
              <a:t>) {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 dirty="0">
                <a:latin typeface="Courier New" charset="0"/>
              </a:rPr>
              <a:t>				  /* new connection request */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					if(</a:t>
            </a:r>
            <a:r>
              <a:rPr lang="en-US" sz="1200" dirty="0" err="1">
                <a:latin typeface="Courier New" charset="0"/>
              </a:rPr>
              <a:t>numsocks</a:t>
            </a:r>
            <a:r>
              <a:rPr lang="en-US" sz="1200" dirty="0">
                <a:latin typeface="Courier New" charset="0"/>
              </a:rPr>
              <a:t> &lt; </a:t>
            </a:r>
            <a:r>
              <a:rPr lang="en-US" sz="1200" dirty="0" err="1">
                <a:latin typeface="Courier New" charset="0"/>
              </a:rPr>
              <a:t>maxsocks</a:t>
            </a:r>
            <a:r>
              <a:rPr lang="en-US" sz="1200" dirty="0">
                <a:latin typeface="Courier New" charset="0"/>
              </a:rPr>
              <a:t>) {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					  </a:t>
            </a:r>
            <a:r>
              <a:rPr lang="en-US" sz="1200" dirty="0" err="1" smtClean="0">
                <a:latin typeface="Courier New" charset="0"/>
              </a:rPr>
              <a:t>sd</a:t>
            </a:r>
            <a:r>
              <a:rPr lang="en-US" sz="1200" dirty="0" smtClean="0">
                <a:latin typeface="Courier New" charset="0"/>
              </a:rPr>
              <a:t>[</a:t>
            </a:r>
            <a:r>
              <a:rPr lang="en-US" sz="1200" dirty="0" err="1" smtClean="0">
                <a:latin typeface="Courier New" charset="0"/>
              </a:rPr>
              <a:t>numsocks</a:t>
            </a:r>
            <a:r>
              <a:rPr lang="en-US" sz="1200" dirty="0">
                <a:latin typeface="Courier New" charset="0"/>
              </a:rPr>
              <a:t>] = </a:t>
            </a:r>
            <a:r>
              <a:rPr lang="en-US" sz="1200" dirty="0">
                <a:solidFill>
                  <a:schemeClr val="folHlink"/>
                </a:solidFill>
                <a:latin typeface="Courier New" charset="0"/>
              </a:rPr>
              <a:t>accept</a:t>
            </a:r>
            <a:r>
              <a:rPr lang="en-US" sz="1200" dirty="0">
                <a:latin typeface="Courier New" charset="0"/>
              </a:rPr>
              <a:t>(</a:t>
            </a:r>
            <a:r>
              <a:rPr lang="en-US" sz="1200" dirty="0" err="1">
                <a:latin typeface="Courier New" charset="0"/>
              </a:rPr>
              <a:t>request_sock</a:t>
            </a:r>
            <a:r>
              <a:rPr lang="en-US" sz="1200" dirty="0">
                <a:latin typeface="Courier New" charset="0"/>
              </a:rPr>
              <a:t>,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              (</a:t>
            </a:r>
            <a:r>
              <a:rPr lang="en-US" sz="1200" dirty="0" err="1">
                <a:latin typeface="Courier New" charset="0"/>
              </a:rPr>
              <a:t>struct</a:t>
            </a:r>
            <a:r>
              <a:rPr lang="en-US" sz="1200" dirty="0">
                <a:latin typeface="Courier New" charset="0"/>
              </a:rPr>
              <a:t> </a:t>
            </a:r>
            <a:r>
              <a:rPr lang="en-US" sz="1200" dirty="0" err="1">
                <a:latin typeface="Courier New" charset="0"/>
              </a:rPr>
              <a:t>sockaddr</a:t>
            </a:r>
            <a:r>
              <a:rPr lang="en-US" sz="1200" dirty="0">
                <a:latin typeface="Courier New" charset="0"/>
              </a:rPr>
              <a:t> *)&amp;</a:t>
            </a:r>
            <a:r>
              <a:rPr lang="en-US" sz="1200" dirty="0" err="1">
                <a:latin typeface="Courier New" charset="0"/>
              </a:rPr>
              <a:t>clientaddr</a:t>
            </a:r>
            <a:r>
              <a:rPr lang="en-US" sz="1200" dirty="0">
                <a:latin typeface="Courier New" charset="0"/>
              </a:rPr>
              <a:t>,</a:t>
            </a:r>
            <a:br>
              <a:rPr lang="en-US" sz="1200" dirty="0">
                <a:latin typeface="Courier New" charset="0"/>
              </a:rPr>
            </a:br>
            <a:r>
              <a:rPr lang="en-US" sz="1200" dirty="0">
                <a:latin typeface="Courier New" charset="0"/>
              </a:rPr>
              <a:t>              (</a:t>
            </a:r>
            <a:r>
              <a:rPr lang="en-US" sz="1200" dirty="0" err="1">
                <a:latin typeface="Courier New" charset="0"/>
              </a:rPr>
              <a:t>socklen_t</a:t>
            </a:r>
            <a:r>
              <a:rPr lang="en-US" sz="1200" dirty="0">
                <a:latin typeface="Courier New" charset="0"/>
              </a:rPr>
              <a:t> *)&amp;</a:t>
            </a:r>
            <a:r>
              <a:rPr lang="en-US" sz="1200" dirty="0" err="1">
                <a:latin typeface="Courier New" charset="0"/>
              </a:rPr>
              <a:t>clientaddrlen</a:t>
            </a:r>
            <a:r>
              <a:rPr lang="en-US" sz="1200" dirty="0">
                <a:latin typeface="Courier New" charset="0"/>
              </a:rPr>
              <a:t>);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					  </a:t>
            </a:r>
            <a:r>
              <a:rPr lang="en-US" sz="1200" dirty="0" smtClean="0">
                <a:solidFill>
                  <a:schemeClr val="folHlink"/>
                </a:solidFill>
                <a:latin typeface="Courier New" charset="0"/>
              </a:rPr>
              <a:t>FD_SET</a:t>
            </a:r>
            <a:r>
              <a:rPr lang="en-US" sz="1200" dirty="0" smtClean="0">
                <a:latin typeface="Courier New" charset="0"/>
              </a:rPr>
              <a:t>(</a:t>
            </a:r>
            <a:r>
              <a:rPr lang="en-US" sz="1200" dirty="0" err="1" smtClean="0">
                <a:latin typeface="Courier New" charset="0"/>
              </a:rPr>
              <a:t>sd</a:t>
            </a:r>
            <a:r>
              <a:rPr lang="en-US" sz="1200" dirty="0" smtClean="0">
                <a:latin typeface="Courier New" charset="0"/>
              </a:rPr>
              <a:t>[</a:t>
            </a:r>
            <a:r>
              <a:rPr lang="en-US" sz="1200" dirty="0" err="1" smtClean="0">
                <a:latin typeface="Courier New" charset="0"/>
              </a:rPr>
              <a:t>numsocks</a:t>
            </a:r>
            <a:r>
              <a:rPr lang="en-US" sz="1200" dirty="0">
                <a:latin typeface="Courier New" charset="0"/>
              </a:rPr>
              <a:t>], &amp;</a:t>
            </a:r>
            <a:r>
              <a:rPr lang="en-US" sz="1200" dirty="0" err="1">
                <a:latin typeface="Courier New" charset="0"/>
              </a:rPr>
              <a:t>fds</a:t>
            </a:r>
            <a:r>
              <a:rPr lang="en-US" sz="1200" dirty="0">
                <a:latin typeface="Courier New" charset="0"/>
              </a:rPr>
              <a:t>);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					  </a:t>
            </a:r>
            <a:r>
              <a:rPr lang="en-US" sz="1200" dirty="0" err="1">
                <a:latin typeface="Courier New" charset="0"/>
              </a:rPr>
              <a:t>numsocks</a:t>
            </a:r>
            <a:r>
              <a:rPr lang="en-US" sz="1200" dirty="0">
                <a:latin typeface="Courier New" charset="0"/>
              </a:rPr>
              <a:t>++;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					} else {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					  </a:t>
            </a:r>
            <a:r>
              <a:rPr lang="en-US" sz="1200" dirty="0" err="1">
                <a:latin typeface="Courier New" charset="0"/>
              </a:rPr>
              <a:t>printf</a:t>
            </a:r>
            <a:r>
              <a:rPr lang="en-US" sz="1200" dirty="0">
                <a:latin typeface="Courier New" charset="0"/>
              </a:rPr>
              <a:t>(</a:t>
            </a:r>
            <a:r>
              <a:rPr lang="ja-JP" altLang="en-US" sz="1200" dirty="0">
                <a:latin typeface="Courier New" charset="0"/>
              </a:rPr>
              <a:t>”</a:t>
            </a:r>
            <a:r>
              <a:rPr lang="en-US" sz="1200" dirty="0">
                <a:latin typeface="Courier New" charset="0"/>
              </a:rPr>
              <a:t>Ran out of socket space.\n");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					  return -1;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					}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				} else {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 dirty="0">
                <a:latin typeface="Courier New" charset="0"/>
              </a:rPr>
              <a:t>					/* data arrived on an existing socket */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					</a:t>
            </a:r>
            <a:r>
              <a:rPr lang="en-US" sz="1200" dirty="0">
                <a:solidFill>
                  <a:schemeClr val="folHlink"/>
                </a:solidFill>
                <a:latin typeface="Courier New" charset="0"/>
              </a:rPr>
              <a:t>read</a:t>
            </a:r>
            <a:r>
              <a:rPr lang="en-US" sz="1200" dirty="0">
                <a:latin typeface="Courier New" charset="0"/>
              </a:rPr>
              <a:t>(</a:t>
            </a:r>
            <a:r>
              <a:rPr lang="en-US" sz="1200" dirty="0" err="1">
                <a:latin typeface="Courier New" charset="0"/>
              </a:rPr>
              <a:t>i</a:t>
            </a:r>
            <a:r>
              <a:rPr lang="en-US" sz="1200" dirty="0">
                <a:latin typeface="Courier New" charset="0"/>
              </a:rPr>
              <a:t>, buf,12);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					</a:t>
            </a:r>
            <a:r>
              <a:rPr lang="en-US" sz="1200" dirty="0" err="1">
                <a:latin typeface="Courier New" charset="0"/>
              </a:rPr>
              <a:t>buf</a:t>
            </a:r>
            <a:r>
              <a:rPr lang="en-US" sz="1200" dirty="0">
                <a:latin typeface="Courier New" charset="0"/>
              </a:rPr>
              <a:t>[12] = '\0';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					</a:t>
            </a:r>
            <a:r>
              <a:rPr lang="en-US" sz="1200" dirty="0" err="1">
                <a:latin typeface="Courier New" charset="0"/>
              </a:rPr>
              <a:t>printf</a:t>
            </a:r>
            <a:r>
              <a:rPr lang="en-US" sz="1200" dirty="0">
                <a:latin typeface="Courier New" charset="0"/>
              </a:rPr>
              <a:t>("From socket %d: %s\n",</a:t>
            </a:r>
            <a:r>
              <a:rPr lang="en-US" sz="1200" dirty="0" err="1">
                <a:latin typeface="Courier New" charset="0"/>
              </a:rPr>
              <a:t>i,buf</a:t>
            </a:r>
            <a:r>
              <a:rPr lang="en-US" sz="1200" dirty="0">
                <a:latin typeface="Courier New" charset="0"/>
              </a:rPr>
              <a:t>);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				}			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			}			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	}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	</a:t>
            </a:r>
            <a:r>
              <a:rPr lang="en-US" sz="1200" dirty="0">
                <a:solidFill>
                  <a:schemeClr val="folHlink"/>
                </a:solidFill>
                <a:latin typeface="Courier New" charset="0"/>
              </a:rPr>
              <a:t>close</a:t>
            </a:r>
            <a:r>
              <a:rPr lang="en-US" sz="1200" dirty="0">
                <a:latin typeface="Courier New" charset="0"/>
              </a:rPr>
              <a:t>(</a:t>
            </a:r>
            <a:r>
              <a:rPr lang="en-US" sz="1200" dirty="0" err="1">
                <a:latin typeface="Courier New" charset="0"/>
              </a:rPr>
              <a:t>request_sock</a:t>
            </a:r>
            <a:r>
              <a:rPr lang="en-US" sz="1200" dirty="0">
                <a:latin typeface="Courier New" charset="0"/>
              </a:rPr>
              <a:t>);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Summary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19225"/>
            <a:ext cx="9144000" cy="5095875"/>
          </a:xfrm>
        </p:spPr>
        <p:txBody>
          <a:bodyPr/>
          <a:lstStyle/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We have implemented a short program where two processes communicate over a network</a:t>
            </a:r>
            <a:br>
              <a:rPr lang="en-US">
                <a:latin typeface="Tahoma" charset="0"/>
                <a:ea typeface="ＭＳ Ｐゴシック" charset="0"/>
                <a:cs typeface="ＭＳ Ｐゴシック" charset="0"/>
              </a:rPr>
            </a:b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/>
            </a:r>
            <a:br>
              <a:rPr lang="en-US">
                <a:latin typeface="Tahoma" charset="0"/>
                <a:ea typeface="ＭＳ Ｐゴシック" charset="0"/>
                <a:cs typeface="ＭＳ Ｐゴシック" charset="0"/>
              </a:rPr>
            </a:br>
            <a:endParaRPr lang="en-US">
              <a:latin typeface="Tahoma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Next: the magic of how data is sent…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What we want</a:t>
            </a: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120650" y="1736725"/>
            <a:ext cx="14747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sz="2800" b="0" dirty="0"/>
              <a:t>Machine</a:t>
            </a:r>
          </a:p>
        </p:txBody>
      </p:sp>
      <p:grpSp>
        <p:nvGrpSpPr>
          <p:cNvPr id="21508" name="Group 4"/>
          <p:cNvGrpSpPr>
            <a:grpSpLocks/>
          </p:cNvGrpSpPr>
          <p:nvPr/>
        </p:nvGrpSpPr>
        <p:grpSpPr bwMode="auto">
          <a:xfrm>
            <a:off x="115888" y="1812925"/>
            <a:ext cx="8880475" cy="4538663"/>
            <a:chOff x="66" y="1142"/>
            <a:chExt cx="5594" cy="2859"/>
          </a:xfrm>
        </p:grpSpPr>
        <p:sp>
          <p:nvSpPr>
            <p:cNvPr id="21520" name="Rectangle 5"/>
            <p:cNvSpPr>
              <a:spLocks noChangeArrowheads="1"/>
            </p:cNvSpPr>
            <p:nvPr/>
          </p:nvSpPr>
          <p:spPr bwMode="auto">
            <a:xfrm>
              <a:off x="66" y="1144"/>
              <a:ext cx="1960" cy="2857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r>
                <a:rPr lang="en-US" sz="2800" b="0" dirty="0"/>
                <a:t>Machine 1</a:t>
              </a:r>
            </a:p>
          </p:txBody>
        </p:sp>
        <p:sp>
          <p:nvSpPr>
            <p:cNvPr id="21521" name="Rectangle 6"/>
            <p:cNvSpPr>
              <a:spLocks noChangeArrowheads="1"/>
            </p:cNvSpPr>
            <p:nvPr/>
          </p:nvSpPr>
          <p:spPr bwMode="auto">
            <a:xfrm>
              <a:off x="3700" y="1142"/>
              <a:ext cx="1960" cy="2857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pPr algn="r"/>
              <a:r>
                <a:rPr lang="en-US" sz="2000" b="0" dirty="0" smtClean="0"/>
                <a:t>vor.ifi.uio.no</a:t>
              </a:r>
              <a:endParaRPr lang="en-US" sz="2000" b="0" dirty="0"/>
            </a:p>
          </p:txBody>
        </p:sp>
        <p:sp>
          <p:nvSpPr>
            <p:cNvPr id="21522" name="AutoShape 7"/>
            <p:cNvSpPr>
              <a:spLocks noChangeArrowheads="1"/>
            </p:cNvSpPr>
            <p:nvPr/>
          </p:nvSpPr>
          <p:spPr bwMode="auto">
            <a:xfrm>
              <a:off x="2154" y="2670"/>
              <a:ext cx="1470" cy="852"/>
            </a:xfrm>
            <a:prstGeom prst="cloudCallout">
              <a:avLst>
                <a:gd name="adj1" fmla="val -3333"/>
                <a:gd name="adj2" fmla="val 5162"/>
              </a:avLst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/>
            <a:p>
              <a:pPr algn="ctr"/>
              <a:r>
                <a:rPr lang="en-US" sz="1600" b="0" dirty="0">
                  <a:latin typeface="Courier New" charset="0"/>
                </a:rPr>
                <a:t>network</a:t>
              </a:r>
            </a:p>
          </p:txBody>
        </p:sp>
      </p:grpSp>
      <p:sp>
        <p:nvSpPr>
          <p:cNvPr id="1164296" name="Text Box 8"/>
          <p:cNvSpPr txBox="1">
            <a:spLocks noChangeArrowheads="1"/>
          </p:cNvSpPr>
          <p:nvPr/>
        </p:nvSpPr>
        <p:spPr bwMode="auto">
          <a:xfrm>
            <a:off x="788988" y="5049838"/>
            <a:ext cx="14874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 rIns="54000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75000"/>
              <a:buFont typeface="Wingdings" charset="0"/>
              <a:buNone/>
            </a:pPr>
            <a:r>
              <a:rPr lang="en-US" sz="2000" b="0" dirty="0"/>
              <a:t>Hello world!</a:t>
            </a:r>
          </a:p>
        </p:txBody>
      </p:sp>
      <p:sp>
        <p:nvSpPr>
          <p:cNvPr id="1164297" name="Text Box 9"/>
          <p:cNvSpPr txBox="1">
            <a:spLocks noChangeArrowheads="1"/>
          </p:cNvSpPr>
          <p:nvPr/>
        </p:nvSpPr>
        <p:spPr bwMode="auto">
          <a:xfrm>
            <a:off x="6732588" y="4914900"/>
            <a:ext cx="14874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 rIns="54000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75000"/>
              <a:buFont typeface="Wingdings" charset="0"/>
              <a:buNone/>
            </a:pPr>
            <a:r>
              <a:rPr lang="en-US" sz="2000" b="0" dirty="0"/>
              <a:t>Hello world!</a:t>
            </a:r>
          </a:p>
        </p:txBody>
      </p:sp>
      <p:sp>
        <p:nvSpPr>
          <p:cNvPr id="1164298" name="Text Box 10"/>
          <p:cNvSpPr txBox="1">
            <a:spLocks noChangeArrowheads="1"/>
          </p:cNvSpPr>
          <p:nvPr/>
        </p:nvSpPr>
        <p:spPr bwMode="auto">
          <a:xfrm>
            <a:off x="788988" y="5049838"/>
            <a:ext cx="14874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 rIns="54000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75000"/>
              <a:buFont typeface="Wingdings" charset="0"/>
              <a:buNone/>
            </a:pPr>
            <a:r>
              <a:rPr lang="en-US" sz="2000" b="0" dirty="0"/>
              <a:t>Hello world!</a:t>
            </a:r>
          </a:p>
        </p:txBody>
      </p:sp>
      <p:pic>
        <p:nvPicPr>
          <p:cNvPr id="21512" name="Picture 11" descr="MCj0396584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2754313"/>
            <a:ext cx="2339975" cy="2198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3" name="Picture 12" descr="MCj0396584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25" y="2754313"/>
            <a:ext cx="2339975" cy="2198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64301" name="Text Box 13"/>
          <p:cNvSpPr txBox="1">
            <a:spLocks noChangeArrowheads="1"/>
          </p:cNvSpPr>
          <p:nvPr/>
        </p:nvSpPr>
        <p:spPr bwMode="auto">
          <a:xfrm>
            <a:off x="1016000" y="3429000"/>
            <a:ext cx="100171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 rIns="54000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75000"/>
              <a:buFont typeface="Wingdings" charset="0"/>
              <a:buNone/>
            </a:pPr>
            <a:r>
              <a:rPr lang="en-US" sz="1200" dirty="0">
                <a:latin typeface="Comic Sans MS" charset="0"/>
              </a:rPr>
              <a:t>Hello world!</a:t>
            </a:r>
          </a:p>
        </p:txBody>
      </p:sp>
      <p:sp>
        <p:nvSpPr>
          <p:cNvPr id="21515" name="Text Box 14"/>
          <p:cNvSpPr txBox="1">
            <a:spLocks noChangeArrowheads="1"/>
          </p:cNvSpPr>
          <p:nvPr/>
        </p:nvSpPr>
        <p:spPr bwMode="auto">
          <a:xfrm>
            <a:off x="1106488" y="2393950"/>
            <a:ext cx="7794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sz="2000" b="0" dirty="0"/>
              <a:t>client</a:t>
            </a:r>
          </a:p>
        </p:txBody>
      </p:sp>
      <p:sp>
        <p:nvSpPr>
          <p:cNvPr id="21516" name="Text Box 15"/>
          <p:cNvSpPr txBox="1">
            <a:spLocks noChangeArrowheads="1"/>
          </p:cNvSpPr>
          <p:nvPr/>
        </p:nvSpPr>
        <p:spPr bwMode="auto">
          <a:xfrm>
            <a:off x="7132638" y="2393950"/>
            <a:ext cx="8747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sz="2000" b="0" dirty="0"/>
              <a:t>server</a:t>
            </a:r>
          </a:p>
        </p:txBody>
      </p:sp>
      <p:sp>
        <p:nvSpPr>
          <p:cNvPr id="1164304" name="Text Box 16"/>
          <p:cNvSpPr txBox="1">
            <a:spLocks noChangeArrowheads="1"/>
          </p:cNvSpPr>
          <p:nvPr/>
        </p:nvSpPr>
        <p:spPr bwMode="auto">
          <a:xfrm>
            <a:off x="6991350" y="3429000"/>
            <a:ext cx="100171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 rIns="54000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75000"/>
              <a:buFont typeface="Wingdings" charset="0"/>
              <a:buNone/>
            </a:pPr>
            <a:r>
              <a:rPr lang="en-US" sz="1200" dirty="0">
                <a:latin typeface="Comic Sans MS" charset="0"/>
              </a:rPr>
              <a:t>Hello world!</a:t>
            </a:r>
          </a:p>
        </p:txBody>
      </p:sp>
      <p:pic>
        <p:nvPicPr>
          <p:cNvPr id="1164305" name="Picture 17" descr="MCj03077920000[1]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5775" y="4778375"/>
            <a:ext cx="652463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64306" name="Picture 18" descr="MCj03077920000[1]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3763" y="4914900"/>
            <a:ext cx="652462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4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16429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1642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1642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116429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11642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11642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79"/>
                                          </p:stCondLst>
                                        </p:cTn>
                                        <p:tgtEl>
                                          <p:spTgt spid="1164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4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64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2.96296E-6 L 0.22726 0.003 L 0.31406 -0.04769 L 0.29566 -0.11598 L 0.18472 -0.12315 L 0.13698 -0.0463 L 0.25972 -0.01158 L 0.3283 -0.0926 L 0.22066 -0.11019 L 0.15764 -0.02176 L 0.22604 0.02754 L 0.325 -0.0463 L 0.33368 -0.08403 L 0.23472 -0.11737 L 0.11528 -0.06227 L 0.16406 0.01736 L 0.32934 -0.04769 L 0.46094 -0.02014 " pathEditMode="relative" ptsTypes="AAAAAAAAAAAAAAAAAA">
                                      <p:cBhvr>
                                        <p:cTn id="23" dur="3000" fill="hold"/>
                                        <p:tgtEl>
                                          <p:spTgt spid="11643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4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116429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11642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11642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11643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4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4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11643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11643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11643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7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anim calcmode="discrete" valueType="clr">
                                      <p:cBhvr override="childStyle">
                                        <p:cTn id="43" dur="80"/>
                                        <p:tgtEl>
                                          <p:spTgt spid="116429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4" dur="80"/>
                                        <p:tgtEl>
                                          <p:spTgt spid="11642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80"/>
                                        <p:tgtEl>
                                          <p:spTgt spid="11642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79"/>
                                          </p:stCondLst>
                                        </p:cTn>
                                        <p:tgtEl>
                                          <p:spTgt spid="1164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4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164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4.44444E-6 L -0.30764 -0.02037 L -0.36962 0.01875 L -0.3566 -0.11019 L -0.4 0.03912 L -0.39566 -0.10301 L -0.43368 0.05509 L -0.43906 -0.10579 L -0.47066 0.0375 L -0.47066 -0.1088 L -0.49132 0.04051 L -0.50104 -0.08565 L -0.52726 0.00995 L -0.53906 -0.04792 L -0.85226 0.01435 " pathEditMode="relative" ptsTypes="AAAAAAAAAAAAAAA">
                                      <p:cBhvr>
                                        <p:cTn id="53" dur="2000" fill="hold"/>
                                        <p:tgtEl>
                                          <p:spTgt spid="11643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4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7" dur="80"/>
                                        <p:tgtEl>
                                          <p:spTgt spid="11642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8" dur="80"/>
                                        <p:tgtEl>
                                          <p:spTgt spid="11642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80"/>
                                        <p:tgtEl>
                                          <p:spTgt spid="11642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1" dur="500"/>
                                        <p:tgtEl>
                                          <p:spTgt spid="11643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4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4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7" dur="80"/>
                                        <p:tgtEl>
                                          <p:spTgt spid="116430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8" dur="80"/>
                                        <p:tgtEl>
                                          <p:spTgt spid="11643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80"/>
                                        <p:tgtEl>
                                          <p:spTgt spid="11643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27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anim calcmode="discrete" valueType="clr">
                                      <p:cBhvr override="childStyle">
                                        <p:cTn id="71" dur="80"/>
                                        <p:tgtEl>
                                          <p:spTgt spid="11642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2" dur="80"/>
                                        <p:tgtEl>
                                          <p:spTgt spid="11642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80"/>
                                        <p:tgtEl>
                                          <p:spTgt spid="11642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79"/>
                                          </p:stCondLst>
                                        </p:cTn>
                                        <p:tgtEl>
                                          <p:spTgt spid="1164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4296" grpId="0"/>
      <p:bldP spid="1164296" grpId="1"/>
      <p:bldP spid="1164297" grpId="0"/>
      <p:bldP spid="1164297" grpId="1"/>
      <p:bldP spid="1164298" grpId="0"/>
      <p:bldP spid="1164298" grpId="1"/>
      <p:bldP spid="1164301" grpId="0"/>
      <p:bldP spid="1164304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431800" y="-95250"/>
            <a:ext cx="8172450" cy="718338"/>
          </a:xfrm>
        </p:spPr>
        <p:txBody>
          <a:bodyPr/>
          <a:lstStyle/>
          <a:p>
            <a:pPr eaLnBrk="1" hangingPunct="1"/>
            <a:r>
              <a:rPr lang="en-US" sz="2600" dirty="0" smtClean="0">
                <a:latin typeface="Tahoma" charset="0"/>
                <a:ea typeface="ＭＳ Ｐゴシック" charset="0"/>
                <a:cs typeface="ＭＳ Ｐゴシック" charset="0"/>
              </a:rPr>
              <a:t>Outline for select based iterative server</a:t>
            </a:r>
            <a:endParaRPr lang="en-US" sz="2600" dirty="0">
              <a:latin typeface="Tahom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89891" name="Text Box 3"/>
          <p:cNvSpPr txBox="1">
            <a:spLocks noChangeArrowheads="1"/>
          </p:cNvSpPr>
          <p:nvPr/>
        </p:nvSpPr>
        <p:spPr bwMode="auto">
          <a:xfrm>
            <a:off x="1779587" y="1243012"/>
            <a:ext cx="1447800" cy="3492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en-US" sz="1600" b="0" dirty="0">
                <a:solidFill>
                  <a:srgbClr val="000000"/>
                </a:solidFill>
                <a:latin typeface="Courier New" charset="0"/>
              </a:rPr>
              <a:t>socket()</a:t>
            </a:r>
          </a:p>
        </p:txBody>
      </p:sp>
      <p:sp>
        <p:nvSpPr>
          <p:cNvPr id="1189892" name="Text Box 4"/>
          <p:cNvSpPr txBox="1">
            <a:spLocks noChangeArrowheads="1"/>
          </p:cNvSpPr>
          <p:nvPr/>
        </p:nvSpPr>
        <p:spPr bwMode="auto">
          <a:xfrm>
            <a:off x="1779587" y="1963737"/>
            <a:ext cx="1447800" cy="3492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en-US" sz="1600" b="0" dirty="0">
                <a:solidFill>
                  <a:srgbClr val="000000"/>
                </a:solidFill>
                <a:latin typeface="Courier New" charset="0"/>
              </a:rPr>
              <a:t>bind()</a:t>
            </a:r>
          </a:p>
        </p:txBody>
      </p:sp>
      <p:sp>
        <p:nvSpPr>
          <p:cNvPr id="1189893" name="Text Box 5"/>
          <p:cNvSpPr txBox="1">
            <a:spLocks noChangeArrowheads="1"/>
          </p:cNvSpPr>
          <p:nvPr/>
        </p:nvSpPr>
        <p:spPr bwMode="auto">
          <a:xfrm>
            <a:off x="1779587" y="2684462"/>
            <a:ext cx="1447800" cy="3492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en-US" sz="1600" b="0" dirty="0">
                <a:solidFill>
                  <a:srgbClr val="000000"/>
                </a:solidFill>
                <a:latin typeface="Courier New" charset="0"/>
              </a:rPr>
              <a:t>listen()</a:t>
            </a:r>
          </a:p>
        </p:txBody>
      </p:sp>
      <p:sp>
        <p:nvSpPr>
          <p:cNvPr id="1189894" name="Text Box 6"/>
          <p:cNvSpPr txBox="1">
            <a:spLocks noChangeArrowheads="1"/>
          </p:cNvSpPr>
          <p:nvPr/>
        </p:nvSpPr>
        <p:spPr bwMode="auto">
          <a:xfrm>
            <a:off x="1779587" y="3403600"/>
            <a:ext cx="1447800" cy="3492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en-US" sz="1600" b="0" dirty="0" smtClean="0">
                <a:solidFill>
                  <a:srgbClr val="000000"/>
                </a:solidFill>
                <a:latin typeface="Courier New" charset="0"/>
              </a:rPr>
              <a:t>select()</a:t>
            </a:r>
            <a:endParaRPr lang="en-US" sz="1600" b="0" dirty="0">
              <a:solidFill>
                <a:srgbClr val="000000"/>
              </a:solidFill>
              <a:latin typeface="Courier New" charset="0"/>
            </a:endParaRPr>
          </a:p>
        </p:txBody>
      </p:sp>
      <p:sp>
        <p:nvSpPr>
          <p:cNvPr id="1189895" name="Text Box 7"/>
          <p:cNvSpPr txBox="1">
            <a:spLocks noChangeArrowheads="1"/>
          </p:cNvSpPr>
          <p:nvPr/>
        </p:nvSpPr>
        <p:spPr bwMode="auto">
          <a:xfrm>
            <a:off x="1779587" y="4124325"/>
            <a:ext cx="1447800" cy="3492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en-US" sz="1600" b="0" dirty="0" smtClean="0">
                <a:solidFill>
                  <a:srgbClr val="000000"/>
                </a:solidFill>
                <a:latin typeface="Courier New" charset="0"/>
              </a:rPr>
              <a:t>accept()</a:t>
            </a:r>
            <a:endParaRPr lang="en-US" sz="1600" b="0" dirty="0">
              <a:solidFill>
                <a:srgbClr val="000000"/>
              </a:solidFill>
              <a:latin typeface="Courier New" charset="0"/>
            </a:endParaRPr>
          </a:p>
        </p:txBody>
      </p:sp>
      <p:sp>
        <p:nvSpPr>
          <p:cNvPr id="1189896" name="Text Box 8"/>
          <p:cNvSpPr txBox="1">
            <a:spLocks noChangeArrowheads="1"/>
          </p:cNvSpPr>
          <p:nvPr/>
        </p:nvSpPr>
        <p:spPr bwMode="auto">
          <a:xfrm>
            <a:off x="1779587" y="4845050"/>
            <a:ext cx="1447800" cy="34073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nb-NO" sz="1600" b="0" dirty="0" smtClean="0">
                <a:solidFill>
                  <a:srgbClr val="000000"/>
                </a:solidFill>
                <a:latin typeface="Courier New" charset="0"/>
              </a:rPr>
              <a:t>YOUR CODE</a:t>
            </a:r>
            <a:endParaRPr lang="en-US" sz="1600" b="0" dirty="0">
              <a:solidFill>
                <a:srgbClr val="000000"/>
              </a:solidFill>
              <a:latin typeface="Courier New" charset="0"/>
            </a:endParaRPr>
          </a:p>
        </p:txBody>
      </p:sp>
      <p:sp>
        <p:nvSpPr>
          <p:cNvPr id="1189897" name="Text Box 9"/>
          <p:cNvSpPr txBox="1">
            <a:spLocks noChangeArrowheads="1"/>
          </p:cNvSpPr>
          <p:nvPr/>
        </p:nvSpPr>
        <p:spPr bwMode="auto">
          <a:xfrm>
            <a:off x="1779587" y="5565775"/>
            <a:ext cx="1447800" cy="3492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en-US" sz="1600" b="0" dirty="0">
                <a:solidFill>
                  <a:srgbClr val="000000"/>
                </a:solidFill>
                <a:latin typeface="Courier New" charset="0"/>
              </a:rPr>
              <a:t>close()</a:t>
            </a:r>
          </a:p>
        </p:txBody>
      </p:sp>
      <p:sp>
        <p:nvSpPr>
          <p:cNvPr id="1189899" name="Text Box 11"/>
          <p:cNvSpPr txBox="1">
            <a:spLocks noChangeArrowheads="1"/>
          </p:cNvSpPr>
          <p:nvPr/>
        </p:nvSpPr>
        <p:spPr bwMode="auto">
          <a:xfrm>
            <a:off x="5391150" y="4927600"/>
            <a:ext cx="1447800" cy="3492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en-US" sz="1600" b="0" dirty="0" smtClean="0">
                <a:solidFill>
                  <a:srgbClr val="000000"/>
                </a:solidFill>
                <a:latin typeface="Courier New" charset="0"/>
              </a:rPr>
              <a:t>YOUR CODE</a:t>
            </a:r>
            <a:endParaRPr lang="en-US" sz="1600" b="0" dirty="0">
              <a:solidFill>
                <a:srgbClr val="000000"/>
              </a:solidFill>
              <a:latin typeface="Courier New" charset="0"/>
            </a:endParaRPr>
          </a:p>
        </p:txBody>
      </p:sp>
      <p:sp>
        <p:nvSpPr>
          <p:cNvPr id="1189900" name="Text Box 12"/>
          <p:cNvSpPr txBox="1">
            <a:spLocks noChangeArrowheads="1"/>
          </p:cNvSpPr>
          <p:nvPr/>
        </p:nvSpPr>
        <p:spPr bwMode="auto">
          <a:xfrm>
            <a:off x="5391150" y="5657850"/>
            <a:ext cx="1447800" cy="3492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en-US" sz="1600" b="0" dirty="0">
                <a:solidFill>
                  <a:srgbClr val="000000"/>
                </a:solidFill>
                <a:latin typeface="Courier New" charset="0"/>
              </a:rPr>
              <a:t>close()</a:t>
            </a:r>
          </a:p>
        </p:txBody>
      </p:sp>
      <p:sp>
        <p:nvSpPr>
          <p:cNvPr id="1189901" name="Text Box 13"/>
          <p:cNvSpPr txBox="1">
            <a:spLocks noChangeArrowheads="1"/>
          </p:cNvSpPr>
          <p:nvPr/>
        </p:nvSpPr>
        <p:spPr bwMode="auto">
          <a:xfrm>
            <a:off x="5391149" y="3426583"/>
            <a:ext cx="1447800" cy="3492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en-US" sz="1600" b="0" dirty="0">
                <a:solidFill>
                  <a:srgbClr val="000000"/>
                </a:solidFill>
                <a:latin typeface="Courier New" charset="0"/>
              </a:rPr>
              <a:t>socket()</a:t>
            </a:r>
          </a:p>
        </p:txBody>
      </p:sp>
      <p:sp>
        <p:nvSpPr>
          <p:cNvPr id="1189902" name="Text Box 14"/>
          <p:cNvSpPr txBox="1">
            <a:spLocks noChangeArrowheads="1"/>
          </p:cNvSpPr>
          <p:nvPr/>
        </p:nvSpPr>
        <p:spPr bwMode="auto">
          <a:xfrm>
            <a:off x="5391149" y="4156833"/>
            <a:ext cx="1447800" cy="3492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en-US" sz="1600" b="0" dirty="0">
                <a:solidFill>
                  <a:srgbClr val="000000"/>
                </a:solidFill>
                <a:latin typeface="Courier New" charset="0"/>
              </a:rPr>
              <a:t>connect()</a:t>
            </a:r>
          </a:p>
        </p:txBody>
      </p:sp>
      <p:sp>
        <p:nvSpPr>
          <p:cNvPr id="1189903" name="Text Box 15"/>
          <p:cNvSpPr txBox="1">
            <a:spLocks noChangeArrowheads="1"/>
          </p:cNvSpPr>
          <p:nvPr/>
        </p:nvSpPr>
        <p:spPr bwMode="auto">
          <a:xfrm>
            <a:off x="5773736" y="3020183"/>
            <a:ext cx="682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sz="1600" b="0" dirty="0">
                <a:solidFill>
                  <a:srgbClr val="3333CC"/>
                </a:solidFill>
              </a:rPr>
              <a:t>Client</a:t>
            </a:r>
          </a:p>
        </p:txBody>
      </p:sp>
      <p:sp>
        <p:nvSpPr>
          <p:cNvPr id="1189904" name="Text Box 16"/>
          <p:cNvSpPr txBox="1">
            <a:spLocks noChangeArrowheads="1"/>
          </p:cNvSpPr>
          <p:nvPr/>
        </p:nvSpPr>
        <p:spPr bwMode="auto">
          <a:xfrm>
            <a:off x="2125662" y="841375"/>
            <a:ext cx="7540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sz="1600" b="0" dirty="0">
                <a:solidFill>
                  <a:srgbClr val="3333CC"/>
                </a:solidFill>
              </a:rPr>
              <a:t>Server</a:t>
            </a:r>
          </a:p>
        </p:txBody>
      </p:sp>
      <p:sp>
        <p:nvSpPr>
          <p:cNvPr id="1189905" name="Line 17"/>
          <p:cNvSpPr>
            <a:spLocks noChangeShapeType="1"/>
          </p:cNvSpPr>
          <p:nvPr/>
        </p:nvSpPr>
        <p:spPr bwMode="auto">
          <a:xfrm>
            <a:off x="2503487" y="1658937"/>
            <a:ext cx="0" cy="2381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189906" name="Line 18"/>
          <p:cNvSpPr>
            <a:spLocks noChangeShapeType="1"/>
          </p:cNvSpPr>
          <p:nvPr/>
        </p:nvSpPr>
        <p:spPr bwMode="auto">
          <a:xfrm>
            <a:off x="2503487" y="2379662"/>
            <a:ext cx="0" cy="2381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189907" name="Line 19"/>
          <p:cNvSpPr>
            <a:spLocks noChangeShapeType="1"/>
          </p:cNvSpPr>
          <p:nvPr/>
        </p:nvSpPr>
        <p:spPr bwMode="auto">
          <a:xfrm>
            <a:off x="2503487" y="3100387"/>
            <a:ext cx="0" cy="2381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189908" name="Line 20"/>
          <p:cNvSpPr>
            <a:spLocks noChangeShapeType="1"/>
          </p:cNvSpPr>
          <p:nvPr/>
        </p:nvSpPr>
        <p:spPr bwMode="auto">
          <a:xfrm>
            <a:off x="2503487" y="3819525"/>
            <a:ext cx="0" cy="2381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189909" name="Line 21"/>
          <p:cNvSpPr>
            <a:spLocks noChangeShapeType="1"/>
          </p:cNvSpPr>
          <p:nvPr/>
        </p:nvSpPr>
        <p:spPr bwMode="auto">
          <a:xfrm>
            <a:off x="2503487" y="4540250"/>
            <a:ext cx="0" cy="2381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189910" name="Line 22"/>
          <p:cNvSpPr>
            <a:spLocks noChangeShapeType="1"/>
          </p:cNvSpPr>
          <p:nvPr/>
        </p:nvSpPr>
        <p:spPr bwMode="auto">
          <a:xfrm>
            <a:off x="2503487" y="5260975"/>
            <a:ext cx="0" cy="2381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189911" name="Line 23"/>
          <p:cNvSpPr>
            <a:spLocks noChangeShapeType="1"/>
          </p:cNvSpPr>
          <p:nvPr/>
        </p:nvSpPr>
        <p:spPr bwMode="auto">
          <a:xfrm>
            <a:off x="6115049" y="3847270"/>
            <a:ext cx="0" cy="2381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189912" name="Line 24"/>
          <p:cNvSpPr>
            <a:spLocks noChangeShapeType="1"/>
          </p:cNvSpPr>
          <p:nvPr/>
        </p:nvSpPr>
        <p:spPr bwMode="auto">
          <a:xfrm>
            <a:off x="6115049" y="4577520"/>
            <a:ext cx="0" cy="2381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189914" name="Line 26"/>
          <p:cNvSpPr>
            <a:spLocks noChangeShapeType="1"/>
          </p:cNvSpPr>
          <p:nvPr/>
        </p:nvSpPr>
        <p:spPr bwMode="auto">
          <a:xfrm>
            <a:off x="6115050" y="5348287"/>
            <a:ext cx="0" cy="2381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8163" name="Text Box 29"/>
          <p:cNvSpPr txBox="1">
            <a:spLocks noChangeArrowheads="1"/>
          </p:cNvSpPr>
          <p:nvPr/>
        </p:nvSpPr>
        <p:spPr bwMode="auto">
          <a:xfrm rot="677554">
            <a:off x="3663778" y="3919077"/>
            <a:ext cx="1117707" cy="332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en-US" sz="1200" b="0" dirty="0">
                <a:solidFill>
                  <a:srgbClr val="3333CC"/>
                </a:solidFill>
              </a:rPr>
              <a:t>connection </a:t>
            </a:r>
            <a:br>
              <a:rPr lang="en-US" sz="1200" b="0" dirty="0">
                <a:solidFill>
                  <a:srgbClr val="3333CC"/>
                </a:solidFill>
              </a:rPr>
            </a:br>
            <a:r>
              <a:rPr lang="en-US" sz="1200" b="0" dirty="0">
                <a:solidFill>
                  <a:srgbClr val="3333CC"/>
                </a:solidFill>
              </a:rPr>
              <a:t>establishment</a:t>
            </a:r>
          </a:p>
        </p:txBody>
      </p:sp>
      <p:cxnSp>
        <p:nvCxnSpPr>
          <p:cNvPr id="6" name="Elbow Connector 5"/>
          <p:cNvCxnSpPr>
            <a:stCxn id="1189910" idx="0"/>
            <a:endCxn id="1189894" idx="1"/>
          </p:cNvCxnSpPr>
          <p:nvPr/>
        </p:nvCxnSpPr>
        <p:spPr bwMode="auto">
          <a:xfrm rot="5400000" flipH="1">
            <a:off x="1300162" y="4057650"/>
            <a:ext cx="1682750" cy="723900"/>
          </a:xfrm>
          <a:prstGeom prst="bentConnector4">
            <a:avLst>
              <a:gd name="adj1" fmla="val -5616"/>
              <a:gd name="adj2" fmla="val 131579"/>
            </a:avLst>
          </a:prstGeom>
          <a:ln w="12700"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endCxn id="1189894" idx="3"/>
          </p:cNvCxnSpPr>
          <p:nvPr/>
        </p:nvCxnSpPr>
        <p:spPr bwMode="auto">
          <a:xfrm flipH="1" flipV="1">
            <a:off x="3227387" y="3578225"/>
            <a:ext cx="2117725" cy="57860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2" name="Straight Arrow Connector 21"/>
          <p:cNvCxnSpPr>
            <a:stCxn id="1189895" idx="3"/>
          </p:cNvCxnSpPr>
          <p:nvPr/>
        </p:nvCxnSpPr>
        <p:spPr bwMode="auto">
          <a:xfrm>
            <a:off x="3227387" y="4298950"/>
            <a:ext cx="2117725" cy="20713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6" name="Text Box 29"/>
          <p:cNvSpPr txBox="1">
            <a:spLocks noChangeArrowheads="1"/>
          </p:cNvSpPr>
          <p:nvPr/>
        </p:nvSpPr>
        <p:spPr bwMode="auto">
          <a:xfrm rot="239268">
            <a:off x="3406061" y="4736785"/>
            <a:ext cx="1824836" cy="279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nb-NO" sz="1200" b="0" dirty="0" err="1" smtClean="0">
                <a:solidFill>
                  <a:srgbClr val="3333CC"/>
                </a:solidFill>
              </a:rPr>
              <a:t>Communication</a:t>
            </a:r>
            <a:r>
              <a:rPr lang="nb-NO" sz="1200" b="0" dirty="0" smtClean="0">
                <a:solidFill>
                  <a:srgbClr val="3333CC"/>
                </a:solidFill>
              </a:rPr>
              <a:t> </a:t>
            </a:r>
            <a:r>
              <a:rPr lang="nb-NO" sz="1200" b="0" dirty="0" err="1" smtClean="0">
                <a:solidFill>
                  <a:srgbClr val="3333CC"/>
                </a:solidFill>
              </a:rPr>
              <a:t>possible</a:t>
            </a:r>
            <a:endParaRPr lang="en-US" sz="1200" b="0" dirty="0">
              <a:solidFill>
                <a:srgbClr val="3333CC"/>
              </a:solidFill>
            </a:endParaRPr>
          </a:p>
        </p:txBody>
      </p:sp>
      <p:cxnSp>
        <p:nvCxnSpPr>
          <p:cNvPr id="26" name="Straight Arrow Connector 25"/>
          <p:cNvCxnSpPr/>
          <p:nvPr/>
        </p:nvCxnSpPr>
        <p:spPr bwMode="auto">
          <a:xfrm>
            <a:off x="3342011" y="5015417"/>
            <a:ext cx="1952941" cy="8680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arrow"/>
            <a:tailEnd type="arrow"/>
          </a:ln>
          <a:effectLst/>
        </p:spPr>
      </p:cxnSp>
      <p:sp>
        <p:nvSpPr>
          <p:cNvPr id="60" name="Text Box 29"/>
          <p:cNvSpPr txBox="1">
            <a:spLocks noChangeArrowheads="1"/>
          </p:cNvSpPr>
          <p:nvPr/>
        </p:nvSpPr>
        <p:spPr bwMode="auto">
          <a:xfrm>
            <a:off x="297377" y="4132630"/>
            <a:ext cx="1179980" cy="4638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nb-NO" sz="1200" b="0" dirty="0" smtClean="0">
                <a:solidFill>
                  <a:srgbClr val="3333CC"/>
                </a:solidFill>
              </a:rPr>
              <a:t>Loop to </a:t>
            </a:r>
            <a:r>
              <a:rPr lang="nb-NO" sz="1200" b="0" dirty="0" err="1" smtClean="0">
                <a:solidFill>
                  <a:srgbClr val="3333CC"/>
                </a:solidFill>
              </a:rPr>
              <a:t>accept</a:t>
            </a:r>
            <a:endParaRPr lang="nb-NO" sz="1200" b="0" dirty="0">
              <a:solidFill>
                <a:srgbClr val="3333CC"/>
              </a:solidFill>
            </a:endParaRPr>
          </a:p>
          <a:p>
            <a:pPr algn="ctr"/>
            <a:r>
              <a:rPr lang="nb-NO" sz="1200" b="0" dirty="0" err="1" smtClean="0">
                <a:solidFill>
                  <a:srgbClr val="3333CC"/>
                </a:solidFill>
              </a:rPr>
              <a:t>new</a:t>
            </a:r>
            <a:r>
              <a:rPr lang="nb-NO" sz="1200" b="0" dirty="0" smtClean="0">
                <a:solidFill>
                  <a:srgbClr val="3333CC"/>
                </a:solidFill>
              </a:rPr>
              <a:t> </a:t>
            </a:r>
            <a:r>
              <a:rPr lang="nb-NO" sz="1200" b="0" dirty="0" err="1" smtClean="0">
                <a:solidFill>
                  <a:srgbClr val="3333CC"/>
                </a:solidFill>
              </a:rPr>
              <a:t>clients</a:t>
            </a:r>
            <a:endParaRPr lang="en-US" sz="1200" b="0" dirty="0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9873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89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189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189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189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189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189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1899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189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189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1189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1189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1189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1189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11899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1189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1189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1189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500"/>
                                        <p:tgtEl>
                                          <p:spTgt spid="1189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500"/>
                                        <p:tgtEl>
                                          <p:spTgt spid="1189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500"/>
                                        <p:tgtEl>
                                          <p:spTgt spid="1189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1" dur="500"/>
                                        <p:tgtEl>
                                          <p:spTgt spid="1189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4" dur="500"/>
                                        <p:tgtEl>
                                          <p:spTgt spid="1189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9891" grpId="0" animBg="1"/>
      <p:bldP spid="1189892" grpId="0" animBg="1"/>
      <p:bldP spid="1189893" grpId="0" animBg="1"/>
      <p:bldP spid="1189894" grpId="0" animBg="1"/>
      <p:bldP spid="1189895" grpId="0" animBg="1"/>
      <p:bldP spid="1189896" grpId="0" animBg="1"/>
      <p:bldP spid="1189897" grpId="0" animBg="1"/>
      <p:bldP spid="1189899" grpId="0" animBg="1"/>
      <p:bldP spid="1189900" grpId="0" animBg="1"/>
      <p:bldP spid="1189901" grpId="0" animBg="1"/>
      <p:bldP spid="1189902" grpId="0" animBg="1"/>
      <p:bldP spid="1189903" grpId="0"/>
      <p:bldP spid="1189904" grpId="0"/>
      <p:bldP spid="1189905" grpId="0" animBg="1"/>
      <p:bldP spid="1189906" grpId="0" animBg="1"/>
      <p:bldP spid="1189907" grpId="0" animBg="1"/>
      <p:bldP spid="1189908" grpId="0" animBg="1"/>
      <p:bldP spid="1189909" grpId="0" animBg="1"/>
      <p:bldP spid="1189910" grpId="0" animBg="1"/>
      <p:bldP spid="1189911" grpId="0" animBg="1"/>
      <p:bldP spid="1189912" grpId="0" animBg="1"/>
      <p:bldP spid="1189914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431800" y="-95250"/>
            <a:ext cx="8172450" cy="718338"/>
          </a:xfrm>
        </p:spPr>
        <p:txBody>
          <a:bodyPr/>
          <a:lstStyle/>
          <a:p>
            <a:pPr eaLnBrk="1" hangingPunct="1"/>
            <a:r>
              <a:rPr lang="en-US" sz="2600" dirty="0" smtClean="0">
                <a:latin typeface="Tahoma" charset="0"/>
                <a:ea typeface="ＭＳ Ｐゴシック" charset="0"/>
                <a:cs typeface="ＭＳ Ｐゴシック" charset="0"/>
              </a:rPr>
              <a:t>Outline for select based iterative server</a:t>
            </a:r>
            <a:endParaRPr lang="en-US" sz="2600" dirty="0">
              <a:latin typeface="Tahom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89891" name="Text Box 3"/>
          <p:cNvSpPr txBox="1">
            <a:spLocks noChangeArrowheads="1"/>
          </p:cNvSpPr>
          <p:nvPr/>
        </p:nvSpPr>
        <p:spPr bwMode="auto">
          <a:xfrm>
            <a:off x="1779587" y="1243012"/>
            <a:ext cx="1447800" cy="3492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en-US" sz="1600" b="0" dirty="0">
                <a:solidFill>
                  <a:srgbClr val="000000"/>
                </a:solidFill>
                <a:latin typeface="Courier New" charset="0"/>
              </a:rPr>
              <a:t>socket()</a:t>
            </a:r>
          </a:p>
        </p:txBody>
      </p:sp>
      <p:sp>
        <p:nvSpPr>
          <p:cNvPr id="1189892" name="Text Box 4"/>
          <p:cNvSpPr txBox="1">
            <a:spLocks noChangeArrowheads="1"/>
          </p:cNvSpPr>
          <p:nvPr/>
        </p:nvSpPr>
        <p:spPr bwMode="auto">
          <a:xfrm>
            <a:off x="1779587" y="1963737"/>
            <a:ext cx="1447800" cy="3492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en-US" sz="1600" b="0" dirty="0">
                <a:solidFill>
                  <a:srgbClr val="000000"/>
                </a:solidFill>
                <a:latin typeface="Courier New" charset="0"/>
              </a:rPr>
              <a:t>bind()</a:t>
            </a:r>
          </a:p>
        </p:txBody>
      </p:sp>
      <p:sp>
        <p:nvSpPr>
          <p:cNvPr id="1189893" name="Text Box 5"/>
          <p:cNvSpPr txBox="1">
            <a:spLocks noChangeArrowheads="1"/>
          </p:cNvSpPr>
          <p:nvPr/>
        </p:nvSpPr>
        <p:spPr bwMode="auto">
          <a:xfrm>
            <a:off x="1779587" y="2684462"/>
            <a:ext cx="1447800" cy="3492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en-US" sz="1600" b="0" dirty="0">
                <a:solidFill>
                  <a:srgbClr val="000000"/>
                </a:solidFill>
                <a:latin typeface="Courier New" charset="0"/>
              </a:rPr>
              <a:t>listen()</a:t>
            </a:r>
          </a:p>
        </p:txBody>
      </p:sp>
      <p:sp>
        <p:nvSpPr>
          <p:cNvPr id="1189894" name="Text Box 6"/>
          <p:cNvSpPr txBox="1">
            <a:spLocks noChangeArrowheads="1"/>
          </p:cNvSpPr>
          <p:nvPr/>
        </p:nvSpPr>
        <p:spPr bwMode="auto">
          <a:xfrm>
            <a:off x="1779587" y="3403600"/>
            <a:ext cx="1447800" cy="3492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en-US" sz="1600" b="0" dirty="0" smtClean="0">
                <a:solidFill>
                  <a:srgbClr val="000000"/>
                </a:solidFill>
                <a:latin typeface="Courier New" charset="0"/>
              </a:rPr>
              <a:t>select()</a:t>
            </a:r>
            <a:endParaRPr lang="en-US" sz="1600" b="0" dirty="0">
              <a:solidFill>
                <a:srgbClr val="000000"/>
              </a:solidFill>
              <a:latin typeface="Courier New" charset="0"/>
            </a:endParaRPr>
          </a:p>
        </p:txBody>
      </p:sp>
      <p:sp>
        <p:nvSpPr>
          <p:cNvPr id="1189895" name="Text Box 7"/>
          <p:cNvSpPr txBox="1">
            <a:spLocks noChangeArrowheads="1"/>
          </p:cNvSpPr>
          <p:nvPr/>
        </p:nvSpPr>
        <p:spPr bwMode="auto">
          <a:xfrm>
            <a:off x="1779587" y="4124325"/>
            <a:ext cx="1447800" cy="3492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en-US" sz="1600" b="0" dirty="0" smtClean="0">
                <a:solidFill>
                  <a:srgbClr val="000000"/>
                </a:solidFill>
                <a:latin typeface="Courier New" charset="0"/>
              </a:rPr>
              <a:t>accept()</a:t>
            </a:r>
            <a:endParaRPr lang="en-US" sz="1600" b="0" dirty="0">
              <a:solidFill>
                <a:srgbClr val="000000"/>
              </a:solidFill>
              <a:latin typeface="Courier New" charset="0"/>
            </a:endParaRPr>
          </a:p>
        </p:txBody>
      </p:sp>
      <p:sp>
        <p:nvSpPr>
          <p:cNvPr id="1189896" name="Text Box 8"/>
          <p:cNvSpPr txBox="1">
            <a:spLocks noChangeArrowheads="1"/>
          </p:cNvSpPr>
          <p:nvPr/>
        </p:nvSpPr>
        <p:spPr bwMode="auto">
          <a:xfrm>
            <a:off x="1779587" y="4845050"/>
            <a:ext cx="1447800" cy="34073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nb-NO" sz="1600" b="0" dirty="0" smtClean="0">
                <a:solidFill>
                  <a:srgbClr val="000000"/>
                </a:solidFill>
                <a:latin typeface="Courier New" charset="0"/>
              </a:rPr>
              <a:t>YOUR CODE</a:t>
            </a:r>
            <a:endParaRPr lang="en-US" sz="1600" b="0" dirty="0">
              <a:solidFill>
                <a:srgbClr val="000000"/>
              </a:solidFill>
              <a:latin typeface="Courier New" charset="0"/>
            </a:endParaRPr>
          </a:p>
        </p:txBody>
      </p:sp>
      <p:sp>
        <p:nvSpPr>
          <p:cNvPr id="1189897" name="Text Box 9"/>
          <p:cNvSpPr txBox="1">
            <a:spLocks noChangeArrowheads="1"/>
          </p:cNvSpPr>
          <p:nvPr/>
        </p:nvSpPr>
        <p:spPr bwMode="auto">
          <a:xfrm>
            <a:off x="1779587" y="5565775"/>
            <a:ext cx="1447800" cy="3492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en-US" sz="1600" b="0" dirty="0">
                <a:solidFill>
                  <a:srgbClr val="000000"/>
                </a:solidFill>
                <a:latin typeface="Courier New" charset="0"/>
              </a:rPr>
              <a:t>close()</a:t>
            </a:r>
          </a:p>
        </p:txBody>
      </p:sp>
      <p:sp>
        <p:nvSpPr>
          <p:cNvPr id="1189899" name="Text Box 11"/>
          <p:cNvSpPr txBox="1">
            <a:spLocks noChangeArrowheads="1"/>
          </p:cNvSpPr>
          <p:nvPr/>
        </p:nvSpPr>
        <p:spPr bwMode="auto">
          <a:xfrm>
            <a:off x="5391150" y="4927600"/>
            <a:ext cx="1447800" cy="3492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en-US" sz="1600" b="0" dirty="0" smtClean="0">
                <a:solidFill>
                  <a:srgbClr val="000000"/>
                </a:solidFill>
                <a:latin typeface="Courier New" charset="0"/>
              </a:rPr>
              <a:t>YOUR CODE</a:t>
            </a:r>
            <a:endParaRPr lang="en-US" sz="1600" b="0" dirty="0">
              <a:solidFill>
                <a:srgbClr val="000000"/>
              </a:solidFill>
              <a:latin typeface="Courier New" charset="0"/>
            </a:endParaRPr>
          </a:p>
        </p:txBody>
      </p:sp>
      <p:sp>
        <p:nvSpPr>
          <p:cNvPr id="1189900" name="Text Box 12"/>
          <p:cNvSpPr txBox="1">
            <a:spLocks noChangeArrowheads="1"/>
          </p:cNvSpPr>
          <p:nvPr/>
        </p:nvSpPr>
        <p:spPr bwMode="auto">
          <a:xfrm>
            <a:off x="5391150" y="5657850"/>
            <a:ext cx="1447800" cy="3492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en-US" sz="1600" b="0" dirty="0">
                <a:solidFill>
                  <a:srgbClr val="000000"/>
                </a:solidFill>
                <a:latin typeface="Courier New" charset="0"/>
              </a:rPr>
              <a:t>close()</a:t>
            </a:r>
          </a:p>
        </p:txBody>
      </p:sp>
      <p:sp>
        <p:nvSpPr>
          <p:cNvPr id="1189901" name="Text Box 13"/>
          <p:cNvSpPr txBox="1">
            <a:spLocks noChangeArrowheads="1"/>
          </p:cNvSpPr>
          <p:nvPr/>
        </p:nvSpPr>
        <p:spPr bwMode="auto">
          <a:xfrm>
            <a:off x="5391149" y="3426583"/>
            <a:ext cx="1447800" cy="3492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en-US" sz="1600" b="0" dirty="0">
                <a:solidFill>
                  <a:srgbClr val="000000"/>
                </a:solidFill>
                <a:latin typeface="Courier New" charset="0"/>
              </a:rPr>
              <a:t>socket()</a:t>
            </a:r>
          </a:p>
        </p:txBody>
      </p:sp>
      <p:sp>
        <p:nvSpPr>
          <p:cNvPr id="1189902" name="Text Box 14"/>
          <p:cNvSpPr txBox="1">
            <a:spLocks noChangeArrowheads="1"/>
          </p:cNvSpPr>
          <p:nvPr/>
        </p:nvSpPr>
        <p:spPr bwMode="auto">
          <a:xfrm>
            <a:off x="5391149" y="4156833"/>
            <a:ext cx="1447800" cy="3492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en-US" sz="1600" b="0" dirty="0">
                <a:solidFill>
                  <a:srgbClr val="000000"/>
                </a:solidFill>
                <a:latin typeface="Courier New" charset="0"/>
              </a:rPr>
              <a:t>connect()</a:t>
            </a:r>
          </a:p>
        </p:txBody>
      </p:sp>
      <p:sp>
        <p:nvSpPr>
          <p:cNvPr id="1189903" name="Text Box 15"/>
          <p:cNvSpPr txBox="1">
            <a:spLocks noChangeArrowheads="1"/>
          </p:cNvSpPr>
          <p:nvPr/>
        </p:nvSpPr>
        <p:spPr bwMode="auto">
          <a:xfrm>
            <a:off x="5773736" y="3020183"/>
            <a:ext cx="682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sz="1600" b="0" dirty="0">
                <a:solidFill>
                  <a:srgbClr val="3333CC"/>
                </a:solidFill>
              </a:rPr>
              <a:t>Client</a:t>
            </a:r>
          </a:p>
        </p:txBody>
      </p:sp>
      <p:sp>
        <p:nvSpPr>
          <p:cNvPr id="1189904" name="Text Box 16"/>
          <p:cNvSpPr txBox="1">
            <a:spLocks noChangeArrowheads="1"/>
          </p:cNvSpPr>
          <p:nvPr/>
        </p:nvSpPr>
        <p:spPr bwMode="auto">
          <a:xfrm>
            <a:off x="2125662" y="841375"/>
            <a:ext cx="7540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sz="1600" b="0" dirty="0">
                <a:solidFill>
                  <a:srgbClr val="3333CC"/>
                </a:solidFill>
              </a:rPr>
              <a:t>Server</a:t>
            </a:r>
          </a:p>
        </p:txBody>
      </p:sp>
      <p:sp>
        <p:nvSpPr>
          <p:cNvPr id="1189905" name="Line 17"/>
          <p:cNvSpPr>
            <a:spLocks noChangeShapeType="1"/>
          </p:cNvSpPr>
          <p:nvPr/>
        </p:nvSpPr>
        <p:spPr bwMode="auto">
          <a:xfrm>
            <a:off x="2503487" y="1658937"/>
            <a:ext cx="0" cy="2381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189906" name="Line 18"/>
          <p:cNvSpPr>
            <a:spLocks noChangeShapeType="1"/>
          </p:cNvSpPr>
          <p:nvPr/>
        </p:nvSpPr>
        <p:spPr bwMode="auto">
          <a:xfrm>
            <a:off x="2503487" y="2379662"/>
            <a:ext cx="0" cy="2381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189907" name="Line 19"/>
          <p:cNvSpPr>
            <a:spLocks noChangeShapeType="1"/>
          </p:cNvSpPr>
          <p:nvPr/>
        </p:nvSpPr>
        <p:spPr bwMode="auto">
          <a:xfrm>
            <a:off x="2503487" y="3100387"/>
            <a:ext cx="0" cy="2381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189908" name="Line 20"/>
          <p:cNvSpPr>
            <a:spLocks noChangeShapeType="1"/>
          </p:cNvSpPr>
          <p:nvPr/>
        </p:nvSpPr>
        <p:spPr bwMode="auto">
          <a:xfrm>
            <a:off x="2503487" y="3819525"/>
            <a:ext cx="0" cy="2381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189909" name="Line 21"/>
          <p:cNvSpPr>
            <a:spLocks noChangeShapeType="1"/>
          </p:cNvSpPr>
          <p:nvPr/>
        </p:nvSpPr>
        <p:spPr bwMode="auto">
          <a:xfrm>
            <a:off x="2503487" y="4540250"/>
            <a:ext cx="0" cy="2381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189910" name="Line 22"/>
          <p:cNvSpPr>
            <a:spLocks noChangeShapeType="1"/>
          </p:cNvSpPr>
          <p:nvPr/>
        </p:nvSpPr>
        <p:spPr bwMode="auto">
          <a:xfrm>
            <a:off x="2503487" y="5260975"/>
            <a:ext cx="0" cy="2381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189911" name="Line 23"/>
          <p:cNvSpPr>
            <a:spLocks noChangeShapeType="1"/>
          </p:cNvSpPr>
          <p:nvPr/>
        </p:nvSpPr>
        <p:spPr bwMode="auto">
          <a:xfrm>
            <a:off x="6115049" y="3847270"/>
            <a:ext cx="0" cy="2381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189912" name="Line 24"/>
          <p:cNvSpPr>
            <a:spLocks noChangeShapeType="1"/>
          </p:cNvSpPr>
          <p:nvPr/>
        </p:nvSpPr>
        <p:spPr bwMode="auto">
          <a:xfrm>
            <a:off x="6115049" y="4577520"/>
            <a:ext cx="0" cy="2381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189914" name="Line 26"/>
          <p:cNvSpPr>
            <a:spLocks noChangeShapeType="1"/>
          </p:cNvSpPr>
          <p:nvPr/>
        </p:nvSpPr>
        <p:spPr bwMode="auto">
          <a:xfrm>
            <a:off x="6115050" y="5348287"/>
            <a:ext cx="0" cy="2381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6" name="Elbow Connector 5"/>
          <p:cNvCxnSpPr>
            <a:stCxn id="1189910" idx="0"/>
            <a:endCxn id="1189894" idx="1"/>
          </p:cNvCxnSpPr>
          <p:nvPr/>
        </p:nvCxnSpPr>
        <p:spPr bwMode="auto">
          <a:xfrm rot="5400000" flipH="1">
            <a:off x="1300162" y="4057650"/>
            <a:ext cx="1682750" cy="723900"/>
          </a:xfrm>
          <a:prstGeom prst="bentConnector4">
            <a:avLst>
              <a:gd name="adj1" fmla="val -5616"/>
              <a:gd name="adj2" fmla="val 131579"/>
            </a:avLst>
          </a:prstGeom>
          <a:ln w="12700"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0" name="Text Box 29"/>
          <p:cNvSpPr txBox="1">
            <a:spLocks noChangeArrowheads="1"/>
          </p:cNvSpPr>
          <p:nvPr/>
        </p:nvSpPr>
        <p:spPr bwMode="auto">
          <a:xfrm>
            <a:off x="297377" y="4132630"/>
            <a:ext cx="1179980" cy="4638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nb-NO" sz="1200" b="0" dirty="0" smtClean="0">
                <a:solidFill>
                  <a:srgbClr val="3333CC"/>
                </a:solidFill>
              </a:rPr>
              <a:t>Loop to </a:t>
            </a:r>
            <a:r>
              <a:rPr lang="nb-NO" sz="1200" b="0" dirty="0" err="1" smtClean="0">
                <a:solidFill>
                  <a:srgbClr val="3333CC"/>
                </a:solidFill>
              </a:rPr>
              <a:t>accept</a:t>
            </a:r>
            <a:endParaRPr lang="nb-NO" sz="1200" b="0" dirty="0">
              <a:solidFill>
                <a:srgbClr val="3333CC"/>
              </a:solidFill>
            </a:endParaRPr>
          </a:p>
          <a:p>
            <a:pPr algn="ctr"/>
            <a:r>
              <a:rPr lang="nb-NO" sz="1200" b="0" dirty="0" err="1" smtClean="0">
                <a:solidFill>
                  <a:srgbClr val="3333CC"/>
                </a:solidFill>
              </a:rPr>
              <a:t>new</a:t>
            </a:r>
            <a:r>
              <a:rPr lang="nb-NO" sz="1200" b="0" dirty="0" smtClean="0">
                <a:solidFill>
                  <a:srgbClr val="3333CC"/>
                </a:solidFill>
              </a:rPr>
              <a:t> </a:t>
            </a:r>
            <a:r>
              <a:rPr lang="nb-NO" sz="1200" b="0" dirty="0" err="1" smtClean="0">
                <a:solidFill>
                  <a:srgbClr val="3333CC"/>
                </a:solidFill>
              </a:rPr>
              <a:t>clients</a:t>
            </a:r>
            <a:endParaRPr lang="en-US" sz="1200" b="0" dirty="0">
              <a:solidFill>
                <a:srgbClr val="3333CC"/>
              </a:solidFill>
            </a:endParaRPr>
          </a:p>
        </p:txBody>
      </p:sp>
      <p:cxnSp>
        <p:nvCxnSpPr>
          <p:cNvPr id="5" name="Elbow Connector 4"/>
          <p:cNvCxnSpPr>
            <a:stCxn id="1189908" idx="0"/>
            <a:endCxn id="1189896" idx="3"/>
          </p:cNvCxnSpPr>
          <p:nvPr/>
        </p:nvCxnSpPr>
        <p:spPr bwMode="auto">
          <a:xfrm rot="16200000" flipH="1">
            <a:off x="2267491" y="4055521"/>
            <a:ext cx="1195893" cy="723900"/>
          </a:xfrm>
          <a:prstGeom prst="bentConnector4">
            <a:avLst>
              <a:gd name="adj1" fmla="val 5178"/>
              <a:gd name="adj2" fmla="val 131579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" name="Straight Arrow Connector 8"/>
          <p:cNvCxnSpPr/>
          <p:nvPr/>
        </p:nvCxnSpPr>
        <p:spPr bwMode="auto">
          <a:xfrm flipH="1" flipV="1">
            <a:off x="3382471" y="3578225"/>
            <a:ext cx="1933996" cy="1524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0" name="Text Box 29"/>
          <p:cNvSpPr txBox="1">
            <a:spLocks noChangeArrowheads="1"/>
          </p:cNvSpPr>
          <p:nvPr/>
        </p:nvSpPr>
        <p:spPr bwMode="auto">
          <a:xfrm>
            <a:off x="3612359" y="2385200"/>
            <a:ext cx="2245191" cy="64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nb-NO" sz="1200" b="0" dirty="0" err="1" smtClean="0">
                <a:solidFill>
                  <a:srgbClr val="3333CC"/>
                </a:solidFill>
              </a:rPr>
              <a:t>We</a:t>
            </a:r>
            <a:r>
              <a:rPr lang="nb-NO" sz="1200" b="0" dirty="0" smtClean="0">
                <a:solidFill>
                  <a:srgbClr val="3333CC"/>
                </a:solidFill>
              </a:rPr>
              <a:t> </a:t>
            </a:r>
            <a:r>
              <a:rPr lang="nb-NO" sz="1200" b="0" dirty="0" err="1" smtClean="0">
                <a:solidFill>
                  <a:srgbClr val="3333CC"/>
                </a:solidFill>
              </a:rPr>
              <a:t>only</a:t>
            </a:r>
            <a:r>
              <a:rPr lang="nb-NO" sz="1200" b="0" dirty="0" smtClean="0">
                <a:solidFill>
                  <a:srgbClr val="3333CC"/>
                </a:solidFill>
              </a:rPr>
              <a:t> </a:t>
            </a:r>
            <a:r>
              <a:rPr lang="nb-NO" sz="1200" b="0" dirty="0" err="1" smtClean="0">
                <a:solidFill>
                  <a:srgbClr val="3333CC"/>
                </a:solidFill>
              </a:rPr>
              <a:t>call</a:t>
            </a:r>
            <a:r>
              <a:rPr lang="nb-NO" sz="1200" b="0" dirty="0" smtClean="0">
                <a:solidFill>
                  <a:srgbClr val="3333CC"/>
                </a:solidFill>
              </a:rPr>
              <a:t> </a:t>
            </a:r>
            <a:r>
              <a:rPr lang="nb-NO" sz="1200" b="0" dirty="0" err="1" smtClean="0">
                <a:solidFill>
                  <a:srgbClr val="33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accept</a:t>
            </a:r>
            <a:r>
              <a:rPr lang="nb-NO" sz="1200" b="0" dirty="0" smtClean="0">
                <a:solidFill>
                  <a:srgbClr val="33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algn="ctr"/>
            <a:r>
              <a:rPr lang="nb-NO" sz="1200" b="0" dirty="0" err="1">
                <a:solidFill>
                  <a:srgbClr val="3333CC"/>
                </a:solidFill>
              </a:rPr>
              <a:t>w</a:t>
            </a:r>
            <a:r>
              <a:rPr lang="nb-NO" sz="1200" b="0" dirty="0" err="1" smtClean="0">
                <a:solidFill>
                  <a:srgbClr val="3333CC"/>
                </a:solidFill>
              </a:rPr>
              <a:t>hen</a:t>
            </a:r>
            <a:r>
              <a:rPr lang="nb-NO" sz="1200" b="0" dirty="0" smtClean="0">
                <a:solidFill>
                  <a:srgbClr val="3333CC"/>
                </a:solidFill>
              </a:rPr>
              <a:t> </a:t>
            </a:r>
            <a:r>
              <a:rPr lang="nb-NO" sz="1200" b="0" dirty="0" err="1" smtClean="0">
                <a:solidFill>
                  <a:srgbClr val="3333CC"/>
                </a:solidFill>
              </a:rPr>
              <a:t>the</a:t>
            </a:r>
            <a:r>
              <a:rPr lang="nb-NO" sz="1200" b="0" dirty="0" smtClean="0">
                <a:solidFill>
                  <a:srgbClr val="3333CC"/>
                </a:solidFill>
              </a:rPr>
              <a:t> </a:t>
            </a:r>
            <a:r>
              <a:rPr lang="nb-NO" sz="1200" b="0" dirty="0" err="1" smtClean="0">
                <a:solidFill>
                  <a:srgbClr val="3333CC"/>
                </a:solidFill>
              </a:rPr>
              <a:t>connection</a:t>
            </a:r>
            <a:r>
              <a:rPr lang="nb-NO" sz="1200" b="0" dirty="0" smtClean="0">
                <a:solidFill>
                  <a:srgbClr val="3333CC"/>
                </a:solidFill>
              </a:rPr>
              <a:t> is</a:t>
            </a:r>
          </a:p>
          <a:p>
            <a:pPr algn="ctr"/>
            <a:r>
              <a:rPr lang="nb-NO" sz="1200" b="0" dirty="0" smtClean="0">
                <a:solidFill>
                  <a:srgbClr val="3333CC"/>
                </a:solidFill>
              </a:rPr>
              <a:t>from a </a:t>
            </a:r>
            <a:r>
              <a:rPr lang="nb-NO" sz="1200" b="0" dirty="0" err="1" smtClean="0">
                <a:solidFill>
                  <a:srgbClr val="3333CC"/>
                </a:solidFill>
              </a:rPr>
              <a:t>new</a:t>
            </a:r>
            <a:r>
              <a:rPr lang="nb-NO" sz="1200" b="0" dirty="0" smtClean="0">
                <a:solidFill>
                  <a:srgbClr val="3333CC"/>
                </a:solidFill>
              </a:rPr>
              <a:t> </a:t>
            </a:r>
            <a:r>
              <a:rPr lang="nb-NO" sz="1200" b="0" dirty="0" err="1" smtClean="0">
                <a:solidFill>
                  <a:srgbClr val="3333CC"/>
                </a:solidFill>
              </a:rPr>
              <a:t>client</a:t>
            </a:r>
            <a:r>
              <a:rPr lang="nb-NO" sz="1200" b="0" dirty="0" smtClean="0">
                <a:solidFill>
                  <a:srgbClr val="3333CC"/>
                </a:solidFill>
              </a:rPr>
              <a:t>.</a:t>
            </a:r>
            <a:endParaRPr lang="en-US" sz="1200" b="0" dirty="0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5273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89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189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189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189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189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189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1899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189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189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1189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1189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1189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1189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11899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1189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1189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1189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500"/>
                                        <p:tgtEl>
                                          <p:spTgt spid="1189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500"/>
                                        <p:tgtEl>
                                          <p:spTgt spid="1189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500"/>
                                        <p:tgtEl>
                                          <p:spTgt spid="1189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1" dur="500"/>
                                        <p:tgtEl>
                                          <p:spTgt spid="1189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4" dur="500"/>
                                        <p:tgtEl>
                                          <p:spTgt spid="1189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9891" grpId="0" animBg="1"/>
      <p:bldP spid="1189892" grpId="0" animBg="1"/>
      <p:bldP spid="1189893" grpId="0" animBg="1"/>
      <p:bldP spid="1189894" grpId="0" animBg="1"/>
      <p:bldP spid="1189895" grpId="0" animBg="1"/>
      <p:bldP spid="1189896" grpId="0" animBg="1"/>
      <p:bldP spid="1189897" grpId="0" animBg="1"/>
      <p:bldP spid="1189899" grpId="0" animBg="1"/>
      <p:bldP spid="1189900" grpId="0" animBg="1"/>
      <p:bldP spid="1189901" grpId="0" animBg="1"/>
      <p:bldP spid="1189902" grpId="0" animBg="1"/>
      <p:bldP spid="1189903" grpId="0"/>
      <p:bldP spid="1189904" grpId="0"/>
      <p:bldP spid="1189905" grpId="0" animBg="1"/>
      <p:bldP spid="1189906" grpId="0" animBg="1"/>
      <p:bldP spid="1189907" grpId="0" animBg="1"/>
      <p:bldP spid="1189908" grpId="0" animBg="1"/>
      <p:bldP spid="1189909" grpId="0" animBg="1"/>
      <p:bldP spid="1189910" grpId="0" animBg="1"/>
      <p:bldP spid="1189911" grpId="0" animBg="1"/>
      <p:bldP spid="1189912" grpId="0" animBg="1"/>
      <p:bldP spid="1189914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Literature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5275" y="1476375"/>
            <a:ext cx="8648700" cy="4703763"/>
          </a:xfrm>
        </p:spPr>
        <p:txBody>
          <a:bodyPr/>
          <a:lstStyle/>
          <a:p>
            <a:pPr eaLnBrk="1" hangingPunct="1"/>
            <a:r>
              <a:rPr lang="ja-JP" altLang="en-US" sz="2400" dirty="0">
                <a:latin typeface="Tahoma" charset="0"/>
                <a:ea typeface="ＭＳ Ｐゴシック" charset="0"/>
                <a:cs typeface="ＭＳ Ｐゴシック" charset="0"/>
              </a:rPr>
              <a:t>“</a:t>
            </a:r>
            <a:r>
              <a:rPr lang="en-US" sz="2400" dirty="0">
                <a:latin typeface="Tahoma" charset="0"/>
                <a:ea typeface="ＭＳ Ｐゴシック" charset="0"/>
                <a:cs typeface="ＭＳ Ｐゴシック" charset="0"/>
              </a:rPr>
              <a:t>Berkeley UNIX System Calls and </a:t>
            </a:r>
            <a:r>
              <a:rPr lang="en-US" sz="2400" dirty="0">
                <a:latin typeface="Tahoma" charset="0"/>
                <a:ea typeface="ＭＳ Ｐゴシック" charset="0"/>
                <a:cs typeface="ＭＳ Ｐゴシック" charset="0"/>
              </a:rPr>
              <a:t>Interprocess</a:t>
            </a:r>
            <a:r>
              <a:rPr lang="en-US" sz="2400" dirty="0">
                <a:latin typeface="Tahoma" charset="0"/>
                <a:ea typeface="ＭＳ Ｐゴシック" charset="0"/>
                <a:cs typeface="ＭＳ Ｐゴシック" charset="0"/>
              </a:rPr>
              <a:t> Communication</a:t>
            </a:r>
            <a:r>
              <a:rPr lang="ja-JP" altLang="en-US" sz="2400" dirty="0">
                <a:latin typeface="Tahoma" charset="0"/>
                <a:ea typeface="ＭＳ Ｐゴシック" charset="0"/>
                <a:cs typeface="ＭＳ Ｐゴシック" charset="0"/>
              </a:rPr>
              <a:t>”</a:t>
            </a:r>
            <a:r>
              <a:rPr lang="en-US" sz="2400" dirty="0">
                <a:latin typeface="Tahoma" charset="0"/>
                <a:ea typeface="ＭＳ Ｐゴシック" charset="0"/>
                <a:cs typeface="ＭＳ Ｐゴシック" charset="0"/>
              </a:rPr>
              <a:t>, Lawrence </a:t>
            </a:r>
            <a:r>
              <a:rPr lang="en-US" sz="2400" dirty="0">
                <a:latin typeface="Tahoma" charset="0"/>
                <a:ea typeface="ＭＳ Ｐゴシック" charset="0"/>
                <a:cs typeface="ＭＳ Ｐゴシック" charset="0"/>
              </a:rPr>
              <a:t>Besaw</a:t>
            </a:r>
            <a:r>
              <a:rPr lang="en-US" sz="2400" dirty="0">
                <a:latin typeface="Tahoma" charset="0"/>
                <a:ea typeface="ＭＳ Ｐゴシック" charset="0"/>
                <a:cs typeface="ＭＳ Ｐゴシック" charset="0"/>
              </a:rPr>
              <a:t>, University of Wisconsin</a:t>
            </a:r>
          </a:p>
          <a:p>
            <a:pPr lvl="1" eaLnBrk="1" hangingPunct="1"/>
            <a:r>
              <a:rPr lang="en-US" sz="2000" dirty="0">
                <a:latin typeface="Tahoma" charset="0"/>
                <a:ea typeface="ＭＳ Ｐゴシック" charset="0"/>
              </a:rPr>
              <a:t>is available through the course web pages</a:t>
            </a:r>
            <a:br>
              <a:rPr lang="en-US" sz="2000" dirty="0">
                <a:latin typeface="Tahoma" charset="0"/>
                <a:ea typeface="ＭＳ Ｐゴシック" charset="0"/>
              </a:rPr>
            </a:br>
            <a:r>
              <a:rPr lang="en-US" sz="2000" dirty="0">
                <a:latin typeface="Tahoma" charset="0"/>
                <a:ea typeface="ＭＳ Ｐゴシック" charset="0"/>
              </a:rPr>
              <a:t/>
            </a:r>
            <a:br>
              <a:rPr lang="en-US" sz="2000" dirty="0">
                <a:latin typeface="Tahoma" charset="0"/>
                <a:ea typeface="ＭＳ Ｐゴシック" charset="0"/>
              </a:rPr>
            </a:br>
            <a:endParaRPr lang="en-US" sz="2000" dirty="0">
              <a:latin typeface="Tahoma" charset="0"/>
              <a:ea typeface="ＭＳ Ｐゴシック" charset="0"/>
            </a:endParaRPr>
          </a:p>
          <a:p>
            <a:pPr eaLnBrk="1" hangingPunct="1"/>
            <a:r>
              <a:rPr lang="en-US" sz="2400" dirty="0">
                <a:latin typeface="Tahoma" charset="0"/>
                <a:ea typeface="ＭＳ Ｐゴシック" charset="0"/>
                <a:cs typeface="ＭＳ Ｐゴシック" charset="0"/>
              </a:rPr>
              <a:t>Many books:</a:t>
            </a:r>
          </a:p>
          <a:p>
            <a:pPr lvl="1" eaLnBrk="1" hangingPunct="1"/>
            <a:r>
              <a:rPr lang="en-US" sz="2000" dirty="0">
                <a:latin typeface="Tahoma" charset="0"/>
                <a:ea typeface="ＭＳ Ｐゴシック" charset="0"/>
              </a:rPr>
              <a:t>Kurose/Ross, </a:t>
            </a:r>
            <a:r>
              <a:rPr lang="ja-JP" altLang="en-US" sz="2000" dirty="0">
                <a:latin typeface="Tahoma" charset="0"/>
                <a:ea typeface="ＭＳ Ｐゴシック" charset="0"/>
              </a:rPr>
              <a:t>“</a:t>
            </a:r>
            <a:r>
              <a:rPr lang="en-US" sz="2000" dirty="0">
                <a:latin typeface="Tahoma" charset="0"/>
                <a:ea typeface="ＭＳ Ｐゴシック" charset="0"/>
              </a:rPr>
              <a:t>Computer Networking: A Top-Down Approach Featuring the Internet</a:t>
            </a:r>
            <a:r>
              <a:rPr lang="ja-JP" altLang="en-US" sz="2000" dirty="0">
                <a:latin typeface="Tahoma" charset="0"/>
                <a:ea typeface="ＭＳ Ｐゴシック" charset="0"/>
              </a:rPr>
              <a:t>”</a:t>
            </a:r>
            <a:r>
              <a:rPr lang="en-US" sz="2000" dirty="0">
                <a:latin typeface="Tahoma" charset="0"/>
                <a:ea typeface="ＭＳ Ｐゴシック" charset="0"/>
              </a:rPr>
              <a:t>, 2</a:t>
            </a:r>
            <a:r>
              <a:rPr lang="en-US" sz="2000" baseline="30000" dirty="0">
                <a:latin typeface="Tahoma" charset="0"/>
                <a:ea typeface="ＭＳ Ｐゴシック" charset="0"/>
              </a:rPr>
              <a:t>nd</a:t>
            </a:r>
            <a:r>
              <a:rPr lang="en-US" sz="2000" dirty="0">
                <a:latin typeface="Tahoma" charset="0"/>
                <a:ea typeface="ＭＳ Ｐゴシック" charset="0"/>
              </a:rPr>
              <a:t> ed., Addison-Wesley</a:t>
            </a:r>
          </a:p>
          <a:p>
            <a:pPr lvl="1" eaLnBrk="1" hangingPunct="1"/>
            <a:r>
              <a:rPr lang="en-US" sz="2000" dirty="0">
                <a:latin typeface="Tahoma" charset="0"/>
                <a:ea typeface="ＭＳ Ｐゴシック" charset="0"/>
              </a:rPr>
              <a:t>Andrew Tanenbaum, </a:t>
            </a:r>
            <a:r>
              <a:rPr lang="ja-JP" altLang="en-US" sz="2000" dirty="0">
                <a:latin typeface="Tahoma" charset="0"/>
                <a:ea typeface="ＭＳ Ｐゴシック" charset="0"/>
              </a:rPr>
              <a:t>“</a:t>
            </a:r>
            <a:r>
              <a:rPr lang="en-US" sz="2000" dirty="0">
                <a:latin typeface="Tahoma" charset="0"/>
                <a:ea typeface="ＭＳ Ｐゴシック" charset="0"/>
              </a:rPr>
              <a:t>Computer Networks</a:t>
            </a:r>
            <a:r>
              <a:rPr lang="ja-JP" altLang="en-US" sz="2000" dirty="0">
                <a:latin typeface="Tahoma" charset="0"/>
                <a:ea typeface="ＭＳ Ｐゴシック" charset="0"/>
              </a:rPr>
              <a:t>”</a:t>
            </a:r>
            <a:r>
              <a:rPr lang="en-US" sz="2000" dirty="0">
                <a:latin typeface="Tahoma" charset="0"/>
                <a:ea typeface="ＭＳ Ｐゴシック" charset="0"/>
              </a:rPr>
              <a:t>, 4</a:t>
            </a:r>
            <a:r>
              <a:rPr lang="en-US" sz="2000" baseline="30000" dirty="0">
                <a:latin typeface="Tahoma" charset="0"/>
                <a:ea typeface="ＭＳ Ｐゴシック" charset="0"/>
              </a:rPr>
              <a:t>th</a:t>
            </a:r>
            <a:r>
              <a:rPr lang="en-US" sz="2000" dirty="0">
                <a:latin typeface="Tahoma" charset="0"/>
                <a:ea typeface="ＭＳ Ｐゴシック" charset="0"/>
              </a:rPr>
              <a:t> ed., Prentice Hall</a:t>
            </a:r>
          </a:p>
          <a:p>
            <a:pPr lvl="1" eaLnBrk="1" hangingPunct="1"/>
            <a:r>
              <a:rPr lang="en-US" sz="2000" dirty="0">
                <a:solidFill>
                  <a:schemeClr val="folHlink"/>
                </a:solidFill>
                <a:latin typeface="Tahoma" charset="0"/>
                <a:ea typeface="ＭＳ Ｐゴシック" charset="0"/>
              </a:rPr>
              <a:t>W. Richard Stevens, </a:t>
            </a:r>
            <a:r>
              <a:rPr lang="ja-JP" altLang="en-US" sz="2000" dirty="0">
                <a:solidFill>
                  <a:schemeClr val="folHlink"/>
                </a:solidFill>
                <a:latin typeface="Tahoma" charset="0"/>
                <a:ea typeface="ＭＳ Ｐゴシック" charset="0"/>
              </a:rPr>
              <a:t>“</a:t>
            </a:r>
            <a:r>
              <a:rPr lang="en-US" sz="2000" dirty="0">
                <a:solidFill>
                  <a:schemeClr val="folHlink"/>
                </a:solidFill>
                <a:latin typeface="Tahoma" charset="0"/>
                <a:ea typeface="ＭＳ Ｐゴシック" charset="0"/>
              </a:rPr>
              <a:t>Unix Network Programming – Networking APIs: Sockets and XTI</a:t>
            </a:r>
            <a:r>
              <a:rPr lang="ja-JP" altLang="en-US" sz="2000" dirty="0">
                <a:solidFill>
                  <a:schemeClr val="folHlink"/>
                </a:solidFill>
                <a:latin typeface="Tahoma" charset="0"/>
                <a:ea typeface="ＭＳ Ｐゴシック" charset="0"/>
              </a:rPr>
              <a:t>”</a:t>
            </a:r>
            <a:r>
              <a:rPr lang="en-US" sz="2000" dirty="0">
                <a:solidFill>
                  <a:schemeClr val="folHlink"/>
                </a:solidFill>
                <a:latin typeface="Tahoma" charset="0"/>
                <a:ea typeface="ＭＳ Ｐゴシック" charset="0"/>
              </a:rPr>
              <a:t>, volume 1, 2</a:t>
            </a:r>
            <a:r>
              <a:rPr lang="en-US" sz="2000" baseline="30000" dirty="0">
                <a:solidFill>
                  <a:schemeClr val="folHlink"/>
                </a:solidFill>
                <a:latin typeface="Tahoma" charset="0"/>
                <a:ea typeface="ＭＳ Ｐゴシック" charset="0"/>
              </a:rPr>
              <a:t>nd</a:t>
            </a:r>
            <a:r>
              <a:rPr lang="en-US" sz="2000" dirty="0">
                <a:solidFill>
                  <a:schemeClr val="folHlink"/>
                </a:solidFill>
                <a:latin typeface="Tahoma" charset="0"/>
                <a:ea typeface="ＭＳ Ｐゴシック" charset="0"/>
              </a:rPr>
              <a:t> ed., Prentice Hall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What we want</a:t>
            </a: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554038" y="1565275"/>
            <a:ext cx="4070350" cy="47704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89992" tIns="46795" rIns="89992" bIns="46795"/>
          <a:lstStyle/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 dirty="0">
                <a:solidFill>
                  <a:schemeClr val="bg1"/>
                </a:solidFill>
                <a:latin typeface="Helvetica" charset="0"/>
              </a:rPr>
              <a:t>&lt;necessary includes&gt;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 b="0" dirty="0">
              <a:solidFill>
                <a:schemeClr val="bg1"/>
              </a:solidFill>
              <a:latin typeface="Helvetica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int</a:t>
            </a:r>
            <a:r>
              <a:rPr lang="en-US" sz="1200" dirty="0">
                <a:latin typeface="Courier New" charset="0"/>
              </a:rPr>
              <a:t> main()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{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	char </a:t>
            </a:r>
            <a:r>
              <a:rPr lang="en-US" sz="1200" dirty="0">
                <a:latin typeface="Courier New" charset="0"/>
              </a:rPr>
              <a:t>buf</a:t>
            </a:r>
            <a:r>
              <a:rPr lang="en-US" sz="1200" dirty="0">
                <a:latin typeface="Courier New" charset="0"/>
              </a:rPr>
              <a:t>[13];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 dirty="0">
                <a:latin typeface="Courier New" charset="0"/>
              </a:rPr>
              <a:t>	</a:t>
            </a:r>
            <a:r>
              <a:rPr lang="en-US" sz="1200" b="0" dirty="0">
                <a:solidFill>
                  <a:schemeClr val="bg1"/>
                </a:solidFill>
                <a:latin typeface="Helvetica" charset="0"/>
              </a:rPr>
              <a:t>&lt;Declare some more data structures&gt;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 dirty="0">
                <a:solidFill>
                  <a:schemeClr val="bg1"/>
                </a:solidFill>
                <a:latin typeface="Helvetica" charset="0"/>
              </a:rPr>
              <a:t>	&lt;Create a socket called </a:t>
            </a:r>
            <a:r>
              <a:rPr lang="ja-JP" altLang="en-US" sz="1200" b="0" dirty="0">
                <a:solidFill>
                  <a:schemeClr val="bg1"/>
                </a:solidFill>
                <a:latin typeface="Helvetica" charset="0"/>
              </a:rPr>
              <a:t>“</a:t>
            </a:r>
            <a:r>
              <a:rPr lang="en-US" sz="1200" b="0" dirty="0">
                <a:solidFill>
                  <a:schemeClr val="bg1"/>
                </a:solidFill>
                <a:latin typeface="Helvetica" charset="0"/>
              </a:rPr>
              <a:t>sd</a:t>
            </a:r>
            <a:r>
              <a:rPr lang="ja-JP" altLang="en-US" sz="1200" b="0" dirty="0">
                <a:solidFill>
                  <a:schemeClr val="bg1"/>
                </a:solidFill>
                <a:latin typeface="Helvetica" charset="0"/>
              </a:rPr>
              <a:t>”</a:t>
            </a:r>
            <a:r>
              <a:rPr lang="en-US" sz="1200" b="0" dirty="0">
                <a:solidFill>
                  <a:schemeClr val="bg1"/>
                </a:solidFill>
                <a:latin typeface="Helvetica" charset="0"/>
              </a:rPr>
              <a:t>&gt;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 dirty="0">
                <a:solidFill>
                  <a:schemeClr val="bg1"/>
                </a:solidFill>
                <a:latin typeface="Helvetica" charset="0"/>
              </a:rPr>
              <a:t>	&lt;Identify the server that you want to contact&gt;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 dirty="0">
                <a:solidFill>
                  <a:schemeClr val="bg1"/>
                </a:solidFill>
                <a:latin typeface="Helvetica" charset="0"/>
              </a:rPr>
              <a:t>	&lt;Connect to the server&gt;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 b="0" dirty="0">
              <a:latin typeface="Helvetica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 dirty="0">
                <a:latin typeface="Courier New" charset="0"/>
              </a:rPr>
              <a:t>	/* Send data */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 dirty="0">
                <a:latin typeface="Courier New" charset="0"/>
              </a:rPr>
              <a:t>	</a:t>
            </a:r>
            <a:r>
              <a:rPr lang="en-US" sz="1200" dirty="0">
                <a:latin typeface="Courier New" charset="0"/>
              </a:rPr>
              <a:t>write(</a:t>
            </a:r>
            <a:r>
              <a:rPr lang="en-US" sz="1200" dirty="0">
                <a:latin typeface="Courier New" charset="0"/>
              </a:rPr>
              <a:t>sd</a:t>
            </a:r>
            <a:r>
              <a:rPr lang="en-US" sz="1200" dirty="0">
                <a:latin typeface="Courier New" charset="0"/>
              </a:rPr>
              <a:t>, </a:t>
            </a:r>
            <a:r>
              <a:rPr lang="ja-JP" altLang="en-US" sz="1200" dirty="0">
                <a:latin typeface="Courier New" charset="0"/>
              </a:rPr>
              <a:t>“</a:t>
            </a:r>
            <a:r>
              <a:rPr lang="en-US" sz="1200" dirty="0">
                <a:latin typeface="Courier New" charset="0"/>
              </a:rPr>
              <a:t>Hello world!</a:t>
            </a:r>
            <a:r>
              <a:rPr lang="ja-JP" altLang="en-US" sz="1200" dirty="0">
                <a:latin typeface="Courier New" charset="0"/>
              </a:rPr>
              <a:t>”</a:t>
            </a:r>
            <a:r>
              <a:rPr lang="en-US" sz="1200" dirty="0">
                <a:latin typeface="Courier New" charset="0"/>
              </a:rPr>
              <a:t>, 12);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 dirty="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 dirty="0">
                <a:latin typeface="Courier New" charset="0"/>
              </a:rPr>
              <a:t>	/* Read data from the socket */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 dirty="0">
                <a:latin typeface="Courier New" charset="0"/>
              </a:rPr>
              <a:t>	</a:t>
            </a:r>
            <a:r>
              <a:rPr lang="en-US" sz="1200" dirty="0">
                <a:latin typeface="Courier New" charset="0"/>
              </a:rPr>
              <a:t>read(</a:t>
            </a:r>
            <a:r>
              <a:rPr lang="en-US" sz="1200" dirty="0">
                <a:latin typeface="Courier New" charset="0"/>
              </a:rPr>
              <a:t>sd</a:t>
            </a:r>
            <a:r>
              <a:rPr lang="en-US" sz="1200" dirty="0">
                <a:latin typeface="Courier New" charset="0"/>
              </a:rPr>
              <a:t>, </a:t>
            </a:r>
            <a:r>
              <a:rPr lang="en-US" sz="1200" dirty="0">
                <a:latin typeface="Courier New" charset="0"/>
              </a:rPr>
              <a:t>buf</a:t>
            </a:r>
            <a:r>
              <a:rPr lang="en-US" sz="1200" dirty="0">
                <a:latin typeface="Courier New" charset="0"/>
              </a:rPr>
              <a:t>, 12);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 b="0" dirty="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 dirty="0">
                <a:latin typeface="Courier New" charset="0"/>
              </a:rPr>
              <a:t>	/* Add a string termination sign,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 dirty="0">
                <a:latin typeface="Courier New" charset="0"/>
              </a:rPr>
              <a:t>	   and write to the screen. */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 dirty="0">
                <a:latin typeface="Courier New" charset="0"/>
              </a:rPr>
              <a:t>	</a:t>
            </a:r>
            <a:r>
              <a:rPr lang="en-US" sz="1200" dirty="0">
                <a:latin typeface="Courier New" charset="0"/>
              </a:rPr>
              <a:t>buf</a:t>
            </a:r>
            <a:r>
              <a:rPr lang="en-US" sz="1200" dirty="0">
                <a:latin typeface="Courier New" charset="0"/>
              </a:rPr>
              <a:t>[12] = </a:t>
            </a:r>
            <a:r>
              <a:rPr lang="ja-JP" altLang="en-US" sz="1200" dirty="0">
                <a:latin typeface="Courier New" charset="0"/>
              </a:rPr>
              <a:t>‘</a:t>
            </a:r>
            <a:r>
              <a:rPr lang="en-US" sz="1200" dirty="0">
                <a:latin typeface="Courier New" charset="0"/>
              </a:rPr>
              <a:t>\0</a:t>
            </a:r>
            <a:r>
              <a:rPr lang="ja-JP" altLang="en-US" sz="1200" dirty="0">
                <a:latin typeface="Courier New" charset="0"/>
              </a:rPr>
              <a:t>’</a:t>
            </a:r>
            <a:r>
              <a:rPr lang="en-US" sz="1200" dirty="0">
                <a:latin typeface="Courier New" charset="0"/>
              </a:rPr>
              <a:t>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	</a:t>
            </a:r>
            <a:r>
              <a:rPr lang="en-US" sz="1200" dirty="0">
                <a:latin typeface="Courier New" charset="0"/>
              </a:rPr>
              <a:t>printf</a:t>
            </a:r>
            <a:r>
              <a:rPr lang="en-US" sz="1200" dirty="0">
                <a:latin typeface="Courier New" charset="0"/>
              </a:rPr>
              <a:t>(</a:t>
            </a:r>
            <a:r>
              <a:rPr lang="ja-JP" altLang="en-US" sz="1200" dirty="0">
                <a:latin typeface="Courier New" charset="0"/>
              </a:rPr>
              <a:t>“</a:t>
            </a:r>
            <a:r>
              <a:rPr lang="en-US" sz="1200" dirty="0">
                <a:latin typeface="Courier New" charset="0"/>
              </a:rPr>
              <a:t>%s\n</a:t>
            </a:r>
            <a:r>
              <a:rPr lang="ja-JP" altLang="en-US" sz="1200" dirty="0">
                <a:latin typeface="Courier New" charset="0"/>
              </a:rPr>
              <a:t>”</a:t>
            </a:r>
            <a:r>
              <a:rPr lang="en-US" sz="1200" dirty="0">
                <a:latin typeface="Courier New" charset="0"/>
              </a:rPr>
              <a:t>, </a:t>
            </a:r>
            <a:r>
              <a:rPr lang="en-US" sz="1200" dirty="0">
                <a:latin typeface="Courier New" charset="0"/>
              </a:rPr>
              <a:t>buf</a:t>
            </a:r>
            <a:r>
              <a:rPr lang="en-US" sz="1200" dirty="0">
                <a:latin typeface="Courier New" charset="0"/>
              </a:rPr>
              <a:t>);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 dirty="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 dirty="0">
                <a:latin typeface="Courier New" charset="0"/>
              </a:rPr>
              <a:t>	</a:t>
            </a:r>
            <a:r>
              <a:rPr lang="en-US" sz="1200" b="0" dirty="0">
                <a:solidFill>
                  <a:schemeClr val="bg1"/>
                </a:solidFill>
                <a:latin typeface="Helvetica" charset="0"/>
              </a:rPr>
              <a:t>&lt;Closing code&gt;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}</a:t>
            </a: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4738688" y="1565275"/>
            <a:ext cx="4064000" cy="47704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89992" tIns="46795" rIns="89992" bIns="46795"/>
          <a:lstStyle/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 dirty="0">
                <a:solidFill>
                  <a:schemeClr val="bg1"/>
                </a:solidFill>
                <a:latin typeface="Helvetica" charset="0"/>
              </a:rPr>
              <a:t>&lt;necessary includes&gt;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 b="0" dirty="0">
              <a:solidFill>
                <a:schemeClr val="bg1"/>
              </a:solidFill>
              <a:latin typeface="Helvetica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int</a:t>
            </a:r>
            <a:r>
              <a:rPr lang="en-US" sz="1200" dirty="0">
                <a:latin typeface="Courier New" charset="0"/>
              </a:rPr>
              <a:t> main()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{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	char </a:t>
            </a:r>
            <a:r>
              <a:rPr lang="en-US" sz="1200" dirty="0">
                <a:latin typeface="Courier New" charset="0"/>
              </a:rPr>
              <a:t>buf</a:t>
            </a:r>
            <a:r>
              <a:rPr lang="en-US" sz="1200" dirty="0">
                <a:latin typeface="Courier New" charset="0"/>
              </a:rPr>
              <a:t>[13];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 dirty="0">
                <a:latin typeface="Helvetica" charset="0"/>
              </a:rPr>
              <a:t>	</a:t>
            </a:r>
            <a:r>
              <a:rPr lang="en-US" sz="1200" b="0" dirty="0">
                <a:solidFill>
                  <a:schemeClr val="bg1"/>
                </a:solidFill>
                <a:latin typeface="Helvetica" charset="0"/>
              </a:rPr>
              <a:t>&lt;declare some more data structures&gt;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 dirty="0">
                <a:solidFill>
                  <a:schemeClr val="bg1"/>
                </a:solidFill>
                <a:latin typeface="Helvetica" charset="0"/>
              </a:rPr>
              <a:t>	&lt;create a socket called </a:t>
            </a:r>
            <a:r>
              <a:rPr lang="ja-JP" altLang="en-US" sz="1200" b="0" dirty="0">
                <a:solidFill>
                  <a:schemeClr val="bg1"/>
                </a:solidFill>
                <a:latin typeface="Helvetica" charset="0"/>
              </a:rPr>
              <a:t>“</a:t>
            </a:r>
            <a:r>
              <a:rPr lang="en-US" sz="1200" b="0" dirty="0">
                <a:solidFill>
                  <a:schemeClr val="bg1"/>
                </a:solidFill>
                <a:latin typeface="Helvetica" charset="0"/>
              </a:rPr>
              <a:t>request-</a:t>
            </a:r>
            <a:r>
              <a:rPr lang="en-US" sz="1200" b="0" dirty="0">
                <a:solidFill>
                  <a:schemeClr val="bg1"/>
                </a:solidFill>
                <a:latin typeface="Helvetica" charset="0"/>
              </a:rPr>
              <a:t>sd</a:t>
            </a:r>
            <a:r>
              <a:rPr lang="ja-JP" altLang="en-US" sz="1200" b="0" dirty="0">
                <a:solidFill>
                  <a:schemeClr val="bg1"/>
                </a:solidFill>
                <a:latin typeface="Helvetica" charset="0"/>
              </a:rPr>
              <a:t>”</a:t>
            </a:r>
            <a:r>
              <a:rPr lang="en-US" sz="1200" b="0" dirty="0">
                <a:solidFill>
                  <a:schemeClr val="bg1"/>
                </a:solidFill>
                <a:latin typeface="Helvetica" charset="0"/>
              </a:rPr>
              <a:t>&gt;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 dirty="0">
                <a:solidFill>
                  <a:schemeClr val="bg1"/>
                </a:solidFill>
                <a:latin typeface="Helvetica" charset="0"/>
              </a:rPr>
              <a:t>	&lt;Define how the client can connect&gt;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 dirty="0">
                <a:solidFill>
                  <a:schemeClr val="bg1"/>
                </a:solidFill>
                <a:latin typeface="Helvetica" charset="0"/>
              </a:rPr>
              <a:t>	&lt;Wait for a connection, and create a new socket </a:t>
            </a:r>
            <a:r>
              <a:rPr lang="ja-JP" altLang="en-US" sz="1200" b="0" dirty="0">
                <a:solidFill>
                  <a:schemeClr val="bg1"/>
                </a:solidFill>
                <a:latin typeface="Helvetica" charset="0"/>
              </a:rPr>
              <a:t>“</a:t>
            </a:r>
            <a:r>
              <a:rPr lang="en-US" sz="1200" b="0" dirty="0">
                <a:solidFill>
                  <a:schemeClr val="bg1"/>
                </a:solidFill>
                <a:latin typeface="Helvetica" charset="0"/>
              </a:rPr>
              <a:t>sd</a:t>
            </a:r>
            <a:r>
              <a:rPr lang="ja-JP" altLang="en-US" sz="1200" b="0" dirty="0">
                <a:solidFill>
                  <a:schemeClr val="bg1"/>
                </a:solidFill>
                <a:latin typeface="Helvetica" charset="0"/>
              </a:rPr>
              <a:t>”</a:t>
            </a:r>
            <a:endParaRPr lang="en-US" sz="1200" b="0" dirty="0">
              <a:solidFill>
                <a:schemeClr val="bg1"/>
              </a:solidFill>
              <a:latin typeface="Helvetica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 dirty="0">
                <a:solidFill>
                  <a:schemeClr val="bg1"/>
                </a:solidFill>
                <a:latin typeface="Helvetica" charset="0"/>
              </a:rPr>
              <a:t>	  for that connection&gt;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 dirty="0">
                <a:solidFill>
                  <a:schemeClr val="bg1"/>
                </a:solidFill>
                <a:latin typeface="Helvetica" charset="0"/>
              </a:rPr>
              <a:t>	&lt;Identify the server that you want to contact&gt;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 b="0" dirty="0">
              <a:solidFill>
                <a:schemeClr val="bg1"/>
              </a:solidFill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 dirty="0">
                <a:latin typeface="Courier New" charset="0"/>
              </a:rPr>
              <a:t>	/* read data from the </a:t>
            </a:r>
            <a:r>
              <a:rPr lang="en-US" sz="1200" b="0" dirty="0">
                <a:latin typeface="Courier New" charset="0"/>
              </a:rPr>
              <a:t>sd</a:t>
            </a:r>
            <a:r>
              <a:rPr lang="en-US" sz="1200" b="0" dirty="0">
                <a:latin typeface="Courier New" charset="0"/>
              </a:rPr>
              <a:t> and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 dirty="0">
                <a:latin typeface="Courier New" charset="0"/>
              </a:rPr>
              <a:t>	   write it to the screen */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 dirty="0">
                <a:latin typeface="Courier New" charset="0"/>
              </a:rPr>
              <a:t>	</a:t>
            </a:r>
            <a:r>
              <a:rPr lang="en-US" sz="1200" dirty="0">
                <a:latin typeface="Courier New" charset="0"/>
              </a:rPr>
              <a:t>read(</a:t>
            </a:r>
            <a:r>
              <a:rPr lang="en-US" sz="1200" dirty="0">
                <a:latin typeface="Courier New" charset="0"/>
              </a:rPr>
              <a:t>sd</a:t>
            </a:r>
            <a:r>
              <a:rPr lang="en-US" sz="1200" dirty="0">
                <a:latin typeface="Courier New" charset="0"/>
              </a:rPr>
              <a:t>, </a:t>
            </a:r>
            <a:r>
              <a:rPr lang="en-US" sz="1200" dirty="0">
                <a:latin typeface="Courier New" charset="0"/>
              </a:rPr>
              <a:t>buf</a:t>
            </a:r>
            <a:r>
              <a:rPr lang="en-US" sz="1200" dirty="0">
                <a:latin typeface="Courier New" charset="0"/>
              </a:rPr>
              <a:t>, 12);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	</a:t>
            </a:r>
            <a:r>
              <a:rPr lang="en-US" sz="1200" dirty="0">
                <a:latin typeface="Courier New" charset="0"/>
              </a:rPr>
              <a:t>buf</a:t>
            </a:r>
            <a:r>
              <a:rPr lang="en-US" sz="1200" dirty="0">
                <a:latin typeface="Courier New" charset="0"/>
              </a:rPr>
              <a:t>[12] = </a:t>
            </a:r>
            <a:r>
              <a:rPr lang="ja-JP" altLang="en-US" sz="1200" dirty="0">
                <a:latin typeface="Courier New" charset="0"/>
              </a:rPr>
              <a:t>‘</a:t>
            </a:r>
            <a:r>
              <a:rPr lang="en-US" sz="1200" dirty="0">
                <a:latin typeface="Courier New" charset="0"/>
              </a:rPr>
              <a:t>\0</a:t>
            </a:r>
            <a:r>
              <a:rPr lang="ja-JP" altLang="en-US" sz="1200" dirty="0">
                <a:latin typeface="Courier New" charset="0"/>
              </a:rPr>
              <a:t>’</a:t>
            </a:r>
            <a:r>
              <a:rPr lang="en-US" sz="1200" dirty="0">
                <a:latin typeface="Courier New" charset="0"/>
              </a:rPr>
              <a:t>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	</a:t>
            </a:r>
            <a:r>
              <a:rPr lang="en-US" sz="1200" dirty="0">
                <a:latin typeface="Courier New" charset="0"/>
              </a:rPr>
              <a:t>printf</a:t>
            </a:r>
            <a:r>
              <a:rPr lang="en-US" sz="1200" dirty="0">
                <a:latin typeface="Courier New" charset="0"/>
              </a:rPr>
              <a:t>(</a:t>
            </a:r>
            <a:r>
              <a:rPr lang="ja-JP" altLang="en-US" sz="1200" dirty="0">
                <a:latin typeface="Courier New" charset="0"/>
              </a:rPr>
              <a:t>“</a:t>
            </a:r>
            <a:r>
              <a:rPr lang="en-US" sz="1200" dirty="0">
                <a:latin typeface="Courier New" charset="0"/>
              </a:rPr>
              <a:t>%s\n</a:t>
            </a:r>
            <a:r>
              <a:rPr lang="ja-JP" altLang="en-US" sz="1200" dirty="0">
                <a:latin typeface="Courier New" charset="0"/>
              </a:rPr>
              <a:t>”</a:t>
            </a:r>
            <a:r>
              <a:rPr lang="en-US" sz="1200" dirty="0">
                <a:latin typeface="Courier New" charset="0"/>
              </a:rPr>
              <a:t>, </a:t>
            </a:r>
            <a:r>
              <a:rPr lang="en-US" sz="1200" dirty="0">
                <a:latin typeface="Courier New" charset="0"/>
              </a:rPr>
              <a:t>buf</a:t>
            </a:r>
            <a:r>
              <a:rPr lang="en-US" sz="1200" dirty="0">
                <a:latin typeface="Courier New" charset="0"/>
              </a:rPr>
              <a:t> );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 dirty="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 dirty="0">
                <a:latin typeface="Courier New" charset="0"/>
              </a:rPr>
              <a:t>	/* send data back over the connection */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 dirty="0">
                <a:latin typeface="Courier New" charset="0"/>
              </a:rPr>
              <a:t>	</a:t>
            </a:r>
            <a:r>
              <a:rPr lang="en-US" sz="1200" dirty="0">
                <a:latin typeface="Courier New" charset="0"/>
              </a:rPr>
              <a:t>write(</a:t>
            </a:r>
            <a:r>
              <a:rPr lang="en-US" sz="1200" dirty="0">
                <a:latin typeface="Courier New" charset="0"/>
              </a:rPr>
              <a:t>sd</a:t>
            </a:r>
            <a:r>
              <a:rPr lang="en-US" sz="1200" dirty="0">
                <a:latin typeface="Courier New" charset="0"/>
              </a:rPr>
              <a:t>, </a:t>
            </a:r>
            <a:r>
              <a:rPr lang="en-US" sz="1200" dirty="0">
                <a:latin typeface="Courier New" charset="0"/>
              </a:rPr>
              <a:t>buf</a:t>
            </a:r>
            <a:r>
              <a:rPr lang="en-US" sz="1200" dirty="0">
                <a:latin typeface="Courier New" charset="0"/>
              </a:rPr>
              <a:t>, 12);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 b="0" dirty="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 dirty="0">
                <a:latin typeface="Helvetica" charset="0"/>
              </a:rPr>
              <a:t>	</a:t>
            </a:r>
            <a:r>
              <a:rPr lang="en-US" sz="1200" b="0" dirty="0">
                <a:solidFill>
                  <a:schemeClr val="bg1"/>
                </a:solidFill>
                <a:latin typeface="Helvetica" charset="0"/>
              </a:rPr>
              <a:t>&lt;Closing code&gt;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}</a:t>
            </a: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552450" y="1090613"/>
            <a:ext cx="962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9992" tIns="46795" rIns="89992" bIns="46795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sz="2400" b="0" dirty="0">
                <a:solidFill>
                  <a:srgbClr val="FF0000"/>
                </a:solidFill>
                <a:latin typeface="Helvetica" charset="0"/>
              </a:rPr>
              <a:t>Client</a:t>
            </a:r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4616450" y="1090613"/>
            <a:ext cx="10779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9992" tIns="46795" rIns="89992" bIns="46795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sz="2400" b="0" dirty="0">
                <a:solidFill>
                  <a:srgbClr val="FF0000"/>
                </a:solidFill>
                <a:latin typeface="Helvetica" charset="0"/>
              </a:rPr>
              <a:t>Server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Read &amp; Write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2288" y="866775"/>
            <a:ext cx="8621712" cy="56483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Same functions used for files etc.</a:t>
            </a:r>
            <a:b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</a:br>
            <a:endParaRPr lang="en-US" dirty="0">
              <a:latin typeface="Tahoma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The call </a:t>
            </a:r>
            <a:r>
              <a:rPr lang="en-US" b="1" dirty="0">
                <a:solidFill>
                  <a:schemeClr val="folHlink"/>
                </a:solidFill>
                <a:latin typeface="Courier New" charset="0"/>
                <a:ea typeface="ＭＳ Ｐゴシック" charset="0"/>
                <a:cs typeface="ＭＳ Ｐゴシック" charset="0"/>
              </a:rPr>
              <a:t>read</a:t>
            </a:r>
            <a:r>
              <a:rPr lang="en-US" dirty="0">
                <a:latin typeface="Courier New" charset="0"/>
                <a:ea typeface="ＭＳ Ｐゴシック" charset="0"/>
                <a:cs typeface="ＭＳ Ｐゴシック" charset="0"/>
              </a:rPr>
              <a:t>(</a:t>
            </a:r>
            <a:r>
              <a:rPr lang="en-US" dirty="0">
                <a:latin typeface="Courier New" charset="0"/>
                <a:ea typeface="ＭＳ Ｐゴシック" charset="0"/>
                <a:cs typeface="ＭＳ Ｐゴシック" charset="0"/>
              </a:rPr>
              <a:t>sd</a:t>
            </a:r>
            <a:r>
              <a:rPr lang="en-US" dirty="0">
                <a:latin typeface="Courier New" charset="0"/>
                <a:ea typeface="ＭＳ Ｐゴシック" charset="0"/>
                <a:cs typeface="ＭＳ Ｐゴシック" charset="0"/>
              </a:rPr>
              <a:t>, buffer, n);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latin typeface="Tahoma" charset="0"/>
                <a:ea typeface="ＭＳ Ｐゴシック" charset="0"/>
              </a:rPr>
              <a:t>Reads </a:t>
            </a:r>
            <a:r>
              <a:rPr lang="en-US" i="1" dirty="0" smtClean="0">
                <a:latin typeface="Tahoma" charset="0"/>
                <a:ea typeface="ＭＳ Ｐゴシック" charset="0"/>
              </a:rPr>
              <a:t>up to </a:t>
            </a:r>
            <a:r>
              <a:rPr lang="en-US" dirty="0" smtClean="0">
                <a:latin typeface="Courier New" charset="0"/>
                <a:ea typeface="ＭＳ Ｐゴシック" charset="0"/>
              </a:rPr>
              <a:t>n</a:t>
            </a:r>
            <a:r>
              <a:rPr lang="en-US" dirty="0" smtClean="0">
                <a:latin typeface="Tahoma" charset="0"/>
                <a:ea typeface="ＭＳ Ｐゴシック" charset="0"/>
              </a:rPr>
              <a:t> </a:t>
            </a:r>
            <a:r>
              <a:rPr lang="en-US" dirty="0">
                <a:latin typeface="Tahoma" charset="0"/>
                <a:ea typeface="ＭＳ Ｐゴシック" charset="0"/>
              </a:rPr>
              <a:t>characters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latin typeface="Tahoma" charset="0"/>
                <a:ea typeface="ＭＳ Ｐゴシック" charset="0"/>
              </a:rPr>
              <a:t>From socket </a:t>
            </a:r>
            <a:r>
              <a:rPr lang="en-US" dirty="0">
                <a:latin typeface="Courier New" charset="0"/>
                <a:ea typeface="ＭＳ Ｐゴシック" charset="0"/>
              </a:rPr>
              <a:t>sd</a:t>
            </a:r>
            <a:endParaRPr lang="en-US" dirty="0">
              <a:latin typeface="Courier New" charset="0"/>
              <a:ea typeface="ＭＳ Ｐゴシック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latin typeface="Tahoma" charset="0"/>
                <a:ea typeface="ＭＳ Ｐゴシック" charset="0"/>
              </a:rPr>
              <a:t>Stores them in the character array </a:t>
            </a:r>
            <a:r>
              <a:rPr lang="en-US" dirty="0">
                <a:latin typeface="Courier New" charset="0"/>
                <a:ea typeface="ＭＳ Ｐゴシック" charset="0"/>
              </a:rPr>
              <a:t>buffer</a:t>
            </a:r>
            <a:br>
              <a:rPr lang="en-US" dirty="0">
                <a:latin typeface="Courier New" charset="0"/>
                <a:ea typeface="ＭＳ Ｐゴシック" charset="0"/>
              </a:rPr>
            </a:br>
            <a:r>
              <a:rPr lang="en-US" dirty="0">
                <a:latin typeface="Tahoma" charset="0"/>
                <a:ea typeface="ＭＳ Ｐゴシック" charset="0"/>
              </a:rPr>
              <a:t/>
            </a:r>
            <a:br>
              <a:rPr lang="en-US" dirty="0">
                <a:latin typeface="Tahoma" charset="0"/>
                <a:ea typeface="ＭＳ Ｐゴシック" charset="0"/>
              </a:rPr>
            </a:br>
            <a:endParaRPr lang="en-US" dirty="0">
              <a:latin typeface="Tahoma" charset="0"/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The call </a:t>
            </a:r>
            <a:r>
              <a:rPr lang="en-US" b="1" dirty="0">
                <a:solidFill>
                  <a:schemeClr val="folHlink"/>
                </a:solidFill>
                <a:latin typeface="Courier New" charset="0"/>
                <a:ea typeface="ＭＳ Ｐゴシック" charset="0"/>
                <a:cs typeface="ＭＳ Ｐゴシック" charset="0"/>
              </a:rPr>
              <a:t>write</a:t>
            </a:r>
            <a:r>
              <a:rPr lang="en-US" dirty="0">
                <a:latin typeface="Courier New" charset="0"/>
                <a:ea typeface="ＭＳ Ｐゴシック" charset="0"/>
                <a:cs typeface="ＭＳ Ｐゴシック" charset="0"/>
              </a:rPr>
              <a:t>(</a:t>
            </a:r>
            <a:r>
              <a:rPr lang="en-US" dirty="0">
                <a:latin typeface="Courier New" charset="0"/>
                <a:ea typeface="ＭＳ Ｐゴシック" charset="0"/>
                <a:cs typeface="ＭＳ Ｐゴシック" charset="0"/>
              </a:rPr>
              <a:t>sd</a:t>
            </a:r>
            <a:r>
              <a:rPr lang="en-US" dirty="0">
                <a:latin typeface="Courier New" charset="0"/>
                <a:ea typeface="ＭＳ Ｐゴシック" charset="0"/>
                <a:cs typeface="ＭＳ Ｐゴシック" charset="0"/>
              </a:rPr>
              <a:t>, buffer, n);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latin typeface="Tahoma" charset="0"/>
                <a:ea typeface="ＭＳ Ｐゴシック" charset="0"/>
              </a:rPr>
              <a:t>Writes </a:t>
            </a:r>
            <a:r>
              <a:rPr lang="en-US" i="1" dirty="0" smtClean="0">
                <a:latin typeface="Tahoma" charset="0"/>
                <a:ea typeface="ＭＳ Ｐゴシック" charset="0"/>
              </a:rPr>
              <a:t>up to </a:t>
            </a:r>
            <a:r>
              <a:rPr lang="en-US" dirty="0" smtClean="0">
                <a:latin typeface="Courier New" charset="0"/>
                <a:ea typeface="ＭＳ Ｐゴシック" charset="0"/>
              </a:rPr>
              <a:t>n</a:t>
            </a:r>
            <a:r>
              <a:rPr lang="en-US" dirty="0" smtClean="0">
                <a:latin typeface="Tahoma" charset="0"/>
                <a:ea typeface="ＭＳ Ｐゴシック" charset="0"/>
              </a:rPr>
              <a:t> </a:t>
            </a:r>
            <a:r>
              <a:rPr lang="en-US" dirty="0">
                <a:latin typeface="Tahoma" charset="0"/>
                <a:ea typeface="ＭＳ Ｐゴシック" charset="0"/>
              </a:rPr>
              <a:t>characters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latin typeface="Tahoma" charset="0"/>
                <a:ea typeface="ＭＳ Ｐゴシック" charset="0"/>
              </a:rPr>
              <a:t>From character array </a:t>
            </a:r>
            <a:r>
              <a:rPr lang="en-US" dirty="0">
                <a:latin typeface="Courier New" charset="0"/>
                <a:ea typeface="ＭＳ Ｐゴシック" charset="0"/>
              </a:rPr>
              <a:t>buffer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latin typeface="Tahoma" charset="0"/>
                <a:ea typeface="ＭＳ Ｐゴシック" charset="0"/>
              </a:rPr>
              <a:t>To the socket </a:t>
            </a:r>
            <a:r>
              <a:rPr lang="en-US" dirty="0" err="1">
                <a:latin typeface="Courier New" charset="0"/>
                <a:ea typeface="ＭＳ Ｐゴシック" charset="0"/>
              </a:rPr>
              <a:t>sd</a:t>
            </a:r>
            <a:endParaRPr lang="en-US" dirty="0">
              <a:latin typeface="Courier New" charset="0"/>
              <a:ea typeface="ＭＳ Ｐゴシック" charset="0"/>
            </a:endParaRPr>
          </a:p>
          <a:p>
            <a:pPr lvl="1" eaLnBrk="1" hangingPunct="1">
              <a:lnSpc>
                <a:spcPct val="90000"/>
              </a:lnSpc>
            </a:pPr>
            <a:endParaRPr lang="en-US" dirty="0">
              <a:latin typeface="Courier New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Alternatives to Read &amp; Write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3838" y="963613"/>
            <a:ext cx="8701087" cy="57197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The call </a:t>
            </a:r>
            <a:r>
              <a:rPr lang="en-US" sz="2400" b="1" dirty="0" err="1">
                <a:solidFill>
                  <a:schemeClr val="folHlink"/>
                </a:solidFill>
                <a:latin typeface="Courier New" charset="0"/>
                <a:ea typeface="ＭＳ Ｐゴシック" charset="0"/>
                <a:cs typeface="ＭＳ Ｐゴシック" charset="0"/>
              </a:rPr>
              <a:t>recv</a:t>
            </a:r>
            <a:r>
              <a:rPr lang="en-US" sz="2400" dirty="0">
                <a:latin typeface="Courier New" charset="0"/>
                <a:ea typeface="ＭＳ Ｐゴシック" charset="0"/>
                <a:cs typeface="ＭＳ Ｐゴシック" charset="0"/>
              </a:rPr>
              <a:t>(</a:t>
            </a:r>
            <a:r>
              <a:rPr lang="en-US" sz="2400" dirty="0" err="1">
                <a:latin typeface="Courier New" charset="0"/>
                <a:ea typeface="ＭＳ Ｐゴシック" charset="0"/>
                <a:cs typeface="ＭＳ Ｐゴシック" charset="0"/>
              </a:rPr>
              <a:t>sd</a:t>
            </a:r>
            <a:r>
              <a:rPr lang="en-US" sz="2400" dirty="0">
                <a:latin typeface="Courier New" charset="0"/>
                <a:ea typeface="ＭＳ Ｐゴシック" charset="0"/>
                <a:cs typeface="ＭＳ Ｐゴシック" charset="0"/>
              </a:rPr>
              <a:t>, buffer, n, flags);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latin typeface="Tahoma" charset="0"/>
                <a:ea typeface="ＭＳ Ｐゴシック" charset="0"/>
              </a:rPr>
              <a:t>Reads </a:t>
            </a:r>
            <a:r>
              <a:rPr lang="en-US" i="1" dirty="0" smtClean="0">
                <a:latin typeface="Tahoma" charset="0"/>
                <a:ea typeface="ＭＳ Ｐゴシック" charset="0"/>
              </a:rPr>
              <a:t>up to </a:t>
            </a:r>
            <a:r>
              <a:rPr lang="en-US" dirty="0" smtClean="0">
                <a:latin typeface="Courier New" charset="0"/>
                <a:ea typeface="ＭＳ Ｐゴシック" charset="0"/>
              </a:rPr>
              <a:t>n</a:t>
            </a:r>
            <a:r>
              <a:rPr lang="en-US" dirty="0" smtClean="0">
                <a:latin typeface="Tahoma" charset="0"/>
                <a:ea typeface="ＭＳ Ｐゴシック" charset="0"/>
              </a:rPr>
              <a:t> </a:t>
            </a:r>
            <a:r>
              <a:rPr lang="en-US" dirty="0">
                <a:latin typeface="Tahoma" charset="0"/>
                <a:ea typeface="ＭＳ Ｐゴシック" charset="0"/>
              </a:rPr>
              <a:t>characters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latin typeface="Tahoma" charset="0"/>
                <a:ea typeface="ＭＳ Ｐゴシック" charset="0"/>
              </a:rPr>
              <a:t>From socket </a:t>
            </a:r>
            <a:r>
              <a:rPr lang="en-US" dirty="0" err="1">
                <a:latin typeface="Courier New" charset="0"/>
                <a:ea typeface="ＭＳ Ｐゴシック" charset="0"/>
              </a:rPr>
              <a:t>sd</a:t>
            </a:r>
            <a:endParaRPr lang="en-US" dirty="0">
              <a:latin typeface="Courier New" charset="0"/>
              <a:ea typeface="ＭＳ Ｐゴシック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latin typeface="Tahoma" charset="0"/>
                <a:ea typeface="ＭＳ Ｐゴシック" charset="0"/>
              </a:rPr>
              <a:t>Stores them in the character array </a:t>
            </a:r>
            <a:r>
              <a:rPr lang="en-US" dirty="0">
                <a:latin typeface="Courier New" charset="0"/>
                <a:ea typeface="ＭＳ Ｐゴシック" charset="0"/>
              </a:rPr>
              <a:t>buffer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latin typeface="Tahoma" charset="0"/>
                <a:ea typeface="ＭＳ Ｐゴシック" charset="0"/>
              </a:rPr>
              <a:t>Flags, normally just </a:t>
            </a:r>
            <a:r>
              <a:rPr lang="en-US" dirty="0">
                <a:latin typeface="Courier New" charset="0"/>
                <a:ea typeface="ＭＳ Ｐゴシック" charset="0"/>
              </a:rPr>
              <a:t>0</a:t>
            </a:r>
            <a:r>
              <a:rPr lang="en-US" dirty="0">
                <a:latin typeface="Tahoma" charset="0"/>
                <a:ea typeface="ＭＳ Ｐゴシック" charset="0"/>
              </a:rPr>
              <a:t>, but e.g., </a:t>
            </a:r>
            <a:r>
              <a:rPr lang="en-US" dirty="0">
                <a:latin typeface="Courier New" charset="0"/>
                <a:ea typeface="ＭＳ Ｐゴシック" charset="0"/>
              </a:rPr>
              <a:t>MSG_DONTWAIT, MSG_MORE,…</a:t>
            </a:r>
            <a:br>
              <a:rPr lang="en-US" dirty="0">
                <a:latin typeface="Courier New" charset="0"/>
                <a:ea typeface="ＭＳ Ｐゴシック" charset="0"/>
              </a:rPr>
            </a:br>
            <a:endParaRPr lang="en-US" dirty="0">
              <a:latin typeface="Courier New" charset="0"/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The call </a:t>
            </a:r>
            <a:r>
              <a:rPr lang="en-US" sz="2400" b="1" dirty="0">
                <a:solidFill>
                  <a:schemeClr val="folHlink"/>
                </a:solidFill>
                <a:latin typeface="Courier New" charset="0"/>
                <a:ea typeface="ＭＳ Ｐゴシック" charset="0"/>
                <a:cs typeface="ＭＳ Ｐゴシック" charset="0"/>
              </a:rPr>
              <a:t>send</a:t>
            </a:r>
            <a:r>
              <a:rPr lang="en-US" sz="2400" dirty="0">
                <a:latin typeface="Courier New" charset="0"/>
                <a:ea typeface="ＭＳ Ｐゴシック" charset="0"/>
                <a:cs typeface="ＭＳ Ｐゴシック" charset="0"/>
              </a:rPr>
              <a:t>(</a:t>
            </a:r>
            <a:r>
              <a:rPr lang="en-US" sz="2400" dirty="0" err="1">
                <a:latin typeface="Courier New" charset="0"/>
                <a:ea typeface="ＭＳ Ｐゴシック" charset="0"/>
                <a:cs typeface="ＭＳ Ｐゴシック" charset="0"/>
              </a:rPr>
              <a:t>sd</a:t>
            </a:r>
            <a:r>
              <a:rPr lang="en-US" sz="2400" dirty="0">
                <a:latin typeface="Courier New" charset="0"/>
                <a:ea typeface="ＭＳ Ｐゴシック" charset="0"/>
                <a:cs typeface="ＭＳ Ｐゴシック" charset="0"/>
              </a:rPr>
              <a:t>, buffer, n, flags);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latin typeface="Tahoma" charset="0"/>
                <a:ea typeface="ＭＳ Ｐゴシック" charset="0"/>
              </a:rPr>
              <a:t>Writes </a:t>
            </a:r>
            <a:r>
              <a:rPr lang="en-US" i="1" dirty="0" smtClean="0">
                <a:latin typeface="Tahoma" charset="0"/>
                <a:ea typeface="ＭＳ Ｐゴシック" charset="0"/>
              </a:rPr>
              <a:t>up to </a:t>
            </a:r>
            <a:r>
              <a:rPr lang="en-US" dirty="0" smtClean="0">
                <a:latin typeface="Courier New" charset="0"/>
                <a:ea typeface="ＭＳ Ｐゴシック" charset="0"/>
              </a:rPr>
              <a:t>n</a:t>
            </a:r>
            <a:r>
              <a:rPr lang="en-US" dirty="0" smtClean="0">
                <a:latin typeface="Tahoma" charset="0"/>
                <a:ea typeface="ＭＳ Ｐゴシック" charset="0"/>
              </a:rPr>
              <a:t> </a:t>
            </a:r>
            <a:r>
              <a:rPr lang="en-US" dirty="0">
                <a:latin typeface="Tahoma" charset="0"/>
                <a:ea typeface="ＭＳ Ｐゴシック" charset="0"/>
              </a:rPr>
              <a:t>characters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latin typeface="Tahoma" charset="0"/>
                <a:ea typeface="ＭＳ Ｐゴシック" charset="0"/>
              </a:rPr>
              <a:t>From character array </a:t>
            </a:r>
            <a:r>
              <a:rPr lang="en-US" dirty="0">
                <a:latin typeface="Courier New" charset="0"/>
                <a:ea typeface="ＭＳ Ｐゴシック" charset="0"/>
              </a:rPr>
              <a:t>buffer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latin typeface="Tahoma" charset="0"/>
                <a:ea typeface="ＭＳ Ｐゴシック" charset="0"/>
              </a:rPr>
              <a:t>To the socket </a:t>
            </a:r>
            <a:r>
              <a:rPr lang="en-US" dirty="0" err="1">
                <a:latin typeface="Courier New" charset="0"/>
                <a:ea typeface="ＭＳ Ｐゴシック" charset="0"/>
              </a:rPr>
              <a:t>sd</a:t>
            </a:r>
            <a:endParaRPr lang="en-US" dirty="0">
              <a:latin typeface="Courier New" charset="0"/>
              <a:ea typeface="ＭＳ Ｐゴシック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latin typeface="Tahoma" charset="0"/>
                <a:ea typeface="ＭＳ Ｐゴシック" charset="0"/>
              </a:rPr>
              <a:t>Flags</a:t>
            </a:r>
            <a:br>
              <a:rPr lang="en-US" dirty="0">
                <a:latin typeface="Tahoma" charset="0"/>
                <a:ea typeface="ＭＳ Ｐゴシック" charset="0"/>
              </a:rPr>
            </a:br>
            <a:endParaRPr lang="en-US" dirty="0">
              <a:latin typeface="Tahoma" charset="0"/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Several similar functions like </a:t>
            </a:r>
            <a:r>
              <a:rPr lang="en-US" sz="2400" dirty="0">
                <a:latin typeface="Courier New" charset="0"/>
                <a:ea typeface="ＭＳ Ｐゴシック" charset="0"/>
                <a:cs typeface="ＭＳ Ｐゴシック" charset="0"/>
              </a:rPr>
              <a:t>…to/from, …</a:t>
            </a:r>
            <a:r>
              <a:rPr lang="en-US" sz="2400" dirty="0" err="1">
                <a:latin typeface="Courier New" charset="0"/>
                <a:ea typeface="ＭＳ Ｐゴシック" charset="0"/>
                <a:cs typeface="ＭＳ Ｐゴシック" charset="0"/>
              </a:rPr>
              <a:t>msg</a:t>
            </a:r>
            <a:endParaRPr lang="en-US" dirty="0">
              <a:latin typeface="Tahoma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071774"/>
            <a:ext cx="8591550" cy="4703763"/>
          </a:xfrm>
        </p:spPr>
        <p:txBody>
          <a:bodyPr/>
          <a:lstStyle/>
          <a:p>
            <a:pPr eaLnBrk="1" hangingPunct="1"/>
            <a:r>
              <a:rPr lang="en-US" sz="2400" dirty="0">
                <a:latin typeface="Tahoma" charset="0"/>
                <a:ea typeface="ＭＳ Ｐゴシック" charset="0"/>
                <a:cs typeface="ＭＳ Ｐゴシック" charset="0"/>
              </a:rPr>
              <a:t>One side must be the active one</a:t>
            </a:r>
          </a:p>
          <a:p>
            <a:pPr lvl="1" eaLnBrk="1" hangingPunct="1"/>
            <a:r>
              <a:rPr lang="en-US" sz="2000" dirty="0">
                <a:latin typeface="Tahoma" charset="0"/>
                <a:ea typeface="ＭＳ Ｐゴシック" charset="0"/>
              </a:rPr>
              <a:t>take the initiative in creating the connection</a:t>
            </a:r>
          </a:p>
          <a:p>
            <a:pPr lvl="1" eaLnBrk="1" hangingPunct="1"/>
            <a:r>
              <a:rPr lang="en-US" sz="2000" dirty="0">
                <a:latin typeface="Tahoma" charset="0"/>
                <a:ea typeface="ＭＳ Ｐゴシック" charset="0"/>
              </a:rPr>
              <a:t>this side is called the </a:t>
            </a:r>
            <a:r>
              <a:rPr lang="en-US" sz="2000" b="1" i="1" dirty="0">
                <a:solidFill>
                  <a:srgbClr val="FF0000"/>
                </a:solidFill>
                <a:latin typeface="Tahoma" charset="0"/>
                <a:ea typeface="ＭＳ Ｐゴシック" charset="0"/>
              </a:rPr>
              <a:t>client</a:t>
            </a:r>
            <a:br>
              <a:rPr lang="en-US" sz="2000" b="1" i="1" dirty="0">
                <a:solidFill>
                  <a:srgbClr val="FF0000"/>
                </a:solidFill>
                <a:latin typeface="Tahoma" charset="0"/>
                <a:ea typeface="ＭＳ Ｐゴシック" charset="0"/>
              </a:rPr>
            </a:br>
            <a:endParaRPr lang="en-US" sz="2000" b="1" i="1" dirty="0">
              <a:solidFill>
                <a:srgbClr val="FF0000"/>
              </a:solidFill>
              <a:latin typeface="Tahoma" charset="0"/>
              <a:ea typeface="ＭＳ Ｐゴシック" charset="0"/>
            </a:endParaRPr>
          </a:p>
          <a:p>
            <a:pPr eaLnBrk="1" hangingPunct="1"/>
            <a:r>
              <a:rPr lang="en-US" sz="2400" dirty="0">
                <a:latin typeface="Tahoma" charset="0"/>
                <a:ea typeface="ＭＳ Ｐゴシック" charset="0"/>
                <a:cs typeface="ＭＳ Ｐゴシック" charset="0"/>
              </a:rPr>
              <a:t>The other side must be passive</a:t>
            </a:r>
          </a:p>
          <a:p>
            <a:pPr lvl="1" eaLnBrk="1" hangingPunct="1"/>
            <a:r>
              <a:rPr lang="en-US" sz="2000" dirty="0">
                <a:latin typeface="Tahoma" charset="0"/>
                <a:ea typeface="ＭＳ Ｐゴシック" charset="0"/>
              </a:rPr>
              <a:t>it is prepared for accepting connections</a:t>
            </a:r>
          </a:p>
          <a:p>
            <a:pPr lvl="1" eaLnBrk="1" hangingPunct="1"/>
            <a:r>
              <a:rPr lang="en-US" sz="2000" dirty="0">
                <a:latin typeface="Tahoma" charset="0"/>
                <a:ea typeface="ＭＳ Ｐゴシック" charset="0"/>
              </a:rPr>
              <a:t>waits for someone else to take initiative for creating a connection</a:t>
            </a:r>
          </a:p>
          <a:p>
            <a:pPr lvl="1" eaLnBrk="1" hangingPunct="1"/>
            <a:r>
              <a:rPr lang="en-US" sz="2000" dirty="0">
                <a:latin typeface="Tahoma" charset="0"/>
                <a:ea typeface="ＭＳ Ｐゴシック" charset="0"/>
              </a:rPr>
              <a:t>this side is called the </a:t>
            </a:r>
            <a:r>
              <a:rPr lang="en-US" sz="2000" b="1" i="1" dirty="0">
                <a:solidFill>
                  <a:srgbClr val="FF0000"/>
                </a:solidFill>
                <a:latin typeface="Tahoma" charset="0"/>
                <a:ea typeface="ＭＳ Ｐゴシック" charset="0"/>
              </a:rPr>
              <a:t>server</a:t>
            </a:r>
            <a:br>
              <a:rPr lang="en-US" sz="2000" b="1" i="1" dirty="0">
                <a:solidFill>
                  <a:srgbClr val="FF0000"/>
                </a:solidFill>
                <a:latin typeface="Tahoma" charset="0"/>
                <a:ea typeface="ＭＳ Ｐゴシック" charset="0"/>
              </a:rPr>
            </a:br>
            <a:endParaRPr lang="en-US" sz="2000" b="1" i="1" dirty="0">
              <a:solidFill>
                <a:srgbClr val="FF0000"/>
              </a:solidFill>
              <a:latin typeface="Tahoma" charset="0"/>
              <a:ea typeface="ＭＳ Ｐゴシック" charset="0"/>
            </a:endParaRPr>
          </a:p>
          <a:p>
            <a:pPr eaLnBrk="1" hangingPunct="1"/>
            <a:r>
              <a:rPr lang="en-US" sz="2400" dirty="0">
                <a:latin typeface="Tahoma" charset="0"/>
                <a:ea typeface="ＭＳ Ｐゴシック" charset="0"/>
                <a:cs typeface="ＭＳ Ｐゴシック" charset="0"/>
              </a:rPr>
              <a:t>This use of the words client and server is not entirely consistent with everyday use, but for programming this is </a:t>
            </a:r>
            <a:r>
              <a:rPr lang="en-US" sz="2400" dirty="0" smtClean="0">
                <a:latin typeface="Tahoma" charset="0"/>
                <a:ea typeface="ＭＳ Ｐゴシック" charset="0"/>
                <a:cs typeface="ＭＳ Ｐゴシック" charset="0"/>
              </a:rPr>
              <a:t>conventional</a:t>
            </a:r>
          </a:p>
          <a:p>
            <a:pPr eaLnBrk="1" hangingPunct="1"/>
            <a:r>
              <a:rPr lang="nb-NO" sz="2400" dirty="0" smtClean="0">
                <a:latin typeface="Tahoma" charset="0"/>
                <a:ea typeface="ＭＳ Ｐゴシック" charset="0"/>
                <a:cs typeface="ＭＳ Ｐゴシック" charset="0"/>
              </a:rPr>
              <a:t>From </a:t>
            </a:r>
            <a:r>
              <a:rPr lang="nb-NO" sz="2400" dirty="0" err="1" smtClean="0">
                <a:latin typeface="Tahoma" charset="0"/>
                <a:ea typeface="ＭＳ Ｐゴシック" charset="0"/>
                <a:cs typeface="ＭＳ Ｐゴシック" charset="0"/>
              </a:rPr>
              <a:t>now</a:t>
            </a:r>
            <a:r>
              <a:rPr lang="nb-NO" sz="2400" dirty="0" smtClean="0">
                <a:latin typeface="Tahoma" charset="0"/>
                <a:ea typeface="ＭＳ Ｐゴシック" charset="0"/>
                <a:cs typeface="ＭＳ Ｐゴシック" charset="0"/>
              </a:rPr>
              <a:t>: server is a </a:t>
            </a:r>
            <a:r>
              <a:rPr lang="nb-NO" sz="2400" b="1" dirty="0" err="1" smtClean="0">
                <a:latin typeface="Tahoma" charset="0"/>
                <a:ea typeface="ＭＳ Ｐゴシック" charset="0"/>
                <a:cs typeface="ＭＳ Ｐゴシック" charset="0"/>
              </a:rPr>
              <a:t>process</a:t>
            </a:r>
            <a:r>
              <a:rPr lang="nb-NO" sz="2400" b="1" dirty="0" smtClean="0">
                <a:latin typeface="Tahoma" charset="0"/>
                <a:ea typeface="ＭＳ Ｐゴシック" charset="0"/>
                <a:cs typeface="ＭＳ Ｐゴシック" charset="0"/>
              </a:rPr>
              <a:t>,</a:t>
            </a:r>
            <a:r>
              <a:rPr lang="nb-NO" sz="2400" dirty="0" smtClean="0">
                <a:latin typeface="Tahoma" charset="0"/>
                <a:ea typeface="ＭＳ Ｐゴシック" charset="0"/>
                <a:cs typeface="ＭＳ Ｐゴシック" charset="0"/>
              </a:rPr>
              <a:t> not a </a:t>
            </a:r>
            <a:r>
              <a:rPr lang="nb-NO" sz="2400" dirty="0" err="1" smtClean="0">
                <a:latin typeface="Tahoma" charset="0"/>
                <a:ea typeface="ＭＳ Ｐゴシック" charset="0"/>
                <a:cs typeface="ＭＳ Ｐゴシック" charset="0"/>
              </a:rPr>
              <a:t>machine</a:t>
            </a:r>
            <a:endParaRPr lang="en-US" sz="2400" dirty="0">
              <a:latin typeface="Tahom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560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Creation of a connection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Special for the server side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1800" y="1185863"/>
            <a:ext cx="8145463" cy="5329237"/>
          </a:xfrm>
        </p:spPr>
        <p:txBody>
          <a:bodyPr/>
          <a:lstStyle/>
          <a:p>
            <a:pPr eaLnBrk="1" hangingPunct="1">
              <a:spcAft>
                <a:spcPct val="60000"/>
              </a:spcAft>
            </a:pP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In case of </a:t>
            </a:r>
            <a:r>
              <a:rPr lang="en-US" b="1">
                <a:solidFill>
                  <a:schemeClr val="folHlink"/>
                </a:solidFill>
                <a:latin typeface="Tahoma" charset="0"/>
                <a:ea typeface="ＭＳ Ｐゴシック" charset="0"/>
                <a:cs typeface="ＭＳ Ｐゴシック" charset="0"/>
              </a:rPr>
              <a:t>TCP</a:t>
            </a:r>
          </a:p>
          <a:p>
            <a:pPr lvl="1" eaLnBrk="1" hangingPunct="1">
              <a:spcAft>
                <a:spcPct val="60000"/>
              </a:spcAft>
            </a:pPr>
            <a:r>
              <a:rPr lang="en-US">
                <a:latin typeface="Tahoma" charset="0"/>
                <a:ea typeface="ＭＳ Ｐゴシック" charset="0"/>
              </a:rPr>
              <a:t>one socket on the server side is dedicated to waiting for a connection</a:t>
            </a:r>
            <a:br>
              <a:rPr lang="en-US">
                <a:latin typeface="Tahoma" charset="0"/>
                <a:ea typeface="ＭＳ Ｐゴシック" charset="0"/>
              </a:rPr>
            </a:br>
            <a:endParaRPr lang="en-US">
              <a:latin typeface="Tahoma" charset="0"/>
              <a:ea typeface="ＭＳ Ｐゴシック" charset="0"/>
            </a:endParaRPr>
          </a:p>
          <a:p>
            <a:pPr lvl="1" eaLnBrk="1" hangingPunct="1">
              <a:spcAft>
                <a:spcPct val="60000"/>
              </a:spcAft>
            </a:pPr>
            <a:r>
              <a:rPr lang="en-US">
                <a:latin typeface="Tahoma" charset="0"/>
                <a:ea typeface="ＭＳ Ｐゴシック" charset="0"/>
              </a:rPr>
              <a:t>for each client that takes the initiative, a separate socket on the server side is created</a:t>
            </a:r>
            <a:br>
              <a:rPr lang="en-US">
                <a:latin typeface="Tahoma" charset="0"/>
                <a:ea typeface="ＭＳ Ｐゴシック" charset="0"/>
              </a:rPr>
            </a:br>
            <a:endParaRPr lang="en-US">
              <a:latin typeface="Tahoma" charset="0"/>
              <a:ea typeface="ＭＳ Ｐゴシック" charset="0"/>
            </a:endParaRPr>
          </a:p>
          <a:p>
            <a:pPr lvl="1" eaLnBrk="1" hangingPunct="1">
              <a:spcAft>
                <a:spcPct val="60000"/>
              </a:spcAft>
            </a:pPr>
            <a:r>
              <a:rPr lang="en-US">
                <a:latin typeface="Tahoma" charset="0"/>
                <a:ea typeface="ＭＳ Ｐゴシック" charset="0"/>
              </a:rPr>
              <a:t>this is useful for all servers that must be able to serve several clients concurrently (web servers, mail servers, …)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paalh">
  <a:themeElements>
    <a:clrScheme name="1_paalh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1_paalh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pitchFamily="-10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pitchFamily="-105" charset="0"/>
          </a:defRPr>
        </a:defPPr>
      </a:lstStyle>
    </a:lnDef>
  </a:objectDefaults>
  <a:extraClrSchemeLst>
    <a:extraClrScheme>
      <a:clrScheme name="1_paalh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aalh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aalh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aalh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aalh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aalh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35870</TotalTime>
  <Words>1358</Words>
  <Application>Microsoft Office PowerPoint</Application>
  <PresentationFormat>On-screen Show (4:3)</PresentationFormat>
  <Paragraphs>949</Paragraphs>
  <Slides>42</Slides>
  <Notes>29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1_paalh</vt:lpstr>
      <vt:lpstr>PowerPoint Presentation</vt:lpstr>
      <vt:lpstr>Big Picture</vt:lpstr>
      <vt:lpstr>Goal</vt:lpstr>
      <vt:lpstr>What we want</vt:lpstr>
      <vt:lpstr>What we want</vt:lpstr>
      <vt:lpstr>Read &amp; Write</vt:lpstr>
      <vt:lpstr>Alternatives to Read &amp; Write</vt:lpstr>
      <vt:lpstr>Creation of a connection</vt:lpstr>
      <vt:lpstr>Special for the server side</vt:lpstr>
      <vt:lpstr>To do – slightly more details</vt:lpstr>
      <vt:lpstr>&lt;Necessary includes&gt;</vt:lpstr>
      <vt:lpstr>&lt;Create a socket&gt;</vt:lpstr>
      <vt:lpstr>More about the socket call</vt:lpstr>
      <vt:lpstr>How to identify clients to accept, and servers to contact?</vt:lpstr>
      <vt:lpstr>Address structure</vt:lpstr>
      <vt:lpstr>Address structure</vt:lpstr>
      <vt:lpstr>Address structure</vt:lpstr>
      <vt:lpstr>Byte Order</vt:lpstr>
      <vt:lpstr>Byte Order: Storing 32-bit 0x0A0B0C0D </vt:lpstr>
      <vt:lpstr>Byte Order: IP address example</vt:lpstr>
      <vt:lpstr>Byte Order: Translation</vt:lpstr>
      <vt:lpstr>Presentation and Numeric Address Formats</vt:lpstr>
      <vt:lpstr>How far have we gotten now?</vt:lpstr>
      <vt:lpstr>Binding, Listening, Accepting and Connecting</vt:lpstr>
      <vt:lpstr>Some details about the previous slides</vt:lpstr>
      <vt:lpstr>More details</vt:lpstr>
      <vt:lpstr>Closing of Sockets</vt:lpstr>
      <vt:lpstr>Complete Client</vt:lpstr>
      <vt:lpstr>Complete Server</vt:lpstr>
      <vt:lpstr>Summary of  Socket Functions for our Elementary TCP Client-Server</vt:lpstr>
      <vt:lpstr>Compilation of these socket programs</vt:lpstr>
      <vt:lpstr>Complete Server</vt:lpstr>
      <vt:lpstr>Iterative Servers</vt:lpstr>
      <vt:lpstr>Concurrent Iterative Servers</vt:lpstr>
      <vt:lpstr>Select</vt:lpstr>
      <vt:lpstr>Select usage and macros</vt:lpstr>
      <vt:lpstr>Complete Select-based Server</vt:lpstr>
      <vt:lpstr>Complete Select-based Server ctd.</vt:lpstr>
      <vt:lpstr>Summary</vt:lpstr>
      <vt:lpstr>Outline for select based iterative server</vt:lpstr>
      <vt:lpstr>Outline for select based iterative server</vt:lpstr>
      <vt:lpstr>Literature</vt:lpstr>
    </vt:vector>
  </TitlesOfParts>
  <Company>ifi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paalh</dc:creator>
  <cp:lastModifiedBy>Hans Petter Taugbøl Kragset</cp:lastModifiedBy>
  <cp:revision>1680</cp:revision>
  <dcterms:created xsi:type="dcterms:W3CDTF">2010-10-26T08:38:06Z</dcterms:created>
  <dcterms:modified xsi:type="dcterms:W3CDTF">2015-10-28T10:27:23Z</dcterms:modified>
</cp:coreProperties>
</file>