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5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B687154-F184-D04A-B112-7158A2C1AB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841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50863"/>
            <a:ext cx="3656013" cy="2741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438" y="3475038"/>
            <a:ext cx="7680325" cy="328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21975463-C5CA-F442-812F-A166A5486E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3376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05876-21AA-1B43-8482-EFD4B1830D17}" type="datetime1">
              <a:rPr lang="nb-NO"/>
              <a:pPr>
                <a:defRPr/>
              </a:pPr>
              <a:t>17.08.15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INF1060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01B859-67C7-1C4D-BEA8-B71D52E43B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6A7A2-D7B8-D748-9B85-47B5791152B1}" type="datetime1">
              <a:rPr lang="nb-NO"/>
              <a:pPr>
                <a:defRPr/>
              </a:pPr>
              <a:t>17.08.15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INF1060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75650-3B5B-7B4A-80F6-9D787E3AB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5DB9D-9077-8F43-933D-89E2244CAC5D}" type="datetime1">
              <a:rPr lang="nb-NO"/>
              <a:pPr>
                <a:defRPr/>
              </a:pPr>
              <a:t>17.08.15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INF1060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9E9D2-076B-3F44-81D2-7F7E911B6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B8FF7-3D7E-2946-9FE0-49BFD44B1B19}" type="datetime1">
              <a:rPr lang="nb-NO"/>
              <a:pPr>
                <a:defRPr/>
              </a:pPr>
              <a:t>17.08.15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INF1060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A0E29-E705-AD43-B6E4-86A316C837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58AF9-7199-0B40-8CE4-236F52B43701}" type="datetime1">
              <a:rPr lang="nb-NO"/>
              <a:pPr>
                <a:defRPr/>
              </a:pPr>
              <a:t>17.08.15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INF1060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7D71E-87A5-C649-9BA0-0464159216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0388B-400C-9447-994F-E1F33E81B895}" type="datetime1">
              <a:rPr lang="nb-NO"/>
              <a:pPr>
                <a:defRPr/>
              </a:pPr>
              <a:t>17.08.15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INF1060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4E1E6E-7C75-C746-A19E-D1B4F12503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23B24-084F-7448-9B31-E0E53CC4F17C}" type="datetime1">
              <a:rPr lang="nb-NO"/>
              <a:pPr>
                <a:defRPr/>
              </a:pPr>
              <a:t>17.08.15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INF1060 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AA3D7-210A-2E45-B315-C72F612F9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B715F-4A2D-A741-BA41-37BC74115960}" type="datetime1">
              <a:rPr lang="nb-NO"/>
              <a:pPr>
                <a:defRPr/>
              </a:pPr>
              <a:t>17.08.15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INF1060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A06429-5B3D-C046-807F-8419F8B41B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95BE2-B027-C440-B1B6-98E52C97020A}" type="datetime1">
              <a:rPr lang="nb-NO"/>
              <a:pPr>
                <a:defRPr/>
              </a:pPr>
              <a:t>17.08.15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INF1060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23571-7F81-524E-AF4D-F9A415514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BBB7F-87C3-2B4E-9AEA-10FECE1D1583}" type="datetime1">
              <a:rPr lang="nb-NO"/>
              <a:pPr>
                <a:defRPr/>
              </a:pPr>
              <a:t>17.08.15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INF1060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D081FB-C89D-7048-B519-5DF0C2109B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B2277-0C4C-0440-84D8-4833B20EAA2C}" type="datetime1">
              <a:rPr lang="nb-NO"/>
              <a:pPr>
                <a:defRPr/>
              </a:pPr>
              <a:t>17.08.15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INF1060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944D48-914C-4E44-BFB9-5A53500ACD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EE37A4FB-1AFE-4B48-9F4C-FD78C81CEDFE}" type="datetime1">
              <a:rPr lang="nb-NO"/>
              <a:pPr>
                <a:defRPr/>
              </a:pPr>
              <a:t>17.08.15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INF1060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19CCBE1-3D17-5143-A695-FB67914FE9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7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7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7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tskeie@ifi.uio.no" TargetMode="External"/><Relationship Id="rId4" Type="http://schemas.openxmlformats.org/officeDocument/2006/relationships/hyperlink" Target="mailto:safiquli@ifi.uio.no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mailto:paalh@ifi.uio.no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fi.uio.no/inf1060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4B93B8E-0677-A14F-A8FB-2A29DBD7BD81}" type="datetime1">
              <a:rPr lang="nb-NO"/>
              <a:pPr/>
              <a:t>17.08.15</a:t>
            </a:fld>
            <a:endParaRPr lang="en-US"/>
          </a:p>
        </p:txBody>
      </p:sp>
      <p:sp>
        <p:nvSpPr>
          <p:cNvPr id="1536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EF8E16-179B-B344-A8B5-BB9C07121B8E}" type="slidenum">
              <a:rPr lang="en-US"/>
              <a:pPr/>
              <a:t>1</a:t>
            </a:fld>
            <a:endParaRPr lang="en-US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395288" y="1700213"/>
            <a:ext cx="8301037" cy="350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nb-NO" sz="3200" b="1" dirty="0"/>
              <a:t>Velkommen til</a:t>
            </a:r>
          </a:p>
          <a:p>
            <a:pPr algn="ctr"/>
            <a:endParaRPr lang="nb-NO" sz="3200" b="1" dirty="0"/>
          </a:p>
          <a:p>
            <a:pPr algn="ctr"/>
            <a:r>
              <a:rPr lang="nb-NO" sz="3200" b="1" dirty="0">
                <a:latin typeface="Umbra" pitchFamily="34" charset="0"/>
              </a:rPr>
              <a:t>INF-1060</a:t>
            </a:r>
          </a:p>
          <a:p>
            <a:pPr algn="ctr"/>
            <a:endParaRPr lang="nb-NO" sz="3200" b="1" dirty="0"/>
          </a:p>
          <a:p>
            <a:pPr algn="ctr"/>
            <a:r>
              <a:rPr lang="nb-NO" sz="3200" b="1" dirty="0">
                <a:solidFill>
                  <a:schemeClr val="accent2"/>
                </a:solidFill>
              </a:rPr>
              <a:t>Introduksjon til</a:t>
            </a:r>
          </a:p>
          <a:p>
            <a:pPr algn="ctr"/>
            <a:r>
              <a:rPr lang="nb-NO" sz="3200" b="1" dirty="0">
                <a:solidFill>
                  <a:schemeClr val="accent2"/>
                </a:solidFill>
              </a:rPr>
              <a:t> operativsystemer og datakommunikasjon</a:t>
            </a:r>
          </a:p>
          <a:p>
            <a:pPr algn="ctr"/>
            <a:endParaRPr lang="en-US" sz="3200" b="1" dirty="0">
              <a:latin typeface="Umbra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7467E72-93AF-C14D-A487-91BE7282F9A1}" type="datetime1">
              <a:rPr lang="nb-NO"/>
              <a:pPr/>
              <a:t>17.08.15</a:t>
            </a:fld>
            <a:endParaRPr lang="en-US"/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8C8A16-38AE-1246-BBA4-A4ACF26063E1}" type="slidenum">
              <a:rPr lang="en-US"/>
              <a:pPr/>
              <a:t>10</a:t>
            </a:fld>
            <a:endParaRPr lang="en-US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3600" b="1"/>
              <a:t>Formålet med C:</a:t>
            </a:r>
            <a:endParaRPr lang="en-US" sz="3600" b="1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b-NO" sz="2800"/>
              <a:t>Kunne programmere oversiktlig; lettlest kode.</a:t>
            </a:r>
          </a:p>
          <a:p>
            <a:pPr eaLnBrk="1" hangingPunct="1"/>
            <a:r>
              <a:rPr lang="nb-NO" sz="2800"/>
              <a:t>Tilgang til maskinens ressurser.</a:t>
            </a:r>
          </a:p>
          <a:p>
            <a:pPr eaLnBrk="1" hangingPunct="1"/>
            <a:r>
              <a:rPr lang="nb-NO" sz="2800"/>
              <a:t>Lite maskinavhengige programmer.</a:t>
            </a:r>
          </a:p>
          <a:p>
            <a:pPr eaLnBrk="1" hangingPunct="1"/>
            <a:r>
              <a:rPr lang="nb-NO" sz="2800"/>
              <a:t>Kompakte programmer.</a:t>
            </a:r>
          </a:p>
          <a:p>
            <a:pPr eaLnBrk="1" hangingPunct="1"/>
            <a:r>
              <a:rPr lang="nb-NO" sz="2800"/>
              <a:t>Raske programmer.</a:t>
            </a:r>
            <a:endParaRPr lang="en-US" sz="280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9959EF0-CE48-D247-AD41-001D7F39D421}" type="datetime1">
              <a:rPr lang="nb-NO"/>
              <a:pPr/>
              <a:t>17.08.15</a:t>
            </a:fld>
            <a:endParaRPr lang="en-US"/>
          </a:p>
        </p:txBody>
      </p:sp>
      <p:sp>
        <p:nvSpPr>
          <p:cNvPr id="2662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266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6AAE3E-0B56-904A-9375-02B35F5A49AE}" type="slidenum">
              <a:rPr lang="en-US"/>
              <a:pPr/>
              <a:t>11</a:t>
            </a:fld>
            <a:endParaRPr lang="en-US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3600" b="1"/>
              <a:t>Cs fortrinn:</a:t>
            </a:r>
            <a:endParaRPr lang="en-US" sz="3600" b="1"/>
          </a:p>
        </p:txBody>
      </p:sp>
      <p:sp>
        <p:nvSpPr>
          <p:cNvPr id="23598" name="Text Box 46"/>
          <p:cNvSpPr txBox="1">
            <a:spLocks noChangeArrowheads="1"/>
          </p:cNvSpPr>
          <p:nvPr/>
        </p:nvSpPr>
        <p:spPr bwMode="auto">
          <a:xfrm>
            <a:off x="755650" y="1484313"/>
            <a:ext cx="7747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nb-NO" sz="2000"/>
              <a:t>  </a:t>
            </a:r>
            <a:r>
              <a:rPr lang="nb-NO" sz="2400"/>
              <a:t>Mulig å skrive raske programmer.</a:t>
            </a:r>
          </a:p>
          <a:p>
            <a:pPr>
              <a:buFontTx/>
              <a:buChar char="•"/>
            </a:pPr>
            <a:r>
              <a:rPr lang="nb-NO" sz="2400"/>
              <a:t>  Gode muligheter for strukturering av data og program.</a:t>
            </a:r>
          </a:p>
          <a:p>
            <a:pPr>
              <a:buFontTx/>
              <a:buChar char="•"/>
            </a:pPr>
            <a:r>
              <a:rPr lang="nb-NO" sz="2400"/>
              <a:t>  Svært kompakt kode:</a:t>
            </a:r>
            <a:endParaRPr lang="en-US" sz="2400"/>
          </a:p>
        </p:txBody>
      </p:sp>
      <p:sp>
        <p:nvSpPr>
          <p:cNvPr id="23605" name="Line 53"/>
          <p:cNvSpPr>
            <a:spLocks noChangeShapeType="1"/>
          </p:cNvSpPr>
          <p:nvPr/>
        </p:nvSpPr>
        <p:spPr bwMode="auto">
          <a:xfrm>
            <a:off x="1619250" y="3141663"/>
            <a:ext cx="4537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06" name="Line 54"/>
          <p:cNvSpPr>
            <a:spLocks noChangeShapeType="1"/>
          </p:cNvSpPr>
          <p:nvPr/>
        </p:nvSpPr>
        <p:spPr bwMode="auto">
          <a:xfrm>
            <a:off x="3851275" y="2781300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07" name="Text Box 55"/>
          <p:cNvSpPr txBox="1">
            <a:spLocks noChangeArrowheads="1"/>
          </p:cNvSpPr>
          <p:nvPr/>
        </p:nvSpPr>
        <p:spPr bwMode="auto">
          <a:xfrm>
            <a:off x="1547813" y="2781300"/>
            <a:ext cx="1016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000" b="1"/>
              <a:t>Simula</a:t>
            </a:r>
            <a:endParaRPr lang="en-US" sz="2000" b="1"/>
          </a:p>
        </p:txBody>
      </p:sp>
      <p:sp>
        <p:nvSpPr>
          <p:cNvPr id="23608" name="Text Box 56"/>
          <p:cNvSpPr txBox="1">
            <a:spLocks noChangeArrowheads="1"/>
          </p:cNvSpPr>
          <p:nvPr/>
        </p:nvSpPr>
        <p:spPr bwMode="auto">
          <a:xfrm>
            <a:off x="3903663" y="2776538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000" b="1"/>
              <a:t>C</a:t>
            </a:r>
            <a:endParaRPr lang="en-US" sz="2000" b="1"/>
          </a:p>
        </p:txBody>
      </p:sp>
      <p:sp>
        <p:nvSpPr>
          <p:cNvPr id="23609" name="Text Box 57"/>
          <p:cNvSpPr txBox="1">
            <a:spLocks noChangeArrowheads="1"/>
          </p:cNvSpPr>
          <p:nvPr/>
        </p:nvSpPr>
        <p:spPr bwMode="auto">
          <a:xfrm>
            <a:off x="1619250" y="3187700"/>
            <a:ext cx="18240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000"/>
              <a:t>n:=n+1;</a:t>
            </a:r>
          </a:p>
          <a:p>
            <a:r>
              <a:rPr lang="nb-NO" sz="2000"/>
              <a:t>A[n]:=A[n]*3.1;</a:t>
            </a:r>
            <a:endParaRPr lang="en-US" sz="2000"/>
          </a:p>
        </p:txBody>
      </p:sp>
      <p:sp>
        <p:nvSpPr>
          <p:cNvPr id="23610" name="Text Box 58"/>
          <p:cNvSpPr txBox="1">
            <a:spLocks noChangeArrowheads="1"/>
          </p:cNvSpPr>
          <p:nvPr/>
        </p:nvSpPr>
        <p:spPr bwMode="auto">
          <a:xfrm>
            <a:off x="3995738" y="3187700"/>
            <a:ext cx="15986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000"/>
              <a:t>A[++n]*=3.1;</a:t>
            </a:r>
            <a:endParaRPr lang="en-US" sz="2000"/>
          </a:p>
        </p:txBody>
      </p:sp>
      <p:sp>
        <p:nvSpPr>
          <p:cNvPr id="23611" name="Text Box 59"/>
          <p:cNvSpPr txBox="1">
            <a:spLocks noChangeArrowheads="1"/>
          </p:cNvSpPr>
          <p:nvPr/>
        </p:nvSpPr>
        <p:spPr bwMode="auto">
          <a:xfrm>
            <a:off x="900113" y="4003675"/>
            <a:ext cx="693010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nb-NO" sz="2400" dirty="0"/>
              <a:t>  Mulig å skrive elegante, oversiktlige og portable</a:t>
            </a:r>
            <a:br>
              <a:rPr lang="nb-NO" sz="2400" dirty="0"/>
            </a:br>
            <a:r>
              <a:rPr lang="nb-NO" sz="2400" dirty="0"/>
              <a:t>    programmer.</a:t>
            </a:r>
          </a:p>
          <a:p>
            <a:pPr>
              <a:buFontTx/>
              <a:buChar char="•"/>
            </a:pPr>
            <a:r>
              <a:rPr lang="nb-NO" sz="2400" dirty="0"/>
              <a:t>  Fast standard (ANSI C/ISO C) fra </a:t>
            </a:r>
            <a:r>
              <a:rPr lang="nb-NO" sz="2400" dirty="0" smtClean="0"/>
              <a:t>1989.</a:t>
            </a:r>
            <a:endParaRPr lang="nb-NO" sz="2400" dirty="0"/>
          </a:p>
          <a:p>
            <a:pPr>
              <a:buFontTx/>
              <a:buChar char="•"/>
            </a:pPr>
            <a:r>
              <a:rPr lang="nb-NO" sz="2400" dirty="0"/>
              <a:t>  Finnes overalt.</a:t>
            </a:r>
            <a:endParaRPr lang="en-US" sz="24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3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3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3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3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3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3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3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3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05" grpId="0" animBg="1"/>
      <p:bldP spid="23606" grpId="0" animBg="1"/>
      <p:bldP spid="23607" grpId="0"/>
      <p:bldP spid="23608" grpId="0"/>
      <p:bldP spid="23609" grpId="0"/>
      <p:bldP spid="236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38DB9DB-AE8B-4E43-ADB6-E9CE4FDC2352}" type="datetime1">
              <a:rPr lang="nb-NO"/>
              <a:pPr/>
              <a:t>17.08.15</a:t>
            </a:fld>
            <a:endParaRPr lang="en-US"/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AF1B3B-3B62-6A42-A5CB-0CC77B335ACE}" type="slidenum">
              <a:rPr lang="en-US"/>
              <a:pPr/>
              <a:t>12</a:t>
            </a:fld>
            <a:endParaRPr lang="en-US"/>
          </a:p>
        </p:txBody>
      </p:sp>
      <p:sp>
        <p:nvSpPr>
          <p:cNvPr id="2765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3600" b="1"/>
              <a:t>Cs svake sider</a:t>
            </a:r>
            <a:endParaRPr lang="en-US" sz="3600" b="1"/>
          </a:p>
        </p:txBody>
      </p:sp>
      <p:sp>
        <p:nvSpPr>
          <p:cNvPr id="27654" name="Text Box 5"/>
          <p:cNvSpPr txBox="1">
            <a:spLocks noChangeArrowheads="1"/>
          </p:cNvSpPr>
          <p:nvPr/>
        </p:nvSpPr>
        <p:spPr bwMode="auto">
          <a:xfrm>
            <a:off x="519113" y="17922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879475" y="1289050"/>
            <a:ext cx="72929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nb-NO"/>
              <a:t>  </a:t>
            </a:r>
            <a:r>
              <a:rPr lang="en-US" sz="2400"/>
              <a:t>Ofte lite portable hvis man ikke tenker på det mens</a:t>
            </a:r>
            <a:br>
              <a:rPr lang="en-US" sz="2400"/>
            </a:br>
            <a:r>
              <a:rPr lang="en-US" sz="2400"/>
              <a:t>   man koder; bedre etter ANSI C.</a:t>
            </a:r>
          </a:p>
          <a:p>
            <a:pPr>
              <a:buFontTx/>
              <a:buChar char="•"/>
            </a:pPr>
            <a:r>
              <a:rPr lang="nb-NO" sz="2400"/>
              <a:t>  C tilbyr programmereren større frihet.</a:t>
            </a:r>
            <a:br>
              <a:rPr lang="nb-NO" sz="2400"/>
            </a:br>
            <a:r>
              <a:rPr lang="nb-NO" sz="2400"/>
              <a:t>   Kompilatoren vil dog oppdage færre feil.</a:t>
            </a:r>
            <a:endParaRPr lang="en-US" sz="2400"/>
          </a:p>
        </p:txBody>
      </p:sp>
      <p:pic>
        <p:nvPicPr>
          <p:cNvPr id="27663" name="Picture 1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63713" y="2852738"/>
            <a:ext cx="3590925" cy="885825"/>
          </a:xfrm>
          <a:noFill/>
        </p:spPr>
      </p:pic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971550" y="3716338"/>
            <a:ext cx="39322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nb-NO"/>
              <a:t>  </a:t>
            </a:r>
            <a:r>
              <a:rPr lang="nb-NO" sz="2400"/>
              <a:t>Mulighet for kryptisk kode:</a:t>
            </a:r>
            <a:br>
              <a:rPr lang="nb-NO" sz="2400"/>
            </a:br>
            <a:r>
              <a:rPr lang="nb-NO" sz="2400"/>
              <a:t>     A[*(*x)++=y]+=4;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B03B5A6-2EB5-7846-B278-EBEB1DC80969}" type="datetime1">
              <a:rPr lang="nb-NO"/>
              <a:pPr/>
              <a:t>17.08.15</a:t>
            </a:fld>
            <a:endParaRPr lang="en-US"/>
          </a:p>
        </p:txBody>
      </p:sp>
      <p:sp>
        <p:nvSpPr>
          <p:cNvPr id="2867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9F79FD-7CA4-A547-812F-AAEB99BC5818}" type="slidenum">
              <a:rPr lang="en-US"/>
              <a:pPr/>
              <a:t>13</a:t>
            </a:fld>
            <a:endParaRPr lang="en-US"/>
          </a:p>
        </p:txBody>
      </p:sp>
      <p:sp>
        <p:nvSpPr>
          <p:cNvPr id="2867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3600" b="1"/>
              <a:t>Sitater:</a:t>
            </a:r>
            <a:endParaRPr lang="en-US" sz="3600" b="1"/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755650" y="1700213"/>
            <a:ext cx="7561263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i="1"/>
              <a:t>Å programmere i Java er som å kjøre en Volvo stasjonsvogn; den duver rolig av gårde på veien, men man kommer trygt frem.</a:t>
            </a:r>
          </a:p>
          <a:p>
            <a:r>
              <a:rPr lang="en-US" sz="2000" i="1"/>
              <a:t>Å programmere i C er som å kjøre en Ferrari; den kan gå uhyggelig fort i svingene, men man havner av og til i grøften.</a:t>
            </a:r>
          </a:p>
          <a:p>
            <a:r>
              <a:rPr lang="en-US" sz="2000"/>
              <a:t>                                                                 — ukjent opphavsmann</a:t>
            </a:r>
          </a:p>
          <a:p>
            <a:endParaRPr lang="en-US" sz="2000"/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755650" y="3716338"/>
            <a:ext cx="7797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i="1"/>
              <a:t>I C er det viktigere at det går fort enn at svaret blir riktig!</a:t>
            </a:r>
          </a:p>
          <a:p>
            <a:r>
              <a:rPr lang="en-US" sz="2000"/>
              <a:t>                                                                 — også ukjent opprinnelse</a:t>
            </a:r>
          </a:p>
          <a:p>
            <a:endParaRPr lang="en-US" sz="2000"/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684213" y="4797425"/>
            <a:ext cx="8280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i="1"/>
              <a:t>En skrivefeil i C er ingen feil; det er bare et annet program.</a:t>
            </a:r>
          </a:p>
          <a:p>
            <a:r>
              <a:rPr lang="en-US" sz="2000"/>
              <a:t>                                                               — enda en ukjent meningsytrer</a:t>
            </a:r>
          </a:p>
          <a:p>
            <a:endParaRPr lang="en-US" sz="200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/>
      <p:bldP spid="34822" grpId="0"/>
      <p:bldP spid="348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0012885-731F-8D4D-9D96-DB11A933106C}" type="datetime1">
              <a:rPr lang="nb-NO"/>
              <a:pPr/>
              <a:t>17.08.15</a:t>
            </a:fld>
            <a:endParaRPr lang="en-US"/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E5F436-E498-FA4D-BE9A-FBF416851F7C}" type="slidenum">
              <a:rPr lang="en-US"/>
              <a:pPr/>
              <a:t>14</a:t>
            </a:fld>
            <a:endParaRPr lang="en-US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nb-NO" sz="3600" b="1"/>
              <a:t>Hvorfor er det nyttig å lære C?</a:t>
            </a:r>
            <a:endParaRPr lang="en-US" sz="3600" b="1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497887" cy="42481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/>
              <a:t>C er sannsynligvis det mest utbredte språket idag.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C brukes i et flertall av større programmerings-prosjekter</a:t>
            </a:r>
            <a:r>
              <a:rPr lang="en-US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C og Unix er uløselig knyttet sammen.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Med C kan man skrive raskere kode enn de fleste andre språk.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Med C kan man skrive svært kompakt kode.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Programmering i C gir en følelse av hvorledes datamaskinen fungerer.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900113" y="1125538"/>
            <a:ext cx="33734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800">
                <a:solidFill>
                  <a:schemeClr val="accent2"/>
                </a:solidFill>
              </a:rPr>
              <a:t>Det er flere grunner:</a:t>
            </a:r>
            <a:endParaRPr lang="en-US" sz="280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F337FF5-29F8-6749-AA62-B3A5509858DB}" type="datetime1">
              <a:rPr lang="nb-NO"/>
              <a:pPr/>
              <a:t>17.08.15</a:t>
            </a:fld>
            <a:endParaRPr lang="en-US"/>
          </a:p>
        </p:txBody>
      </p:sp>
      <p:sp>
        <p:nvSpPr>
          <p:cNvPr id="3072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3072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0F7A99-767A-7849-8DDF-AF66F3C74E72}" type="slidenum">
              <a:rPr lang="en-US"/>
              <a:pPr/>
              <a:t>15</a:t>
            </a:fld>
            <a:endParaRPr lang="en-US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3600" b="1"/>
              <a:t>Et minimalt eksempel:</a:t>
            </a:r>
            <a:endParaRPr lang="en-US" sz="3600" b="1"/>
          </a:p>
        </p:txBody>
      </p:sp>
      <p:pic>
        <p:nvPicPr>
          <p:cNvPr id="37893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42988" y="1628775"/>
            <a:ext cx="6264275" cy="1728788"/>
          </a:xfrm>
          <a:noFill/>
        </p:spPr>
      </p:pic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611188" y="1268413"/>
            <a:ext cx="77771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nb-NO" sz="2000"/>
              <a:t>”Alle” lærebøker i programmering har med følgende lille eksempel:</a:t>
            </a:r>
            <a:endParaRPr lang="en-US" sz="2000"/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684213" y="3213100"/>
            <a:ext cx="765333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nb-NO" sz="2000"/>
              <a:t>(Det var Kernighan &amp; Ritchies første bok om C som startet denne moten!)</a:t>
            </a:r>
          </a:p>
          <a:p>
            <a:endParaRPr lang="nb-NO" sz="2000"/>
          </a:p>
          <a:p>
            <a:r>
              <a:rPr lang="nb-NO" sz="2000"/>
              <a:t>I Java ser programmet slik ut:</a:t>
            </a:r>
            <a:endParaRPr lang="en-US" sz="2000"/>
          </a:p>
        </p:txBody>
      </p:sp>
      <p:pic>
        <p:nvPicPr>
          <p:cNvPr id="37905" name="Picture 17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187450" y="4508500"/>
            <a:ext cx="6121400" cy="1728788"/>
          </a:xfr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78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78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7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7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D10BC89-E8EC-A746-9443-93F2D40AAC15}" type="datetime1">
              <a:rPr lang="nb-NO"/>
              <a:pPr/>
              <a:t>17.08.15</a:t>
            </a:fld>
            <a:endParaRPr lang="en-US"/>
          </a:p>
        </p:txBody>
      </p:sp>
      <p:sp>
        <p:nvSpPr>
          <p:cNvPr id="3174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3174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EE1E15-4E00-F245-9C4F-9B8C3C987991}" type="slidenum">
              <a:rPr lang="en-US"/>
              <a:pPr/>
              <a:t>16</a:t>
            </a:fld>
            <a:endParaRPr lang="en-US"/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3600" b="1"/>
              <a:t>Kompilering:</a:t>
            </a:r>
            <a:endParaRPr lang="en-US" sz="3600" b="1"/>
          </a:p>
        </p:txBody>
      </p:sp>
      <p:pic>
        <p:nvPicPr>
          <p:cNvPr id="46085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71550" y="1989138"/>
            <a:ext cx="6408738" cy="1152525"/>
          </a:xfrm>
          <a:noFill/>
        </p:spPr>
      </p:pic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808038" y="1216025"/>
            <a:ext cx="70167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/>
              <a:t>Følgende kommandoer kan brukes for å kompilere</a:t>
            </a:r>
          </a:p>
          <a:p>
            <a:r>
              <a:rPr lang="nb-NO" sz="2400"/>
              <a:t>programmet:</a:t>
            </a:r>
            <a:endParaRPr lang="en-US" sz="2400"/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900113" y="3284538"/>
            <a:ext cx="5556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 dirty="0"/>
              <a:t>Det kompilerte programmet kjøres med:</a:t>
            </a:r>
            <a:endParaRPr lang="en-US" sz="2400" dirty="0"/>
          </a:p>
        </p:txBody>
      </p:sp>
      <p:pic>
        <p:nvPicPr>
          <p:cNvPr id="46088" name="Picture 8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971550" y="3860800"/>
            <a:ext cx="6480175" cy="1152525"/>
          </a:xfrm>
          <a:noFill/>
        </p:spPr>
      </p:pic>
      <p:sp>
        <p:nvSpPr>
          <p:cNvPr id="10" name="Rectangle 9"/>
          <p:cNvSpPr/>
          <p:nvPr/>
        </p:nvSpPr>
        <p:spPr>
          <a:xfrm>
            <a:off x="983932" y="5257800"/>
            <a:ext cx="54828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/>
              <a:t>Alternativ</a:t>
            </a:r>
            <a:r>
              <a:rPr lang="en-US" sz="2400" dirty="0" smtClean="0"/>
              <a:t>: </a:t>
            </a:r>
            <a:r>
              <a:rPr lang="en-US" sz="2400" b="1" dirty="0" smtClean="0"/>
              <a:t>clang </a:t>
            </a:r>
            <a:r>
              <a:rPr lang="en-US" sz="2400" dirty="0" smtClean="0"/>
              <a:t>- </a:t>
            </a:r>
            <a:r>
              <a:rPr lang="en-US" sz="2400" u="sng" dirty="0" smtClean="0"/>
              <a:t>http://</a:t>
            </a:r>
            <a:r>
              <a:rPr lang="en-US" sz="2400" u="sng" dirty="0" err="1" smtClean="0"/>
              <a:t>clang.llvm.org</a:t>
            </a:r>
            <a:r>
              <a:rPr lang="en-US" sz="2400" u="sng" dirty="0" smtClean="0"/>
              <a:t>/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/>
      <p:bldP spid="46087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E245576-E27F-834A-ABC8-3ECD270E2E64}" type="datetime1">
              <a:rPr lang="nb-NO"/>
              <a:pPr/>
              <a:t>17.08.15</a:t>
            </a:fld>
            <a:endParaRPr lang="en-US"/>
          </a:p>
        </p:txBody>
      </p:sp>
      <p:sp>
        <p:nvSpPr>
          <p:cNvPr id="32771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3277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09095E-6A5A-F543-A74B-42B13CA70E48}" type="slidenum">
              <a:rPr lang="en-US"/>
              <a:pPr/>
              <a:t>17</a:t>
            </a:fld>
            <a:endParaRPr lang="en-US"/>
          </a:p>
        </p:txBody>
      </p:sp>
      <p:sp>
        <p:nvSpPr>
          <p:cNvPr id="3277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3600" b="1"/>
              <a:t>Noen definisjoner:</a:t>
            </a:r>
            <a:endParaRPr lang="en-US" sz="3600" b="1"/>
          </a:p>
        </p:txBody>
      </p:sp>
      <p:pic>
        <p:nvPicPr>
          <p:cNvPr id="50182" name="Picture 6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76375" y="2276475"/>
            <a:ext cx="4391025" cy="865188"/>
          </a:xfrm>
          <a:noFill/>
        </p:spPr>
      </p:pic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827088" y="1125538"/>
            <a:ext cx="698341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 b="1">
                <a:solidFill>
                  <a:schemeClr val="accent2"/>
                </a:solidFill>
              </a:rPr>
              <a:t>Program: </a:t>
            </a:r>
            <a:endParaRPr lang="nb-NO" sz="2400"/>
          </a:p>
          <a:p>
            <a:r>
              <a:rPr lang="nb-NO" sz="2400"/>
              <a:t>Et program er en liste av deklarasjoner av variable</a:t>
            </a:r>
          </a:p>
          <a:p>
            <a:r>
              <a:rPr lang="nb-NO" sz="2400"/>
              <a:t>og funksjoner:</a:t>
            </a:r>
            <a:endParaRPr lang="en-US" sz="2400" b="1">
              <a:solidFill>
                <a:schemeClr val="accent2"/>
              </a:solidFill>
            </a:endParaRPr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755650" y="3284538"/>
            <a:ext cx="70675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 b="1">
                <a:solidFill>
                  <a:schemeClr val="accent2"/>
                </a:solidFill>
              </a:rPr>
              <a:t>Hovedprogrammet:</a:t>
            </a:r>
            <a:endParaRPr lang="nb-NO" sz="2400" b="1"/>
          </a:p>
          <a:p>
            <a:r>
              <a:rPr lang="nb-NO" sz="2400"/>
              <a:t>”Hovedprogrammet” er en funksjon ved navn main:</a:t>
            </a:r>
            <a:endParaRPr lang="en-US" sz="2400"/>
          </a:p>
        </p:txBody>
      </p:sp>
      <p:pic>
        <p:nvPicPr>
          <p:cNvPr id="50185" name="Picture 9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476375" y="4292600"/>
            <a:ext cx="5040313" cy="1944688"/>
          </a:xfr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1" grpId="0"/>
      <p:bldP spid="5018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17FEB04-B930-3745-ABD5-884FA5B93940}" type="datetime1">
              <a:rPr lang="nb-NO"/>
              <a:pPr/>
              <a:t>17.08.15</a:t>
            </a:fld>
            <a:endParaRPr lang="en-US"/>
          </a:p>
        </p:txBody>
      </p:sp>
      <p:sp>
        <p:nvSpPr>
          <p:cNvPr id="3379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E6B132-3FF8-1B41-834B-9CDC8BCF7B4A}" type="slidenum">
              <a:rPr lang="en-US"/>
              <a:pPr/>
              <a:t>18</a:t>
            </a:fld>
            <a:endParaRPr lang="en-US"/>
          </a:p>
        </p:txBody>
      </p:sp>
      <p:sp>
        <p:nvSpPr>
          <p:cNvPr id="3379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3600" b="1"/>
              <a:t>Navn:</a:t>
            </a:r>
            <a:endParaRPr lang="en-US" sz="3600" b="1"/>
          </a:p>
        </p:txBody>
      </p:sp>
      <p:sp>
        <p:nvSpPr>
          <p:cNvPr id="33798" name="Text Box 5"/>
          <p:cNvSpPr txBox="1">
            <a:spLocks noChangeArrowheads="1"/>
          </p:cNvSpPr>
          <p:nvPr/>
        </p:nvSpPr>
        <p:spPr bwMode="auto">
          <a:xfrm>
            <a:off x="827088" y="2205038"/>
            <a:ext cx="7150100" cy="161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Store og små bokstaver:</a:t>
            </a:r>
          </a:p>
          <a:p>
            <a:r>
              <a:rPr lang="en-US" sz="2400"/>
              <a:t>Det er forskjell på store og små bokstaver I C. MAIN, Main og main er tre helt ulike navn.</a:t>
            </a:r>
          </a:p>
          <a:p>
            <a:endParaRPr lang="en-US" sz="240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BD5094C-CC99-8D47-9867-BEEE69D0B9C3}" type="datetime1">
              <a:rPr lang="nb-NO"/>
              <a:pPr/>
              <a:t>17.08.15</a:t>
            </a:fld>
            <a:endParaRPr lang="en-US"/>
          </a:p>
        </p:txBody>
      </p:sp>
      <p:sp>
        <p:nvSpPr>
          <p:cNvPr id="3481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348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70D1A1-21C2-9847-AB20-2903A76403FA}" type="slidenum">
              <a:rPr lang="en-US"/>
              <a:pPr/>
              <a:t>19</a:t>
            </a:fld>
            <a:endParaRPr lang="en-US"/>
          </a:p>
        </p:txBody>
      </p:sp>
      <p:sp>
        <p:nvSpPr>
          <p:cNvPr id="34821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nb-NO" sz="3600"/>
              <a:t>Funksjoner:</a:t>
            </a:r>
            <a:endParaRPr lang="en-US" sz="3600"/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611188" y="1268413"/>
            <a:ext cx="80645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nb-NO" sz="2400"/>
              <a:t>En C-funksjon ligner veldig på en metode i Java.</a:t>
            </a:r>
          </a:p>
          <a:p>
            <a:r>
              <a:rPr lang="nb-NO" sz="2400"/>
              <a:t>Den består alltid av fire deler:</a:t>
            </a:r>
          </a:p>
          <a:p>
            <a:endParaRPr lang="nb-NO" sz="2400"/>
          </a:p>
          <a:p>
            <a:pPr>
              <a:buFontTx/>
              <a:buChar char="•"/>
            </a:pPr>
            <a:r>
              <a:rPr lang="nb-NO" sz="2400"/>
              <a:t>  </a:t>
            </a:r>
            <a:r>
              <a:rPr lang="en-US" sz="2400" i="1">
                <a:solidFill>
                  <a:schemeClr val="accent2"/>
                </a:solidFill>
                <a:latin typeface="LucidaFax-Italic" charset="0"/>
              </a:rPr>
              <a:t>type</a:t>
            </a:r>
            <a:r>
              <a:rPr lang="en-US" sz="2400" i="1">
                <a:latin typeface="LucidaFax-Italic" charset="0"/>
              </a:rPr>
              <a:t> </a:t>
            </a:r>
            <a:r>
              <a:rPr lang="en-US" sz="2400">
                <a:latin typeface="LucidaFax" charset="0"/>
              </a:rPr>
              <a:t>på returverdien. Hvis ingen returverdi, skrives </a:t>
            </a:r>
            <a:r>
              <a:rPr lang="en-US" sz="2400">
                <a:latin typeface="LucidaSans" charset="0"/>
              </a:rPr>
              <a:t>void</a:t>
            </a:r>
            <a:r>
              <a:rPr lang="en-US" sz="2400">
                <a:latin typeface="LucidaFax" charset="0"/>
              </a:rPr>
              <a:t>.</a:t>
            </a:r>
          </a:p>
          <a:p>
            <a:pPr>
              <a:buFont typeface="Arial"/>
              <a:buChar char="•"/>
            </a:pPr>
            <a:r>
              <a:rPr lang="en-US" sz="2400" i="1">
                <a:latin typeface="LucidaFax-Italic" charset="0"/>
              </a:rPr>
              <a:t>  </a:t>
            </a:r>
            <a:r>
              <a:rPr lang="en-US" sz="2400" i="1">
                <a:solidFill>
                  <a:schemeClr val="accent2"/>
                </a:solidFill>
                <a:latin typeface="LucidaFax-Italic" charset="0"/>
              </a:rPr>
              <a:t>navn</a:t>
            </a:r>
            <a:r>
              <a:rPr lang="en-US" sz="2400" i="1">
                <a:latin typeface="LucidaFax-Italic" charset="0"/>
              </a:rPr>
              <a:t> </a:t>
            </a:r>
            <a:r>
              <a:rPr lang="en-US" sz="2400">
                <a:latin typeface="LucidaFax" charset="0"/>
              </a:rPr>
              <a:t>på funksjonen.</a:t>
            </a:r>
            <a:endParaRPr lang="en-US" sz="2400">
              <a:latin typeface="LucidaFax-Italic" charset="0"/>
            </a:endParaRPr>
          </a:p>
          <a:p>
            <a:pPr>
              <a:buFontTx/>
              <a:buChar char="•"/>
            </a:pPr>
            <a:r>
              <a:rPr lang="nb-NO" sz="2400"/>
              <a:t>  </a:t>
            </a:r>
            <a:r>
              <a:rPr lang="en-US" sz="2400" i="1">
                <a:solidFill>
                  <a:schemeClr val="accent2"/>
                </a:solidFill>
                <a:latin typeface="LucidaFax-Italic" charset="0"/>
              </a:rPr>
              <a:t>parameterliste</a:t>
            </a:r>
            <a:r>
              <a:rPr lang="en-US" sz="2400" i="1">
                <a:latin typeface="LucidaFax-Italic" charset="0"/>
              </a:rPr>
              <a:t> </a:t>
            </a:r>
            <a:r>
              <a:rPr lang="en-US" sz="2400">
                <a:latin typeface="LucidaFax" charset="0"/>
              </a:rPr>
              <a:t>med typeangivelse av hver parameter. Til forskjell fra Java: hvis det ikke er noen parametre, skrives </a:t>
            </a:r>
            <a:r>
              <a:rPr lang="en-US" sz="2400">
                <a:latin typeface="LucidaSans" charset="0"/>
              </a:rPr>
              <a:t>void</a:t>
            </a:r>
            <a:r>
              <a:rPr lang="en-US" sz="2400">
                <a:latin typeface="LucidaFax" charset="0"/>
              </a:rPr>
              <a:t>.</a:t>
            </a:r>
          </a:p>
          <a:p>
            <a:pPr>
              <a:buFont typeface="Arial"/>
              <a:buChar char="•"/>
            </a:pPr>
            <a:r>
              <a:rPr lang="nb-NO" sz="2400">
                <a:latin typeface="LucidaFax-Italic" charset="0"/>
              </a:rPr>
              <a:t> </a:t>
            </a:r>
            <a:r>
              <a:rPr lang="nb-NO" sz="2400" i="1">
                <a:latin typeface="LucidaFax-Italic" charset="0"/>
              </a:rPr>
              <a:t> </a:t>
            </a:r>
            <a:r>
              <a:rPr lang="nb-NO" sz="2400" i="1">
                <a:solidFill>
                  <a:schemeClr val="accent2"/>
                </a:solidFill>
                <a:latin typeface="LucidaFax-Italic" charset="0"/>
              </a:rPr>
              <a:t>kroppen</a:t>
            </a:r>
            <a:r>
              <a:rPr lang="nb-NO" sz="2400" i="1">
                <a:latin typeface="LucidaFax-Italic" charset="0"/>
              </a:rPr>
              <a:t> </a:t>
            </a:r>
            <a:r>
              <a:rPr lang="nb-NO" sz="2400">
                <a:latin typeface="LucidaFax-Italic" charset="0"/>
              </a:rPr>
              <a:t>som er selve funksjonen. Den er omsluttet av  { og }.</a:t>
            </a:r>
          </a:p>
          <a:p>
            <a:r>
              <a:rPr lang="nb-NO" sz="2400">
                <a:latin typeface="LucidaFax-Italic" charset="0"/>
              </a:rPr>
              <a:t>   </a:t>
            </a:r>
            <a:r>
              <a:rPr lang="en-US" sz="2400">
                <a:latin typeface="LucidaFax" charset="0"/>
              </a:rPr>
              <a:t>Returverdien angis med en </a:t>
            </a:r>
            <a:r>
              <a:rPr lang="en-US" sz="2400">
                <a:latin typeface="LucidaSans" charset="0"/>
              </a:rPr>
              <a:t>return</a:t>
            </a:r>
            <a:r>
              <a:rPr lang="en-US" sz="2400">
                <a:latin typeface="LucidaFax" charset="0"/>
              </a:rPr>
              <a:t>-setning.</a:t>
            </a:r>
          </a:p>
          <a:p>
            <a:endParaRPr lang="en-US" sz="240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7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7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73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73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73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73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73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73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73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73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73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73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9FD234E-1976-F340-B847-0853FBBBC4F9}" type="datetime1">
              <a:rPr lang="nb-NO"/>
              <a:pPr/>
              <a:t>17.08.15</a:t>
            </a:fld>
            <a:endParaRPr lang="en-US"/>
          </a:p>
        </p:txBody>
      </p:sp>
      <p:sp>
        <p:nvSpPr>
          <p:cNvPr id="1638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65413-E884-F94B-AC91-8E23B4D3B8E7}" type="slidenum">
              <a:rPr lang="en-US"/>
              <a:pPr/>
              <a:t>2</a:t>
            </a:fld>
            <a:endParaRPr lang="en-US"/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827584" y="716499"/>
            <a:ext cx="7144955" cy="5016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800" b="1" u="sng" dirty="0">
                <a:latin typeface="Times New Roman" pitchFamily="-107" charset="0"/>
              </a:rPr>
              <a:t>Forelesere</a:t>
            </a:r>
            <a:r>
              <a:rPr lang="nb-NO" sz="2800" b="1" u="sng" dirty="0" smtClean="0">
                <a:latin typeface="Times New Roman" pitchFamily="-107" charset="0"/>
              </a:rPr>
              <a:t>:</a:t>
            </a:r>
            <a:endParaRPr lang="nb-NO" sz="2800" b="1" u="sng" dirty="0">
              <a:latin typeface="Times New Roman" pitchFamily="-107" charset="0"/>
            </a:endParaRPr>
          </a:p>
          <a:p>
            <a:pPr marL="342900" indent="-342900">
              <a:buFont typeface="Arial"/>
              <a:buChar char="•"/>
            </a:pPr>
            <a:r>
              <a:rPr lang="nb-NO" sz="2400" b="1" dirty="0">
                <a:latin typeface="Times New Roman" pitchFamily="-107" charset="0"/>
              </a:rPr>
              <a:t>Pål Halvorsen </a:t>
            </a:r>
            <a:r>
              <a:rPr lang="nb-NO" sz="2400" dirty="0">
                <a:latin typeface="Times New Roman" pitchFamily="-107" charset="0"/>
              </a:rPr>
              <a:t>(</a:t>
            </a:r>
            <a:r>
              <a:rPr lang="nb-NO" sz="2400" dirty="0">
                <a:latin typeface="Times New Roman" pitchFamily="-107" charset="0"/>
                <a:hlinkClick r:id="rId2"/>
              </a:rPr>
              <a:t>paalh@ifi.uio.no</a:t>
            </a:r>
            <a:r>
              <a:rPr lang="nb-NO" sz="2400" dirty="0" smtClean="0">
                <a:latin typeface="Times New Roman" pitchFamily="-107" charset="0"/>
              </a:rPr>
              <a:t>)</a:t>
            </a:r>
            <a:br>
              <a:rPr lang="nb-NO" sz="2400" dirty="0" smtClean="0">
                <a:latin typeface="Times New Roman" pitchFamily="-107" charset="0"/>
              </a:rPr>
            </a:br>
            <a:r>
              <a:rPr lang="nb-NO" sz="2400" i="1" dirty="0" smtClean="0">
                <a:latin typeface="Times New Roman" pitchFamily="-107" charset="0"/>
              </a:rPr>
              <a:t>Nettverk </a:t>
            </a:r>
            <a:r>
              <a:rPr lang="nb-NO" sz="2400" i="1" dirty="0">
                <a:latin typeface="Times New Roman" pitchFamily="-107" charset="0"/>
              </a:rPr>
              <a:t>og Distribuerte systemer (ND) (ved Simula</a:t>
            </a:r>
            <a:r>
              <a:rPr lang="nb-NO" sz="2400" i="1" dirty="0" smtClean="0">
                <a:latin typeface="Times New Roman" pitchFamily="-107" charset="0"/>
              </a:rPr>
              <a:t>)</a:t>
            </a:r>
          </a:p>
          <a:p>
            <a:pPr marL="342900" indent="-342900">
              <a:buFont typeface="Arial"/>
              <a:buChar char="•"/>
            </a:pPr>
            <a:r>
              <a:rPr lang="nb-NO" sz="2400" b="1" dirty="0" smtClean="0">
                <a:latin typeface="Times New Roman" pitchFamily="-107" charset="0"/>
              </a:rPr>
              <a:t>Tor Skeie </a:t>
            </a:r>
            <a:r>
              <a:rPr lang="nb-NO" sz="2400" dirty="0">
                <a:latin typeface="Times New Roman" pitchFamily="-107" charset="0"/>
              </a:rPr>
              <a:t>(</a:t>
            </a:r>
            <a:r>
              <a:rPr lang="nb-NO" sz="2400" dirty="0">
                <a:latin typeface="Times New Roman" pitchFamily="-107" charset="0"/>
                <a:hlinkClick r:id="rId3"/>
              </a:rPr>
              <a:t>tskeie@</a:t>
            </a:r>
            <a:r>
              <a:rPr lang="nb-NO" sz="2400" dirty="0" smtClean="0">
                <a:latin typeface="Times New Roman" pitchFamily="-107" charset="0"/>
                <a:hlinkClick r:id="rId3"/>
              </a:rPr>
              <a:t>ifi.uio.no</a:t>
            </a:r>
            <a:r>
              <a:rPr lang="nb-NO" sz="2400" dirty="0" smtClean="0">
                <a:latin typeface="Times New Roman" pitchFamily="-107" charset="0"/>
              </a:rPr>
              <a:t>)  </a:t>
            </a:r>
            <a:r>
              <a:rPr lang="nb-NO" sz="2400" dirty="0">
                <a:latin typeface="Times New Roman" pitchFamily="-107" charset="0"/>
              </a:rPr>
              <a:t/>
            </a:r>
            <a:br>
              <a:rPr lang="nb-NO" sz="2400" dirty="0">
                <a:latin typeface="Times New Roman" pitchFamily="-107" charset="0"/>
              </a:rPr>
            </a:br>
            <a:r>
              <a:rPr lang="nb-NO" sz="2400" i="1" dirty="0" smtClean="0">
                <a:latin typeface="Times New Roman" pitchFamily="-107" charset="0"/>
              </a:rPr>
              <a:t>Nettverk </a:t>
            </a:r>
            <a:r>
              <a:rPr lang="nb-NO" sz="2400" i="1" dirty="0">
                <a:latin typeface="Times New Roman" pitchFamily="-107" charset="0"/>
              </a:rPr>
              <a:t>og Distribuerte systemer (ND) (ved Simula</a:t>
            </a:r>
            <a:r>
              <a:rPr lang="nb-NO" sz="2400" i="1" dirty="0" smtClean="0">
                <a:latin typeface="Times New Roman" pitchFamily="-107" charset="0"/>
              </a:rPr>
              <a:t>)</a:t>
            </a:r>
            <a:endParaRPr lang="en-US" sz="2400" b="1" dirty="0">
              <a:latin typeface="Times New Roman" pitchFamily="-107" charset="0"/>
            </a:endParaRPr>
          </a:p>
          <a:p>
            <a:pPr marL="342900" indent="-342900">
              <a:buFont typeface="Arial"/>
              <a:buChar char="•"/>
            </a:pPr>
            <a:r>
              <a:rPr lang="nb-NO" sz="2400" b="1" dirty="0" smtClean="0">
                <a:latin typeface="Times New Roman" pitchFamily="-107" charset="0"/>
              </a:rPr>
              <a:t>Michael </a:t>
            </a:r>
            <a:r>
              <a:rPr lang="nb-NO" sz="2400" b="1" dirty="0">
                <a:latin typeface="Times New Roman" pitchFamily="-107" charset="0"/>
              </a:rPr>
              <a:t>Welzl </a:t>
            </a:r>
            <a:r>
              <a:rPr lang="nb-NO" sz="2400" dirty="0">
                <a:latin typeface="Times New Roman" pitchFamily="-107" charset="0"/>
              </a:rPr>
              <a:t>(</a:t>
            </a:r>
            <a:r>
              <a:rPr lang="nb-NO" sz="2400" dirty="0">
                <a:latin typeface="Times New Roman" pitchFamily="-107" charset="0"/>
                <a:hlinkClick r:id="rId2"/>
              </a:rPr>
              <a:t>michawe@ifi.uio.no</a:t>
            </a:r>
            <a:r>
              <a:rPr lang="nb-NO" sz="2400" dirty="0" smtClean="0">
                <a:latin typeface="Times New Roman" pitchFamily="-107" charset="0"/>
              </a:rPr>
              <a:t>)</a:t>
            </a:r>
            <a:br>
              <a:rPr lang="nb-NO" sz="2400" dirty="0" smtClean="0">
                <a:latin typeface="Times New Roman" pitchFamily="-107" charset="0"/>
              </a:rPr>
            </a:br>
            <a:r>
              <a:rPr lang="nb-NO" sz="2400" i="1" dirty="0" smtClean="0">
                <a:latin typeface="Times New Roman" pitchFamily="-107" charset="0"/>
              </a:rPr>
              <a:t>Nettverk </a:t>
            </a:r>
            <a:r>
              <a:rPr lang="nb-NO" sz="2400" i="1" dirty="0">
                <a:latin typeface="Times New Roman" pitchFamily="-107" charset="0"/>
              </a:rPr>
              <a:t>og Distribuerte systemer (ND) (ved IFI</a:t>
            </a:r>
            <a:r>
              <a:rPr lang="nb-NO" sz="2400" i="1" dirty="0" smtClean="0">
                <a:latin typeface="Times New Roman" pitchFamily="-107" charset="0"/>
              </a:rPr>
              <a:t>)</a:t>
            </a:r>
          </a:p>
          <a:p>
            <a:endParaRPr lang="nb-NO" sz="2400" i="1" dirty="0" smtClean="0">
              <a:latin typeface="Times New Roman" pitchFamily="-107" charset="0"/>
            </a:endParaRPr>
          </a:p>
          <a:p>
            <a:r>
              <a:rPr lang="nb-NO" sz="2800" b="1" u="sng" dirty="0">
                <a:latin typeface="Times New Roman" pitchFamily="-107" charset="0"/>
              </a:rPr>
              <a:t>Organisasjon</a:t>
            </a:r>
            <a:r>
              <a:rPr lang="nb-NO" sz="2800" b="1" u="sng" dirty="0" smtClean="0">
                <a:latin typeface="Times New Roman" pitchFamily="-107" charset="0"/>
              </a:rPr>
              <a:t>:</a:t>
            </a:r>
            <a:r>
              <a:rPr lang="nb-NO" sz="2400" b="1" i="1" dirty="0">
                <a:latin typeface="Times New Roman" pitchFamily="-107" charset="0"/>
              </a:rPr>
              <a:t/>
            </a:r>
            <a:br>
              <a:rPr lang="nb-NO" sz="2400" b="1" i="1" dirty="0">
                <a:latin typeface="Times New Roman" pitchFamily="-107" charset="0"/>
              </a:rPr>
            </a:br>
            <a:r>
              <a:rPr lang="nb-NO" sz="2400" b="1" i="1" dirty="0" smtClean="0">
                <a:latin typeface="Times New Roman" pitchFamily="-107" charset="0"/>
              </a:rPr>
              <a:t>(</a:t>
            </a:r>
            <a:r>
              <a:rPr lang="nb-NO" sz="2400" b="1" i="1" u="sng" dirty="0" smtClean="0">
                <a:latin typeface="Times New Roman" pitchFamily="-107" charset="0"/>
              </a:rPr>
              <a:t>all</a:t>
            </a:r>
            <a:r>
              <a:rPr lang="nb-NO" sz="2400" b="1" i="1" dirty="0" smtClean="0">
                <a:latin typeface="Times New Roman" pitchFamily="-107" charset="0"/>
              </a:rPr>
              <a:t>e organisatoriske spørsmål, vedr. oppgaver osv.):</a:t>
            </a:r>
            <a:r>
              <a:rPr lang="nb-NO" sz="2400" i="1" dirty="0" smtClean="0">
                <a:latin typeface="Times New Roman" pitchFamily="-107" charset="0"/>
              </a:rPr>
              <a:t/>
            </a:r>
            <a:br>
              <a:rPr lang="nb-NO" sz="2400" i="1" dirty="0" smtClean="0">
                <a:latin typeface="Times New Roman" pitchFamily="-107" charset="0"/>
              </a:rPr>
            </a:br>
            <a:r>
              <a:rPr lang="nb-NO" sz="2400" b="1" dirty="0" smtClean="0">
                <a:latin typeface="Times New Roman" pitchFamily="-107" charset="0"/>
              </a:rPr>
              <a:t>Safiqul Islam </a:t>
            </a:r>
            <a:r>
              <a:rPr lang="nb-NO" sz="2400" dirty="0" smtClean="0">
                <a:latin typeface="Times New Roman" pitchFamily="-107" charset="0"/>
              </a:rPr>
              <a:t>(</a:t>
            </a:r>
            <a:r>
              <a:rPr lang="nb-NO" sz="2400" dirty="0" err="1" smtClean="0">
                <a:latin typeface="Times New Roman" pitchFamily="-107" charset="0"/>
                <a:hlinkClick r:id="rId4"/>
              </a:rPr>
              <a:t>safiquli@ifi.uio.no</a:t>
            </a:r>
            <a:r>
              <a:rPr lang="nb-NO" sz="2400" dirty="0" smtClean="0">
                <a:latin typeface="Times New Roman" pitchFamily="-107" charset="0"/>
              </a:rPr>
              <a:t>)</a:t>
            </a:r>
          </a:p>
          <a:p>
            <a:r>
              <a:rPr lang="nb-NO" sz="2400" i="1" dirty="0" smtClean="0">
                <a:latin typeface="Times New Roman" pitchFamily="-107" charset="0"/>
              </a:rPr>
              <a:t>Nettverk og Distribuerte systemer (ND) (ved IFI)</a:t>
            </a:r>
          </a:p>
          <a:p>
            <a:r>
              <a:rPr lang="nb-NO" sz="2400" i="1" u="sng" dirty="0" smtClean="0">
                <a:latin typeface="Times New Roman" pitchFamily="-107" charset="0"/>
              </a:rPr>
              <a:t>Engelsk foretrekkes!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F02E0A5-864B-6642-8822-E11E3424BF8E}" type="datetime1">
              <a:rPr lang="nb-NO"/>
              <a:pPr/>
              <a:t>17.08.15</a:t>
            </a:fld>
            <a:endParaRPr lang="en-US"/>
          </a:p>
        </p:txBody>
      </p:sp>
      <p:sp>
        <p:nvSpPr>
          <p:cNvPr id="3584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3584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638C98-8559-0F48-9DC1-6EBB1C510FE8}" type="slidenum">
              <a:rPr lang="en-US"/>
              <a:pPr/>
              <a:t>20</a:t>
            </a:fld>
            <a:endParaRPr lang="en-US"/>
          </a:p>
        </p:txBody>
      </p:sp>
      <p:sp>
        <p:nvSpPr>
          <p:cNvPr id="3584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3600" b="1"/>
              <a:t>Tekstkonstanter:</a:t>
            </a:r>
            <a:endParaRPr lang="en-US" sz="3600" b="1"/>
          </a:p>
        </p:txBody>
      </p:sp>
      <p:pic>
        <p:nvPicPr>
          <p:cNvPr id="59398" name="Picture 6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76375" y="1557338"/>
            <a:ext cx="6264275" cy="1441450"/>
          </a:xfrm>
          <a:noFill/>
        </p:spPr>
      </p:pic>
      <p:pic>
        <p:nvPicPr>
          <p:cNvPr id="59400" name="Picture 8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403350" y="3860800"/>
            <a:ext cx="6769100" cy="1657350"/>
          </a:xfr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D1D6637-A94F-764B-AD07-4561EB17E022}" type="datetime1">
              <a:rPr lang="nb-NO"/>
              <a:pPr/>
              <a:t>17.08.15</a:t>
            </a:fld>
            <a:endParaRPr lang="en-US"/>
          </a:p>
        </p:txBody>
      </p:sp>
      <p:sp>
        <p:nvSpPr>
          <p:cNvPr id="3686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3686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E8A316-C64A-1F49-9BB0-C4BE4EB375F0}" type="slidenum">
              <a:rPr lang="en-US"/>
              <a:pPr/>
              <a:t>21</a:t>
            </a:fld>
            <a:endParaRPr lang="en-US"/>
          </a:p>
        </p:txBody>
      </p:sp>
      <p:sp>
        <p:nvSpPr>
          <p:cNvPr id="3686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3600" b="1"/>
              <a:t>Utskrift:</a:t>
            </a:r>
            <a:endParaRPr lang="en-US" sz="3600" b="1"/>
          </a:p>
        </p:txBody>
      </p:sp>
      <p:pic>
        <p:nvPicPr>
          <p:cNvPr id="63497" name="Picture 9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71550" y="1412875"/>
            <a:ext cx="7345363" cy="1871663"/>
          </a:xfrm>
          <a:noFill/>
        </p:spPr>
      </p:pic>
      <p:sp>
        <p:nvSpPr>
          <p:cNvPr id="36871" name="Text Box 11"/>
          <p:cNvSpPr txBox="1">
            <a:spLocks noChangeArrowheads="1"/>
          </p:cNvSpPr>
          <p:nvPr/>
        </p:nvSpPr>
        <p:spPr bwMode="auto">
          <a:xfrm>
            <a:off x="1384300" y="37369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6872" name="Text Box 14"/>
          <p:cNvSpPr txBox="1">
            <a:spLocks noChangeArrowheads="1"/>
          </p:cNvSpPr>
          <p:nvPr/>
        </p:nvSpPr>
        <p:spPr bwMode="auto">
          <a:xfrm>
            <a:off x="1311275" y="36655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3503" name="Picture 1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827088" y="4005263"/>
            <a:ext cx="7273925" cy="1944687"/>
          </a:xfr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4805E6B-59BC-7C45-AC7A-FA7E25DAE68F}" type="datetime1">
              <a:rPr lang="nb-NO"/>
              <a:pPr/>
              <a:t>17.08.15</a:t>
            </a:fld>
            <a:endParaRPr lang="en-US"/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5F2216-2B22-DB49-8471-872D0A1EADDC}" type="slidenum">
              <a:rPr lang="en-US"/>
              <a:pPr/>
              <a:t>22</a:t>
            </a:fld>
            <a:endParaRPr lang="en-US"/>
          </a:p>
        </p:txBody>
      </p:sp>
      <p:sp>
        <p:nvSpPr>
          <p:cNvPr id="3789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3600" b="1"/>
              <a:t>Datatyper i C</a:t>
            </a:r>
            <a:endParaRPr lang="en-US" sz="3600" b="1"/>
          </a:p>
        </p:txBody>
      </p:sp>
      <p:sp>
        <p:nvSpPr>
          <p:cNvPr id="37894" name="Text Box 5"/>
          <p:cNvSpPr txBox="1">
            <a:spLocks noChangeArrowheads="1"/>
          </p:cNvSpPr>
          <p:nvPr/>
        </p:nvSpPr>
        <p:spPr bwMode="auto">
          <a:xfrm>
            <a:off x="971550" y="1484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5" name="Text Box 6"/>
          <p:cNvSpPr txBox="1">
            <a:spLocks noChangeArrowheads="1"/>
          </p:cNvSpPr>
          <p:nvPr/>
        </p:nvSpPr>
        <p:spPr bwMode="auto">
          <a:xfrm>
            <a:off x="950913" y="1287463"/>
            <a:ext cx="543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/>
              <a:t>I C har vi diverse datatyper som følger:</a:t>
            </a:r>
            <a:endParaRPr lang="en-US" sz="2400"/>
          </a:p>
        </p:txBody>
      </p:sp>
      <p:pic>
        <p:nvPicPr>
          <p:cNvPr id="37896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11560" y="1780996"/>
            <a:ext cx="6048672" cy="3880252"/>
          </a:xfrm>
          <a:noFill/>
        </p:spPr>
      </p:pic>
      <p:grpSp>
        <p:nvGrpSpPr>
          <p:cNvPr id="4" name="Group 3"/>
          <p:cNvGrpSpPr/>
          <p:nvPr/>
        </p:nvGrpSpPr>
        <p:grpSpPr>
          <a:xfrm>
            <a:off x="4499991" y="1484784"/>
            <a:ext cx="4520995" cy="1080120"/>
            <a:chOff x="5436096" y="1604797"/>
            <a:chExt cx="5046692" cy="1200133"/>
          </a:xfrm>
        </p:grpSpPr>
        <p:sp>
          <p:nvSpPr>
            <p:cNvPr id="2" name="Left Arrow Callout 1"/>
            <p:cNvSpPr/>
            <p:nvPr/>
          </p:nvSpPr>
          <p:spPr>
            <a:xfrm>
              <a:off x="7043718" y="1604797"/>
              <a:ext cx="3439070" cy="1200133"/>
            </a:xfrm>
            <a:prstGeom prst="leftArrowCallout">
              <a:avLst>
                <a:gd name="adj1" fmla="val 18281"/>
                <a:gd name="adj2" fmla="val 19961"/>
                <a:gd name="adj3" fmla="val 25000"/>
                <a:gd name="adj4" fmla="val 72009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>
                  <a:rot lat="0" lon="0" rev="0"/>
                </a:camera>
                <a:lightRig rig="glow" dir="t">
                  <a:rot lat="0" lon="0" rev="3600000"/>
                </a:lightRig>
              </a:scene3d>
              <a:sp3d prstMaterial="softEdge">
                <a:bevelT w="29210" h="16510"/>
                <a:contourClr>
                  <a:schemeClr val="accent4">
                    <a:alpha val="95000"/>
                  </a:schemeClr>
                </a:contourClr>
              </a:sp3d>
            </a:bodyPr>
            <a:lstStyle/>
            <a:p>
              <a:pPr algn="ctr"/>
              <a:r>
                <a:rPr lang="en-US" sz="1400" b="1" dirty="0" err="1" smtClean="0">
                  <a:ln>
                    <a:prstDash val="solid"/>
                  </a:ln>
                  <a:solidFill>
                    <a:schemeClr val="tx1"/>
                  </a:solidFill>
                  <a:effectLst>
                    <a:outerShdw blurRad="88000" dist="50800" dir="5040000" algn="tl">
                      <a:schemeClr val="accent4">
                        <a:tint val="80000"/>
                        <a:satMod val="250000"/>
                        <a:alpha val="45000"/>
                      </a:schemeClr>
                    </a:outerShdw>
                  </a:effectLst>
                </a:rPr>
                <a:t>Vanligvis</a:t>
              </a:r>
              <a:r>
                <a:rPr lang="en-US" sz="1400" b="1" dirty="0" smtClean="0">
                  <a:ln>
                    <a:prstDash val="solid"/>
                  </a:ln>
                  <a:solidFill>
                    <a:schemeClr val="tx1"/>
                  </a:solidFill>
                  <a:effectLst>
                    <a:outerShdw blurRad="88000" dist="50800" dir="5040000" algn="tl">
                      <a:schemeClr val="accent4">
                        <a:tint val="80000"/>
                        <a:satMod val="250000"/>
                        <a:alpha val="45000"/>
                      </a:schemeClr>
                    </a:outerShdw>
                  </a:effectLst>
                </a:rPr>
                <a:t>,</a:t>
              </a:r>
              <a:br>
                <a:rPr lang="en-US" sz="1400" b="1" dirty="0" smtClean="0">
                  <a:ln>
                    <a:prstDash val="solid"/>
                  </a:ln>
                  <a:solidFill>
                    <a:schemeClr val="tx1"/>
                  </a:solidFill>
                  <a:effectLst>
                    <a:outerShdw blurRad="88000" dist="50800" dir="5040000" algn="tl">
                      <a:schemeClr val="accent4">
                        <a:tint val="80000"/>
                        <a:satMod val="250000"/>
                        <a:alpha val="45000"/>
                      </a:schemeClr>
                    </a:outerShdw>
                  </a:effectLst>
                </a:rPr>
              </a:br>
              <a:r>
                <a:rPr lang="en-US" sz="1400" b="1" dirty="0" smtClean="0">
                  <a:ln>
                    <a:prstDash val="solid"/>
                  </a:ln>
                  <a:solidFill>
                    <a:schemeClr val="tx1"/>
                  </a:solidFill>
                  <a:effectLst>
                    <a:outerShdw blurRad="88000" dist="50800" dir="5040000" algn="tl">
                      <a:schemeClr val="accent4">
                        <a:tint val="80000"/>
                        <a:satMod val="250000"/>
                        <a:alpha val="45000"/>
                      </a:schemeClr>
                    </a:outerShdw>
                  </a:effectLst>
                </a:rPr>
                <a:t>men </a:t>
              </a:r>
              <a:r>
                <a:rPr lang="en-US" sz="1400" b="1" dirty="0" err="1" smtClean="0">
                  <a:ln>
                    <a:prstDash val="solid"/>
                  </a:ln>
                  <a:solidFill>
                    <a:schemeClr val="tx1"/>
                  </a:solidFill>
                  <a:effectLst>
                    <a:outerShdw blurRad="88000" dist="50800" dir="5040000" algn="tl">
                      <a:schemeClr val="accent4">
                        <a:tint val="80000"/>
                        <a:satMod val="250000"/>
                        <a:alpha val="45000"/>
                      </a:schemeClr>
                    </a:outerShdw>
                  </a:effectLst>
                </a:rPr>
                <a:t>ingen</a:t>
              </a:r>
              <a:r>
                <a:rPr lang="en-US" sz="1400" b="1" dirty="0" smtClean="0">
                  <a:ln>
                    <a:prstDash val="solid"/>
                  </a:ln>
                  <a:solidFill>
                    <a:schemeClr val="tx1"/>
                  </a:solidFill>
                  <a:effectLst>
                    <a:outerShdw blurRad="88000" dist="50800" dir="5040000" algn="tl">
                      <a:schemeClr val="accent4">
                        <a:tint val="80000"/>
                        <a:satMod val="250000"/>
                        <a:alpha val="45000"/>
                      </a:schemeClr>
                    </a:outerShdw>
                  </a:effectLst>
                </a:rPr>
                <a:t> </a:t>
              </a:r>
              <a:r>
                <a:rPr lang="en-US" sz="1400" b="1" dirty="0" err="1" smtClean="0">
                  <a:ln>
                    <a:prstDash val="solid"/>
                  </a:ln>
                  <a:solidFill>
                    <a:schemeClr val="tx1"/>
                  </a:solidFill>
                  <a:effectLst>
                    <a:outerShdw blurRad="88000" dist="50800" dir="5040000" algn="tl">
                      <a:schemeClr val="accent4">
                        <a:tint val="80000"/>
                        <a:satMod val="250000"/>
                        <a:alpha val="45000"/>
                      </a:schemeClr>
                    </a:outerShdw>
                  </a:effectLst>
                </a:rPr>
                <a:t>garanti</a:t>
              </a:r>
              <a:r>
                <a:rPr lang="en-US" sz="1400" b="1" dirty="0" smtClean="0">
                  <a:ln>
                    <a:prstDash val="solid"/>
                  </a:ln>
                  <a:solidFill>
                    <a:schemeClr val="tx1"/>
                  </a:solidFill>
                  <a:effectLst>
                    <a:outerShdw blurRad="88000" dist="50800" dir="5040000" algn="tl">
                      <a:schemeClr val="accent4">
                        <a:tint val="80000"/>
                        <a:satMod val="250000"/>
                        <a:alpha val="45000"/>
                      </a:schemeClr>
                    </a:outerShdw>
                  </a:effectLst>
                </a:rPr>
                <a:t>.</a:t>
              </a:r>
              <a:br>
                <a:rPr lang="en-US" sz="1400" b="1" dirty="0" smtClean="0">
                  <a:ln>
                    <a:prstDash val="solid"/>
                  </a:ln>
                  <a:solidFill>
                    <a:schemeClr val="tx1"/>
                  </a:solidFill>
                  <a:effectLst>
                    <a:outerShdw blurRad="88000" dist="50800" dir="5040000" algn="tl">
                      <a:schemeClr val="accent4">
                        <a:tint val="80000"/>
                        <a:satMod val="250000"/>
                        <a:alpha val="45000"/>
                      </a:schemeClr>
                    </a:outerShdw>
                  </a:effectLst>
                </a:rPr>
              </a:br>
              <a:r>
                <a:rPr lang="en-US" sz="1400" b="1" dirty="0" smtClean="0">
                  <a:ln>
                    <a:prstDash val="solid"/>
                  </a:ln>
                  <a:solidFill>
                    <a:schemeClr val="tx1"/>
                  </a:solidFill>
                  <a:effectLst>
                    <a:outerShdw blurRad="88000" dist="50800" dir="5040000" algn="tl">
                      <a:schemeClr val="accent4">
                        <a:tint val="80000"/>
                        <a:satMod val="250000"/>
                        <a:alpha val="45000"/>
                      </a:schemeClr>
                    </a:outerShdw>
                  </a:effectLst>
                </a:rPr>
                <a:t>Alt vi vet </a:t>
              </a:r>
              <a:r>
                <a:rPr lang="en-US" sz="1400" b="1" dirty="0" err="1" smtClean="0">
                  <a:ln>
                    <a:prstDash val="solid"/>
                  </a:ln>
                  <a:solidFill>
                    <a:schemeClr val="tx1"/>
                  </a:solidFill>
                  <a:effectLst>
                    <a:outerShdw blurRad="88000" dist="50800" dir="5040000" algn="tl">
                      <a:schemeClr val="accent4">
                        <a:tint val="80000"/>
                        <a:satMod val="250000"/>
                        <a:alpha val="45000"/>
                      </a:schemeClr>
                    </a:outerShdw>
                  </a:effectLst>
                </a:rPr>
                <a:t>er</a:t>
              </a:r>
              <a:r>
                <a:rPr lang="en-US" sz="1400" b="1" dirty="0" smtClean="0">
                  <a:ln>
                    <a:prstDash val="solid"/>
                  </a:ln>
                  <a:solidFill>
                    <a:schemeClr val="tx1"/>
                  </a:solidFill>
                  <a:effectLst>
                    <a:outerShdw blurRad="88000" dist="50800" dir="5040000" algn="tl">
                      <a:schemeClr val="accent4">
                        <a:tint val="80000"/>
                        <a:satMod val="250000"/>
                        <a:alpha val="45000"/>
                      </a:schemeClr>
                    </a:outerShdw>
                  </a:effectLst>
                </a:rPr>
                <a:t> </a:t>
              </a:r>
              <a:r>
                <a:rPr lang="en-US" sz="1400" b="1" dirty="0" err="1" smtClean="0">
                  <a:ln>
                    <a:prstDash val="solid"/>
                  </a:ln>
                  <a:solidFill>
                    <a:schemeClr val="tx1"/>
                  </a:solidFill>
                  <a:effectLst>
                    <a:outerShdw blurRad="88000" dist="50800" dir="5040000" algn="tl">
                      <a:schemeClr val="accent4">
                        <a:tint val="80000"/>
                        <a:satMod val="250000"/>
                        <a:alpha val="45000"/>
                      </a:schemeClr>
                    </a:outerShdw>
                  </a:effectLst>
                </a:rPr>
                <a:t>størrelsesrekkefølgen</a:t>
              </a:r>
              <a:r>
                <a:rPr lang="en-US" sz="1400" b="1" dirty="0" smtClean="0">
                  <a:ln>
                    <a:prstDash val="solid"/>
                  </a:ln>
                  <a:solidFill>
                    <a:schemeClr val="tx1"/>
                  </a:solidFill>
                  <a:effectLst>
                    <a:outerShdw blurRad="88000" dist="50800" dir="5040000" algn="tl">
                      <a:schemeClr val="accent4">
                        <a:tint val="80000"/>
                        <a:satMod val="250000"/>
                        <a:alpha val="45000"/>
                      </a:schemeClr>
                    </a:outerShdw>
                  </a:effectLst>
                </a:rPr>
                <a:t>: char &lt;= short &lt;= … etc.</a:t>
              </a:r>
              <a:endParaRPr lang="en-US" sz="1400" b="1" dirty="0">
                <a:ln>
                  <a:prstDash val="solid"/>
                </a:ln>
                <a:solidFill>
                  <a:schemeClr val="tx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endParaRPr>
            </a:p>
          </p:txBody>
        </p:sp>
        <p:sp>
          <p:nvSpPr>
            <p:cNvPr id="3" name="Oval 2"/>
            <p:cNvSpPr/>
            <p:nvPr/>
          </p:nvSpPr>
          <p:spPr>
            <a:xfrm>
              <a:off x="5436096" y="1988840"/>
              <a:ext cx="1584176" cy="43204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899592" y="5661248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Siden</a:t>
            </a:r>
            <a:r>
              <a:rPr lang="en-US" dirty="0" smtClean="0"/>
              <a:t> C99 </a:t>
            </a:r>
            <a:r>
              <a:rPr lang="en-US" dirty="0" err="1" smtClean="0"/>
              <a:t>har</a:t>
            </a:r>
            <a:r>
              <a:rPr lang="en-US" dirty="0" smtClean="0"/>
              <a:t> vi </a:t>
            </a:r>
            <a:r>
              <a:rPr lang="en-US" dirty="0" err="1" smtClean="0"/>
              <a:t>også</a:t>
            </a:r>
            <a:r>
              <a:rPr lang="en-US" dirty="0" smtClean="0"/>
              <a:t> long long med (</a:t>
            </a:r>
            <a:r>
              <a:rPr lang="en-US" dirty="0" err="1" smtClean="0"/>
              <a:t>vanligvis</a:t>
            </a:r>
            <a:r>
              <a:rPr lang="en-US" dirty="0" smtClean="0"/>
              <a:t>) 8 byte.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2B40967-AC9E-B842-86D3-D359DDF7BFE6}" type="datetime1">
              <a:rPr lang="nb-NO"/>
              <a:pPr/>
              <a:t>17.08.15</a:t>
            </a:fld>
            <a:endParaRPr lang="en-US"/>
          </a:p>
        </p:txBody>
      </p:sp>
      <p:sp>
        <p:nvSpPr>
          <p:cNvPr id="3891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3891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AC0D7B-6ED5-4B41-A4F1-9F8A0AC7919B}" type="slidenum">
              <a:rPr lang="en-US"/>
              <a:pPr/>
              <a:t>23</a:t>
            </a:fld>
            <a:endParaRPr lang="en-US"/>
          </a:p>
        </p:txBody>
      </p:sp>
      <p:sp>
        <p:nvSpPr>
          <p:cNvPr id="3891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3600" b="1"/>
              <a:t>Operatorer:</a:t>
            </a:r>
            <a:endParaRPr lang="en-US" sz="3600" b="1"/>
          </a:p>
        </p:txBody>
      </p:sp>
      <p:pic>
        <p:nvPicPr>
          <p:cNvPr id="71686" name="Picture 6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47813" y="1268413"/>
            <a:ext cx="6192837" cy="2520950"/>
          </a:xfrm>
          <a:noFill/>
        </p:spPr>
      </p:pic>
      <p:sp>
        <p:nvSpPr>
          <p:cNvPr id="38919" name="Text Box 5"/>
          <p:cNvSpPr txBox="1">
            <a:spLocks noChangeArrowheads="1"/>
          </p:cNvSpPr>
          <p:nvPr/>
        </p:nvSpPr>
        <p:spPr bwMode="auto">
          <a:xfrm>
            <a:off x="663575" y="19367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1311275" y="41687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1689" name="Picture 9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692275" y="3933825"/>
            <a:ext cx="5616575" cy="2303463"/>
          </a:xfr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B654CD3-565F-AC43-BB96-32CA1397735F}" type="datetime1">
              <a:rPr lang="nb-NO"/>
              <a:pPr/>
              <a:t>17.08.15</a:t>
            </a:fld>
            <a:endParaRPr lang="en-US"/>
          </a:p>
        </p:txBody>
      </p:sp>
      <p:sp>
        <p:nvSpPr>
          <p:cNvPr id="3993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3994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F05CC5-9DAC-8944-86F4-44F23926F3FC}" type="slidenum">
              <a:rPr lang="en-US"/>
              <a:pPr/>
              <a:t>24</a:t>
            </a:fld>
            <a:endParaRPr lang="en-US"/>
          </a:p>
        </p:txBody>
      </p:sp>
      <p:sp>
        <p:nvSpPr>
          <p:cNvPr id="3994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3600" b="1"/>
              <a:t>Sammenligninger:</a:t>
            </a:r>
            <a:endParaRPr lang="en-US" sz="3600" b="1"/>
          </a:p>
        </p:txBody>
      </p:sp>
      <p:pic>
        <p:nvPicPr>
          <p:cNvPr id="39942" name="Picture 6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47813" y="1341438"/>
            <a:ext cx="5761037" cy="4103687"/>
          </a:xfrm>
          <a:noFill/>
        </p:spPr>
      </p:pic>
      <p:sp>
        <p:nvSpPr>
          <p:cNvPr id="39943" name="Text Box 5"/>
          <p:cNvSpPr txBox="1">
            <a:spLocks noChangeArrowheads="1"/>
          </p:cNvSpPr>
          <p:nvPr/>
        </p:nvSpPr>
        <p:spPr bwMode="auto">
          <a:xfrm>
            <a:off x="447675" y="13604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1600200" y="51768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9945" name="Picture 9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547813" y="5589588"/>
            <a:ext cx="4752975" cy="576262"/>
          </a:xfr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68322B1-FDF3-A746-A40B-8994B53637AC}" type="datetime1">
              <a:rPr lang="nb-NO"/>
              <a:pPr/>
              <a:t>17.08.15</a:t>
            </a:fld>
            <a:endParaRPr lang="en-US"/>
          </a:p>
        </p:txBody>
      </p:sp>
      <p:sp>
        <p:nvSpPr>
          <p:cNvPr id="409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409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6E7168-164D-FA40-8276-4BC164A8D2AF}" type="slidenum">
              <a:rPr lang="en-US"/>
              <a:pPr/>
              <a:t>25</a:t>
            </a:fld>
            <a:endParaRPr lang="en-US"/>
          </a:p>
        </p:txBody>
      </p:sp>
      <p:sp>
        <p:nvSpPr>
          <p:cNvPr id="4096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3600" b="1"/>
              <a:t>Logiske verdier/operatorer</a:t>
            </a:r>
            <a:endParaRPr lang="en-US" sz="3600" b="1"/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663575" y="1503363"/>
            <a:ext cx="772795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 b="1">
                <a:solidFill>
                  <a:schemeClr val="accent2"/>
                </a:solidFill>
              </a:rPr>
              <a:t>Logiske verdier:</a:t>
            </a:r>
            <a:endParaRPr lang="nb-NO" sz="2400" b="1"/>
          </a:p>
          <a:p>
            <a:r>
              <a:rPr lang="nb-NO" sz="2400"/>
              <a:t>Det finnes ingen type boolean i C! I stedet brukes heltall</a:t>
            </a:r>
          </a:p>
          <a:p>
            <a:r>
              <a:rPr lang="nb-NO" sz="2400"/>
              <a:t>der 0 er </a:t>
            </a:r>
            <a:r>
              <a:rPr lang="nb-NO" sz="2400" b="1"/>
              <a:t>false </a:t>
            </a:r>
            <a:r>
              <a:rPr lang="nb-NO" sz="2400"/>
              <a:t>og alle andre verdier er </a:t>
            </a:r>
            <a:r>
              <a:rPr lang="nb-NO" sz="2400" b="1"/>
              <a:t>true.</a:t>
            </a:r>
          </a:p>
          <a:p>
            <a:endParaRPr lang="nb-NO" sz="2400" b="1"/>
          </a:p>
          <a:p>
            <a:r>
              <a:rPr lang="nb-NO" sz="2400" b="1">
                <a:solidFill>
                  <a:schemeClr val="accent2"/>
                </a:solidFill>
              </a:rPr>
              <a:t>Logiske operatorer:</a:t>
            </a:r>
            <a:endParaRPr lang="en-US" sz="2400" b="1">
              <a:solidFill>
                <a:schemeClr val="accent2"/>
              </a:solidFill>
            </a:endParaRPr>
          </a:p>
        </p:txBody>
      </p:sp>
      <p:sp>
        <p:nvSpPr>
          <p:cNvPr id="40967" name="Text Box 6"/>
          <p:cNvSpPr txBox="1">
            <a:spLocks noChangeArrowheads="1"/>
          </p:cNvSpPr>
          <p:nvPr/>
        </p:nvSpPr>
        <p:spPr bwMode="auto">
          <a:xfrm>
            <a:off x="735013" y="35210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9879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331913" y="3500438"/>
            <a:ext cx="6048375" cy="1728787"/>
          </a:xfr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98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98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98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98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98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98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9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9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05DE0A5-8EA1-5440-9239-B144F998B860}" type="datetime1">
              <a:rPr lang="nb-NO"/>
              <a:pPr/>
              <a:t>17.08.15</a:t>
            </a:fld>
            <a:endParaRPr lang="en-US"/>
          </a:p>
        </p:txBody>
      </p:sp>
      <p:sp>
        <p:nvSpPr>
          <p:cNvPr id="419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419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655872-E01C-F446-B3B7-4B22EF9E59C5}" type="slidenum">
              <a:rPr lang="en-US"/>
              <a:pPr/>
              <a:t>26</a:t>
            </a:fld>
            <a:endParaRPr lang="en-US"/>
          </a:p>
        </p:txBody>
      </p:sp>
      <p:sp>
        <p:nvSpPr>
          <p:cNvPr id="4198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3600" b="1"/>
              <a:t>Logiske verdier/operatorer (forts.)</a:t>
            </a:r>
            <a:endParaRPr lang="en-US" sz="3600" b="1"/>
          </a:p>
        </p:txBody>
      </p:sp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1042988" y="1411288"/>
            <a:ext cx="2744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 b="1">
                <a:solidFill>
                  <a:schemeClr val="accent2"/>
                </a:solidFill>
              </a:rPr>
              <a:t>Maskeoperatorer:</a:t>
            </a:r>
            <a:endParaRPr lang="en-US" sz="2400" b="1">
              <a:solidFill>
                <a:schemeClr val="accent2"/>
              </a:solidFill>
            </a:endParaRPr>
          </a:p>
        </p:txBody>
      </p:sp>
      <p:sp>
        <p:nvSpPr>
          <p:cNvPr id="41991" name="Text Box 6"/>
          <p:cNvSpPr txBox="1">
            <a:spLocks noChangeArrowheads="1"/>
          </p:cNvSpPr>
          <p:nvPr/>
        </p:nvSpPr>
        <p:spPr bwMode="auto">
          <a:xfrm>
            <a:off x="1671638" y="21526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2951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987675" y="2060575"/>
            <a:ext cx="1584325" cy="1944688"/>
          </a:xfrm>
          <a:noFill/>
        </p:spPr>
      </p:pic>
      <p:sp>
        <p:nvSpPr>
          <p:cNvPr id="82953" name="Text Box 9"/>
          <p:cNvSpPr txBox="1">
            <a:spLocks noChangeArrowheads="1"/>
          </p:cNvSpPr>
          <p:nvPr/>
        </p:nvSpPr>
        <p:spPr bwMode="auto">
          <a:xfrm>
            <a:off x="1187450" y="4292600"/>
            <a:ext cx="720248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 b="1">
                <a:solidFill>
                  <a:schemeClr val="accent2"/>
                </a:solidFill>
              </a:rPr>
              <a:t>NB!</a:t>
            </a:r>
            <a:r>
              <a:rPr lang="nb-NO" sz="2400">
                <a:solidFill>
                  <a:schemeClr val="accent2"/>
                </a:solidFill>
              </a:rPr>
              <a:t>  </a:t>
            </a:r>
            <a:r>
              <a:rPr lang="nb-NO" sz="2400"/>
              <a:t>Det er forskjell på logiske og maskeoperatorer!</a:t>
            </a:r>
          </a:p>
          <a:p>
            <a:r>
              <a:rPr lang="nb-NO" sz="2400"/>
              <a:t>For eksempel gjelder følgende:</a:t>
            </a:r>
          </a:p>
          <a:p>
            <a:r>
              <a:rPr lang="nb-NO" sz="2400"/>
              <a:t>                              1 &amp;&amp; 4 gir 1</a:t>
            </a:r>
          </a:p>
          <a:p>
            <a:r>
              <a:rPr lang="nb-NO" sz="2400"/>
              <a:t>                               1 &amp; 4 gir 0</a:t>
            </a:r>
            <a:r>
              <a:rPr lang="nb-NO" sz="2400">
                <a:solidFill>
                  <a:schemeClr val="accent2"/>
                </a:solidFill>
              </a:rPr>
              <a:t> </a:t>
            </a:r>
            <a:endParaRPr lang="en-US" sz="240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2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9" grpId="0"/>
      <p:bldP spid="8295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E2B9A56-C06E-1845-83B0-7B9431BA26D7}" type="datetime1">
              <a:rPr lang="nb-NO"/>
              <a:pPr/>
              <a:t>17.08.15</a:t>
            </a:fld>
            <a:endParaRPr lang="en-US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E634B0-618C-3B45-AB96-473A3D6953AA}" type="slidenum">
              <a:rPr lang="en-US"/>
              <a:pPr/>
              <a:t>3</a:t>
            </a:fld>
            <a:endParaRPr lang="en-US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/>
              <a:t>Pensum-bøker:</a:t>
            </a:r>
            <a:endParaRPr lang="en-US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/>
              <a:t>Andrew S. </a:t>
            </a:r>
            <a:r>
              <a:rPr lang="en-US" sz="2400" dirty="0" err="1"/>
              <a:t>Tanenbaum</a:t>
            </a:r>
            <a:r>
              <a:rPr lang="en-US" sz="2400" dirty="0"/>
              <a:t>: Modern Operating Systems, 2008. Pearson. ISBN: 0136006639. 3rd edition</a:t>
            </a:r>
            <a:r>
              <a:rPr lang="en-US" sz="2400" dirty="0" smtClean="0"/>
              <a:t>.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1800" dirty="0" smtClean="0"/>
              <a:t>http://</a:t>
            </a:r>
            <a:r>
              <a:rPr lang="en-US" sz="1800" dirty="0" err="1" smtClean="0"/>
              <a:t>www.pearsonhighered.com</a:t>
            </a:r>
            <a:r>
              <a:rPr lang="en-US" sz="1800" dirty="0" smtClean="0"/>
              <a:t>/</a:t>
            </a:r>
            <a:r>
              <a:rPr lang="en-US" sz="1800" dirty="0" err="1" smtClean="0"/>
              <a:t>product?ISBN</a:t>
            </a:r>
            <a:r>
              <a:rPr lang="en-US" sz="1800" dirty="0" smtClean="0"/>
              <a:t>=0136006639</a:t>
            </a:r>
            <a:br>
              <a:rPr lang="en-US" sz="1800" dirty="0" smtClean="0"/>
            </a:br>
            <a:r>
              <a:rPr lang="en-US" sz="2400" i="1" dirty="0" smtClean="0"/>
              <a:t>ELLER</a:t>
            </a:r>
            <a:br>
              <a:rPr lang="en-US" sz="2400" i="1" dirty="0" smtClean="0"/>
            </a:br>
            <a:r>
              <a:rPr lang="nb-NO" sz="2400" dirty="0" smtClean="0"/>
              <a:t>William S. Davis and T.M. </a:t>
            </a:r>
            <a:r>
              <a:rPr lang="nb-NO" sz="2400" dirty="0" err="1" smtClean="0"/>
              <a:t>Rajkumar</a:t>
            </a:r>
            <a:r>
              <a:rPr lang="nb-NO" sz="2400" dirty="0" smtClean="0"/>
              <a:t>:</a:t>
            </a:r>
            <a:br>
              <a:rPr lang="nb-NO" sz="2400" dirty="0" smtClean="0"/>
            </a:br>
            <a:r>
              <a:rPr lang="nb-NO" sz="2400" dirty="0" smtClean="0"/>
              <a:t>”Operating Systems: A </a:t>
            </a:r>
            <a:r>
              <a:rPr lang="nb-NO" sz="2400" dirty="0" err="1" smtClean="0"/>
              <a:t>Systematic</a:t>
            </a:r>
            <a:r>
              <a:rPr lang="nb-NO" sz="2400" dirty="0" smtClean="0"/>
              <a:t> </a:t>
            </a:r>
            <a:r>
              <a:rPr lang="nb-NO" sz="2400" dirty="0" err="1" smtClean="0"/>
              <a:t>View</a:t>
            </a:r>
            <a:r>
              <a:rPr lang="nb-NO" sz="2400" dirty="0" smtClean="0"/>
              <a:t>”, 6. utg.</a:t>
            </a:r>
            <a:br>
              <a:rPr lang="nb-NO" sz="2400" dirty="0" smtClean="0"/>
            </a:br>
            <a:r>
              <a:rPr lang="nb-NO" sz="2400" dirty="0" err="1" smtClean="0"/>
              <a:t>Addison-Wesley</a:t>
            </a:r>
            <a:r>
              <a:rPr lang="nb-NO" sz="2400" dirty="0" smtClean="0"/>
              <a:t> 2004; ISBN: 0-321-26751-6</a:t>
            </a:r>
            <a:br>
              <a:rPr lang="nb-NO" sz="2400" dirty="0" smtClean="0"/>
            </a:br>
            <a:r>
              <a:rPr lang="nb-NO" sz="2400" i="1" dirty="0" smtClean="0"/>
              <a:t>(</a:t>
            </a:r>
            <a:r>
              <a:rPr lang="nb-NO" sz="2400" i="1" dirty="0" err="1" smtClean="0"/>
              <a:t>Tanenbaum</a:t>
            </a:r>
            <a:r>
              <a:rPr lang="nb-NO" sz="2400" i="1" dirty="0" smtClean="0"/>
              <a:t> foretrekkes)</a:t>
            </a:r>
            <a:r>
              <a:rPr lang="nb-NO" sz="2400" dirty="0" smtClean="0"/>
              <a:t/>
            </a:r>
            <a:br>
              <a:rPr lang="nb-NO" sz="2400" dirty="0" smtClean="0"/>
            </a:br>
            <a:endParaRPr lang="en-US" sz="2400" dirty="0" smtClean="0"/>
          </a:p>
          <a:p>
            <a:pPr eaLnBrk="1" hangingPunct="1"/>
            <a:r>
              <a:rPr lang="en-US" sz="2400" dirty="0" err="1" smtClean="0"/>
              <a:t>Øyvind</a:t>
            </a:r>
            <a:r>
              <a:rPr lang="en-US" sz="2400" dirty="0" smtClean="0"/>
              <a:t> </a:t>
            </a:r>
            <a:r>
              <a:rPr lang="en-US" sz="2400" dirty="0" err="1"/>
              <a:t>Hallsteinsen</a:t>
            </a:r>
            <a:r>
              <a:rPr lang="en-US" sz="2400" dirty="0"/>
              <a:t>, </a:t>
            </a:r>
            <a:r>
              <a:rPr lang="en-US" sz="2400" dirty="0" err="1"/>
              <a:t>Bjørn</a:t>
            </a:r>
            <a:r>
              <a:rPr lang="en-US" sz="2400" dirty="0"/>
              <a:t> </a:t>
            </a:r>
            <a:r>
              <a:rPr lang="en-US" sz="2400" dirty="0" err="1"/>
              <a:t>Klefstad</a:t>
            </a:r>
            <a:r>
              <a:rPr lang="en-US" sz="2400" dirty="0"/>
              <a:t> </a:t>
            </a:r>
            <a:r>
              <a:rPr lang="en-US" sz="2400" dirty="0" err="1"/>
              <a:t>og</a:t>
            </a:r>
            <a:r>
              <a:rPr lang="en-US" sz="2400" dirty="0"/>
              <a:t> Olav </a:t>
            </a:r>
            <a:r>
              <a:rPr lang="en-US" sz="2400" dirty="0" err="1"/>
              <a:t>Skundberg</a:t>
            </a:r>
            <a:r>
              <a:rPr lang="en-US" sz="2400" dirty="0"/>
              <a:t>: “</a:t>
            </a:r>
            <a:r>
              <a:rPr lang="en-US" sz="2400" dirty="0" err="1"/>
              <a:t>Innføring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Datakommunikasjon</a:t>
            </a:r>
            <a:r>
              <a:rPr lang="en-US" sz="2400" dirty="0"/>
              <a:t>”, </a:t>
            </a:r>
            <a:r>
              <a:rPr lang="en-US" sz="2400" dirty="0" err="1"/>
              <a:t>Gyldendal</a:t>
            </a:r>
            <a:r>
              <a:rPr lang="en-US" sz="2400" dirty="0"/>
              <a:t> </a:t>
            </a:r>
            <a:r>
              <a:rPr lang="en-US" sz="2400" dirty="0" err="1"/>
              <a:t>Norsk</a:t>
            </a:r>
            <a:r>
              <a:rPr lang="en-US" sz="2400" dirty="0"/>
              <a:t> </a:t>
            </a:r>
            <a:r>
              <a:rPr lang="en-US" sz="2400" dirty="0" err="1"/>
              <a:t>Forlag</a:t>
            </a:r>
            <a:r>
              <a:rPr lang="en-US" sz="2400" dirty="0"/>
              <a:t>, </a:t>
            </a:r>
            <a:r>
              <a:rPr lang="en-US" sz="2400" dirty="0" smtClean="0"/>
              <a:t>2.</a:t>
            </a:r>
            <a:r>
              <a:rPr lang="en-US" sz="2400" dirty="0"/>
              <a:t>utgave 2008. ISBN 9788205384149. </a:t>
            </a:r>
            <a:endParaRPr lang="nb-NO" sz="24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B0FAA77-203A-4247-B1AB-AE9700558A5B}" type="datetime1">
              <a:rPr lang="nb-NO"/>
              <a:pPr/>
              <a:t>17.08.15</a:t>
            </a:fld>
            <a:endParaRPr lang="en-US"/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11CD07-9F49-0540-A38E-5B61E4D7B6DC}" type="slidenum">
              <a:rPr lang="en-US"/>
              <a:pPr/>
              <a:t>4</a:t>
            </a:fld>
            <a:endParaRPr lang="en-US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/>
              <a:t>Anbefalt litteratur:</a:t>
            </a:r>
            <a:endParaRPr lang="en-US"/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b-NO" sz="2800"/>
              <a:t>Brian W. Kernighan, Dennis M. Ritchie: ”The C programming Language”, 2.utgave; Prentice Hall; ISBN 0-13-110362-8</a:t>
            </a:r>
            <a:br>
              <a:rPr lang="nb-NO" sz="2800"/>
            </a:br>
            <a:r>
              <a:rPr lang="nb-NO" sz="2800"/>
              <a:t>eller:</a:t>
            </a:r>
          </a:p>
          <a:p>
            <a:pPr eaLnBrk="1" hangingPunct="1">
              <a:lnSpc>
                <a:spcPct val="90000"/>
              </a:lnSpc>
            </a:pPr>
            <a:r>
              <a:rPr lang="nb-NO" sz="2800"/>
              <a:t>Samuel P. Harbison and Guy L. Steele:</a:t>
            </a:r>
            <a:br>
              <a:rPr lang="nb-NO" sz="2800"/>
            </a:br>
            <a:r>
              <a:rPr lang="nb-NO" sz="2800"/>
              <a:t>”C: A Reference Manual”, 5. utgave;</a:t>
            </a:r>
            <a:br>
              <a:rPr lang="nb-NO" sz="2800"/>
            </a:br>
            <a:r>
              <a:rPr lang="nb-NO" sz="2800"/>
              <a:t>Prentice Hall 2002; ISBN: 0-13-089592-X</a:t>
            </a:r>
            <a:br>
              <a:rPr lang="nb-NO" sz="2800"/>
            </a:br>
            <a:endParaRPr lang="en-US" sz="280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2F8783F-58FC-D045-AD00-0DF1625EA043}" type="datetime1">
              <a:rPr lang="nb-NO"/>
              <a:pPr/>
              <a:t>17.08.15</a:t>
            </a:fld>
            <a:endParaRPr lang="en-US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B5444D-1DED-7C4A-A0D4-A979B0F14E45}" type="slidenum">
              <a:rPr lang="en-US"/>
              <a:pPr/>
              <a:t>5</a:t>
            </a:fld>
            <a:endParaRPr lang="en-US"/>
          </a:p>
        </p:txBody>
      </p:sp>
      <p:sp>
        <p:nvSpPr>
          <p:cNvPr id="1946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/>
              <a:t>Hjemmeside:</a:t>
            </a:r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39750" y="2852738"/>
            <a:ext cx="8229600" cy="2665412"/>
          </a:xfrm>
        </p:spPr>
        <p:txBody>
          <a:bodyPr/>
          <a:lstStyle/>
          <a:p>
            <a:pPr eaLnBrk="1" hangingPunct="1"/>
            <a:r>
              <a:rPr lang="nb-NO" sz="2400" dirty="0"/>
              <a:t>Lysark til forelesningene blir lagt på hjemmesida</a:t>
            </a:r>
          </a:p>
          <a:p>
            <a:pPr eaLnBrk="1" hangingPunct="1"/>
            <a:r>
              <a:rPr lang="nb-NO" sz="2400" dirty="0"/>
              <a:t>Ukeoppgaver legges ut hver uke; senere kommer også løsningsforslag. Ukeoppgavene er også pensum!</a:t>
            </a:r>
          </a:p>
          <a:p>
            <a:pPr eaLnBrk="1" hangingPunct="1"/>
            <a:r>
              <a:rPr lang="nb-NO" sz="2400" dirty="0" smtClean="0"/>
              <a:t>Obligatoriske </a:t>
            </a:r>
            <a:r>
              <a:rPr lang="nb-NO" sz="2400" dirty="0" smtClean="0"/>
              <a:t>oppgavene </a:t>
            </a:r>
            <a:r>
              <a:rPr lang="nb-NO" sz="2400" dirty="0"/>
              <a:t>legges ut på hjemmesida</a:t>
            </a:r>
          </a:p>
          <a:p>
            <a:pPr eaLnBrk="1" hangingPunct="1"/>
            <a:r>
              <a:rPr lang="nb-NO" sz="2400" dirty="0"/>
              <a:t>”Hjemme-</a:t>
            </a:r>
            <a:r>
              <a:rPr lang="nb-NO" sz="2400" dirty="0" smtClean="0"/>
              <a:t>eksamen” </a:t>
            </a:r>
            <a:r>
              <a:rPr lang="nb-NO" sz="2400" dirty="0"/>
              <a:t>legges ut på hjemmesida</a:t>
            </a:r>
          </a:p>
          <a:p>
            <a:pPr eaLnBrk="1" hangingPunct="1"/>
            <a:r>
              <a:rPr lang="nb-NO" sz="2400" dirty="0"/>
              <a:t>Viktige beskjeder dukker opp ved behov</a:t>
            </a:r>
            <a:endParaRPr lang="en-US" sz="2400" dirty="0"/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611188" y="1341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827088" y="1268413"/>
            <a:ext cx="78168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 b="1"/>
              <a:t>Kursets hjemmeside:</a:t>
            </a:r>
          </a:p>
          <a:p>
            <a:r>
              <a:rPr lang="nb-NO" sz="2400" b="1">
                <a:solidFill>
                  <a:schemeClr val="accent2"/>
                </a:solidFill>
                <a:hlinkClick r:id="rId2"/>
              </a:rPr>
              <a:t>http://www.ifi.uio.no/inf1060/</a:t>
            </a:r>
            <a:endParaRPr lang="nb-NO" sz="2400" b="1">
              <a:solidFill>
                <a:schemeClr val="accent2"/>
              </a:solidFill>
            </a:endParaRPr>
          </a:p>
          <a:p>
            <a:r>
              <a:rPr lang="nb-NO" sz="2400" b="1"/>
              <a:t>Er hovedkanalen for løpende informasjon om kurset.</a:t>
            </a:r>
            <a:endParaRPr lang="en-US" sz="2400" b="1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9C2761B-9A6B-B64D-A1CA-CA8A9EF2995C}" type="datetime1">
              <a:rPr lang="nb-NO"/>
              <a:pPr/>
              <a:t>17.08.15</a:t>
            </a:fld>
            <a:endParaRPr lang="en-US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FDA7D0-E56C-4844-AE56-56900A81CCB9}" type="slidenum">
              <a:rPr lang="en-US"/>
              <a:pPr/>
              <a:t>6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3600"/>
              <a:t>Obligatoriske aktiviteter:</a:t>
            </a:r>
            <a:endParaRPr lang="en-US" sz="360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565400"/>
            <a:ext cx="8229600" cy="34559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b-NO" sz="2800" dirty="0"/>
              <a:t>Det er obligatorisk frammøte på første forelesning. Frammøte registreres av </a:t>
            </a:r>
            <a:r>
              <a:rPr lang="nb-NO" sz="2800" dirty="0" err="1"/>
              <a:t>studadm</a:t>
            </a:r>
            <a:r>
              <a:rPr lang="nb-NO" sz="2800" dirty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nb-NO" sz="2800" dirty="0"/>
              <a:t>Det er </a:t>
            </a:r>
            <a:r>
              <a:rPr lang="nb-NO" sz="2800" smtClean="0"/>
              <a:t>to </a:t>
            </a:r>
            <a:r>
              <a:rPr lang="nb-NO" sz="2800" smtClean="0"/>
              <a:t>obligatoriske </a:t>
            </a:r>
            <a:r>
              <a:rPr lang="nb-NO" sz="2800" dirty="0" smtClean="0"/>
              <a:t>oppgaver </a:t>
            </a:r>
            <a:r>
              <a:rPr lang="nb-NO" sz="2800" dirty="0"/>
              <a:t>og </a:t>
            </a:r>
            <a:r>
              <a:rPr lang="nb-NO" sz="2800" dirty="0" smtClean="0"/>
              <a:t>en hjemme</a:t>
            </a:r>
            <a:r>
              <a:rPr lang="nb-NO" sz="2800" dirty="0"/>
              <a:t>-</a:t>
            </a:r>
            <a:r>
              <a:rPr lang="nb-NO" sz="2800" dirty="0" err="1" smtClean="0"/>
              <a:t>eksam</a:t>
            </a:r>
            <a:r>
              <a:rPr lang="nb-NO" sz="2800" dirty="0" smtClean="0"/>
              <a:t> </a:t>
            </a:r>
            <a:r>
              <a:rPr lang="nb-NO" sz="2800" dirty="0"/>
              <a:t>som skal løses til fastsatte frister. </a:t>
            </a:r>
            <a:r>
              <a:rPr lang="nb-NO" sz="2800" dirty="0" smtClean="0"/>
              <a:t>Den skal </a:t>
            </a:r>
            <a:r>
              <a:rPr lang="nb-NO" sz="2800" dirty="0"/>
              <a:t>leveres individuelt, og det gis karakter på </a:t>
            </a:r>
            <a:r>
              <a:rPr lang="nb-NO" sz="2800" dirty="0" smtClean="0"/>
              <a:t>hjemme</a:t>
            </a:r>
            <a:r>
              <a:rPr lang="nb-NO" sz="2800" dirty="0"/>
              <a:t>-</a:t>
            </a:r>
            <a:r>
              <a:rPr lang="nb-NO" sz="2800" dirty="0" smtClean="0"/>
              <a:t>eksamen. </a:t>
            </a:r>
            <a:r>
              <a:rPr lang="nb-NO" sz="2800" dirty="0"/>
              <a:t>Karakteren </a:t>
            </a:r>
            <a:r>
              <a:rPr lang="nb-NO" sz="2800" dirty="0" smtClean="0"/>
              <a:t>på </a:t>
            </a:r>
            <a:r>
              <a:rPr lang="nb-NO" sz="2800" dirty="0" smtClean="0"/>
              <a:t>dem teller </a:t>
            </a:r>
            <a:r>
              <a:rPr lang="nb-NO" sz="2800" dirty="0"/>
              <a:t>4</a:t>
            </a:r>
            <a:r>
              <a:rPr lang="nb-NO" sz="2800" dirty="0" smtClean="0"/>
              <a:t>0%, </a:t>
            </a:r>
            <a:r>
              <a:rPr lang="nb-NO" sz="2800" dirty="0"/>
              <a:t>og </a:t>
            </a:r>
            <a:r>
              <a:rPr lang="nb-NO" sz="2800" dirty="0" smtClean="0"/>
              <a:t>den </a:t>
            </a:r>
            <a:r>
              <a:rPr lang="nb-NO" sz="2800" dirty="0"/>
              <a:t>avsluttende 4 timers skriftlig eksamen </a:t>
            </a:r>
            <a:r>
              <a:rPr lang="nb-NO" sz="2800" dirty="0" smtClean="0"/>
              <a:t>teller 60</a:t>
            </a:r>
            <a:r>
              <a:rPr lang="nb-NO" sz="2800" dirty="0"/>
              <a:t>%</a:t>
            </a:r>
            <a:r>
              <a:rPr lang="nb-NO" sz="2800" dirty="0" smtClean="0"/>
              <a:t>.</a:t>
            </a:r>
            <a:endParaRPr lang="en-US" sz="2800" dirty="0"/>
          </a:p>
        </p:txBody>
      </p:sp>
      <p:sp>
        <p:nvSpPr>
          <p:cNvPr id="20487" name="Text Box 4"/>
          <p:cNvSpPr txBox="1">
            <a:spLocks noChangeArrowheads="1"/>
          </p:cNvSpPr>
          <p:nvPr/>
        </p:nvSpPr>
        <p:spPr bwMode="auto">
          <a:xfrm>
            <a:off x="755650" y="1484313"/>
            <a:ext cx="7505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800">
                <a:solidFill>
                  <a:schemeClr val="accent2"/>
                </a:solidFill>
              </a:rPr>
              <a:t>Svært lite av kurset er obligatorisk – kun dette:</a:t>
            </a:r>
            <a:endParaRPr lang="en-US" sz="280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7D7C3C3-3704-2C4B-8928-6F0BC65322B0}" type="datetime1">
              <a:rPr lang="nb-NO"/>
              <a:pPr/>
              <a:t>17.08.15</a:t>
            </a:fld>
            <a:endParaRPr lang="en-US"/>
          </a:p>
        </p:txBody>
      </p:sp>
      <p:sp>
        <p:nvSpPr>
          <p:cNvPr id="2253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8AC691-18A4-074D-B6B8-67B8F8BC3CF8}" type="slidenum">
              <a:rPr lang="en-US"/>
              <a:pPr/>
              <a:t>7</a:t>
            </a:fld>
            <a:endParaRPr lang="en-US"/>
          </a:p>
        </p:txBody>
      </p:sp>
      <p:sp>
        <p:nvSpPr>
          <p:cNvPr id="22533" name="Text Box 4"/>
          <p:cNvSpPr txBox="1">
            <a:spLocks noChangeArrowheads="1"/>
          </p:cNvSpPr>
          <p:nvPr/>
        </p:nvSpPr>
        <p:spPr bwMode="auto">
          <a:xfrm>
            <a:off x="755650" y="2565400"/>
            <a:ext cx="7721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4400" b="1">
                <a:solidFill>
                  <a:schemeClr val="accent2"/>
                </a:solidFill>
                <a:latin typeface="Umbra" pitchFamily="34" charset="0"/>
              </a:rPr>
              <a:t>Følg med på hjemmesida!</a:t>
            </a:r>
            <a:endParaRPr lang="en-US" sz="4400" b="1">
              <a:solidFill>
                <a:schemeClr val="accent2"/>
              </a:solidFill>
              <a:latin typeface="Umbra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1225A3C-96ED-0047-9228-6D30847A6B72}" type="datetime1">
              <a:rPr lang="nb-NO"/>
              <a:pPr/>
              <a:t>17.08.15</a:t>
            </a:fld>
            <a:endParaRPr lang="en-US"/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5B72DE-FB46-E742-AC5B-A1A87D13C2CB}" type="slidenum">
              <a:rPr lang="en-US"/>
              <a:pPr/>
              <a:t>8</a:t>
            </a:fld>
            <a:endParaRPr lang="en-US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b="1"/>
              <a:t>Forventninger</a:t>
            </a:r>
            <a:endParaRPr lang="en-US" b="1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133600"/>
            <a:ext cx="8229600" cy="4525963"/>
          </a:xfrm>
        </p:spPr>
        <p:txBody>
          <a:bodyPr/>
          <a:lstStyle/>
          <a:p>
            <a:pPr eaLnBrk="1" hangingPunct="1"/>
            <a:r>
              <a:rPr lang="nb-NO" sz="2400"/>
              <a:t>Noe kjennskap til programmeringsspråket C og trening i å bruke dette.</a:t>
            </a:r>
          </a:p>
          <a:p>
            <a:pPr eaLnBrk="1" hangingPunct="1"/>
            <a:r>
              <a:rPr lang="nb-NO" sz="2400"/>
              <a:t>Forstå hva et operativsystem er og hvorledes det fungerer.</a:t>
            </a:r>
          </a:p>
          <a:p>
            <a:pPr eaLnBrk="1" hangingPunct="1"/>
            <a:r>
              <a:rPr lang="nb-NO" sz="2400"/>
              <a:t>Forstå basale egenskaper ved kommunikasjons-systemer samt kunne skrive enkle programmer som kommuniserer over et nettverk.</a:t>
            </a:r>
          </a:p>
        </p:txBody>
      </p:sp>
      <p:sp>
        <p:nvSpPr>
          <p:cNvPr id="23559" name="Text Box 4"/>
          <p:cNvSpPr txBox="1">
            <a:spLocks noChangeArrowheads="1"/>
          </p:cNvSpPr>
          <p:nvPr/>
        </p:nvSpPr>
        <p:spPr bwMode="auto">
          <a:xfrm>
            <a:off x="539750" y="1341438"/>
            <a:ext cx="7648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800" b="1">
                <a:solidFill>
                  <a:schemeClr val="accent2"/>
                </a:solidFill>
              </a:rPr>
              <a:t>Hva kan dere forvente å få ut av å ta kurset?</a:t>
            </a:r>
            <a:endParaRPr lang="en-US" sz="2800" b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27C8E51-8731-A74E-A413-CE34CC06A477}" type="datetime1">
              <a:rPr lang="nb-NO"/>
              <a:pPr/>
              <a:t>17.08.15</a:t>
            </a:fld>
            <a:endParaRPr lang="en-US"/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F3B474-A5AA-5342-9DE5-EEE7B1B6CD0C}" type="slidenum">
              <a:rPr lang="en-US"/>
              <a:pPr/>
              <a:t>9</a:t>
            </a:fld>
            <a:endParaRPr lang="en-US"/>
          </a:p>
        </p:txBody>
      </p:sp>
      <p:sp>
        <p:nvSpPr>
          <p:cNvPr id="24581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714500"/>
          </a:xfrm>
        </p:spPr>
        <p:txBody>
          <a:bodyPr/>
          <a:lstStyle/>
          <a:p>
            <a:pPr eaLnBrk="1" hangingPunct="1"/>
            <a:r>
              <a:rPr lang="nb-NO" sz="3600" b="1"/>
              <a:t>Programmeringsspråket C</a:t>
            </a:r>
            <a:br>
              <a:rPr lang="nb-NO" sz="3600" b="1"/>
            </a:br>
            <a:r>
              <a:rPr lang="nb-NO" sz="2800" i="1"/>
              <a:t>(Foilene om C er basert på foiler </a:t>
            </a:r>
            <a:br>
              <a:rPr lang="nb-NO" sz="2800" i="1"/>
            </a:br>
            <a:r>
              <a:rPr lang="nb-NO" sz="2800" i="1"/>
              <a:t>laget av  Dag Langmyhr)</a:t>
            </a:r>
            <a:endParaRPr lang="en-US" sz="3600" b="1"/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79512" y="2708920"/>
            <a:ext cx="8856984" cy="3097212"/>
          </a:xfrm>
        </p:spPr>
        <p:txBody>
          <a:bodyPr/>
          <a:lstStyle/>
          <a:p>
            <a:pPr eaLnBrk="1" hangingPunct="1"/>
            <a:r>
              <a:rPr lang="nb-NO" sz="2800" dirty="0"/>
              <a:t>Implementasjon av Unix ved AT&amp;Ts laboratorium i Palo Alto 1960-75.</a:t>
            </a:r>
          </a:p>
          <a:p>
            <a:pPr eaLnBrk="1" hangingPunct="1"/>
            <a:r>
              <a:rPr lang="nb-NO" sz="2800" dirty="0"/>
              <a:t>Navnet kommer fra BCPL </a:t>
            </a:r>
            <a:r>
              <a:rPr lang="nb-NO" sz="2800" dirty="0">
                <a:sym typeface="Wingdings" pitchFamily="-107" charset="2"/>
              </a:rPr>
              <a:t> B  C.</a:t>
            </a:r>
          </a:p>
          <a:p>
            <a:pPr eaLnBrk="1" hangingPunct="1"/>
            <a:r>
              <a:rPr lang="nb-NO" sz="2800" dirty="0">
                <a:sym typeface="Wingdings" pitchFamily="-107" charset="2"/>
              </a:rPr>
              <a:t>Opphavsmannen heter </a:t>
            </a:r>
            <a:r>
              <a:rPr lang="nb-NO" sz="2800" i="1" dirty="0">
                <a:sym typeface="Wingdings" pitchFamily="-107" charset="2"/>
              </a:rPr>
              <a:t>Dennis Ritchie.</a:t>
            </a:r>
          </a:p>
          <a:p>
            <a:pPr eaLnBrk="1" hangingPunct="1"/>
            <a:r>
              <a:rPr lang="nb-NO" sz="2800" dirty="0">
                <a:sym typeface="Wingdings" pitchFamily="-107" charset="2"/>
              </a:rPr>
              <a:t>ANSI-standard i </a:t>
            </a:r>
            <a:r>
              <a:rPr lang="nb-NO" sz="2800" dirty="0" smtClean="0">
                <a:sym typeface="Wingdings" pitchFamily="-107" charset="2"/>
              </a:rPr>
              <a:t>1989 (”C89”).</a:t>
            </a:r>
            <a:endParaRPr lang="nb-NO" sz="2800" dirty="0">
              <a:sym typeface="Wingdings" pitchFamily="-107" charset="2"/>
            </a:endParaRPr>
          </a:p>
          <a:p>
            <a:pPr eaLnBrk="1" hangingPunct="1"/>
            <a:r>
              <a:rPr lang="nb-NO" sz="2800" dirty="0">
                <a:sym typeface="Wingdings" pitchFamily="-107" charset="2"/>
              </a:rPr>
              <a:t>ISO-standard i </a:t>
            </a:r>
            <a:r>
              <a:rPr lang="nb-NO" sz="2800" dirty="0" smtClean="0">
                <a:sym typeface="Wingdings" pitchFamily="-107" charset="2"/>
              </a:rPr>
              <a:t>1990 </a:t>
            </a:r>
            <a:r>
              <a:rPr lang="nb-NO" sz="2800" dirty="0">
                <a:sym typeface="Wingdings" pitchFamily="-107" charset="2"/>
              </a:rPr>
              <a:t>– revidert versjon i </a:t>
            </a:r>
            <a:r>
              <a:rPr lang="nb-NO" sz="2800" dirty="0" smtClean="0">
                <a:sym typeface="Wingdings" pitchFamily="-107" charset="2"/>
              </a:rPr>
              <a:t>1999 (”C99”)</a:t>
            </a:r>
            <a:r>
              <a:rPr lang="nb-NO" sz="2800" dirty="0">
                <a:sym typeface="Wingdings" pitchFamily="-107" charset="2"/>
              </a:rPr>
              <a:t/>
            </a:r>
            <a:br>
              <a:rPr lang="nb-NO" sz="2800" dirty="0">
                <a:sym typeface="Wingdings" pitchFamily="-107" charset="2"/>
              </a:rPr>
            </a:br>
            <a:r>
              <a:rPr lang="nb-NO" sz="2400" dirty="0" smtClean="0">
                <a:sym typeface="Wingdings" pitchFamily="-107" charset="2"/>
              </a:rPr>
              <a:t>(ANSI-standard i 2000, men vanligvis ”ANSI C” betyr C89)</a:t>
            </a:r>
            <a:endParaRPr lang="en-US" sz="2400" dirty="0">
              <a:sym typeface="Wingdings" pitchFamily="-107" charset="2"/>
            </a:endParaRP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611188" y="2060575"/>
            <a:ext cx="1965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800" b="1">
                <a:solidFill>
                  <a:schemeClr val="accent2"/>
                </a:solidFill>
              </a:rPr>
              <a:t>Bakgrunn:</a:t>
            </a:r>
            <a:endParaRPr lang="en-US" sz="2800" b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1413</TotalTime>
  <Words>1017</Words>
  <Application>Microsoft Macintosh PowerPoint</Application>
  <PresentationFormat>On-screen Show (4:3)</PresentationFormat>
  <Paragraphs>210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Default Design</vt:lpstr>
      <vt:lpstr>PowerPoint Presentation</vt:lpstr>
      <vt:lpstr>PowerPoint Presentation</vt:lpstr>
      <vt:lpstr>Pensum-bøker:</vt:lpstr>
      <vt:lpstr>Anbefalt litteratur:</vt:lpstr>
      <vt:lpstr>Hjemmeside:</vt:lpstr>
      <vt:lpstr>Obligatoriske aktiviteter:</vt:lpstr>
      <vt:lpstr>PowerPoint Presentation</vt:lpstr>
      <vt:lpstr>Forventninger</vt:lpstr>
      <vt:lpstr>Programmeringsspråket C (Foilene om C er basert på foiler  laget av  Dag Langmyhr)</vt:lpstr>
      <vt:lpstr>Formålet med C:</vt:lpstr>
      <vt:lpstr>Cs fortrinn:</vt:lpstr>
      <vt:lpstr>Cs svake sider</vt:lpstr>
      <vt:lpstr>Sitater:</vt:lpstr>
      <vt:lpstr>Hvorfor er det nyttig å lære C?</vt:lpstr>
      <vt:lpstr>Et minimalt eksempel:</vt:lpstr>
      <vt:lpstr>Kompilering:</vt:lpstr>
      <vt:lpstr>Noen definisjoner:</vt:lpstr>
      <vt:lpstr>Navn:</vt:lpstr>
      <vt:lpstr>Funksjoner:</vt:lpstr>
      <vt:lpstr>Tekstkonstanter:</vt:lpstr>
      <vt:lpstr>Utskrift:</vt:lpstr>
      <vt:lpstr>Datatyper i C</vt:lpstr>
      <vt:lpstr>Operatorer:</vt:lpstr>
      <vt:lpstr>Sammenligninger:</vt:lpstr>
      <vt:lpstr>Logiske verdier/operatorer</vt:lpstr>
      <vt:lpstr>Logiske verdier/operatorer (forts.)</vt:lpstr>
    </vt:vector>
  </TitlesOfParts>
  <Company> University of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Kjell Åge Bringsrud</dc:creator>
  <cp:lastModifiedBy>Bruker ved UiO</cp:lastModifiedBy>
  <cp:revision>64</cp:revision>
  <dcterms:created xsi:type="dcterms:W3CDTF">2011-08-22T11:34:37Z</dcterms:created>
  <dcterms:modified xsi:type="dcterms:W3CDTF">2015-08-17T18:42:04Z</dcterms:modified>
</cp:coreProperties>
</file>