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4" r:id="rId1"/>
  </p:sldMasterIdLst>
  <p:notesMasterIdLst>
    <p:notesMasterId r:id="rId19"/>
  </p:notesMasterIdLst>
  <p:sldIdLst>
    <p:sldId id="256" r:id="rId2"/>
    <p:sldId id="269" r:id="rId3"/>
    <p:sldId id="268" r:id="rId4"/>
    <p:sldId id="270" r:id="rId5"/>
    <p:sldId id="271" r:id="rId6"/>
    <p:sldId id="273" r:id="rId7"/>
    <p:sldId id="281" r:id="rId8"/>
    <p:sldId id="272" r:id="rId9"/>
    <p:sldId id="274" r:id="rId10"/>
    <p:sldId id="278" r:id="rId11"/>
    <p:sldId id="279" r:id="rId12"/>
    <p:sldId id="262" r:id="rId13"/>
    <p:sldId id="275" r:id="rId14"/>
    <p:sldId id="282" r:id="rId15"/>
    <p:sldId id="280" r:id="rId16"/>
    <p:sldId id="265" r:id="rId17"/>
    <p:sldId id="283" r:id="rId18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684" autoAdjust="0"/>
  </p:normalViewPr>
  <p:slideViewPr>
    <p:cSldViewPr snapToGrid="0">
      <p:cViewPr varScale="1">
        <p:scale>
          <a:sx n="99" d="100"/>
          <a:sy n="99" d="100"/>
        </p:scale>
        <p:origin x="11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73786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nb-NO" dirty="0" smtClean="0"/>
              <a:t>Vi er den andre gruppen som samarbeider med Kampen Omsorg+.</a:t>
            </a:r>
          </a:p>
          <a:p>
            <a:pPr rtl="0">
              <a:spcBef>
                <a:spcPts val="0"/>
              </a:spcBef>
              <a:buNone/>
            </a:pPr>
            <a:r>
              <a:rPr lang="nb-NO" dirty="0" smtClean="0"/>
              <a:t>Produktet vi skal lage er Motus.</a:t>
            </a:r>
          </a:p>
          <a:p>
            <a:pPr rtl="0">
              <a:spcBef>
                <a:spcPts val="0"/>
              </a:spcBef>
              <a:buNone/>
            </a:pPr>
            <a:r>
              <a:rPr lang="nb-NO" dirty="0" smtClean="0"/>
              <a:t>Latin for bevegelse, og produktet vårt skal være en del av rehabiliteringsprosesser der det er viktig at de eldre gjør bevegelsesøvelser i rehabiliteringen.</a:t>
            </a:r>
          </a:p>
        </p:txBody>
      </p:sp>
    </p:spTree>
    <p:extLst>
      <p:ext uri="{BB962C8B-B14F-4D97-AF65-F5344CB8AC3E}">
        <p14:creationId xmlns:p14="http://schemas.microsoft.com/office/powerpoint/2010/main" val="2818799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3123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7261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32620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Navnet Motus kommer fra latin</a:t>
            </a:r>
            <a:r>
              <a:rPr lang="nb-NO" baseline="0" dirty="0" smtClean="0"/>
              <a:t> for bevegelse. </a:t>
            </a:r>
          </a:p>
          <a:p>
            <a:r>
              <a:rPr lang="nb-NO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nb-NO" dirty="0" smtClean="0"/>
              <a:t>Et </a:t>
            </a:r>
            <a:r>
              <a:rPr lang="nb-NO" baseline="0" dirty="0" smtClean="0"/>
              <a:t>system som kobles til en hvilken som helst skjerm. </a:t>
            </a:r>
            <a:r>
              <a:rPr lang="nb-NO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nb-NO" baseline="0" dirty="0" smtClean="0"/>
              <a:t>Den eldre kan se øvelser som er del av rehabiliteringsprogram – Når eldre gjør øvelsen gir Motus tilbakemelding om øvelsene gjøres riktig. Det er helsepersonell som fysioterapeuter, ergoterapeuter og liknende som tilpasser øvelsene for pasientene.</a:t>
            </a:r>
          </a:p>
          <a:p>
            <a:endParaRPr lang="nb-NO" baseline="0" dirty="0" smtClean="0"/>
          </a:p>
          <a:p>
            <a:endParaRPr lang="nb-NO" baseline="0" dirty="0" smtClean="0"/>
          </a:p>
        </p:txBody>
      </p:sp>
    </p:spTree>
    <p:extLst>
      <p:ext uri="{BB962C8B-B14F-4D97-AF65-F5344CB8AC3E}">
        <p14:creationId xmlns:p14="http://schemas.microsoft.com/office/powerpoint/2010/main" val="842092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Mens øvelsene gjøres: Motus lagrer data. For eksempel antall reps, eller for pasienter med slag – om de foretrekker én hånd.</a:t>
            </a:r>
          </a:p>
          <a:p>
            <a:endParaRPr lang="nb-NO" baseline="0" dirty="0" smtClean="0"/>
          </a:p>
          <a:p>
            <a:r>
              <a:rPr lang="nb-NO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nb-NO" baseline="0" dirty="0" smtClean="0"/>
              <a:t>Alt tilgjengelig for helsepersonell.</a:t>
            </a:r>
          </a:p>
          <a:p>
            <a:r>
              <a:rPr lang="nb-NO" baseline="0" dirty="0" smtClean="0"/>
              <a:t>Systemet gir dermed helsepersonell godt grunnlag for å vurdere utviklingen av sykdommer.</a:t>
            </a: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5861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Innovasjon for eldre</a:t>
            </a:r>
          </a:p>
        </p:txBody>
      </p:sp>
    </p:spTree>
    <p:extLst>
      <p:ext uri="{BB962C8B-B14F-4D97-AF65-F5344CB8AC3E}">
        <p14:creationId xmlns:p14="http://schemas.microsoft.com/office/powerpoint/2010/main" val="1543932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 midtveispresentasjonen la vi vekt på at vi brukte ArduGlove</a:t>
            </a:r>
            <a:r>
              <a:rPr lang="nb-NO" baseline="0" dirty="0" smtClean="0"/>
              <a:t> for å styre enheten. Dette testet vi med eldre, og det fungerte dessverre dårlig.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63244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Derfor måtte vi lage noe som var lettere å lære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66057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</a:t>
            </a:r>
            <a:r>
              <a:rPr lang="nb-NO" baseline="0" dirty="0" smtClean="0"/>
              <a:t> rapporten har vi referert til annen forskning gjort på Kinect i rehabiliteringssammenheng. Dette er forskning som er fra i år.</a:t>
            </a:r>
            <a:endParaRPr lang="nb-NO" dirty="0" smtClean="0"/>
          </a:p>
          <a:p>
            <a:r>
              <a:rPr lang="nb-NO" dirty="0" smtClean="0"/>
              <a:t>Mens</a:t>
            </a:r>
            <a:r>
              <a:rPr lang="nb-NO" baseline="0" dirty="0" smtClean="0"/>
              <a:t> prototypen vår </a:t>
            </a:r>
            <a:r>
              <a:rPr lang="nb-NO" baseline="0" dirty="0" err="1" smtClean="0"/>
              <a:t>hovesakelig</a:t>
            </a:r>
            <a:r>
              <a:rPr lang="nb-NO" baseline="0" dirty="0" smtClean="0"/>
              <a:t> har basert seg på Kinect, men gjennom arbeidet vårt har vi sett et mulig nytt designrom hvis man utvider med mulighetene ArduGlove gir.</a:t>
            </a:r>
          </a:p>
          <a:p>
            <a:r>
              <a:rPr lang="nb-NO" baseline="0" dirty="0" smtClean="0"/>
              <a:t>Og det er også på dette aspektet at vi faktisk har sendt inn et </a:t>
            </a:r>
            <a:r>
              <a:rPr lang="nb-NO" baseline="0" dirty="0" err="1" smtClean="0"/>
              <a:t>forskningsabstract</a:t>
            </a:r>
            <a:r>
              <a:rPr lang="nb-NO" baseline="0" dirty="0" smtClean="0"/>
              <a:t> til HCI-konferansen HCI International 2015.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2999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1800">
                <a:solidFill>
                  <a:schemeClr val="dk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SzPct val="100000"/>
              <a:defRPr sz="3000"/>
            </a:lvl1pPr>
            <a:lvl2pPr>
              <a:spcBef>
                <a:spcPts val="480"/>
              </a:spcBef>
              <a:buSzPct val="100000"/>
              <a:defRPr sz="2400"/>
            </a:lvl2pPr>
            <a:lvl3pPr>
              <a:spcBef>
                <a:spcPts val="480"/>
              </a:spcBef>
              <a:buSzPct val="100000"/>
              <a:defRPr sz="2400"/>
            </a:lvl3pPr>
            <a:lvl4pPr>
              <a:spcBef>
                <a:spcPts val="360"/>
              </a:spcBef>
              <a:buSzPct val="100000"/>
              <a:defRPr sz="1800"/>
            </a:lvl4pPr>
            <a:lvl5pPr>
              <a:spcBef>
                <a:spcPts val="360"/>
              </a:spcBef>
              <a:buSzPct val="100000"/>
              <a:defRPr sz="1800"/>
            </a:lvl5pPr>
            <a:lvl6pPr>
              <a:spcBef>
                <a:spcPts val="360"/>
              </a:spcBef>
              <a:buSzPct val="100000"/>
              <a:defRPr sz="1800"/>
            </a:lvl6pPr>
            <a:lvl7pPr>
              <a:spcBef>
                <a:spcPts val="360"/>
              </a:spcBef>
              <a:buSzPct val="100000"/>
              <a:defRPr sz="1800"/>
            </a:lvl7pPr>
            <a:lvl8pPr>
              <a:spcBef>
                <a:spcPts val="360"/>
              </a:spcBef>
              <a:buSzPct val="100000"/>
              <a:defRPr sz="1800"/>
            </a:lvl8pPr>
            <a:lvl9pPr>
              <a:spcBef>
                <a:spcPts val="360"/>
              </a:spcBef>
              <a:buSzPct val="100000"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652111" y="3101247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200" b="1" dirty="0" smtClean="0">
                <a:solidFill>
                  <a:schemeClr val="dk1"/>
                </a:solidFill>
              </a:rPr>
              <a:t>Vegard </a:t>
            </a:r>
            <a:r>
              <a:rPr lang="en" sz="1200" b="1" dirty="0">
                <a:solidFill>
                  <a:schemeClr val="dk1"/>
                </a:solidFill>
              </a:rPr>
              <a:t>Søyseth, Mathias Stang, Torkild Kjevik og Andreas Truchs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37" y="158348"/>
            <a:ext cx="6533148" cy="2478241"/>
          </a:xfrm>
          <a:prstGeom prst="rect">
            <a:avLst/>
          </a:prstGeom>
        </p:spPr>
      </p:pic>
      <p:sp>
        <p:nvSpPr>
          <p:cNvPr id="9" name="Shape 25"/>
          <p:cNvSpPr txBox="1">
            <a:spLocks/>
          </p:cNvSpPr>
          <p:nvPr/>
        </p:nvSpPr>
        <p:spPr>
          <a:xfrm>
            <a:off x="457200" y="3838041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3pPr>
            <a:lvl4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4pPr>
            <a:lvl5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5pPr>
            <a:lvl6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6pPr>
            <a:lvl7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7pPr>
            <a:lvl8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8pPr>
            <a:lvl9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rPr lang="en" b="0" dirty="0" smtClean="0"/>
              <a:t>Kampen Omsorg+</a:t>
            </a:r>
            <a:endParaRPr lang="en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Domeneekspert: Fysioterapeuter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193533"/>
            <a:ext cx="4762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0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23457E-6 L 0.2474 1.23457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Metodikk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083" y="1193533"/>
            <a:ext cx="4762500" cy="51435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64695" y="1193533"/>
            <a:ext cx="4480560" cy="3074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2000" dirty="0" smtClean="0"/>
              <a:t>Intervjuer med domeneekspert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2000" dirty="0" smtClean="0"/>
              <a:t>Observasjon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2000" dirty="0" smtClean="0"/>
              <a:t>Formativ brukbarhetstesting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2000" dirty="0" smtClean="0"/>
              <a:t>Summativ brukbarhetstesting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2000" dirty="0" err="1" smtClean="0"/>
              <a:t>Kvasieksperiment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5405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314903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Rektors Utfordring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54" y="2083868"/>
            <a:ext cx="4540094" cy="303075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" y="2083867"/>
            <a:ext cx="4535136" cy="3030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539338" y="1958741"/>
            <a:ext cx="3147461" cy="2967108"/>
          </a:xfrm>
        </p:spPr>
        <p:txBody>
          <a:bodyPr/>
          <a:lstStyle/>
          <a:p>
            <a:r>
              <a:rPr lang="nb-NO" sz="9600" dirty="0" smtClean="0"/>
              <a:t>?</a:t>
            </a:r>
            <a:endParaRPr lang="nb-NO" sz="9600" dirty="0"/>
          </a:p>
        </p:txBody>
      </p:sp>
      <p:pic>
        <p:nvPicPr>
          <p:cNvPr id="4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0495" y="1055526"/>
            <a:ext cx="3368843" cy="4087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9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4442059" cy="857400"/>
          </a:xfrm>
        </p:spPr>
        <p:txBody>
          <a:bodyPr/>
          <a:lstStyle/>
          <a:p>
            <a:r>
              <a:rPr lang="nb-NO" b="0" dirty="0" smtClean="0"/>
              <a:t>Nyskapning i Motus</a:t>
            </a:r>
            <a:endParaRPr lang="nb-NO" b="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262963" y="4040377"/>
            <a:ext cx="3007895" cy="798898"/>
          </a:xfrm>
        </p:spPr>
        <p:txBody>
          <a:bodyPr/>
          <a:lstStyle/>
          <a:p>
            <a:pPr algn="ctr"/>
            <a:r>
              <a:rPr lang="nb-NO" dirty="0" smtClean="0">
                <a:solidFill>
                  <a:schemeClr val="accent3">
                    <a:lumMod val="75000"/>
                  </a:schemeClr>
                </a:solidFill>
              </a:rPr>
              <a:t>Design </a:t>
            </a:r>
            <a:r>
              <a:rPr lang="nb-NO" dirty="0" err="1" smtClean="0">
                <a:solidFill>
                  <a:schemeClr val="accent3">
                    <a:lumMod val="75000"/>
                  </a:schemeClr>
                </a:solidFill>
              </a:rPr>
              <a:t>concept</a:t>
            </a:r>
            <a:endParaRPr lang="nb-NO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1852864"/>
            <a:ext cx="2921267" cy="1108134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477596" y="2580225"/>
            <a:ext cx="2608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dirty="0" smtClean="0"/>
              <a:t>+</a:t>
            </a:r>
          </a:p>
          <a:p>
            <a:pPr algn="ctr"/>
            <a:r>
              <a:rPr lang="nb-NO" sz="4000" dirty="0" smtClean="0"/>
              <a:t>ArduGlove</a:t>
            </a:r>
            <a:endParaRPr lang="nb-NO" sz="4000" dirty="0"/>
          </a:p>
        </p:txBody>
      </p:sp>
      <p:sp>
        <p:nvSpPr>
          <p:cNvPr id="7" name="Plassholder for tekst 2"/>
          <p:cNvSpPr txBox="1">
            <a:spLocks/>
          </p:cNvSpPr>
          <p:nvPr/>
        </p:nvSpPr>
        <p:spPr>
          <a:xfrm>
            <a:off x="5186412" y="4070308"/>
            <a:ext cx="3007895" cy="11309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/>
            <a:r>
              <a:rPr lang="nb-NO" dirty="0" err="1" smtClean="0">
                <a:solidFill>
                  <a:schemeClr val="accent3">
                    <a:lumMod val="75000"/>
                  </a:schemeClr>
                </a:solidFill>
              </a:rPr>
              <a:t>Generic</a:t>
            </a:r>
            <a:r>
              <a:rPr lang="nb-NO" dirty="0" smtClean="0">
                <a:solidFill>
                  <a:schemeClr val="accent3">
                    <a:lumMod val="75000"/>
                  </a:schemeClr>
                </a:solidFill>
              </a:rPr>
              <a:t> design</a:t>
            </a:r>
            <a:endParaRPr lang="nb-NO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69" y="4794"/>
            <a:ext cx="1724915" cy="1775861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166" y="1852864"/>
            <a:ext cx="2921267" cy="11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7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23457E-6 L -0.25 -1.23457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149300" y="2067175"/>
            <a:ext cx="2918400" cy="1181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dirty="0"/>
              <a:t>Usability testing</a:t>
            </a:r>
          </a:p>
          <a:p>
            <a:pPr algn="ctr">
              <a:spcBef>
                <a:spcPts val="0"/>
              </a:spcBef>
              <a:buNone/>
            </a:pPr>
            <a:r>
              <a:rPr lang="en" dirty="0"/>
              <a:t>med de eldre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5863200" y="3888838"/>
            <a:ext cx="3321600" cy="70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dirty="0"/>
              <a:t>Rektors utfordring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3"/>
          </p:nvPr>
        </p:nvSpPr>
        <p:spPr>
          <a:xfrm>
            <a:off x="500513" y="3850225"/>
            <a:ext cx="2436261" cy="70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dirty="0" smtClean="0"/>
              <a:t>Eksperiment</a:t>
            </a:r>
            <a:endParaRPr lang="en" sz="3000" dirty="0"/>
          </a:p>
        </p:txBody>
      </p:sp>
      <p:sp>
        <p:nvSpPr>
          <p:cNvPr id="92" name="Shape 92"/>
          <p:cNvSpPr txBox="1">
            <a:spLocks noGrp="1"/>
          </p:cNvSpPr>
          <p:nvPr>
            <p:ph type="body" idx="4"/>
          </p:nvPr>
        </p:nvSpPr>
        <p:spPr>
          <a:xfrm>
            <a:off x="3022675" y="970312"/>
            <a:ext cx="3321600" cy="70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dirty="0"/>
              <a:t>Tidligere forskning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5"/>
          </p:nvPr>
        </p:nvSpPr>
        <p:spPr>
          <a:xfrm>
            <a:off x="6156600" y="2067175"/>
            <a:ext cx="2659800" cy="1181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3000" dirty="0"/>
              <a:t>Intervju med helsepersonell</a:t>
            </a:r>
          </a:p>
        </p:txBody>
      </p:sp>
      <p:cxnSp>
        <p:nvCxnSpPr>
          <p:cNvPr id="94" name="Shape 94"/>
          <p:cNvCxnSpPr/>
          <p:nvPr/>
        </p:nvCxnSpPr>
        <p:spPr>
          <a:xfrm>
            <a:off x="4515051" y="1675675"/>
            <a:ext cx="0" cy="391500"/>
          </a:xfrm>
          <a:prstGeom prst="straightConnector1">
            <a:avLst/>
          </a:prstGeom>
          <a:noFill/>
          <a:ln w="19050" cap="flat">
            <a:solidFill>
              <a:srgbClr val="71B28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5" name="Shape 95"/>
          <p:cNvCxnSpPr>
            <a:stCxn id="88" idx="3"/>
          </p:cNvCxnSpPr>
          <p:nvPr/>
        </p:nvCxnSpPr>
        <p:spPr>
          <a:xfrm>
            <a:off x="3067700" y="2658025"/>
            <a:ext cx="389100" cy="205500"/>
          </a:xfrm>
          <a:prstGeom prst="straightConnector1">
            <a:avLst/>
          </a:prstGeom>
          <a:noFill/>
          <a:ln w="19050" cap="flat">
            <a:solidFill>
              <a:srgbClr val="134E5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6" name="Shape 96"/>
          <p:cNvCxnSpPr>
            <a:stCxn id="93" idx="1"/>
          </p:cNvCxnSpPr>
          <p:nvPr/>
        </p:nvCxnSpPr>
        <p:spPr>
          <a:xfrm flipH="1">
            <a:off x="5569800" y="2658025"/>
            <a:ext cx="586800" cy="252000"/>
          </a:xfrm>
          <a:prstGeom prst="straightConnector1">
            <a:avLst/>
          </a:prstGeom>
          <a:noFill/>
          <a:ln w="19050" cap="flat">
            <a:solidFill>
              <a:srgbClr val="71B28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8" name="Shape 98"/>
          <p:cNvCxnSpPr>
            <a:stCxn id="91" idx="3"/>
          </p:cNvCxnSpPr>
          <p:nvPr/>
        </p:nvCxnSpPr>
        <p:spPr>
          <a:xfrm flipV="1">
            <a:off x="2936774" y="3883075"/>
            <a:ext cx="621899" cy="321600"/>
          </a:xfrm>
          <a:prstGeom prst="straightConnector1">
            <a:avLst/>
          </a:prstGeom>
          <a:noFill/>
          <a:ln w="19050" cap="flat">
            <a:solidFill>
              <a:srgbClr val="134E5E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9" name="Shape 99"/>
          <p:cNvCxnSpPr/>
          <p:nvPr/>
        </p:nvCxnSpPr>
        <p:spPr>
          <a:xfrm rot="10800000">
            <a:off x="5518200" y="3883075"/>
            <a:ext cx="345000" cy="317100"/>
          </a:xfrm>
          <a:prstGeom prst="straightConnector1">
            <a:avLst/>
          </a:prstGeom>
          <a:noFill/>
          <a:ln w="19050" cap="flat">
            <a:solidFill>
              <a:srgbClr val="134E5E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75" y="1852864"/>
            <a:ext cx="2485725" cy="27119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uiExpand="1" build="p"/>
      <p:bldP spid="90" grpId="0" build="p"/>
      <p:bldP spid="91" grpId="0" build="p"/>
      <p:bldP spid="92" grpId="0" build="p"/>
      <p:bldP spid="9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75" y="1852864"/>
            <a:ext cx="2485725" cy="271192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240" y="0"/>
            <a:ext cx="5650793" cy="2143534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92505" y="2213811"/>
            <a:ext cx="871567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800" b="1" dirty="0" smtClean="0"/>
              <a:t>Spesiell takk til</a:t>
            </a:r>
          </a:p>
          <a:p>
            <a:pPr algn="ctr"/>
            <a:endParaRPr lang="nb-NO" sz="1800" dirty="0" smtClean="0"/>
          </a:p>
          <a:p>
            <a:pPr algn="ctr">
              <a:spcAft>
                <a:spcPts val="600"/>
              </a:spcAft>
            </a:pPr>
            <a:r>
              <a:rPr lang="nb-NO" sz="1600" dirty="0" smtClean="0"/>
              <a:t>Suhas </a:t>
            </a:r>
            <a:r>
              <a:rPr lang="nb-NO" sz="1600" dirty="0" err="1" smtClean="0"/>
              <a:t>Govind</a:t>
            </a:r>
            <a:r>
              <a:rPr lang="nb-NO" sz="1600" dirty="0" smtClean="0"/>
              <a:t> </a:t>
            </a:r>
            <a:r>
              <a:rPr lang="nb-NO" sz="1600" dirty="0" err="1" smtClean="0"/>
              <a:t>Joshi</a:t>
            </a:r>
            <a:endParaRPr lang="nb-NO" sz="1600" dirty="0" smtClean="0"/>
          </a:p>
          <a:p>
            <a:pPr algn="ctr">
              <a:spcAft>
                <a:spcPts val="600"/>
              </a:spcAft>
            </a:pPr>
            <a:r>
              <a:rPr lang="nb-NO" sz="1600" dirty="0" smtClean="0"/>
              <a:t>Andreas </a:t>
            </a:r>
            <a:r>
              <a:rPr lang="nb-NO" sz="1600" dirty="0" err="1" smtClean="0"/>
              <a:t>Gotteberg</a:t>
            </a:r>
            <a:endParaRPr lang="nb-NO" sz="1600" dirty="0" smtClean="0"/>
          </a:p>
          <a:p>
            <a:pPr algn="ctr">
              <a:spcAft>
                <a:spcPts val="600"/>
              </a:spcAft>
            </a:pPr>
            <a:r>
              <a:rPr lang="nb-NO" sz="1600" dirty="0" smtClean="0"/>
              <a:t>Olga </a:t>
            </a:r>
            <a:r>
              <a:rPr lang="nb-NO" sz="1600" dirty="0" err="1" smtClean="0"/>
              <a:t>Birjukova</a:t>
            </a:r>
            <a:endParaRPr lang="nb-NO" sz="1600" dirty="0" smtClean="0"/>
          </a:p>
          <a:p>
            <a:pPr algn="ctr">
              <a:spcAft>
                <a:spcPts val="600"/>
              </a:spcAft>
            </a:pPr>
            <a:r>
              <a:rPr lang="nb-NO" sz="1600" dirty="0" smtClean="0"/>
              <a:t>Beboere og ansatte ved Kampen, Ensjøtunet og Skøyen terrasse</a:t>
            </a:r>
          </a:p>
          <a:p>
            <a:pPr algn="ctr">
              <a:spcAft>
                <a:spcPts val="600"/>
              </a:spcAft>
            </a:pPr>
            <a:r>
              <a:rPr lang="nb-NO" sz="1600" dirty="0" smtClean="0"/>
              <a:t>Eva Hurtig og byrådsavdelingen for eldre og sosiale tjenester</a:t>
            </a:r>
          </a:p>
          <a:p>
            <a:pPr algn="ctr">
              <a:spcAft>
                <a:spcPts val="600"/>
              </a:spcAft>
            </a:pPr>
            <a:r>
              <a:rPr lang="nb-NO" sz="1600" dirty="0"/>
              <a:t>Edith Isdal</a:t>
            </a:r>
          </a:p>
          <a:p>
            <a:pPr algn="ctr">
              <a:spcAft>
                <a:spcPts val="600"/>
              </a:spcAft>
            </a:pPr>
            <a:r>
              <a:rPr lang="nb-NO" sz="1600" dirty="0"/>
              <a:t>Richard </a:t>
            </a:r>
            <a:r>
              <a:rPr lang="nb-NO" sz="1600" dirty="0" err="1" smtClean="0"/>
              <a:t>Nesnass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2933934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5679E-6 L -0.06632 -0.4413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-220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652111" y="3101247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200" b="1" dirty="0" smtClean="0">
                <a:solidFill>
                  <a:schemeClr val="dk1"/>
                </a:solidFill>
              </a:rPr>
              <a:t>Vegard </a:t>
            </a:r>
            <a:r>
              <a:rPr lang="en" sz="1200" b="1" dirty="0">
                <a:solidFill>
                  <a:schemeClr val="dk1"/>
                </a:solidFill>
              </a:rPr>
              <a:t>Søyseth, Mathias Stang, Torkild Kjevik og Andreas Truchs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37" y="158348"/>
            <a:ext cx="6533148" cy="2478241"/>
          </a:xfrm>
          <a:prstGeom prst="rect">
            <a:avLst/>
          </a:prstGeom>
        </p:spPr>
      </p:pic>
      <p:sp>
        <p:nvSpPr>
          <p:cNvPr id="9" name="Shape 25"/>
          <p:cNvSpPr txBox="1">
            <a:spLocks/>
          </p:cNvSpPr>
          <p:nvPr/>
        </p:nvSpPr>
        <p:spPr>
          <a:xfrm>
            <a:off x="457200" y="3838041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3pPr>
            <a:lvl4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4pPr>
            <a:lvl5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5pPr>
            <a:lvl6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6pPr>
            <a:lvl7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7pPr>
            <a:lvl8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8pPr>
            <a:lvl9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rPr lang="en" b="0" dirty="0" smtClean="0"/>
              <a:t>Kampen Omsorg+</a:t>
            </a:r>
            <a:endParaRPr lang="en" b="0" dirty="0"/>
          </a:p>
        </p:txBody>
      </p:sp>
    </p:spTree>
    <p:extLst>
      <p:ext uri="{BB962C8B-B14F-4D97-AF65-F5344CB8AC3E}">
        <p14:creationId xmlns:p14="http://schemas.microsoft.com/office/powerpoint/2010/main" val="20313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706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3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7200" y="2258659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0" dirty="0" smtClean="0"/>
              <a:t>Ullern Omsorg</a:t>
            </a:r>
            <a:r>
              <a:rPr lang="en" b="0" dirty="0"/>
              <a:t>+</a:t>
            </a:r>
          </a:p>
        </p:txBody>
      </p:sp>
      <p:sp>
        <p:nvSpPr>
          <p:cNvPr id="4" name="Shape 25"/>
          <p:cNvSpPr txBox="1">
            <a:spLocks/>
          </p:cNvSpPr>
          <p:nvPr/>
        </p:nvSpPr>
        <p:spPr>
          <a:xfrm>
            <a:off x="457200" y="123231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3pPr>
            <a:lvl4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4pPr>
            <a:lvl5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5pPr>
            <a:lvl6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6pPr>
            <a:lvl7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7pPr>
            <a:lvl8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8pPr>
            <a:lvl9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rPr lang="en" b="0" dirty="0" smtClean="0"/>
              <a:t>Ensjøtunet Omsorg+</a:t>
            </a:r>
            <a:endParaRPr lang="en" b="0" dirty="0"/>
          </a:p>
        </p:txBody>
      </p:sp>
      <p:sp>
        <p:nvSpPr>
          <p:cNvPr id="5" name="Shape 25"/>
          <p:cNvSpPr txBox="1">
            <a:spLocks/>
          </p:cNvSpPr>
          <p:nvPr/>
        </p:nvSpPr>
        <p:spPr>
          <a:xfrm>
            <a:off x="457200" y="38067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3pPr>
            <a:lvl4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4pPr>
            <a:lvl5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5pPr>
            <a:lvl6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6pPr>
            <a:lvl7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7pPr>
            <a:lvl8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8pPr>
            <a:lvl9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rPr lang="en" dirty="0" smtClean="0"/>
              <a:t>Målgruppe: 70+</a:t>
            </a:r>
            <a:endParaRPr lang="en" dirty="0"/>
          </a:p>
        </p:txBody>
      </p:sp>
      <p:sp>
        <p:nvSpPr>
          <p:cNvPr id="6" name="Shape 30"/>
          <p:cNvSpPr txBox="1">
            <a:spLocks/>
          </p:cNvSpPr>
          <p:nvPr/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3pPr>
            <a:lvl4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4pPr>
            <a:lvl5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5pPr>
            <a:lvl6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6pPr>
            <a:lvl7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7pPr>
            <a:lvl8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8pPr>
            <a:lvl9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r>
              <a:rPr lang="en" b="0" dirty="0" smtClean="0"/>
              <a:t>Kampen Omsorg+</a:t>
            </a:r>
            <a:endParaRPr lang="en" b="0" dirty="0"/>
          </a:p>
        </p:txBody>
      </p:sp>
    </p:spTree>
    <p:extLst>
      <p:ext uri="{BB962C8B-B14F-4D97-AF65-F5344CB8AC3E}">
        <p14:creationId xmlns:p14="http://schemas.microsoft.com/office/powerpoint/2010/main" val="92824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319626"/>
          </a:xfrm>
        </p:spPr>
        <p:txBody>
          <a:bodyPr/>
          <a:lstStyle/>
          <a:p>
            <a:pPr algn="ctr"/>
            <a:r>
              <a:rPr lang="nb-NO" dirty="0" smtClean="0"/>
              <a:t>Etnografisk undersøkelse</a:t>
            </a:r>
            <a:endParaRPr lang="nb-NO" dirty="0"/>
          </a:p>
        </p:txBody>
      </p:sp>
      <p:pic>
        <p:nvPicPr>
          <p:cNvPr id="6" name="Shape 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40442" y="2279984"/>
            <a:ext cx="4403558" cy="293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79984"/>
            <a:ext cx="4663363" cy="2863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23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88" y="1218692"/>
            <a:ext cx="5876222" cy="2229047"/>
          </a:xfrm>
          <a:prstGeom prst="rect">
            <a:avLst/>
          </a:prstGeom>
        </p:spPr>
      </p:pic>
      <p:pic>
        <p:nvPicPr>
          <p:cNvPr id="8" name="Picture 2" descr="TV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2" y="1684738"/>
            <a:ext cx="3810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inect2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846789"/>
            <a:ext cx="35528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/>
          <p:cNvSpPr/>
          <p:nvPr/>
        </p:nvSpPr>
        <p:spPr>
          <a:xfrm>
            <a:off x="1014249" y="2028497"/>
            <a:ext cx="3163614" cy="178150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24" y="2264595"/>
            <a:ext cx="1138955" cy="12426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765768" y="2319083"/>
            <a:ext cx="1213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dirty="0">
                <a:solidFill>
                  <a:srgbClr val="00B05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13286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-0.241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06909 0.00093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5" y="3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ampenknebligh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4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VI_62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7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Domeneekspert: Fysioterapeuter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88" y="1502401"/>
            <a:ext cx="4394423" cy="28628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11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Domeneekspert: Fysioterapeuter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193533"/>
            <a:ext cx="4762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9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ht-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380</Words>
  <Application>Microsoft Office PowerPoint</Application>
  <PresentationFormat>Skjermfremvisning (16:9)</PresentationFormat>
  <Paragraphs>56</Paragraphs>
  <Slides>17</Slides>
  <Notes>10</Notes>
  <HiddenSlides>0</HiddenSlides>
  <MMClips>2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19" baseType="lpstr">
      <vt:lpstr>Arial</vt:lpstr>
      <vt:lpstr>light-gradient</vt:lpstr>
      <vt:lpstr>PowerPoint-presentasjon</vt:lpstr>
      <vt:lpstr>PowerPoint-presentasjon</vt:lpstr>
      <vt:lpstr>Ullern Omsorg+</vt:lpstr>
      <vt:lpstr>Etnografisk undersøkelse</vt:lpstr>
      <vt:lpstr>PowerPoint-presentasjon</vt:lpstr>
      <vt:lpstr>PowerPoint-presentasjon</vt:lpstr>
      <vt:lpstr>PowerPoint-presentasjon</vt:lpstr>
      <vt:lpstr>Domeneekspert: Fysioterapeuter</vt:lpstr>
      <vt:lpstr>Domeneekspert: Fysioterapeuter</vt:lpstr>
      <vt:lpstr>Domeneekspert: Fysioterapeuter</vt:lpstr>
      <vt:lpstr>Metodikk</vt:lpstr>
      <vt:lpstr>Rektors Utfordring</vt:lpstr>
      <vt:lpstr>PowerPoint-presentasjon</vt:lpstr>
      <vt:lpstr>PowerPoint-presentasjon</vt:lpstr>
      <vt:lpstr>Nyskapning i Motus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Kampen Omsorg+</dc:title>
  <dc:creator>Mathias Stang</dc:creator>
  <cp:lastModifiedBy>Mathias Stang</cp:lastModifiedBy>
  <cp:revision>50</cp:revision>
  <dcterms:modified xsi:type="dcterms:W3CDTF">2014-11-25T22:29:39Z</dcterms:modified>
</cp:coreProperties>
</file>