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42"/>
  </p:notesMasterIdLst>
  <p:sldIdLst>
    <p:sldId id="259" r:id="rId2"/>
    <p:sldId id="278" r:id="rId3"/>
    <p:sldId id="296" r:id="rId4"/>
    <p:sldId id="317" r:id="rId5"/>
    <p:sldId id="284" r:id="rId6"/>
    <p:sldId id="285" r:id="rId7"/>
    <p:sldId id="286" r:id="rId8"/>
    <p:sldId id="288" r:id="rId9"/>
    <p:sldId id="298" r:id="rId10"/>
    <p:sldId id="299" r:id="rId11"/>
    <p:sldId id="304" r:id="rId12"/>
    <p:sldId id="300" r:id="rId13"/>
    <p:sldId id="301" r:id="rId14"/>
    <p:sldId id="302" r:id="rId15"/>
    <p:sldId id="303" r:id="rId16"/>
    <p:sldId id="289" r:id="rId17"/>
    <p:sldId id="279" r:id="rId18"/>
    <p:sldId id="297" r:id="rId19"/>
    <p:sldId id="283" r:id="rId20"/>
    <p:sldId id="290" r:id="rId21"/>
    <p:sldId id="294" r:id="rId22"/>
    <p:sldId id="291" r:id="rId23"/>
    <p:sldId id="295" r:id="rId24"/>
    <p:sldId id="318" r:id="rId25"/>
    <p:sldId id="319" r:id="rId26"/>
    <p:sldId id="292" r:id="rId27"/>
    <p:sldId id="314" r:id="rId28"/>
    <p:sldId id="320" r:id="rId29"/>
    <p:sldId id="305" r:id="rId30"/>
    <p:sldId id="308" r:id="rId31"/>
    <p:sldId id="306" r:id="rId32"/>
    <p:sldId id="309" r:id="rId33"/>
    <p:sldId id="310" r:id="rId34"/>
    <p:sldId id="321" r:id="rId35"/>
    <p:sldId id="311" r:id="rId36"/>
    <p:sldId id="281" r:id="rId37"/>
    <p:sldId id="315" r:id="rId38"/>
    <p:sldId id="312" r:id="rId39"/>
    <p:sldId id="316" r:id="rId40"/>
    <p:sldId id="313" r:id="rId41"/>
  </p:sldIdLst>
  <p:sldSz cx="9144000" cy="6858000" type="screen4x3"/>
  <p:notesSz cx="6669088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FF5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2" autoAdjust="0"/>
    <p:restoredTop sz="86431" autoAdjust="0"/>
  </p:normalViewPr>
  <p:slideViewPr>
    <p:cSldViewPr>
      <p:cViewPr varScale="1">
        <p:scale>
          <a:sx n="118" d="100"/>
          <a:sy n="118" d="100"/>
        </p:scale>
        <p:origin x="1568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332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332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/>
            </a:lvl1pPr>
          </a:lstStyle>
          <a:p>
            <a:fld id="{0CE8554B-CEC2-48D7-B598-E688F7E17C77}" type="datetimeFigureOut">
              <a:rPr lang="nb-NO" smtClean="0"/>
              <a:pPr/>
              <a:t>18.01.2018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9" tIns="47414" rIns="94829" bIns="47414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4829" tIns="47414" rIns="94829" bIns="474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/>
            </a:lvl1pPr>
          </a:lstStyle>
          <a:p>
            <a:fld id="{F06AB904-1DF5-43CE-9478-405E80D7FCB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29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711230" indent="-273550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094201" indent="-21884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531881" indent="-21884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1969561" indent="-21884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407242" indent="-21884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844923" indent="-21884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282603" indent="-21884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720283" indent="-21884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</a:pPr>
            <a:fld id="{3D073915-8A33-4E80-9448-DC6F1E5E4C87}" type="slidenum">
              <a:rPr lang="nb-NO" altLang="nb-NO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buClr>
                  <a:srgbClr val="0000FF"/>
                </a:buClr>
              </a:pPr>
              <a:t>1</a:t>
            </a:fld>
            <a:endParaRPr lang="nb-NO" altLang="nb-NO" smtClean="0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5906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text styles</a:t>
            </a:r>
          </a:p>
          <a:p>
            <a:pPr lvl="1"/>
            <a:r>
              <a:rPr lang="nb-NO" altLang="nb-NO" smtClean="0"/>
              <a:t>Second level</a:t>
            </a:r>
          </a:p>
          <a:p>
            <a:pPr lvl="2"/>
            <a:r>
              <a:rPr lang="nb-NO" altLang="nb-NO" smtClean="0"/>
              <a:t>Third level</a:t>
            </a:r>
          </a:p>
          <a:p>
            <a:pPr lvl="3"/>
            <a:r>
              <a:rPr lang="nb-NO" altLang="nb-NO" smtClean="0"/>
              <a:t>Fourth level</a:t>
            </a:r>
          </a:p>
          <a:p>
            <a:pPr lvl="4"/>
            <a:r>
              <a:rPr lang="nb-NO" altLang="nb-NO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hyperlink" Target="http://docs.oracle.com/javase/7/docs/api/java/util/concurrent/DelayQueue.html" TargetMode="External"/><Relationship Id="rId14" Type="http://schemas.openxmlformats.org/officeDocument/2006/relationships/hyperlink" Target="http://docs.oracle.com/javase/7/docs/api/java/util/concurrent/Exchanger.html" TargetMode="External"/><Relationship Id="rId15" Type="http://schemas.openxmlformats.org/officeDocument/2006/relationships/hyperlink" Target="http://docs.oracle.com/javase/7/docs/api/java/util/concurrent/ExecutorCompletionService.html" TargetMode="External"/><Relationship Id="rId16" Type="http://schemas.openxmlformats.org/officeDocument/2006/relationships/hyperlink" Target="http://docs.oracle.com/javase/7/docs/api/java/util/concurrent/ScheduledThreadPoolExecutor.html" TargetMode="External"/><Relationship Id="rId17" Type="http://schemas.openxmlformats.org/officeDocument/2006/relationships/hyperlink" Target="http://docs.oracle.com/javase/7/docs/api/java/util/concurrent/ThreadPoolExecutor.html" TargetMode="External"/><Relationship Id="rId18" Type="http://schemas.openxmlformats.org/officeDocument/2006/relationships/hyperlink" Target="http://docs.oracle.com/javase/7/docs/api/java/util/concurrent/ThreadPoolExecutor.AbortPolicy.html" TargetMode="External"/><Relationship Id="rId19" Type="http://schemas.openxmlformats.org/officeDocument/2006/relationships/hyperlink" Target="http://docs.oracle.com/javase/7/docs/api/java/util/concurrent/ThreadPoolExecutor.CallerRunsPolicy.html" TargetMode="External"/><Relationship Id="rId50" Type="http://schemas.openxmlformats.org/officeDocument/2006/relationships/hyperlink" Target="http://docs.oracle.com/javase/7/docs/api/java/util/concurrent/RunnableFuture.html" TargetMode="External"/><Relationship Id="rId51" Type="http://schemas.openxmlformats.org/officeDocument/2006/relationships/hyperlink" Target="http://docs.oracle.com/javase/7/docs/api/java/util/concurrent/RunnableScheduledFuture.html" TargetMode="External"/><Relationship Id="rId52" Type="http://schemas.openxmlformats.org/officeDocument/2006/relationships/hyperlink" Target="http://docs.oracle.com/javase/7/docs/api/java/util/concurrent/ScheduledExecutorService.html" TargetMode="External"/><Relationship Id="rId53" Type="http://schemas.openxmlformats.org/officeDocument/2006/relationships/hyperlink" Target="http://docs.oracle.com/javase/7/docs/api/java/util/concurrent/ScheduledFuture.html" TargetMode="External"/><Relationship Id="rId54" Type="http://schemas.openxmlformats.org/officeDocument/2006/relationships/hyperlink" Target="http://docs.oracle.com/javase/7/docs/api/java/util/concurrent/ThreadFactory.html" TargetMode="External"/><Relationship Id="rId55" Type="http://schemas.openxmlformats.org/officeDocument/2006/relationships/hyperlink" Target="http://docs.oracle.com/javase/7/docs/api/java/util/concurrent/TransferQueue.html" TargetMode="External"/><Relationship Id="rId40" Type="http://schemas.openxmlformats.org/officeDocument/2006/relationships/hyperlink" Target="http://docs.oracle.com/javase/7/docs/api/java/util/concurrent/CompletionService.html" TargetMode="External"/><Relationship Id="rId41" Type="http://schemas.openxmlformats.org/officeDocument/2006/relationships/hyperlink" Target="http://docs.oracle.com/javase/7/docs/api/java/util/concurrent/ConcurrentMap.html" TargetMode="External"/><Relationship Id="rId42" Type="http://schemas.openxmlformats.org/officeDocument/2006/relationships/hyperlink" Target="http://docs.oracle.com/javase/7/docs/api/java/util/concurrent/ConcurrentNavigableMap.html" TargetMode="External"/><Relationship Id="rId43" Type="http://schemas.openxmlformats.org/officeDocument/2006/relationships/hyperlink" Target="http://docs.oracle.com/javase/7/docs/api/java/util/concurrent/Delayed.html" TargetMode="External"/><Relationship Id="rId44" Type="http://schemas.openxmlformats.org/officeDocument/2006/relationships/hyperlink" Target="http://docs.oracle.com/javase/7/docs/api/java/util/concurrent/Executor.html" TargetMode="External"/><Relationship Id="rId45" Type="http://schemas.openxmlformats.org/officeDocument/2006/relationships/hyperlink" Target="http://docs.oracle.com/javase/7/docs/api/java/util/concurrent/ExecutorService.html" TargetMode="External"/><Relationship Id="rId46" Type="http://schemas.openxmlformats.org/officeDocument/2006/relationships/hyperlink" Target="http://docs.oracle.com/javase/7/docs/api/java/util/concurrent/ForkJoinPool.ForkJoinWorkerThreadFactory.html" TargetMode="External"/><Relationship Id="rId47" Type="http://schemas.openxmlformats.org/officeDocument/2006/relationships/hyperlink" Target="http://docs.oracle.com/javase/7/docs/api/java/util/concurrent/ForkJoinPool.ManagedBlocker.html" TargetMode="External"/><Relationship Id="rId48" Type="http://schemas.openxmlformats.org/officeDocument/2006/relationships/hyperlink" Target="http://docs.oracle.com/javase/7/docs/api/java/util/concurrent/Future.html" TargetMode="External"/><Relationship Id="rId49" Type="http://schemas.openxmlformats.org/officeDocument/2006/relationships/hyperlink" Target="http://docs.oracle.com/javase/7/docs/api/java/util/concurrent/RejectedExecutionHandler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7/docs/api/java/util/concurrent/AbstractExecutorService.html" TargetMode="External"/><Relationship Id="rId3" Type="http://schemas.openxmlformats.org/officeDocument/2006/relationships/hyperlink" Target="http://docs.oracle.com/javase/7/docs/api/java/util/concurrent/ArrayBlockingQueue.html" TargetMode="External"/><Relationship Id="rId4" Type="http://schemas.openxmlformats.org/officeDocument/2006/relationships/hyperlink" Target="http://docs.oracle.com/javase/7/docs/api/java/util/concurrent/ConcurrentHashMap.html" TargetMode="External"/><Relationship Id="rId5" Type="http://schemas.openxmlformats.org/officeDocument/2006/relationships/hyperlink" Target="http://docs.oracle.com/javase/7/docs/api/java/util/concurrent/ConcurrentLinkedDeque.html" TargetMode="External"/><Relationship Id="rId6" Type="http://schemas.openxmlformats.org/officeDocument/2006/relationships/hyperlink" Target="http://docs.oracle.com/javase/7/docs/api/java/util/concurrent/ConcurrentLinkedQueue.html" TargetMode="External"/><Relationship Id="rId7" Type="http://schemas.openxmlformats.org/officeDocument/2006/relationships/hyperlink" Target="http://docs.oracle.com/javase/7/docs/api/java/util/concurrent/ConcurrentSkipListMap.html" TargetMode="External"/><Relationship Id="rId8" Type="http://schemas.openxmlformats.org/officeDocument/2006/relationships/hyperlink" Target="http://docs.oracle.com/javase/7/docs/api/java/util/concurrent/ConcurrentSkipListSet.html" TargetMode="External"/><Relationship Id="rId9" Type="http://schemas.openxmlformats.org/officeDocument/2006/relationships/hyperlink" Target="http://docs.oracle.com/javase/7/docs/api/java/util/concurrent/CopyOnWriteArrayList.html" TargetMode="External"/><Relationship Id="rId30" Type="http://schemas.openxmlformats.org/officeDocument/2006/relationships/hyperlink" Target="http://docs.oracle.com/javase/7/docs/api/java/util/concurrent/LinkedBlockingDeque.html" TargetMode="External"/><Relationship Id="rId31" Type="http://schemas.openxmlformats.org/officeDocument/2006/relationships/hyperlink" Target="http://docs.oracle.com/javase/7/docs/api/java/util/concurrent/LinkedBlockingQueue.html" TargetMode="External"/><Relationship Id="rId32" Type="http://schemas.openxmlformats.org/officeDocument/2006/relationships/hyperlink" Target="http://docs.oracle.com/javase/7/docs/api/java/util/concurrent/LinkedTransferQueue.html" TargetMode="External"/><Relationship Id="rId33" Type="http://schemas.openxmlformats.org/officeDocument/2006/relationships/hyperlink" Target="http://docs.oracle.com/javase/7/docs/api/java/util/concurrent/Phaser.html" TargetMode="External"/><Relationship Id="rId34" Type="http://schemas.openxmlformats.org/officeDocument/2006/relationships/hyperlink" Target="http://docs.oracle.com/javase/7/docs/api/java/util/concurrent/PriorityBlockingQueue.html" TargetMode="External"/><Relationship Id="rId35" Type="http://schemas.openxmlformats.org/officeDocument/2006/relationships/hyperlink" Target="http://docs.oracle.com/javase/7/docs/api/java/util/concurrent/RecursiveAction.html" TargetMode="External"/><Relationship Id="rId36" Type="http://schemas.openxmlformats.org/officeDocument/2006/relationships/hyperlink" Target="http://docs.oracle.com/javase/7/docs/api/java/util/concurrent/RecursiveTask.html" TargetMode="External"/><Relationship Id="rId37" Type="http://schemas.openxmlformats.org/officeDocument/2006/relationships/hyperlink" Target="http://docs.oracle.com/javase/7/docs/api/java/util/concurrent/BlockingDeque.html" TargetMode="External"/><Relationship Id="rId38" Type="http://schemas.openxmlformats.org/officeDocument/2006/relationships/hyperlink" Target="http://docs.oracle.com/javase/7/docs/api/java/util/concurrent/BlockingQueue.html" TargetMode="External"/><Relationship Id="rId39" Type="http://schemas.openxmlformats.org/officeDocument/2006/relationships/hyperlink" Target="http://docs.oracle.com/javase/7/docs/api/java/util/concurrent/Callable.html" TargetMode="External"/><Relationship Id="rId20" Type="http://schemas.openxmlformats.org/officeDocument/2006/relationships/hyperlink" Target="http://docs.oracle.com/javase/7/docs/api/java/util/concurrent/ThreadPoolExecutor.DiscardOldestPolicy.html" TargetMode="External"/><Relationship Id="rId21" Type="http://schemas.openxmlformats.org/officeDocument/2006/relationships/hyperlink" Target="http://docs.oracle.com/javase/7/docs/api/java/util/concurrent/ThreadPoolExecutor.DiscardPolicy.html" TargetMode="External"/><Relationship Id="rId22" Type="http://schemas.openxmlformats.org/officeDocument/2006/relationships/hyperlink" Target="http://docs.oracle.com/javase/7/docs/api/java/util/concurrent/Semaphore.html" TargetMode="External"/><Relationship Id="rId23" Type="http://schemas.openxmlformats.org/officeDocument/2006/relationships/hyperlink" Target="http://docs.oracle.com/javase/7/docs/api/java/util/concurrent/SynchronousQueue.html" TargetMode="External"/><Relationship Id="rId24" Type="http://schemas.openxmlformats.org/officeDocument/2006/relationships/hyperlink" Target="http://docs.oracle.com/javase/7/docs/api/java/util/concurrent/ThreadLocalRandom.html" TargetMode="External"/><Relationship Id="rId25" Type="http://schemas.openxmlformats.org/officeDocument/2006/relationships/hyperlink" Target="http://docs.oracle.com/javase/7/docs/api/java/util/concurrent/Executors.html" TargetMode="External"/><Relationship Id="rId26" Type="http://schemas.openxmlformats.org/officeDocument/2006/relationships/hyperlink" Target="http://docs.oracle.com/javase/7/docs/api/java/util/concurrent/ForkJoinPool.html" TargetMode="External"/><Relationship Id="rId27" Type="http://schemas.openxmlformats.org/officeDocument/2006/relationships/hyperlink" Target="http://docs.oracle.com/javase/7/docs/api/java/util/concurrent/ForkJoinTask.html" TargetMode="External"/><Relationship Id="rId28" Type="http://schemas.openxmlformats.org/officeDocument/2006/relationships/hyperlink" Target="http://docs.oracle.com/javase/7/docs/api/java/util/concurrent/ForkJoinWorkerThread.html" TargetMode="External"/><Relationship Id="rId29" Type="http://schemas.openxmlformats.org/officeDocument/2006/relationships/hyperlink" Target="http://docs.oracle.com/javase/7/docs/api/java/util/concurrent/FutureTask.html" TargetMode="External"/><Relationship Id="rId10" Type="http://schemas.openxmlformats.org/officeDocument/2006/relationships/hyperlink" Target="http://docs.oracle.com/javase/7/docs/api/java/util/concurrent/CopyOnWriteArraySet.html" TargetMode="External"/><Relationship Id="rId11" Type="http://schemas.openxmlformats.org/officeDocument/2006/relationships/hyperlink" Target="http://docs.oracle.com/javase/7/docs/api/java/util/concurrent/CountDownLatch.html" TargetMode="External"/><Relationship Id="rId12" Type="http://schemas.openxmlformats.org/officeDocument/2006/relationships/hyperlink" Target="http://docs.oracle.com/javase/7/docs/api/java/util/concurrent/CyclicBarrier.html" TargetMode="Externa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hyperlink" Target="http://docs.oracle.com/javase/7/docs/api/java/util/concurrent/atomic/AtomicReferenceArray.html" TargetMode="External"/><Relationship Id="rId12" Type="http://schemas.openxmlformats.org/officeDocument/2006/relationships/hyperlink" Target="http://docs.oracle.com/javase/7/docs/api/java/util/concurrent/atomic/AtomicReferenceFieldUpdater.html" TargetMode="External"/><Relationship Id="rId13" Type="http://schemas.openxmlformats.org/officeDocument/2006/relationships/hyperlink" Target="http://docs.oracle.com/javase/7/docs/api/java/util/concurrent/atomic/AtomicStampedReference.html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docs.oracle.com/javase/7/docs/api/java/util/concurrent/atomic/AtomicBoolean.html" TargetMode="External"/><Relationship Id="rId3" Type="http://schemas.openxmlformats.org/officeDocument/2006/relationships/hyperlink" Target="http://docs.oracle.com/javase/7/docs/api/java/util/concurrent/atomic/AtomicInteger.html" TargetMode="External"/><Relationship Id="rId4" Type="http://schemas.openxmlformats.org/officeDocument/2006/relationships/hyperlink" Target="http://docs.oracle.com/javase/7/docs/api/java/util/concurrent/atomic/AtomicIntegerArray.html" TargetMode="External"/><Relationship Id="rId5" Type="http://schemas.openxmlformats.org/officeDocument/2006/relationships/hyperlink" Target="http://docs.oracle.com/javase/7/docs/api/java/util/concurrent/atomic/AtomicIntegerFieldUpdater.html" TargetMode="External"/><Relationship Id="rId6" Type="http://schemas.openxmlformats.org/officeDocument/2006/relationships/hyperlink" Target="http://docs.oracle.com/javase/7/docs/api/java/util/concurrent/atomic/AtomicLong.html" TargetMode="External"/><Relationship Id="rId7" Type="http://schemas.openxmlformats.org/officeDocument/2006/relationships/hyperlink" Target="http://docs.oracle.com/javase/7/docs/api/java/util/concurrent/atomic/AtomicLongArray.html" TargetMode="External"/><Relationship Id="rId8" Type="http://schemas.openxmlformats.org/officeDocument/2006/relationships/hyperlink" Target="http://docs.oracle.com/javase/7/docs/api/java/util/concurrent/atomic/AtomicLongFieldUpdater.html" TargetMode="External"/><Relationship Id="rId9" Type="http://schemas.openxmlformats.org/officeDocument/2006/relationships/hyperlink" Target="http://docs.oracle.com/javase/7/docs/api/java/util/concurrent/atomic/AtomicMarkableReference.html" TargetMode="External"/><Relationship Id="rId10" Type="http://schemas.openxmlformats.org/officeDocument/2006/relationships/hyperlink" Target="http://docs.oracle.com/javase/7/docs/api/java/util/concurrent/atomic/AtomicReference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8/docs/api/java/util/concurrent/locks/package-summary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B1E6F-5505-4244-B2EA-CAE49B692FA4}" type="slidenum">
              <a:rPr lang="nb-NO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nb-NO" dirty="0">
              <a:solidFill>
                <a:srgbClr val="1C1C1C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b-NO" noProof="0" dirty="0"/>
              <a:t>INF2440 – Effektiv parallellprogrammering</a:t>
            </a:r>
            <a:br>
              <a:rPr lang="nb-NO" noProof="0" dirty="0"/>
            </a:br>
            <a:r>
              <a:rPr lang="nb-NO" noProof="0" dirty="0"/>
              <a:t>Uke </a:t>
            </a:r>
            <a:r>
              <a:rPr lang="nb-NO" noProof="0" dirty="0" smtClean="0"/>
              <a:t>2  våren2017 - tidtaking</a:t>
            </a:r>
            <a:endParaRPr lang="nb-NO" altLang="nb-NO" noProof="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19175" y="3886200"/>
            <a:ext cx="7069138" cy="1752600"/>
          </a:xfrm>
        </p:spPr>
        <p:txBody>
          <a:bodyPr/>
          <a:lstStyle/>
          <a:p>
            <a:r>
              <a:rPr lang="nb-NO" smtClean="0"/>
              <a:t>Eric Jul</a:t>
            </a:r>
            <a:endParaRPr lang="nb-NO" noProof="0" dirty="0"/>
          </a:p>
          <a:p>
            <a:r>
              <a:rPr lang="nb-NO" dirty="0" smtClean="0"/>
              <a:t>PSE</a:t>
            </a:r>
            <a:r>
              <a:rPr lang="nb-NO" noProof="0" dirty="0" smtClean="0"/>
              <a:t>, </a:t>
            </a:r>
            <a:endParaRPr lang="nb-NO" noProof="0" dirty="0"/>
          </a:p>
          <a:p>
            <a:r>
              <a:rPr lang="nb-NO" noProof="0" dirty="0"/>
              <a:t>Inst. for informatikk</a:t>
            </a:r>
          </a:p>
        </p:txBody>
      </p:sp>
    </p:spTree>
    <p:extLst>
      <p:ext uri="{BB962C8B-B14F-4D97-AF65-F5344CB8AC3E}">
        <p14:creationId xmlns:p14="http://schemas.microsoft.com/office/powerpoint/2010/main" val="423463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1) Avslutning med en CyclicBarrier  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491257"/>
            <a:ext cx="8415536" cy="4818063"/>
          </a:xfrm>
        </p:spPr>
        <p:txBody>
          <a:bodyPr/>
          <a:lstStyle/>
          <a:p>
            <a:r>
              <a:rPr lang="nb-NO" sz="2000" dirty="0" smtClean="0"/>
              <a:t>En CyclicBarrier (</a:t>
            </a:r>
            <a:r>
              <a:rPr lang="nb-NO" sz="2000" dirty="0" err="1" smtClean="0">
                <a:solidFill>
                  <a:srgbClr val="0070C0"/>
                </a:solidFill>
              </a:rPr>
              <a:t>cb</a:t>
            </a:r>
            <a:r>
              <a:rPr lang="nb-NO" sz="2000" dirty="0" smtClean="0">
                <a:solidFill>
                  <a:srgbClr val="0070C0"/>
                </a:solidFill>
              </a:rPr>
              <a:t>= new CyclicBarrier (n+1)</a:t>
            </a:r>
            <a:r>
              <a:rPr lang="nb-NO" sz="2000" dirty="0" smtClean="0"/>
              <a:t>)</a:t>
            </a:r>
          </a:p>
          <a:p>
            <a:pPr lvl="1"/>
            <a:r>
              <a:rPr lang="nb-NO" sz="1800" dirty="0" smtClean="0"/>
              <a:t>Er tenkt som et ventested, en bom/grind for et antall </a:t>
            </a:r>
            <a:r>
              <a:rPr lang="nb-NO" sz="1800" dirty="0"/>
              <a:t>(i dette </a:t>
            </a:r>
            <a:r>
              <a:rPr lang="nb-NO" sz="1800" dirty="0" smtClean="0"/>
              <a:t>tilfellet for n+1) tråder - de n ‘nye’ trådene + </a:t>
            </a:r>
            <a:r>
              <a:rPr lang="nb-NO" sz="1800" dirty="0" err="1" smtClean="0"/>
              <a:t>main</a:t>
            </a:r>
            <a:r>
              <a:rPr lang="nb-NO" sz="1800" dirty="0" smtClean="0"/>
              <a:t>. Alle må vente når de sier </a:t>
            </a:r>
            <a:r>
              <a:rPr lang="nb-NO" sz="1800" dirty="0" err="1" smtClean="0"/>
              <a:t>sier</a:t>
            </a:r>
            <a:r>
              <a:rPr lang="nb-NO" sz="1800" dirty="0" smtClean="0"/>
              <a:t> </a:t>
            </a:r>
            <a:r>
              <a:rPr lang="nb-NO" sz="1800" dirty="0" err="1" smtClean="0">
                <a:solidFill>
                  <a:srgbClr val="0070C0"/>
                </a:solidFill>
              </a:rPr>
              <a:t>cb.await</a:t>
            </a:r>
            <a:r>
              <a:rPr lang="nb-NO" sz="1800" dirty="0" smtClean="0"/>
              <a:t>()  til sistemann ankommer køen, og </a:t>
            </a:r>
            <a:r>
              <a:rPr lang="nb-NO" sz="1800" b="1" dirty="0" smtClean="0"/>
              <a:t>da</a:t>
            </a:r>
            <a:r>
              <a:rPr lang="nb-NO" sz="1800" dirty="0" smtClean="0"/>
              <a:t> kan alle fortsette. </a:t>
            </a:r>
          </a:p>
          <a:p>
            <a:pPr lvl="1"/>
            <a:r>
              <a:rPr lang="nb-NO" sz="1800" dirty="0" smtClean="0"/>
              <a:t>Trådene kan da være ferdige med en beregning kan selv avslutte med å bli ferdige med sin run() -kode. Main-tråden forsetter, og vet at de andre trådene er ferdige. Main-tråden kan da bruke resultatene fra trådene.</a:t>
            </a:r>
          </a:p>
          <a:p>
            <a:pPr lvl="1"/>
            <a:r>
              <a:rPr lang="nb-NO" sz="1800" dirty="0" smtClean="0"/>
              <a:t>Den sykliske barrieren </a:t>
            </a:r>
            <a:r>
              <a:rPr lang="nb-NO" sz="1800" dirty="0" err="1" smtClean="0"/>
              <a:t>cb</a:t>
            </a:r>
            <a:r>
              <a:rPr lang="nb-NO" sz="1800" dirty="0" smtClean="0"/>
              <a:t> er da strakt klar til å køe nye n tråder som</a:t>
            </a:r>
            <a:br>
              <a:rPr lang="nb-NO" sz="1800" dirty="0" smtClean="0"/>
            </a:br>
            <a:r>
              <a:rPr lang="nb-NO" sz="1800" dirty="0" smtClean="0"/>
              <a:t> sier </a:t>
            </a:r>
            <a:r>
              <a:rPr lang="nb-NO" sz="1800" dirty="0" err="1">
                <a:solidFill>
                  <a:srgbClr val="0070C0"/>
                </a:solidFill>
              </a:rPr>
              <a:t>cb.await</a:t>
            </a:r>
            <a:r>
              <a:rPr lang="nb-NO" sz="1800" dirty="0"/>
              <a:t>() </a:t>
            </a:r>
            <a:r>
              <a:rPr lang="nb-NO" sz="1800" dirty="0" smtClean="0"/>
              <a:t>, .. </a:t>
            </a:r>
            <a:r>
              <a:rPr lang="nb-NO" sz="1800" dirty="0" err="1" smtClean="0"/>
              <a:t>osv</a:t>
            </a:r>
            <a:endParaRPr lang="nb-NO" sz="1800" dirty="0" smtClean="0"/>
          </a:p>
          <a:p>
            <a:pPr lvl="1"/>
            <a:r>
              <a:rPr lang="nb-NO" sz="1800" dirty="0" err="1" smtClean="0">
                <a:solidFill>
                  <a:srgbClr val="0070C0"/>
                </a:solidFill>
              </a:rPr>
              <a:t>cb.await</a:t>
            </a:r>
            <a:r>
              <a:rPr lang="nb-NO" sz="1800" dirty="0" smtClean="0"/>
              <a:t>() sies inne i en </a:t>
            </a:r>
            <a:r>
              <a:rPr lang="nb-NO" sz="1800" dirty="0" err="1" smtClean="0"/>
              <a:t>try-catch</a:t>
            </a:r>
            <a:r>
              <a:rPr lang="nb-NO" sz="1800" dirty="0" smtClean="0"/>
              <a:t> blokk</a:t>
            </a:r>
          </a:p>
          <a:p>
            <a:pPr lvl="2"/>
            <a:endParaRPr lang="nb-NO" sz="1800" dirty="0" smtClean="0"/>
          </a:p>
          <a:p>
            <a:pPr lvl="2"/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99900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2) Avslutning med en </a:t>
            </a:r>
            <a:r>
              <a:rPr lang="nb-NO" sz="2400" dirty="0" err="1" smtClean="0"/>
              <a:t>Semaphore</a:t>
            </a:r>
            <a:r>
              <a:rPr lang="nb-NO" sz="2400" dirty="0" smtClean="0"/>
              <a:t> 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563265"/>
            <a:ext cx="8415536" cy="4818063"/>
          </a:xfrm>
        </p:spPr>
        <p:txBody>
          <a:bodyPr/>
          <a:lstStyle/>
          <a:p>
            <a:r>
              <a:rPr lang="nb-NO" dirty="0" smtClean="0"/>
              <a:t> En </a:t>
            </a:r>
            <a:r>
              <a:rPr lang="nb-NO" dirty="0" err="1" smtClean="0"/>
              <a:t>Semaphore</a:t>
            </a:r>
            <a:r>
              <a:rPr lang="nb-NO" dirty="0" smtClean="0"/>
              <a:t> (</a:t>
            </a:r>
            <a:r>
              <a:rPr lang="nb-NO" dirty="0" err="1" smtClean="0">
                <a:solidFill>
                  <a:srgbClr val="0070C0"/>
                </a:solidFill>
              </a:rPr>
              <a:t>sf</a:t>
            </a:r>
            <a:r>
              <a:rPr lang="nb-NO" dirty="0" smtClean="0">
                <a:solidFill>
                  <a:srgbClr val="0070C0"/>
                </a:solidFill>
              </a:rPr>
              <a:t> = new </a:t>
            </a:r>
            <a:r>
              <a:rPr lang="nb-NO" dirty="0" err="1" smtClean="0">
                <a:solidFill>
                  <a:srgbClr val="0070C0"/>
                </a:solidFill>
              </a:rPr>
              <a:t>Semaphore</a:t>
            </a:r>
            <a:r>
              <a:rPr lang="nb-NO" dirty="0" smtClean="0">
                <a:solidFill>
                  <a:srgbClr val="0070C0"/>
                </a:solidFill>
              </a:rPr>
              <a:t>(-n+1)</a:t>
            </a:r>
            <a:r>
              <a:rPr lang="nb-NO" dirty="0" smtClean="0"/>
              <a:t>)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nb-NO" sz="1800" dirty="0" smtClean="0"/>
              <a:t>Administrerer (i dette tilfellet) –n+1 stk. </a:t>
            </a:r>
            <a:r>
              <a:rPr lang="nb-NO" sz="1800" b="1" dirty="0" smtClean="0"/>
              <a:t>tillatelser</a:t>
            </a:r>
            <a:r>
              <a:rPr lang="nb-NO" sz="1800" dirty="0" smtClean="0"/>
              <a:t>.</a:t>
            </a:r>
          </a:p>
          <a:p>
            <a:pPr lvl="1"/>
            <a:r>
              <a:rPr lang="nb-NO" sz="1800" dirty="0" smtClean="0"/>
              <a:t>To sentrale </a:t>
            </a:r>
            <a:r>
              <a:rPr lang="nb-NO" sz="1800" dirty="0" err="1" smtClean="0"/>
              <a:t>primitiver</a:t>
            </a:r>
            <a:r>
              <a:rPr lang="nb-NO" sz="1800" dirty="0" smtClean="0"/>
              <a:t>:</a:t>
            </a:r>
          </a:p>
          <a:p>
            <a:pPr lvl="2"/>
            <a:r>
              <a:rPr lang="nb-NO" sz="1800" dirty="0" err="1" smtClean="0">
                <a:solidFill>
                  <a:srgbClr val="0070C0"/>
                </a:solidFill>
              </a:rPr>
              <a:t>sf.acquire</a:t>
            </a:r>
            <a:r>
              <a:rPr lang="nb-NO" sz="1800" dirty="0" smtClean="0"/>
              <a:t>() – ber om </a:t>
            </a:r>
            <a:r>
              <a:rPr lang="nb-NO" sz="1800" b="1" dirty="0" smtClean="0"/>
              <a:t>en</a:t>
            </a:r>
            <a:r>
              <a:rPr lang="nb-NO" sz="1800" dirty="0" smtClean="0"/>
              <a:t> tillatelse. Antall tillatelser i </a:t>
            </a:r>
            <a:r>
              <a:rPr lang="nb-NO" sz="1800" dirty="0" err="1" smtClean="0"/>
              <a:t>sf</a:t>
            </a:r>
            <a:r>
              <a:rPr lang="nb-NO" sz="1800" dirty="0" smtClean="0"/>
              <a:t> blir da 1 mindre hvis antallet er &gt;0. Hvis det ikke er noen ledig tillatelse, må tråden vente i en kø (inne i en </a:t>
            </a:r>
            <a:r>
              <a:rPr lang="nb-NO" sz="1800" dirty="0" err="1" smtClean="0"/>
              <a:t>try-catch</a:t>
            </a:r>
            <a:r>
              <a:rPr lang="nb-NO" sz="1800" dirty="0" smtClean="0"/>
              <a:t> blokk)</a:t>
            </a:r>
          </a:p>
          <a:p>
            <a:pPr lvl="2"/>
            <a:r>
              <a:rPr lang="nb-NO" sz="1800" dirty="0" err="1" smtClean="0">
                <a:solidFill>
                  <a:srgbClr val="0070C0"/>
                </a:solidFill>
              </a:rPr>
              <a:t>sf.release</a:t>
            </a:r>
            <a:r>
              <a:rPr lang="nb-NO" sz="1800" dirty="0" smtClean="0"/>
              <a:t>() – gir </a:t>
            </a:r>
            <a:r>
              <a:rPr lang="nb-NO" sz="1800" b="1" dirty="0"/>
              <a:t>é</a:t>
            </a:r>
            <a:r>
              <a:rPr lang="nb-NO" sz="1800" b="1" dirty="0" smtClean="0"/>
              <a:t>n</a:t>
            </a:r>
            <a:r>
              <a:rPr lang="nb-NO" sz="1800" dirty="0" smtClean="0"/>
              <a:t> tillatelse tilbake til semaforen </a:t>
            </a:r>
            <a:r>
              <a:rPr lang="nb-NO" sz="1800" dirty="0" err="1" smtClean="0"/>
              <a:t>sf</a:t>
            </a:r>
            <a:r>
              <a:rPr lang="nb-NO" sz="1800" dirty="0" smtClean="0"/>
              <a:t>. Ikke </a:t>
            </a:r>
            <a:r>
              <a:rPr lang="nb-NO" sz="1800" dirty="0" err="1" smtClean="0"/>
              <a:t>try-catch</a:t>
            </a:r>
            <a:r>
              <a:rPr lang="nb-NO" sz="1800" dirty="0" smtClean="0"/>
              <a:t> blokk (Den tillatelsen som gis tilbake behøver ikke vært ‘fått’ ved hjelp av </a:t>
            </a:r>
            <a:r>
              <a:rPr lang="nb-NO" sz="1800" dirty="0" err="1" smtClean="0"/>
              <a:t>aquire</a:t>
            </a:r>
            <a:r>
              <a:rPr lang="nb-NO" sz="1800" dirty="0" smtClean="0"/>
              <a:t>() ; den er bare et tall).</a:t>
            </a:r>
          </a:p>
          <a:p>
            <a:pPr lvl="1"/>
            <a:r>
              <a:rPr lang="nb-NO" sz="1800" dirty="0" err="1" smtClean="0"/>
              <a:t>Avlutning</a:t>
            </a:r>
            <a:r>
              <a:rPr lang="nb-NO" sz="1800" dirty="0" smtClean="0"/>
              <a:t> med </a:t>
            </a:r>
            <a:r>
              <a:rPr lang="nb-NO" sz="1800" dirty="0" err="1" smtClean="0"/>
              <a:t>Semaphore</a:t>
            </a:r>
            <a:r>
              <a:rPr lang="nb-NO" sz="1800" dirty="0" smtClean="0"/>
              <a:t> </a:t>
            </a:r>
            <a:r>
              <a:rPr lang="nb-NO" sz="1800" dirty="0" err="1" smtClean="0"/>
              <a:t>sf</a:t>
            </a:r>
            <a:r>
              <a:rPr lang="nb-NO" sz="1800" dirty="0" smtClean="0"/>
              <a:t>:</a:t>
            </a:r>
          </a:p>
          <a:p>
            <a:pPr lvl="2"/>
            <a:r>
              <a:rPr lang="nb-NO" sz="1800" dirty="0" smtClean="0"/>
              <a:t>Maintråden sier </a:t>
            </a:r>
            <a:r>
              <a:rPr lang="nb-NO" sz="1800" dirty="0" err="1" smtClean="0">
                <a:solidFill>
                  <a:srgbClr val="0070C0"/>
                </a:solidFill>
              </a:rPr>
              <a:t>sf.acquire</a:t>
            </a:r>
            <a:r>
              <a:rPr lang="nb-NO" sz="1800" dirty="0" smtClean="0"/>
              <a:t>() – og må vente på at det er minst en tillatelse i </a:t>
            </a:r>
            <a:r>
              <a:rPr lang="nb-NO" sz="1800" dirty="0" err="1" smtClean="0">
                <a:solidFill>
                  <a:srgbClr val="0070C0"/>
                </a:solidFill>
              </a:rPr>
              <a:t>sf</a:t>
            </a:r>
            <a:r>
              <a:rPr lang="nb-NO" sz="1800" dirty="0" smtClean="0"/>
              <a:t>.</a:t>
            </a:r>
          </a:p>
          <a:p>
            <a:pPr lvl="2"/>
            <a:r>
              <a:rPr lang="nb-NO" sz="1800" dirty="0" smtClean="0"/>
              <a:t>Alle de n nye trådene sier </a:t>
            </a:r>
            <a:r>
              <a:rPr lang="nb-NO" sz="1800" dirty="0" smtClean="0">
                <a:solidFill>
                  <a:srgbClr val="0070C0"/>
                </a:solidFill>
              </a:rPr>
              <a:t>sf.release</a:t>
            </a:r>
            <a:r>
              <a:rPr lang="nb-NO" sz="1800" dirty="0" smtClean="0"/>
              <a:t>() når de terminerer, og når den siste sier </a:t>
            </a:r>
            <a:r>
              <a:rPr lang="nb-NO" sz="1800" dirty="0" smtClean="0">
                <a:solidFill>
                  <a:srgbClr val="0070C0"/>
                </a:solidFill>
              </a:rPr>
              <a:t>sf.release</a:t>
            </a:r>
            <a:r>
              <a:rPr lang="nb-NO" sz="1800" dirty="0" smtClean="0"/>
              <a:t>() blir det 1 tillatelse ledig og main fortsetter.</a:t>
            </a:r>
          </a:p>
          <a:p>
            <a:pPr lvl="2"/>
            <a:r>
              <a:rPr lang="nb-NO" sz="1800" dirty="0" smtClean="0"/>
              <a:t>Ikke syklisk.</a:t>
            </a:r>
          </a:p>
          <a:p>
            <a:pPr lvl="2"/>
            <a:endParaRPr lang="nb-NO" sz="1800" dirty="0" smtClean="0"/>
          </a:p>
          <a:p>
            <a:pPr lvl="2"/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5908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3) Avslutning med </a:t>
            </a:r>
            <a:r>
              <a:rPr lang="nb-NO" dirty="0" err="1" smtClean="0"/>
              <a:t>join</a:t>
            </a:r>
            <a:r>
              <a:rPr lang="nb-NO" dirty="0" smtClean="0"/>
              <a:t>() - enklest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818406"/>
          </a:xfrm>
        </p:spPr>
        <p:txBody>
          <a:bodyPr/>
          <a:lstStyle/>
          <a:p>
            <a:r>
              <a:rPr lang="nb-NO" sz="2000" dirty="0" smtClean="0"/>
              <a:t>Logikken er her at i den rutinen hvor alle trådene lages, legges de også inn i en array. Main-tråden legger seg til å vente på den tråden som den har peker til skal terminere selv. </a:t>
            </a:r>
            <a:br>
              <a:rPr lang="nb-NO" sz="2000" dirty="0" smtClean="0"/>
            </a:br>
            <a:r>
              <a:rPr lang="nb-NO" sz="2000" dirty="0" smtClean="0"/>
              <a:t>Venter på alle trådene etter tur at de terminerer: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979712" y="2708920"/>
            <a:ext cx="4824536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Arial Narrow" panose="020B0606020202030204" pitchFamily="34" charset="0"/>
              </a:rPr>
              <a:t> </a:t>
            </a:r>
            <a:r>
              <a:rPr lang="nb-NO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// main –tråden i konstruktøren </a:t>
            </a:r>
          </a:p>
          <a:p>
            <a:r>
              <a:rPr lang="nb-NO" dirty="0" err="1" smtClean="0">
                <a:latin typeface="Arial Narrow" panose="020B0606020202030204" pitchFamily="34" charset="0"/>
              </a:rPr>
              <a:t>Thread</a:t>
            </a:r>
            <a:r>
              <a:rPr lang="nb-NO" dirty="0" smtClean="0">
                <a:latin typeface="Arial Narrow" panose="020B0606020202030204" pitchFamily="34" charset="0"/>
              </a:rPr>
              <a:t> </a:t>
            </a:r>
            <a:r>
              <a:rPr lang="nb-NO" dirty="0">
                <a:latin typeface="Arial Narrow" panose="020B0606020202030204" pitchFamily="34" charset="0"/>
              </a:rPr>
              <a:t>[] t = new </a:t>
            </a:r>
            <a:r>
              <a:rPr lang="nb-NO" dirty="0" err="1">
                <a:latin typeface="Arial Narrow" panose="020B0606020202030204" pitchFamily="34" charset="0"/>
              </a:rPr>
              <a:t>Thread</a:t>
            </a:r>
            <a:r>
              <a:rPr lang="nb-NO" dirty="0">
                <a:latin typeface="Arial Narrow" panose="020B0606020202030204" pitchFamily="34" charset="0"/>
              </a:rPr>
              <a:t>[n</a:t>
            </a:r>
            <a:r>
              <a:rPr lang="nb-NO" dirty="0" smtClean="0">
                <a:latin typeface="Arial Narrow" panose="020B0606020202030204" pitchFamily="34" charset="0"/>
              </a:rPr>
              <a:t>];</a:t>
            </a:r>
          </a:p>
          <a:p>
            <a:r>
              <a:rPr lang="nb-NO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for</a:t>
            </a:r>
            <a:r>
              <a:rPr lang="nb-NO" dirty="0" smtClean="0">
                <a:latin typeface="Arial Narrow" panose="020B0606020202030204" pitchFamily="34" charset="0"/>
              </a:rPr>
              <a:t> (int i = 0; i &lt; n; i++) {</a:t>
            </a:r>
          </a:p>
          <a:p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smtClean="0">
                <a:latin typeface="Arial Narrow" panose="020B0606020202030204" pitchFamily="34" charset="0"/>
              </a:rPr>
              <a:t>  t[i] = </a:t>
            </a:r>
            <a:r>
              <a:rPr lang="nb-NO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new</a:t>
            </a:r>
            <a:r>
              <a:rPr lang="nb-NO" dirty="0" smtClean="0">
                <a:latin typeface="Arial Narrow" panose="020B0606020202030204" pitchFamily="34" charset="0"/>
              </a:rPr>
              <a:t> </a:t>
            </a:r>
            <a:r>
              <a:rPr lang="nb-NO" dirty="0" err="1" smtClean="0">
                <a:latin typeface="Arial Narrow" panose="020B0606020202030204" pitchFamily="34" charset="0"/>
              </a:rPr>
              <a:t>Thread</a:t>
            </a:r>
            <a:r>
              <a:rPr lang="nb-NO" dirty="0" smtClean="0">
                <a:latin typeface="Arial Narrow" panose="020B0606020202030204" pitchFamily="34" charset="0"/>
              </a:rPr>
              <a:t> (</a:t>
            </a:r>
            <a:r>
              <a:rPr lang="nb-NO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new</a:t>
            </a:r>
            <a:r>
              <a:rPr lang="nb-NO" dirty="0" smtClean="0">
                <a:latin typeface="Arial Narrow" panose="020B0606020202030204" pitchFamily="34" charset="0"/>
              </a:rPr>
              <a:t> Arbeider(..));</a:t>
            </a:r>
          </a:p>
          <a:p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smtClean="0">
                <a:latin typeface="Arial Narrow" panose="020B0606020202030204" pitchFamily="34" charset="0"/>
              </a:rPr>
              <a:t>  t[i].start();</a:t>
            </a:r>
          </a:p>
          <a:p>
            <a:r>
              <a:rPr lang="nb-NO" dirty="0" smtClean="0">
                <a:latin typeface="Arial Narrow" panose="020B0606020202030204" pitchFamily="34" charset="0"/>
              </a:rPr>
              <a:t> }</a:t>
            </a:r>
          </a:p>
          <a:p>
            <a:r>
              <a:rPr lang="nb-NO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 …………</a:t>
            </a:r>
            <a:endParaRPr lang="nb-NO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r>
              <a:rPr lang="nb-NO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 // main vil vente her til trådene er ferdige</a:t>
            </a:r>
          </a:p>
          <a:p>
            <a:r>
              <a:rPr lang="en-US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for</a:t>
            </a:r>
            <a:r>
              <a:rPr lang="en-US" dirty="0" smtClean="0">
                <a:latin typeface="Arial Narrow" panose="020B0606020202030204" pitchFamily="34" charset="0"/>
              </a:rPr>
              <a:t>(</a:t>
            </a:r>
            <a:r>
              <a:rPr lang="nb-NO" dirty="0">
                <a:latin typeface="Arial Narrow" panose="020B0606020202030204" pitchFamily="34" charset="0"/>
              </a:rPr>
              <a:t>int i = 0; i &lt; n; i++) </a:t>
            </a:r>
            <a:r>
              <a:rPr lang="en-US" dirty="0" smtClean="0">
                <a:latin typeface="Arial Narrow" panose="020B0606020202030204" pitchFamily="34" charset="0"/>
              </a:rPr>
              <a:t>{</a:t>
            </a:r>
          </a:p>
          <a:p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smtClean="0">
                <a:latin typeface="Arial Narrow" panose="020B0606020202030204" pitchFamily="34" charset="0"/>
              </a:rPr>
              <a:t>      try{ </a:t>
            </a:r>
            <a:r>
              <a:rPr lang="en-US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t[</a:t>
            </a:r>
            <a:r>
              <a:rPr lang="en-US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i</a:t>
            </a:r>
            <a:r>
              <a:rPr lang="en-US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].join();</a:t>
            </a:r>
          </a:p>
          <a:p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smtClean="0">
                <a:latin typeface="Arial Narrow" panose="020B0606020202030204" pitchFamily="34" charset="0"/>
              </a:rPr>
              <a:t>       }</a:t>
            </a:r>
            <a:r>
              <a:rPr lang="en-US" dirty="0">
                <a:latin typeface="Arial Narrow" panose="020B0606020202030204" pitchFamily="34" charset="0"/>
              </a:rPr>
              <a:t>catch (Exception e</a:t>
            </a:r>
            <a:r>
              <a:rPr lang="en-US" dirty="0" smtClean="0">
                <a:latin typeface="Arial Narrow" panose="020B0606020202030204" pitchFamily="34" charset="0"/>
              </a:rPr>
              <a:t>){return;};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}</a:t>
            </a:r>
            <a:r>
              <a:rPr lang="nb-NO" dirty="0" smtClean="0">
                <a:latin typeface="Arial Narrow" panose="020B0606020202030204" pitchFamily="34" charset="0"/>
              </a:rPr>
              <a:t>     ……………..</a:t>
            </a:r>
            <a:endParaRPr lang="nb-NO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8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793037" cy="828675"/>
          </a:xfrm>
        </p:spPr>
        <p:txBody>
          <a:bodyPr/>
          <a:lstStyle/>
          <a:p>
            <a:r>
              <a:rPr lang="nb-NO" dirty="0" smtClean="0"/>
              <a:t>II) Mange ulike synkroniserings </a:t>
            </a:r>
            <a:r>
              <a:rPr lang="nb-NO" dirty="0" err="1" smtClean="0"/>
              <a:t>primitiver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nb-NO" dirty="0" smtClean="0"/>
              <a:t>Vi skal bare lære noen få !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674390"/>
          </a:xfrm>
        </p:spPr>
        <p:txBody>
          <a:bodyPr/>
          <a:lstStyle/>
          <a:p>
            <a:r>
              <a:rPr lang="nb-NO" dirty="0" smtClean="0"/>
              <a:t> </a:t>
            </a:r>
            <a:r>
              <a:rPr lang="nb-NO" dirty="0" err="1" smtClean="0"/>
              <a:t>java.util.concurrent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27609" y="1628800"/>
            <a:ext cx="31683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b="1" dirty="0" err="1">
                <a:latin typeface="Arial Narrow" panose="020B0606020202030204" pitchFamily="34" charset="0"/>
              </a:rPr>
              <a:t>Classes</a:t>
            </a:r>
            <a:endParaRPr lang="nb-NO" sz="1500" b="1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2" tooltip="class in java.util.concurrent"/>
              </a:rPr>
              <a:t>AbstractExecutorService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3" tooltip="class in java.util.concurrent"/>
              </a:rPr>
              <a:t>ArrayBlockingQueue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4" tooltip="class in java.util.concurrent"/>
              </a:rPr>
              <a:t>ConcurrentHashMap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5" tooltip="class in java.util.concurrent"/>
              </a:rPr>
              <a:t>ConcurrentLinkedDeque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6" tooltip="class in java.util.concurrent"/>
              </a:rPr>
              <a:t>ConcurrentLinkedQueue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7" tooltip="class in java.util.concurrent"/>
              </a:rPr>
              <a:t>ConcurrentSkipListMap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8" tooltip="class in java.util.concurrent"/>
              </a:rPr>
              <a:t>ConcurrentSkipListSet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9" tooltip="class in java.util.concurrent"/>
              </a:rPr>
              <a:t>CopyOnWriteArrayList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0" tooltip="class in java.util.concurrent"/>
              </a:rPr>
              <a:t>CopyOnWriteArraySet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1" tooltip="class in java.util.concurrent"/>
              </a:rPr>
              <a:t>CountDownLatch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b="1" i="1" u="sng" dirty="0">
                <a:latin typeface="Arial Narrow" panose="020B0606020202030204" pitchFamily="34" charset="0"/>
                <a:hlinkClick r:id="rId12" tooltip="class in java.util.concurrent"/>
              </a:rPr>
              <a:t>CyclicBarrier</a:t>
            </a:r>
            <a:endParaRPr lang="nb-NO" b="1" i="1" u="sng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3" tooltip="class in java.util.concurrent"/>
              </a:rPr>
              <a:t>DelayQueue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4" tooltip="class in java.util.concurrent"/>
              </a:rPr>
              <a:t>Exchanger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5" tooltip="class in java.util.concurrent"/>
              </a:rPr>
              <a:t>ExecutorCompletionService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 smtClean="0">
                <a:latin typeface="Arial Narrow" panose="020B0606020202030204" pitchFamily="34" charset="0"/>
                <a:hlinkClick r:id="rId16" tooltip="class in java.util.concurrent"/>
              </a:rPr>
              <a:t>ecutor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 smtClean="0">
                <a:latin typeface="Arial Narrow" panose="020B0606020202030204" pitchFamily="34" charset="0"/>
                <a:hlinkClick r:id="rId17" tooltip="class in java.util.concurrent"/>
              </a:rPr>
              <a:t>eadPoolExecutor</a:t>
            </a:r>
            <a:endParaRPr lang="nb-NO" sz="1500" dirty="0" smtClean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8" tooltip="class in java.util.concurrent"/>
              </a:rPr>
              <a:t>ThreadPoolExecutor.AbortPolicy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9" tooltip="class in java.util.concurrent"/>
              </a:rPr>
              <a:t>ThreadPoolExecutor.CallerRunsPolicy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20" tooltip="class in java.util.concurrent"/>
              </a:rPr>
              <a:t>ThreadPoolExecutor.DiscardOldestPolicy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21" tooltip="class in java.util.concurrent"/>
              </a:rPr>
              <a:t>ThreadPoolExecutor.DiscardPolicy</a:t>
            </a:r>
            <a:endParaRPr lang="nb-NO" sz="1500" dirty="0">
              <a:latin typeface="Arial Narrow" panose="020B0606020202030204" pitchFamily="34" charset="0"/>
            </a:endParaRPr>
          </a:p>
          <a:p>
            <a:endParaRPr lang="nb-NO" sz="1500" dirty="0">
              <a:latin typeface="Arial Narrow" panose="020B0606020202030204" pitchFamily="34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2771800" y="1844824"/>
            <a:ext cx="269979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err="1" smtClean="0">
                <a:solidFill>
                  <a:srgbClr val="0070C0"/>
                </a:solidFill>
                <a:latin typeface="Arial Narrow" panose="020B0606020202030204" pitchFamily="34" charset="0"/>
                <a:hlinkClick r:id="rId22" tooltip="class in java.util.concurrent"/>
              </a:rPr>
              <a:t>Semaphore</a:t>
            </a:r>
            <a:endParaRPr lang="nb-NO" b="1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3" tooltip="class in java.util.concurrent"/>
              </a:rPr>
              <a:t>SynchronousQueue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4" tooltip="class in java.util.concurrent"/>
              </a:rPr>
              <a:t>ThreadLocalRandom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17" tooltip="class in java.util.concurrent"/>
              </a:rPr>
              <a:t>Thr</a:t>
            </a:r>
            <a:r>
              <a:rPr lang="nb-NO" sz="1600" dirty="0" err="1" smtClean="0">
                <a:latin typeface="Arial Narrow" panose="020B0606020202030204" pitchFamily="34" charset="0"/>
                <a:hlinkClick r:id="rId25" tooltip="class in java.util.concurrent"/>
              </a:rPr>
              <a:t>Executors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6" tooltip="class in java.util.concurrent"/>
              </a:rPr>
              <a:t>ForkJoinPool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7" tooltip="class in java.util.concurrent"/>
              </a:rPr>
              <a:t>ForkJoinTask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8" tooltip="class in java.util.concurrent"/>
              </a:rPr>
              <a:t>ForkJoinWorkerThread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b="1" dirty="0" err="1">
                <a:latin typeface="Arial Narrow" panose="020B0606020202030204" pitchFamily="34" charset="0"/>
                <a:hlinkClick r:id="rId29" tooltip="class in java.util.concurrent"/>
              </a:rPr>
              <a:t>FutureTask</a:t>
            </a:r>
            <a:endParaRPr lang="nb-NO" sz="1600" b="1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0" tooltip="class in java.util.concurrent"/>
              </a:rPr>
              <a:t>LinkedBlockingDeque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1" tooltip="class in java.util.concurrent"/>
              </a:rPr>
              <a:t>LinkedBlockingQueue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 smtClean="0">
                <a:latin typeface="Arial Narrow" panose="020B0606020202030204" pitchFamily="34" charset="0"/>
                <a:hlinkClick r:id="rId32" tooltip="class in java.util.concurrent"/>
              </a:rPr>
              <a:t>LinkedTransferQueue</a:t>
            </a:r>
            <a:endParaRPr lang="nb-NO" sz="1600" dirty="0" smtClean="0">
              <a:latin typeface="Arial Narrow" panose="020B0606020202030204" pitchFamily="34" charset="0"/>
            </a:endParaRPr>
          </a:p>
          <a:p>
            <a:r>
              <a:rPr lang="nb-NO" sz="1600" dirty="0" err="1" smtClean="0">
                <a:latin typeface="Arial Narrow" panose="020B0606020202030204" pitchFamily="34" charset="0"/>
                <a:hlinkClick r:id="rId33" tooltip="class in java.util.concurrent"/>
              </a:rPr>
              <a:t>Phaser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4" tooltip="class in java.util.concurrent"/>
              </a:rPr>
              <a:t>PriorityBlockingQueue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5" tooltip="class in java.util.concurrent"/>
              </a:rPr>
              <a:t>RecursiveAction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6" tooltip="class in java.util.concurrent"/>
              </a:rPr>
              <a:t>RecursiveTask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16" tooltip="class in java.util.concurrent"/>
              </a:rPr>
              <a:t>ScheduledThreadPoolEx</a:t>
            </a:r>
            <a:endParaRPr lang="nb-NO" sz="1600" dirty="0"/>
          </a:p>
          <a:p>
            <a:endParaRPr lang="nb-NO" sz="1600" dirty="0">
              <a:latin typeface="Arial Narrow" panose="020B0606020202030204" pitchFamily="34" charset="0"/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5386783" y="1628800"/>
            <a:ext cx="367240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b="1" dirty="0"/>
              <a:t>Interfaces</a:t>
            </a:r>
          </a:p>
          <a:p>
            <a:r>
              <a:rPr lang="nb-NO" sz="1500" i="1" dirty="0" err="1">
                <a:hlinkClick r:id="rId37" tooltip="interface in java.util.concurrent"/>
              </a:rPr>
              <a:t>BlockingDeque</a:t>
            </a:r>
            <a:endParaRPr lang="nb-NO" sz="1500" dirty="0"/>
          </a:p>
          <a:p>
            <a:r>
              <a:rPr lang="nb-NO" sz="1500" i="1" dirty="0" err="1">
                <a:hlinkClick r:id="rId38" tooltip="interface in java.util.concurrent"/>
              </a:rPr>
              <a:t>BlockingQueue</a:t>
            </a:r>
            <a:endParaRPr lang="nb-NO" sz="1500" dirty="0"/>
          </a:p>
          <a:p>
            <a:r>
              <a:rPr lang="nb-NO" sz="1500" i="1" dirty="0" err="1">
                <a:hlinkClick r:id="rId39" tooltip="interface in java.util.concurrent"/>
              </a:rPr>
              <a:t>Callable</a:t>
            </a:r>
            <a:endParaRPr lang="nb-NO" sz="1500" dirty="0"/>
          </a:p>
          <a:p>
            <a:r>
              <a:rPr lang="nb-NO" sz="1500" i="1" dirty="0" err="1">
                <a:hlinkClick r:id="rId40" tooltip="interface in java.util.concurrent"/>
              </a:rPr>
              <a:t>CompletionService</a:t>
            </a:r>
            <a:endParaRPr lang="nb-NO" sz="1500" dirty="0"/>
          </a:p>
          <a:p>
            <a:r>
              <a:rPr lang="nb-NO" sz="1500" i="1" dirty="0" err="1">
                <a:hlinkClick r:id="rId41" tooltip="interface in java.util.concurrent"/>
              </a:rPr>
              <a:t>ConcurrentMap</a:t>
            </a:r>
            <a:endParaRPr lang="nb-NO" sz="1500" dirty="0"/>
          </a:p>
          <a:p>
            <a:r>
              <a:rPr lang="nb-NO" sz="1500" i="1" dirty="0" err="1">
                <a:hlinkClick r:id="rId42" tooltip="interface in java.util.concurrent"/>
              </a:rPr>
              <a:t>ConcurrentNavigableMap</a:t>
            </a:r>
            <a:endParaRPr lang="nb-NO" sz="1500" dirty="0"/>
          </a:p>
          <a:p>
            <a:r>
              <a:rPr lang="nb-NO" sz="1500" i="1" dirty="0" err="1">
                <a:hlinkClick r:id="rId43" tooltip="interface in java.util.concurrent"/>
              </a:rPr>
              <a:t>Delayed</a:t>
            </a:r>
            <a:endParaRPr lang="nb-NO" sz="1500" dirty="0"/>
          </a:p>
          <a:p>
            <a:r>
              <a:rPr lang="nb-NO" sz="1500" i="1" dirty="0" err="1">
                <a:hlinkClick r:id="rId44" tooltip="interface in java.util.concurrent"/>
              </a:rPr>
              <a:t>Executor</a:t>
            </a:r>
            <a:endParaRPr lang="nb-NO" sz="1500" dirty="0"/>
          </a:p>
          <a:p>
            <a:r>
              <a:rPr lang="nb-NO" sz="1500" b="1" i="1" dirty="0" err="1">
                <a:hlinkClick r:id="rId45" tooltip="interface in java.util.concurrent"/>
              </a:rPr>
              <a:t>ExecutorService</a:t>
            </a:r>
            <a:endParaRPr lang="nb-NO" sz="1500" b="1" dirty="0"/>
          </a:p>
          <a:p>
            <a:r>
              <a:rPr lang="nb-NO" sz="1500" i="1" dirty="0" err="1">
                <a:hlinkClick r:id="rId46" tooltip="interface in java.util.concurrent"/>
              </a:rPr>
              <a:t>ForkJoinPool.ForkJoinWorkerThreadFactory</a:t>
            </a:r>
            <a:endParaRPr lang="nb-NO" sz="1500" dirty="0"/>
          </a:p>
          <a:p>
            <a:r>
              <a:rPr lang="nb-NO" sz="1500" i="1" dirty="0" err="1">
                <a:hlinkClick r:id="rId47" tooltip="interface in java.util.concurrent"/>
              </a:rPr>
              <a:t>ForkJoinPool.ManagedBlocker</a:t>
            </a:r>
            <a:endParaRPr lang="nb-NO" sz="1500" dirty="0"/>
          </a:p>
          <a:p>
            <a:r>
              <a:rPr lang="nb-NO" sz="1500" b="1" i="1" dirty="0" err="1">
                <a:hlinkClick r:id="rId48" tooltip="interface in java.util.concurrent"/>
              </a:rPr>
              <a:t>Future</a:t>
            </a:r>
            <a:endParaRPr lang="nb-NO" sz="1500" b="1" dirty="0"/>
          </a:p>
          <a:p>
            <a:r>
              <a:rPr lang="nb-NO" sz="1500" i="1" dirty="0" err="1">
                <a:hlinkClick r:id="rId49" tooltip="interface in java.util.concurrent"/>
              </a:rPr>
              <a:t>RejectedExecutionHandler</a:t>
            </a:r>
            <a:endParaRPr lang="nb-NO" sz="1500" dirty="0"/>
          </a:p>
          <a:p>
            <a:r>
              <a:rPr lang="nb-NO" sz="1500" i="1" dirty="0" err="1">
                <a:hlinkClick r:id="rId50" tooltip="interface in java.util.concurrent"/>
              </a:rPr>
              <a:t>RunnableFuture</a:t>
            </a:r>
            <a:endParaRPr lang="nb-NO" sz="1500" dirty="0"/>
          </a:p>
          <a:p>
            <a:r>
              <a:rPr lang="nb-NO" sz="1500" i="1" dirty="0" err="1">
                <a:hlinkClick r:id="rId51" tooltip="interface in java.util.concurrent"/>
              </a:rPr>
              <a:t>RunnableScheduledFuture</a:t>
            </a:r>
            <a:endParaRPr lang="nb-NO" sz="1500" dirty="0"/>
          </a:p>
          <a:p>
            <a:r>
              <a:rPr lang="nb-NO" sz="1500" i="1" dirty="0" err="1">
                <a:hlinkClick r:id="rId52" tooltip="interface in java.util.concurrent"/>
              </a:rPr>
              <a:t>ScheduledExecutorService</a:t>
            </a:r>
            <a:endParaRPr lang="nb-NO" sz="1500" dirty="0"/>
          </a:p>
          <a:p>
            <a:r>
              <a:rPr lang="nb-NO" sz="1500" i="1" dirty="0" err="1">
                <a:hlinkClick r:id="rId53" tooltip="interface in java.util.concurrent"/>
              </a:rPr>
              <a:t>ScheduledFuture</a:t>
            </a:r>
            <a:endParaRPr lang="nb-NO" sz="1500" dirty="0"/>
          </a:p>
          <a:p>
            <a:r>
              <a:rPr lang="nb-NO" sz="1500" i="1" dirty="0" err="1">
                <a:hlinkClick r:id="rId54" tooltip="interface in java.util.concurrent"/>
              </a:rPr>
              <a:t>ThreadFactory</a:t>
            </a:r>
            <a:endParaRPr lang="nb-NO" sz="1500" dirty="0"/>
          </a:p>
          <a:p>
            <a:r>
              <a:rPr lang="nb-NO" sz="1500" i="1" dirty="0" err="1">
                <a:hlinkClick r:id="rId55" tooltip="interface in java.util.concurrent"/>
              </a:rPr>
              <a:t>TransferQueue</a:t>
            </a:r>
            <a:endParaRPr lang="nb-NO" sz="1500" dirty="0"/>
          </a:p>
          <a:p>
            <a:endParaRPr lang="nb-NO" sz="1500" dirty="0"/>
          </a:p>
        </p:txBody>
      </p:sp>
    </p:spTree>
    <p:extLst>
      <p:ext uri="{BB962C8B-B14F-4D97-AF65-F5344CB8AC3E}">
        <p14:creationId xmlns:p14="http://schemas.microsoft.com/office/powerpoint/2010/main" val="368372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214313"/>
            <a:ext cx="4429174" cy="478383"/>
          </a:xfrm>
          <a:solidFill>
            <a:schemeClr val="bg2">
              <a:lumMod val="10000"/>
              <a:lumOff val="90000"/>
            </a:schemeClr>
          </a:solidFill>
        </p:spPr>
        <p:txBody>
          <a:bodyPr/>
          <a:lstStyle/>
          <a:p>
            <a:r>
              <a:rPr lang="nb-NO" dirty="0" err="1" smtClean="0"/>
              <a:t>java.util.concurrent.atomic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5436096" y="476672"/>
            <a:ext cx="352839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/>
              <a:t>Classes</a:t>
            </a:r>
            <a:endParaRPr lang="nb-NO" sz="1600" b="1" dirty="0"/>
          </a:p>
          <a:p>
            <a:r>
              <a:rPr lang="nb-NO" sz="1600" dirty="0" err="1">
                <a:hlinkClick r:id="rId2" tooltip="class in java.util.concurrent.atomic"/>
              </a:rPr>
              <a:t>AtomicBoolean</a:t>
            </a:r>
            <a:endParaRPr lang="nb-NO" sz="1600" dirty="0"/>
          </a:p>
          <a:p>
            <a:r>
              <a:rPr lang="nb-NO" sz="1600" dirty="0" err="1">
                <a:hlinkClick r:id="rId3" tooltip="class in java.util.concurrent.atomic"/>
              </a:rPr>
              <a:t>AtomicInteger</a:t>
            </a:r>
            <a:endParaRPr lang="nb-NO" sz="1600" dirty="0"/>
          </a:p>
          <a:p>
            <a:r>
              <a:rPr lang="nb-NO" sz="2000" b="1" dirty="0" err="1">
                <a:hlinkClick r:id="rId4" tooltip="class in java.util.concurrent.atomic"/>
              </a:rPr>
              <a:t>AtomicIntegerArray</a:t>
            </a:r>
            <a:endParaRPr lang="nb-NO" sz="2000" b="1" dirty="0"/>
          </a:p>
          <a:p>
            <a:r>
              <a:rPr lang="nb-NO" sz="1600" dirty="0" err="1">
                <a:hlinkClick r:id="rId5" tooltip="class in java.util.concurrent.atomic"/>
              </a:rPr>
              <a:t>AtomicIntegerFieldUpdater</a:t>
            </a:r>
            <a:endParaRPr lang="nb-NO" sz="1600" dirty="0"/>
          </a:p>
          <a:p>
            <a:r>
              <a:rPr lang="nb-NO" sz="1600" dirty="0" err="1">
                <a:hlinkClick r:id="rId6" tooltip="class in java.util.concurrent.atomic"/>
              </a:rPr>
              <a:t>AtomicLong</a:t>
            </a:r>
            <a:endParaRPr lang="nb-NO" sz="1600" dirty="0"/>
          </a:p>
          <a:p>
            <a:r>
              <a:rPr lang="nb-NO" sz="1600" dirty="0" err="1">
                <a:hlinkClick r:id="rId7" tooltip="class in java.util.concurrent.atomic"/>
              </a:rPr>
              <a:t>AtomicLongArray</a:t>
            </a:r>
            <a:endParaRPr lang="nb-NO" sz="1600" dirty="0"/>
          </a:p>
          <a:p>
            <a:r>
              <a:rPr lang="nb-NO" sz="1600" dirty="0" err="1">
                <a:hlinkClick r:id="rId8" tooltip="class in java.util.concurrent.atomic"/>
              </a:rPr>
              <a:t>AtomicLongFieldUpdater</a:t>
            </a:r>
            <a:endParaRPr lang="nb-NO" sz="1600" dirty="0"/>
          </a:p>
          <a:p>
            <a:r>
              <a:rPr lang="nb-NO" sz="1600" dirty="0" err="1">
                <a:hlinkClick r:id="rId9" tooltip="class in java.util.concurrent.atomic"/>
              </a:rPr>
              <a:t>AtomicMarkableReference</a:t>
            </a:r>
            <a:endParaRPr lang="nb-NO" sz="1600" dirty="0"/>
          </a:p>
          <a:p>
            <a:r>
              <a:rPr lang="nb-NO" sz="1600" dirty="0" err="1">
                <a:hlinkClick r:id="rId10" tooltip="class in java.util.concurrent.atomic"/>
              </a:rPr>
              <a:t>AtomicReference</a:t>
            </a:r>
            <a:endParaRPr lang="nb-NO" sz="1600" dirty="0"/>
          </a:p>
          <a:p>
            <a:r>
              <a:rPr lang="nb-NO" sz="1600" dirty="0" err="1">
                <a:hlinkClick r:id="rId11" tooltip="class in java.util.concurrent.atomic"/>
              </a:rPr>
              <a:t>AtomicReferenceArray</a:t>
            </a:r>
            <a:endParaRPr lang="nb-NO" sz="1600" dirty="0"/>
          </a:p>
          <a:p>
            <a:r>
              <a:rPr lang="nb-NO" sz="1600" dirty="0" err="1">
                <a:hlinkClick r:id="rId12" tooltip="class in java.util.concurrent.atomic"/>
              </a:rPr>
              <a:t>AtomicReferenceFieldUpdater</a:t>
            </a:r>
            <a:endParaRPr lang="nb-NO" sz="1600" dirty="0"/>
          </a:p>
          <a:p>
            <a:r>
              <a:rPr lang="nb-NO" sz="1600" dirty="0" err="1">
                <a:hlinkClick r:id="rId13" tooltip="class in java.util.concurrent.atomic"/>
              </a:rPr>
              <a:t>AtomicStampedReference</a:t>
            </a:r>
            <a:endParaRPr lang="nb-NO" sz="1600" dirty="0"/>
          </a:p>
          <a:p>
            <a:endParaRPr lang="nb-NO" sz="16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395536" y="985083"/>
            <a:ext cx="38164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D</a:t>
            </a:r>
            <a:r>
              <a:rPr lang="nb-NO" dirty="0" smtClean="0"/>
              <a:t>e har samme virkning (semantikk) som volatile variable (forklares senere), men kan gjøre mer sammensatte operasjoner. Mye raskere enn </a:t>
            </a:r>
            <a:r>
              <a:rPr lang="nb-NO" dirty="0" err="1" smtClean="0"/>
              <a:t>sychronized</a:t>
            </a:r>
            <a:r>
              <a:rPr lang="nb-NO" dirty="0" smtClean="0"/>
              <a:t> </a:t>
            </a:r>
            <a:r>
              <a:rPr lang="nb-NO" dirty="0" err="1" smtClean="0"/>
              <a:t>methods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Eksempel på operasjoner i </a:t>
            </a:r>
            <a:r>
              <a:rPr lang="nb-NO" b="1" dirty="0" err="1" smtClean="0">
                <a:solidFill>
                  <a:srgbClr val="0070C0"/>
                </a:solidFill>
              </a:rPr>
              <a:t>AtomicIntegerArray</a:t>
            </a:r>
            <a:r>
              <a:rPr lang="nb-NO" b="1" dirty="0" smtClean="0">
                <a:solidFill>
                  <a:srgbClr val="0070C0"/>
                </a:solidFill>
              </a:rPr>
              <a:t>:</a:t>
            </a:r>
          </a:p>
          <a:p>
            <a:endParaRPr lang="nb-NO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586661"/>
              </p:ext>
            </p:extLst>
          </p:nvPr>
        </p:nvGraphicFramePr>
        <p:xfrm>
          <a:off x="539552" y="4102184"/>
          <a:ext cx="7772400" cy="242316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0">
                <a:tc>
                  <a:txBody>
                    <a:bodyPr/>
                    <a:lstStyle/>
                    <a:p>
                      <a:r>
                        <a:rPr lang="nb-NO" sz="1600" dirty="0"/>
                        <a:t>int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hlinkClick r:id="rId4"/>
                        </a:rPr>
                        <a:t>get</a:t>
                      </a:r>
                      <a:r>
                        <a:rPr lang="en-US" sz="1600" dirty="0"/>
                        <a:t>(int 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) Gets the current value at position 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b-NO" sz="1600" dirty="0"/>
                        <a:t>int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hlinkClick r:id="rId4"/>
                        </a:rPr>
                        <a:t>getAndAdd</a:t>
                      </a:r>
                      <a:r>
                        <a:rPr lang="en-US" sz="1600"/>
                        <a:t>(int i, int delta) Atomically adds the given value to the element at index i.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b-NO" sz="1600" dirty="0"/>
                        <a:t>int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hlinkClick r:id="rId4"/>
                        </a:rPr>
                        <a:t>getAndDecrement</a:t>
                      </a:r>
                      <a:r>
                        <a:rPr lang="en-US" sz="1600" dirty="0"/>
                        <a:t>(int 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) Atomically decrements by one the element at index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b-NO" sz="1600" dirty="0"/>
                        <a:t>void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hlinkClick r:id="rId4"/>
                        </a:rPr>
                        <a:t>set</a:t>
                      </a:r>
                      <a:r>
                        <a:rPr lang="en-US" sz="1600" dirty="0"/>
                        <a:t>(int 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, int </a:t>
                      </a:r>
                      <a:r>
                        <a:rPr lang="en-US" sz="1600" dirty="0" err="1"/>
                        <a:t>newValue</a:t>
                      </a:r>
                      <a:r>
                        <a:rPr lang="en-US" sz="1600" dirty="0"/>
                        <a:t>) Sets the element at position 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 to the given value.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95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 skal bare lære ett fåtall av dette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Her er de vi skal konsentrere oss om:</a:t>
            </a:r>
          </a:p>
          <a:p>
            <a:pPr lvl="1"/>
            <a:r>
              <a:rPr lang="nb-NO" sz="1800" dirty="0" smtClean="0"/>
              <a:t>new </a:t>
            </a:r>
            <a:r>
              <a:rPr lang="nb-NO" sz="1800" dirty="0" err="1" smtClean="0"/>
              <a:t>Thread</a:t>
            </a:r>
            <a:r>
              <a:rPr lang="nb-NO" sz="1800" dirty="0" smtClean="0"/>
              <a:t> – </a:t>
            </a:r>
            <a:r>
              <a:rPr lang="nb-NO" sz="1800" dirty="0" err="1" smtClean="0"/>
              <a:t>join</a:t>
            </a:r>
            <a:r>
              <a:rPr lang="nb-NO" sz="1800" dirty="0" smtClean="0"/>
              <a:t>()</a:t>
            </a:r>
          </a:p>
          <a:p>
            <a:pPr lvl="1"/>
            <a:r>
              <a:rPr lang="nb-NO" sz="1800" dirty="0" smtClean="0"/>
              <a:t>synchronized method</a:t>
            </a:r>
          </a:p>
          <a:p>
            <a:pPr lvl="1"/>
            <a:r>
              <a:rPr lang="nb-NO" sz="1800" dirty="0" err="1" smtClean="0"/>
              <a:t>Semaphore</a:t>
            </a:r>
            <a:r>
              <a:rPr lang="nb-NO" sz="1800" dirty="0" smtClean="0"/>
              <a:t> – </a:t>
            </a:r>
            <a:r>
              <a:rPr lang="nb-NO" sz="1800" dirty="0" err="1" smtClean="0"/>
              <a:t>aquire</a:t>
            </a:r>
            <a:r>
              <a:rPr lang="nb-NO" sz="1800" dirty="0" smtClean="0"/>
              <a:t>() og </a:t>
            </a:r>
            <a:r>
              <a:rPr lang="nb-NO" sz="1800" dirty="0" err="1" smtClean="0"/>
              <a:t>release</a:t>
            </a:r>
            <a:r>
              <a:rPr lang="nb-NO" sz="1800" dirty="0" smtClean="0"/>
              <a:t>()</a:t>
            </a:r>
          </a:p>
          <a:p>
            <a:pPr lvl="1"/>
            <a:r>
              <a:rPr lang="nb-NO" sz="1800" dirty="0" smtClean="0"/>
              <a:t>CyclicBarrier – await()</a:t>
            </a:r>
          </a:p>
          <a:p>
            <a:pPr lvl="1"/>
            <a:r>
              <a:rPr lang="en-US" sz="1600" dirty="0" err="1"/>
              <a:t>ExecutorService</a:t>
            </a:r>
            <a:r>
              <a:rPr lang="en-US" sz="1600" dirty="0"/>
              <a:t> pool =  </a:t>
            </a:r>
            <a:r>
              <a:rPr lang="en-US" sz="1600" dirty="0" err="1" smtClean="0"/>
              <a:t>Executors.newFixedThreadPool</a:t>
            </a:r>
            <a:r>
              <a:rPr lang="en-US" sz="1600" dirty="0" smtClean="0"/>
              <a:t>(k);</a:t>
            </a:r>
          </a:p>
          <a:p>
            <a:pPr marL="857250" lvl="2" indent="0">
              <a:buNone/>
            </a:pPr>
            <a:r>
              <a:rPr lang="en-US" sz="1600" dirty="0" smtClean="0"/>
              <a:t>med Futures  - </a:t>
            </a:r>
            <a:r>
              <a:rPr lang="en-US" sz="1600" dirty="0" err="1" smtClean="0"/>
              <a:t>forklares</a:t>
            </a:r>
            <a:r>
              <a:rPr lang="en-US" sz="1600" dirty="0" smtClean="0"/>
              <a:t> </a:t>
            </a:r>
            <a:r>
              <a:rPr lang="en-US" sz="1600" dirty="0" err="1" smtClean="0"/>
              <a:t>senere</a:t>
            </a:r>
            <a:endParaRPr lang="en-US" sz="1600" dirty="0" smtClean="0"/>
          </a:p>
          <a:p>
            <a:pPr lvl="1"/>
            <a:r>
              <a:rPr lang="en-US" sz="1600" dirty="0" err="1" smtClean="0"/>
              <a:t>AtomicIntegerArray</a:t>
            </a:r>
            <a:r>
              <a:rPr lang="en-US" sz="1600" dirty="0" smtClean="0"/>
              <a:t> – get(), set(), </a:t>
            </a:r>
            <a:r>
              <a:rPr lang="en-US" sz="1600" dirty="0" err="1" smtClean="0"/>
              <a:t>getAndAdd</a:t>
            </a:r>
            <a:r>
              <a:rPr lang="en-US" sz="1600" dirty="0" smtClean="0"/>
              <a:t>(),..</a:t>
            </a:r>
          </a:p>
          <a:p>
            <a:pPr lvl="1"/>
            <a:r>
              <a:rPr lang="nb-NO" sz="1600" dirty="0" err="1" smtClean="0"/>
              <a:t>ReentrantLock</a:t>
            </a:r>
            <a:r>
              <a:rPr lang="nb-NO" sz="1600" dirty="0" smtClean="0"/>
              <a:t> ( i pakken: </a:t>
            </a:r>
            <a:r>
              <a:rPr lang="nb-NO" sz="1600" b="1" dirty="0" err="1" smtClean="0">
                <a:hlinkClick r:id="rId2"/>
              </a:rPr>
              <a:t>java.util.concurrent.locks</a:t>
            </a:r>
            <a:r>
              <a:rPr lang="nb-NO" sz="1600" b="1" dirty="0" smtClean="0"/>
              <a:t>)</a:t>
            </a:r>
            <a:endParaRPr lang="en-US" sz="1600" dirty="0" smtClean="0"/>
          </a:p>
          <a:p>
            <a:pPr lvl="1"/>
            <a:r>
              <a:rPr lang="en-US" sz="1600" dirty="0" smtClean="0"/>
              <a:t>volatile variable </a:t>
            </a:r>
            <a:r>
              <a:rPr lang="en-US" sz="1600" dirty="0"/>
              <a:t>- </a:t>
            </a:r>
            <a:r>
              <a:rPr lang="en-US" sz="1600" dirty="0" err="1"/>
              <a:t>forklares</a:t>
            </a:r>
            <a:r>
              <a:rPr lang="en-US" sz="1600" dirty="0"/>
              <a:t> </a:t>
            </a:r>
            <a:r>
              <a:rPr lang="en-US" sz="1600" dirty="0" err="1"/>
              <a:t>senere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 smtClean="0"/>
              <a:t> </a:t>
            </a:r>
          </a:p>
          <a:p>
            <a:pPr marL="400050"/>
            <a:r>
              <a:rPr lang="nb-NO" sz="2000" dirty="0" smtClean="0"/>
              <a:t>Alle de synkroniseringer vi trenger, kan gjøres med disse!</a:t>
            </a:r>
          </a:p>
          <a:p>
            <a:pPr marL="400050"/>
            <a:r>
              <a:rPr lang="nb-NO" sz="2000" dirty="0" smtClean="0"/>
              <a:t>De fleste andre har sine måter å gjøre det på, men man har neppe tid til å lære seg alle.</a:t>
            </a:r>
          </a:p>
          <a:p>
            <a:pPr marL="400050"/>
            <a:r>
              <a:rPr lang="nb-NO" sz="2000" dirty="0" smtClean="0"/>
              <a:t>Bedre å bli flink i et lite og tilstrekkelig sett av synkroniseringsprimitiver, enn halvgod i de fleste.</a:t>
            </a:r>
            <a:endParaRPr lang="nb-NO" sz="2000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 smtClean="0"/>
              <a:t>II) Tidtagning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noProof="0" dirty="0" smtClean="0"/>
              <a:t>JIT –kompilering</a:t>
            </a:r>
          </a:p>
          <a:p>
            <a:pPr lvl="1"/>
            <a:r>
              <a:rPr lang="nb-NO" noProof="0" dirty="0" smtClean="0"/>
              <a:t>Hvor mye betyr det egentlig</a:t>
            </a:r>
          </a:p>
          <a:p>
            <a:r>
              <a:rPr lang="nb-NO" noProof="0" dirty="0" smtClean="0"/>
              <a:t>Operativsystemet (Windows eller Linux)</a:t>
            </a:r>
          </a:p>
          <a:p>
            <a:pPr lvl="1"/>
            <a:r>
              <a:rPr lang="nb-NO" noProof="0" dirty="0" smtClean="0"/>
              <a:t>Er de like raske?</a:t>
            </a:r>
          </a:p>
          <a:p>
            <a:pPr lvl="0"/>
            <a:r>
              <a:rPr lang="nb-NO" noProof="0" dirty="0" smtClean="0"/>
              <a:t>Søppeltømming i Java</a:t>
            </a:r>
          </a:p>
          <a:p>
            <a:pPr lvl="1"/>
            <a:r>
              <a:rPr lang="nb-NO" noProof="0" dirty="0" smtClean="0"/>
              <a:t>Skjer under kjøring (med i tidene)</a:t>
            </a:r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64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 smtClean="0"/>
              <a:t>Tidsmålinger og JIT (Just In Time) -kompilering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674390"/>
          </a:xfrm>
        </p:spPr>
        <p:txBody>
          <a:bodyPr/>
          <a:lstStyle/>
          <a:p>
            <a:r>
              <a:rPr lang="nb-NO" noProof="0" dirty="0" smtClean="0"/>
              <a:t>Tilbake til kompileringen av et Java-program:</a:t>
            </a:r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9" name="Gruppe 8"/>
          <p:cNvGrpSpPr/>
          <p:nvPr/>
        </p:nvGrpSpPr>
        <p:grpSpPr>
          <a:xfrm>
            <a:off x="827584" y="1925831"/>
            <a:ext cx="8027323" cy="4867513"/>
            <a:chOff x="1238064" y="4437112"/>
            <a:chExt cx="8027323" cy="4867513"/>
          </a:xfrm>
        </p:grpSpPr>
        <p:sp>
          <p:nvSpPr>
            <p:cNvPr id="5" name="TextBox 6"/>
            <p:cNvSpPr txBox="1"/>
            <p:nvPr/>
          </p:nvSpPr>
          <p:spPr>
            <a:xfrm>
              <a:off x="1238064" y="4437112"/>
              <a:ext cx="2757872" cy="120032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 smtClean="0"/>
                <a:t>javac</a:t>
              </a:r>
              <a:r>
                <a:rPr lang="nb-NO" dirty="0" smtClean="0"/>
                <a:t>  kompilerer først vårt java-program til en .class fil. som består av </a:t>
              </a:r>
              <a:r>
                <a:rPr lang="nb-NO" b="1" dirty="0" smtClean="0"/>
                <a:t>byte-kode</a:t>
              </a:r>
            </a:p>
          </p:txBody>
        </p:sp>
        <p:sp>
          <p:nvSpPr>
            <p:cNvPr id="6" name="TextBox 7"/>
            <p:cNvSpPr txBox="1"/>
            <p:nvPr/>
          </p:nvSpPr>
          <p:spPr>
            <a:xfrm>
              <a:off x="5198504" y="5364217"/>
              <a:ext cx="4066883" cy="1754326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main(  ).</a:t>
              </a:r>
              <a:br>
                <a:rPr lang="nb-NO" dirty="0" smtClean="0"/>
              </a:br>
              <a:r>
                <a:rPr lang="nb-NO" dirty="0" smtClean="0"/>
                <a:t>Vårt program kjører først</a:t>
              </a:r>
            </a:p>
            <a:p>
              <a:r>
                <a:rPr lang="nb-NO" dirty="0" smtClean="0"/>
                <a:t> interpretert (byte-koden tolkes).</a:t>
              </a:r>
            </a:p>
            <a:p>
              <a:r>
                <a:rPr lang="nb-NO" dirty="0" smtClean="0"/>
                <a:t>Blir JIT-kompilert (mens koden kjører)</a:t>
              </a:r>
            </a:p>
            <a:p>
              <a:r>
                <a:rPr lang="nb-NO" dirty="0" smtClean="0"/>
                <a:t>en eller flere ganger. Går mye raskere</a:t>
              </a:r>
            </a:p>
            <a:p>
              <a:endParaRPr lang="nb-NO" dirty="0"/>
            </a:p>
          </p:txBody>
        </p:sp>
        <p:cxnSp>
          <p:nvCxnSpPr>
            <p:cNvPr id="8" name="Straight Arrow Connector 13"/>
            <p:cNvCxnSpPr/>
            <p:nvPr/>
          </p:nvCxnSpPr>
          <p:spPr bwMode="auto">
            <a:xfrm flipV="1">
              <a:off x="4118383" y="5637442"/>
              <a:ext cx="1080121" cy="60393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" name="TextBox 6"/>
            <p:cNvSpPr txBox="1"/>
            <p:nvPr/>
          </p:nvSpPr>
          <p:spPr>
            <a:xfrm>
              <a:off x="1246374" y="6165304"/>
              <a:ext cx="2872009" cy="313932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/>
                <a:t> java (JVM)  starter vår </a:t>
              </a:r>
            </a:p>
            <a:p>
              <a:pPr algn="ctr"/>
              <a:r>
                <a:rPr lang="nb-NO" dirty="0" smtClean="0"/>
                <a:t>program i ‘main()’, men følger med. </a:t>
              </a:r>
            </a:p>
            <a:p>
              <a:pPr algn="ctr"/>
              <a:r>
                <a:rPr lang="nb-NO" dirty="0" smtClean="0"/>
                <a:t>1.Kalles en metode flere ganger, kompileres den over fra bytekode til </a:t>
              </a:r>
              <a:r>
                <a:rPr lang="nb-NO" b="1" dirty="0" smtClean="0"/>
                <a:t>maskinkode</a:t>
              </a:r>
              <a:r>
                <a:rPr lang="nb-NO" dirty="0" smtClean="0"/>
                <a:t>. </a:t>
              </a:r>
            </a:p>
            <a:p>
              <a:pPr algn="ctr"/>
              <a:r>
                <a:rPr lang="nb-NO" dirty="0" smtClean="0"/>
                <a:t>2. Kalles den enda mange ganger kan denne koden igjen </a:t>
              </a:r>
              <a:r>
                <a:rPr lang="nb-NO" b="1" dirty="0" smtClean="0"/>
                <a:t>optimaliseres </a:t>
              </a:r>
            </a:p>
            <a:p>
              <a:pPr algn="ctr"/>
              <a:r>
                <a:rPr lang="nb-NO" dirty="0" smtClean="0"/>
                <a:t>(flere ganger)</a:t>
              </a:r>
              <a:endParaRPr lang="nb-NO" dirty="0"/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V="1">
              <a:off x="4118384" y="6488471"/>
              <a:ext cx="1080121" cy="60393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5" name="Straight Arrow Connector 13"/>
            <p:cNvCxnSpPr/>
            <p:nvPr/>
          </p:nvCxnSpPr>
          <p:spPr bwMode="auto">
            <a:xfrm flipV="1">
              <a:off x="4118383" y="6790440"/>
              <a:ext cx="1080121" cy="138209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cxnSp>
        <p:nvCxnSpPr>
          <p:cNvPr id="19" name="Rett pil 18"/>
          <p:cNvCxnSpPr/>
          <p:nvPr/>
        </p:nvCxnSpPr>
        <p:spPr bwMode="auto">
          <a:xfrm>
            <a:off x="3585456" y="2276872"/>
            <a:ext cx="1202568" cy="8492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65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07504" y="1274108"/>
            <a:ext cx="2830020" cy="37856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class A {</a:t>
            </a:r>
          </a:p>
          <a:p>
            <a:r>
              <a:rPr lang="nb-NO" sz="1600" dirty="0"/>
              <a:t>  B </a:t>
            </a:r>
            <a:r>
              <a:rPr lang="nb-NO" sz="1600" dirty="0" err="1"/>
              <a:t>b</a:t>
            </a:r>
            <a:r>
              <a:rPr lang="nb-NO" sz="1600" dirty="0"/>
              <a:t>;</a:t>
            </a:r>
          </a:p>
          <a:p>
            <a:r>
              <a:rPr lang="nb-NO" sz="1600" dirty="0"/>
              <a:t>  </a:t>
            </a:r>
            <a:r>
              <a:rPr lang="nb-NO" sz="1600" dirty="0" err="1"/>
              <a:t>public</a:t>
            </a:r>
            <a:r>
              <a:rPr lang="nb-NO" sz="1600" dirty="0"/>
              <a:t> void </a:t>
            </a:r>
            <a:r>
              <a:rPr lang="nb-NO" sz="1600" dirty="0" err="1"/>
              <a:t>newMethod</a:t>
            </a:r>
            <a:r>
              <a:rPr lang="nb-NO" sz="1600" dirty="0"/>
              <a:t>() {</a:t>
            </a:r>
          </a:p>
          <a:p>
            <a:r>
              <a:rPr lang="nb-NO" sz="1600" dirty="0"/>
              <a:t>    y = </a:t>
            </a:r>
            <a:r>
              <a:rPr lang="nb-NO" sz="1600" dirty="0" err="1">
                <a:solidFill>
                  <a:srgbClr val="C00000"/>
                </a:solidFill>
              </a:rPr>
              <a:t>b.get</a:t>
            </a:r>
            <a:r>
              <a:rPr lang="nb-NO" sz="1600" dirty="0">
                <a:solidFill>
                  <a:srgbClr val="C00000"/>
                </a:solidFill>
              </a:rPr>
              <a:t>(</a:t>
            </a:r>
            <a:r>
              <a:rPr lang="nb-NO" sz="1600" dirty="0"/>
              <a:t>);</a:t>
            </a:r>
          </a:p>
          <a:p>
            <a:r>
              <a:rPr lang="nb-NO" sz="1600" dirty="0"/>
              <a:t>    ...do </a:t>
            </a:r>
            <a:r>
              <a:rPr lang="nb-NO" sz="1600" dirty="0" err="1"/>
              <a:t>stuff</a:t>
            </a:r>
            <a:r>
              <a:rPr lang="nb-NO" sz="1600" dirty="0"/>
              <a:t>...</a:t>
            </a:r>
          </a:p>
          <a:p>
            <a:r>
              <a:rPr lang="nb-NO" sz="1600" dirty="0"/>
              <a:t>    z = </a:t>
            </a:r>
            <a:r>
              <a:rPr lang="nb-NO" sz="1600" dirty="0" err="1">
                <a:solidFill>
                  <a:srgbClr val="C00000"/>
                </a:solidFill>
              </a:rPr>
              <a:t>b.get</a:t>
            </a:r>
            <a:r>
              <a:rPr lang="nb-NO" sz="1600" dirty="0">
                <a:solidFill>
                  <a:srgbClr val="C00000"/>
                </a:solidFill>
              </a:rPr>
              <a:t>();</a:t>
            </a:r>
          </a:p>
          <a:p>
            <a:r>
              <a:rPr lang="nb-NO" sz="1600" dirty="0"/>
              <a:t>    sum = y + z;</a:t>
            </a:r>
          </a:p>
          <a:p>
            <a:r>
              <a:rPr lang="nb-NO" sz="1600" dirty="0"/>
              <a:t>  }</a:t>
            </a:r>
          </a:p>
          <a:p>
            <a:r>
              <a:rPr lang="nb-NO" sz="1600" dirty="0"/>
              <a:t>}</a:t>
            </a:r>
          </a:p>
          <a:p>
            <a:r>
              <a:rPr lang="nb-NO" sz="1600" dirty="0"/>
              <a:t>class B {</a:t>
            </a:r>
          </a:p>
          <a:p>
            <a:r>
              <a:rPr lang="nb-NO" sz="1600" dirty="0"/>
              <a:t>   int </a:t>
            </a:r>
            <a:r>
              <a:rPr lang="nb-NO" sz="1600" dirty="0" err="1"/>
              <a:t>value</a:t>
            </a:r>
            <a:r>
              <a:rPr lang="nb-NO" sz="1600" dirty="0"/>
              <a:t>;</a:t>
            </a:r>
          </a:p>
          <a:p>
            <a:r>
              <a:rPr lang="nb-NO" sz="1600" dirty="0"/>
              <a:t>   final int </a:t>
            </a:r>
            <a:r>
              <a:rPr lang="nb-NO" sz="1600" dirty="0" err="1"/>
              <a:t>get</a:t>
            </a:r>
            <a:r>
              <a:rPr lang="nb-NO" sz="1600" dirty="0"/>
              <a:t>() {</a:t>
            </a:r>
          </a:p>
          <a:p>
            <a:r>
              <a:rPr lang="nb-NO" sz="1600" dirty="0"/>
              <a:t>      </a:t>
            </a:r>
            <a:r>
              <a:rPr lang="nb-NO" sz="1600" dirty="0" err="1"/>
              <a:t>return</a:t>
            </a:r>
            <a:r>
              <a:rPr lang="nb-NO" sz="1600" dirty="0"/>
              <a:t> </a:t>
            </a:r>
            <a:r>
              <a:rPr lang="nb-NO" sz="1600" dirty="0" err="1"/>
              <a:t>value</a:t>
            </a:r>
            <a:r>
              <a:rPr lang="nb-NO" sz="1600" dirty="0"/>
              <a:t>;</a:t>
            </a:r>
          </a:p>
          <a:p>
            <a:r>
              <a:rPr lang="nb-NO" sz="1600" dirty="0"/>
              <a:t>   }</a:t>
            </a:r>
          </a:p>
          <a:p>
            <a:r>
              <a:rPr lang="nb-NO" sz="1600" dirty="0"/>
              <a:t>}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683568" y="260648"/>
            <a:ext cx="7272808" cy="369332"/>
          </a:xfrm>
          <a:prstGeom prst="rect">
            <a:avLst/>
          </a:prstGeom>
          <a:solidFill>
            <a:srgbClr val="D9FFF5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 err="1" smtClean="0"/>
              <a:t>Optimaliserng</a:t>
            </a:r>
            <a:r>
              <a:rPr lang="nb-NO" dirty="0" smtClean="0"/>
              <a:t> – ett eksempel 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455688" y="908720"/>
            <a:ext cx="160588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Original kode</a:t>
            </a:r>
            <a:endParaRPr lang="nb-NO" sz="14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3362166" y="1412776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public void </a:t>
            </a:r>
            <a:r>
              <a:rPr lang="en-US" dirty="0" err="1"/>
              <a:t>newMethod</a:t>
            </a:r>
            <a:r>
              <a:rPr lang="en-US" dirty="0"/>
              <a:t>() {</a:t>
            </a:r>
          </a:p>
          <a:p>
            <a:r>
              <a:rPr lang="en-US" dirty="0"/>
              <a:t>    y = </a:t>
            </a:r>
            <a:r>
              <a:rPr lang="en-US" dirty="0" err="1">
                <a:solidFill>
                  <a:srgbClr val="C00000"/>
                </a:solidFill>
              </a:rPr>
              <a:t>b.value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r>
              <a:rPr lang="en-US" dirty="0"/>
              <a:t>    ...do stuff...</a:t>
            </a:r>
          </a:p>
          <a:p>
            <a:r>
              <a:rPr lang="en-US" dirty="0"/>
              <a:t>    z = </a:t>
            </a:r>
            <a:r>
              <a:rPr lang="en-US" dirty="0" err="1">
                <a:solidFill>
                  <a:srgbClr val="C00000"/>
                </a:solidFill>
              </a:rPr>
              <a:t>b.value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r>
              <a:rPr lang="en-US" dirty="0"/>
              <a:t>    sum = y + z;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9" name="TekstSylinder 8"/>
          <p:cNvSpPr txBox="1"/>
          <p:nvPr/>
        </p:nvSpPr>
        <p:spPr>
          <a:xfrm>
            <a:off x="3398164" y="960983"/>
            <a:ext cx="160588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1) </a:t>
            </a:r>
            <a:r>
              <a:rPr lang="nb-NO" sz="1400" dirty="0" err="1" smtClean="0"/>
              <a:t>Inline</a:t>
            </a:r>
            <a:r>
              <a:rPr lang="nb-NO" sz="1400" dirty="0" smtClean="0"/>
              <a:t> </a:t>
            </a:r>
            <a:r>
              <a:rPr lang="nb-NO" sz="1400" dirty="0" err="1" smtClean="0"/>
              <a:t>get</a:t>
            </a:r>
            <a:endParaRPr lang="nb-NO" sz="14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5940152" y="1484784"/>
            <a:ext cx="22322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public  void </a:t>
            </a:r>
            <a:r>
              <a:rPr lang="en-US" sz="1600" dirty="0" err="1"/>
              <a:t>newMethod</a:t>
            </a:r>
            <a:r>
              <a:rPr lang="en-US" sz="1600" dirty="0"/>
              <a:t>() {</a:t>
            </a:r>
          </a:p>
          <a:p>
            <a:r>
              <a:rPr lang="en-US" sz="1600" dirty="0"/>
              <a:t>    y = </a:t>
            </a:r>
            <a:r>
              <a:rPr lang="en-US" sz="1600" dirty="0" err="1"/>
              <a:t>b.value</a:t>
            </a:r>
            <a:r>
              <a:rPr lang="en-US" sz="1600" dirty="0"/>
              <a:t>;</a:t>
            </a:r>
          </a:p>
          <a:p>
            <a:r>
              <a:rPr lang="en-US" sz="1600" dirty="0"/>
              <a:t>    ...do stuff...</a:t>
            </a:r>
          </a:p>
          <a:p>
            <a:r>
              <a:rPr lang="en-US" sz="1600" dirty="0"/>
              <a:t>    z = </a:t>
            </a:r>
            <a:r>
              <a:rPr lang="en-US" sz="1600" dirty="0">
                <a:solidFill>
                  <a:srgbClr val="C00000"/>
                </a:solidFill>
              </a:rPr>
              <a:t>y</a:t>
            </a:r>
            <a:r>
              <a:rPr lang="en-US" sz="1600" dirty="0"/>
              <a:t>;</a:t>
            </a:r>
          </a:p>
          <a:p>
            <a:r>
              <a:rPr lang="en-US" sz="1600" dirty="0"/>
              <a:t>    sum = y + z;</a:t>
            </a:r>
          </a:p>
          <a:p>
            <a:r>
              <a:rPr lang="en-US" sz="1600" dirty="0" smtClean="0"/>
              <a:t>}  </a:t>
            </a:r>
            <a:endParaRPr lang="en-US" sz="16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5724128" y="888975"/>
            <a:ext cx="216024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2</a:t>
            </a:r>
            <a:r>
              <a:rPr lang="nb-NO" sz="1400" dirty="0" smtClean="0"/>
              <a:t>) Fjern overflødige les</a:t>
            </a:r>
            <a:endParaRPr lang="nb-NO" sz="1400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3419872" y="4149080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public  void </a:t>
            </a:r>
            <a:r>
              <a:rPr lang="en-US" sz="1600" dirty="0" err="1"/>
              <a:t>newMethod</a:t>
            </a:r>
            <a:r>
              <a:rPr lang="en-US" sz="1600" dirty="0"/>
              <a:t>() {</a:t>
            </a:r>
          </a:p>
          <a:p>
            <a:r>
              <a:rPr lang="en-US" sz="1600" dirty="0"/>
              <a:t>    y = </a:t>
            </a:r>
            <a:r>
              <a:rPr lang="en-US" sz="1600" dirty="0" err="1"/>
              <a:t>b.value</a:t>
            </a:r>
            <a:r>
              <a:rPr lang="en-US" sz="1600" dirty="0"/>
              <a:t>;</a:t>
            </a:r>
          </a:p>
          <a:p>
            <a:r>
              <a:rPr lang="en-US" sz="1600" dirty="0"/>
              <a:t>    ...do stuff...</a:t>
            </a:r>
          </a:p>
          <a:p>
            <a:r>
              <a:rPr lang="en-US" sz="1600" dirty="0"/>
              <a:t>    </a:t>
            </a:r>
            <a:r>
              <a:rPr lang="en-US" sz="1600" dirty="0" smtClean="0">
                <a:solidFill>
                  <a:srgbClr val="C00000"/>
                </a:solidFill>
              </a:rPr>
              <a:t>y</a:t>
            </a:r>
            <a:r>
              <a:rPr lang="en-US" sz="1600" dirty="0" smtClean="0"/>
              <a:t> </a:t>
            </a:r>
            <a:r>
              <a:rPr lang="en-US" sz="1600" dirty="0"/>
              <a:t>= y;</a:t>
            </a:r>
          </a:p>
          <a:p>
            <a:r>
              <a:rPr lang="en-US" sz="1600" dirty="0"/>
              <a:t>    sum = y + </a:t>
            </a:r>
            <a:r>
              <a:rPr lang="en-US" sz="1600" dirty="0" smtClean="0"/>
              <a:t>y;</a:t>
            </a:r>
            <a:endParaRPr lang="en-US" sz="1600" dirty="0"/>
          </a:p>
          <a:p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 smtClean="0"/>
              <a:t>  </a:t>
            </a:r>
            <a:endParaRPr lang="en-US" sz="1600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3275856" y="3723416"/>
            <a:ext cx="252028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3) Fjern overflødige variable</a:t>
            </a:r>
            <a:endParaRPr lang="nb-NO" sz="1400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6228184" y="4142696"/>
            <a:ext cx="22322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public  void </a:t>
            </a:r>
            <a:r>
              <a:rPr lang="en-US" sz="1600" dirty="0" err="1"/>
              <a:t>newMethod</a:t>
            </a:r>
            <a:r>
              <a:rPr lang="en-US" sz="1600" dirty="0"/>
              <a:t>() {</a:t>
            </a:r>
          </a:p>
          <a:p>
            <a:r>
              <a:rPr lang="en-US" sz="1600" dirty="0"/>
              <a:t>    y = </a:t>
            </a:r>
            <a:r>
              <a:rPr lang="en-US" sz="1600" dirty="0" err="1"/>
              <a:t>b.value</a:t>
            </a:r>
            <a:r>
              <a:rPr lang="en-US" sz="1600" dirty="0"/>
              <a:t>;</a:t>
            </a:r>
          </a:p>
          <a:p>
            <a:r>
              <a:rPr lang="en-US" sz="1600" dirty="0"/>
              <a:t>    ...do stuff...</a:t>
            </a:r>
          </a:p>
          <a:p>
            <a:r>
              <a:rPr lang="en-US" sz="1600" dirty="0" smtClean="0"/>
              <a:t>    sum </a:t>
            </a:r>
            <a:r>
              <a:rPr lang="en-US" sz="1600" dirty="0">
                <a:solidFill>
                  <a:srgbClr val="C00000"/>
                </a:solidFill>
              </a:rPr>
              <a:t>= y + </a:t>
            </a:r>
            <a:r>
              <a:rPr lang="en-US" sz="1600" dirty="0" smtClean="0">
                <a:solidFill>
                  <a:srgbClr val="C00000"/>
                </a:solidFill>
              </a:rPr>
              <a:t>y</a:t>
            </a:r>
            <a:r>
              <a:rPr lang="en-US" sz="1600" dirty="0" smtClean="0"/>
              <a:t>;</a:t>
            </a:r>
            <a:endParaRPr lang="en-US" sz="1600" dirty="0"/>
          </a:p>
          <a:p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 smtClean="0"/>
              <a:t>  </a:t>
            </a:r>
            <a:endParaRPr lang="en-US" sz="1600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6228184" y="3717032"/>
            <a:ext cx="216024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4</a:t>
            </a:r>
            <a:r>
              <a:rPr lang="nb-NO" sz="1400" dirty="0" smtClean="0"/>
              <a:t>) Fjern død kode</a:t>
            </a:r>
            <a:endParaRPr lang="nb-NO" sz="1400" dirty="0"/>
          </a:p>
        </p:txBody>
      </p:sp>
      <p:sp>
        <p:nvSpPr>
          <p:cNvPr id="16" name="Pil høyre 15"/>
          <p:cNvSpPr/>
          <p:nvPr/>
        </p:nvSpPr>
        <p:spPr bwMode="auto">
          <a:xfrm>
            <a:off x="2627784" y="2204864"/>
            <a:ext cx="648072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Pil høyre 19"/>
          <p:cNvSpPr/>
          <p:nvPr/>
        </p:nvSpPr>
        <p:spPr bwMode="auto">
          <a:xfrm>
            <a:off x="5364088" y="2132856"/>
            <a:ext cx="648072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Pil høyre 20"/>
          <p:cNvSpPr/>
          <p:nvPr/>
        </p:nvSpPr>
        <p:spPr bwMode="auto">
          <a:xfrm rot="8992223">
            <a:off x="4400387" y="2985897"/>
            <a:ext cx="1753698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Pil høyre 21"/>
          <p:cNvSpPr/>
          <p:nvPr/>
        </p:nvSpPr>
        <p:spPr bwMode="auto">
          <a:xfrm>
            <a:off x="5364088" y="4723110"/>
            <a:ext cx="648072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1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 animBg="1"/>
      <p:bldP spid="20" grpId="0" animBg="1"/>
      <p:bldP spid="21" grpId="0" animBg="1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513" y="116632"/>
            <a:ext cx="1872207" cy="100811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 sz="1800" noProof="0" dirty="0" smtClean="0"/>
              <a:t>Mediantider for</a:t>
            </a:r>
            <a:br>
              <a:rPr lang="nb-NO" sz="1800" noProof="0" dirty="0" smtClean="0"/>
            </a:br>
            <a:r>
              <a:rPr lang="nb-NO" sz="1800" noProof="0" dirty="0" smtClean="0"/>
              <a:t> finnMax fra </a:t>
            </a:r>
            <a:br>
              <a:rPr lang="nb-NO" sz="1800" noProof="0" dirty="0" smtClean="0"/>
            </a:br>
            <a:r>
              <a:rPr lang="nb-NO" sz="1800" noProof="0" dirty="0" smtClean="0"/>
              <a:t>ukeoppgavene:</a:t>
            </a:r>
            <a:endParaRPr lang="nb-NO" sz="18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2304256" y="8620"/>
            <a:ext cx="6840252" cy="69865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M:\</a:t>
            </a:r>
            <a:r>
              <a:rPr lang="nb-NO" sz="1400" dirty="0" smtClean="0">
                <a:solidFill>
                  <a:schemeClr val="bg1">
                    <a:lumMod val="95000"/>
                  </a:schemeClr>
                </a:solidFill>
              </a:rPr>
              <a:t>INF2440Para\FinnMax&gt;java 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FinnMaxMulti 10000 </a:t>
            </a:r>
            <a:r>
              <a:rPr lang="nb-NO" sz="1400" dirty="0" smtClean="0">
                <a:solidFill>
                  <a:schemeClr val="bg1">
                    <a:lumMod val="95000"/>
                  </a:schemeClr>
                </a:solidFill>
              </a:rPr>
              <a:t>7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Kjøring:0,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13.24 msek. , nanosek/n: 1324.41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0.13 msek. , nanosek/n:   12.59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Kjøring:1,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0.20 msek. , nanosek/n:   20.22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0.11 msek. , nanosek/n:   10.94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Kjøring:2,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0.26 msek. , nanosek/n:   25.78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0.11 msek. , nanosek/n:   11.18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Kjøring:3,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0.21 msek. , nanosek/n:   21.39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0.24 msek. , nanosek/n:   23.91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Kjøring:4,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0.22 msek. , nanosek/n:   21.99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0.20 msek. , nanosek/n:   19.74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Kjøring:5,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0.25 msek. , nanosek/n:   25.00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0.23 msek. , nanosek/n:   22.95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Kjøring:6,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0.20 msek. , nanosek/n:   19.56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0.21 msek. , nanosek/n:   20.52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Median seq time:   0.205, median para time:   0.250,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Speedup:    </a:t>
            </a:r>
            <a:r>
              <a:rPr lang="nb-NO" sz="1400" b="1" dirty="0">
                <a:solidFill>
                  <a:srgbClr val="FF0000"/>
                </a:solidFill>
              </a:rPr>
              <a:t>0.82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, n = </a:t>
            </a:r>
            <a:r>
              <a:rPr lang="nb-NO" sz="1400" dirty="0" smtClean="0">
                <a:solidFill>
                  <a:schemeClr val="bg1">
                    <a:lumMod val="95000"/>
                  </a:schemeClr>
                </a:solidFill>
              </a:rPr>
              <a:t>10 000</a:t>
            </a:r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08012" y="1700808"/>
            <a:ext cx="1835696" cy="286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n= 10 000</a:t>
            </a:r>
          </a:p>
          <a:p>
            <a:endParaRPr lang="nb-NO" dirty="0"/>
          </a:p>
          <a:p>
            <a:r>
              <a:rPr lang="nb-NO" dirty="0" smtClean="0"/>
              <a:t>Vi ser at kjøretidene</a:t>
            </a:r>
            <a:br>
              <a:rPr lang="nb-NO" dirty="0" smtClean="0"/>
            </a:br>
            <a:r>
              <a:rPr lang="nb-NO" dirty="0" smtClean="0"/>
              <a:t>(para) synker dramatisk fra 1.ste til neste kjøring.</a:t>
            </a:r>
          </a:p>
          <a:p>
            <a:r>
              <a:rPr lang="nb-NO" dirty="0" err="1" smtClean="0"/>
              <a:t>Pga</a:t>
            </a:r>
            <a:r>
              <a:rPr lang="nb-NO" dirty="0" smtClean="0"/>
              <a:t> JIT-optimalisering</a:t>
            </a:r>
            <a:endParaRPr lang="nb-NO" dirty="0"/>
          </a:p>
        </p:txBody>
      </p:sp>
      <p:sp>
        <p:nvSpPr>
          <p:cNvPr id="3" name="Ellipse 2"/>
          <p:cNvSpPr/>
          <p:nvPr/>
        </p:nvSpPr>
        <p:spPr bwMode="auto">
          <a:xfrm>
            <a:off x="4535996" y="476672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4499992" y="1340768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4499992" y="2204864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 smtClean="0"/>
              <a:t>Oppsummering  –  Uke1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314450"/>
            <a:ext cx="7848872" cy="5210894"/>
          </a:xfrm>
        </p:spPr>
        <p:txBody>
          <a:bodyPr/>
          <a:lstStyle/>
          <a:p>
            <a:r>
              <a:rPr lang="nb-NO" sz="2000" noProof="0" dirty="0" smtClean="0"/>
              <a:t>Vi har gjennomgått hvorfor vi får flere-kjerne CPUer</a:t>
            </a:r>
          </a:p>
          <a:p>
            <a:r>
              <a:rPr lang="nb-NO" sz="2000" noProof="0" dirty="0" smtClean="0"/>
              <a:t>Tråder er måten som et Javaprogram bruker for å skape flere uavhengige parallelle programflyter i tillegg til main-tråden</a:t>
            </a:r>
          </a:p>
          <a:p>
            <a:r>
              <a:rPr lang="nb-NO" sz="2000" noProof="0" dirty="0" smtClean="0"/>
              <a:t>Tråder deler felles adresserom (data og kode)</a:t>
            </a:r>
          </a:p>
          <a:p>
            <a:r>
              <a:rPr lang="nb-NO" sz="2000" noProof="0" dirty="0" smtClean="0"/>
              <a:t>Vi kan gjøre mange typer feil, men det er alltid en løsning.</a:t>
            </a:r>
          </a:p>
          <a:p>
            <a:r>
              <a:rPr lang="nb-NO" sz="2000" dirty="0"/>
              <a:t>É</a:t>
            </a:r>
            <a:r>
              <a:rPr lang="nb-NO" sz="2000" dirty="0" smtClean="0"/>
              <a:t>n s</a:t>
            </a:r>
            <a:r>
              <a:rPr lang="nb-NO" sz="2000" noProof="0" dirty="0" smtClean="0"/>
              <a:t>tygg feil vi kan gjøre: Samtidig oppdatering (skriving) på delte data, på samme variabel (eks: i++) </a:t>
            </a:r>
          </a:p>
          <a:p>
            <a:r>
              <a:rPr lang="nb-NO" sz="2000" noProof="0" dirty="0" smtClean="0"/>
              <a:t>Samtidig skriving på en variabel </a:t>
            </a:r>
            <a:r>
              <a:rPr lang="nb-NO" sz="2000" b="1" i="1" noProof="0" dirty="0" smtClean="0"/>
              <a:t>må synkroniseres</a:t>
            </a:r>
            <a:r>
              <a:rPr lang="nb-NO" sz="2000" noProof="0" dirty="0" smtClean="0"/>
              <a:t>:</a:t>
            </a:r>
          </a:p>
          <a:p>
            <a:pPr lvl="1"/>
            <a:r>
              <a:rPr lang="nb-NO" sz="1800" noProof="0" dirty="0" smtClean="0"/>
              <a:t>Alle objekter kan nyttes som en synkroniseringsvariabel, og da kan vi bruke enten en </a:t>
            </a:r>
            <a:r>
              <a:rPr lang="nb-NO" sz="1800" noProof="0" dirty="0" err="1" smtClean="0"/>
              <a:t>synchronized</a:t>
            </a:r>
            <a:r>
              <a:rPr lang="nb-NO" sz="1800" noProof="0" dirty="0" smtClean="0"/>
              <a:t> </a:t>
            </a:r>
            <a:r>
              <a:rPr lang="nb-NO" sz="1800" noProof="0" smtClean="0"/>
              <a:t>metode (treigt)for </a:t>
            </a:r>
            <a:r>
              <a:rPr lang="nb-NO" sz="1800" noProof="0" dirty="0" smtClean="0"/>
              <a:t>å gjøre det,</a:t>
            </a:r>
          </a:p>
          <a:p>
            <a:pPr lvl="1"/>
            <a:r>
              <a:rPr lang="nb-NO" sz="1800" noProof="0" dirty="0" smtClean="0"/>
              <a:t>eller objekter av spesielle klasser som:</a:t>
            </a:r>
          </a:p>
          <a:p>
            <a:pPr lvl="2"/>
            <a:r>
              <a:rPr lang="nb-NO" sz="1800" noProof="0" dirty="0" smtClean="0"/>
              <a:t>CyclicBarrier</a:t>
            </a:r>
          </a:p>
          <a:p>
            <a:pPr lvl="2"/>
            <a:r>
              <a:rPr lang="nb-NO" sz="1800" noProof="0" dirty="0" smtClean="0"/>
              <a:t>Semaphore (undervises </a:t>
            </a:r>
            <a:r>
              <a:rPr lang="nb-NO" sz="1800" dirty="0" smtClean="0"/>
              <a:t>Uke2</a:t>
            </a:r>
            <a:r>
              <a:rPr lang="nb-NO" sz="1800" noProof="0" dirty="0" smtClean="0"/>
              <a:t>)</a:t>
            </a:r>
          </a:p>
          <a:p>
            <a:pPr lvl="2"/>
            <a:r>
              <a:rPr lang="nb-NO" sz="1800" dirty="0" smtClean="0"/>
              <a:t>Lock</a:t>
            </a:r>
            <a:endParaRPr lang="nb-NO" sz="1800" noProof="0" dirty="0" smtClean="0"/>
          </a:p>
          <a:p>
            <a:pPr lvl="1"/>
            <a:r>
              <a:rPr lang="nb-NO" sz="1800" noProof="0" dirty="0" smtClean="0"/>
              <a:t>De har metoder som  </a:t>
            </a:r>
            <a:r>
              <a:rPr lang="nb-NO" sz="1800" noProof="0" dirty="0" err="1" smtClean="0"/>
              <a:t>await</a:t>
            </a:r>
            <a:r>
              <a:rPr lang="nb-NO" sz="1800" noProof="0" dirty="0" smtClean="0"/>
              <a:t>() eller </a:t>
            </a:r>
            <a:r>
              <a:rPr lang="nb-NO" sz="1800" noProof="0" dirty="0" err="1" smtClean="0"/>
              <a:t>lock</a:t>
            </a:r>
            <a:r>
              <a:rPr lang="nb-NO" sz="1800" noProof="0" dirty="0" smtClean="0"/>
              <a:t>(), som gjør at tråder evt. må vente.</a:t>
            </a:r>
          </a:p>
          <a:p>
            <a:pPr lvl="1"/>
            <a:endParaRPr lang="nb-NO" sz="1800" noProof="0" dirty="0" smtClean="0"/>
          </a:p>
          <a:p>
            <a:endParaRPr lang="nb-NO" sz="20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79442" y="0"/>
            <a:ext cx="8568952" cy="67403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M:\</a:t>
            </a:r>
            <a:r>
              <a:rPr lang="nb-NO" dirty="0" smtClean="0">
                <a:solidFill>
                  <a:schemeClr val="bg1">
                    <a:lumMod val="95000"/>
                  </a:schemeClr>
                </a:solidFill>
              </a:rPr>
              <a:t>INF2440Para\FinnMax&gt;java  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FinnMaxMulti 10000000 5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Kjøring:0,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21.93 msek. , nanosek/n:    2.19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7.65 msek. , nanosek/n:    0.76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Kjøring:1,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 3.04 msek. , nanosek/n:    0.30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5.95 msek. , nanosek/n:    0.59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Kjøring:2,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 3.20 msek. , nanosek/n:    0.32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7.33 msek. , nanosek/n:    0.73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Kjøring:3,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 2.67 msek. , nanosek/n:    0.27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5.10 msek. , nanosek/n:    0.51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Kjøring:4,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 2.88 msek. , nanosek/n:    0.29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5.57 msek. , nanosek/n:    0.56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Median seq time:   5.945, median para time:   3.042,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Speedup:    </a:t>
            </a:r>
            <a:r>
              <a:rPr lang="nb-NO" b="1" dirty="0">
                <a:solidFill>
                  <a:srgbClr val="FF0000"/>
                </a:solidFill>
              </a:rPr>
              <a:t>1.95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, n = 10000000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7308304" y="435273"/>
            <a:ext cx="151216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n= 10 </a:t>
            </a:r>
            <a:r>
              <a:rPr lang="nb-NO" dirty="0" err="1" smtClean="0"/>
              <a:t>mill</a:t>
            </a:r>
            <a:endParaRPr lang="nb-NO" dirty="0"/>
          </a:p>
        </p:txBody>
      </p:sp>
      <p:sp>
        <p:nvSpPr>
          <p:cNvPr id="6" name="Ellipse 9"/>
          <p:cNvSpPr/>
          <p:nvPr/>
        </p:nvSpPr>
        <p:spPr bwMode="auto">
          <a:xfrm>
            <a:off x="3707904" y="804605"/>
            <a:ext cx="828092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llipse 9"/>
          <p:cNvSpPr/>
          <p:nvPr/>
        </p:nvSpPr>
        <p:spPr bwMode="auto">
          <a:xfrm>
            <a:off x="3743908" y="1880828"/>
            <a:ext cx="828092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71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388640" y="117693"/>
            <a:ext cx="8712968" cy="67403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M:\</a:t>
            </a:r>
            <a:r>
              <a:rPr lang="nb-NO" dirty="0" smtClean="0"/>
              <a:t>INF2440Para\FinnMax&gt;java  </a:t>
            </a:r>
            <a:r>
              <a:rPr lang="nb-NO" dirty="0"/>
              <a:t>-Xint FinnMaxMulti 10000000 5</a:t>
            </a:r>
          </a:p>
          <a:p>
            <a:endParaRPr lang="nb-NO" dirty="0"/>
          </a:p>
          <a:p>
            <a:r>
              <a:rPr lang="nb-NO" dirty="0"/>
              <a:t>Kjøring:0, ant kjerner:8, antTråder:8</a:t>
            </a:r>
          </a:p>
          <a:p>
            <a:r>
              <a:rPr lang="nb-NO" dirty="0"/>
              <a:t>Max para = a:9999216, paa:    53.13 msek. , nanosek/n:    5.31</a:t>
            </a:r>
          </a:p>
          <a:p>
            <a:r>
              <a:rPr lang="nb-NO" dirty="0"/>
              <a:t>Max sekv = a:9999216, paa:   144.08 msek. , nanosek/n:   14.41</a:t>
            </a:r>
          </a:p>
          <a:p>
            <a:endParaRPr lang="nb-NO" dirty="0"/>
          </a:p>
          <a:p>
            <a:r>
              <a:rPr lang="nb-NO" dirty="0"/>
              <a:t>Kjøring:1, ant kjerner:8, antTråder:8</a:t>
            </a:r>
          </a:p>
          <a:p>
            <a:r>
              <a:rPr lang="nb-NO" dirty="0"/>
              <a:t>Max para = a:9999216, paa:    44.94 msek. , nanosek/n:    4.49</a:t>
            </a:r>
          </a:p>
          <a:p>
            <a:r>
              <a:rPr lang="nb-NO" dirty="0"/>
              <a:t>Max sekv = a:9999216, paa:   144.86 msek. , nanosek/n:   14.49</a:t>
            </a:r>
          </a:p>
          <a:p>
            <a:endParaRPr lang="nb-NO" dirty="0"/>
          </a:p>
          <a:p>
            <a:r>
              <a:rPr lang="nb-NO" dirty="0"/>
              <a:t>Kjøring:2, ant kjerner:8, antTråder:8</a:t>
            </a:r>
          </a:p>
          <a:p>
            <a:r>
              <a:rPr lang="nb-NO" dirty="0"/>
              <a:t>Max para = a:9999216, paa:    33.83 msek. , nanosek/n:    3.38</a:t>
            </a:r>
          </a:p>
          <a:p>
            <a:r>
              <a:rPr lang="nb-NO" dirty="0"/>
              <a:t>Max sekv = a:9999216, paa:   137.45 msek. , nanosek/n:   13.75</a:t>
            </a:r>
          </a:p>
          <a:p>
            <a:endParaRPr lang="nb-NO" dirty="0"/>
          </a:p>
          <a:p>
            <a:r>
              <a:rPr lang="nb-NO" dirty="0"/>
              <a:t>Kjøring:3, ant kjerner:8, antTråder:8</a:t>
            </a:r>
          </a:p>
          <a:p>
            <a:r>
              <a:rPr lang="nb-NO" dirty="0"/>
              <a:t>Max para = a:9999216, paa:    53.63 msek. , nanosek/n:    5.36</a:t>
            </a:r>
          </a:p>
          <a:p>
            <a:r>
              <a:rPr lang="nb-NO" dirty="0"/>
              <a:t>Max sekv = a:9999216, paa:   136.90 msek. , nanosek/n:   13.69</a:t>
            </a:r>
          </a:p>
          <a:p>
            <a:endParaRPr lang="nb-NO" dirty="0"/>
          </a:p>
          <a:p>
            <a:r>
              <a:rPr lang="nb-NO" dirty="0"/>
              <a:t>Kjøring:4, ant kjerner:8, antTråder:8</a:t>
            </a:r>
          </a:p>
          <a:p>
            <a:r>
              <a:rPr lang="nb-NO" dirty="0"/>
              <a:t>Max para = a:9999216, paa:    50.09 msek. , nanosek/n:    5.01</a:t>
            </a:r>
          </a:p>
          <a:p>
            <a:r>
              <a:rPr lang="nb-NO" dirty="0"/>
              <a:t>Max sekv = a:9999216, paa:   137.71 msek. , nanosek/n:   13.77</a:t>
            </a:r>
          </a:p>
          <a:p>
            <a:endParaRPr lang="nb-NO" dirty="0"/>
          </a:p>
          <a:p>
            <a:r>
              <a:rPr lang="nb-NO" dirty="0"/>
              <a:t>Median seq time: 137.714, median para time:  50.088,</a:t>
            </a:r>
          </a:p>
          <a:p>
            <a:r>
              <a:rPr lang="nb-NO" dirty="0"/>
              <a:t> Speedup:    </a:t>
            </a:r>
            <a:r>
              <a:rPr lang="nb-NO" b="1" dirty="0"/>
              <a:t>2.75</a:t>
            </a:r>
            <a:r>
              <a:rPr lang="nb-NO" dirty="0"/>
              <a:t>, n = 10000000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7308304" y="692696"/>
            <a:ext cx="1835696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b="1" dirty="0" err="1" smtClean="0"/>
              <a:t>JIT-kompilering</a:t>
            </a:r>
            <a:r>
              <a:rPr lang="nb-NO" b="1" dirty="0" smtClean="0"/>
              <a:t> avslått :</a:t>
            </a:r>
          </a:p>
          <a:p>
            <a:r>
              <a:rPr lang="nb-NO" b="1" dirty="0" smtClean="0"/>
              <a:t>&gt; java –</a:t>
            </a:r>
            <a:r>
              <a:rPr lang="nb-NO" b="1" dirty="0" err="1" smtClean="0"/>
              <a:t>Xint</a:t>
            </a:r>
            <a:r>
              <a:rPr lang="nb-NO" dirty="0" smtClean="0"/>
              <a:t> …..</a:t>
            </a:r>
          </a:p>
          <a:p>
            <a:r>
              <a:rPr lang="nb-NO" dirty="0" smtClean="0"/>
              <a:t>n= 10 </a:t>
            </a:r>
            <a:r>
              <a:rPr lang="nb-NO" dirty="0" err="1" smtClean="0"/>
              <a:t>mill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817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179512" y="116632"/>
            <a:ext cx="8712968" cy="67403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M:\INF2440Para\FinnMax&gt;java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FinnM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100000000 5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Kjoering:0,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</a:t>
            </a:r>
            <a:r>
              <a:rPr lang="nb-NO" dirty="0" smtClean="0">
                <a:solidFill>
                  <a:schemeClr val="bg1">
                    <a:lumMod val="95000"/>
                  </a:schemeClr>
                </a:solidFill>
              </a:rPr>
              <a:t> a:99989305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41.913504 </a:t>
            </a:r>
            <a:r>
              <a:rPr lang="nb-NO" dirty="0" smtClean="0">
                <a:solidFill>
                  <a:schemeClr val="bg1">
                    <a:lumMod val="95000"/>
                  </a:schemeClr>
                </a:solidFill>
              </a:rPr>
              <a:t>ms.</a:t>
            </a:r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238.799921 </a:t>
            </a:r>
            <a:r>
              <a:rPr lang="nb-NO" dirty="0" smtClean="0">
                <a:solidFill>
                  <a:schemeClr val="bg1">
                    <a:lumMod val="95000"/>
                  </a:schemeClr>
                </a:solidFill>
              </a:rPr>
              <a:t>ms.</a:t>
            </a:r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Kjoering:1,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</a:t>
            </a:r>
            <a:r>
              <a:rPr lang="nb-NO" dirty="0" smtClean="0">
                <a:solidFill>
                  <a:schemeClr val="bg1">
                    <a:lumMod val="95000"/>
                  </a:schemeClr>
                </a:solidFill>
              </a:rPr>
              <a:t>  a:99989305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26.78024 </a:t>
            </a:r>
            <a:r>
              <a:rPr lang="nb-NO" dirty="0" smtClean="0">
                <a:solidFill>
                  <a:schemeClr val="bg1">
                    <a:lumMod val="95000"/>
                  </a:schemeClr>
                </a:solidFill>
              </a:rPr>
              <a:t>ms.</a:t>
            </a:r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235.431219 </a:t>
            </a:r>
            <a:r>
              <a:rPr lang="nb-NO" dirty="0" smtClean="0">
                <a:solidFill>
                  <a:schemeClr val="bg1">
                    <a:lumMod val="95000"/>
                  </a:schemeClr>
                </a:solidFill>
              </a:rPr>
              <a:t>ms.</a:t>
            </a:r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Kjoering:2,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</a:t>
            </a:r>
            <a:r>
              <a:rPr lang="nb-NO" dirty="0" smtClean="0">
                <a:solidFill>
                  <a:schemeClr val="bg1">
                    <a:lumMod val="95000"/>
                  </a:schemeClr>
                </a:solidFill>
              </a:rPr>
              <a:t>  a:99989305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27.791271 </a:t>
            </a:r>
            <a:r>
              <a:rPr lang="nb-NO" dirty="0" smtClean="0">
                <a:solidFill>
                  <a:schemeClr val="bg1">
                    <a:lumMod val="95000"/>
                  </a:schemeClr>
                </a:solidFill>
              </a:rPr>
              <a:t>ms.</a:t>
            </a:r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248.066478 </a:t>
            </a:r>
            <a:r>
              <a:rPr lang="nb-NO" dirty="0" smtClean="0">
                <a:solidFill>
                  <a:schemeClr val="bg1">
                    <a:lumMod val="95000"/>
                  </a:schemeClr>
                </a:solidFill>
              </a:rPr>
              <a:t>ms.</a:t>
            </a:r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Kjoering:3,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</a:t>
            </a:r>
            <a:r>
              <a:rPr lang="nb-NO" dirty="0" smtClean="0">
                <a:solidFill>
                  <a:schemeClr val="bg1">
                    <a:lumMod val="95000"/>
                  </a:schemeClr>
                </a:solidFill>
              </a:rPr>
              <a:t>  a:99989305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26.86283 </a:t>
            </a:r>
            <a:r>
              <a:rPr lang="nb-NO" dirty="0" smtClean="0">
                <a:solidFill>
                  <a:schemeClr val="bg1">
                    <a:lumMod val="95000"/>
                  </a:schemeClr>
                </a:solidFill>
              </a:rPr>
              <a:t>ms.</a:t>
            </a:r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236.013201 </a:t>
            </a:r>
            <a:r>
              <a:rPr lang="nb-NO" dirty="0" smtClean="0">
                <a:solidFill>
                  <a:schemeClr val="bg1">
                    <a:lumMod val="95000"/>
                  </a:schemeClr>
                </a:solidFill>
              </a:rPr>
              <a:t>ms.</a:t>
            </a:r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Kjoering:4,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</a:t>
            </a:r>
            <a:r>
              <a:rPr lang="nb-NO" dirty="0" smtClean="0">
                <a:solidFill>
                  <a:schemeClr val="bg1">
                    <a:lumMod val="95000"/>
                  </a:schemeClr>
                </a:solidFill>
              </a:rPr>
              <a:t>  a:99989305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27.755575 </a:t>
            </a:r>
            <a:r>
              <a:rPr lang="nb-NO" dirty="0" smtClean="0">
                <a:solidFill>
                  <a:schemeClr val="bg1">
                    <a:lumMod val="95000"/>
                  </a:schemeClr>
                </a:solidFill>
              </a:rPr>
              <a:t>ms.</a:t>
            </a:r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223.535073 </a:t>
            </a:r>
            <a:r>
              <a:rPr lang="nb-NO" dirty="0" smtClean="0">
                <a:solidFill>
                  <a:schemeClr val="bg1">
                    <a:lumMod val="95000"/>
                  </a:schemeClr>
                </a:solidFill>
              </a:rPr>
              <a:t>ms.</a:t>
            </a:r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Median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sequential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time:236.013201, median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parallel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time:27.755575,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n=  100000000, </a:t>
            </a:r>
            <a:r>
              <a:rPr lang="nb-NO" b="1" dirty="0" err="1">
                <a:solidFill>
                  <a:schemeClr val="bg1">
                    <a:lumMod val="95000"/>
                  </a:schemeClr>
                </a:solidFill>
              </a:rPr>
              <a:t>Speedup</a:t>
            </a:r>
            <a:r>
              <a:rPr lang="nb-NO" b="1" dirty="0">
                <a:solidFill>
                  <a:schemeClr val="bg1">
                    <a:lumMod val="95000"/>
                  </a:schemeClr>
                </a:solidFill>
              </a:rPr>
              <a:t>:  </a:t>
            </a:r>
            <a:r>
              <a:rPr lang="nb-NO" b="1" dirty="0">
                <a:solidFill>
                  <a:srgbClr val="C00000"/>
                </a:solidFill>
              </a:rPr>
              <a:t>8.59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7164288" y="620688"/>
            <a:ext cx="151216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n= 100 </a:t>
            </a:r>
            <a:r>
              <a:rPr lang="nb-NO" dirty="0" err="1" smtClean="0"/>
              <a:t>mill</a:t>
            </a:r>
            <a:endParaRPr lang="nb-NO" dirty="0"/>
          </a:p>
        </p:txBody>
      </p:sp>
      <p:sp>
        <p:nvSpPr>
          <p:cNvPr id="5" name="Ellipse 4"/>
          <p:cNvSpPr/>
          <p:nvPr/>
        </p:nvSpPr>
        <p:spPr bwMode="auto">
          <a:xfrm>
            <a:off x="4355976" y="1772816"/>
            <a:ext cx="504056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4427984" y="692696"/>
            <a:ext cx="504056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5292080" y="141277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5"/>
                </a:solidFill>
              </a:rPr>
              <a:t>JIT-kompilering +optimalisering</a:t>
            </a:r>
            <a:endParaRPr lang="nb-NO" dirty="0">
              <a:solidFill>
                <a:schemeClr val="accent5"/>
              </a:solidFill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4355976" y="3140968"/>
            <a:ext cx="504056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5220072" y="349171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5"/>
                </a:solidFill>
              </a:rPr>
              <a:t>Søppel-tømming</a:t>
            </a:r>
            <a:endParaRPr lang="nb-NO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41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 smtClean="0"/>
              <a:t>Hva betyr dette for tidsmålingene 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noProof="0" dirty="0" smtClean="0"/>
              <a:t>Første gangen vi gjører er tiden vi måler en sum av:</a:t>
            </a:r>
          </a:p>
          <a:p>
            <a:pPr lvl="1"/>
            <a:r>
              <a:rPr lang="nb-NO" sz="1800" noProof="0" dirty="0" smtClean="0"/>
              <a:t>Først litt </a:t>
            </a:r>
            <a:r>
              <a:rPr lang="nb-NO" sz="1800" noProof="0" dirty="0" err="1" smtClean="0"/>
              <a:t>interpretering</a:t>
            </a:r>
            <a:r>
              <a:rPr lang="nb-NO" sz="1800" noProof="0" dirty="0" smtClean="0"/>
              <a:t> av bytekode</a:t>
            </a:r>
          </a:p>
          <a:p>
            <a:pPr lvl="1"/>
            <a:r>
              <a:rPr lang="nb-NO" sz="1800" noProof="0" dirty="0" smtClean="0"/>
              <a:t>Så oversetting(kompilering) av hyppig brukte metoder til maskinkode</a:t>
            </a:r>
          </a:p>
          <a:p>
            <a:pPr lvl="1"/>
            <a:r>
              <a:rPr lang="nb-NO" sz="1800" noProof="0" dirty="0" smtClean="0"/>
              <a:t>kjøring av resten av programmet dels i maskinkode.</a:t>
            </a:r>
          </a:p>
          <a:p>
            <a:r>
              <a:rPr lang="nb-NO" sz="2000" noProof="0" dirty="0" smtClean="0"/>
              <a:t>Andre gang vi kjører, kan følgende skje:</a:t>
            </a:r>
          </a:p>
          <a:p>
            <a:pPr lvl="1"/>
            <a:r>
              <a:rPr lang="nb-NO" sz="1800" noProof="0" dirty="0" smtClean="0"/>
              <a:t>JVM finner at noen av maskinkompilerte metodene våre må optimaliseres ytterligere</a:t>
            </a:r>
          </a:p>
          <a:p>
            <a:pPr lvl="1"/>
            <a:r>
              <a:rPr lang="nb-NO" sz="1800" noProof="0" dirty="0" smtClean="0"/>
              <a:t>Kjøretiden synker ytterligere</a:t>
            </a:r>
          </a:p>
          <a:p>
            <a:r>
              <a:rPr lang="nb-NO" sz="2000" noProof="0" dirty="0" smtClean="0"/>
              <a:t>Tredje gang er som oftest optimaliseringa ferdig, men ytterligere optimalisering kan bli gjort</a:t>
            </a:r>
          </a:p>
          <a:p>
            <a:r>
              <a:rPr lang="nb-NO" sz="2000" noProof="0" dirty="0" err="1" smtClean="0"/>
              <a:t>Tidtakningen</a:t>
            </a:r>
            <a:r>
              <a:rPr lang="nb-NO" sz="2000" noProof="0" dirty="0" smtClean="0"/>
              <a:t> vår må endres !</a:t>
            </a:r>
          </a:p>
          <a:p>
            <a:r>
              <a:rPr lang="nb-NO" sz="2000" noProof="0" dirty="0" smtClean="0"/>
              <a:t>Vi kjører det sekvensielle og parallelle programmet f.eks </a:t>
            </a:r>
            <a:r>
              <a:rPr lang="nb-NO" sz="2000" dirty="0"/>
              <a:t>9</a:t>
            </a:r>
            <a:r>
              <a:rPr lang="nb-NO" sz="2000" noProof="0" dirty="0" smtClean="0"/>
              <a:t> ganger i en løkke , noterer alle kjøretider i to arrayer som så sorteres og vi velger medianverdien = a[a.length/2] </a:t>
            </a:r>
          </a:p>
          <a:p>
            <a:r>
              <a:rPr lang="nb-NO" sz="2000" noProof="0" dirty="0" smtClean="0"/>
              <a:t>Du får aldri samme svaret to ganger – mye variasjon !!</a:t>
            </a:r>
          </a:p>
          <a:p>
            <a:endParaRPr lang="nb-NO" sz="20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0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7504" y="116632"/>
            <a:ext cx="8712968" cy="350292"/>
          </a:xfrm>
          <a:solidFill>
            <a:schemeClr val="accent2"/>
          </a:solidFill>
        </p:spPr>
        <p:txBody>
          <a:bodyPr/>
          <a:lstStyle/>
          <a:p>
            <a:r>
              <a:rPr lang="nb-NO" sz="1600" dirty="0" smtClean="0"/>
              <a:t>FinnMax, 3 ulike kjøringer (samme parametre , varierer antall tråder: 8, 16, 4 )</a:t>
            </a:r>
            <a:endParaRPr lang="nb-NO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512676"/>
            <a:ext cx="3816424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Uke2&gt;</a:t>
            </a:r>
            <a:r>
              <a:rPr lang="nb-NO" sz="1200" dirty="0" err="1" smtClean="0"/>
              <a:t>java</a:t>
            </a:r>
            <a:r>
              <a:rPr lang="nb-NO" sz="1200" dirty="0" smtClean="0"/>
              <a:t> </a:t>
            </a:r>
            <a:r>
              <a:rPr lang="nb-NO" sz="1200" dirty="0" err="1"/>
              <a:t>FinnM</a:t>
            </a:r>
            <a:r>
              <a:rPr lang="nb-NO" sz="1200" dirty="0"/>
              <a:t> 1000000 9</a:t>
            </a:r>
          </a:p>
          <a:p>
            <a:r>
              <a:rPr lang="nb-NO" sz="1200" dirty="0"/>
              <a:t>Kjøring:0</a:t>
            </a:r>
            <a:r>
              <a:rPr lang="nb-NO" sz="1200" b="1" dirty="0"/>
              <a:t>, ant kjerner:8, antTråder:8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23.860968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3.468803 ms.</a:t>
            </a:r>
          </a:p>
          <a:p>
            <a:endParaRPr lang="nb-NO" sz="1200" dirty="0"/>
          </a:p>
          <a:p>
            <a:r>
              <a:rPr lang="nb-NO" sz="1200" dirty="0"/>
              <a:t>Kjøring:1, ant kjerner:8, antTråder:8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0.311465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0.549437 ms.</a:t>
            </a:r>
          </a:p>
          <a:p>
            <a:r>
              <a:rPr lang="nb-NO" sz="1200" dirty="0" smtClean="0"/>
              <a:t>………</a:t>
            </a:r>
            <a:endParaRPr lang="nb-NO" sz="1200" dirty="0"/>
          </a:p>
          <a:p>
            <a:r>
              <a:rPr lang="nb-NO" sz="1200" dirty="0"/>
              <a:t>Kjøring:8, ant kjerner:8, antTråder:8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0.422752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0.532639 ms.</a:t>
            </a:r>
          </a:p>
          <a:p>
            <a:endParaRPr lang="nb-NO" sz="1200" dirty="0"/>
          </a:p>
          <a:p>
            <a:r>
              <a:rPr lang="nb-NO" sz="1200" dirty="0"/>
              <a:t>Median </a:t>
            </a:r>
            <a:r>
              <a:rPr lang="nb-NO" sz="1200" dirty="0" err="1"/>
              <a:t>sequential</a:t>
            </a:r>
            <a:r>
              <a:rPr lang="nb-NO" sz="1200" dirty="0"/>
              <a:t> time:0.52004, 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smtClean="0"/>
              <a:t>median </a:t>
            </a:r>
            <a:r>
              <a:rPr lang="nb-NO" sz="1200" dirty="0" err="1"/>
              <a:t>parallel</a:t>
            </a:r>
            <a:r>
              <a:rPr lang="nb-NO" sz="1200" dirty="0"/>
              <a:t> time:0.429051,</a:t>
            </a:r>
          </a:p>
          <a:p>
            <a:r>
              <a:rPr lang="nb-NO" sz="1200" dirty="0"/>
              <a:t> </a:t>
            </a:r>
            <a:r>
              <a:rPr lang="nb-NO" sz="1200" dirty="0" err="1"/>
              <a:t>Speedup</a:t>
            </a:r>
            <a:r>
              <a:rPr lang="nb-NO" sz="1200" dirty="0"/>
              <a:t>:  </a:t>
            </a:r>
            <a:r>
              <a:rPr lang="nb-NO" sz="1200" b="1" dirty="0"/>
              <a:t>1.26,</a:t>
            </a:r>
            <a:r>
              <a:rPr lang="nb-NO" sz="1200" dirty="0"/>
              <a:t> n = 1000000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94" y="3730384"/>
            <a:ext cx="3910643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Uke2&gt;</a:t>
            </a:r>
            <a:r>
              <a:rPr lang="nb-NO" sz="1200" dirty="0" err="1" smtClean="0"/>
              <a:t>java</a:t>
            </a:r>
            <a:r>
              <a:rPr lang="nb-NO" sz="1200" dirty="0" smtClean="0"/>
              <a:t> </a:t>
            </a:r>
            <a:r>
              <a:rPr lang="nb-NO" sz="1200" dirty="0" err="1"/>
              <a:t>FinnM</a:t>
            </a:r>
            <a:r>
              <a:rPr lang="nb-NO" sz="1200" dirty="0"/>
              <a:t> 1000000 9</a:t>
            </a:r>
          </a:p>
          <a:p>
            <a:r>
              <a:rPr lang="nb-NO" sz="1200" dirty="0"/>
              <a:t>Kjøring:0, </a:t>
            </a:r>
            <a:r>
              <a:rPr lang="nb-NO" sz="1200" b="1" dirty="0"/>
              <a:t>ant kjerner:8, antTråder:16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18.808946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3.558043 ms.</a:t>
            </a:r>
          </a:p>
          <a:p>
            <a:endParaRPr lang="nb-NO" sz="1200" dirty="0"/>
          </a:p>
          <a:p>
            <a:r>
              <a:rPr lang="nb-NO" sz="1200" dirty="0"/>
              <a:t>Kjøring:1, ant kjerner:8, antTråder:16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1.847439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0.453898 ms.</a:t>
            </a:r>
          </a:p>
          <a:p>
            <a:r>
              <a:rPr lang="nb-NO" sz="1200" dirty="0" smtClean="0"/>
              <a:t>………</a:t>
            </a:r>
            <a:endParaRPr lang="nb-NO" sz="1200" dirty="0"/>
          </a:p>
          <a:p>
            <a:r>
              <a:rPr lang="nb-NO" sz="1200" dirty="0"/>
              <a:t>Kjøring:8, ant kjerner:8, antTråder:16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0.502542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0.471396 ms.</a:t>
            </a:r>
          </a:p>
          <a:p>
            <a:endParaRPr lang="nb-NO" sz="1200" dirty="0"/>
          </a:p>
          <a:p>
            <a:r>
              <a:rPr lang="nb-NO" sz="1200" dirty="0"/>
              <a:t>Median </a:t>
            </a:r>
            <a:r>
              <a:rPr lang="nb-NO" sz="1200" dirty="0" err="1"/>
              <a:t>sequential</a:t>
            </a:r>
            <a:r>
              <a:rPr lang="nb-NO" sz="1200" dirty="0"/>
              <a:t> time:0.509891, </a:t>
            </a:r>
            <a:endParaRPr lang="nb-NO" sz="1200" dirty="0" smtClean="0"/>
          </a:p>
          <a:p>
            <a:r>
              <a:rPr lang="nb-NO" sz="1200" dirty="0" smtClean="0"/>
              <a:t>median </a:t>
            </a:r>
            <a:r>
              <a:rPr lang="nb-NO" sz="1200" dirty="0" err="1"/>
              <a:t>parallel</a:t>
            </a:r>
            <a:r>
              <a:rPr lang="nb-NO" sz="1200" dirty="0"/>
              <a:t> time:0.646726,</a:t>
            </a:r>
          </a:p>
          <a:p>
            <a:r>
              <a:rPr lang="nb-NO" sz="1200" dirty="0"/>
              <a:t> </a:t>
            </a:r>
            <a:r>
              <a:rPr lang="nb-NO" sz="1200" dirty="0" err="1"/>
              <a:t>Speedup</a:t>
            </a:r>
            <a:r>
              <a:rPr lang="nb-NO" sz="1200" dirty="0"/>
              <a:t>:  </a:t>
            </a:r>
            <a:r>
              <a:rPr lang="nb-NO" sz="1200" b="1" dirty="0"/>
              <a:t>0.90, </a:t>
            </a:r>
            <a:r>
              <a:rPr lang="nb-NO" sz="1200" dirty="0"/>
              <a:t>n = 1000000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5560" y="548680"/>
            <a:ext cx="4644516" cy="36009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Uke2&gt;</a:t>
            </a:r>
            <a:r>
              <a:rPr lang="nb-NO" sz="1200" dirty="0" err="1" smtClean="0"/>
              <a:t>java</a:t>
            </a:r>
            <a:r>
              <a:rPr lang="nb-NO" sz="1200" dirty="0" smtClean="0"/>
              <a:t> </a:t>
            </a:r>
            <a:r>
              <a:rPr lang="nb-NO" sz="1200" dirty="0" err="1"/>
              <a:t>FinnM</a:t>
            </a:r>
            <a:r>
              <a:rPr lang="nb-NO" sz="1200" dirty="0"/>
              <a:t> 1000000 9</a:t>
            </a:r>
          </a:p>
          <a:p>
            <a:r>
              <a:rPr lang="nb-NO" sz="1200" dirty="0"/>
              <a:t>Kjøring:0, </a:t>
            </a:r>
            <a:r>
              <a:rPr lang="nb-NO" sz="1200" b="1" dirty="0"/>
              <a:t>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16.154151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3.75507 ms.</a:t>
            </a:r>
          </a:p>
          <a:p>
            <a:endParaRPr lang="nb-NO" sz="1200" dirty="0"/>
          </a:p>
          <a:p>
            <a:r>
              <a:rPr lang="nb-NO" sz="1200" dirty="0"/>
              <a:t>Kjøring:1, 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1.280854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0.520741 ms.</a:t>
            </a:r>
          </a:p>
          <a:p>
            <a:endParaRPr lang="nb-NO" sz="1200" dirty="0"/>
          </a:p>
          <a:p>
            <a:r>
              <a:rPr lang="nb-NO" sz="1200" dirty="0"/>
              <a:t>Kjøring:2, 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0.557136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0.509191 ms.</a:t>
            </a:r>
          </a:p>
          <a:p>
            <a:r>
              <a:rPr lang="nb-NO" sz="1200" dirty="0" smtClean="0"/>
              <a:t>………………</a:t>
            </a:r>
            <a:endParaRPr lang="nb-NO" sz="1200" dirty="0"/>
          </a:p>
          <a:p>
            <a:r>
              <a:rPr lang="nb-NO" sz="1200" dirty="0"/>
              <a:t>Kjøring:8, 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0.628527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0.52354 ms.</a:t>
            </a:r>
          </a:p>
          <a:p>
            <a:endParaRPr lang="nb-NO" sz="1200" dirty="0"/>
          </a:p>
          <a:p>
            <a:r>
              <a:rPr lang="nb-NO" sz="1200" dirty="0"/>
              <a:t>Median </a:t>
            </a:r>
            <a:r>
              <a:rPr lang="nb-NO" sz="1200" dirty="0" err="1"/>
              <a:t>sequential</a:t>
            </a:r>
            <a:r>
              <a:rPr lang="nb-NO" sz="1200" dirty="0"/>
              <a:t> time:0.520741, median </a:t>
            </a:r>
            <a:r>
              <a:rPr lang="nb-NO" sz="1200" dirty="0" err="1"/>
              <a:t>parallel</a:t>
            </a:r>
            <a:r>
              <a:rPr lang="nb-NO" sz="1200" dirty="0"/>
              <a:t> time:0.628527,</a:t>
            </a:r>
          </a:p>
          <a:p>
            <a:r>
              <a:rPr lang="nb-NO" sz="1200" dirty="0"/>
              <a:t> </a:t>
            </a:r>
            <a:r>
              <a:rPr lang="nb-NO" sz="1200" dirty="0" err="1"/>
              <a:t>Speedup</a:t>
            </a:r>
            <a:r>
              <a:rPr lang="nb-NO" sz="1200" dirty="0"/>
              <a:t>:  </a:t>
            </a:r>
            <a:r>
              <a:rPr lang="nb-NO" sz="1200" b="1" dirty="0"/>
              <a:t>0.88</a:t>
            </a:r>
            <a:r>
              <a:rPr lang="nb-NO" sz="1200" dirty="0"/>
              <a:t>, n = 1000000</a:t>
            </a:r>
          </a:p>
        </p:txBody>
      </p:sp>
    </p:spTree>
    <p:extLst>
      <p:ext uri="{BB962C8B-B14F-4D97-AF65-F5344CB8AC3E}">
        <p14:creationId xmlns:p14="http://schemas.microsoft.com/office/powerpoint/2010/main" val="189216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«Aldri» samme resultatet to ganger  </a:t>
            </a:r>
            <a:endParaRPr lang="nb-NO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110" y="1340768"/>
            <a:ext cx="82804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Uke2&gt;</a:t>
            </a:r>
            <a:r>
              <a:rPr lang="nb-NO" dirty="0" err="1" smtClean="0"/>
              <a:t>java</a:t>
            </a:r>
            <a:r>
              <a:rPr lang="nb-NO" dirty="0" smtClean="0"/>
              <a:t> </a:t>
            </a:r>
            <a:r>
              <a:rPr lang="nb-NO" dirty="0" err="1"/>
              <a:t>FinnM</a:t>
            </a:r>
            <a:r>
              <a:rPr lang="nb-NO" dirty="0"/>
              <a:t> 1000000 9</a:t>
            </a:r>
          </a:p>
          <a:p>
            <a:r>
              <a:rPr lang="nb-NO" dirty="0" smtClean="0"/>
              <a:t>ant </a:t>
            </a:r>
            <a:r>
              <a:rPr lang="nb-NO" dirty="0"/>
              <a:t>kjerner:8, </a:t>
            </a:r>
            <a:r>
              <a:rPr lang="nb-NO" dirty="0" smtClean="0"/>
              <a:t>antTråder:8, n = 1mill</a:t>
            </a:r>
          </a:p>
          <a:p>
            <a:endParaRPr lang="nb-NO" dirty="0" smtClean="0"/>
          </a:p>
          <a:p>
            <a:r>
              <a:rPr lang="nb-NO" dirty="0"/>
              <a:t>Med antall kjøringer for median = </a:t>
            </a:r>
            <a:r>
              <a:rPr lang="nb-NO" dirty="0" smtClean="0"/>
              <a:t>9</a:t>
            </a:r>
            <a:br>
              <a:rPr lang="nb-NO" dirty="0" smtClean="0"/>
            </a:br>
            <a:r>
              <a:rPr lang="nb-NO" dirty="0" smtClean="0"/>
              <a:t> 1) </a:t>
            </a:r>
            <a:r>
              <a:rPr lang="nb-NO" dirty="0" err="1" smtClean="0"/>
              <a:t>Speedup</a:t>
            </a:r>
            <a:r>
              <a:rPr lang="nb-NO" dirty="0"/>
              <a:t>:  </a:t>
            </a:r>
            <a:r>
              <a:rPr lang="nb-NO" b="1" dirty="0"/>
              <a:t>0.68</a:t>
            </a:r>
            <a:r>
              <a:rPr lang="nb-NO" dirty="0"/>
              <a:t>, n = </a:t>
            </a:r>
            <a:r>
              <a:rPr lang="nb-NO" dirty="0" smtClean="0"/>
              <a:t>1000000</a:t>
            </a:r>
          </a:p>
          <a:p>
            <a:r>
              <a:rPr lang="nb-NO" dirty="0"/>
              <a:t> 2) </a:t>
            </a:r>
            <a:r>
              <a:rPr lang="nb-NO" dirty="0" err="1"/>
              <a:t>Speedup</a:t>
            </a:r>
            <a:r>
              <a:rPr lang="nb-NO" dirty="0"/>
              <a:t>:  0.96, n = </a:t>
            </a:r>
            <a:r>
              <a:rPr lang="nb-NO" dirty="0" smtClean="0"/>
              <a:t>1000000</a:t>
            </a:r>
          </a:p>
          <a:p>
            <a:r>
              <a:rPr lang="nb-NO" dirty="0"/>
              <a:t> 3) </a:t>
            </a:r>
            <a:r>
              <a:rPr lang="nb-NO" dirty="0" err="1"/>
              <a:t>Speedup</a:t>
            </a:r>
            <a:r>
              <a:rPr lang="nb-NO" dirty="0"/>
              <a:t>:  0.84, n = </a:t>
            </a:r>
            <a:r>
              <a:rPr lang="nb-NO" dirty="0" smtClean="0"/>
              <a:t>1000000</a:t>
            </a:r>
          </a:p>
          <a:p>
            <a:r>
              <a:rPr lang="nb-NO" dirty="0"/>
              <a:t> </a:t>
            </a:r>
            <a:r>
              <a:rPr lang="nb-NO" dirty="0" smtClean="0"/>
              <a:t>4</a:t>
            </a:r>
            <a:r>
              <a:rPr lang="nb-NO" dirty="0"/>
              <a:t>) </a:t>
            </a:r>
            <a:r>
              <a:rPr lang="nb-NO" dirty="0" err="1"/>
              <a:t>Speedup</a:t>
            </a:r>
            <a:r>
              <a:rPr lang="nb-NO" dirty="0"/>
              <a:t>:  0.71, n = </a:t>
            </a:r>
            <a:r>
              <a:rPr lang="nb-NO" dirty="0" smtClean="0"/>
              <a:t>1000000</a:t>
            </a:r>
          </a:p>
          <a:p>
            <a:r>
              <a:rPr lang="nb-NO" dirty="0"/>
              <a:t> 5) </a:t>
            </a:r>
            <a:r>
              <a:rPr lang="nb-NO" dirty="0" err="1"/>
              <a:t>Speedup</a:t>
            </a:r>
            <a:r>
              <a:rPr lang="nb-NO" dirty="0"/>
              <a:t>:  1.06, n = </a:t>
            </a:r>
            <a:r>
              <a:rPr lang="nb-NO" dirty="0" smtClean="0"/>
              <a:t>1000000</a:t>
            </a:r>
          </a:p>
          <a:p>
            <a:r>
              <a:rPr lang="nb-NO" dirty="0"/>
              <a:t> </a:t>
            </a:r>
            <a:r>
              <a:rPr lang="nb-NO" dirty="0" smtClean="0"/>
              <a:t>6) </a:t>
            </a:r>
            <a:r>
              <a:rPr lang="nb-NO" dirty="0" err="1"/>
              <a:t>Speedup</a:t>
            </a:r>
            <a:r>
              <a:rPr lang="nb-NO" dirty="0"/>
              <a:t>:  1.26</a:t>
            </a:r>
            <a:r>
              <a:rPr lang="nb-NO" b="1" dirty="0"/>
              <a:t>,</a:t>
            </a:r>
            <a:r>
              <a:rPr lang="nb-NO" dirty="0"/>
              <a:t> n = </a:t>
            </a:r>
            <a:r>
              <a:rPr lang="nb-NO" dirty="0" smtClean="0"/>
              <a:t>1000000</a:t>
            </a:r>
          </a:p>
          <a:p>
            <a:endParaRPr lang="nb-NO" dirty="0"/>
          </a:p>
          <a:p>
            <a:r>
              <a:rPr lang="nb-NO" dirty="0" smtClean="0"/>
              <a:t>Med antall kjøringer for median = 21</a:t>
            </a:r>
          </a:p>
          <a:p>
            <a:r>
              <a:rPr lang="nb-NO" dirty="0"/>
              <a:t> 7) </a:t>
            </a:r>
            <a:r>
              <a:rPr lang="nb-NO" dirty="0" err="1"/>
              <a:t>Speedup</a:t>
            </a:r>
            <a:r>
              <a:rPr lang="nb-NO" dirty="0"/>
              <a:t>:  1.00, n = </a:t>
            </a:r>
            <a:r>
              <a:rPr lang="nb-NO" dirty="0" smtClean="0"/>
              <a:t>1000000</a:t>
            </a:r>
          </a:p>
          <a:p>
            <a:r>
              <a:rPr lang="nb-NO" dirty="0"/>
              <a:t> 8) </a:t>
            </a:r>
            <a:r>
              <a:rPr lang="nb-NO" dirty="0" err="1"/>
              <a:t>Speedup</a:t>
            </a:r>
            <a:r>
              <a:rPr lang="nb-NO" dirty="0"/>
              <a:t>:  0.84, n = </a:t>
            </a:r>
            <a:r>
              <a:rPr lang="nb-NO" dirty="0" smtClean="0"/>
              <a:t>1000000</a:t>
            </a:r>
          </a:p>
          <a:p>
            <a:r>
              <a:rPr lang="nb-NO" dirty="0"/>
              <a:t> 9) </a:t>
            </a:r>
            <a:r>
              <a:rPr lang="nb-NO" dirty="0" err="1"/>
              <a:t>Speedup</a:t>
            </a:r>
            <a:r>
              <a:rPr lang="nb-NO" dirty="0"/>
              <a:t>:  0.88, n = </a:t>
            </a:r>
            <a:r>
              <a:rPr lang="nb-NO" dirty="0" smtClean="0"/>
              <a:t>1000000</a:t>
            </a:r>
          </a:p>
          <a:p>
            <a:r>
              <a:rPr lang="nb-NO" dirty="0"/>
              <a:t>10) </a:t>
            </a:r>
            <a:r>
              <a:rPr lang="nb-NO" dirty="0" err="1"/>
              <a:t>Speedup</a:t>
            </a:r>
            <a:r>
              <a:rPr lang="nb-NO" dirty="0"/>
              <a:t>: </a:t>
            </a:r>
            <a:r>
              <a:rPr lang="nb-NO" b="1" dirty="0"/>
              <a:t> 1.75</a:t>
            </a:r>
            <a:r>
              <a:rPr lang="nb-NO" dirty="0"/>
              <a:t>, n = </a:t>
            </a:r>
            <a:r>
              <a:rPr lang="nb-NO" dirty="0" smtClean="0"/>
              <a:t>1000000</a:t>
            </a:r>
          </a:p>
          <a:p>
            <a:r>
              <a:rPr lang="nb-NO" dirty="0"/>
              <a:t>11) </a:t>
            </a:r>
            <a:r>
              <a:rPr lang="nb-NO" dirty="0" err="1"/>
              <a:t>Speedup</a:t>
            </a:r>
            <a:r>
              <a:rPr lang="nb-NO" dirty="0"/>
              <a:t>:  0.87, n = </a:t>
            </a:r>
            <a:r>
              <a:rPr lang="nb-NO" dirty="0" smtClean="0"/>
              <a:t>1000000</a:t>
            </a:r>
          </a:p>
          <a:p>
            <a:r>
              <a:rPr lang="nb-NO" dirty="0"/>
              <a:t>12) </a:t>
            </a:r>
            <a:r>
              <a:rPr lang="nb-NO" dirty="0" err="1"/>
              <a:t>Speedup</a:t>
            </a:r>
            <a:r>
              <a:rPr lang="nb-NO" dirty="0"/>
              <a:t>:  1.11, n = 1000000</a:t>
            </a:r>
          </a:p>
          <a:p>
            <a:r>
              <a:rPr lang="nb-NO" dirty="0" smtClean="0"/>
              <a:t>13</a:t>
            </a:r>
            <a:r>
              <a:rPr lang="nb-NO" dirty="0"/>
              <a:t>) </a:t>
            </a:r>
            <a:r>
              <a:rPr lang="nb-NO" dirty="0" err="1"/>
              <a:t>Speedup</a:t>
            </a:r>
            <a:r>
              <a:rPr lang="nb-NO" dirty="0"/>
              <a:t>:  1.03, n = 1000000</a:t>
            </a:r>
          </a:p>
        </p:txBody>
      </p:sp>
    </p:spTree>
    <p:extLst>
      <p:ext uri="{BB962C8B-B14F-4D97-AF65-F5344CB8AC3E}">
        <p14:creationId xmlns:p14="http://schemas.microsoft.com/office/powerpoint/2010/main" val="669131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 smtClean="0"/>
              <a:t>Konklusjon på JIT-kompilering</a:t>
            </a:r>
            <a:endParaRPr lang="nb-NO" noProof="0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noProof="0" dirty="0" smtClean="0"/>
              <a:t>JIT-kompilering kan skrues av med &gt;java </a:t>
            </a:r>
            <a:r>
              <a:rPr lang="nb-NO" sz="2000" noProof="0" dirty="0" smtClean="0">
                <a:solidFill>
                  <a:srgbClr val="0070C0"/>
                </a:solidFill>
              </a:rPr>
              <a:t>–</a:t>
            </a:r>
            <a:r>
              <a:rPr lang="nb-NO" sz="2000" noProof="0" dirty="0" err="1" smtClean="0">
                <a:solidFill>
                  <a:srgbClr val="0070C0"/>
                </a:solidFill>
              </a:rPr>
              <a:t>Xint</a:t>
            </a:r>
            <a:r>
              <a:rPr lang="nb-NO" sz="2000" noProof="0" dirty="0" smtClean="0">
                <a:solidFill>
                  <a:srgbClr val="0070C0"/>
                </a:solidFill>
              </a:rPr>
              <a:t>  </a:t>
            </a:r>
            <a:r>
              <a:rPr lang="nb-NO" sz="2000" noProof="0" dirty="0" err="1" smtClean="0"/>
              <a:t>MittProg</a:t>
            </a:r>
            <a:r>
              <a:rPr lang="nb-NO" sz="2000" noProof="0" dirty="0" smtClean="0"/>
              <a:t> ..</a:t>
            </a:r>
          </a:p>
          <a:p>
            <a:pPr lvl="1"/>
            <a:r>
              <a:rPr lang="nb-NO" sz="1800" noProof="0" dirty="0" smtClean="0"/>
              <a:t>Brukes bare for </a:t>
            </a:r>
            <a:r>
              <a:rPr lang="nb-NO" sz="1800" noProof="0" dirty="0" err="1" smtClean="0"/>
              <a:t>debugging</a:t>
            </a:r>
            <a:endParaRPr lang="nb-NO" sz="1800" noProof="0" dirty="0" smtClean="0"/>
          </a:p>
          <a:p>
            <a:r>
              <a:rPr lang="nb-NO" sz="2000" noProof="0" dirty="0" smtClean="0"/>
              <a:t>JIT kompilering kan gi 10 til </a:t>
            </a:r>
            <a:r>
              <a:rPr lang="nb-NO" sz="2000" dirty="0" smtClean="0"/>
              <a:t>30</a:t>
            </a:r>
            <a:r>
              <a:rPr lang="nb-NO" sz="2000" noProof="0" dirty="0" smtClean="0"/>
              <a:t> ganger så rask eksekvering for liten n (en god del mer for stor n)</a:t>
            </a:r>
          </a:p>
          <a:p>
            <a:r>
              <a:rPr lang="nb-NO" sz="2000" noProof="0" dirty="0" smtClean="0"/>
              <a:t>Første, andre (og tredje)  kjøring er </a:t>
            </a:r>
            <a:r>
              <a:rPr lang="nb-NO" sz="2000" noProof="0" dirty="0"/>
              <a:t>tidsmessig </a:t>
            </a:r>
            <a:r>
              <a:rPr lang="nb-NO" sz="2000" noProof="0" dirty="0" smtClean="0"/>
              <a:t>sterkt misvisende  </a:t>
            </a:r>
          </a:p>
          <a:p>
            <a:r>
              <a:rPr lang="nb-NO" sz="2000" noProof="0" dirty="0" smtClean="0"/>
              <a:t>Vi må:</a:t>
            </a:r>
          </a:p>
          <a:p>
            <a:pPr lvl="1"/>
            <a:r>
              <a:rPr lang="nb-NO" sz="1800" noProof="0" dirty="0" smtClean="0"/>
              <a:t>Kjøre programmet i en løkke </a:t>
            </a:r>
            <a:r>
              <a:rPr lang="nb-NO" sz="1800" dirty="0" smtClean="0"/>
              <a:t> </a:t>
            </a:r>
            <a:r>
              <a:rPr lang="nb-NO" sz="1800" dirty="0" err="1" smtClean="0"/>
              <a:t>f.eks</a:t>
            </a:r>
            <a:r>
              <a:rPr lang="nb-NO" sz="1800" dirty="0" smtClean="0"/>
              <a:t> 9 (eller 7 eller 11) ganger</a:t>
            </a:r>
            <a:endParaRPr lang="nb-NO" sz="1800" dirty="0"/>
          </a:p>
          <a:p>
            <a:pPr lvl="1"/>
            <a:r>
              <a:rPr lang="nb-NO" sz="1800" noProof="0" dirty="0" smtClean="0"/>
              <a:t>Legge tidene i hver sin array (sekvensielt og parallell tid)</a:t>
            </a:r>
          </a:p>
          <a:p>
            <a:pPr lvl="1"/>
            <a:r>
              <a:rPr lang="nb-NO" sz="1800" noProof="0" dirty="0" smtClean="0"/>
              <a:t>Sortere </a:t>
            </a:r>
            <a:r>
              <a:rPr lang="nb-NO" sz="1800" noProof="0" dirty="0" err="1" smtClean="0"/>
              <a:t>arrayene</a:t>
            </a:r>
            <a:endParaRPr lang="nb-NO" sz="1800" noProof="0" dirty="0" smtClean="0"/>
          </a:p>
          <a:p>
            <a:pPr lvl="1"/>
            <a:r>
              <a:rPr lang="nb-NO" sz="1800" noProof="0" dirty="0" smtClean="0"/>
              <a:t>Ta ut medianen  (element  </a:t>
            </a:r>
            <a:r>
              <a:rPr lang="nb-NO" sz="1800" dirty="0" smtClean="0"/>
              <a:t>a.</a:t>
            </a:r>
            <a:r>
              <a:rPr lang="nb-NO" sz="1800" noProof="0" dirty="0" smtClean="0"/>
              <a:t>length/2), som blir vår tidsmåling                                                                                   </a:t>
            </a:r>
            <a:endParaRPr lang="nb-NO" sz="1800" noProof="0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4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323528" y="44624"/>
            <a:ext cx="8568952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00" dirty="0"/>
              <a:t>import </a:t>
            </a:r>
            <a:r>
              <a:rPr lang="nb-NO" sz="1300" dirty="0" err="1"/>
              <a:t>java.util.concurrent</a:t>
            </a:r>
            <a:r>
              <a:rPr lang="nb-NO" sz="1300" dirty="0"/>
              <a:t>.*;</a:t>
            </a:r>
          </a:p>
          <a:p>
            <a:r>
              <a:rPr lang="nb-NO" sz="1300" dirty="0"/>
              <a:t>import </a:t>
            </a:r>
            <a:r>
              <a:rPr lang="nb-NO" sz="1300" dirty="0" err="1"/>
              <a:t>java.util</a:t>
            </a:r>
            <a:r>
              <a:rPr lang="nb-NO" sz="1300" dirty="0"/>
              <a:t>.*;</a:t>
            </a:r>
          </a:p>
          <a:p>
            <a:r>
              <a:rPr lang="nb-NO" sz="1300" dirty="0">
                <a:solidFill>
                  <a:srgbClr val="0070C0"/>
                </a:solidFill>
              </a:rPr>
              <a:t>class</a:t>
            </a:r>
            <a:r>
              <a:rPr lang="nb-NO" sz="1300" dirty="0"/>
              <a:t> Problem2 { int [] </a:t>
            </a:r>
            <a:r>
              <a:rPr lang="nb-NO" sz="1300" dirty="0" err="1"/>
              <a:t>fellesData</a:t>
            </a:r>
            <a:r>
              <a:rPr lang="nb-NO" sz="1300" dirty="0"/>
              <a:t>  ; </a:t>
            </a:r>
            <a:r>
              <a:rPr lang="nb-NO" sz="1300" dirty="0">
                <a:solidFill>
                  <a:srgbClr val="00B050"/>
                </a:solidFill>
              </a:rPr>
              <a:t>// dette er felles, delte data for alle trådene</a:t>
            </a:r>
          </a:p>
          <a:p>
            <a:r>
              <a:rPr lang="nb-NO" sz="1300" dirty="0"/>
              <a:t>       </a:t>
            </a:r>
            <a:r>
              <a:rPr lang="nb-NO" sz="1300" dirty="0">
                <a:solidFill>
                  <a:srgbClr val="0070C0"/>
                </a:solidFill>
              </a:rPr>
              <a:t>double</a:t>
            </a:r>
            <a:r>
              <a:rPr lang="nb-NO" sz="1300" dirty="0"/>
              <a:t> [] tidene ;</a:t>
            </a:r>
          </a:p>
          <a:p>
            <a:r>
              <a:rPr lang="nb-NO" sz="1300" dirty="0"/>
              <a:t>       </a:t>
            </a:r>
            <a:r>
              <a:rPr lang="nb-NO" sz="1300" dirty="0">
                <a:solidFill>
                  <a:srgbClr val="0070C0"/>
                </a:solidFill>
              </a:rPr>
              <a:t>int</a:t>
            </a:r>
            <a:r>
              <a:rPr lang="nb-NO" sz="1300" dirty="0"/>
              <a:t> ant</a:t>
            </a:r>
            <a:r>
              <a:rPr lang="nb-NO" sz="1300" dirty="0" smtClean="0"/>
              <a:t>, svar</a:t>
            </a:r>
            <a:r>
              <a:rPr lang="nb-NO" sz="1300" dirty="0"/>
              <a:t>;</a:t>
            </a:r>
          </a:p>
          <a:p>
            <a:r>
              <a:rPr lang="nb-NO" sz="1300" dirty="0" smtClean="0"/>
              <a:t>       </a:t>
            </a:r>
            <a:r>
              <a:rPr lang="nb-NO" sz="1300" dirty="0" err="1">
                <a:solidFill>
                  <a:srgbClr val="0070C0"/>
                </a:solidFill>
              </a:rPr>
              <a:t>public</a:t>
            </a:r>
            <a:r>
              <a:rPr lang="nb-NO" sz="1300" dirty="0">
                <a:solidFill>
                  <a:srgbClr val="0070C0"/>
                </a:solidFill>
              </a:rPr>
              <a:t> </a:t>
            </a:r>
            <a:r>
              <a:rPr lang="nb-NO" sz="1300" dirty="0" err="1">
                <a:solidFill>
                  <a:srgbClr val="0070C0"/>
                </a:solidFill>
              </a:rPr>
              <a:t>static</a:t>
            </a:r>
            <a:r>
              <a:rPr lang="nb-NO" sz="1300" dirty="0">
                <a:solidFill>
                  <a:srgbClr val="0070C0"/>
                </a:solidFill>
              </a:rPr>
              <a:t> v</a:t>
            </a:r>
            <a:r>
              <a:rPr lang="nb-NO" sz="1300" dirty="0"/>
              <a:t>oid main(String [] </a:t>
            </a:r>
            <a:r>
              <a:rPr lang="nb-NO" sz="1300" dirty="0" err="1"/>
              <a:t>args</a:t>
            </a:r>
            <a:r>
              <a:rPr lang="nb-NO" sz="1300" dirty="0"/>
              <a:t>) {</a:t>
            </a:r>
          </a:p>
          <a:p>
            <a:r>
              <a:rPr lang="nb-NO" sz="1300" dirty="0"/>
              <a:t>    </a:t>
            </a:r>
            <a:r>
              <a:rPr lang="nb-NO" sz="1300" dirty="0" smtClean="0"/>
              <a:t>           </a:t>
            </a:r>
            <a:r>
              <a:rPr lang="nb-NO" sz="1300" dirty="0"/>
              <a:t>( new Problem()).</a:t>
            </a:r>
            <a:r>
              <a:rPr lang="nb-NO" sz="1300" dirty="0" err="1"/>
              <a:t>utfoer</a:t>
            </a:r>
            <a:r>
              <a:rPr lang="nb-NO" sz="1300" dirty="0"/>
              <a:t>(</a:t>
            </a:r>
            <a:r>
              <a:rPr lang="nb-NO" sz="1300" dirty="0" err="1"/>
              <a:t>args</a:t>
            </a:r>
            <a:r>
              <a:rPr lang="nb-NO" sz="1300" dirty="0"/>
              <a:t>);</a:t>
            </a:r>
          </a:p>
          <a:p>
            <a:r>
              <a:rPr lang="nb-NO" sz="1300" dirty="0" smtClean="0"/>
              <a:t>        </a:t>
            </a:r>
            <a:r>
              <a:rPr lang="nb-NO" sz="1300" dirty="0"/>
              <a:t>}</a:t>
            </a:r>
          </a:p>
          <a:p>
            <a:r>
              <a:rPr lang="nb-NO" sz="1300" dirty="0" smtClean="0"/>
              <a:t>        </a:t>
            </a:r>
            <a:r>
              <a:rPr lang="nb-NO" sz="1300" dirty="0">
                <a:solidFill>
                  <a:srgbClr val="0070C0"/>
                </a:solidFill>
              </a:rPr>
              <a:t>void</a:t>
            </a:r>
            <a:r>
              <a:rPr lang="nb-NO" sz="1300" dirty="0"/>
              <a:t> </a:t>
            </a:r>
            <a:r>
              <a:rPr lang="nb-NO" sz="1300" dirty="0" err="1"/>
              <a:t>utfoer</a:t>
            </a:r>
            <a:r>
              <a:rPr lang="nb-NO" sz="1300" dirty="0"/>
              <a:t> (String [] </a:t>
            </a:r>
            <a:r>
              <a:rPr lang="nb-NO" sz="1300" dirty="0" err="1"/>
              <a:t>args</a:t>
            </a:r>
            <a:r>
              <a:rPr lang="nb-NO" sz="1300" dirty="0"/>
              <a:t>) {</a:t>
            </a:r>
          </a:p>
          <a:p>
            <a:r>
              <a:rPr lang="nb-NO" sz="1300" dirty="0" smtClean="0"/>
              <a:t>	ant </a:t>
            </a:r>
            <a:r>
              <a:rPr lang="nb-NO" sz="1300" dirty="0"/>
              <a:t>= new </a:t>
            </a:r>
            <a:r>
              <a:rPr lang="nb-NO" sz="1300" dirty="0" err="1"/>
              <a:t>Integer</a:t>
            </a:r>
            <a:r>
              <a:rPr lang="nb-NO" sz="1300" dirty="0"/>
              <a:t>(</a:t>
            </a:r>
            <a:r>
              <a:rPr lang="nb-NO" sz="1300" dirty="0" err="1"/>
              <a:t>args</a:t>
            </a:r>
            <a:r>
              <a:rPr lang="nb-NO" sz="1300" dirty="0"/>
              <a:t>[0]);</a:t>
            </a:r>
          </a:p>
          <a:p>
            <a:r>
              <a:rPr lang="nb-NO" sz="1300" dirty="0"/>
              <a:t>	</a:t>
            </a:r>
            <a:r>
              <a:rPr lang="nb-NO" sz="1300" dirty="0" smtClean="0"/>
              <a:t>fellesData </a:t>
            </a:r>
            <a:r>
              <a:rPr lang="nb-NO" sz="1300" dirty="0"/>
              <a:t>= new int [ant</a:t>
            </a:r>
            <a:r>
              <a:rPr lang="nb-NO" sz="1300" dirty="0" smtClean="0"/>
              <a:t>];</a:t>
            </a:r>
          </a:p>
          <a:p>
            <a:r>
              <a:rPr lang="nb-NO" sz="1300" dirty="0"/>
              <a:t>	</a:t>
            </a:r>
            <a:r>
              <a:rPr lang="nb-NO" sz="1300" dirty="0" smtClean="0"/>
              <a:t>tidene </a:t>
            </a:r>
            <a:r>
              <a:rPr lang="nb-NO" sz="1300" dirty="0"/>
              <a:t>= new double[9];</a:t>
            </a:r>
          </a:p>
          <a:p>
            <a:r>
              <a:rPr lang="nb-NO" sz="1300" dirty="0"/>
              <a:t>	</a:t>
            </a:r>
            <a:r>
              <a:rPr lang="nb-NO" sz="1300" dirty="0" smtClean="0"/>
              <a:t>for </a:t>
            </a:r>
            <a:r>
              <a:rPr lang="nb-NO" sz="1300" dirty="0"/>
              <a:t>(int m = 0; m &lt;9; m++) {</a:t>
            </a:r>
          </a:p>
          <a:p>
            <a:r>
              <a:rPr lang="nb-NO" sz="1300" dirty="0"/>
              <a:t>	</a:t>
            </a:r>
            <a:r>
              <a:rPr lang="nb-NO" sz="1300" dirty="0" smtClean="0"/>
              <a:t>	long </a:t>
            </a:r>
            <a:r>
              <a:rPr lang="nb-NO" sz="1300" dirty="0"/>
              <a:t>tid = </a:t>
            </a:r>
            <a:r>
              <a:rPr lang="nb-NO" sz="1300" dirty="0" err="1"/>
              <a:t>System.nanoTime</a:t>
            </a:r>
            <a:r>
              <a:rPr lang="nb-NO" sz="1300" dirty="0"/>
              <a:t>();</a:t>
            </a:r>
          </a:p>
          <a:p>
            <a:r>
              <a:rPr lang="nb-NO" sz="1300" dirty="0"/>
              <a:t>		</a:t>
            </a:r>
            <a:r>
              <a:rPr lang="nb-NO" sz="1300" dirty="0" err="1" smtClean="0"/>
              <a:t>Thread</a:t>
            </a:r>
            <a:r>
              <a:rPr lang="nb-NO" sz="1300" dirty="0" smtClean="0"/>
              <a:t> </a:t>
            </a:r>
            <a:r>
              <a:rPr lang="nb-NO" sz="1300" dirty="0"/>
              <a:t>t = new </a:t>
            </a:r>
            <a:r>
              <a:rPr lang="nb-NO" sz="1300" dirty="0" err="1"/>
              <a:t>Thread</a:t>
            </a:r>
            <a:r>
              <a:rPr lang="nb-NO" sz="1300" dirty="0"/>
              <a:t>(new Arbeider());</a:t>
            </a:r>
          </a:p>
          <a:p>
            <a:r>
              <a:rPr lang="nb-NO" sz="1300" dirty="0"/>
              <a:t>		</a:t>
            </a:r>
            <a:r>
              <a:rPr lang="nb-NO" sz="1300" dirty="0" smtClean="0"/>
              <a:t> </a:t>
            </a:r>
            <a:r>
              <a:rPr lang="nb-NO" sz="1300" dirty="0" err="1"/>
              <a:t>t.start</a:t>
            </a:r>
            <a:r>
              <a:rPr lang="nb-NO" sz="1300" dirty="0" smtClean="0"/>
              <a:t>();</a:t>
            </a:r>
          </a:p>
          <a:p>
            <a:r>
              <a:rPr lang="nb-NO" sz="1300" dirty="0"/>
              <a:t> </a:t>
            </a:r>
            <a:r>
              <a:rPr lang="nb-NO" sz="1300" dirty="0" smtClean="0"/>
              <a:t>                                  </a:t>
            </a:r>
            <a:r>
              <a:rPr lang="en-US" sz="1300" dirty="0"/>
              <a:t> try{</a:t>
            </a:r>
            <a:r>
              <a:rPr lang="en-US" sz="1300" dirty="0" err="1"/>
              <a:t>t.join</a:t>
            </a:r>
            <a:r>
              <a:rPr lang="en-US" sz="1300" dirty="0"/>
              <a:t>();}catch (Exception e) {return</a:t>
            </a:r>
            <a:r>
              <a:rPr lang="en-US" sz="1300" dirty="0" smtClean="0"/>
              <a:t>;}</a:t>
            </a:r>
            <a:br>
              <a:rPr lang="en-US" sz="1300" dirty="0" smtClean="0"/>
            </a:br>
            <a:r>
              <a:rPr lang="nb-NO" sz="1300" dirty="0"/>
              <a:t>		</a:t>
            </a:r>
            <a:r>
              <a:rPr lang="nb-NO" sz="1300" dirty="0" smtClean="0"/>
              <a:t>tidene[m</a:t>
            </a:r>
            <a:r>
              <a:rPr lang="nb-NO" sz="1300" dirty="0"/>
              <a:t>] = (</a:t>
            </a:r>
            <a:r>
              <a:rPr lang="nb-NO" sz="1300" dirty="0" err="1"/>
              <a:t>System.nanoTime</a:t>
            </a:r>
            <a:r>
              <a:rPr lang="nb-NO" sz="1300" dirty="0"/>
              <a:t>() -tid)/1000000.0;</a:t>
            </a:r>
          </a:p>
          <a:p>
            <a:r>
              <a:rPr lang="nb-NO" sz="1300" dirty="0"/>
              <a:t>		</a:t>
            </a:r>
            <a:r>
              <a:rPr lang="nb-NO" sz="1300" dirty="0" smtClean="0"/>
              <a:t>System.out.println</a:t>
            </a:r>
            <a:r>
              <a:rPr lang="nb-NO" sz="1300" dirty="0"/>
              <a:t>("Tid for "+m + ", tråd:"+tidene[m</a:t>
            </a:r>
            <a:r>
              <a:rPr lang="nb-NO" sz="1300" dirty="0" smtClean="0"/>
              <a:t>]+« ms");</a:t>
            </a:r>
          </a:p>
          <a:p>
            <a:r>
              <a:rPr lang="nb-NO" sz="1300" dirty="0" smtClean="0"/>
              <a:t>                }</a:t>
            </a:r>
            <a:endParaRPr lang="nb-NO" sz="1300" dirty="0"/>
          </a:p>
          <a:p>
            <a:r>
              <a:rPr lang="nb-NO" sz="1300" dirty="0" smtClean="0"/>
              <a:t>                Arrays.sort(tidene</a:t>
            </a:r>
            <a:r>
              <a:rPr lang="nb-NO" sz="1300" dirty="0"/>
              <a:t>);</a:t>
            </a:r>
          </a:p>
          <a:p>
            <a:r>
              <a:rPr lang="nb-NO" sz="1300" dirty="0" smtClean="0"/>
              <a:t>                </a:t>
            </a:r>
            <a:r>
              <a:rPr lang="nb-NO" sz="1300" dirty="0"/>
              <a:t>System.out.println("Median med svar:"+svar+", for trådene:"+tidene[(</a:t>
            </a:r>
            <a:r>
              <a:rPr lang="nb-NO" sz="1300" dirty="0" smtClean="0"/>
              <a:t>tidene.length)/</a:t>
            </a:r>
            <a:r>
              <a:rPr lang="nb-NO" sz="1300" dirty="0"/>
              <a:t>2]+" </a:t>
            </a:r>
            <a:r>
              <a:rPr lang="nb-NO" sz="1300" dirty="0" smtClean="0"/>
              <a:t>ms");</a:t>
            </a:r>
            <a:endParaRPr lang="nb-NO" sz="1300" dirty="0"/>
          </a:p>
          <a:p>
            <a:r>
              <a:rPr lang="nb-NO" sz="1300" dirty="0" smtClean="0"/>
              <a:t>         } </a:t>
            </a:r>
            <a:r>
              <a:rPr lang="nb-NO" sz="1300" dirty="0">
                <a:solidFill>
                  <a:srgbClr val="00B050"/>
                </a:solidFill>
              </a:rPr>
              <a:t>// end </a:t>
            </a:r>
            <a:r>
              <a:rPr lang="nb-NO" sz="1300" dirty="0" err="1">
                <a:solidFill>
                  <a:srgbClr val="00B050"/>
                </a:solidFill>
              </a:rPr>
              <a:t>utfoer</a:t>
            </a:r>
            <a:endParaRPr lang="nb-NO" sz="1300" dirty="0">
              <a:solidFill>
                <a:srgbClr val="00B050"/>
              </a:solidFill>
            </a:endParaRPr>
          </a:p>
          <a:p>
            <a:endParaRPr lang="nb-NO" sz="1300" dirty="0"/>
          </a:p>
          <a:p>
            <a:r>
              <a:rPr lang="nb-NO" sz="1300" dirty="0"/>
              <a:t>     </a:t>
            </a:r>
            <a:r>
              <a:rPr lang="nb-NO" sz="1300" dirty="0" smtClean="0"/>
              <a:t>    </a:t>
            </a:r>
            <a:r>
              <a:rPr lang="nb-NO" sz="1300" dirty="0">
                <a:solidFill>
                  <a:srgbClr val="0070C0"/>
                </a:solidFill>
              </a:rPr>
              <a:t>class</a:t>
            </a:r>
            <a:r>
              <a:rPr lang="nb-NO" sz="1300" dirty="0"/>
              <a:t> Arbeider </a:t>
            </a:r>
            <a:r>
              <a:rPr lang="nb-NO" sz="1300" dirty="0" err="1">
                <a:solidFill>
                  <a:srgbClr val="0070C0"/>
                </a:solidFill>
              </a:rPr>
              <a:t>implements</a:t>
            </a:r>
            <a:r>
              <a:rPr lang="nb-NO" sz="1300" dirty="0"/>
              <a:t> </a:t>
            </a:r>
            <a:r>
              <a:rPr lang="nb-NO" sz="1300" dirty="0" err="1"/>
              <a:t>Runnable</a:t>
            </a:r>
            <a:r>
              <a:rPr lang="nb-NO" sz="1300" dirty="0"/>
              <a:t> {</a:t>
            </a:r>
          </a:p>
          <a:p>
            <a:r>
              <a:rPr lang="nb-NO" sz="1300" dirty="0"/>
              <a:t>            </a:t>
            </a:r>
            <a:r>
              <a:rPr lang="nb-NO" sz="1300" dirty="0">
                <a:solidFill>
                  <a:srgbClr val="0070C0"/>
                </a:solidFill>
              </a:rPr>
              <a:t>int</a:t>
            </a:r>
            <a:r>
              <a:rPr lang="nb-NO" sz="1300" dirty="0"/>
              <a:t> </a:t>
            </a:r>
            <a:r>
              <a:rPr lang="nb-NO" sz="1300" dirty="0" err="1"/>
              <a:t>i,lokalData</a:t>
            </a:r>
            <a:r>
              <a:rPr lang="nb-NO" sz="1300" dirty="0">
                <a:solidFill>
                  <a:srgbClr val="00B050"/>
                </a:solidFill>
              </a:rPr>
              <a:t>; </a:t>
            </a:r>
            <a:r>
              <a:rPr lang="nb-NO" sz="1300" dirty="0" smtClean="0">
                <a:solidFill>
                  <a:srgbClr val="00B050"/>
                </a:solidFill>
              </a:rPr>
              <a:t>   // </a:t>
            </a:r>
            <a:r>
              <a:rPr lang="nb-NO" sz="1300" dirty="0">
                <a:solidFill>
                  <a:srgbClr val="00B050"/>
                </a:solidFill>
              </a:rPr>
              <a:t>dette er lokale data for hver tråd</a:t>
            </a:r>
          </a:p>
          <a:p>
            <a:r>
              <a:rPr lang="nb-NO" sz="1300" dirty="0"/>
              <a:t> 	    </a:t>
            </a:r>
            <a:r>
              <a:rPr lang="nb-NO" sz="1300" dirty="0" err="1">
                <a:solidFill>
                  <a:srgbClr val="0070C0"/>
                </a:solidFill>
              </a:rPr>
              <a:t>public</a:t>
            </a:r>
            <a:r>
              <a:rPr lang="nb-NO" sz="1300" dirty="0">
                <a:solidFill>
                  <a:srgbClr val="0070C0"/>
                </a:solidFill>
              </a:rPr>
              <a:t> void</a:t>
            </a:r>
            <a:r>
              <a:rPr lang="nb-NO" sz="1300" dirty="0"/>
              <a:t> run() </a:t>
            </a:r>
            <a:r>
              <a:rPr lang="nb-NO" sz="1300" dirty="0" smtClean="0"/>
              <a:t>{</a:t>
            </a:r>
            <a:r>
              <a:rPr lang="nb-NO" sz="1300" dirty="0"/>
              <a:t>	int sum =0;</a:t>
            </a:r>
          </a:p>
          <a:p>
            <a:r>
              <a:rPr lang="nb-NO" sz="1300" dirty="0"/>
              <a:t>			for (int i = 0; i &lt; ant; i++) sum +=</a:t>
            </a:r>
            <a:r>
              <a:rPr lang="nb-NO" sz="1300" dirty="0" err="1"/>
              <a:t>fellesData</a:t>
            </a:r>
            <a:r>
              <a:rPr lang="nb-NO" sz="1300" dirty="0"/>
              <a:t>[i];</a:t>
            </a:r>
          </a:p>
          <a:p>
            <a:r>
              <a:rPr lang="nb-NO" sz="1300" dirty="0"/>
              <a:t>			svar =sum;</a:t>
            </a:r>
          </a:p>
          <a:p>
            <a:r>
              <a:rPr lang="nb-NO" sz="1300" dirty="0"/>
              <a:t>	    }</a:t>
            </a:r>
          </a:p>
          <a:p>
            <a:r>
              <a:rPr lang="nb-NO" sz="1300" dirty="0"/>
              <a:t>     </a:t>
            </a:r>
            <a:r>
              <a:rPr lang="nb-NO" sz="1300" dirty="0" smtClean="0"/>
              <a:t>     } </a:t>
            </a:r>
            <a:r>
              <a:rPr lang="nb-NO" sz="1300" dirty="0">
                <a:solidFill>
                  <a:srgbClr val="00B050"/>
                </a:solidFill>
              </a:rPr>
              <a:t>// end indre klasse Arbeider</a:t>
            </a:r>
          </a:p>
          <a:p>
            <a:r>
              <a:rPr lang="nb-NO" sz="1300" dirty="0"/>
              <a:t>} </a:t>
            </a:r>
            <a:r>
              <a:rPr lang="nb-NO" sz="1300" dirty="0">
                <a:solidFill>
                  <a:srgbClr val="00B050"/>
                </a:solidFill>
              </a:rPr>
              <a:t>// end class Problem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15866" y="20785"/>
            <a:ext cx="594066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Dette måler tidene for 9 tråder kjørt </a:t>
            </a:r>
            <a:r>
              <a:rPr lang="nb-NO" b="1" dirty="0" smtClean="0"/>
              <a:t>etter</a:t>
            </a:r>
            <a:r>
              <a:rPr lang="nb-NO" dirty="0" smtClean="0"/>
              <a:t> hverandre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146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448780"/>
            <a:ext cx="7236804" cy="36933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nb-NO" dirty="0"/>
              <a:t>M:\INF2440Para\Powerpoint\Uke2&gt;java Problem2 </a:t>
            </a:r>
            <a:r>
              <a:rPr lang="nb-NO" dirty="0" smtClean="0"/>
              <a:t> 1000000</a:t>
            </a:r>
          </a:p>
          <a:p>
            <a:endParaRPr lang="nb-NO" dirty="0"/>
          </a:p>
          <a:p>
            <a:r>
              <a:rPr lang="nb-NO" dirty="0"/>
              <a:t>Tid for 0, </a:t>
            </a:r>
            <a:r>
              <a:rPr lang="nb-NO" dirty="0" smtClean="0"/>
              <a:t>tråd:22.26 ms</a:t>
            </a:r>
            <a:endParaRPr lang="nb-NO" dirty="0"/>
          </a:p>
          <a:p>
            <a:r>
              <a:rPr lang="nb-NO" dirty="0"/>
              <a:t>Tid for 1, tråd</a:t>
            </a:r>
            <a:r>
              <a:rPr lang="nb-NO" dirty="0" smtClean="0"/>
              <a:t>:  1.12ms</a:t>
            </a:r>
            <a:endParaRPr lang="nb-NO" dirty="0"/>
          </a:p>
          <a:p>
            <a:r>
              <a:rPr lang="nb-NO" dirty="0"/>
              <a:t>Tid for 2, tråd</a:t>
            </a:r>
            <a:r>
              <a:rPr lang="nb-NO" dirty="0" smtClean="0"/>
              <a:t>:  3.19ms</a:t>
            </a:r>
            <a:endParaRPr lang="nb-NO" dirty="0"/>
          </a:p>
          <a:p>
            <a:r>
              <a:rPr lang="nb-NO" dirty="0"/>
              <a:t>Tid for 3, tråd</a:t>
            </a:r>
            <a:r>
              <a:rPr lang="nb-NO" dirty="0" smtClean="0"/>
              <a:t>:  0.58ms</a:t>
            </a:r>
            <a:endParaRPr lang="nb-NO" dirty="0"/>
          </a:p>
          <a:p>
            <a:r>
              <a:rPr lang="nb-NO" dirty="0"/>
              <a:t>Tid for 4, tråd</a:t>
            </a:r>
            <a:r>
              <a:rPr lang="nb-NO" dirty="0" smtClean="0"/>
              <a:t>:  0.65ms</a:t>
            </a:r>
            <a:endParaRPr lang="nb-NO" dirty="0"/>
          </a:p>
          <a:p>
            <a:r>
              <a:rPr lang="nb-NO" dirty="0"/>
              <a:t>Tid for 5, tråd</a:t>
            </a:r>
            <a:r>
              <a:rPr lang="nb-NO" dirty="0" smtClean="0"/>
              <a:t>:  0.49ms</a:t>
            </a:r>
            <a:endParaRPr lang="nb-NO" dirty="0"/>
          </a:p>
          <a:p>
            <a:r>
              <a:rPr lang="nb-NO" dirty="0"/>
              <a:t>Tid for 6, tråd</a:t>
            </a:r>
            <a:r>
              <a:rPr lang="nb-NO" dirty="0" smtClean="0"/>
              <a:t>:  0.48ms</a:t>
            </a:r>
            <a:endParaRPr lang="nb-NO" dirty="0"/>
          </a:p>
          <a:p>
            <a:r>
              <a:rPr lang="nb-NO" dirty="0"/>
              <a:t>Tid for 7, tråd</a:t>
            </a:r>
            <a:r>
              <a:rPr lang="nb-NO" dirty="0" smtClean="0"/>
              <a:t>:  0.53ms</a:t>
            </a:r>
            <a:endParaRPr lang="nb-NO" dirty="0"/>
          </a:p>
          <a:p>
            <a:r>
              <a:rPr lang="nb-NO" dirty="0"/>
              <a:t>Tid for 8, tråd</a:t>
            </a:r>
            <a:r>
              <a:rPr lang="nb-NO" dirty="0" smtClean="0"/>
              <a:t>:  0.85ms</a:t>
            </a:r>
          </a:p>
          <a:p>
            <a:endParaRPr lang="nb-NO" dirty="0"/>
          </a:p>
          <a:p>
            <a:r>
              <a:rPr lang="nb-NO" dirty="0"/>
              <a:t>Median med svar:0, for </a:t>
            </a:r>
            <a:r>
              <a:rPr lang="nb-NO" dirty="0" smtClean="0"/>
              <a:t>trådene:0.65 ms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16067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med operativsystemet: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3122662"/>
          </a:xfrm>
        </p:spPr>
        <p:txBody>
          <a:bodyPr/>
          <a:lstStyle/>
          <a:p>
            <a:r>
              <a:rPr lang="nb-NO" dirty="0" smtClean="0"/>
              <a:t>Linux og Windows har om lag like rask implementasjon av Java og trådprogrammering, </a:t>
            </a:r>
          </a:p>
          <a:p>
            <a:r>
              <a:rPr lang="nb-NO" dirty="0"/>
              <a:t>Dag </a:t>
            </a:r>
            <a:r>
              <a:rPr lang="nb-NO" dirty="0" smtClean="0"/>
              <a:t>Langmyhr </a:t>
            </a:r>
            <a:r>
              <a:rPr lang="nb-NO" dirty="0"/>
              <a:t>testet to helt like maskiner med hhv. Linux og Windows, og resultatene tidsmessig (medianer) var nesten helt </a:t>
            </a:r>
            <a:r>
              <a:rPr lang="nb-NO" dirty="0" smtClean="0"/>
              <a:t>like, men</a:t>
            </a:r>
          </a:p>
          <a:p>
            <a:pPr lvl="1"/>
            <a:r>
              <a:rPr lang="nb-NO" dirty="0" smtClean="0"/>
              <a:t>Ulike maskiner som Ifis store servere (diamant, safir,..) har en annen Linux og en noe langsommere ytelse for korte, trådbaserte programmer.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1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 smtClean="0"/>
              <a:t/>
            </a:r>
            <a:br>
              <a:rPr lang="nb-NO" noProof="0" dirty="0" smtClean="0"/>
            </a:br>
            <a:r>
              <a:rPr lang="nb-NO" noProof="0" dirty="0" smtClean="0"/>
              <a:t/>
            </a:r>
            <a:br>
              <a:rPr lang="nb-NO" noProof="0" dirty="0" smtClean="0"/>
            </a:br>
            <a:r>
              <a:rPr lang="nb-NO" noProof="0" dirty="0" smtClean="0"/>
              <a:t/>
            </a:r>
            <a:br>
              <a:rPr lang="nb-NO" noProof="0" dirty="0" smtClean="0"/>
            </a:br>
            <a:r>
              <a:rPr lang="nb-NO" noProof="0" dirty="0" smtClean="0"/>
              <a:t>Tråder i Java (lett revidert og kompilerbar ) 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2474590"/>
          </a:xfrm>
        </p:spPr>
        <p:txBody>
          <a:bodyPr/>
          <a:lstStyle/>
          <a:p>
            <a:r>
              <a:rPr lang="nb-NO" sz="2000" dirty="0" smtClean="0"/>
              <a:t>En tråd er</a:t>
            </a:r>
            <a:r>
              <a:rPr lang="nb-NO" sz="2000" noProof="0" dirty="0" smtClean="0"/>
              <a:t> én programflyt, dvs. en serie med instruksjoner som oppfører seg som ett program – og kjører på en kjerne</a:t>
            </a:r>
          </a:p>
          <a:p>
            <a:r>
              <a:rPr lang="nb-NO" sz="2000" noProof="0" dirty="0" smtClean="0"/>
              <a:t>Det kan godt være (langt) flere tråder  enn det er kjerner.</a:t>
            </a:r>
          </a:p>
          <a:p>
            <a:r>
              <a:rPr lang="nb-NO" sz="2000" noProof="0" dirty="0" smtClean="0"/>
              <a:t>En tråd er ofte implementert i form av en indre klasse i den klassen som løser problemet vårt (da får de greit </a:t>
            </a:r>
            <a:r>
              <a:rPr lang="nb-NO" sz="2000" b="1" noProof="0" dirty="0" smtClean="0"/>
              <a:t>felles data</a:t>
            </a:r>
            <a:r>
              <a:rPr lang="nb-NO" sz="2000" noProof="0" dirty="0" smtClean="0"/>
              <a:t>):</a:t>
            </a:r>
          </a:p>
          <a:p>
            <a:endParaRPr lang="nb-NO" sz="2000" noProof="0" dirty="0" smtClean="0"/>
          </a:p>
          <a:p>
            <a:endParaRPr lang="nb-NO" sz="20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619672" y="3068960"/>
            <a:ext cx="75243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070C0"/>
                </a:solidFill>
              </a:rPr>
              <a:t>import </a:t>
            </a:r>
            <a:r>
              <a:rPr lang="nb-NO" sz="1400" dirty="0" err="1">
                <a:solidFill>
                  <a:srgbClr val="0070C0"/>
                </a:solidFill>
              </a:rPr>
              <a:t>java.util.concurrent</a:t>
            </a:r>
            <a:r>
              <a:rPr lang="nb-NO" sz="1400" dirty="0">
                <a:solidFill>
                  <a:srgbClr val="0070C0"/>
                </a:solidFill>
              </a:rPr>
              <a:t>.*;</a:t>
            </a:r>
          </a:p>
          <a:p>
            <a:r>
              <a:rPr lang="nb-NO" sz="1400" dirty="0" smtClean="0">
                <a:solidFill>
                  <a:srgbClr val="0070C0"/>
                </a:solidFill>
              </a:rPr>
              <a:t>class</a:t>
            </a:r>
            <a:r>
              <a:rPr lang="nb-NO" sz="1400" dirty="0" smtClean="0"/>
              <a:t> </a:t>
            </a:r>
            <a:r>
              <a:rPr lang="nb-NO" sz="1400" dirty="0"/>
              <a:t>Problem </a:t>
            </a:r>
            <a:r>
              <a:rPr lang="nb-NO" sz="1400" dirty="0" smtClean="0"/>
              <a:t>{ </a:t>
            </a:r>
            <a:r>
              <a:rPr lang="nb-NO" sz="1400" dirty="0" smtClean="0">
                <a:solidFill>
                  <a:srgbClr val="C00000"/>
                </a:solidFill>
              </a:rPr>
              <a:t>int </a:t>
            </a:r>
            <a:r>
              <a:rPr lang="nb-NO" sz="1400" dirty="0">
                <a:solidFill>
                  <a:srgbClr val="C00000"/>
                </a:solidFill>
              </a:rPr>
              <a:t>[] </a:t>
            </a:r>
            <a:r>
              <a:rPr lang="nb-NO" sz="1400" dirty="0" err="1" smtClean="0">
                <a:solidFill>
                  <a:srgbClr val="C00000"/>
                </a:solidFill>
              </a:rPr>
              <a:t>fellesData</a:t>
            </a:r>
            <a:r>
              <a:rPr lang="nb-NO" sz="1400" dirty="0" smtClean="0">
                <a:solidFill>
                  <a:srgbClr val="C00000"/>
                </a:solidFill>
              </a:rPr>
              <a:t> </a:t>
            </a:r>
            <a:r>
              <a:rPr lang="nb-NO" sz="1400" dirty="0"/>
              <a:t>; </a:t>
            </a:r>
            <a:r>
              <a:rPr lang="nb-NO" sz="1400" dirty="0">
                <a:solidFill>
                  <a:srgbClr val="00B050"/>
                </a:solidFill>
              </a:rPr>
              <a:t>// </a:t>
            </a:r>
            <a:r>
              <a:rPr lang="nb-NO" sz="1400" dirty="0" smtClean="0">
                <a:solidFill>
                  <a:srgbClr val="00B050"/>
                </a:solidFill>
              </a:rPr>
              <a:t>dette </a:t>
            </a:r>
            <a:r>
              <a:rPr lang="nb-NO" sz="1400" dirty="0">
                <a:solidFill>
                  <a:srgbClr val="00B050"/>
                </a:solidFill>
              </a:rPr>
              <a:t>er </a:t>
            </a:r>
            <a:r>
              <a:rPr lang="nb-NO" sz="1400" b="1" dirty="0">
                <a:solidFill>
                  <a:srgbClr val="00B050"/>
                </a:solidFill>
              </a:rPr>
              <a:t>felles, delte data for alle </a:t>
            </a:r>
            <a:r>
              <a:rPr lang="nb-NO" sz="1400" b="1" dirty="0" smtClean="0">
                <a:solidFill>
                  <a:srgbClr val="00B050"/>
                </a:solidFill>
              </a:rPr>
              <a:t>trådene</a:t>
            </a:r>
            <a:r>
              <a:rPr lang="nb-NO" sz="1400" dirty="0" smtClean="0">
                <a:solidFill>
                  <a:srgbClr val="0070C0"/>
                </a:solidFill>
              </a:rPr>
              <a:t>          	</a:t>
            </a:r>
            <a:r>
              <a:rPr lang="nb-NO" sz="1400" dirty="0" err="1" smtClean="0">
                <a:solidFill>
                  <a:srgbClr val="0070C0"/>
                </a:solidFill>
              </a:rPr>
              <a:t>public</a:t>
            </a:r>
            <a:r>
              <a:rPr lang="nb-NO" sz="1400" dirty="0" smtClean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0070C0"/>
                </a:solidFill>
              </a:rPr>
              <a:t>static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void</a:t>
            </a:r>
            <a:r>
              <a:rPr lang="nb-NO" sz="1400" dirty="0"/>
              <a:t> main(String [] args) {</a:t>
            </a:r>
          </a:p>
          <a:p>
            <a:r>
              <a:rPr lang="nb-NO" sz="1400" dirty="0"/>
              <a:t>                   Problem p = new Problem</a:t>
            </a:r>
            <a:r>
              <a:rPr lang="nb-NO" sz="1400" dirty="0" smtClean="0"/>
              <a:t>();   </a:t>
            </a:r>
            <a:r>
              <a:rPr lang="nb-NO" sz="1400" dirty="0" smtClean="0">
                <a:solidFill>
                  <a:srgbClr val="00B050"/>
                </a:solidFill>
              </a:rPr>
              <a:t>// </a:t>
            </a:r>
            <a:r>
              <a:rPr lang="nb-NO" sz="1400" b="1" dirty="0" smtClean="0">
                <a:solidFill>
                  <a:srgbClr val="00B050"/>
                </a:solidFill>
              </a:rPr>
              <a:t>MÅ</a:t>
            </a:r>
            <a:r>
              <a:rPr lang="nb-NO" sz="1400" dirty="0" smtClean="0">
                <a:solidFill>
                  <a:srgbClr val="00B050"/>
                </a:solidFill>
              </a:rPr>
              <a:t> alltid lage ett objekt av den ytre klassen</a:t>
            </a:r>
            <a:endParaRPr lang="nb-NO" sz="1400" dirty="0">
              <a:solidFill>
                <a:srgbClr val="00B050"/>
              </a:solidFill>
            </a:endParaRPr>
          </a:p>
          <a:p>
            <a:r>
              <a:rPr lang="nb-NO" sz="1400" dirty="0"/>
              <a:t>                           </a:t>
            </a:r>
            <a:r>
              <a:rPr lang="nb-NO" sz="1400" dirty="0" err="1"/>
              <a:t>p.utfoer</a:t>
            </a:r>
            <a:r>
              <a:rPr lang="nb-NO" sz="1400" dirty="0" smtClean="0"/>
              <a:t>();                     </a:t>
            </a:r>
            <a:r>
              <a:rPr lang="nb-NO" sz="1400" dirty="0" smtClean="0">
                <a:solidFill>
                  <a:srgbClr val="00B050"/>
                </a:solidFill>
              </a:rPr>
              <a:t>// før det lages objekter av indre klasser</a:t>
            </a:r>
            <a:endParaRPr lang="nb-NO" sz="1400" dirty="0">
              <a:solidFill>
                <a:srgbClr val="00B050"/>
              </a:solidFill>
            </a:endParaRPr>
          </a:p>
          <a:p>
            <a:r>
              <a:rPr lang="nb-NO" sz="1400" dirty="0"/>
              <a:t>	    }</a:t>
            </a:r>
          </a:p>
          <a:p>
            <a:r>
              <a:rPr lang="nb-NO" sz="1400" dirty="0"/>
              <a:t>	    </a:t>
            </a:r>
            <a:r>
              <a:rPr lang="nb-NO" sz="1400" dirty="0">
                <a:solidFill>
                  <a:srgbClr val="0070C0"/>
                </a:solidFill>
              </a:rPr>
              <a:t>void</a:t>
            </a:r>
            <a:r>
              <a:rPr lang="nb-NO" sz="1400" dirty="0"/>
              <a:t> </a:t>
            </a:r>
            <a:r>
              <a:rPr lang="nb-NO" sz="1400" dirty="0" err="1"/>
              <a:t>utfoer</a:t>
            </a:r>
            <a:r>
              <a:rPr lang="nb-NO" sz="1400" dirty="0"/>
              <a:t> () { </a:t>
            </a:r>
            <a:r>
              <a:rPr lang="nb-NO" sz="1400" dirty="0" err="1"/>
              <a:t>Thread</a:t>
            </a:r>
            <a:r>
              <a:rPr lang="nb-NO" sz="1400" dirty="0"/>
              <a:t> t = new </a:t>
            </a:r>
            <a:r>
              <a:rPr lang="nb-NO" sz="1400" dirty="0" err="1"/>
              <a:t>Thread</a:t>
            </a:r>
            <a:r>
              <a:rPr lang="nb-NO" sz="1400" dirty="0"/>
              <a:t>(new Arbeider());</a:t>
            </a:r>
          </a:p>
          <a:p>
            <a:r>
              <a:rPr lang="nb-NO" sz="1400" dirty="0"/>
              <a:t>                         </a:t>
            </a:r>
            <a:r>
              <a:rPr lang="nb-NO" sz="1400" dirty="0" err="1"/>
              <a:t>t.start</a:t>
            </a:r>
            <a:r>
              <a:rPr lang="nb-NO" sz="1400" dirty="0"/>
              <a:t>();</a:t>
            </a:r>
          </a:p>
          <a:p>
            <a:r>
              <a:rPr lang="nb-NO" sz="1400" dirty="0"/>
              <a:t>	</a:t>
            </a:r>
            <a:r>
              <a:rPr lang="nb-NO" sz="1400" dirty="0" smtClean="0"/>
              <a:t>     }</a:t>
            </a:r>
            <a:endParaRPr lang="nb-NO" sz="1400" dirty="0"/>
          </a:p>
          <a:p>
            <a:r>
              <a:rPr lang="nb-NO" sz="1400" dirty="0"/>
              <a:t>		</a:t>
            </a:r>
          </a:p>
          <a:p>
            <a:r>
              <a:rPr lang="nb-NO" sz="1400" dirty="0"/>
              <a:t>    </a:t>
            </a:r>
            <a:r>
              <a:rPr lang="nb-NO" sz="1400" dirty="0" smtClean="0"/>
              <a:t>         </a:t>
            </a:r>
            <a:r>
              <a:rPr lang="nb-NO" sz="1400" dirty="0">
                <a:solidFill>
                  <a:srgbClr val="0070C0"/>
                </a:solidFill>
              </a:rPr>
              <a:t>class</a:t>
            </a:r>
            <a:r>
              <a:rPr lang="nb-NO" sz="1400" dirty="0"/>
              <a:t> Arbeider </a:t>
            </a:r>
            <a:r>
              <a:rPr lang="nb-NO" sz="1400" dirty="0" err="1">
                <a:solidFill>
                  <a:srgbClr val="0070C0"/>
                </a:solidFill>
              </a:rPr>
              <a:t>implements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Runnable</a:t>
            </a:r>
            <a:r>
              <a:rPr lang="nb-NO" sz="1400" dirty="0"/>
              <a:t> {</a:t>
            </a:r>
          </a:p>
          <a:p>
            <a:r>
              <a:rPr lang="nb-NO" sz="1400" dirty="0"/>
              <a:t>        </a:t>
            </a:r>
            <a:r>
              <a:rPr lang="nb-NO" sz="1400" dirty="0" smtClean="0"/>
              <a:t>         </a:t>
            </a:r>
            <a:r>
              <a:rPr lang="nb-NO" sz="1400" dirty="0" smtClean="0">
                <a:solidFill>
                  <a:srgbClr val="0070C0"/>
                </a:solidFill>
              </a:rPr>
              <a:t>int</a:t>
            </a:r>
            <a:r>
              <a:rPr lang="nb-NO" sz="1400" dirty="0" smtClean="0"/>
              <a:t> i, </a:t>
            </a:r>
            <a:r>
              <a:rPr lang="nb-NO" sz="1400" dirty="0" err="1" smtClean="0"/>
              <a:t>lokalData</a:t>
            </a:r>
            <a:r>
              <a:rPr lang="nb-NO" sz="1400" dirty="0" smtClean="0"/>
              <a:t>; </a:t>
            </a:r>
            <a:r>
              <a:rPr lang="nb-NO" sz="1400" dirty="0">
                <a:solidFill>
                  <a:srgbClr val="00B050"/>
                </a:solidFill>
              </a:rPr>
              <a:t>// dette er </a:t>
            </a:r>
            <a:r>
              <a:rPr lang="nb-NO" sz="1400" b="1" dirty="0">
                <a:solidFill>
                  <a:srgbClr val="00B050"/>
                </a:solidFill>
              </a:rPr>
              <a:t>lokale data for hver tråd</a:t>
            </a:r>
          </a:p>
          <a:p>
            <a:r>
              <a:rPr lang="nb-NO" sz="1400" dirty="0"/>
              <a:t> 	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void </a:t>
            </a:r>
            <a:r>
              <a:rPr lang="nb-NO" sz="1400" dirty="0"/>
              <a:t>run() {</a:t>
            </a:r>
          </a:p>
          <a:p>
            <a:r>
              <a:rPr lang="nb-NO" sz="1400" dirty="0"/>
              <a:t>                            </a:t>
            </a:r>
            <a:r>
              <a:rPr lang="nb-NO" sz="1400" dirty="0">
                <a:solidFill>
                  <a:srgbClr val="00B050"/>
                </a:solidFill>
              </a:rPr>
              <a:t>// denne kalles når tråden er startet</a:t>
            </a:r>
          </a:p>
          <a:p>
            <a:r>
              <a:rPr lang="nb-NO" sz="1400" dirty="0"/>
              <a:t>	    }</a:t>
            </a:r>
          </a:p>
          <a:p>
            <a:r>
              <a:rPr lang="nb-NO" sz="1400" dirty="0"/>
              <a:t>     } </a:t>
            </a:r>
            <a:r>
              <a:rPr lang="nb-NO" sz="1400" dirty="0">
                <a:solidFill>
                  <a:srgbClr val="00B050"/>
                </a:solidFill>
              </a:rPr>
              <a:t>// end indre klasse Arbeider</a:t>
            </a:r>
          </a:p>
          <a:p>
            <a:r>
              <a:rPr lang="nb-NO" sz="1400" dirty="0"/>
              <a:t>} </a:t>
            </a:r>
            <a:r>
              <a:rPr lang="nb-NO" sz="1400" dirty="0">
                <a:solidFill>
                  <a:srgbClr val="00B050"/>
                </a:solidFill>
              </a:rPr>
              <a:t>// end class Problem</a:t>
            </a:r>
          </a:p>
          <a:p>
            <a:r>
              <a:rPr lang="nb-NO" sz="1400" dirty="0" smtClean="0"/>
              <a:t>         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304471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med søppeltømming – </a:t>
            </a:r>
            <a:r>
              <a:rPr lang="nb-NO" dirty="0" err="1" smtClean="0"/>
              <a:t>garbage</a:t>
            </a:r>
            <a:r>
              <a:rPr lang="nb-NO" dirty="0" smtClean="0"/>
              <a:t> </a:t>
            </a:r>
            <a:r>
              <a:rPr lang="nb-NO" dirty="0" err="1" smtClean="0"/>
              <a:t>collection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1322461"/>
          </a:xfrm>
        </p:spPr>
        <p:txBody>
          <a:bodyPr/>
          <a:lstStyle/>
          <a:p>
            <a:r>
              <a:rPr lang="nb-NO" dirty="0" smtClean="0"/>
              <a:t>Søppeltømming (=opprydding i lageret og fjerning av objekter vi ikke lenger kan bruke) kan slå til når som helst under kjøring:</a:t>
            </a:r>
          </a:p>
          <a:p>
            <a:pPr lvl="1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259632" y="2564904"/>
            <a:ext cx="7344816" cy="42473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Kjøring:2,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0.35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35.07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1.36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Kjøring:3,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0.57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56.87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0.66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Kjøring:4,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0.43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43.47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1.33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Kjøring:5,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0.49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49.20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</a:t>
            </a:r>
            <a:r>
              <a:rPr lang="nb-NO" dirty="0" smtClean="0">
                <a:solidFill>
                  <a:schemeClr val="bg1">
                    <a:lumMod val="95000"/>
                  </a:schemeClr>
                </a:solidFill>
              </a:rPr>
              <a:t>1.36</a:t>
            </a:r>
            <a:endParaRPr lang="nb-NO" dirty="0"/>
          </a:p>
        </p:txBody>
      </p:sp>
      <p:sp>
        <p:nvSpPr>
          <p:cNvPr id="7" name="Ellipse 6"/>
          <p:cNvSpPr/>
          <p:nvPr/>
        </p:nvSpPr>
        <p:spPr bwMode="auto">
          <a:xfrm>
            <a:off x="4067944" y="3861048"/>
            <a:ext cx="792088" cy="82751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39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Amdahl lov for parallelle beregninger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>
              <a:xfrm>
                <a:off x="1182688" y="1638487"/>
                <a:ext cx="7772400" cy="2762621"/>
              </a:xfrm>
            </p:spPr>
            <p:txBody>
              <a:bodyPr/>
              <a:lstStyle/>
              <a:p>
                <a:r>
                  <a:rPr lang="nb-NO" sz="2000" dirty="0" smtClean="0"/>
                  <a:t>Amdahl lov: Har du </a:t>
                </a:r>
                <a:r>
                  <a:rPr lang="nb-NO" sz="2000" b="1" dirty="0" err="1" smtClean="0">
                    <a:cs typeface="Courier New" panose="02070309020205020404" pitchFamily="49" charset="0"/>
                  </a:rPr>
                  <a:t>seq</a:t>
                </a:r>
                <a:r>
                  <a:rPr lang="nb-NO" sz="2000" dirty="0" smtClean="0"/>
                  <a:t> andel sekvensiell kode og da </a:t>
                </a:r>
                <a:r>
                  <a:rPr lang="nb-NO" sz="2000" b="1" dirty="0" smtClean="0"/>
                  <a:t>p </a:t>
                </a:r>
                <a:r>
                  <a:rPr lang="nb-NO" sz="2000" dirty="0" smtClean="0"/>
                  <a:t>andel </a:t>
                </a:r>
                <a:r>
                  <a:rPr lang="nb-NO" sz="2000" dirty="0" err="1" smtClean="0"/>
                  <a:t>parallelliserbar</a:t>
                </a:r>
                <a:r>
                  <a:rPr lang="nb-NO" sz="2000" dirty="0" smtClean="0"/>
                  <a:t> kode i et parallelt program, </a:t>
                </a:r>
                <a:r>
                  <a:rPr lang="nb-NO" sz="2000" b="1" dirty="0" err="1" smtClean="0">
                    <a:cs typeface="Courier New" panose="02070309020205020404" pitchFamily="49" charset="0"/>
                  </a:rPr>
                  <a:t>seq+p</a:t>
                </a:r>
                <a:r>
                  <a:rPr lang="nb-NO" sz="2000" b="1" dirty="0" smtClean="0">
                    <a:cs typeface="Courier New" panose="02070309020205020404" pitchFamily="49" charset="0"/>
                  </a:rPr>
                  <a:t>=1</a:t>
                </a:r>
                <a:r>
                  <a:rPr lang="nb-NO" sz="2000" dirty="0" smtClean="0"/>
                  <a:t>, er den største </a:t>
                </a:r>
                <a:r>
                  <a:rPr lang="nb-NO" sz="2000" dirty="0" err="1" smtClean="0"/>
                  <a:t>speedup</a:t>
                </a:r>
                <a:r>
                  <a:rPr lang="nb-NO" sz="2000" dirty="0" smtClean="0"/>
                  <a:t> S du kan få  med k kjerner:</a:t>
                </a:r>
              </a:p>
              <a:p>
                <a:endParaRPr lang="nb-NO" sz="2000" dirty="0" smtClean="0"/>
              </a:p>
              <a:p>
                <a:endParaRPr lang="nb-NO" sz="2000" dirty="0"/>
              </a:p>
              <a:p>
                <a:r>
                  <a:rPr lang="nb-NO" sz="2000" dirty="0" smtClean="0"/>
                  <a:t>Når k </a:t>
                </a:r>
                <a:r>
                  <a:rPr lang="nb-NO" sz="2000" dirty="0" smtClean="0">
                    <a:sym typeface="Symbol"/>
                  </a:rPr>
                  <a:t>  , vil S </a:t>
                </a:r>
                <a:r>
                  <a:rPr lang="nb-NO" sz="2000" dirty="0">
                    <a:sym typeface="Symbol"/>
                  </a:rPr>
                  <a:t>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sz="2000" i="1">
                            <a:latin typeface="Cambria Math"/>
                          </a:rPr>
                          <m:t>1−</m:t>
                        </m:r>
                        <m:r>
                          <a:rPr lang="nb-NO" sz="2000" b="0" i="1" smtClean="0">
                            <a:latin typeface="Cambria Math"/>
                          </a:rPr>
                          <m:t>𝑝</m:t>
                        </m:r>
                      </m:den>
                    </m:f>
                  </m:oMath>
                </a14:m>
                <a:r>
                  <a:rPr lang="nb-NO" sz="2000" dirty="0"/>
                  <a:t>. </a:t>
                </a:r>
                <a:endParaRPr lang="nb-NO" sz="2000" dirty="0" smtClean="0"/>
              </a:p>
              <a:p>
                <a:r>
                  <a:rPr lang="nb-NO" sz="2000" dirty="0" smtClean="0"/>
                  <a:t>Er </a:t>
                </a:r>
                <a:r>
                  <a:rPr lang="nb-NO" sz="2000" dirty="0"/>
                  <a:t>p=0.9, så er S </a:t>
                </a:r>
                <a:r>
                  <a:rPr lang="nb-NO" sz="2000" dirty="0" smtClean="0"/>
                  <a:t>≤ 10 uansett </a:t>
                </a:r>
                <a:r>
                  <a:rPr lang="nb-NO" sz="2000" dirty="0"/>
                  <a:t>hvor mange kjerner du har, og har du </a:t>
                </a:r>
                <a:r>
                  <a:rPr lang="nb-NO" sz="2000" dirty="0" smtClean="0"/>
                  <a:t>‘bare’ </a:t>
                </a:r>
                <a:r>
                  <a:rPr lang="nb-NO" sz="2000" dirty="0"/>
                  <a:t>50, er </a:t>
                </a:r>
                <a:r>
                  <a:rPr lang="nb-NO" sz="2000" dirty="0" smtClean="0"/>
                  <a:t>S </a:t>
                </a:r>
                <a:r>
                  <a:rPr lang="nb-NO" sz="2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sz="2000" i="1">
                            <a:latin typeface="Cambria Math"/>
                          </a:rPr>
                          <m:t>1−</m:t>
                        </m:r>
                        <m:r>
                          <a:rPr lang="nb-NO" sz="2000" b="0" i="1" smtClean="0">
                            <a:latin typeface="Cambria Math"/>
                          </a:rPr>
                          <m:t>0.9</m:t>
                        </m:r>
                        <m:r>
                          <a:rPr lang="nb-NO" sz="2000" i="1">
                            <a:latin typeface="Cambria Math"/>
                          </a:rPr>
                          <m:t>+</m:t>
                        </m:r>
                        <m:r>
                          <a:rPr lang="nb-NO" sz="2000" b="0" i="1" smtClean="0">
                            <a:latin typeface="Cambria Math"/>
                          </a:rPr>
                          <m:t>0,9</m:t>
                        </m:r>
                        <m:r>
                          <a:rPr lang="nb-NO" sz="2000" i="1">
                            <a:latin typeface="Cambria Math"/>
                          </a:rPr>
                          <m:t>/</m:t>
                        </m:r>
                        <m:r>
                          <a:rPr lang="nb-NO" sz="2000" b="0" i="1" smtClean="0">
                            <a:latin typeface="Cambria Math"/>
                          </a:rPr>
                          <m:t>50</m:t>
                        </m:r>
                      </m:den>
                    </m:f>
                  </m:oMath>
                </a14:m>
                <a:r>
                  <a:rPr lang="nb-NO" sz="2000" dirty="0"/>
                  <a:t> </a:t>
                </a:r>
                <a:r>
                  <a:rPr lang="nb-NO" sz="2000" dirty="0" smtClean="0"/>
                  <a:t> = 8,5.</a:t>
                </a:r>
              </a:p>
              <a:p>
                <a:r>
                  <a:rPr lang="nb-NO" sz="2000" dirty="0" smtClean="0"/>
                  <a:t>Amdahls lov er pessimistisk- antar fast størrelse på problemet </a:t>
                </a:r>
              </a:p>
              <a:p>
                <a:r>
                  <a:rPr lang="nb-NO" sz="2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«Hvis du </a:t>
                </a:r>
                <a:r>
                  <a:rPr lang="nb-NO" sz="2000" dirty="0">
                    <a:solidFill>
                      <a:schemeClr val="accent6">
                        <a:lumMod val="50000"/>
                      </a:schemeClr>
                    </a:solidFill>
                  </a:rPr>
                  <a:t>først </a:t>
                </a:r>
                <a:r>
                  <a:rPr lang="nb-NO" sz="2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har brukt 10% av tida på en sekvensiell del, så kan resten av programmet ikke gå fortere enn 0.00 sekunder uansett hvor mange prosessorer du bruker på det. Dvs. at </a:t>
                </a:r>
                <a:r>
                  <a:rPr lang="nb-NO" sz="2000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speedup</a:t>
                </a:r>
                <a:r>
                  <a:rPr lang="nb-NO" sz="2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≤ 10»</a:t>
                </a:r>
                <a:endParaRPr lang="nb-NO" sz="20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2688" y="1638487"/>
                <a:ext cx="7772400" cy="2762621"/>
              </a:xfrm>
              <a:blipFill rotWithShape="1">
                <a:blip r:embed="rId2"/>
                <a:stretch>
                  <a:fillRect t="-1104" b="-77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nb-NO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/>
              <p:cNvSpPr txBox="1"/>
              <p:nvPr/>
            </p:nvSpPr>
            <p:spPr>
              <a:xfrm>
                <a:off x="1763688" y="2780928"/>
                <a:ext cx="4132670" cy="543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𝑆</m:t>
                    </m:r>
                    <m:r>
                      <a:rPr lang="nb-NO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b-NO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𝑡𝑖𝑑</m:t>
                        </m:r>
                        <m:r>
                          <a:rPr lang="nb-NO" b="0" i="1" smtClean="0">
                            <a:latin typeface="Cambria Math"/>
                          </a:rPr>
                          <m:t>(</m:t>
                        </m:r>
                        <m:r>
                          <a:rPr lang="nb-NO" b="0" i="1" smtClean="0">
                            <a:latin typeface="Cambria Math"/>
                          </a:rPr>
                          <m:t>𝑠𝑒𝑘𝑣𝑒𝑛𝑠𝑖𝑒𝑙𝑙</m:t>
                        </m:r>
                        <m:r>
                          <a:rPr lang="nb-NO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𝑡𝑖𝑑</m:t>
                        </m:r>
                        <m:r>
                          <a:rPr lang="nb-NO" b="0" i="1" smtClean="0">
                            <a:latin typeface="Cambria Math"/>
                          </a:rPr>
                          <m:t> (</m:t>
                        </m:r>
                        <m:r>
                          <a:rPr lang="nb-NO" b="0" i="1" smtClean="0">
                            <a:latin typeface="Cambria Math"/>
                          </a:rPr>
                          <m:t>𝑝𝑎𝑟𝑎𝑙𝑙𝑒𝑙𝑙</m:t>
                        </m:r>
                        <m:r>
                          <a:rPr lang="nb-NO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nb-NO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b-NO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𝑠𝑒𝑞</m:t>
                        </m:r>
                        <m:r>
                          <a:rPr lang="nb-NO" b="0" i="1" smtClean="0">
                            <a:latin typeface="Cambria Math"/>
                          </a:rPr>
                          <m:t>+</m:t>
                        </m:r>
                        <m:r>
                          <a:rPr lang="nb-NO" b="0" i="1" smtClean="0">
                            <a:latin typeface="Cambria Math"/>
                          </a:rPr>
                          <m:t>𝑝</m:t>
                        </m:r>
                        <m:r>
                          <a:rPr lang="nb-NO" b="0" i="1" smtClean="0">
                            <a:latin typeface="Cambria Math"/>
                          </a:rPr>
                          <m:t>/</m:t>
                        </m:r>
                        <m:r>
                          <a:rPr lang="nb-NO" b="0" i="1" smtClean="0">
                            <a:latin typeface="Cambria Math"/>
                          </a:rPr>
                          <m:t>𝑘</m:t>
                        </m:r>
                      </m:den>
                    </m:f>
                  </m:oMath>
                </a14:m>
                <a:r>
                  <a:rPr lang="nb-NO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1−</m:t>
                        </m:r>
                        <m:r>
                          <a:rPr lang="nb-NO" b="0" i="1" smtClean="0">
                            <a:latin typeface="Cambria Math"/>
                          </a:rPr>
                          <m:t>𝑝</m:t>
                        </m:r>
                        <m:r>
                          <a:rPr lang="nb-NO" i="1">
                            <a:latin typeface="Cambria Math"/>
                          </a:rPr>
                          <m:t>+</m:t>
                        </m:r>
                        <m:r>
                          <a:rPr lang="nb-NO" i="1">
                            <a:latin typeface="Cambria Math"/>
                          </a:rPr>
                          <m:t>𝑝</m:t>
                        </m:r>
                        <m:r>
                          <a:rPr lang="nb-NO" i="1">
                            <a:latin typeface="Cambria Math"/>
                          </a:rPr>
                          <m:t>/</m:t>
                        </m:r>
                        <m:r>
                          <a:rPr lang="nb-NO" i="1">
                            <a:latin typeface="Cambria Math"/>
                          </a:rPr>
                          <m:t>𝑘</m:t>
                        </m:r>
                      </m:den>
                    </m:f>
                  </m:oMath>
                </a14:m>
                <a:r>
                  <a:rPr lang="nb-NO" dirty="0" smtClean="0"/>
                  <a:t> </a:t>
                </a:r>
                <a:r>
                  <a:rPr lang="nb-NO" dirty="0"/>
                  <a:t> </a:t>
                </a:r>
              </a:p>
            </p:txBody>
          </p:sp>
        </mc:Choice>
        <mc:Fallback xmlns="">
          <p:sp>
            <p:nvSpPr>
              <p:cNvPr id="5" name="TekstSylin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780928"/>
                <a:ext cx="4132670" cy="54393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9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Amdahl for ulike verdier av p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 descr="M:\INF2440Para\Powerpoint\Uke2\Amdahl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0" y="1602829"/>
            <a:ext cx="6107113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6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Amdahl – viktig å parallellisere største del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 descr="M:\INF2440Para\Powerpoint\Uke2\Amdahl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42" y="2132856"/>
            <a:ext cx="835843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28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Gustafsons lov for parallelle beregninger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81589" y="1275233"/>
                <a:ext cx="8028892" cy="4818063"/>
              </a:xfrm>
            </p:spPr>
            <p:txBody>
              <a:bodyPr/>
              <a:lstStyle/>
              <a:p>
                <a:r>
                  <a:rPr lang="nb-NO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La S være speedup, P antall kjerner og 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nb-NO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være andel sekvensiell kode (tidsmessig), så er:</a:t>
                </a:r>
              </a:p>
              <a:p>
                <a:pPr marL="457200" lvl="1" indent="0">
                  <a:buNone/>
                </a:pPr>
                <a:r>
                  <a:rPr lang="nb-NO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nb-NO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S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 = 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– </m:t>
                    </m:r>
                    <m:r>
                      <m:rPr>
                        <m:nor/>
                      </m:rPr>
                      <a:rPr lang="el-G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α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−1)</m:t>
                    </m:r>
                  </m:oMath>
                </a14:m>
                <a:endParaRPr lang="nb-NO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lvl="1" indent="0">
                  <a:buNone/>
                </a:pPr>
                <a:r>
                  <a:rPr lang="nb-NO" sz="1800" dirty="0" smtClean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Parallell løsning er: </a:t>
                </a:r>
                <a14:m>
                  <m:oMath xmlns:m="http://schemas.openxmlformats.org/officeDocument/2006/math"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𝑎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+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nb-NO" sz="1800" dirty="0" smtClean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(a = sekvensiell tid, b = parallell tid)</a:t>
                </a:r>
              </a:p>
              <a:p>
                <a:pPr marL="457200" lvl="1" indent="0">
                  <a:buNone/>
                </a:pPr>
                <a:r>
                  <a:rPr lang="nb-NO" sz="1800" dirty="0" smtClean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Sekvensiell løsning er da: </a:t>
                </a:r>
                <a14:m>
                  <m:oMath xmlns:m="http://schemas.openxmlformats.org/officeDocument/2006/math"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𝑎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nb-NO" sz="1800" dirty="0" smtClean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𝑃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∗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endParaRPr lang="nb-NO" sz="1800" dirty="0" smtClean="0"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457200" lvl="1" indent="0">
                  <a:buNone/>
                </a:pPr>
                <a:r>
                  <a:rPr lang="nb-NO" sz="1800" dirty="0" smtClean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Speedup er da:</a:t>
                </a:r>
              </a:p>
              <a:p>
                <a:pPr marL="457200" lvl="1" indent="0">
                  <a:buNone/>
                </a:pPr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b="0" i="1" smtClean="0">
                            <a:latin typeface="Cambria Math" charset="0"/>
                            <a:ea typeface="+mn-ea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𝑃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∗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𝑏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nb-NO" dirty="0" smtClean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lang="nb-NO" sz="1800" dirty="0" smtClean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og har at </a:t>
                </a:r>
                <a:r>
                  <a:rPr lang="el-G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nb-NO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nb-NO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1800" i="1">
                            <a:latin typeface="Cambria Math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nb-NO" sz="1600" dirty="0" smtClean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og </a:t>
                </a:r>
                <a:r>
                  <a:rPr lang="nb-NO" sz="1800" dirty="0" smtClean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da er:</a:t>
                </a:r>
                <a:br>
                  <a:rPr lang="nb-NO" sz="1800" dirty="0" smtClean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</a:br>
                <a:endParaRPr lang="nb-NO" sz="1800" dirty="0" smtClean="0"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600" b="0" i="0" dirty="0" smtClean="0">
                          <a:latin typeface="Cambria Math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nb-NO" sz="1600" b="1" i="1" dirty="0" smtClean="0">
                          <a:latin typeface="Cambria Math"/>
                          <a:cs typeface="Times New Roman" panose="02020603050405020304" pitchFamily="18" charset="0"/>
                        </a:rPr>
                        <m:t>𝐒</m:t>
                      </m:r>
                      <m:d>
                        <m:dPr>
                          <m:ctrlPr>
                            <a:rPr lang="nb-NO" sz="1600" b="1" i="1" dirty="0" smtClean="0">
                              <a:latin typeface="Cambria Math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nb-NO" sz="1600" b="1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𝑷</m:t>
                          </m:r>
                        </m:e>
                      </m:d>
                      <m:r>
                        <a:rPr lang="nb-NO" sz="1400" b="1" dirty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nb-NO" sz="1600" b="1" i="1" dirty="0"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nb-NO" sz="1600" i="1" dirty="0" smtClean="0">
                              <a:latin typeface="Cambria Math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∗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den>
                      </m:f>
                      <m:r>
                        <a:rPr lang="nb-NO" sz="1600" b="0" i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nb-NO" sz="1600" b="0" i="1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nb-NO" sz="1600" b="0" i="1">
                              <a:latin typeface="Cambria Math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nb-NO" sz="1600" i="1">
                              <a:latin typeface="Cambria Math"/>
                              <a:cs typeface="Arial" panose="020B0604020202020204" pitchFamily="34" charset="0"/>
                            </a:rPr>
                            <m:t>𝑎</m:t>
                          </m:r>
                        </m:num>
                        <m:den>
                          <m:r>
                            <a:rPr lang="nb-NO" sz="1600" i="1">
                              <a:latin typeface="Cambria Math"/>
                              <a:cs typeface="Arial" panose="020B0604020202020204" pitchFamily="34" charset="0"/>
                            </a:rPr>
                            <m:t>𝑎</m:t>
                          </m:r>
                          <m:r>
                            <a:rPr lang="nb-NO" sz="1600" i="1">
                              <a:latin typeface="Cambria Math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nb-NO" sz="1600" i="1">
                              <a:latin typeface="Cambria Math"/>
                              <a:cs typeface="Arial" panose="020B0604020202020204" pitchFamily="34" charset="0"/>
                            </a:rPr>
                            <m:t>𝑏</m:t>
                          </m:r>
                        </m:den>
                      </m:f>
                      <m:r>
                        <a:rPr lang="nb-NO" sz="1600" b="0" i="0" smtClean="0">
                          <a:latin typeface="Cambria Math"/>
                          <a:cs typeface="Arial" panose="020B0604020202020204" pitchFamily="34" charset="0"/>
                        </a:rPr>
                        <m:t>+</m:t>
                      </m:r>
                      <m:r>
                        <a:rPr lang="nb-NO" sz="1600" b="0" i="1" smtClean="0">
                          <a:latin typeface="Cambria Math"/>
                          <a:cs typeface="Arial" panose="020B0604020202020204" pitchFamily="34" charset="0"/>
                        </a:rPr>
                        <m:t>𝑃</m:t>
                      </m:r>
                      <m:r>
                        <a:rPr lang="nb-NO" sz="1600" b="0" i="1" smtClean="0">
                          <a:latin typeface="Cambria Math"/>
                          <a:cs typeface="Arial" panose="020B0604020202020204" pitchFamily="34" charset="0"/>
                        </a:rPr>
                        <m:t>∗</m:t>
                      </m:r>
                      <m:f>
                        <m:fPr>
                          <m:ctrlPr>
                            <a:rPr lang="nb-NO" sz="1600" b="0" i="1" smtClean="0">
                              <a:latin typeface="Cambria Math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nb-NO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𝑏</m:t>
                          </m:r>
                        </m:num>
                        <m:den>
                          <m:r>
                            <a:rPr lang="nb-NO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𝑎</m:t>
                          </m:r>
                          <m:r>
                            <a:rPr lang="nb-NO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nb-NO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𝑏</m:t>
                          </m:r>
                        </m:den>
                      </m:f>
                      <m:r>
                        <a:rPr lang="nb-NO" sz="16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600" dirty="0">
                          <a:latin typeface="Cambria Math"/>
                          <a:cs typeface="Times New Roman" panose="02020603050405020304" pitchFamily="18" charset="0"/>
                        </a:rPr>
                        <m:t>α</m:t>
                      </m:r>
                      <m:r>
                        <a:rPr lang="nb-NO" sz="1600" b="0" i="0" dirty="0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nb-NO" sz="1600" b="0" i="0" dirty="0" smtClean="0">
                          <a:latin typeface="Cambria Math"/>
                          <a:cs typeface="Times New Roman" panose="02020603050405020304" pitchFamily="18" charset="0"/>
                        </a:rPr>
                        <m:t>P</m:t>
                      </m:r>
                      <m:r>
                        <a:rPr lang="nb-NO" sz="1600" b="0" i="0" dirty="0" smtClean="0">
                          <a:latin typeface="Cambria Math"/>
                          <a:cs typeface="Times New Roman" panose="02020603050405020304" pitchFamily="18" charset="0"/>
                        </a:rPr>
                        <m:t>∗</m:t>
                      </m:r>
                      <m:f>
                        <m:fPr>
                          <m:ctrlPr>
                            <a:rPr lang="nb-NO" sz="1600" b="0" i="1" dirty="0" smtClean="0">
                              <a:latin typeface="Cambria Math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r>
                  <a:rPr lang="nb-NO" sz="1800" b="0" i="1" dirty="0" smtClean="0">
                    <a:latin typeface="Cambria Math"/>
                    <a:cs typeface="Times New Roman" panose="02020603050405020304" pitchFamily="18" charset="0"/>
                  </a:rPr>
                  <a:t/>
                </a:r>
                <a:br>
                  <a:rPr lang="nb-NO" sz="1800" b="0" i="1" dirty="0" smtClean="0">
                    <a:latin typeface="Cambria Math"/>
                    <a:cs typeface="Times New Roman" panose="02020603050405020304" pitchFamily="18" charset="0"/>
                  </a:rPr>
                </a:br>
                <a:r>
                  <a:rPr lang="nb-NO" sz="1800" b="0" i="1" dirty="0" smtClean="0">
                    <a:latin typeface="Cambria Math"/>
                    <a:cs typeface="Times New Roman" panose="02020603050405020304" pitchFamily="18" charset="0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nb-NO" sz="180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1800" dirty="0">
                        <a:latin typeface="Cambria Math"/>
                        <a:cs typeface="Times New Roman" panose="02020603050405020304" pitchFamily="18" charset="0"/>
                      </a:rPr>
                      <m:t>α</m:t>
                    </m:r>
                    <m:r>
                      <a:rPr lang="nb-NO" sz="1800">
                        <a:latin typeface="Cambria Math"/>
                        <a:cs typeface="Arial" panose="020B0604020202020204" pitchFamily="34" charset="0"/>
                      </a:rPr>
                      <m:t> + </m:t>
                    </m:r>
                    <m:r>
                      <m:rPr>
                        <m:sty m:val="p"/>
                      </m:rPr>
                      <a:rPr lang="nb-NO" sz="1800">
                        <a:latin typeface="Cambria Math"/>
                        <a:cs typeface="Arial" panose="020B0604020202020204" pitchFamily="34" charset="0"/>
                      </a:rPr>
                      <m:t>P</m:t>
                    </m:r>
                    <m:r>
                      <a:rPr lang="nb-NO" sz="1800" b="0" i="1" smtClean="0">
                        <a:latin typeface="Cambria Math"/>
                        <a:cs typeface="Arial" panose="020B0604020202020204" pitchFamily="34" charset="0"/>
                      </a:rPr>
                      <m:t>∗</m:t>
                    </m:r>
                    <m:f>
                      <m:fPr>
                        <m:ctrlPr>
                          <a:rPr lang="nb-NO" sz="1800" b="0" i="1" smtClean="0">
                            <a:latin typeface="Cambria Math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𝑏</m:t>
                        </m:r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𝑏</m:t>
                        </m:r>
                      </m:den>
                    </m:f>
                    <m:r>
                      <a:rPr lang="nb-NO" sz="1800" b="0" i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1800" dirty="0">
                        <a:latin typeface="Cambria Math"/>
                        <a:cs typeface="Times New Roman" panose="02020603050405020304" pitchFamily="18" charset="0"/>
                      </a:rPr>
                      <m:t>α</m:t>
                    </m:r>
                    <m:r>
                      <a:rPr lang="nb-NO" sz="18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nb-NO" sz="1800" b="0" i="0" dirty="0" smtClean="0">
                        <a:latin typeface="Cambria Math"/>
                        <a:cs typeface="Times New Roman" panose="02020603050405020304" pitchFamily="18" charset="0"/>
                      </a:rPr>
                      <m:t>P</m:t>
                    </m:r>
                    <m:r>
                      <a:rPr lang="nb-NO" sz="1800" b="0" i="0" dirty="0" smtClean="0">
                        <a:latin typeface="Cambria Math"/>
                        <a:cs typeface="Times New Roman" panose="02020603050405020304" pitchFamily="18" charset="0"/>
                      </a:rPr>
                      <m:t>∗</m:t>
                    </m:r>
                    <m:d>
                      <m:dPr>
                        <m:ctrlPr>
                          <a:rPr lang="nb-NO" sz="1800" b="0" i="1" dirty="0" smtClean="0">
                            <a:latin typeface="Cambria Math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nb-NO" sz="18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l-GR" sz="180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α</m:t>
                        </m:r>
                      </m:e>
                    </m:d>
                    <m:r>
                      <a:rPr lang="nb-NO" sz="1800" b="0" i="0" dirty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1800" b="1" i="0" dirty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𝐏</m:t>
                    </m:r>
                    <m:r>
                      <a:rPr lang="nb-NO" sz="1800" b="1" i="0" dirty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r>
                      <a:rPr lang="el-GR" sz="1800" b="1" i="1" dirty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𝛂</m:t>
                    </m:r>
                    <m:d>
                      <m:dPr>
                        <m:ctrlPr>
                          <a:rPr lang="nb-NO" sz="18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nb-NO" sz="1800" b="1" i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𝐏</m:t>
                        </m:r>
                        <m:r>
                          <a:rPr lang="nb-NO" sz="1800" b="1" i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nb-NO" sz="1800" b="1" i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d>
                  </m:oMath>
                </a14:m>
                <a:endParaRPr lang="nb-NO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1589" y="1275233"/>
                <a:ext cx="8028892" cy="4818063"/>
              </a:xfrm>
              <a:blipFill rotWithShape="1">
                <a:blip r:embed="rId2"/>
                <a:stretch>
                  <a:fillRect t="-63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971600" y="5409220"/>
            <a:ext cx="7848871" cy="92333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dirty="0" smtClean="0"/>
              <a:t>«Hvis du tidligere brukte 1 time på å løse et problem sekvensielt,</a:t>
            </a:r>
            <a:br>
              <a:rPr lang="nb-NO" dirty="0" smtClean="0"/>
            </a:br>
            <a:r>
              <a:rPr lang="nb-NO" dirty="0" smtClean="0"/>
              <a:t> vil du nå også bruke 1 time på å løse et større, mer nøyaktig</a:t>
            </a:r>
            <a:br>
              <a:rPr lang="nb-NO" dirty="0" smtClean="0"/>
            </a:br>
            <a:r>
              <a:rPr lang="nb-NO" dirty="0" smtClean="0"/>
              <a:t> problem parallelt, da med </a:t>
            </a:r>
            <a:r>
              <a:rPr lang="nb-NO" dirty="0"/>
              <a:t>større speedup– </a:t>
            </a:r>
            <a:r>
              <a:rPr lang="nb-NO" dirty="0" smtClean="0"/>
              <a:t>for eksempel i meteorologi»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6605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3074" name="Picture 2" descr="M:\INF2440Para\Powerpoint\Uke2\GustafsonsLo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877"/>
            <a:ext cx="9144000" cy="621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/>
              <p:cNvSpPr txBox="1"/>
              <p:nvPr/>
            </p:nvSpPr>
            <p:spPr>
              <a:xfrm>
                <a:off x="4572000" y="620688"/>
                <a:ext cx="216024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  <a:lumOff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nb-NO" sz="160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nb-NO" sz="1600" b="0" i="0" smtClean="0">
                              <a:latin typeface="Cambria Math"/>
                            </a:rPr>
                            <m:t>S</m:t>
                          </m:r>
                          <m:d>
                            <m:dPr>
                              <m:ctrlPr>
                                <a:rPr lang="nb-NO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 sz="1600" b="0" i="0" smtClean="0">
                                  <a:latin typeface="Cambria Math"/>
                                </a:rPr>
                                <m:t>x</m:t>
                              </m:r>
                            </m:e>
                          </m:d>
                          <m:r>
                            <a:rPr lang="nb-NO" sz="1600" b="0" i="0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nb-NO" sz="1600" b="0" i="0" smtClean="0">
                              <a:latin typeface="Cambria Math"/>
                            </a:rPr>
                            <m:t>x</m:t>
                          </m:r>
                          <m:r>
                            <a:rPr lang="nb-NO" sz="1600" b="0" i="0" smtClean="0">
                              <a:latin typeface="Cambria Math"/>
                            </a:rPr>
                            <m:t>−</m:t>
                          </m:r>
                          <m:r>
                            <a:rPr lang="nb-NO" sz="1600" b="0" i="1" smtClean="0">
                              <a:latin typeface="Cambria Math"/>
                              <a:sym typeface="Symbol"/>
                            </a:rPr>
                            <m:t></m:t>
                          </m:r>
                          <m:d>
                            <m:dPr>
                              <m:ctrlPr>
                                <a:rPr lang="nb-NO" sz="1600" b="0" i="1" smtClean="0">
                                  <a:latin typeface="Cambria Math" charset="0"/>
                                  <a:sym typeface="Symbol"/>
                                </a:rPr>
                              </m:ctrlPr>
                            </m:dPr>
                            <m:e>
                              <m:r>
                                <a:rPr lang="nb-NO" sz="1600" b="0" i="1" smtClean="0">
                                  <a:latin typeface="Cambria Math"/>
                                  <a:sym typeface="Symbol"/>
                                </a:rPr>
                                <m:t>𝑥</m:t>
                              </m:r>
                              <m:r>
                                <a:rPr lang="nb-NO" sz="1600" b="0" i="1" smtClean="0">
                                  <a:latin typeface="Cambria Math"/>
                                  <a:sym typeface="Symbol"/>
                                </a:rPr>
                                <m:t>−1</m:t>
                              </m:r>
                            </m:e>
                          </m:d>
                          <m:r>
                            <a:rPr lang="nb-NO" sz="1600" b="0" i="1" smtClean="0">
                              <a:latin typeface="Cambria Math"/>
                              <a:sym typeface="Symbol"/>
                            </a:rPr>
                            <m:t>,   </m:t>
                          </m:r>
                        </m:fName>
                        <m:e>
                          <m:r>
                            <a:rPr lang="nb-NO" sz="1600" b="0" i="1" smtClean="0">
                              <a:latin typeface="Cambria Math"/>
                            </a:rPr>
                            <m:t>   </m:t>
                          </m:r>
                        </m:e>
                      </m:func>
                    </m:oMath>
                  </m:oMathPara>
                </a14:m>
                <a:endParaRPr lang="nb-NO" sz="1600" dirty="0"/>
              </a:p>
            </p:txBody>
          </p:sp>
        </mc:Choice>
        <mc:Fallback xmlns="">
          <p:sp>
            <p:nvSpPr>
              <p:cNvPr id="5" name="TekstSylin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620688"/>
                <a:ext cx="2160240" cy="33855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>
                <a:solidFill>
                  <a:schemeClr val="bg2">
                    <a:lumMod val="25000"/>
                    <a:lumOff val="75000"/>
                  </a:schemeClr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235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noProof="0" dirty="0" smtClean="0"/>
              <a:t>Sammenligning av Amdahl og Gustafson + egne </a:t>
            </a:r>
            <a:r>
              <a:rPr lang="nb-NO" sz="2000" dirty="0" smtClean="0"/>
              <a:t>betraktninger</a:t>
            </a:r>
            <a:endParaRPr lang="nb-NO" sz="2000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noProof="0" dirty="0" smtClean="0"/>
              <a:t>Amdahl antar at oppgaven er fast av en gitt lengde(n)</a:t>
            </a:r>
          </a:p>
          <a:p>
            <a:r>
              <a:rPr lang="nb-NO" sz="2000" dirty="0" smtClean="0"/>
              <a:t>Gustafson antar at du med parallelle maskiner løser større problemer (større n) og da blir den sekvensielle delen mindre. </a:t>
            </a:r>
          </a:p>
          <a:p>
            <a:r>
              <a:rPr lang="nb-NO" sz="2000" dirty="0"/>
              <a:t>M</a:t>
            </a:r>
            <a:r>
              <a:rPr lang="nb-NO" sz="2000" noProof="0" dirty="0" smtClean="0"/>
              <a:t>in betraktning: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dirty="0" smtClean="0"/>
              <a:t>En algoritme består av noen sekvensielle deler og noen </a:t>
            </a:r>
            <a:br>
              <a:rPr lang="nb-NO" sz="1600" dirty="0" smtClean="0"/>
            </a:br>
            <a:r>
              <a:rPr lang="nb-NO" sz="1600" dirty="0" err="1" smtClean="0"/>
              <a:t>parallelliserbare</a:t>
            </a:r>
            <a:r>
              <a:rPr lang="nb-NO" sz="1600" dirty="0" smtClean="0"/>
              <a:t> deler.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noProof="0" dirty="0" smtClean="0"/>
              <a:t>Hvis de sekvensielle delene har lavere orden – </a:t>
            </a:r>
            <a:r>
              <a:rPr lang="nb-NO" sz="1600" noProof="0" dirty="0" err="1" smtClean="0"/>
              <a:t>f.eks</a:t>
            </a:r>
            <a:r>
              <a:rPr lang="nb-NO" sz="1600" noProof="0" dirty="0" smtClean="0"/>
              <a:t> O(log n), men de parallelle har en større orden – eks O(n) så vil de parallelle delene bli en stadig større del av kjøretida hvis n øker (Gustafson)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dirty="0" smtClean="0"/>
              <a:t>Hvis de parallelle og sekvensielle delene har samme orden, vil et større problem ha samme sekvensielle andel som et mindre problem (Amdahl). 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dirty="0" smtClean="0"/>
              <a:t>I tillegg kommer alltid et fast overhead på å starte k tråder (1-4 ms.)</a:t>
            </a:r>
          </a:p>
          <a:p>
            <a:pPr marL="457200" lvl="1" indent="0">
              <a:buNone/>
            </a:pPr>
            <a:r>
              <a:rPr lang="nb-NO" sz="1600" dirty="0" smtClean="0"/>
              <a:t>Algoritmer vi skal jobbe med er mer av type 2 (Gustafson) enn type 3(Amdahl) men vi har alltid overhead, så små problemer løses best sekvensielt. </a:t>
            </a:r>
          </a:p>
          <a:p>
            <a:pPr marL="57150" indent="0">
              <a:buNone/>
            </a:pPr>
            <a:r>
              <a:rPr lang="nb-NO" sz="1050" dirty="0" smtClean="0"/>
              <a:t/>
            </a:r>
            <a:br>
              <a:rPr lang="nb-NO" sz="1050" dirty="0" smtClean="0"/>
            </a:br>
            <a:r>
              <a:rPr lang="nb-NO" sz="2000" dirty="0" smtClean="0"/>
              <a:t>Konklusjon: </a:t>
            </a:r>
            <a:r>
              <a:rPr lang="nb-NO" sz="2000" dirty="0">
                <a:solidFill>
                  <a:schemeClr val="accent6">
                    <a:lumMod val="50000"/>
                  </a:schemeClr>
                </a:solidFill>
              </a:rPr>
              <a:t>F</a:t>
            </a:r>
            <a:r>
              <a:rPr lang="nb-NO" sz="2000" dirty="0" smtClean="0">
                <a:solidFill>
                  <a:schemeClr val="accent6">
                    <a:lumMod val="50000"/>
                  </a:schemeClr>
                </a:solidFill>
              </a:rPr>
              <a:t>or store problemer bør vi ha håp om å skalere nær lineært med antall kjerner hvis ikke vi får kø og forsinkelser når alle kjernene skal lese/skrive i lageret.</a:t>
            </a:r>
          </a:p>
          <a:p>
            <a:pPr marL="457200" lvl="1" indent="0">
              <a:buNone/>
            </a:pPr>
            <a:endParaRPr lang="nb-NO" sz="1600" noProof="0" dirty="0" smtClean="0"/>
          </a:p>
          <a:p>
            <a:pPr marL="800100" lvl="1" indent="-342900">
              <a:buFont typeface="+mj-lt"/>
              <a:buAutoNum type="arabicPeriod"/>
            </a:pPr>
            <a:endParaRPr lang="nb-NO" sz="16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49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V) Kan det gå galt når to tråder samtidig skriver i ulike plasser i en array?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Et problemet kunne være at når en av tråden lester opp et element i a[i]  (int = 4 byte), så er cache-linja 64 byte, så den får med seg flere elementer før og etter a[i].</a:t>
            </a:r>
          </a:p>
          <a:p>
            <a:r>
              <a:rPr lang="nb-NO" sz="2000" dirty="0" smtClean="0"/>
              <a:t>Disse ‘andre’ elementene er det andre tråder som skriver på.</a:t>
            </a:r>
          </a:p>
          <a:p>
            <a:r>
              <a:rPr lang="nb-NO" sz="2000" dirty="0" smtClean="0"/>
              <a:t>Vi skriver et testprogram (</a:t>
            </a:r>
            <a:r>
              <a:rPr lang="nb-NO" sz="2000" dirty="0" err="1" smtClean="0"/>
              <a:t>ParaArray</a:t>
            </a:r>
            <a:r>
              <a:rPr lang="nb-NO" sz="2000" dirty="0" smtClean="0"/>
              <a:t>) hvor 10 tråder med </a:t>
            </a:r>
            <a:br>
              <a:rPr lang="nb-NO" sz="2000" dirty="0" smtClean="0"/>
            </a:br>
            <a:r>
              <a:rPr lang="nb-NO" sz="2000" dirty="0" smtClean="0"/>
              <a:t>indeks : 0,1,2,..,9 som øker hvert sitt element i en array tall[</a:t>
            </a:r>
            <a:r>
              <a:rPr lang="nb-NO" sz="2000" dirty="0" err="1" smtClean="0"/>
              <a:t>index</a:t>
            </a:r>
            <a:r>
              <a:rPr lang="nb-NO" sz="2000" dirty="0" smtClean="0"/>
              <a:t>] 100 000 ganger. </a:t>
            </a:r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77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 smtClean="0"/>
              <a:t>Skriving på nærliggende elementer i en array.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108901" y="1268761"/>
            <a:ext cx="4783579" cy="2304256"/>
          </a:xfrm>
        </p:spPr>
        <p:txBody>
          <a:bodyPr/>
          <a:lstStyle/>
          <a:p>
            <a:r>
              <a:rPr lang="nb-NO" sz="1800" noProof="0" dirty="0" smtClean="0"/>
              <a:t>Cache-linja er nå 64 byte (og en int er 4 byte)</a:t>
            </a:r>
          </a:p>
          <a:p>
            <a:r>
              <a:rPr lang="nb-NO" sz="1800" noProof="0" dirty="0" smtClean="0"/>
              <a:t>Går det greit med at flere tråder (indeks=0,1,…,k-1) skriver på a[</a:t>
            </a:r>
            <a:r>
              <a:rPr lang="nb-NO" sz="1800" noProof="0" dirty="0" err="1" smtClean="0"/>
              <a:t>tråd.indeks</a:t>
            </a:r>
            <a:r>
              <a:rPr lang="nb-NO" sz="1800" noProof="0" dirty="0" smtClean="0"/>
              <a:t>] mange ganger i parallell?</a:t>
            </a:r>
          </a:p>
          <a:p>
            <a:r>
              <a:rPr lang="nb-NO" sz="1800" noProof="0" dirty="0" smtClean="0"/>
              <a:t>Tester: Vi lageret program som gjør det :</a:t>
            </a:r>
            <a:endParaRPr lang="nb-NO" sz="18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79512" y="1844824"/>
            <a:ext cx="3816424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 smtClean="0">
                <a:latin typeface="Arial Narrow" panose="020B0606020202030204" pitchFamily="34" charset="0"/>
              </a:rPr>
              <a:t>class </a:t>
            </a:r>
            <a:r>
              <a:rPr lang="nb-NO" sz="1400" dirty="0" err="1">
                <a:latin typeface="Arial Narrow" panose="020B0606020202030204" pitchFamily="34" charset="0"/>
              </a:rPr>
              <a:t>ParaArray</a:t>
            </a:r>
            <a:r>
              <a:rPr lang="nb-NO" sz="1400" dirty="0">
                <a:latin typeface="Arial Narrow" panose="020B0606020202030204" pitchFamily="34" charset="0"/>
              </a:rPr>
              <a:t>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int  []</a:t>
            </a:r>
            <a:r>
              <a:rPr lang="nb-NO" sz="1400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tall</a:t>
            </a:r>
            <a:r>
              <a:rPr lang="nb-NO" sz="1400" dirty="0" smtClean="0">
                <a:latin typeface="Arial Narrow" panose="020B0606020202030204" pitchFamily="34" charset="0"/>
              </a:rPr>
              <a:t>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CyclicBarrier b </a:t>
            </a:r>
            <a:r>
              <a:rPr lang="nb-NO" sz="1400" dirty="0" smtClean="0">
                <a:latin typeface="Arial Narrow" panose="020B0606020202030204" pitchFamily="34" charset="0"/>
              </a:rPr>
              <a:t>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int </a:t>
            </a:r>
            <a:r>
              <a:rPr lang="nb-NO" sz="1400" dirty="0" err="1">
                <a:latin typeface="Arial Narrow" panose="020B0606020202030204" pitchFamily="34" charset="0"/>
              </a:rPr>
              <a:t>antTraader</a:t>
            </a:r>
            <a:r>
              <a:rPr lang="nb-NO" sz="1400" dirty="0">
                <a:latin typeface="Arial Narrow" panose="020B0606020202030204" pitchFamily="34" charset="0"/>
              </a:rPr>
              <a:t>, </a:t>
            </a:r>
            <a:r>
              <a:rPr lang="nb-NO" sz="1400" dirty="0" err="1">
                <a:latin typeface="Arial Narrow" panose="020B0606020202030204" pitchFamily="34" charset="0"/>
              </a:rPr>
              <a:t>antGanger</a:t>
            </a:r>
            <a:r>
              <a:rPr lang="nb-NO" sz="1400" dirty="0">
                <a:latin typeface="Arial Narrow" panose="020B0606020202030204" pitchFamily="34" charset="0"/>
              </a:rPr>
              <a:t> ; </a:t>
            </a:r>
            <a:endParaRPr lang="nb-NO" sz="1400" dirty="0" smtClean="0">
              <a:latin typeface="Arial Narrow" panose="020B0606020202030204" pitchFamily="34" charset="0"/>
            </a:endParaRPr>
          </a:p>
          <a:p>
            <a:r>
              <a:rPr lang="nb-NO" sz="1400" dirty="0" smtClean="0">
                <a:latin typeface="Arial Narrow" panose="020B0606020202030204" pitchFamily="34" charset="0"/>
              </a:rPr>
              <a:t>…. </a:t>
            </a:r>
          </a:p>
          <a:p>
            <a:r>
              <a:rPr lang="nb-NO" sz="1400" dirty="0" smtClean="0">
                <a:latin typeface="Arial Narrow" panose="020B0606020202030204" pitchFamily="34" charset="0"/>
              </a:rPr>
              <a:t>class </a:t>
            </a:r>
            <a:r>
              <a:rPr lang="nb-NO" sz="1400" dirty="0">
                <a:latin typeface="Arial Narrow" panose="020B0606020202030204" pitchFamily="34" charset="0"/>
              </a:rPr>
              <a:t>Para </a:t>
            </a:r>
            <a:r>
              <a:rPr lang="nb-NO" sz="1400" dirty="0" err="1">
                <a:latin typeface="Arial Narrow" panose="020B0606020202030204" pitchFamily="34" charset="0"/>
              </a:rPr>
              <a:t>implements</a:t>
            </a:r>
            <a:r>
              <a:rPr lang="nb-NO" sz="1400" dirty="0">
                <a:latin typeface="Arial Narrow" panose="020B0606020202030204" pitchFamily="34" charset="0"/>
              </a:rPr>
              <a:t> </a:t>
            </a:r>
            <a:r>
              <a:rPr lang="nb-NO" sz="1400" dirty="0" err="1">
                <a:latin typeface="Arial Narrow" panose="020B0606020202030204" pitchFamily="34" charset="0"/>
              </a:rPr>
              <a:t>Runnable</a:t>
            </a:r>
            <a:r>
              <a:rPr lang="nb-NO" sz="1400" dirty="0">
                <a:latin typeface="Arial Narrow" panose="020B0606020202030204" pitchFamily="34" charset="0"/>
              </a:rPr>
              <a:t>{</a:t>
            </a:r>
          </a:p>
          <a:p>
            <a:r>
              <a:rPr lang="nb-NO" sz="1400" dirty="0" smtClean="0">
                <a:latin typeface="Arial Narrow" panose="020B0606020202030204" pitchFamily="34" charset="0"/>
              </a:rPr>
              <a:t>    </a:t>
            </a:r>
            <a:r>
              <a:rPr lang="nb-NO" sz="1400" dirty="0">
                <a:latin typeface="Arial Narrow" panose="020B0606020202030204" pitchFamily="34" charset="0"/>
              </a:rPr>
              <a:t>int </a:t>
            </a:r>
            <a:r>
              <a:rPr lang="nb-NO" sz="14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indeks;</a:t>
            </a:r>
            <a:endParaRPr lang="nb-NO" sz="14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nb-NO" sz="1400" dirty="0" smtClean="0">
                <a:latin typeface="Arial Narrow" panose="020B0606020202030204" pitchFamily="34" charset="0"/>
              </a:rPr>
              <a:t>   </a:t>
            </a:r>
            <a:r>
              <a:rPr lang="nb-NO" sz="1400" dirty="0">
                <a:latin typeface="Arial Narrow" panose="020B0606020202030204" pitchFamily="34" charset="0"/>
              </a:rPr>
              <a:t>Para(int i) { </a:t>
            </a:r>
            <a:r>
              <a:rPr lang="nb-NO" sz="1400" dirty="0" smtClean="0">
                <a:latin typeface="Arial Narrow" panose="020B0606020202030204" pitchFamily="34" charset="0"/>
              </a:rPr>
              <a:t>indeks </a:t>
            </a:r>
            <a:r>
              <a:rPr lang="nb-NO" sz="1400" dirty="0">
                <a:latin typeface="Arial Narrow" panose="020B0606020202030204" pitchFamily="34" charset="0"/>
              </a:rPr>
              <a:t>=i;}</a:t>
            </a:r>
          </a:p>
          <a:p>
            <a:r>
              <a:rPr lang="nb-NO" sz="1400" dirty="0" smtClean="0">
                <a:latin typeface="Arial Narrow" panose="020B0606020202030204" pitchFamily="34" charset="0"/>
              </a:rPr>
              <a:t>       </a:t>
            </a:r>
            <a:r>
              <a:rPr lang="nb-NO" sz="1400" dirty="0" err="1">
                <a:latin typeface="Arial Narrow" panose="020B0606020202030204" pitchFamily="34" charset="0"/>
              </a:rPr>
              <a:t>public</a:t>
            </a:r>
            <a:r>
              <a:rPr lang="nb-NO" sz="1400" dirty="0">
                <a:latin typeface="Arial Narrow" panose="020B0606020202030204" pitchFamily="34" charset="0"/>
              </a:rPr>
              <a:t> void run() {</a:t>
            </a:r>
          </a:p>
          <a:p>
            <a:r>
              <a:rPr lang="nb-NO" sz="1400" dirty="0" smtClean="0">
                <a:latin typeface="Arial Narrow" panose="020B0606020202030204" pitchFamily="34" charset="0"/>
              </a:rPr>
              <a:t>	  </a:t>
            </a:r>
            <a:r>
              <a:rPr lang="nb-NO" sz="1400" dirty="0">
                <a:latin typeface="Arial Narrow" panose="020B0606020202030204" pitchFamily="34" charset="0"/>
              </a:rPr>
              <a:t>for (int j = 0; j&lt; </a:t>
            </a:r>
            <a:r>
              <a:rPr lang="nb-NO" sz="1400" dirty="0" err="1">
                <a:latin typeface="Arial Narrow" panose="020B0606020202030204" pitchFamily="34" charset="0"/>
              </a:rPr>
              <a:t>antGanger</a:t>
            </a:r>
            <a:r>
              <a:rPr lang="nb-NO" sz="1400" dirty="0">
                <a:latin typeface="Arial Narrow" panose="020B0606020202030204" pitchFamily="34" charset="0"/>
              </a:rPr>
              <a:t>; </a:t>
            </a:r>
            <a:r>
              <a:rPr lang="nb-NO" sz="1400" dirty="0" err="1">
                <a:latin typeface="Arial Narrow" panose="020B0606020202030204" pitchFamily="34" charset="0"/>
              </a:rPr>
              <a:t>j++</a:t>
            </a:r>
            <a:r>
              <a:rPr lang="nb-NO" sz="1400" dirty="0">
                <a:latin typeface="Arial Narrow" panose="020B0606020202030204" pitchFamily="34" charset="0"/>
              </a:rPr>
              <a:t>) 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</a:t>
            </a:r>
            <a:r>
              <a:rPr lang="nb-NO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          </a:t>
            </a:r>
            <a:r>
              <a:rPr lang="nb-NO" sz="1400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oekTall</a:t>
            </a:r>
            <a:r>
              <a:rPr lang="nb-NO" sz="14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(indeks);</a:t>
            </a:r>
            <a:endParaRPr lang="nb-NO" sz="14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nb-NO" sz="1400" dirty="0" smtClean="0">
                <a:latin typeface="Arial Narrow" panose="020B0606020202030204" pitchFamily="34" charset="0"/>
              </a:rPr>
              <a:t> </a:t>
            </a:r>
            <a:r>
              <a:rPr lang="nb-NO" sz="1400" dirty="0">
                <a:latin typeface="Arial Narrow" panose="020B0606020202030204" pitchFamily="34" charset="0"/>
              </a:rPr>
              <a:t>	   }</a:t>
            </a:r>
          </a:p>
          <a:p>
            <a:r>
              <a:rPr lang="nb-NO" sz="1400" dirty="0" smtClean="0">
                <a:latin typeface="Arial Narrow" panose="020B0606020202030204" pitchFamily="34" charset="0"/>
              </a:rPr>
              <a:t>                        </a:t>
            </a:r>
            <a:r>
              <a:rPr lang="nb-NO" sz="1400" dirty="0" err="1">
                <a:latin typeface="Arial Narrow" panose="020B0606020202030204" pitchFamily="34" charset="0"/>
              </a:rPr>
              <a:t>try</a:t>
            </a:r>
            <a:r>
              <a:rPr lang="nb-NO" sz="1400" dirty="0">
                <a:latin typeface="Arial Narrow" panose="020B0606020202030204" pitchFamily="34" charset="0"/>
              </a:rPr>
              <a:t> {  // </a:t>
            </a:r>
            <a:r>
              <a:rPr lang="nb-NO" sz="1400" dirty="0" err="1">
                <a:latin typeface="Arial Narrow" panose="020B0606020202030204" pitchFamily="34" charset="0"/>
              </a:rPr>
              <a:t>wait</a:t>
            </a:r>
            <a:r>
              <a:rPr lang="nb-NO" sz="1400" dirty="0">
                <a:latin typeface="Arial Narrow" panose="020B0606020202030204" pitchFamily="34" charset="0"/>
              </a:rPr>
              <a:t> </a:t>
            </a:r>
            <a:r>
              <a:rPr lang="nb-NO" sz="1400" dirty="0" err="1">
                <a:latin typeface="Arial Narrow" panose="020B0606020202030204" pitchFamily="34" charset="0"/>
              </a:rPr>
              <a:t>on</a:t>
            </a:r>
            <a:r>
              <a:rPr lang="nb-NO" sz="1400" dirty="0">
                <a:latin typeface="Arial Narrow" panose="020B0606020202030204" pitchFamily="34" charset="0"/>
              </a:rPr>
              <a:t> all </a:t>
            </a:r>
            <a:r>
              <a:rPr lang="nb-NO" sz="1400" dirty="0" err="1">
                <a:latin typeface="Arial Narrow" panose="020B0606020202030204" pitchFamily="34" charset="0"/>
              </a:rPr>
              <a:t>other</a:t>
            </a:r>
            <a:r>
              <a:rPr lang="nb-NO" sz="1400" dirty="0">
                <a:latin typeface="Arial Narrow" panose="020B0606020202030204" pitchFamily="34" charset="0"/>
              </a:rPr>
              <a:t> </a:t>
            </a:r>
            <a:r>
              <a:rPr lang="nb-NO" sz="1400" dirty="0" err="1">
                <a:latin typeface="Arial Narrow" panose="020B0606020202030204" pitchFamily="34" charset="0"/>
              </a:rPr>
              <a:t>threads</a:t>
            </a:r>
            <a:r>
              <a:rPr lang="nb-NO" sz="1400" dirty="0">
                <a:latin typeface="Arial Narrow" panose="020B0606020202030204" pitchFamily="34" charset="0"/>
              </a:rPr>
              <a:t> + main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	   </a:t>
            </a:r>
            <a:r>
              <a:rPr lang="nb-NO" sz="1400" dirty="0" err="1">
                <a:latin typeface="Arial Narrow" panose="020B0606020202030204" pitchFamily="34" charset="0"/>
              </a:rPr>
              <a:t>b.await</a:t>
            </a:r>
            <a:r>
              <a:rPr lang="nb-NO" sz="1400" dirty="0">
                <a:latin typeface="Arial Narrow" panose="020B0606020202030204" pitchFamily="34" charset="0"/>
              </a:rPr>
              <a:t>();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</a:t>
            </a:r>
            <a:r>
              <a:rPr lang="nb-NO" sz="1400" dirty="0" smtClean="0">
                <a:latin typeface="Arial Narrow" panose="020B0606020202030204" pitchFamily="34" charset="0"/>
              </a:rPr>
              <a:t>  </a:t>
            </a:r>
            <a:r>
              <a:rPr lang="nb-NO" sz="1400" dirty="0">
                <a:latin typeface="Arial Narrow" panose="020B0606020202030204" pitchFamily="34" charset="0"/>
              </a:rPr>
              <a:t>} </a:t>
            </a:r>
            <a:r>
              <a:rPr lang="nb-NO" sz="1400" dirty="0" err="1">
                <a:latin typeface="Arial Narrow" panose="020B0606020202030204" pitchFamily="34" charset="0"/>
              </a:rPr>
              <a:t>catch</a:t>
            </a:r>
            <a:r>
              <a:rPr lang="nb-NO" sz="1400" dirty="0">
                <a:latin typeface="Arial Narrow" panose="020B0606020202030204" pitchFamily="34" charset="0"/>
              </a:rPr>
              <a:t> (</a:t>
            </a:r>
            <a:r>
              <a:rPr lang="nb-NO" sz="1400" dirty="0" err="1">
                <a:latin typeface="Arial Narrow" panose="020B0606020202030204" pitchFamily="34" charset="0"/>
              </a:rPr>
              <a:t>Exception</a:t>
            </a:r>
            <a:r>
              <a:rPr lang="nb-NO" sz="1400" dirty="0">
                <a:latin typeface="Arial Narrow" panose="020B0606020202030204" pitchFamily="34" charset="0"/>
              </a:rPr>
              <a:t> e) {</a:t>
            </a:r>
            <a:r>
              <a:rPr lang="nb-NO" sz="1400" dirty="0" err="1">
                <a:latin typeface="Arial Narrow" panose="020B0606020202030204" pitchFamily="34" charset="0"/>
              </a:rPr>
              <a:t>return</a:t>
            </a:r>
            <a:r>
              <a:rPr lang="nb-NO" sz="1400" dirty="0">
                <a:latin typeface="Arial Narrow" panose="020B0606020202030204" pitchFamily="34" charset="0"/>
              </a:rPr>
              <a:t>;}</a:t>
            </a:r>
          </a:p>
          <a:p>
            <a:r>
              <a:rPr lang="nb-NO" sz="1400" dirty="0" smtClean="0">
                <a:latin typeface="Arial Narrow" panose="020B0606020202030204" pitchFamily="34" charset="0"/>
              </a:rPr>
              <a:t>       } </a:t>
            </a:r>
            <a:r>
              <a:rPr lang="nb-NO" sz="1400" dirty="0">
                <a:latin typeface="Arial Narrow" panose="020B0606020202030204" pitchFamily="34" charset="0"/>
              </a:rPr>
              <a:t>// end </a:t>
            </a:r>
            <a:r>
              <a:rPr lang="nb-NO" sz="1400" dirty="0" smtClean="0">
                <a:latin typeface="Arial Narrow" panose="020B0606020202030204" pitchFamily="34" charset="0"/>
              </a:rPr>
              <a:t>run</a:t>
            </a:r>
            <a:endParaRPr lang="nb-NO" sz="1400" dirty="0">
              <a:latin typeface="Arial Narrow" panose="020B0606020202030204" pitchFamily="34" charset="0"/>
            </a:endParaRPr>
          </a:p>
          <a:p>
            <a:r>
              <a:rPr lang="nb-NO" sz="1400" dirty="0">
                <a:latin typeface="Arial Narrow" panose="020B0606020202030204" pitchFamily="34" charset="0"/>
              </a:rPr>
              <a:t>        void </a:t>
            </a:r>
            <a:r>
              <a:rPr lang="nb-NO" sz="14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oekTall</a:t>
            </a:r>
            <a:r>
              <a:rPr lang="nb-NO" sz="1400" dirty="0">
                <a:latin typeface="Arial Narrow" panose="020B0606020202030204" pitchFamily="34" charset="0"/>
              </a:rPr>
              <a:t>(int i) { </a:t>
            </a:r>
            <a:r>
              <a:rPr lang="nb-NO" sz="1400" dirty="0">
                <a:solidFill>
                  <a:srgbClr val="00B0F0"/>
                </a:solidFill>
                <a:latin typeface="Arial Narrow" panose="020B0606020202030204" pitchFamily="34" charset="0"/>
              </a:rPr>
              <a:t>tall[i</a:t>
            </a:r>
            <a:r>
              <a:rPr lang="nb-NO" sz="1400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]++; </a:t>
            </a:r>
            <a:r>
              <a:rPr lang="nb-NO" sz="1400" dirty="0" smtClean="0">
                <a:latin typeface="Arial Narrow" panose="020B0606020202030204" pitchFamily="34" charset="0"/>
              </a:rPr>
              <a:t>}</a:t>
            </a:r>
          </a:p>
          <a:p>
            <a:r>
              <a:rPr lang="nb-NO" sz="1400" dirty="0" smtClean="0">
                <a:latin typeface="Arial Narrow" panose="020B0606020202030204" pitchFamily="34" charset="0"/>
              </a:rPr>
              <a:t>  }</a:t>
            </a:r>
            <a:endParaRPr lang="nb-NO" sz="1400" dirty="0">
              <a:latin typeface="Arial Narrow" panose="020B0606020202030204" pitchFamily="34" charset="0"/>
            </a:endParaRPr>
          </a:p>
          <a:p>
            <a:r>
              <a:rPr lang="nb-NO" sz="1400" dirty="0" smtClean="0">
                <a:latin typeface="Arial Narrow" panose="020B0606020202030204" pitchFamily="34" charset="0"/>
              </a:rPr>
              <a:t>} // end </a:t>
            </a:r>
            <a:r>
              <a:rPr lang="nb-NO" sz="1400" dirty="0" err="1" smtClean="0">
                <a:latin typeface="Arial Narrow" panose="020B0606020202030204" pitchFamily="34" charset="0"/>
              </a:rPr>
              <a:t>ParaArray</a:t>
            </a:r>
            <a:endParaRPr lang="nb-NO" sz="1400" dirty="0">
              <a:latin typeface="Arial Narrow" panose="020B0606020202030204" pitchFamily="34" charset="0"/>
            </a:endParaRPr>
          </a:p>
          <a:p>
            <a:endParaRPr lang="nb-NO" sz="1400" dirty="0">
              <a:latin typeface="Arial Narrow" panose="020B0606020202030204" pitchFamily="34" charset="0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4499992" y="3140968"/>
            <a:ext cx="3888432" cy="35394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600" dirty="0" smtClean="0">
                <a:solidFill>
                  <a:schemeClr val="bg1"/>
                </a:solidFill>
              </a:rPr>
              <a:t>&gt;java </a:t>
            </a:r>
            <a:r>
              <a:rPr lang="nb-NO" sz="1600" dirty="0" err="1">
                <a:solidFill>
                  <a:schemeClr val="bg1"/>
                </a:solidFill>
              </a:rPr>
              <a:t>ParaArray</a:t>
            </a:r>
            <a:r>
              <a:rPr lang="nb-NO" sz="1600" dirty="0">
                <a:solidFill>
                  <a:schemeClr val="bg1"/>
                </a:solidFill>
              </a:rPr>
              <a:t> 10 100000000</a:t>
            </a:r>
          </a:p>
          <a:p>
            <a:r>
              <a:rPr lang="nb-NO" sz="1600" dirty="0">
                <a:solidFill>
                  <a:schemeClr val="bg1"/>
                </a:solidFill>
              </a:rPr>
              <a:t>Maskinen har 8 prosessorkjerner.</a:t>
            </a:r>
          </a:p>
          <a:p>
            <a:r>
              <a:rPr lang="nb-NO" sz="1600" dirty="0">
                <a:solidFill>
                  <a:schemeClr val="bg1"/>
                </a:solidFill>
              </a:rPr>
              <a:t>Tid 100000000 kall * 10 </a:t>
            </a:r>
            <a:r>
              <a:rPr lang="nb-NO" sz="1600" dirty="0" err="1">
                <a:solidFill>
                  <a:schemeClr val="bg1"/>
                </a:solidFill>
              </a:rPr>
              <a:t>Traader</a:t>
            </a:r>
            <a:r>
              <a:rPr lang="nb-NO" sz="1600" dirty="0">
                <a:solidFill>
                  <a:schemeClr val="bg1"/>
                </a:solidFill>
              </a:rPr>
              <a:t> = 0.032600 sek,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</p:txBody>
      </p:sp>
    </p:spTree>
    <p:extLst>
      <p:ext uri="{BB962C8B-B14F-4D97-AF65-F5344CB8AC3E}">
        <p14:creationId xmlns:p14="http://schemas.microsoft.com/office/powerpoint/2010/main" val="372098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Konklusjon: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Skriving  samtidig i </a:t>
            </a:r>
            <a:r>
              <a:rPr lang="nb-NO" sz="2000" b="1" dirty="0" smtClean="0"/>
              <a:t>ulike</a:t>
            </a:r>
            <a:r>
              <a:rPr lang="nb-NO" sz="2000" dirty="0" smtClean="0"/>
              <a:t> elementer i en array går bra.</a:t>
            </a:r>
          </a:p>
          <a:p>
            <a:pPr lvl="1"/>
            <a:r>
              <a:rPr lang="nb-NO" sz="1600" dirty="0" smtClean="0"/>
              <a:t>Dette skal vi bruke mye i kommende algoritmer.</a:t>
            </a:r>
          </a:p>
          <a:p>
            <a:pPr lvl="1"/>
            <a:r>
              <a:rPr lang="nb-NO" sz="1600" dirty="0" smtClean="0"/>
              <a:t>(kan riktignok medføre litt ekstra eksekveringstid – det ser vi på senere)</a:t>
            </a:r>
          </a:p>
          <a:p>
            <a:endParaRPr lang="nb-NO" sz="2000" dirty="0"/>
          </a:p>
          <a:p>
            <a:r>
              <a:rPr lang="nb-NO" sz="2000" dirty="0" smtClean="0"/>
              <a:t>Men, </a:t>
            </a:r>
            <a:r>
              <a:rPr lang="nb-NO" sz="2000" dirty="0"/>
              <a:t>skriving </a:t>
            </a:r>
            <a:r>
              <a:rPr lang="nb-NO" sz="2000" b="1" dirty="0"/>
              <a:t>samtidig i samme element</a:t>
            </a:r>
            <a:r>
              <a:rPr lang="nb-NO" sz="2000" dirty="0"/>
              <a:t> går galt</a:t>
            </a:r>
            <a:r>
              <a:rPr lang="nb-NO" sz="2000" dirty="0" smtClean="0"/>
              <a:t>!</a:t>
            </a:r>
            <a:endParaRPr lang="nb-NO" sz="2000" dirty="0"/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6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Flere tråder samtidig oppdatering av en variabel : i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1322462"/>
          </a:xfrm>
        </p:spPr>
        <p:txBody>
          <a:bodyPr/>
          <a:lstStyle/>
          <a:p>
            <a:r>
              <a:rPr lang="nb-NO" dirty="0" smtClean="0"/>
              <a:t>Alle trådene (1,2 20 , 200 og 2000) prøver samtidig å utføre i++ 100 000 ganger</a:t>
            </a:r>
          </a:p>
          <a:p>
            <a:r>
              <a:rPr lang="nb-NO" dirty="0" smtClean="0"/>
              <a:t>Vi skal se på programmet som produserte dette: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037673"/>
              </p:ext>
            </p:extLst>
          </p:nvPr>
        </p:nvGraphicFramePr>
        <p:xfrm>
          <a:off x="863588" y="2960948"/>
          <a:ext cx="7543801" cy="208155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92188"/>
                <a:gridCol w="1042440"/>
                <a:gridCol w="1131570"/>
                <a:gridCol w="1163003"/>
                <a:gridCol w="1257300"/>
                <a:gridCol w="1257300"/>
              </a:tblGrid>
              <a:tr h="679470">
                <a:tc>
                  <a:txBody>
                    <a:bodyPr/>
                    <a:lstStyle/>
                    <a:p>
                      <a:endParaRPr lang="nb-NO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nb-NO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Antall tråder n</a:t>
                      </a:r>
                    </a:p>
                    <a:p>
                      <a:r>
                        <a:rPr lang="nb-NO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Riktig svar:</a:t>
                      </a:r>
                      <a:endParaRPr lang="nb-NO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nb-NO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algn="ctr"/>
                      <a:r>
                        <a:rPr lang="nb-NO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nb-NO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algn="ctr"/>
                      <a:r>
                        <a:rPr lang="nb-NO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200000</a:t>
                      </a:r>
                      <a:endParaRPr lang="nb-NO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nb-NO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algn="ctr"/>
                      <a:r>
                        <a:rPr lang="nb-NO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2000000 </a:t>
                      </a:r>
                      <a:endParaRPr lang="nb-NO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nb-NO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  <a:p>
                      <a:pPr algn="ctr"/>
                      <a:r>
                        <a:rPr lang="nb-NO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2000000</a:t>
                      </a:r>
                      <a:endParaRPr lang="nb-NO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nb-NO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</a:p>
                    <a:p>
                      <a:pPr algn="ctr"/>
                      <a:r>
                        <a:rPr lang="nb-NO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200000000</a:t>
                      </a:r>
                      <a:endParaRPr lang="nb-NO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947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Svar     1.gang </a:t>
                      </a:r>
                    </a:p>
                    <a:p>
                      <a:r>
                        <a:rPr lang="nb-NO" sz="1600" dirty="0" smtClean="0"/>
                        <a:t>           2. gang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100 000</a:t>
                      </a:r>
                    </a:p>
                    <a:p>
                      <a:pPr algn="ctr"/>
                      <a:r>
                        <a:rPr lang="nb-NO" sz="1600" dirty="0" smtClean="0"/>
                        <a:t>100 000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200000</a:t>
                      </a:r>
                    </a:p>
                    <a:p>
                      <a:pPr algn="ctr"/>
                      <a:r>
                        <a:rPr lang="nb-NO" sz="1600" dirty="0" smtClean="0"/>
                        <a:t>159234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1290279 1706068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16940111</a:t>
                      </a:r>
                    </a:p>
                    <a:p>
                      <a:pPr algn="ctr"/>
                      <a:r>
                        <a:rPr lang="nb-NO" sz="1600" dirty="0" smtClean="0"/>
                        <a:t>16459210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170127199</a:t>
                      </a:r>
                    </a:p>
                    <a:p>
                      <a:pPr algn="ctr"/>
                      <a:r>
                        <a:rPr lang="nb-NO" sz="1600" dirty="0" smtClean="0"/>
                        <a:t>164954894</a:t>
                      </a:r>
                      <a:endParaRPr lang="nb-NO" sz="1600" dirty="0"/>
                    </a:p>
                  </a:txBody>
                  <a:tcPr/>
                </a:tc>
              </a:tr>
              <a:tr h="393661">
                <a:tc>
                  <a:txBody>
                    <a:bodyPr/>
                    <a:lstStyle/>
                    <a:p>
                      <a:r>
                        <a:rPr lang="nb-NO" sz="1600" b="1" dirty="0" smtClean="0"/>
                        <a:t>Tap</a:t>
                      </a:r>
                      <a:r>
                        <a:rPr lang="nb-NO" sz="1600" dirty="0" smtClean="0"/>
                        <a:t>   1.gang</a:t>
                      </a:r>
                    </a:p>
                    <a:p>
                      <a:r>
                        <a:rPr lang="nb-NO" sz="1600" dirty="0" smtClean="0"/>
                        <a:t>         2. gang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 0 %</a:t>
                      </a:r>
                    </a:p>
                    <a:p>
                      <a:pPr algn="ctr"/>
                      <a:r>
                        <a:rPr lang="nb-NO" sz="1600" dirty="0" smtClean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0%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20,4%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35,5%</a:t>
                      </a:r>
                    </a:p>
                    <a:p>
                      <a:pPr algn="ctr"/>
                      <a:r>
                        <a:rPr lang="nb-NO" sz="1600" dirty="0" smtClean="0"/>
                        <a:t>14,6%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15,3%</a:t>
                      </a:r>
                    </a:p>
                    <a:p>
                      <a:pPr algn="ctr"/>
                      <a:r>
                        <a:rPr lang="nb-NO" sz="1600" dirty="0" smtClean="0"/>
                        <a:t>17,7%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14,9%</a:t>
                      </a:r>
                    </a:p>
                    <a:p>
                      <a:pPr algn="ctr"/>
                      <a:r>
                        <a:rPr lang="nb-NO" sz="1600" dirty="0" smtClean="0"/>
                        <a:t>17,5%</a:t>
                      </a:r>
                      <a:endParaRPr lang="nb-NO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93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har vi sett på i Uke2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7624" y="1340768"/>
            <a:ext cx="7772400" cy="4818063"/>
          </a:xfrm>
        </p:spPr>
        <p:txBody>
          <a:bodyPr/>
          <a:lstStyle/>
          <a:p>
            <a:r>
              <a:rPr lang="nb-NO" sz="2000" dirty="0" smtClean="0"/>
              <a:t>I)  Tre måter å avslutte tråder vi har startet.</a:t>
            </a:r>
          </a:p>
          <a:p>
            <a:pPr lvl="1"/>
            <a:r>
              <a:rPr lang="nb-NO" sz="1800" dirty="0" err="1" smtClean="0"/>
              <a:t>join</a:t>
            </a:r>
            <a:r>
              <a:rPr lang="nb-NO" sz="1800" dirty="0" smtClean="0"/>
              <a:t>(), </a:t>
            </a:r>
            <a:r>
              <a:rPr lang="nb-NO" sz="1800" dirty="0" err="1" smtClean="0"/>
              <a:t>Semaphor</a:t>
            </a:r>
            <a:r>
              <a:rPr lang="nb-NO" sz="1800" dirty="0" smtClean="0"/>
              <a:t> og CyclicBarrier.</a:t>
            </a:r>
          </a:p>
          <a:p>
            <a:r>
              <a:rPr lang="nb-NO" sz="2000" dirty="0" smtClean="0"/>
              <a:t>II) Mange ulike </a:t>
            </a:r>
            <a:r>
              <a:rPr lang="nb-NO" sz="2000" dirty="0"/>
              <a:t>synkroniseringsprimitiver</a:t>
            </a:r>
          </a:p>
          <a:p>
            <a:pPr lvl="1"/>
            <a:r>
              <a:rPr lang="nb-NO" sz="1800" dirty="0"/>
              <a:t>Vi skal bare lærte oss noen få - ett tilstrekkelig sett</a:t>
            </a:r>
          </a:p>
          <a:p>
            <a:r>
              <a:rPr lang="nb-NO" sz="2000" dirty="0" smtClean="0"/>
              <a:t>III) Hvor </a:t>
            </a:r>
            <a:r>
              <a:rPr lang="nb-NO" sz="2000" dirty="0"/>
              <a:t>mye tid bruker parallelle programmer</a:t>
            </a:r>
          </a:p>
          <a:p>
            <a:pPr lvl="1"/>
            <a:r>
              <a:rPr lang="nb-NO" sz="1800" dirty="0" smtClean="0"/>
              <a:t>JIT-kompilering, Overhead </a:t>
            </a:r>
            <a:r>
              <a:rPr lang="nb-NO" sz="1800" dirty="0"/>
              <a:t>ved </a:t>
            </a:r>
            <a:r>
              <a:rPr lang="nb-NO" sz="1800" dirty="0" smtClean="0"/>
              <a:t>start, Synkronisering, Operativsystem </a:t>
            </a:r>
            <a:r>
              <a:rPr lang="nb-NO" sz="1800" dirty="0"/>
              <a:t>og </a:t>
            </a:r>
            <a:r>
              <a:rPr lang="nb-NO" sz="1800" dirty="0" smtClean="0"/>
              <a:t>søppeltømming, </a:t>
            </a:r>
          </a:p>
          <a:p>
            <a:pPr lvl="1"/>
            <a:r>
              <a:rPr lang="nb-NO" sz="1800" dirty="0" smtClean="0"/>
              <a:t>Bruk mediantida av flere kjøringer </a:t>
            </a:r>
          </a:p>
          <a:p>
            <a:r>
              <a:rPr lang="nb-NO" sz="2000" dirty="0" smtClean="0"/>
              <a:t>IV</a:t>
            </a:r>
            <a:r>
              <a:rPr lang="nb-NO" sz="2000" dirty="0"/>
              <a:t>) ‘Lover’ om Kjøretid</a:t>
            </a:r>
          </a:p>
          <a:p>
            <a:pPr lvl="1"/>
            <a:r>
              <a:rPr lang="nb-NO" sz="1800" dirty="0"/>
              <a:t>Amdahl lov</a:t>
            </a:r>
          </a:p>
          <a:p>
            <a:pPr lvl="1"/>
            <a:r>
              <a:rPr lang="nb-NO" sz="1800" dirty="0"/>
              <a:t>Gustafsons </a:t>
            </a:r>
            <a:r>
              <a:rPr lang="nb-NO" sz="1800" dirty="0" smtClean="0"/>
              <a:t>lov</a:t>
            </a:r>
          </a:p>
          <a:p>
            <a:r>
              <a:rPr lang="nb-NO" sz="2000" dirty="0" smtClean="0"/>
              <a:t>V) Samtidig skriving i naboelementer i en </a:t>
            </a:r>
            <a:r>
              <a:rPr lang="nb-NO" sz="2000" dirty="0" err="1" smtClean="0"/>
              <a:t>array</a:t>
            </a:r>
            <a:r>
              <a:rPr lang="nb-NO" sz="2000" dirty="0" smtClean="0"/>
              <a:t> er OK.</a:t>
            </a:r>
            <a:endParaRPr lang="nb-NO" sz="2000" dirty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7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 bwMode="auto">
          <a:xfrm>
            <a:off x="1092917" y="3429000"/>
            <a:ext cx="4680520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ktangel 4"/>
          <p:cNvSpPr/>
          <p:nvPr/>
        </p:nvSpPr>
        <p:spPr bwMode="auto">
          <a:xfrm>
            <a:off x="1043608" y="3933056"/>
            <a:ext cx="7488832" cy="29249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4063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r>
              <a:rPr lang="nb-NO" sz="2400" dirty="0" smtClean="0"/>
              <a:t>P</a:t>
            </a:r>
            <a:r>
              <a:rPr lang="nb-NO" sz="2400" noProof="0" dirty="0" err="1" smtClean="0"/>
              <a:t>rogrammet</a:t>
            </a:r>
            <a:r>
              <a:rPr lang="nb-NO" sz="2400" noProof="0" dirty="0" smtClean="0"/>
              <a:t> som laget tabellen</a:t>
            </a:r>
            <a:endParaRPr lang="nb-NO" sz="240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ktangel 5"/>
          <p:cNvSpPr/>
          <p:nvPr/>
        </p:nvSpPr>
        <p:spPr bwMode="auto">
          <a:xfrm>
            <a:off x="4788024" y="836712"/>
            <a:ext cx="216024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ktangel 6"/>
          <p:cNvSpPr/>
          <p:nvPr/>
        </p:nvSpPr>
        <p:spPr bwMode="auto">
          <a:xfrm>
            <a:off x="4788024" y="1052736"/>
            <a:ext cx="216024" cy="7200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248575" y="692696"/>
            <a:ext cx="871296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latin typeface="Arial Narrow" panose="020B0606020202030204" pitchFamily="34" charset="0"/>
              </a:rPr>
              <a:t>import </a:t>
            </a:r>
            <a:r>
              <a:rPr lang="nb-NO" sz="1600" dirty="0" err="1">
                <a:latin typeface="Arial Narrow" panose="020B0606020202030204" pitchFamily="34" charset="0"/>
              </a:rPr>
              <a:t>java.util</a:t>
            </a:r>
            <a:r>
              <a:rPr lang="nb-NO" sz="1600" dirty="0" smtClean="0">
                <a:latin typeface="Arial Narrow" panose="020B0606020202030204" pitchFamily="34" charset="0"/>
              </a:rPr>
              <a:t>.*;l                                                                            kode for main-tråden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>
                <a:latin typeface="Arial Narrow" panose="020B0606020202030204" pitchFamily="34" charset="0"/>
              </a:rPr>
              <a:t>import easyIO</a:t>
            </a:r>
            <a:r>
              <a:rPr lang="nb-NO" sz="1600" dirty="0" smtClean="0">
                <a:latin typeface="Arial Narrow" panose="020B0606020202030204" pitchFamily="34" charset="0"/>
              </a:rPr>
              <a:t>.*;                                                                              kode for trådene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>
                <a:latin typeface="Arial Narrow" panose="020B0606020202030204" pitchFamily="34" charset="0"/>
              </a:rPr>
              <a:t>import </a:t>
            </a:r>
            <a:r>
              <a:rPr lang="nb-NO" sz="1600" dirty="0" err="1">
                <a:latin typeface="Arial Narrow" panose="020B0606020202030204" pitchFamily="34" charset="0"/>
              </a:rPr>
              <a:t>java.util.concurrent</a:t>
            </a:r>
            <a:r>
              <a:rPr lang="nb-NO" sz="1600" dirty="0">
                <a:latin typeface="Arial Narrow" panose="020B0606020202030204" pitchFamily="34" charset="0"/>
              </a:rPr>
              <a:t>.*;</a:t>
            </a:r>
          </a:p>
          <a:p>
            <a:r>
              <a:rPr lang="nb-NO" sz="1600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/** Viser at manglende synkronisering på ett felles objekt gir feil – bare </a:t>
            </a:r>
            <a:r>
              <a:rPr lang="nb-NO" sz="1600" dirty="0" err="1" smtClean="0">
                <a:solidFill>
                  <a:srgbClr val="00B050"/>
                </a:solidFill>
                <a:latin typeface="Arial Narrow" panose="020B0606020202030204" pitchFamily="34" charset="0"/>
              </a:rPr>
              <a:t>loesning</a:t>
            </a:r>
            <a:r>
              <a:rPr lang="nb-NO" sz="1600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1) er riktig'*/</a:t>
            </a:r>
          </a:p>
          <a:p>
            <a:endParaRPr lang="nb-NO" sz="1600" dirty="0" smtClean="0">
              <a:latin typeface="Arial Narrow" panose="020B0606020202030204" pitchFamily="34" charset="0"/>
            </a:endParaRPr>
          </a:p>
          <a:p>
            <a:r>
              <a:rPr lang="nb-NO" sz="1600" dirty="0" err="1" smtClean="0">
                <a:latin typeface="Arial Narrow" panose="020B0606020202030204" pitchFamily="34" charset="0"/>
              </a:rPr>
              <a:t>public</a:t>
            </a:r>
            <a:r>
              <a:rPr lang="nb-NO" sz="1600" dirty="0" smtClean="0">
                <a:latin typeface="Arial Narrow" panose="020B0606020202030204" pitchFamily="34" charset="0"/>
              </a:rPr>
              <a:t> </a:t>
            </a:r>
            <a:r>
              <a:rPr lang="nb-NO" sz="1600" dirty="0">
                <a:latin typeface="Arial Narrow" panose="020B0606020202030204" pitchFamily="34" charset="0"/>
              </a:rPr>
              <a:t>class </a:t>
            </a:r>
            <a:r>
              <a:rPr lang="nb-NO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Parallell </a:t>
            </a:r>
            <a:r>
              <a:rPr lang="nb-NO" sz="1600" dirty="0" smtClean="0">
                <a:latin typeface="Arial Narrow" panose="020B0606020202030204" pitchFamily="34" charset="0"/>
              </a:rPr>
              <a:t>{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>
                <a:latin typeface="Arial Narrow" panose="020B0606020202030204" pitchFamily="34" charset="0"/>
              </a:rPr>
              <a:t>	int tall;                 </a:t>
            </a:r>
            <a:r>
              <a:rPr lang="nb-NO" sz="1600" dirty="0" smtClean="0">
                <a:latin typeface="Arial Narrow" panose="020B0606020202030204" pitchFamily="34" charset="0"/>
              </a:rPr>
              <a:t>                       </a:t>
            </a:r>
            <a:r>
              <a:rPr lang="nb-NO" sz="1600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// 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Sum av at '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antTraader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' 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traader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teller opp denne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</a:t>
            </a:r>
            <a:r>
              <a:rPr lang="nb-NO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CyclicBarrier</a:t>
            </a:r>
            <a:r>
              <a:rPr lang="nb-NO" sz="1600" dirty="0">
                <a:latin typeface="Arial Narrow" panose="020B0606020202030204" pitchFamily="34" charset="0"/>
              </a:rPr>
              <a:t> b ;        </a:t>
            </a:r>
            <a:r>
              <a:rPr lang="nb-NO" sz="1600" dirty="0" smtClean="0">
                <a:latin typeface="Arial Narrow" panose="020B0606020202030204" pitchFamily="34" charset="0"/>
              </a:rPr>
              <a:t>                  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// sikrer at alle er ferdige 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naar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vi tar tid og sum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int </a:t>
            </a:r>
            <a:r>
              <a:rPr lang="nb-NO" sz="1600" dirty="0" err="1">
                <a:latin typeface="Arial Narrow" panose="020B0606020202030204" pitchFamily="34" charset="0"/>
              </a:rPr>
              <a:t>antTraader</a:t>
            </a:r>
            <a:r>
              <a:rPr lang="nb-NO" sz="1600" dirty="0">
                <a:latin typeface="Arial Narrow" panose="020B0606020202030204" pitchFamily="34" charset="0"/>
              </a:rPr>
              <a:t>, </a:t>
            </a:r>
            <a:r>
              <a:rPr lang="nb-NO" sz="1600" dirty="0" err="1">
                <a:latin typeface="Arial Narrow" panose="020B0606020202030204" pitchFamily="34" charset="0"/>
              </a:rPr>
              <a:t>antGanger</a:t>
            </a:r>
            <a:r>
              <a:rPr lang="nb-NO" sz="1600" dirty="0">
                <a:latin typeface="Arial Narrow" panose="020B0606020202030204" pitchFamily="34" charset="0"/>
              </a:rPr>
              <a:t> ,svar; 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// Etter summering: riktig svar 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er:antTraader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*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antGanger</a:t>
            </a:r>
            <a:endParaRPr lang="nb-NO" sz="1600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>
                <a:latin typeface="Arial Narrow" panose="020B0606020202030204" pitchFamily="34" charset="0"/>
              </a:rPr>
              <a:t> </a:t>
            </a:r>
            <a:r>
              <a:rPr lang="nb-NO" sz="1600" dirty="0" smtClean="0">
                <a:latin typeface="Arial Narrow" panose="020B0606020202030204" pitchFamily="34" charset="0"/>
              </a:rPr>
              <a:t>                   </a:t>
            </a:r>
            <a:r>
              <a:rPr lang="nb-NO" sz="1600" dirty="0">
                <a:latin typeface="Arial Narrow" panose="020B0606020202030204" pitchFamily="34" charset="0"/>
              </a:rPr>
              <a:t>//synchronized void </a:t>
            </a:r>
            <a:r>
              <a:rPr lang="nb-NO" sz="1600" dirty="0" err="1">
                <a:latin typeface="Arial Narrow" panose="020B0606020202030204" pitchFamily="34" charset="0"/>
              </a:rPr>
              <a:t>inkrTall</a:t>
            </a:r>
            <a:r>
              <a:rPr lang="nb-NO" sz="1600" dirty="0">
                <a:latin typeface="Arial Narrow" panose="020B0606020202030204" pitchFamily="34" charset="0"/>
              </a:rPr>
              <a:t>(){ tall++;}      </a:t>
            </a:r>
            <a:r>
              <a:rPr lang="nb-NO" sz="1600" dirty="0" smtClean="0">
                <a:latin typeface="Arial Narrow" panose="020B0606020202030204" pitchFamily="34" charset="0"/>
              </a:rPr>
              <a:t>   </a:t>
            </a:r>
            <a:r>
              <a:rPr lang="nb-NO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// 1</a:t>
            </a:r>
            <a:r>
              <a:rPr lang="nb-NO" sz="16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) –OK fordi synkroniserer på samme objekt p</a:t>
            </a:r>
            <a:endParaRPr lang="nb-NO" sz="16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nb-NO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     </a:t>
            </a:r>
            <a:r>
              <a:rPr lang="nb-NO" sz="16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                void </a:t>
            </a:r>
            <a:r>
              <a:rPr lang="nb-NO" sz="16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inkrTall</a:t>
            </a:r>
            <a:r>
              <a:rPr lang="nb-NO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() { tall++;}               </a:t>
            </a:r>
            <a:r>
              <a:rPr lang="nb-NO" sz="16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               </a:t>
            </a:r>
            <a:r>
              <a:rPr lang="nb-NO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// 2</a:t>
            </a:r>
            <a:r>
              <a:rPr lang="nb-NO" sz="16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) - feil</a:t>
            </a:r>
            <a:endParaRPr lang="nb-NO" sz="16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>
                <a:latin typeface="Arial Narrow" panose="020B0606020202030204" pitchFamily="34" charset="0"/>
              </a:rPr>
              <a:t>	</a:t>
            </a:r>
            <a:r>
              <a:rPr lang="nb-NO" sz="1600" dirty="0" err="1">
                <a:latin typeface="Arial Narrow" panose="020B0606020202030204" pitchFamily="34" charset="0"/>
              </a:rPr>
              <a:t>public</a:t>
            </a:r>
            <a:r>
              <a:rPr lang="nb-NO" sz="1600" dirty="0">
                <a:latin typeface="Arial Narrow" panose="020B0606020202030204" pitchFamily="34" charset="0"/>
              </a:rPr>
              <a:t> </a:t>
            </a:r>
            <a:r>
              <a:rPr lang="nb-NO" sz="1600" dirty="0" err="1">
                <a:latin typeface="Arial Narrow" panose="020B0606020202030204" pitchFamily="34" charset="0"/>
              </a:rPr>
              <a:t>static</a:t>
            </a:r>
            <a:r>
              <a:rPr lang="nb-NO" sz="1600" dirty="0">
                <a:latin typeface="Arial Narrow" panose="020B0606020202030204" pitchFamily="34" charset="0"/>
              </a:rPr>
              <a:t> void </a:t>
            </a:r>
            <a:r>
              <a:rPr lang="nb-NO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main</a:t>
            </a:r>
            <a:r>
              <a:rPr lang="nb-NO" sz="1600" dirty="0">
                <a:latin typeface="Arial Narrow" panose="020B0606020202030204" pitchFamily="34" charset="0"/>
              </a:rPr>
              <a:t> (String [] </a:t>
            </a:r>
            <a:r>
              <a:rPr lang="nb-NO" sz="1600" dirty="0" err="1">
                <a:latin typeface="Arial Narrow" panose="020B0606020202030204" pitchFamily="34" charset="0"/>
              </a:rPr>
              <a:t>args</a:t>
            </a:r>
            <a:r>
              <a:rPr lang="nb-NO" sz="1600" dirty="0">
                <a:latin typeface="Arial Narrow" panose="020B0606020202030204" pitchFamily="34" charset="0"/>
              </a:rPr>
              <a:t>) {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</a:t>
            </a:r>
            <a:r>
              <a:rPr lang="nb-NO" sz="1600" dirty="0" err="1">
                <a:latin typeface="Arial Narrow" panose="020B0606020202030204" pitchFamily="34" charset="0"/>
              </a:rPr>
              <a:t>if</a:t>
            </a:r>
            <a:r>
              <a:rPr lang="nb-NO" sz="1600" dirty="0">
                <a:latin typeface="Arial Narrow" panose="020B0606020202030204" pitchFamily="34" charset="0"/>
              </a:rPr>
              <a:t> (</a:t>
            </a:r>
            <a:r>
              <a:rPr lang="nb-NO" sz="1600" dirty="0" err="1">
                <a:latin typeface="Arial Narrow" panose="020B0606020202030204" pitchFamily="34" charset="0"/>
              </a:rPr>
              <a:t>args.length</a:t>
            </a:r>
            <a:r>
              <a:rPr lang="nb-NO" sz="1600" dirty="0">
                <a:latin typeface="Arial Narrow" panose="020B0606020202030204" pitchFamily="34" charset="0"/>
              </a:rPr>
              <a:t> &lt; 2) {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 </a:t>
            </a:r>
            <a:r>
              <a:rPr lang="nb-NO" sz="1600" dirty="0" smtClean="0">
                <a:latin typeface="Arial Narrow" panose="020B0606020202030204" pitchFamily="34" charset="0"/>
              </a:rPr>
              <a:t>            System.out.println</a:t>
            </a:r>
            <a:r>
              <a:rPr lang="nb-NO" sz="1600" dirty="0">
                <a:latin typeface="Arial Narrow" panose="020B0606020202030204" pitchFamily="34" charset="0"/>
              </a:rPr>
              <a:t>("bruk &gt;java Parallell &lt;</a:t>
            </a:r>
            <a:r>
              <a:rPr lang="nb-NO" sz="1600" dirty="0" err="1">
                <a:latin typeface="Arial Narrow" panose="020B0606020202030204" pitchFamily="34" charset="0"/>
              </a:rPr>
              <a:t>antTraader</a:t>
            </a:r>
            <a:r>
              <a:rPr lang="nb-NO" sz="1600" dirty="0">
                <a:latin typeface="Arial Narrow" panose="020B0606020202030204" pitchFamily="34" charset="0"/>
              </a:rPr>
              <a:t>&gt; &lt;n= </a:t>
            </a:r>
            <a:r>
              <a:rPr lang="nb-NO" sz="1600" dirty="0" err="1">
                <a:latin typeface="Arial Narrow" panose="020B0606020202030204" pitchFamily="34" charset="0"/>
              </a:rPr>
              <a:t>antGanger</a:t>
            </a:r>
            <a:r>
              <a:rPr lang="nb-NO" sz="1600" dirty="0">
                <a:latin typeface="Arial Narrow" panose="020B0606020202030204" pitchFamily="34" charset="0"/>
              </a:rPr>
              <a:t>&gt;");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}</a:t>
            </a:r>
            <a:r>
              <a:rPr lang="nb-NO" sz="1600" dirty="0" err="1">
                <a:latin typeface="Arial Narrow" panose="020B0606020202030204" pitchFamily="34" charset="0"/>
              </a:rPr>
              <a:t>else</a:t>
            </a:r>
            <a:r>
              <a:rPr lang="nb-NO" sz="1600" dirty="0" smtClean="0">
                <a:latin typeface="Arial Narrow" panose="020B0606020202030204" pitchFamily="34" charset="0"/>
              </a:rPr>
              <a:t>{  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 </a:t>
            </a:r>
            <a:r>
              <a:rPr lang="nb-NO" sz="1600" dirty="0" smtClean="0">
                <a:latin typeface="Arial Narrow" panose="020B0606020202030204" pitchFamily="34" charset="0"/>
              </a:rPr>
              <a:t>                                                    </a:t>
            </a:r>
            <a:r>
              <a:rPr lang="nb-NO" sz="1600" dirty="0">
                <a:latin typeface="Arial Narrow" panose="020B0606020202030204" pitchFamily="34" charset="0"/>
              </a:rPr>
              <a:t>int </a:t>
            </a:r>
            <a:r>
              <a:rPr lang="nb-NO" sz="1600" dirty="0" err="1">
                <a:latin typeface="Arial Narrow" panose="020B0606020202030204" pitchFamily="34" charset="0"/>
              </a:rPr>
              <a:t>antKjerner</a:t>
            </a:r>
            <a:r>
              <a:rPr lang="nb-NO" sz="1600" dirty="0">
                <a:latin typeface="Arial Narrow" panose="020B0606020202030204" pitchFamily="34" charset="0"/>
              </a:rPr>
              <a:t> = </a:t>
            </a:r>
            <a:r>
              <a:rPr lang="nb-NO" sz="1600" dirty="0" err="1">
                <a:latin typeface="Arial Narrow" panose="020B0606020202030204" pitchFamily="34" charset="0"/>
              </a:rPr>
              <a:t>Runtime.getRuntime</a:t>
            </a:r>
            <a:r>
              <a:rPr lang="nb-NO" sz="1600" dirty="0">
                <a:latin typeface="Arial Narrow" panose="020B0606020202030204" pitchFamily="34" charset="0"/>
              </a:rPr>
              <a:t>().</a:t>
            </a:r>
            <a:r>
              <a:rPr lang="nb-NO" sz="1600" dirty="0" err="1">
                <a:latin typeface="Arial Narrow" panose="020B0606020202030204" pitchFamily="34" charset="0"/>
              </a:rPr>
              <a:t>availableProcessors</a:t>
            </a:r>
            <a:r>
              <a:rPr lang="nb-NO" sz="1600" dirty="0">
                <a:latin typeface="Arial Narrow" panose="020B0606020202030204" pitchFamily="34" charset="0"/>
              </a:rPr>
              <a:t>();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</a:t>
            </a:r>
            <a:r>
              <a:rPr lang="nb-NO" sz="1600" dirty="0" smtClean="0">
                <a:latin typeface="Arial Narrow" panose="020B0606020202030204" pitchFamily="34" charset="0"/>
              </a:rPr>
              <a:t>             </a:t>
            </a:r>
            <a:r>
              <a:rPr lang="nb-NO" sz="1600" dirty="0">
                <a:latin typeface="Arial Narrow" panose="020B0606020202030204" pitchFamily="34" charset="0"/>
              </a:rPr>
              <a:t>System.out.println("Maskinen har "+ </a:t>
            </a:r>
            <a:r>
              <a:rPr lang="nb-NO" sz="1600" dirty="0" err="1">
                <a:latin typeface="Arial Narrow" panose="020B0606020202030204" pitchFamily="34" charset="0"/>
              </a:rPr>
              <a:t>antKjerner</a:t>
            </a:r>
            <a:r>
              <a:rPr lang="nb-NO" sz="1600" dirty="0">
                <a:latin typeface="Arial Narrow" panose="020B0606020202030204" pitchFamily="34" charset="0"/>
              </a:rPr>
              <a:t> + " prosessorkjerner.");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</a:t>
            </a:r>
            <a:r>
              <a:rPr lang="nb-NO" sz="1600" dirty="0" smtClean="0">
                <a:latin typeface="Arial Narrow" panose="020B0606020202030204" pitchFamily="34" charset="0"/>
              </a:rPr>
              <a:t>              </a:t>
            </a:r>
            <a:r>
              <a:rPr lang="nb-NO" sz="1600" dirty="0">
                <a:latin typeface="Arial Narrow" panose="020B0606020202030204" pitchFamily="34" charset="0"/>
              </a:rPr>
              <a:t>Parallell </a:t>
            </a:r>
            <a:r>
              <a:rPr lang="nb-NO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p</a:t>
            </a:r>
            <a:r>
              <a:rPr lang="nb-NO" sz="1600" dirty="0">
                <a:latin typeface="Arial Narrow" panose="020B0606020202030204" pitchFamily="34" charset="0"/>
              </a:rPr>
              <a:t> =  new Parallell();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</a:t>
            </a:r>
            <a:r>
              <a:rPr lang="nb-NO" sz="1600" dirty="0" smtClean="0">
                <a:latin typeface="Arial Narrow" panose="020B0606020202030204" pitchFamily="34" charset="0"/>
              </a:rPr>
              <a:t>               </a:t>
            </a:r>
            <a:r>
              <a:rPr lang="nb-NO" sz="1600" dirty="0" err="1">
                <a:latin typeface="Arial Narrow" panose="020B0606020202030204" pitchFamily="34" charset="0"/>
              </a:rPr>
              <a:t>p.antTraader</a:t>
            </a:r>
            <a:r>
              <a:rPr lang="nb-NO" sz="1600" dirty="0">
                <a:latin typeface="Arial Narrow" panose="020B0606020202030204" pitchFamily="34" charset="0"/>
              </a:rPr>
              <a:t> = </a:t>
            </a:r>
            <a:r>
              <a:rPr lang="nb-NO" sz="1600" dirty="0" err="1">
                <a:latin typeface="Arial Narrow" panose="020B0606020202030204" pitchFamily="34" charset="0"/>
              </a:rPr>
              <a:t>Integer.parseInt</a:t>
            </a:r>
            <a:r>
              <a:rPr lang="nb-NO" sz="1600" dirty="0">
                <a:latin typeface="Arial Narrow" panose="020B0606020202030204" pitchFamily="34" charset="0"/>
              </a:rPr>
              <a:t>(</a:t>
            </a:r>
            <a:r>
              <a:rPr lang="nb-NO" sz="1600" dirty="0" err="1">
                <a:latin typeface="Arial Narrow" panose="020B0606020202030204" pitchFamily="34" charset="0"/>
              </a:rPr>
              <a:t>args</a:t>
            </a:r>
            <a:r>
              <a:rPr lang="nb-NO" sz="1600" dirty="0">
                <a:latin typeface="Arial Narrow" panose="020B0606020202030204" pitchFamily="34" charset="0"/>
              </a:rPr>
              <a:t>[0]);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</a:t>
            </a:r>
            <a:r>
              <a:rPr lang="nb-NO" sz="1600" dirty="0" smtClean="0">
                <a:latin typeface="Arial Narrow" panose="020B0606020202030204" pitchFamily="34" charset="0"/>
              </a:rPr>
              <a:t>              </a:t>
            </a:r>
            <a:r>
              <a:rPr lang="nb-NO" sz="1600" dirty="0" err="1">
                <a:latin typeface="Arial Narrow" panose="020B0606020202030204" pitchFamily="34" charset="0"/>
              </a:rPr>
              <a:t>p.antGanger</a:t>
            </a:r>
            <a:r>
              <a:rPr lang="nb-NO" sz="1600" dirty="0">
                <a:latin typeface="Arial Narrow" panose="020B0606020202030204" pitchFamily="34" charset="0"/>
              </a:rPr>
              <a:t> </a:t>
            </a:r>
            <a:r>
              <a:rPr lang="nb-NO" sz="1600" dirty="0" smtClean="0">
                <a:latin typeface="Arial Narrow" panose="020B0606020202030204" pitchFamily="34" charset="0"/>
              </a:rPr>
              <a:t> = </a:t>
            </a:r>
            <a:r>
              <a:rPr lang="nb-NO" sz="1600" dirty="0" err="1">
                <a:latin typeface="Arial Narrow" panose="020B0606020202030204" pitchFamily="34" charset="0"/>
              </a:rPr>
              <a:t>Integer.parseInt</a:t>
            </a:r>
            <a:r>
              <a:rPr lang="nb-NO" sz="1600" dirty="0">
                <a:latin typeface="Arial Narrow" panose="020B0606020202030204" pitchFamily="34" charset="0"/>
              </a:rPr>
              <a:t>(</a:t>
            </a:r>
            <a:r>
              <a:rPr lang="nb-NO" sz="1600" dirty="0" err="1">
                <a:latin typeface="Arial Narrow" panose="020B0606020202030204" pitchFamily="34" charset="0"/>
              </a:rPr>
              <a:t>args</a:t>
            </a:r>
            <a:r>
              <a:rPr lang="nb-NO" sz="1600" dirty="0">
                <a:latin typeface="Arial Narrow" panose="020B0606020202030204" pitchFamily="34" charset="0"/>
              </a:rPr>
              <a:t>[1]);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</a:t>
            </a:r>
            <a:r>
              <a:rPr lang="nb-NO" sz="1600" dirty="0" smtClean="0">
                <a:latin typeface="Arial Narrow" panose="020B0606020202030204" pitchFamily="34" charset="0"/>
              </a:rPr>
              <a:t>              </a:t>
            </a:r>
            <a:r>
              <a:rPr lang="nb-NO" sz="1600" dirty="0" err="1">
                <a:latin typeface="Arial Narrow" panose="020B0606020202030204" pitchFamily="34" charset="0"/>
              </a:rPr>
              <a:t>p.utfor</a:t>
            </a:r>
            <a:r>
              <a:rPr lang="nb-NO" sz="1600" dirty="0">
                <a:latin typeface="Arial Narrow" panose="020B0606020202030204" pitchFamily="34" charset="0"/>
              </a:rPr>
              <a:t>();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</a:t>
            </a:r>
            <a:r>
              <a:rPr lang="nb-NO" sz="1600" dirty="0" smtClean="0">
                <a:latin typeface="Arial Narrow" panose="020B0606020202030204" pitchFamily="34" charset="0"/>
              </a:rPr>
              <a:t> </a:t>
            </a:r>
            <a:r>
              <a:rPr lang="nb-NO" sz="1600" dirty="0">
                <a:latin typeface="Arial Narrow" panose="020B0606020202030204" pitchFamily="34" charset="0"/>
              </a:rPr>
              <a:t>}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 } 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// end main</a:t>
            </a:r>
          </a:p>
        </p:txBody>
      </p:sp>
    </p:spTree>
    <p:extLst>
      <p:ext uri="{BB962C8B-B14F-4D97-AF65-F5344CB8AC3E}">
        <p14:creationId xmlns:p14="http://schemas.microsoft.com/office/powerpoint/2010/main" val="147536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899592" y="72008"/>
            <a:ext cx="7848872" cy="67413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187624" y="260649"/>
            <a:ext cx="79403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Arial Narrow" panose="020B0606020202030204" pitchFamily="34" charset="0"/>
              </a:rPr>
              <a:t>    void </a:t>
            </a:r>
            <a:r>
              <a:rPr lang="nb-NO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utskrift</a:t>
            </a:r>
            <a:r>
              <a:rPr lang="nb-NO" dirty="0" smtClean="0">
                <a:latin typeface="Arial Narrow" panose="020B0606020202030204" pitchFamily="34" charset="0"/>
              </a:rPr>
              <a:t> (</a:t>
            </a:r>
            <a:r>
              <a:rPr lang="nb-NO" dirty="0">
                <a:latin typeface="Arial Narrow" panose="020B0606020202030204" pitchFamily="34" charset="0"/>
              </a:rPr>
              <a:t>double tid) {</a:t>
            </a:r>
          </a:p>
          <a:p>
            <a:r>
              <a:rPr lang="nb-NO" dirty="0">
                <a:latin typeface="Arial Narrow" panose="020B0606020202030204" pitchFamily="34" charset="0"/>
              </a:rPr>
              <a:t>	   svar = </a:t>
            </a:r>
            <a:r>
              <a:rPr lang="nb-NO" dirty="0" err="1">
                <a:latin typeface="Arial Narrow" panose="020B0606020202030204" pitchFamily="34" charset="0"/>
              </a:rPr>
              <a:t>antGanger</a:t>
            </a:r>
            <a:r>
              <a:rPr lang="nb-NO" dirty="0">
                <a:latin typeface="Arial Narrow" panose="020B0606020202030204" pitchFamily="34" charset="0"/>
              </a:rPr>
              <a:t>*</a:t>
            </a:r>
            <a:r>
              <a:rPr lang="nb-NO" dirty="0" err="1">
                <a:latin typeface="Arial Narrow" panose="020B0606020202030204" pitchFamily="34" charset="0"/>
              </a:rPr>
              <a:t>antTraader</a:t>
            </a:r>
            <a:r>
              <a:rPr lang="nb-NO" dirty="0">
                <a:latin typeface="Arial Narrow" panose="020B0606020202030204" pitchFamily="34" charset="0"/>
              </a:rPr>
              <a:t>;</a:t>
            </a:r>
          </a:p>
          <a:p>
            <a:r>
              <a:rPr lang="nb-NO" dirty="0">
                <a:latin typeface="Arial Narrow" panose="020B0606020202030204" pitchFamily="34" charset="0"/>
              </a:rPr>
              <a:t>	   System.out.println("Tid "+</a:t>
            </a:r>
            <a:r>
              <a:rPr lang="nb-NO" dirty="0" err="1">
                <a:latin typeface="Arial Narrow" panose="020B0606020202030204" pitchFamily="34" charset="0"/>
              </a:rPr>
              <a:t>antGanger</a:t>
            </a:r>
            <a:r>
              <a:rPr lang="nb-NO" dirty="0">
                <a:latin typeface="Arial Narrow" panose="020B0606020202030204" pitchFamily="34" charset="0"/>
              </a:rPr>
              <a:t>+" kall * "+ </a:t>
            </a:r>
            <a:r>
              <a:rPr lang="nb-NO" dirty="0" err="1">
                <a:latin typeface="Arial Narrow" panose="020B0606020202030204" pitchFamily="34" charset="0"/>
              </a:rPr>
              <a:t>antTraader</a:t>
            </a:r>
            <a:r>
              <a:rPr lang="nb-NO" dirty="0">
                <a:latin typeface="Arial Narrow" panose="020B0606020202030204" pitchFamily="34" charset="0"/>
              </a:rPr>
              <a:t>+" </a:t>
            </a:r>
            <a:r>
              <a:rPr lang="nb-NO" dirty="0" err="1">
                <a:latin typeface="Arial Narrow" panose="020B0606020202030204" pitchFamily="34" charset="0"/>
              </a:rPr>
              <a:t>Traader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smtClean="0">
                <a:latin typeface="Arial Narrow" panose="020B0606020202030204" pitchFamily="34" charset="0"/>
              </a:rPr>
              <a:t>="+</a:t>
            </a:r>
            <a:br>
              <a:rPr lang="nb-NO" dirty="0" smtClean="0">
                <a:latin typeface="Arial Narrow" panose="020B0606020202030204" pitchFamily="34" charset="0"/>
              </a:rPr>
            </a:br>
            <a:r>
              <a:rPr lang="nb-NO" dirty="0" smtClean="0">
                <a:latin typeface="Arial Narrow" panose="020B0606020202030204" pitchFamily="34" charset="0"/>
              </a:rPr>
              <a:t>		                                                 </a:t>
            </a:r>
            <a:r>
              <a:rPr lang="nb-NO" dirty="0" err="1" smtClean="0">
                <a:latin typeface="Arial Narrow" panose="020B0606020202030204" pitchFamily="34" charset="0"/>
              </a:rPr>
              <a:t>Format.align</a:t>
            </a:r>
            <a:r>
              <a:rPr lang="nb-NO" dirty="0" smtClean="0">
                <a:latin typeface="Arial Narrow" panose="020B0606020202030204" pitchFamily="34" charset="0"/>
              </a:rPr>
              <a:t>(tid,9,1</a:t>
            </a:r>
            <a:r>
              <a:rPr lang="nb-NO" dirty="0">
                <a:latin typeface="Arial Narrow" panose="020B0606020202030204" pitchFamily="34" charset="0"/>
              </a:rPr>
              <a:t>)+ " </a:t>
            </a:r>
            <a:r>
              <a:rPr lang="nb-NO" dirty="0" smtClean="0">
                <a:latin typeface="Arial Narrow" panose="020B0606020202030204" pitchFamily="34" charset="0"/>
              </a:rPr>
              <a:t>ms,");</a:t>
            </a:r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latin typeface="Arial Narrow" panose="020B0606020202030204" pitchFamily="34" charset="0"/>
              </a:rPr>
              <a:t>     	 </a:t>
            </a:r>
            <a:r>
              <a:rPr lang="nb-NO" dirty="0" smtClean="0">
                <a:latin typeface="Arial Narrow" panose="020B0606020202030204" pitchFamily="34" charset="0"/>
              </a:rPr>
              <a:t>   System.out.println</a:t>
            </a:r>
            <a:r>
              <a:rPr lang="nb-NO" dirty="0">
                <a:latin typeface="Arial Narrow" panose="020B0606020202030204" pitchFamily="34" charset="0"/>
              </a:rPr>
              <a:t>(" sum:"+ tall +", tap:"+ (svar -tall)+" = "+</a:t>
            </a:r>
          </a:p>
          <a:p>
            <a:r>
              <a:rPr lang="nb-NO" dirty="0" smtClean="0">
                <a:latin typeface="Arial Narrow" panose="020B0606020202030204" pitchFamily="34" charset="0"/>
              </a:rPr>
              <a:t>                     </a:t>
            </a:r>
            <a:r>
              <a:rPr lang="nb-NO" dirty="0" err="1">
                <a:latin typeface="Arial Narrow" panose="020B0606020202030204" pitchFamily="34" charset="0"/>
              </a:rPr>
              <a:t>Format.align</a:t>
            </a:r>
            <a:r>
              <a:rPr lang="nb-NO" dirty="0">
                <a:latin typeface="Arial Narrow" panose="020B0606020202030204" pitchFamily="34" charset="0"/>
              </a:rPr>
              <a:t>( ((svar - tall)*100.0 /svar),12,6)+"%");</a:t>
            </a: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latin typeface="Arial Narrow" panose="020B0606020202030204" pitchFamily="34" charset="0"/>
              </a:rPr>
              <a:t>     }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end utskrift</a:t>
            </a: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 smtClean="0">
                <a:latin typeface="Arial Narrow" panose="020B0606020202030204" pitchFamily="34" charset="0"/>
              </a:rPr>
              <a:t>      </a:t>
            </a:r>
            <a:r>
              <a:rPr lang="nb-NO" dirty="0">
                <a:latin typeface="Arial Narrow" panose="020B0606020202030204" pitchFamily="34" charset="0"/>
              </a:rPr>
              <a:t>void  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utfor</a:t>
            </a:r>
            <a:r>
              <a:rPr lang="nb-NO" dirty="0">
                <a:latin typeface="Arial Narrow" panose="020B0606020202030204" pitchFamily="34" charset="0"/>
              </a:rPr>
              <a:t> () </a:t>
            </a:r>
            <a:r>
              <a:rPr lang="nb-NO" dirty="0" smtClean="0">
                <a:latin typeface="Arial Narrow" panose="020B0606020202030204" pitchFamily="34" charset="0"/>
              </a:rPr>
              <a:t>{  </a:t>
            </a:r>
            <a: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// Denne kjøres bare av main-tråden</a:t>
            </a:r>
          </a:p>
          <a:p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smtClean="0">
                <a:latin typeface="Arial Narrow" panose="020B0606020202030204" pitchFamily="34" charset="0"/>
              </a:rPr>
              <a:t>                              b </a:t>
            </a:r>
            <a:r>
              <a:rPr lang="nb-NO" dirty="0">
                <a:latin typeface="Arial Narrow" panose="020B0606020202030204" pitchFamily="34" charset="0"/>
              </a:rPr>
              <a:t>= new </a:t>
            </a:r>
            <a:r>
              <a:rPr lang="nb-NO" dirty="0" smtClean="0">
                <a:latin typeface="Arial Narrow" panose="020B0606020202030204" pitchFamily="34" charset="0"/>
              </a:rPr>
              <a:t>CyclicBarrier(antTraader+1</a:t>
            </a:r>
            <a:r>
              <a:rPr lang="nb-NO" dirty="0">
                <a:latin typeface="Arial Narrow" panose="020B0606020202030204" pitchFamily="34" charset="0"/>
              </a:rPr>
              <a:t>); </a:t>
            </a:r>
            <a:r>
              <a:rPr lang="nb-NO" dirty="0" smtClean="0">
                <a:latin typeface="Arial Narrow" panose="020B0606020202030204" pitchFamily="34" charset="0"/>
              </a:rPr>
              <a:t>       </a:t>
            </a:r>
            <a:r>
              <a:rPr lang="nb-NO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//+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1, </a:t>
            </a:r>
            <a:r>
              <a:rPr lang="nb-NO" dirty="0" err="1">
                <a:solidFill>
                  <a:srgbClr val="00B050"/>
                </a:solidFill>
                <a:latin typeface="Arial Narrow" panose="020B0606020202030204" pitchFamily="34" charset="0"/>
              </a:rPr>
              <a:t>ogsaa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 main</a:t>
            </a:r>
          </a:p>
          <a:p>
            <a:r>
              <a:rPr lang="nb-NO" dirty="0">
                <a:latin typeface="Arial Narrow" panose="020B0606020202030204" pitchFamily="34" charset="0"/>
              </a:rPr>
              <a:t>	</a:t>
            </a:r>
            <a:r>
              <a:rPr lang="nb-NO" dirty="0" smtClean="0">
                <a:latin typeface="Arial Narrow" panose="020B0606020202030204" pitchFamily="34" charset="0"/>
              </a:rPr>
              <a:t>             long </a:t>
            </a:r>
            <a:r>
              <a:rPr lang="nb-NO" dirty="0">
                <a:solidFill>
                  <a:srgbClr val="FF0000"/>
                </a:solidFill>
                <a:latin typeface="Arial Narrow" panose="020B0606020202030204" pitchFamily="34" charset="0"/>
              </a:rPr>
              <a:t>t</a:t>
            </a:r>
            <a:r>
              <a:rPr lang="nb-NO" dirty="0">
                <a:latin typeface="Arial Narrow" panose="020B0606020202030204" pitchFamily="34" charset="0"/>
              </a:rPr>
              <a:t> = </a:t>
            </a:r>
            <a:r>
              <a:rPr lang="nb-NO" dirty="0" err="1">
                <a:latin typeface="Arial Narrow" panose="020B0606020202030204" pitchFamily="34" charset="0"/>
              </a:rPr>
              <a:t>System.nanoTime</a:t>
            </a:r>
            <a:r>
              <a:rPr lang="nb-NO" dirty="0">
                <a:latin typeface="Arial Narrow" panose="020B0606020202030204" pitchFamily="34" charset="0"/>
              </a:rPr>
              <a:t>();       </a:t>
            </a:r>
            <a:r>
              <a:rPr lang="nb-NO" dirty="0" smtClean="0">
                <a:latin typeface="Arial Narrow" panose="020B0606020202030204" pitchFamily="34" charset="0"/>
              </a:rPr>
              <a:t>               </a:t>
            </a:r>
            <a:r>
              <a:rPr lang="nb-NO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//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start </a:t>
            </a:r>
            <a:r>
              <a:rPr lang="nb-NO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klokke</a:t>
            </a: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latin typeface="Arial Narrow" panose="020B0606020202030204" pitchFamily="34" charset="0"/>
              </a:rPr>
              <a:t>	</a:t>
            </a:r>
            <a:r>
              <a:rPr lang="nb-NO" dirty="0" smtClean="0">
                <a:latin typeface="Arial Narrow" panose="020B0606020202030204" pitchFamily="34" charset="0"/>
              </a:rPr>
              <a:t>             for </a:t>
            </a:r>
            <a:r>
              <a:rPr lang="nb-NO" dirty="0">
                <a:latin typeface="Arial Narrow" panose="020B0606020202030204" pitchFamily="34" charset="0"/>
              </a:rPr>
              <a:t>(int j = 0; j&lt; </a:t>
            </a:r>
            <a:r>
              <a:rPr lang="nb-NO" dirty="0" err="1">
                <a:latin typeface="Arial Narrow" panose="020B0606020202030204" pitchFamily="34" charset="0"/>
              </a:rPr>
              <a:t>antTraader</a:t>
            </a:r>
            <a:r>
              <a:rPr lang="nb-NO" dirty="0">
                <a:latin typeface="Arial Narrow" panose="020B0606020202030204" pitchFamily="34" charset="0"/>
              </a:rPr>
              <a:t>; </a:t>
            </a:r>
            <a:r>
              <a:rPr lang="nb-NO" dirty="0" err="1">
                <a:latin typeface="Arial Narrow" panose="020B0606020202030204" pitchFamily="34" charset="0"/>
              </a:rPr>
              <a:t>j</a:t>
            </a:r>
            <a:r>
              <a:rPr lang="nb-NO" dirty="0" err="1" smtClean="0">
                <a:latin typeface="Arial Narrow" panose="020B0606020202030204" pitchFamily="34" charset="0"/>
              </a:rPr>
              <a:t>++</a:t>
            </a:r>
            <a:r>
              <a:rPr lang="nb-NO" dirty="0" smtClean="0">
                <a:latin typeface="Arial Narrow" panose="020B0606020202030204" pitchFamily="34" charset="0"/>
              </a:rPr>
              <a:t>) {</a:t>
            </a:r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latin typeface="Arial Narrow" panose="020B0606020202030204" pitchFamily="34" charset="0"/>
              </a:rPr>
              <a:t>	</a:t>
            </a:r>
            <a:r>
              <a:rPr lang="nb-NO" dirty="0" smtClean="0">
                <a:latin typeface="Arial Narrow" panose="020B0606020202030204" pitchFamily="34" charset="0"/>
              </a:rPr>
              <a:t>              	   </a:t>
            </a:r>
            <a:r>
              <a:rPr lang="nb-NO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new </a:t>
            </a:r>
            <a:r>
              <a:rPr lang="nb-NO" dirty="0" err="1">
                <a:solidFill>
                  <a:srgbClr val="C00000"/>
                </a:solidFill>
                <a:latin typeface="Arial Narrow" panose="020B0606020202030204" pitchFamily="34" charset="0"/>
              </a:rPr>
              <a:t>Thread</a:t>
            </a:r>
            <a:r>
              <a:rPr lang="nb-NO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 new </a:t>
            </a:r>
            <a:r>
              <a:rPr lang="nb-NO" dirty="0">
                <a:solidFill>
                  <a:srgbClr val="C00000"/>
                </a:solidFill>
                <a:latin typeface="Arial Narrow" panose="020B0606020202030204" pitchFamily="34" charset="0"/>
              </a:rPr>
              <a:t>Para(j</a:t>
            </a:r>
            <a:r>
              <a:rPr lang="nb-NO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) ).</a:t>
            </a:r>
            <a:r>
              <a:rPr lang="nb-NO" dirty="0">
                <a:solidFill>
                  <a:srgbClr val="C00000"/>
                </a:solidFill>
                <a:latin typeface="Arial Narrow" panose="020B0606020202030204" pitchFamily="34" charset="0"/>
              </a:rPr>
              <a:t>start</a:t>
            </a:r>
            <a:r>
              <a:rPr lang="nb-NO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();</a:t>
            </a:r>
          </a:p>
          <a:p>
            <a:r>
              <a:rPr lang="nb-NO" dirty="0" smtClean="0">
                <a:latin typeface="Arial Narrow" panose="020B0606020202030204" pitchFamily="34" charset="0"/>
              </a:rPr>
              <a:t>	              }</a:t>
            </a:r>
            <a:endParaRPr lang="nb-NO" dirty="0">
              <a:latin typeface="Arial Narrow" panose="020B0606020202030204" pitchFamily="34" charset="0"/>
            </a:endParaRP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latin typeface="Arial Narrow" panose="020B0606020202030204" pitchFamily="34" charset="0"/>
              </a:rPr>
              <a:t>	</a:t>
            </a:r>
            <a:r>
              <a:rPr lang="nb-NO" dirty="0" smtClean="0">
                <a:latin typeface="Arial Narrow" panose="020B0606020202030204" pitchFamily="34" charset="0"/>
              </a:rPr>
              <a:t>            </a:t>
            </a:r>
            <a:r>
              <a:rPr lang="nb-NO" dirty="0" err="1" smtClean="0">
                <a:latin typeface="Arial Narrow" panose="020B0606020202030204" pitchFamily="34" charset="0"/>
              </a:rPr>
              <a:t>try</a:t>
            </a:r>
            <a:r>
              <a:rPr lang="nb-NO" dirty="0" smtClean="0">
                <a:latin typeface="Arial Narrow" panose="020B0606020202030204" pitchFamily="34" charset="0"/>
              </a:rPr>
              <a:t>{  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main </a:t>
            </a:r>
            <a:r>
              <a:rPr lang="nb-NO" dirty="0" err="1">
                <a:solidFill>
                  <a:srgbClr val="00B050"/>
                </a:solidFill>
                <a:latin typeface="Arial Narrow" panose="020B0606020202030204" pitchFamily="34" charset="0"/>
              </a:rPr>
              <a:t>thread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 </a:t>
            </a:r>
            <a:r>
              <a:rPr lang="nb-NO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venter på at alle trådene er ferdige</a:t>
            </a:r>
            <a:endParaRPr lang="nb-NO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r>
              <a:rPr lang="nb-NO" dirty="0">
                <a:latin typeface="Arial Narrow" panose="020B0606020202030204" pitchFamily="34" charset="0"/>
              </a:rPr>
              <a:t>		   </a:t>
            </a:r>
            <a:r>
              <a:rPr lang="nb-NO" dirty="0" err="1">
                <a:latin typeface="Arial Narrow" panose="020B0606020202030204" pitchFamily="34" charset="0"/>
              </a:rPr>
              <a:t>b.await</a:t>
            </a:r>
            <a:r>
              <a:rPr lang="nb-NO" dirty="0">
                <a:latin typeface="Arial Narrow" panose="020B0606020202030204" pitchFamily="34" charset="0"/>
              </a:rPr>
              <a:t>();</a:t>
            </a:r>
          </a:p>
          <a:p>
            <a:r>
              <a:rPr lang="nb-NO" dirty="0">
                <a:latin typeface="Arial Narrow" panose="020B0606020202030204" pitchFamily="34" charset="0"/>
              </a:rPr>
              <a:t>	</a:t>
            </a:r>
            <a:r>
              <a:rPr lang="nb-NO" dirty="0" smtClean="0">
                <a:latin typeface="Arial Narrow" panose="020B0606020202030204" pitchFamily="34" charset="0"/>
              </a:rPr>
              <a:t>             </a:t>
            </a:r>
            <a:r>
              <a:rPr lang="nb-NO" dirty="0">
                <a:latin typeface="Arial Narrow" panose="020B0606020202030204" pitchFamily="34" charset="0"/>
              </a:rPr>
              <a:t>} </a:t>
            </a:r>
            <a:r>
              <a:rPr lang="nb-NO" dirty="0" err="1">
                <a:latin typeface="Arial Narrow" panose="020B0606020202030204" pitchFamily="34" charset="0"/>
              </a:rPr>
              <a:t>catch</a:t>
            </a:r>
            <a:r>
              <a:rPr lang="nb-NO" dirty="0">
                <a:latin typeface="Arial Narrow" panose="020B0606020202030204" pitchFamily="34" charset="0"/>
              </a:rPr>
              <a:t> (</a:t>
            </a:r>
            <a:r>
              <a:rPr lang="nb-NO" dirty="0" err="1">
                <a:latin typeface="Arial Narrow" panose="020B0606020202030204" pitchFamily="34" charset="0"/>
              </a:rPr>
              <a:t>Exception</a:t>
            </a:r>
            <a:r>
              <a:rPr lang="nb-NO" dirty="0">
                <a:latin typeface="Arial Narrow" panose="020B0606020202030204" pitchFamily="34" charset="0"/>
              </a:rPr>
              <a:t> e) {</a:t>
            </a:r>
            <a:r>
              <a:rPr lang="nb-NO" dirty="0" err="1">
                <a:latin typeface="Arial Narrow" panose="020B0606020202030204" pitchFamily="34" charset="0"/>
              </a:rPr>
              <a:t>return</a:t>
            </a:r>
            <a:r>
              <a:rPr lang="nb-NO" dirty="0">
                <a:latin typeface="Arial Narrow" panose="020B0606020202030204" pitchFamily="34" charset="0"/>
              </a:rPr>
              <a:t>;}</a:t>
            </a:r>
          </a:p>
          <a:p>
            <a:r>
              <a:rPr lang="nb-NO" dirty="0">
                <a:latin typeface="Arial Narrow" panose="020B0606020202030204" pitchFamily="34" charset="0"/>
              </a:rPr>
              <a:t>        </a:t>
            </a:r>
            <a:r>
              <a:rPr lang="nb-NO" dirty="0" smtClean="0">
                <a:latin typeface="Arial Narrow" panose="020B0606020202030204" pitchFamily="34" charset="0"/>
              </a:rPr>
              <a:t>                      double </a:t>
            </a:r>
            <a:r>
              <a:rPr lang="nb-NO" dirty="0">
                <a:latin typeface="Arial Narrow" panose="020B0606020202030204" pitchFamily="34" charset="0"/>
              </a:rPr>
              <a:t>tid = (</a:t>
            </a:r>
            <a:r>
              <a:rPr lang="nb-NO" dirty="0" err="1">
                <a:latin typeface="Arial Narrow" panose="020B0606020202030204" pitchFamily="34" charset="0"/>
              </a:rPr>
              <a:t>System.nanoTime</a:t>
            </a:r>
            <a:r>
              <a:rPr lang="nb-NO" dirty="0">
                <a:latin typeface="Arial Narrow" panose="020B0606020202030204" pitchFamily="34" charset="0"/>
              </a:rPr>
              <a:t>()-</a:t>
            </a:r>
            <a:r>
              <a:rPr lang="nb-NO" dirty="0">
                <a:solidFill>
                  <a:srgbClr val="FF0000"/>
                </a:solidFill>
                <a:latin typeface="Arial Narrow" panose="020B0606020202030204" pitchFamily="34" charset="0"/>
              </a:rPr>
              <a:t>t</a:t>
            </a:r>
            <a:r>
              <a:rPr lang="nb-NO" dirty="0">
                <a:latin typeface="Arial Narrow" panose="020B0606020202030204" pitchFamily="34" charset="0"/>
              </a:rPr>
              <a:t>)/1000000.0;</a:t>
            </a:r>
          </a:p>
          <a:p>
            <a:r>
              <a:rPr lang="nb-NO" dirty="0">
                <a:latin typeface="Arial Narrow" panose="020B0606020202030204" pitchFamily="34" charset="0"/>
              </a:rPr>
              <a:t>      </a:t>
            </a:r>
            <a:r>
              <a:rPr lang="nb-NO" dirty="0" smtClean="0">
                <a:latin typeface="Arial Narrow" panose="020B0606020202030204" pitchFamily="34" charset="0"/>
              </a:rPr>
              <a:t>                        </a:t>
            </a:r>
            <a:r>
              <a:rPr lang="nb-NO" dirty="0">
                <a:latin typeface="Arial Narrow" panose="020B0606020202030204" pitchFamily="34" charset="0"/>
              </a:rPr>
              <a:t>utskrift(tid);</a:t>
            </a:r>
          </a:p>
          <a:p>
            <a:r>
              <a:rPr lang="nb-NO" dirty="0" smtClean="0">
                <a:latin typeface="Arial Narrow" panose="020B0606020202030204" pitchFamily="34" charset="0"/>
              </a:rPr>
              <a:t>        </a:t>
            </a:r>
            <a:r>
              <a:rPr lang="nb-NO" dirty="0">
                <a:latin typeface="Arial Narrow" panose="020B0606020202030204" pitchFamily="34" charset="0"/>
              </a:rPr>
              <a:t>}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utfor</a:t>
            </a:r>
          </a:p>
          <a:p>
            <a:endParaRPr lang="nb-NO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50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 bwMode="auto">
          <a:xfrm>
            <a:off x="1187624" y="1556792"/>
            <a:ext cx="5040560" cy="23042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539552" y="404664"/>
            <a:ext cx="7848872" cy="50783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latin typeface="Arial Narrow" panose="020B0606020202030204" pitchFamily="34" charset="0"/>
              </a:rPr>
              <a:t> class 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Para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err="1">
                <a:latin typeface="Arial Narrow" panose="020B0606020202030204" pitchFamily="34" charset="0"/>
              </a:rPr>
              <a:t>implements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err="1">
                <a:solidFill>
                  <a:srgbClr val="0070C0"/>
                </a:solidFill>
                <a:latin typeface="Arial Narrow" panose="020B0606020202030204" pitchFamily="34" charset="0"/>
              </a:rPr>
              <a:t>Runnable</a:t>
            </a:r>
            <a:r>
              <a:rPr lang="nb-NO" dirty="0">
                <a:latin typeface="Arial Narrow" panose="020B0606020202030204" pitchFamily="34" charset="0"/>
              </a:rPr>
              <a:t>{</a:t>
            </a:r>
          </a:p>
          <a:p>
            <a:r>
              <a:rPr lang="nb-NO" dirty="0">
                <a:latin typeface="Arial Narrow" panose="020B0606020202030204" pitchFamily="34" charset="0"/>
              </a:rPr>
              <a:t>	</a:t>
            </a:r>
            <a:r>
              <a:rPr lang="nb-NO" dirty="0" smtClean="0">
                <a:latin typeface="Arial Narrow" panose="020B0606020202030204" pitchFamily="34" charset="0"/>
              </a:rPr>
              <a:t>   </a:t>
            </a:r>
            <a:r>
              <a:rPr lang="nb-NO" dirty="0">
                <a:latin typeface="Arial Narrow" panose="020B0606020202030204" pitchFamily="34" charset="0"/>
              </a:rPr>
              <a:t>int </a:t>
            </a:r>
            <a:r>
              <a:rPr lang="nb-NO" dirty="0" err="1">
                <a:latin typeface="Arial Narrow" panose="020B0606020202030204" pitchFamily="34" charset="0"/>
              </a:rPr>
              <a:t>ind</a:t>
            </a:r>
            <a:r>
              <a:rPr lang="nb-NO" dirty="0">
                <a:latin typeface="Arial Narrow" panose="020B0606020202030204" pitchFamily="34" charset="0"/>
              </a:rPr>
              <a:t>;</a:t>
            </a:r>
          </a:p>
          <a:p>
            <a:r>
              <a:rPr lang="nb-NO" dirty="0">
                <a:latin typeface="Arial Narrow" panose="020B0606020202030204" pitchFamily="34" charset="0"/>
              </a:rPr>
              <a:t>	</a:t>
            </a:r>
            <a:r>
              <a:rPr lang="nb-NO" dirty="0" smtClean="0">
                <a:latin typeface="Arial Narrow" panose="020B0606020202030204" pitchFamily="34" charset="0"/>
              </a:rPr>
              <a:t>   </a:t>
            </a:r>
            <a:r>
              <a:rPr lang="nb-NO" dirty="0">
                <a:latin typeface="Arial Narrow" panose="020B0606020202030204" pitchFamily="34" charset="0"/>
              </a:rPr>
              <a:t>Para(int </a:t>
            </a:r>
            <a:r>
              <a:rPr lang="nb-NO" dirty="0" err="1">
                <a:latin typeface="Arial Narrow" panose="020B0606020202030204" pitchFamily="34" charset="0"/>
              </a:rPr>
              <a:t>iind</a:t>
            </a:r>
            <a:r>
              <a:rPr lang="nb-NO" dirty="0">
                <a:latin typeface="Arial Narrow" panose="020B0606020202030204" pitchFamily="34" charset="0"/>
              </a:rPr>
              <a:t>) { </a:t>
            </a:r>
            <a:r>
              <a:rPr lang="nb-NO" dirty="0" err="1">
                <a:latin typeface="Arial Narrow" panose="020B0606020202030204" pitchFamily="34" charset="0"/>
              </a:rPr>
              <a:t>this.ind</a:t>
            </a:r>
            <a:r>
              <a:rPr lang="nb-NO" dirty="0">
                <a:latin typeface="Arial Narrow" panose="020B0606020202030204" pitchFamily="34" charset="0"/>
              </a:rPr>
              <a:t> =</a:t>
            </a:r>
            <a:r>
              <a:rPr lang="nb-NO" dirty="0" err="1">
                <a:latin typeface="Arial Narrow" panose="020B0606020202030204" pitchFamily="34" charset="0"/>
              </a:rPr>
              <a:t>ind</a:t>
            </a:r>
            <a:r>
              <a:rPr lang="nb-NO" dirty="0">
                <a:latin typeface="Arial Narrow" panose="020B0606020202030204" pitchFamily="34" charset="0"/>
              </a:rPr>
              <a:t>;}</a:t>
            </a:r>
          </a:p>
          <a:p>
            <a:r>
              <a:rPr lang="nb-NO" dirty="0">
                <a:latin typeface="Arial Narrow" panose="020B0606020202030204" pitchFamily="34" charset="0"/>
              </a:rPr>
              <a:t>	</a:t>
            </a:r>
            <a:r>
              <a:rPr lang="nb-NO" dirty="0" smtClean="0">
                <a:latin typeface="Arial Narrow" panose="020B0606020202030204" pitchFamily="34" charset="0"/>
              </a:rPr>
              <a:t/>
            </a:r>
            <a:br>
              <a:rPr lang="nb-NO" dirty="0" smtClean="0">
                <a:latin typeface="Arial Narrow" panose="020B0606020202030204" pitchFamily="34" charset="0"/>
              </a:rPr>
            </a:br>
            <a:r>
              <a:rPr lang="nb-NO" dirty="0" smtClean="0">
                <a:latin typeface="Arial Narrow" panose="020B0606020202030204" pitchFamily="34" charset="0"/>
              </a:rPr>
              <a:t>	   </a:t>
            </a:r>
            <a:r>
              <a:rPr lang="nb-NO" dirty="0" err="1" smtClean="0">
                <a:latin typeface="Arial Narrow" panose="020B0606020202030204" pitchFamily="34" charset="0"/>
              </a:rPr>
              <a:t>public</a:t>
            </a:r>
            <a:r>
              <a:rPr lang="nb-NO" dirty="0" smtClean="0">
                <a:latin typeface="Arial Narrow" panose="020B0606020202030204" pitchFamily="34" charset="0"/>
              </a:rPr>
              <a:t> </a:t>
            </a:r>
            <a:r>
              <a:rPr lang="nb-NO" dirty="0">
                <a:latin typeface="Arial Narrow" panose="020B0606020202030204" pitchFamily="34" charset="0"/>
              </a:rPr>
              <a:t>void 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run</a:t>
            </a:r>
            <a:r>
              <a:rPr lang="nb-NO" dirty="0">
                <a:latin typeface="Arial Narrow" panose="020B0606020202030204" pitchFamily="34" charset="0"/>
              </a:rPr>
              <a:t>() </a:t>
            </a:r>
            <a:r>
              <a:rPr lang="nb-NO" dirty="0" smtClean="0">
                <a:latin typeface="Arial Narrow" panose="020B0606020202030204" pitchFamily="34" charset="0"/>
              </a:rPr>
              <a:t>{ </a:t>
            </a:r>
            <a: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// Kjøres av hver tråd</a:t>
            </a:r>
            <a:b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nb-NO" dirty="0" smtClean="0">
                <a:latin typeface="Arial Narrow" panose="020B0606020202030204" pitchFamily="34" charset="0"/>
              </a:rPr>
              <a:t>                             </a:t>
            </a:r>
            <a:r>
              <a:rPr lang="nb-NO" dirty="0">
                <a:latin typeface="Arial Narrow" panose="020B0606020202030204" pitchFamily="34" charset="0"/>
              </a:rPr>
              <a:t>for (int j = 0; j&lt; </a:t>
            </a:r>
            <a:r>
              <a:rPr lang="nb-NO" dirty="0" err="1">
                <a:latin typeface="Arial Narrow" panose="020B0606020202030204" pitchFamily="34" charset="0"/>
              </a:rPr>
              <a:t>antGanger</a:t>
            </a:r>
            <a:r>
              <a:rPr lang="nb-NO" dirty="0">
                <a:latin typeface="Arial Narrow" panose="020B0606020202030204" pitchFamily="34" charset="0"/>
              </a:rPr>
              <a:t>; </a:t>
            </a:r>
            <a:r>
              <a:rPr lang="nb-NO" dirty="0" err="1">
                <a:latin typeface="Arial Narrow" panose="020B0606020202030204" pitchFamily="34" charset="0"/>
              </a:rPr>
              <a:t>j++</a:t>
            </a:r>
            <a:r>
              <a:rPr lang="nb-NO" dirty="0">
                <a:latin typeface="Arial Narrow" panose="020B0606020202030204" pitchFamily="34" charset="0"/>
              </a:rPr>
              <a:t>) {</a:t>
            </a:r>
          </a:p>
          <a:p>
            <a:pPr lvl="1"/>
            <a:r>
              <a:rPr lang="nb-NO" dirty="0">
                <a:latin typeface="Arial Narrow" panose="020B0606020202030204" pitchFamily="34" charset="0"/>
              </a:rPr>
              <a:t>		          </a:t>
            </a:r>
            <a:r>
              <a:rPr lang="nb-NO" dirty="0" err="1">
                <a:latin typeface="Arial Narrow" panose="020B0606020202030204" pitchFamily="34" charset="0"/>
              </a:rPr>
              <a:t>inkrTall</a:t>
            </a:r>
            <a:r>
              <a:rPr lang="nb-NO" dirty="0">
                <a:latin typeface="Arial Narrow" panose="020B0606020202030204" pitchFamily="34" charset="0"/>
              </a:rPr>
              <a:t>();</a:t>
            </a:r>
          </a:p>
          <a:p>
            <a:pPr lvl="1"/>
            <a:r>
              <a:rPr lang="nb-NO" dirty="0">
                <a:latin typeface="Arial Narrow" panose="020B0606020202030204" pitchFamily="34" charset="0"/>
              </a:rPr>
              <a:t>	</a:t>
            </a:r>
            <a:r>
              <a:rPr lang="nb-NO" dirty="0" smtClean="0">
                <a:latin typeface="Arial Narrow" panose="020B0606020202030204" pitchFamily="34" charset="0"/>
              </a:rPr>
              <a:t>              </a:t>
            </a:r>
            <a:r>
              <a:rPr lang="nb-NO" dirty="0">
                <a:latin typeface="Arial Narrow" panose="020B0606020202030204" pitchFamily="34" charset="0"/>
              </a:rPr>
              <a:t>}</a:t>
            </a:r>
          </a:p>
          <a:p>
            <a:pPr lvl="2"/>
            <a:r>
              <a:rPr lang="nb-NO" dirty="0" smtClean="0">
                <a:latin typeface="Arial Narrow" panose="020B0606020202030204" pitchFamily="34" charset="0"/>
              </a:rPr>
              <a:t>              </a:t>
            </a:r>
            <a:r>
              <a:rPr lang="nb-NO" dirty="0" err="1">
                <a:latin typeface="Arial Narrow" panose="020B0606020202030204" pitchFamily="34" charset="0"/>
              </a:rPr>
              <a:t>try</a:t>
            </a:r>
            <a:r>
              <a:rPr lang="nb-NO" dirty="0">
                <a:latin typeface="Arial Narrow" panose="020B0606020202030204" pitchFamily="34" charset="0"/>
              </a:rPr>
              <a:t> {  // </a:t>
            </a:r>
            <a:r>
              <a:rPr lang="nb-NO" dirty="0" err="1">
                <a:latin typeface="Arial Narrow" panose="020B0606020202030204" pitchFamily="34" charset="0"/>
              </a:rPr>
              <a:t>wait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err="1">
                <a:latin typeface="Arial Narrow" panose="020B0606020202030204" pitchFamily="34" charset="0"/>
              </a:rPr>
              <a:t>on</a:t>
            </a:r>
            <a:r>
              <a:rPr lang="nb-NO" dirty="0">
                <a:latin typeface="Arial Narrow" panose="020B0606020202030204" pitchFamily="34" charset="0"/>
              </a:rPr>
              <a:t> all </a:t>
            </a:r>
            <a:r>
              <a:rPr lang="nb-NO" dirty="0" err="1">
                <a:latin typeface="Arial Narrow" panose="020B0606020202030204" pitchFamily="34" charset="0"/>
              </a:rPr>
              <a:t>other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err="1">
                <a:latin typeface="Arial Narrow" panose="020B0606020202030204" pitchFamily="34" charset="0"/>
              </a:rPr>
              <a:t>threads</a:t>
            </a:r>
            <a:r>
              <a:rPr lang="nb-NO" dirty="0">
                <a:latin typeface="Arial Narrow" panose="020B0606020202030204" pitchFamily="34" charset="0"/>
              </a:rPr>
              <a:t> + main</a:t>
            </a:r>
          </a:p>
          <a:p>
            <a:pPr lvl="2"/>
            <a:r>
              <a:rPr lang="nb-NO" dirty="0">
                <a:latin typeface="Arial Narrow" panose="020B0606020202030204" pitchFamily="34" charset="0"/>
              </a:rPr>
              <a:t>	</a:t>
            </a:r>
            <a:r>
              <a:rPr lang="nb-NO" dirty="0" smtClean="0">
                <a:latin typeface="Arial Narrow" panose="020B0606020202030204" pitchFamily="34" charset="0"/>
              </a:rPr>
              <a:t>          </a:t>
            </a:r>
            <a:r>
              <a:rPr lang="nb-NO" dirty="0" err="1">
                <a:latin typeface="Arial Narrow" panose="020B0606020202030204" pitchFamily="34" charset="0"/>
              </a:rPr>
              <a:t>b.await</a:t>
            </a:r>
            <a:r>
              <a:rPr lang="nb-NO" dirty="0">
                <a:latin typeface="Arial Narrow" panose="020B0606020202030204" pitchFamily="34" charset="0"/>
              </a:rPr>
              <a:t>();</a:t>
            </a:r>
          </a:p>
          <a:p>
            <a:pPr lvl="1"/>
            <a:r>
              <a:rPr lang="nb-NO" dirty="0">
                <a:latin typeface="Arial Narrow" panose="020B0606020202030204" pitchFamily="34" charset="0"/>
              </a:rPr>
              <a:t>	</a:t>
            </a:r>
            <a:r>
              <a:rPr lang="nb-NO" dirty="0" smtClean="0">
                <a:latin typeface="Arial Narrow" panose="020B0606020202030204" pitchFamily="34" charset="0"/>
              </a:rPr>
              <a:t>              } </a:t>
            </a:r>
            <a:r>
              <a:rPr lang="nb-NO" dirty="0" err="1">
                <a:latin typeface="Arial Narrow" panose="020B0606020202030204" pitchFamily="34" charset="0"/>
              </a:rPr>
              <a:t>catch</a:t>
            </a:r>
            <a:r>
              <a:rPr lang="nb-NO" dirty="0">
                <a:latin typeface="Arial Narrow" panose="020B0606020202030204" pitchFamily="34" charset="0"/>
              </a:rPr>
              <a:t> (</a:t>
            </a:r>
            <a:r>
              <a:rPr lang="nb-NO" dirty="0" err="1">
                <a:latin typeface="Arial Narrow" panose="020B0606020202030204" pitchFamily="34" charset="0"/>
              </a:rPr>
              <a:t>Exception</a:t>
            </a:r>
            <a:r>
              <a:rPr lang="nb-NO" dirty="0">
                <a:latin typeface="Arial Narrow" panose="020B0606020202030204" pitchFamily="34" charset="0"/>
              </a:rPr>
              <a:t> e) {</a:t>
            </a:r>
            <a:r>
              <a:rPr lang="nb-NO" dirty="0" err="1">
                <a:latin typeface="Arial Narrow" panose="020B0606020202030204" pitchFamily="34" charset="0"/>
              </a:rPr>
              <a:t>return</a:t>
            </a:r>
            <a:r>
              <a:rPr lang="nb-NO" dirty="0">
                <a:latin typeface="Arial Narrow" panose="020B0606020202030204" pitchFamily="34" charset="0"/>
              </a:rPr>
              <a:t>;}</a:t>
            </a:r>
          </a:p>
          <a:p>
            <a:r>
              <a:rPr lang="nb-NO" dirty="0">
                <a:latin typeface="Arial Narrow" panose="020B0606020202030204" pitchFamily="34" charset="0"/>
              </a:rPr>
              <a:t>	</a:t>
            </a:r>
            <a:r>
              <a:rPr lang="nb-NO" dirty="0" smtClean="0">
                <a:latin typeface="Arial Narrow" panose="020B0606020202030204" pitchFamily="34" charset="0"/>
              </a:rPr>
              <a:t>      }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end run</a:t>
            </a: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    </a:t>
            </a:r>
            <a:r>
              <a:rPr lang="nb-NO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                //  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void </a:t>
            </a:r>
            <a:r>
              <a:rPr lang="nb-NO" dirty="0" err="1">
                <a:solidFill>
                  <a:srgbClr val="00B050"/>
                </a:solidFill>
                <a:latin typeface="Arial Narrow" panose="020B0606020202030204" pitchFamily="34" charset="0"/>
              </a:rPr>
              <a:t>inkrTall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() { tall++;}                    </a:t>
            </a:r>
            <a:r>
              <a:rPr lang="nb-NO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  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3</a:t>
            </a:r>
            <a:r>
              <a:rPr lang="nb-NO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) Feil - usynkronisert</a:t>
            </a:r>
            <a:endParaRPr lang="nb-NO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      </a:t>
            </a:r>
            <a:r>
              <a:rPr lang="nb-NO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            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   synchronized void </a:t>
            </a:r>
            <a:r>
              <a:rPr lang="nb-NO" dirty="0" err="1">
                <a:solidFill>
                  <a:srgbClr val="00B050"/>
                </a:solidFill>
                <a:latin typeface="Arial Narrow" panose="020B0606020202030204" pitchFamily="34" charset="0"/>
              </a:rPr>
              <a:t>inkrTall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(){ tall++;}  // 4</a:t>
            </a:r>
            <a:r>
              <a:rPr lang="nb-NO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) Feil – kallene synkroniserer på                                				               //      hvert sitt objekt </a:t>
            </a:r>
            <a:endParaRPr lang="nb-NO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r>
              <a:rPr lang="nb-NO" dirty="0">
                <a:latin typeface="Arial Narrow" panose="020B0606020202030204" pitchFamily="34" charset="0"/>
              </a:rPr>
              <a:t>     }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end class Para</a:t>
            </a:r>
          </a:p>
          <a:p>
            <a:r>
              <a:rPr lang="nb-NO" dirty="0" smtClean="0">
                <a:latin typeface="Arial Narrow" panose="020B0606020202030204" pitchFamily="34" charset="0"/>
              </a:rPr>
              <a:t>} </a:t>
            </a:r>
            <a:r>
              <a:rPr lang="nb-NO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//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END class Parallell</a:t>
            </a:r>
            <a:endParaRPr lang="nb-NO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16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0" fontAlgn="base" hangingPunct="0"/>
            <a:r>
              <a:rPr lang="nb-NO" sz="2800" noProof="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Hvilke typer problem egner seg for parallelle løsninger?</a:t>
            </a:r>
            <a:endParaRPr lang="nb-NO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314450"/>
            <a:ext cx="8136904" cy="48180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sz="2000" noProof="0" dirty="0"/>
              <a:t>Kompleksitetsklasse</a:t>
            </a:r>
            <a:r>
              <a:rPr lang="nb-NO" sz="2000" noProof="0" dirty="0" smtClean="0"/>
              <a:t>:</a:t>
            </a:r>
          </a:p>
          <a:p>
            <a:pPr marL="857250" lvl="1" indent="-457200"/>
            <a:r>
              <a:rPr lang="nb-NO" sz="1800" noProof="0" dirty="0" smtClean="0"/>
              <a:t> </a:t>
            </a:r>
            <a:r>
              <a:rPr lang="nb-NO" sz="1800" noProof="0" dirty="0"/>
              <a:t>O(1</a:t>
            </a:r>
            <a:r>
              <a:rPr lang="nb-NO" sz="1800" noProof="0" dirty="0" smtClean="0"/>
              <a:t>), O(logn), O(n</a:t>
            </a:r>
            <a:r>
              <a:rPr lang="nb-NO" sz="1800" noProof="0" dirty="0"/>
              <a:t>), </a:t>
            </a:r>
            <a:r>
              <a:rPr lang="nb-NO" sz="1800" noProof="0" dirty="0" smtClean="0"/>
              <a:t>O(n*logn</a:t>
            </a:r>
            <a:r>
              <a:rPr lang="nb-NO" sz="1800" noProof="0" dirty="0"/>
              <a:t>), </a:t>
            </a:r>
            <a:r>
              <a:rPr lang="nb-NO" sz="1800" noProof="0" dirty="0" smtClean="0"/>
              <a:t>O(n</a:t>
            </a:r>
            <a:r>
              <a:rPr lang="nb-NO" sz="1800" baseline="30000" noProof="0" dirty="0" smtClean="0"/>
              <a:t>1,5</a:t>
            </a:r>
            <a:r>
              <a:rPr lang="nb-NO" sz="1800" noProof="0" dirty="0" smtClean="0"/>
              <a:t> ), O(n</a:t>
            </a:r>
            <a:r>
              <a:rPr lang="nb-NO" sz="1800" baseline="30000" noProof="0" dirty="0" smtClean="0"/>
              <a:t>2</a:t>
            </a:r>
            <a:r>
              <a:rPr lang="nb-NO" sz="1800" noProof="0" dirty="0" smtClean="0"/>
              <a:t>), …,NP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noProof="0" dirty="0" smtClean="0"/>
              <a:t>Størrelsen </a:t>
            </a:r>
            <a:r>
              <a:rPr lang="nb-NO" sz="2000" noProof="0" dirty="0"/>
              <a:t>på </a:t>
            </a:r>
            <a:r>
              <a:rPr lang="nb-NO" sz="2000" noProof="0" dirty="0" smtClean="0"/>
              <a:t>data: n </a:t>
            </a:r>
          </a:p>
          <a:p>
            <a:pPr marL="857250" lvl="1" indent="-457200"/>
            <a:r>
              <a:rPr lang="nb-NO" sz="1800" noProof="0" dirty="0" smtClean="0"/>
              <a:t>Sorterer </a:t>
            </a:r>
            <a:r>
              <a:rPr lang="nb-NO" sz="1800" noProof="0" dirty="0"/>
              <a:t>vi 100 eller 100 mil. tall</a:t>
            </a:r>
            <a:r>
              <a:rPr lang="nb-NO" sz="1800" noProof="0" dirty="0" smtClean="0"/>
              <a:t>?</a:t>
            </a:r>
          </a:p>
          <a:p>
            <a:pPr marL="857250" lvl="1" indent="-457200"/>
            <a:r>
              <a:rPr lang="nb-NO" sz="1800" noProof="0" dirty="0" smtClean="0"/>
              <a:t>Multipliserer vi to 4x4 matriser eller to 2000x2000 matriser?</a:t>
            </a:r>
          </a:p>
          <a:p>
            <a:pPr marL="457200" lvl="1" indent="-457200">
              <a:buClr>
                <a:schemeClr val="folHlink"/>
              </a:buClr>
              <a:buSzPct val="60000"/>
              <a:buFont typeface="+mj-lt"/>
              <a:buAutoNum type="arabicPeriod" startAt="3"/>
            </a:pPr>
            <a:r>
              <a:rPr lang="nb-NO" noProof="0" dirty="0"/>
              <a:t>Må vi synkronisere på delte data, må antall synkroniseringer være (minst) en orden lavere enn algoritmen pga. </a:t>
            </a:r>
            <a:r>
              <a:rPr lang="nb-NO" noProof="0" dirty="0" smtClean="0"/>
              <a:t>‘mye’ </a:t>
            </a:r>
            <a:r>
              <a:rPr lang="nb-NO" noProof="0" dirty="0"/>
              <a:t>overhead ved </a:t>
            </a:r>
            <a:r>
              <a:rPr lang="nb-NO" noProof="0" dirty="0" smtClean="0"/>
              <a:t>synkronisering.</a:t>
            </a:r>
          </a:p>
          <a:p>
            <a:pPr marL="457200" lvl="1" indent="-457200">
              <a:buClr>
                <a:schemeClr val="folHlink"/>
              </a:buClr>
              <a:buSzPct val="60000"/>
              <a:buFont typeface="+mj-lt"/>
              <a:buAutoNum type="arabicPeriod" startAt="3"/>
            </a:pPr>
            <a:r>
              <a:rPr lang="nb-NO" dirty="0" smtClean="0"/>
              <a:t>Å starte flere tråder tar ca. 3-5 millisekunder – den første tråden tar lengst tid.</a:t>
            </a:r>
            <a:endParaRPr lang="nb-NO" noProof="0" dirty="0"/>
          </a:p>
          <a:p>
            <a:pPr marL="0" indent="0">
              <a:buNone/>
            </a:pPr>
            <a:r>
              <a:rPr lang="nb-NO" sz="2000" noProof="0" dirty="0" smtClean="0"/>
              <a:t>Dette skal vi se på utover i kurset, med unntak av O(1) – (konstant eksekveringstid uavhengig av datamengden som klart </a:t>
            </a:r>
            <a:r>
              <a:rPr lang="nb-NO" sz="2000" b="1" noProof="0" dirty="0" smtClean="0"/>
              <a:t>ikke</a:t>
            </a:r>
            <a:r>
              <a:rPr lang="nb-NO" sz="2000" noProof="0" dirty="0" smtClean="0"/>
              <a:t> egner seg for parallellisering) kan det meste gis en mer effektiv parallell implementasjon </a:t>
            </a:r>
            <a:r>
              <a:rPr lang="nb-NO" sz="2000" b="1" i="1" noProof="0" dirty="0" smtClean="0"/>
              <a:t>hvis n er stor nok</a:t>
            </a:r>
            <a:r>
              <a:rPr lang="nb-NO" sz="2000" b="1" noProof="0" dirty="0" smtClean="0"/>
              <a:t> </a:t>
            </a:r>
            <a:r>
              <a:rPr lang="nb-NO" sz="2000" noProof="0" dirty="0" smtClean="0"/>
              <a:t> </a:t>
            </a:r>
            <a:br>
              <a:rPr lang="nb-NO" sz="2000" noProof="0" dirty="0" smtClean="0"/>
            </a:br>
            <a:r>
              <a:rPr lang="nb-NO" sz="1800" noProof="0" dirty="0" smtClean="0"/>
              <a:t>(eller sagt på en annen måte: </a:t>
            </a:r>
            <a:r>
              <a:rPr lang="nb-NO" sz="1800" b="1" noProof="0" dirty="0" smtClean="0"/>
              <a:t>hvis kjøretiden er &gt; 10 millisekunder).</a:t>
            </a:r>
            <a:endParaRPr lang="nb-NO" sz="1800" b="1" noProof="0" dirty="0"/>
          </a:p>
          <a:p>
            <a:pPr marL="0" indent="0">
              <a:buNone/>
            </a:pPr>
            <a:endParaRPr lang="nb-NO" sz="2000" baseline="3000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60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Plan for resten av Uke2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I) Om å avslutte parallelle tråder</a:t>
            </a:r>
          </a:p>
          <a:p>
            <a:pPr lvl="1"/>
            <a:r>
              <a:rPr lang="nb-NO" sz="1800" dirty="0" smtClean="0"/>
              <a:t>La dem bli ferdige med run-metoden, </a:t>
            </a:r>
            <a:br>
              <a:rPr lang="nb-NO" sz="1800" dirty="0" smtClean="0"/>
            </a:br>
            <a:r>
              <a:rPr lang="nb-NO" sz="1800" dirty="0" smtClean="0"/>
              <a:t>Hvordan teste at alle er ferdige ?</a:t>
            </a:r>
          </a:p>
          <a:p>
            <a:pPr lvl="1"/>
            <a:r>
              <a:rPr lang="nb-NO" sz="1800" dirty="0" smtClean="0"/>
              <a:t>Synkronisert avslutning (</a:t>
            </a:r>
            <a:r>
              <a:rPr lang="nb-NO" sz="1800" dirty="0" err="1" smtClean="0"/>
              <a:t>Semaphore</a:t>
            </a:r>
            <a:r>
              <a:rPr lang="nb-NO" sz="1800" dirty="0" smtClean="0"/>
              <a:t>, CyclicBarrier) </a:t>
            </a:r>
          </a:p>
          <a:p>
            <a:pPr lvl="1"/>
            <a:r>
              <a:rPr lang="nb-NO" sz="1800" dirty="0" smtClean="0"/>
              <a:t>new </a:t>
            </a:r>
            <a:r>
              <a:rPr lang="nb-NO" sz="1800" dirty="0" err="1" smtClean="0"/>
              <a:t>Thread</a:t>
            </a:r>
            <a:r>
              <a:rPr lang="nb-NO" sz="1800" dirty="0" smtClean="0"/>
              <a:t> – </a:t>
            </a:r>
            <a:r>
              <a:rPr lang="nb-NO" sz="1800" dirty="0" err="1" smtClean="0"/>
              <a:t>join</a:t>
            </a:r>
            <a:r>
              <a:rPr lang="nb-NO" sz="1800" dirty="0" smtClean="0"/>
              <a:t>() – avslutning</a:t>
            </a:r>
          </a:p>
          <a:p>
            <a:r>
              <a:rPr lang="nb-NO" sz="2200" dirty="0" smtClean="0"/>
              <a:t>II) Ulike synkroniseringsprimitiver</a:t>
            </a:r>
          </a:p>
          <a:p>
            <a:pPr lvl="1"/>
            <a:r>
              <a:rPr lang="nb-NO" sz="1800" dirty="0" smtClean="0"/>
              <a:t>Vi skal bare lærte oss noen få</a:t>
            </a:r>
            <a:r>
              <a:rPr lang="nb-NO" sz="1800" dirty="0"/>
              <a:t> </a:t>
            </a:r>
            <a:r>
              <a:rPr lang="nb-NO" sz="1800" dirty="0" smtClean="0"/>
              <a:t>- ett tilstrekkelig sett</a:t>
            </a:r>
          </a:p>
          <a:p>
            <a:r>
              <a:rPr lang="nb-NO" sz="2000" dirty="0" smtClean="0"/>
              <a:t>III) Hvor mye tid bruker parallelle programmer</a:t>
            </a:r>
          </a:p>
          <a:p>
            <a:pPr lvl="1"/>
            <a:r>
              <a:rPr lang="nb-NO" sz="1800" dirty="0" smtClean="0"/>
              <a:t>JIT-kompilering</a:t>
            </a:r>
          </a:p>
          <a:p>
            <a:pPr lvl="1"/>
            <a:r>
              <a:rPr lang="nb-NO" sz="1800" dirty="0" smtClean="0"/>
              <a:t>Overhead ved start</a:t>
            </a:r>
          </a:p>
          <a:p>
            <a:pPr lvl="1"/>
            <a:r>
              <a:rPr lang="nb-NO" sz="1800" dirty="0"/>
              <a:t>S</a:t>
            </a:r>
            <a:r>
              <a:rPr lang="nb-NO" sz="1800" dirty="0" smtClean="0"/>
              <a:t>ynkronisering underveis i beregningene</a:t>
            </a:r>
          </a:p>
          <a:p>
            <a:pPr lvl="1"/>
            <a:r>
              <a:rPr lang="nb-NO" sz="1800" dirty="0" smtClean="0"/>
              <a:t>Operativsystem og søppeltømming</a:t>
            </a:r>
          </a:p>
          <a:p>
            <a:r>
              <a:rPr lang="nb-NO" sz="2000" dirty="0" smtClean="0"/>
              <a:t>IV) ‘Lover’ om kjøretid</a:t>
            </a:r>
          </a:p>
          <a:p>
            <a:pPr lvl="1"/>
            <a:r>
              <a:rPr lang="nb-NO" sz="1800" dirty="0" smtClean="0"/>
              <a:t>Amdahl lov</a:t>
            </a:r>
          </a:p>
          <a:p>
            <a:pPr lvl="1"/>
            <a:r>
              <a:rPr lang="nb-NO" sz="1800" dirty="0" smtClean="0"/>
              <a:t>Gustafsons lov</a:t>
            </a:r>
          </a:p>
          <a:p>
            <a:pPr lvl="1"/>
            <a:endParaRPr lang="nb-NO" sz="1800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18" name="Gruppe 17"/>
          <p:cNvGrpSpPr/>
          <p:nvPr/>
        </p:nvGrpSpPr>
        <p:grpSpPr>
          <a:xfrm>
            <a:off x="6986164" y="332656"/>
            <a:ext cx="1758510" cy="2736304"/>
            <a:chOff x="6986164" y="188640"/>
            <a:chExt cx="1758510" cy="2736304"/>
          </a:xfrm>
        </p:grpSpPr>
        <p:sp>
          <p:nvSpPr>
            <p:cNvPr id="5" name="Oval 4"/>
            <p:cNvSpPr/>
            <p:nvPr/>
          </p:nvSpPr>
          <p:spPr bwMode="auto">
            <a:xfrm>
              <a:off x="7480744" y="188640"/>
              <a:ext cx="659442" cy="33433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r>
                <a:rPr kumimoji="0" lang="nb-NO" sz="105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JVM</a:t>
              </a:r>
            </a:p>
          </p:txBody>
        </p:sp>
        <p:cxnSp>
          <p:nvCxnSpPr>
            <p:cNvPr id="6" name="Straight Connector 5"/>
            <p:cNvCxnSpPr>
              <a:stCxn id="5" idx="4"/>
              <a:endCxn id="8" idx="0"/>
            </p:cNvCxnSpPr>
            <p:nvPr/>
          </p:nvCxnSpPr>
          <p:spPr bwMode="auto">
            <a:xfrm>
              <a:off x="7810465" y="522972"/>
              <a:ext cx="1" cy="324408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grpSp>
          <p:nvGrpSpPr>
            <p:cNvPr id="7" name="Group 23"/>
            <p:cNvGrpSpPr/>
            <p:nvPr/>
          </p:nvGrpSpPr>
          <p:grpSpPr>
            <a:xfrm>
              <a:off x="6986164" y="847380"/>
              <a:ext cx="1758510" cy="1114791"/>
              <a:chOff x="1691681" y="2492896"/>
              <a:chExt cx="2304255" cy="1584176"/>
            </a:xfrm>
          </p:grpSpPr>
          <p:sp>
            <p:nvSpPr>
              <p:cNvPr id="8" name="Oval 7"/>
              <p:cNvSpPr/>
              <p:nvPr/>
            </p:nvSpPr>
            <p:spPr bwMode="auto">
              <a:xfrm>
                <a:off x="2411760" y="2492896"/>
                <a:ext cx="720080" cy="475103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05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9" name="Straight Connector 9"/>
              <p:cNvCxnSpPr>
                <a:stCxn id="8" idx="2"/>
              </p:cNvCxnSpPr>
              <p:nvPr/>
            </p:nvCxnSpPr>
            <p:spPr bwMode="auto">
              <a:xfrm flipH="1">
                <a:off x="1691681" y="2730448"/>
                <a:ext cx="720079" cy="120260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0" name="Straight Connector 10"/>
              <p:cNvCxnSpPr/>
              <p:nvPr/>
            </p:nvCxnSpPr>
            <p:spPr bwMode="auto">
              <a:xfrm flipH="1">
                <a:off x="2411760" y="2852936"/>
                <a:ext cx="105454" cy="1152128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1" name="Straight Connector 12"/>
              <p:cNvCxnSpPr>
                <a:stCxn id="8" idx="4"/>
              </p:cNvCxnSpPr>
              <p:nvPr/>
            </p:nvCxnSpPr>
            <p:spPr bwMode="auto">
              <a:xfrm>
                <a:off x="2771801" y="2967999"/>
                <a:ext cx="216022" cy="104544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2" name="Straight Connector 15"/>
              <p:cNvCxnSpPr/>
              <p:nvPr/>
            </p:nvCxnSpPr>
            <p:spPr bwMode="auto">
              <a:xfrm>
                <a:off x="2987824" y="2852936"/>
                <a:ext cx="576064" cy="122413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3" name="Straight Connector 17"/>
              <p:cNvCxnSpPr>
                <a:stCxn id="8" idx="6"/>
              </p:cNvCxnSpPr>
              <p:nvPr/>
            </p:nvCxnSpPr>
            <p:spPr bwMode="auto">
              <a:xfrm>
                <a:off x="3131841" y="2730448"/>
                <a:ext cx="864095" cy="120260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</p:grpSp>
        <p:cxnSp>
          <p:nvCxnSpPr>
            <p:cNvPr id="15" name="Straight Connector 32"/>
            <p:cNvCxnSpPr/>
            <p:nvPr/>
          </p:nvCxnSpPr>
          <p:spPr bwMode="auto">
            <a:xfrm>
              <a:off x="7810465" y="847380"/>
              <a:ext cx="54953" cy="1064118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6" name="Straight Connector 35"/>
            <p:cNvCxnSpPr/>
            <p:nvPr/>
          </p:nvCxnSpPr>
          <p:spPr bwMode="auto">
            <a:xfrm>
              <a:off x="7865419" y="1860826"/>
              <a:ext cx="54953" cy="1064118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516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25703</TotalTime>
  <Words>4081</Words>
  <Application>Microsoft Macintosh PowerPoint</Application>
  <PresentationFormat>Skjermfremvisning (4:3)</PresentationFormat>
  <Paragraphs>772</Paragraphs>
  <Slides>40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9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40</vt:i4>
      </vt:variant>
    </vt:vector>
  </HeadingPairs>
  <TitlesOfParts>
    <vt:vector size="50" baseType="lpstr">
      <vt:lpstr>Arial Narrow</vt:lpstr>
      <vt:lpstr>Calibri</vt:lpstr>
      <vt:lpstr>Cambria Math</vt:lpstr>
      <vt:lpstr>Courier New</vt:lpstr>
      <vt:lpstr>Symbol</vt:lpstr>
      <vt:lpstr>Tahoma</vt:lpstr>
      <vt:lpstr>Times New Roman</vt:lpstr>
      <vt:lpstr>Wingdings</vt:lpstr>
      <vt:lpstr>Arial</vt:lpstr>
      <vt:lpstr>Blends</vt:lpstr>
      <vt:lpstr>INF2440 – Effektiv parallellprogrammering Uke 2  våren2017 - tidtaking</vt:lpstr>
      <vt:lpstr>Oppsummering  –  Uke1</vt:lpstr>
      <vt:lpstr>   Tråder i Java (lett revidert og kompilerbar ) </vt:lpstr>
      <vt:lpstr>Flere tråder samtidig oppdatering av en variabel : i</vt:lpstr>
      <vt:lpstr>Programmet som laget tabellen</vt:lpstr>
      <vt:lpstr>PowerPoint-presentasjon</vt:lpstr>
      <vt:lpstr>PowerPoint-presentasjon</vt:lpstr>
      <vt:lpstr>Hvilke typer problem egner seg for parallelle løsninger?</vt:lpstr>
      <vt:lpstr>Plan for resten av Uke2</vt:lpstr>
      <vt:lpstr>1) Avslutning med en CyclicBarrier  </vt:lpstr>
      <vt:lpstr>2) Avslutning med en Semaphore </vt:lpstr>
      <vt:lpstr>3) Avslutning med join() - enklest</vt:lpstr>
      <vt:lpstr>II) Mange ulike synkroniserings primitiver  Vi skal bare lære noen få !</vt:lpstr>
      <vt:lpstr>java.util.concurrent.atomic</vt:lpstr>
      <vt:lpstr>Vi skal bare lære ett fåtall av dette</vt:lpstr>
      <vt:lpstr>II) Tidtagning</vt:lpstr>
      <vt:lpstr>Tidsmålinger og JIT (Just In Time) -kompilering</vt:lpstr>
      <vt:lpstr>PowerPoint-presentasjon</vt:lpstr>
      <vt:lpstr>Mediantider for  finnMax fra  ukeoppgavene:</vt:lpstr>
      <vt:lpstr>PowerPoint-presentasjon</vt:lpstr>
      <vt:lpstr>PowerPoint-presentasjon</vt:lpstr>
      <vt:lpstr>PowerPoint-presentasjon</vt:lpstr>
      <vt:lpstr>Hva betyr dette for tidsmålingene </vt:lpstr>
      <vt:lpstr>FinnMax, 3 ulike kjøringer (samme parametre , varierer antall tråder: 8, 16, 4 )</vt:lpstr>
      <vt:lpstr>«Aldri» samme resultatet to ganger  </vt:lpstr>
      <vt:lpstr>Konklusjon på JIT-kompilering</vt:lpstr>
      <vt:lpstr>PowerPoint-presentasjon</vt:lpstr>
      <vt:lpstr>PowerPoint-presentasjon</vt:lpstr>
      <vt:lpstr>Hva med operativsystemet:</vt:lpstr>
      <vt:lpstr>Hva med søppeltømming – garbage collection:</vt:lpstr>
      <vt:lpstr>Amdahl lov for parallelle beregninger</vt:lpstr>
      <vt:lpstr>Amdahl for ulike verdier av p</vt:lpstr>
      <vt:lpstr>Amdahl – viktig å parallellisere største del</vt:lpstr>
      <vt:lpstr>Gustafsons lov for parallelle beregninger</vt:lpstr>
      <vt:lpstr>PowerPoint-presentasjon</vt:lpstr>
      <vt:lpstr>Sammenligning av Amdahl og Gustafson + egne betraktninger</vt:lpstr>
      <vt:lpstr>V) Kan det gå galt når to tråder samtidig skriver i ulike plasser i en array?</vt:lpstr>
      <vt:lpstr>Skriving på nærliggende elementer i en array.</vt:lpstr>
      <vt:lpstr>Konklusjon: </vt:lpstr>
      <vt:lpstr>Hva har vi sett på i Uke2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INF2440 – Effektiv parallellprogrammering Uke 1, v2014</dc:title>
  <dc:creator>Arne Maus</dc:creator>
  <cp:lastModifiedBy>Eric Jul</cp:lastModifiedBy>
  <cp:revision>220</cp:revision>
  <cp:lastPrinted>2017-01-26T08:17:03Z</cp:lastPrinted>
  <dcterms:created xsi:type="dcterms:W3CDTF">2013-10-07T06:57:58Z</dcterms:created>
  <dcterms:modified xsi:type="dcterms:W3CDTF">2018-01-18T20:52:15Z</dcterms:modified>
</cp:coreProperties>
</file>