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trictFirstAndLastChars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</p:sldIdLst>
  <p:sldSz cx="9144000" cy="6858000" type="screen4x3"/>
  <p:notesSz cx="6794500" cy="9906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6A2"/>
    <a:srgbClr val="FFFF66"/>
    <a:srgbClr val="FAFFCD"/>
    <a:srgbClr val="FBFA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48" autoAdjust="0"/>
    <p:restoredTop sz="94539" autoAdjust="0"/>
  </p:normalViewPr>
  <p:slideViewPr>
    <p:cSldViewPr>
      <p:cViewPr>
        <p:scale>
          <a:sx n="70" d="100"/>
          <a:sy n="70" d="100"/>
        </p:scale>
        <p:origin x="-1200" y="-918"/>
      </p:cViewPr>
      <p:guideLst>
        <p:guide orient="horz" pos="2160"/>
        <p:guide pos="672"/>
        <p:guide pos="5472"/>
        <p:guide pos="1008"/>
        <p:guide pos="11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210" d="100"/>
          <a:sy n="210" d="100"/>
        </p:scale>
        <p:origin x="-222" y="4002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8C435666-159B-41C9-8F51-4830F3094CF6}" type="datetime1">
              <a:rPr lang="nb-NO"/>
              <a:pPr>
                <a:defRPr/>
              </a:pPr>
              <a:t>05.05.2015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427EBB26-512E-4420-84BC-EFC459BCF133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34672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17" y="0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934" y="4705350"/>
            <a:ext cx="4982634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17" y="9410700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A4054EEB-AB3A-4FAA-91DD-5EF32BCCE5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978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99B619-9153-4A8F-A218-DD7DAC97411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May 2004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Håvard Kolle Riis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37539F-F406-4B29-9702-8C46B4C5AF4D}" type="slidenum">
              <a:rPr lang="en-US"/>
              <a:pPr/>
              <a:t>11</a:t>
            </a:fld>
            <a:endParaRPr lang="en-US"/>
          </a:p>
        </p:txBody>
      </p:sp>
      <p:sp>
        <p:nvSpPr>
          <p:cNvPr id="67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2950"/>
            <a:ext cx="4953000" cy="3714750"/>
          </a:xfrm>
          <a:ln/>
        </p:spPr>
      </p:sp>
      <p:sp>
        <p:nvSpPr>
          <p:cNvPr id="67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May 2004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Håvard Kolle Riis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ABFFE8-DACE-4E2C-B545-C8878753E6EA}" type="slidenum">
              <a:rPr lang="en-US"/>
              <a:pPr/>
              <a:t>12</a:t>
            </a:fld>
            <a:endParaRPr lang="en-US"/>
          </a:p>
        </p:txBody>
      </p:sp>
      <p:sp>
        <p:nvSpPr>
          <p:cNvPr id="67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2950"/>
            <a:ext cx="4953000" cy="3714750"/>
          </a:xfrm>
          <a:ln/>
        </p:spPr>
      </p:sp>
      <p:sp>
        <p:nvSpPr>
          <p:cNvPr id="67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May 2004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Håvard Kolle Riis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F46BBC-1221-4768-9DFD-7297763FEEC2}" type="slidenum">
              <a:rPr lang="en-US"/>
              <a:pPr/>
              <a:t>13</a:t>
            </a:fld>
            <a:endParaRPr lang="en-US"/>
          </a:p>
        </p:txBody>
      </p:sp>
      <p:sp>
        <p:nvSpPr>
          <p:cNvPr id="67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2950"/>
            <a:ext cx="4953000" cy="3714750"/>
          </a:xfrm>
          <a:ln/>
        </p:spPr>
      </p:sp>
      <p:sp>
        <p:nvSpPr>
          <p:cNvPr id="67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May 2004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Håvard Kolle Riis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32069A-E4D1-4F72-85BD-357C6E5686AB}" type="slidenum">
              <a:rPr lang="en-US"/>
              <a:pPr/>
              <a:t>14</a:t>
            </a:fld>
            <a:endParaRPr lang="en-US"/>
          </a:p>
        </p:txBody>
      </p:sp>
      <p:sp>
        <p:nvSpPr>
          <p:cNvPr id="67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2950"/>
            <a:ext cx="4953000" cy="3714750"/>
          </a:xfrm>
          <a:ln/>
        </p:spPr>
      </p:sp>
      <p:sp>
        <p:nvSpPr>
          <p:cNvPr id="67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May 2004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Håvard Kolle Riis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6E549B-6363-4CCC-836E-D2B599E27F08}" type="slidenum">
              <a:rPr lang="en-US"/>
              <a:pPr/>
              <a:t>15</a:t>
            </a:fld>
            <a:endParaRPr lang="en-US"/>
          </a:p>
        </p:txBody>
      </p:sp>
      <p:sp>
        <p:nvSpPr>
          <p:cNvPr id="67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2950"/>
            <a:ext cx="4953000" cy="3714750"/>
          </a:xfrm>
          <a:ln/>
        </p:spPr>
      </p:sp>
      <p:sp>
        <p:nvSpPr>
          <p:cNvPr id="67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May 2004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Håvard Kolle Riis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6B6874-4F96-4276-8407-B0968CCA2303}" type="slidenum">
              <a:rPr lang="en-US"/>
              <a:pPr/>
              <a:t>16</a:t>
            </a:fld>
            <a:endParaRPr lang="en-US"/>
          </a:p>
        </p:txBody>
      </p:sp>
      <p:sp>
        <p:nvSpPr>
          <p:cNvPr id="67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2950"/>
            <a:ext cx="4953000" cy="3714750"/>
          </a:xfrm>
          <a:ln/>
        </p:spPr>
      </p:sp>
      <p:sp>
        <p:nvSpPr>
          <p:cNvPr id="67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May 2004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Håvard Kolle Riis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BB83C3-6036-4465-9FBA-62DBCCB3A390}" type="slidenum">
              <a:rPr lang="en-US"/>
              <a:pPr/>
              <a:t>17</a:t>
            </a:fld>
            <a:endParaRPr lang="en-US"/>
          </a:p>
        </p:txBody>
      </p:sp>
      <p:sp>
        <p:nvSpPr>
          <p:cNvPr id="68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2950"/>
            <a:ext cx="4953000" cy="3714750"/>
          </a:xfrm>
          <a:ln/>
        </p:spPr>
      </p:sp>
      <p:sp>
        <p:nvSpPr>
          <p:cNvPr id="68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May 2004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Håvard Kolle Riis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40E155-D3F4-4FCB-A4D7-7ABE5366BB21}" type="slidenum">
              <a:rPr lang="en-US"/>
              <a:pPr/>
              <a:t>3</a:t>
            </a:fld>
            <a:endParaRPr lang="en-US"/>
          </a:p>
        </p:txBody>
      </p:sp>
      <p:sp>
        <p:nvSpPr>
          <p:cNvPr id="66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2950"/>
            <a:ext cx="4953000" cy="3714750"/>
          </a:xfrm>
          <a:ln/>
        </p:spPr>
      </p:sp>
      <p:sp>
        <p:nvSpPr>
          <p:cNvPr id="66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May 2004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Håvard Kolle Riis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0FBB01-5839-4C5E-B038-3C81DAB902BF}" type="slidenum">
              <a:rPr lang="en-US"/>
              <a:pPr/>
              <a:t>4</a:t>
            </a:fld>
            <a:endParaRPr lang="en-US"/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2950"/>
            <a:ext cx="4953000" cy="3714750"/>
          </a:xfrm>
          <a:ln/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May 2004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Håvard Kolle Riis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002990-0030-4C3E-B538-1C9134A50956}" type="slidenum">
              <a:rPr lang="en-US"/>
              <a:pPr/>
              <a:t>5</a:t>
            </a:fld>
            <a:endParaRPr lang="en-US"/>
          </a:p>
        </p:txBody>
      </p:sp>
      <p:sp>
        <p:nvSpPr>
          <p:cNvPr id="66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2950"/>
            <a:ext cx="4953000" cy="3714750"/>
          </a:xfrm>
          <a:ln/>
        </p:spPr>
      </p:sp>
      <p:sp>
        <p:nvSpPr>
          <p:cNvPr id="66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May 2004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Håvard Kolle Riis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77CB07-A50D-48ED-9D37-CE616B014B7E}" type="slidenum">
              <a:rPr lang="en-US"/>
              <a:pPr/>
              <a:t>6</a:t>
            </a:fld>
            <a:endParaRPr lang="en-US"/>
          </a:p>
        </p:txBody>
      </p:sp>
      <p:sp>
        <p:nvSpPr>
          <p:cNvPr id="66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2950"/>
            <a:ext cx="4953000" cy="3714750"/>
          </a:xfrm>
          <a:ln/>
        </p:spPr>
      </p:sp>
      <p:sp>
        <p:nvSpPr>
          <p:cNvPr id="66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May 2004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Håvard Kolle Riis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9EA110-81C5-4FA4-A0E0-0D92FA21F2A2}" type="slidenum">
              <a:rPr lang="en-US"/>
              <a:pPr/>
              <a:t>7</a:t>
            </a:fld>
            <a:endParaRPr lang="en-US"/>
          </a:p>
        </p:txBody>
      </p:sp>
      <p:sp>
        <p:nvSpPr>
          <p:cNvPr id="67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2950"/>
            <a:ext cx="4953000" cy="3714750"/>
          </a:xfrm>
          <a:ln/>
        </p:spPr>
      </p:sp>
      <p:sp>
        <p:nvSpPr>
          <p:cNvPr id="67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May 2004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Håvard Kolle Riis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926453-0232-47B2-831C-C2EB3534C065}" type="slidenum">
              <a:rPr lang="en-US"/>
              <a:pPr/>
              <a:t>8</a:t>
            </a:fld>
            <a:endParaRPr lang="en-US"/>
          </a:p>
        </p:txBody>
      </p:sp>
      <p:sp>
        <p:nvSpPr>
          <p:cNvPr id="67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2950"/>
            <a:ext cx="4953000" cy="3714750"/>
          </a:xfrm>
          <a:ln/>
        </p:spPr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May 2004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Håvard Kolle Riis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B8097F-E826-4CCD-8D5D-380C14440855}" type="slidenum">
              <a:rPr lang="en-US"/>
              <a:pPr/>
              <a:t>9</a:t>
            </a:fld>
            <a:endParaRPr lang="en-US"/>
          </a:p>
        </p:txBody>
      </p:sp>
      <p:sp>
        <p:nvSpPr>
          <p:cNvPr id="67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2950"/>
            <a:ext cx="4953000" cy="3714750"/>
          </a:xfrm>
          <a:ln/>
        </p:spPr>
      </p:sp>
      <p:sp>
        <p:nvSpPr>
          <p:cNvPr id="67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May 2004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Håvard Kolle Riis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1A9EFA-5AFF-43DB-9023-CAAA5C875506}" type="slidenum">
              <a:rPr lang="en-US"/>
              <a:pPr/>
              <a:t>10</a:t>
            </a:fld>
            <a:endParaRPr lang="en-US"/>
          </a:p>
        </p:txBody>
      </p:sp>
      <p:sp>
        <p:nvSpPr>
          <p:cNvPr id="67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2950"/>
            <a:ext cx="4953000" cy="3714750"/>
          </a:xfrm>
          <a:ln/>
        </p:spPr>
      </p:sp>
      <p:sp>
        <p:nvSpPr>
          <p:cNvPr id="67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543800" cy="114300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43000" y="3429000"/>
            <a:ext cx="7543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13. august 2012</a:t>
            </a:r>
            <a:endParaRPr lang="nb-NO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Velkomstmøte for alle nye informatikk-studenter høsten 2012</a:t>
            </a: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5AB21-C3F0-4967-9182-0C40BAA6B5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838200"/>
            <a:ext cx="192405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838200"/>
            <a:ext cx="561975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13. august 2012</a:t>
            </a:r>
            <a:endParaRPr lang="nb-NO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Velkomstmøte for alle nye informatikk-studenter høsten 2012</a:t>
            </a: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E28E0-B079-419C-81B0-F121E3FEDD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9716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 smtClean="0"/>
              <a:t>13 august 2013</a:t>
            </a:r>
            <a:endParaRPr lang="nb-NO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3059832" y="6400800"/>
            <a:ext cx="4800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28384" y="6400800"/>
            <a:ext cx="685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4F80B-FD21-4BCC-B659-8C9FF5B8E7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13. august 2012</a:t>
            </a:r>
            <a:endParaRPr lang="nb-NO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Velkomstmøte for alle nye informatikk-studenter høsten 2012</a:t>
            </a: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BF94F-D6E3-4D54-8577-BF8CB4C259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13. august 2012</a:t>
            </a:r>
            <a:endParaRPr lang="nb-NO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Velkomstmøte for alle nye informatikk-studenter høsten 2012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3C532-FCFB-4162-9366-F557F44B8C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13. august 2012</a:t>
            </a:r>
            <a:endParaRPr lang="nb-NO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Velkomstmøte for alle nye informatikk-studenter høsten 2012</a:t>
            </a: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659FF-04CC-4EC4-A0F9-CC41DDB01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13. august 2012</a:t>
            </a:r>
            <a:endParaRPr lang="nb-NO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Velkomstmøte for alle nye informatikk-studenter høsten 2012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95331-C955-452D-B164-DE5674F692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13. august 2012</a:t>
            </a:r>
            <a:endParaRPr lang="nb-NO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Velkomstmøte for alle nye informatikk-studenter høsten 2012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25458-5CAD-4005-96A1-525BB1F81A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13. august 2012</a:t>
            </a:r>
            <a:endParaRPr lang="nb-NO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Velkomstmøte for alle nye informatikk-studenter høsten 2012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EF6E2-9BCD-4920-9FC3-9D30AE9476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13. august 2012</a:t>
            </a:r>
            <a:endParaRPr lang="nb-NO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Velkomstmøte for alle nye informatikk-studenter høsten 2012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A5534-2A24-4E61-849F-3B900F4AFC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8382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696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r>
              <a:rPr lang="nb-NO" smtClean="0"/>
              <a:t>13. august 2012</a:t>
            </a:r>
            <a:endParaRPr lang="nb-NO" dirty="0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248400"/>
            <a:ext cx="480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00" y="6248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7E6BEE9E-B5FC-4F04-B100-5E31ED3697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6" descr="UiO_A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04800" y="228600"/>
            <a:ext cx="2300288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8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1.png"/><Relationship Id="rId4" Type="http://schemas.openxmlformats.org/officeDocument/2006/relationships/oleObject" Target="../embeddings/oleObject9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3.png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ctrTitle"/>
          </p:nvPr>
        </p:nvSpPr>
        <p:spPr>
          <a:xfrm>
            <a:off x="1109663" y="2900363"/>
            <a:ext cx="7715250" cy="742950"/>
          </a:xfrm>
        </p:spPr>
        <p:txBody>
          <a:bodyPr/>
          <a:lstStyle/>
          <a:p>
            <a:pPr eaLnBrk="1" hangingPunct="1"/>
            <a:r>
              <a:rPr lang="nb-NO" dirty="0" smtClean="0"/>
              <a:t>INF3400 Del 12 Teori</a:t>
            </a:r>
          </a:p>
        </p:txBody>
      </p:sp>
      <p:sp>
        <p:nvSpPr>
          <p:cNvPr id="25603" name="Subtitle 2"/>
          <p:cNvSpPr>
            <a:spLocks noGrp="1"/>
          </p:cNvSpPr>
          <p:nvPr>
            <p:ph type="subTitle" idx="1"/>
          </p:nvPr>
        </p:nvSpPr>
        <p:spPr>
          <a:xfrm>
            <a:off x="1109663" y="3519488"/>
            <a:ext cx="7715250" cy="1052512"/>
          </a:xfrm>
        </p:spPr>
        <p:txBody>
          <a:bodyPr/>
          <a:lstStyle/>
          <a:p>
            <a:pPr eaLnBrk="1" hangingPunct="1"/>
            <a:r>
              <a:rPr lang="nb-NO" dirty="0" smtClean="0"/>
              <a:t>Passtransistor- og </a:t>
            </a:r>
            <a:r>
              <a:rPr lang="nb-NO" dirty="0" err="1" smtClean="0"/>
              <a:t>differensiell</a:t>
            </a:r>
            <a:r>
              <a:rPr lang="nb-NO" dirty="0" smtClean="0"/>
              <a:t> CMOS logikk</a:t>
            </a:r>
          </a:p>
        </p:txBody>
      </p:sp>
    </p:spTree>
    <p:extLst>
      <p:ext uri="{BB962C8B-B14F-4D97-AF65-F5344CB8AC3E}">
        <p14:creationId xmlns:p14="http://schemas.microsoft.com/office/powerpoint/2010/main" val="289503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404664"/>
            <a:ext cx="7696200" cy="1143000"/>
          </a:xfrm>
        </p:spPr>
        <p:txBody>
          <a:bodyPr/>
          <a:lstStyle/>
          <a:p>
            <a:r>
              <a:rPr lang="nb-NO" sz="2400" dirty="0"/>
              <a:t>Sample set differensiell logikk</a:t>
            </a:r>
            <a:endParaRPr lang="en-US" sz="2400" dirty="0"/>
          </a:p>
        </p:txBody>
      </p:sp>
      <p:pic>
        <p:nvPicPr>
          <p:cNvPr id="65843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150" y="1772816"/>
            <a:ext cx="5616575" cy="4627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140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0484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1428736"/>
            <a:ext cx="4319588" cy="3559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60485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1773238"/>
            <a:ext cx="4194175" cy="3455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660486" name="Text Box 6"/>
          <p:cNvSpPr txBox="1">
            <a:spLocks noChangeArrowheads="1"/>
          </p:cNvSpPr>
          <p:nvPr/>
        </p:nvSpPr>
        <p:spPr bwMode="auto">
          <a:xfrm>
            <a:off x="900113" y="1341438"/>
            <a:ext cx="19431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/>
              <a:t>Sample:</a:t>
            </a:r>
            <a:endParaRPr lang="en-US"/>
          </a:p>
        </p:txBody>
      </p:sp>
      <p:sp>
        <p:nvSpPr>
          <p:cNvPr id="660487" name="Text Box 7"/>
          <p:cNvSpPr txBox="1">
            <a:spLocks noChangeArrowheads="1"/>
          </p:cNvSpPr>
          <p:nvPr/>
        </p:nvSpPr>
        <p:spPr bwMode="auto">
          <a:xfrm>
            <a:off x="5000628" y="1071546"/>
            <a:ext cx="19431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dirty="0" err="1"/>
              <a:t>Set</a:t>
            </a:r>
            <a:r>
              <a:rPr lang="nb-NO" dirty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07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6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476672"/>
            <a:ext cx="7696200" cy="1143000"/>
          </a:xfrm>
        </p:spPr>
        <p:txBody>
          <a:bodyPr/>
          <a:lstStyle/>
          <a:p>
            <a:r>
              <a:rPr lang="nb-NO" sz="2400" dirty="0"/>
              <a:t>Enable/disable differensiell logikk</a:t>
            </a:r>
            <a:endParaRPr lang="en-US" sz="2400" dirty="0"/>
          </a:p>
        </p:txBody>
      </p:sp>
      <p:pic>
        <p:nvPicPr>
          <p:cNvPr id="66150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1" y="1916832"/>
            <a:ext cx="4887913" cy="4578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6951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2" name="Text Box 4"/>
          <p:cNvSpPr txBox="1">
            <a:spLocks noChangeArrowheads="1"/>
          </p:cNvSpPr>
          <p:nvPr/>
        </p:nvSpPr>
        <p:spPr bwMode="auto">
          <a:xfrm>
            <a:off x="900113" y="1341438"/>
            <a:ext cx="19431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/>
              <a:t>Disable:</a:t>
            </a:r>
            <a:endParaRPr lang="en-US"/>
          </a:p>
        </p:txBody>
      </p:sp>
      <p:sp>
        <p:nvSpPr>
          <p:cNvPr id="662533" name="Text Box 5"/>
          <p:cNvSpPr txBox="1">
            <a:spLocks noChangeArrowheads="1"/>
          </p:cNvSpPr>
          <p:nvPr/>
        </p:nvSpPr>
        <p:spPr bwMode="auto">
          <a:xfrm>
            <a:off x="5072066" y="1214422"/>
            <a:ext cx="19431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dirty="0" err="1"/>
              <a:t>Enable</a:t>
            </a:r>
            <a:r>
              <a:rPr lang="nb-NO" dirty="0"/>
              <a:t>:</a:t>
            </a:r>
            <a:endParaRPr lang="en-US" dirty="0"/>
          </a:p>
        </p:txBody>
      </p:sp>
      <p:pic>
        <p:nvPicPr>
          <p:cNvPr id="662534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2276872"/>
            <a:ext cx="3671888" cy="3440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62535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26535" y="1987776"/>
            <a:ext cx="3924300" cy="3676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4632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6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0727" y="496888"/>
            <a:ext cx="7696200" cy="1143000"/>
          </a:xfrm>
        </p:spPr>
        <p:txBody>
          <a:bodyPr/>
          <a:lstStyle/>
          <a:p>
            <a:r>
              <a:rPr lang="nb-NO" sz="2400" dirty="0"/>
              <a:t>Latched differensiell logikk</a:t>
            </a:r>
            <a:endParaRPr lang="en-US" sz="2400" dirty="0"/>
          </a:p>
        </p:txBody>
      </p:sp>
      <p:pic>
        <p:nvPicPr>
          <p:cNvPr id="66355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0727" y="1628800"/>
            <a:ext cx="6821487" cy="4870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3730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80" name="Text Box 4"/>
          <p:cNvSpPr txBox="1">
            <a:spLocks noChangeArrowheads="1"/>
          </p:cNvSpPr>
          <p:nvPr/>
        </p:nvSpPr>
        <p:spPr bwMode="auto">
          <a:xfrm>
            <a:off x="755650" y="1052513"/>
            <a:ext cx="19431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/>
              <a:t>Precharge:</a:t>
            </a:r>
            <a:endParaRPr lang="en-US"/>
          </a:p>
        </p:txBody>
      </p:sp>
      <p:sp>
        <p:nvSpPr>
          <p:cNvPr id="664581" name="Text Box 5"/>
          <p:cNvSpPr txBox="1">
            <a:spLocks noChangeArrowheads="1"/>
          </p:cNvSpPr>
          <p:nvPr/>
        </p:nvSpPr>
        <p:spPr bwMode="auto">
          <a:xfrm>
            <a:off x="5500694" y="2357430"/>
            <a:ext cx="19431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dirty="0" err="1"/>
              <a:t>Evaluate</a:t>
            </a:r>
            <a:r>
              <a:rPr lang="nb-NO" dirty="0"/>
              <a:t>:</a:t>
            </a:r>
            <a:endParaRPr lang="en-US" dirty="0"/>
          </a:p>
        </p:txBody>
      </p:sp>
      <p:pic>
        <p:nvPicPr>
          <p:cNvPr id="664582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1557338"/>
            <a:ext cx="4392613" cy="3135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64583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2643182"/>
            <a:ext cx="4229100" cy="3019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3002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6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/>
              <a:t>BiCMOS</a:t>
            </a:r>
            <a:endParaRPr lang="en-US" sz="2400" dirty="0"/>
          </a:p>
        </p:txBody>
      </p:sp>
      <p:pic>
        <p:nvPicPr>
          <p:cNvPr id="665604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4075" y="1916113"/>
            <a:ext cx="4589463" cy="35956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7839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404664"/>
            <a:ext cx="7696200" cy="1143000"/>
          </a:xfrm>
        </p:spPr>
        <p:txBody>
          <a:bodyPr/>
          <a:lstStyle/>
          <a:p>
            <a:r>
              <a:rPr lang="nb-NO" sz="2800" dirty="0"/>
              <a:t>CMOS med transmisjonsporter</a:t>
            </a:r>
            <a:endParaRPr lang="nb-NO" sz="2800" b="1" dirty="0"/>
          </a:p>
        </p:txBody>
      </p:sp>
      <p:graphicFrame>
        <p:nvGraphicFramePr>
          <p:cNvPr id="6512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099343"/>
              </p:ext>
            </p:extLst>
          </p:nvPr>
        </p:nvGraphicFramePr>
        <p:xfrm>
          <a:off x="730878" y="1773956"/>
          <a:ext cx="2706687" cy="223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8" name="Artwork" r:id="rId4" imgW="9660000" imgH="7350000" progId="">
                  <p:embed/>
                </p:oleObj>
              </mc:Choice>
              <mc:Fallback>
                <p:oleObj name="Artwork" r:id="rId4" imgW="9660000" imgH="735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78" y="1773956"/>
                        <a:ext cx="2706687" cy="2230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12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965935"/>
              </p:ext>
            </p:extLst>
          </p:nvPr>
        </p:nvGraphicFramePr>
        <p:xfrm>
          <a:off x="6660232" y="1916832"/>
          <a:ext cx="1725612" cy="216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9" name="Artwork" r:id="rId6" imgW="5730000" imgH="6620000" progId="">
                  <p:embed/>
                </p:oleObj>
              </mc:Choice>
              <mc:Fallback>
                <p:oleObj name="Artwork" r:id="rId6" imgW="5730000" imgH="662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0232" y="1916832"/>
                        <a:ext cx="1725612" cy="2160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126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426575"/>
              </p:ext>
            </p:extLst>
          </p:nvPr>
        </p:nvGraphicFramePr>
        <p:xfrm>
          <a:off x="1873886" y="3488468"/>
          <a:ext cx="4598988" cy="2693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0" name="Artwork" r:id="rId8" imgW="14190000" imgH="7670000" progId="">
                  <p:embed/>
                </p:oleObj>
              </mc:Choice>
              <mc:Fallback>
                <p:oleObj name="Artwork" r:id="rId8" imgW="14190000" imgH="767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3886" y="3488468"/>
                        <a:ext cx="4598988" cy="2693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780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5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04664"/>
            <a:ext cx="8229600" cy="582612"/>
          </a:xfrm>
        </p:spPr>
        <p:txBody>
          <a:bodyPr/>
          <a:lstStyle/>
          <a:p>
            <a:r>
              <a:rPr lang="nb-NO" sz="2400" dirty="0"/>
              <a:t>Komplementær pass transistor logikk (CPL)</a:t>
            </a:r>
            <a:endParaRPr lang="nb-NO" sz="2400" b="1" dirty="0"/>
          </a:p>
        </p:txBody>
      </p:sp>
      <p:graphicFrame>
        <p:nvGraphicFramePr>
          <p:cNvPr id="6522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26911"/>
              </p:ext>
            </p:extLst>
          </p:nvPr>
        </p:nvGraphicFramePr>
        <p:xfrm>
          <a:off x="539105" y="1412205"/>
          <a:ext cx="2736850" cy="246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4" name="Artwork" r:id="rId4" imgW="9530000" imgH="7910000" progId="">
                  <p:embed/>
                </p:oleObj>
              </mc:Choice>
              <mc:Fallback>
                <p:oleObj name="Artwork" r:id="rId4" imgW="9530000" imgH="791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105" y="1412205"/>
                        <a:ext cx="2736850" cy="2460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22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7255045"/>
              </p:ext>
            </p:extLst>
          </p:nvPr>
        </p:nvGraphicFramePr>
        <p:xfrm>
          <a:off x="5292080" y="1340768"/>
          <a:ext cx="2532063" cy="227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5" name="Artwork" r:id="rId6" imgW="9530000" imgH="7910000" progId="">
                  <p:embed/>
                </p:oleObj>
              </mc:Choice>
              <mc:Fallback>
                <p:oleObj name="Artwork" r:id="rId6" imgW="9530000" imgH="791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1340768"/>
                        <a:ext cx="2532063" cy="227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229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7978593"/>
              </p:ext>
            </p:extLst>
          </p:nvPr>
        </p:nvGraphicFramePr>
        <p:xfrm>
          <a:off x="5219055" y="3933155"/>
          <a:ext cx="2911475" cy="2617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6" name="Artwork" r:id="rId8" imgW="9530000" imgH="7910000" progId="">
                  <p:embed/>
                </p:oleObj>
              </mc:Choice>
              <mc:Fallback>
                <p:oleObj name="Artwork" r:id="rId8" imgW="9530000" imgH="791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055" y="3933155"/>
                        <a:ext cx="2911475" cy="2617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22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3900240"/>
              </p:ext>
            </p:extLst>
          </p:nvPr>
        </p:nvGraphicFramePr>
        <p:xfrm>
          <a:off x="467668" y="4364955"/>
          <a:ext cx="2773362" cy="206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7" name="Artwork" r:id="rId10" imgW="9530000" imgH="6540000" progId="">
                  <p:embed/>
                </p:oleObj>
              </mc:Choice>
              <mc:Fallback>
                <p:oleObj name="Artwork" r:id="rId10" imgW="9530000" imgH="654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668" y="4364955"/>
                        <a:ext cx="2773362" cy="2062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582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/>
              <a:t>LEAP</a:t>
            </a:r>
            <a:endParaRPr lang="nb-NO" sz="2400" b="1" dirty="0"/>
          </a:p>
        </p:txBody>
      </p:sp>
      <p:graphicFrame>
        <p:nvGraphicFramePr>
          <p:cNvPr id="653315" name="Object 3"/>
          <p:cNvGraphicFramePr>
            <a:graphicFrameLocks noChangeAspect="1"/>
          </p:cNvGraphicFramePr>
          <p:nvPr/>
        </p:nvGraphicFramePr>
        <p:xfrm>
          <a:off x="2555875" y="2203450"/>
          <a:ext cx="3600450" cy="235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2" name="Artwork" r:id="rId4" imgW="5400000" imgH="3260000" progId="">
                  <p:embed/>
                </p:oleObj>
              </mc:Choice>
              <mc:Fallback>
                <p:oleObj name="Artwork" r:id="rId4" imgW="5400000" imgH="326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2203450"/>
                        <a:ext cx="3600450" cy="2355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838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771800" y="548680"/>
            <a:ext cx="3971924" cy="582612"/>
          </a:xfrm>
        </p:spPr>
        <p:txBody>
          <a:bodyPr/>
          <a:lstStyle/>
          <a:p>
            <a:r>
              <a:rPr lang="nb-NO" sz="2400" dirty="0"/>
              <a:t>DPL og EEPL</a:t>
            </a:r>
            <a:endParaRPr lang="nb-NO" sz="2400" b="1" dirty="0"/>
          </a:p>
        </p:txBody>
      </p:sp>
      <p:graphicFrame>
        <p:nvGraphicFramePr>
          <p:cNvPr id="6543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6256924"/>
              </p:ext>
            </p:extLst>
          </p:nvPr>
        </p:nvGraphicFramePr>
        <p:xfrm>
          <a:off x="684783" y="1136796"/>
          <a:ext cx="2317750" cy="543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8" name="Artwork" r:id="rId4" imgW="5740000" imgH="12440000" progId="">
                  <p:embed/>
                </p:oleObj>
              </mc:Choice>
              <mc:Fallback>
                <p:oleObj name="Artwork" r:id="rId4" imgW="5740000" imgH="1244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783" y="1136796"/>
                        <a:ext cx="2317750" cy="543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43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0535201"/>
              </p:ext>
            </p:extLst>
          </p:nvPr>
        </p:nvGraphicFramePr>
        <p:xfrm>
          <a:off x="4644008" y="1844824"/>
          <a:ext cx="3276600" cy="403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9" name="Artwork" r:id="rId6" imgW="6450000" imgH="7330000" progId="">
                  <p:embed/>
                </p:oleObj>
              </mc:Choice>
              <mc:Fallback>
                <p:oleObj name="Artwork" r:id="rId6" imgW="6450000" imgH="733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1844824"/>
                        <a:ext cx="3276600" cy="4032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783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563888" y="188640"/>
            <a:ext cx="7696200" cy="1143000"/>
          </a:xfrm>
        </p:spPr>
        <p:txBody>
          <a:bodyPr/>
          <a:lstStyle/>
          <a:p>
            <a:r>
              <a:rPr lang="nb-NO" dirty="0"/>
              <a:t>PPL, SRPL og DCVSPG</a:t>
            </a:r>
            <a:endParaRPr lang="nb-NO" b="1" dirty="0"/>
          </a:p>
        </p:txBody>
      </p:sp>
      <p:graphicFrame>
        <p:nvGraphicFramePr>
          <p:cNvPr id="655363" name="Object 3"/>
          <p:cNvGraphicFramePr>
            <a:graphicFrameLocks noChangeAspect="1"/>
          </p:cNvGraphicFramePr>
          <p:nvPr/>
        </p:nvGraphicFramePr>
        <p:xfrm>
          <a:off x="295275" y="1844675"/>
          <a:ext cx="2039938" cy="3776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4" name="Artwork" r:id="rId4" imgW="4630000" imgH="7910000" progId="">
                  <p:embed/>
                </p:oleObj>
              </mc:Choice>
              <mc:Fallback>
                <p:oleObj name="Artwork" r:id="rId4" imgW="4630000" imgH="791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275" y="1844675"/>
                        <a:ext cx="2039938" cy="3776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364" name="Object 4"/>
          <p:cNvGraphicFramePr>
            <a:graphicFrameLocks noChangeAspect="1"/>
          </p:cNvGraphicFramePr>
          <p:nvPr/>
        </p:nvGraphicFramePr>
        <p:xfrm>
          <a:off x="2843213" y="1125538"/>
          <a:ext cx="2463800" cy="305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5" name="Artwork" r:id="rId6" imgW="5540000" imgH="6350000" progId="">
                  <p:embed/>
                </p:oleObj>
              </mc:Choice>
              <mc:Fallback>
                <p:oleObj name="Artwork" r:id="rId6" imgW="5540000" imgH="635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1125538"/>
                        <a:ext cx="2463800" cy="305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365" name="Object 5"/>
          <p:cNvGraphicFramePr>
            <a:graphicFrameLocks noChangeAspect="1"/>
          </p:cNvGraphicFramePr>
          <p:nvPr/>
        </p:nvGraphicFramePr>
        <p:xfrm>
          <a:off x="5857884" y="2285992"/>
          <a:ext cx="2957513" cy="321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6" name="Artwork" r:id="rId8" imgW="6460000" imgH="6490000" progId="">
                  <p:embed/>
                </p:oleObj>
              </mc:Choice>
              <mc:Fallback>
                <p:oleObj name="Artwork" r:id="rId8" imgW="6460000" imgH="649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84" y="2285992"/>
                        <a:ext cx="2957513" cy="3217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887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401964"/>
            <a:ext cx="7696200" cy="1143000"/>
          </a:xfrm>
        </p:spPr>
        <p:txBody>
          <a:bodyPr/>
          <a:lstStyle/>
          <a:p>
            <a:r>
              <a:rPr lang="nb-NO" sz="2400" dirty="0"/>
              <a:t>Differensielle kretser</a:t>
            </a:r>
            <a:endParaRPr lang="nb-NO" sz="2400" b="1" dirty="0"/>
          </a:p>
        </p:txBody>
      </p:sp>
      <p:pic>
        <p:nvPicPr>
          <p:cNvPr id="65638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66599" y="2204864"/>
            <a:ext cx="4716463" cy="3384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656388" name="Text Box 4"/>
          <p:cNvSpPr txBox="1">
            <a:spLocks noChangeArrowheads="1"/>
          </p:cNvSpPr>
          <p:nvPr/>
        </p:nvSpPr>
        <p:spPr bwMode="auto">
          <a:xfrm>
            <a:off x="1116013" y="1557338"/>
            <a:ext cx="2808287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/>
              <a:t>Differensiell split-level: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34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2" name="Text Box 4"/>
          <p:cNvSpPr txBox="1">
            <a:spLocks noChangeArrowheads="1"/>
          </p:cNvSpPr>
          <p:nvPr/>
        </p:nvSpPr>
        <p:spPr bwMode="auto">
          <a:xfrm>
            <a:off x="785785" y="967925"/>
            <a:ext cx="443428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b-NO" sz="2400" dirty="0" err="1"/>
              <a:t>Kaskode</a:t>
            </a:r>
            <a:r>
              <a:rPr lang="nb-NO" sz="2400" dirty="0"/>
              <a:t> </a:t>
            </a:r>
            <a:r>
              <a:rPr lang="nb-NO" sz="2400" dirty="0" err="1"/>
              <a:t>nonthreshold</a:t>
            </a:r>
            <a:r>
              <a:rPr lang="nb-NO" sz="2400" dirty="0"/>
              <a:t> </a:t>
            </a:r>
            <a:r>
              <a:rPr lang="nb-NO" sz="2400" dirty="0" err="1"/>
              <a:t>logic</a:t>
            </a:r>
            <a:r>
              <a:rPr lang="nb-NO" sz="2400" dirty="0"/>
              <a:t>:</a:t>
            </a:r>
            <a:endParaRPr lang="en-US" sz="2400" dirty="0"/>
          </a:p>
        </p:txBody>
      </p:sp>
      <p:pic>
        <p:nvPicPr>
          <p:cNvPr id="657413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2204864"/>
            <a:ext cx="4105275" cy="3805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9336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7696200" cy="1143000"/>
          </a:xfrm>
        </p:spPr>
        <p:txBody>
          <a:bodyPr/>
          <a:lstStyle/>
          <a:p>
            <a:r>
              <a:rPr lang="nb-NO" sz="2400" dirty="0"/>
              <a:t>Sense-amplifier kretser</a:t>
            </a:r>
            <a:endParaRPr lang="en-US" sz="2400" dirty="0"/>
          </a:p>
        </p:txBody>
      </p:sp>
      <p:sp>
        <p:nvSpPr>
          <p:cNvPr id="659460" name="Text Box 4"/>
          <p:cNvSpPr txBox="1">
            <a:spLocks noChangeArrowheads="1"/>
          </p:cNvSpPr>
          <p:nvPr/>
        </p:nvSpPr>
        <p:spPr bwMode="auto">
          <a:xfrm>
            <a:off x="323850" y="1844675"/>
            <a:ext cx="309602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b-NO" dirty="0"/>
              <a:t>Dual </a:t>
            </a:r>
            <a:r>
              <a:rPr lang="nb-NO" dirty="0" err="1"/>
              <a:t>rail</a:t>
            </a:r>
            <a:r>
              <a:rPr lang="nb-NO" dirty="0"/>
              <a:t> domino logikk:</a:t>
            </a:r>
            <a:endParaRPr lang="en-US" dirty="0"/>
          </a:p>
        </p:txBody>
      </p:sp>
      <p:pic>
        <p:nvPicPr>
          <p:cNvPr id="659461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3068960"/>
            <a:ext cx="4319588" cy="2954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59462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056" y="332656"/>
            <a:ext cx="3549650" cy="5865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10783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5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oiler-orienteringsmøter-bachelor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foiler-orienteringsmøter-bachelor</Template>
  <TotalTime>9253</TotalTime>
  <Words>158</Words>
  <Application>Microsoft Office PowerPoint</Application>
  <PresentationFormat>On-screen Show (4:3)</PresentationFormat>
  <Paragraphs>68</Paragraphs>
  <Slides>16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foiler-orienteringsmøter-bachelor</vt:lpstr>
      <vt:lpstr>Artwork</vt:lpstr>
      <vt:lpstr>INF3400 Del 12 Teori</vt:lpstr>
      <vt:lpstr>CMOS med transmisjonsporter</vt:lpstr>
      <vt:lpstr>Komplementær pass transistor logikk (CPL)</vt:lpstr>
      <vt:lpstr>LEAP</vt:lpstr>
      <vt:lpstr>DPL og EEPL</vt:lpstr>
      <vt:lpstr>PPL, SRPL og DCVSPG</vt:lpstr>
      <vt:lpstr>Differensielle kretser</vt:lpstr>
      <vt:lpstr>PowerPoint Presentation</vt:lpstr>
      <vt:lpstr>Sense-amplifier kretser</vt:lpstr>
      <vt:lpstr>Sample set differensiell logikk</vt:lpstr>
      <vt:lpstr>PowerPoint Presentation</vt:lpstr>
      <vt:lpstr>Enable/disable differensiell logikk</vt:lpstr>
      <vt:lpstr>PowerPoint Presentation</vt:lpstr>
      <vt:lpstr>Latched differensiell logikk</vt:lpstr>
      <vt:lpstr>PowerPoint Presentation</vt:lpstr>
      <vt:lpstr>BiCMOS</vt:lpstr>
    </vt:vector>
  </TitlesOfParts>
  <Company>Universitetet i Oslo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Institutt for Informatikk ønsker alle ny studenter velkommen!</dc:title>
  <dc:creator>sigrunv</dc:creator>
  <cp:lastModifiedBy>Yngvar Berg</cp:lastModifiedBy>
  <cp:revision>248</cp:revision>
  <dcterms:created xsi:type="dcterms:W3CDTF">2011-08-14T18:14:06Z</dcterms:created>
  <dcterms:modified xsi:type="dcterms:W3CDTF">2015-05-05T20:20:21Z</dcterms:modified>
</cp:coreProperties>
</file>