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335" r:id="rId27"/>
    <p:sldId id="336" r:id="rId28"/>
    <p:sldId id="337" r:id="rId29"/>
    <p:sldId id="338" r:id="rId30"/>
    <p:sldId id="339" r:id="rId31"/>
    <p:sldId id="340" r:id="rId32"/>
    <p:sldId id="341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422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10" Type="http://schemas.openxmlformats.org/officeDocument/2006/relationships/image" Target="../media/image51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6" Type="http://schemas.openxmlformats.org/officeDocument/2006/relationships/image" Target="../media/image82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3385594-4227-4848-A858-142655ADD7E1}" type="datetimeFigureOut">
              <a:rPr lang="en-US"/>
              <a:pPr>
                <a:defRPr/>
              </a:pPr>
              <a:t>3/17/2010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C507817-05B7-4BC4-B9C8-A1C2AE7E4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65986A3-1CEB-4A0D-912A-446991CCACDA}" type="datetimeFigureOut">
              <a:rPr lang="en-US"/>
              <a:pPr>
                <a:defRPr/>
              </a:pPr>
              <a:t>3/17/2010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699B619-9153-4A8F-A218-DD7DAC974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99B619-9153-4A8F-A218-DD7DAC97411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May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Håvard Kolle Riis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849D84-5E4C-4B50-8C69-500D8B067073}" type="slidenum">
              <a:rPr lang="en-US"/>
              <a:pPr/>
              <a:t>10</a:t>
            </a:fld>
            <a:endParaRPr lang="en-US"/>
          </a:p>
        </p:txBody>
      </p:sp>
      <p:sp>
        <p:nvSpPr>
          <p:cNvPr id="47001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May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Håvard Kolle Riis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68852C-244C-44D9-8D1E-E267B7B6AFE7}" type="slidenum">
              <a:rPr lang="en-US"/>
              <a:pPr/>
              <a:t>11</a:t>
            </a:fld>
            <a:endParaRPr lang="en-US"/>
          </a:p>
        </p:txBody>
      </p:sp>
      <p:sp>
        <p:nvSpPr>
          <p:cNvPr id="47104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May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Håvard Kolle Riis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DB0E8D-7E0A-4A44-80FF-288C8090196B}" type="slidenum">
              <a:rPr lang="en-US"/>
              <a:pPr/>
              <a:t>12</a:t>
            </a:fld>
            <a:endParaRPr lang="en-US"/>
          </a:p>
        </p:txBody>
      </p:sp>
      <p:sp>
        <p:nvSpPr>
          <p:cNvPr id="47206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May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Håvard Kolle Riis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1F103D-F4A5-426C-A677-6785B801855E}" type="slidenum">
              <a:rPr lang="en-US"/>
              <a:pPr/>
              <a:t>13</a:t>
            </a:fld>
            <a:endParaRPr lang="en-US"/>
          </a:p>
        </p:txBody>
      </p:sp>
      <p:sp>
        <p:nvSpPr>
          <p:cNvPr id="47309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May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Håvard Kolle Riis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FAD75B-4EDA-4475-BD49-8E1F0B7609F2}" type="slidenum">
              <a:rPr lang="en-US"/>
              <a:pPr/>
              <a:t>14</a:t>
            </a:fld>
            <a:endParaRPr lang="en-US"/>
          </a:p>
        </p:txBody>
      </p:sp>
      <p:sp>
        <p:nvSpPr>
          <p:cNvPr id="47411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May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Håvard Kolle Riis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7C3863-5CCC-43C5-BAB8-8040EF1C9CB5}" type="slidenum">
              <a:rPr lang="en-US"/>
              <a:pPr/>
              <a:t>15</a:t>
            </a:fld>
            <a:endParaRPr lang="en-US"/>
          </a:p>
        </p:txBody>
      </p:sp>
      <p:sp>
        <p:nvSpPr>
          <p:cNvPr id="47513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May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Håvard Kolle Riis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9A57F7-0482-477B-83CE-6835686183AF}" type="slidenum">
              <a:rPr lang="en-US"/>
              <a:pPr/>
              <a:t>16</a:t>
            </a:fld>
            <a:endParaRPr lang="en-US"/>
          </a:p>
        </p:txBody>
      </p:sp>
      <p:sp>
        <p:nvSpPr>
          <p:cNvPr id="47616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May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Håvard Kolle Riis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AA47B8-7E86-4009-AA2D-854127111286}" type="slidenum">
              <a:rPr lang="en-US"/>
              <a:pPr/>
              <a:t>17</a:t>
            </a:fld>
            <a:endParaRPr lang="en-US"/>
          </a:p>
        </p:txBody>
      </p:sp>
      <p:sp>
        <p:nvSpPr>
          <p:cNvPr id="47718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May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Håvard Kolle Riis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E55B9-44E1-4649-A93C-5371059C2592}" type="slidenum">
              <a:rPr lang="en-US"/>
              <a:pPr/>
              <a:t>18</a:t>
            </a:fld>
            <a:endParaRPr lang="en-US"/>
          </a:p>
        </p:txBody>
      </p:sp>
      <p:sp>
        <p:nvSpPr>
          <p:cNvPr id="47821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May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Håvard Kolle Riis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005DB4-0AF0-4E22-B1AD-EA6E89B485B6}" type="slidenum">
              <a:rPr lang="en-US"/>
              <a:pPr/>
              <a:t>19</a:t>
            </a:fld>
            <a:endParaRPr lang="en-US"/>
          </a:p>
        </p:txBody>
      </p:sp>
      <p:sp>
        <p:nvSpPr>
          <p:cNvPr id="47923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May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Håvard Kolle Riis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E410E0-456C-4DF0-AF48-F3423F06FCC6}" type="slidenum">
              <a:rPr lang="en-US"/>
              <a:pPr/>
              <a:t>2</a:t>
            </a:fld>
            <a:endParaRPr lang="en-US"/>
          </a:p>
        </p:txBody>
      </p:sp>
      <p:sp>
        <p:nvSpPr>
          <p:cNvPr id="49561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May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Håvard Kolle Riis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B5CD7F-CBA4-487D-86E6-C5E24B8A3AD6}" type="slidenum">
              <a:rPr lang="en-US"/>
              <a:pPr/>
              <a:t>20</a:t>
            </a:fld>
            <a:endParaRPr lang="en-US"/>
          </a:p>
        </p:txBody>
      </p:sp>
      <p:sp>
        <p:nvSpPr>
          <p:cNvPr id="4802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May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Håvard Kolle Riis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C6DD96-3995-437A-A0ED-C9DEAC49DE02}" type="slidenum">
              <a:rPr lang="en-US"/>
              <a:pPr/>
              <a:t>21</a:t>
            </a:fld>
            <a:endParaRPr lang="en-US"/>
          </a:p>
        </p:txBody>
      </p:sp>
      <p:sp>
        <p:nvSpPr>
          <p:cNvPr id="48128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May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Håvard Kolle Riis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5AF249-6716-43B5-BA63-EC67386F5C15}" type="slidenum">
              <a:rPr lang="en-US"/>
              <a:pPr/>
              <a:t>22</a:t>
            </a:fld>
            <a:endParaRPr lang="en-US"/>
          </a:p>
        </p:txBody>
      </p:sp>
      <p:sp>
        <p:nvSpPr>
          <p:cNvPr id="48230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May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Håvard Kolle Riis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E3563-60D5-49F6-8B3E-6BFE08314824}" type="slidenum">
              <a:rPr lang="en-US"/>
              <a:pPr/>
              <a:t>23</a:t>
            </a:fld>
            <a:endParaRPr lang="en-US"/>
          </a:p>
        </p:txBody>
      </p:sp>
      <p:sp>
        <p:nvSpPr>
          <p:cNvPr id="48333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May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Håvard Kolle Riis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60D023-1FEB-42F8-A72D-0EEF9A84D7EB}" type="slidenum">
              <a:rPr lang="en-US"/>
              <a:pPr/>
              <a:t>24</a:t>
            </a:fld>
            <a:endParaRPr lang="en-US"/>
          </a:p>
        </p:txBody>
      </p:sp>
      <p:sp>
        <p:nvSpPr>
          <p:cNvPr id="48435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May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Håvard Kolle Riis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66EA3B-83D1-4876-A34D-E1BD87AB06F6}" type="slidenum">
              <a:rPr lang="en-US"/>
              <a:pPr/>
              <a:t>25</a:t>
            </a:fld>
            <a:endParaRPr lang="en-US"/>
          </a:p>
        </p:txBody>
      </p:sp>
      <p:sp>
        <p:nvSpPr>
          <p:cNvPr id="48537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May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Håvard Kolle Riis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F0690B-A96D-4734-99F8-DDC8AEA878DA}" type="slidenum">
              <a:rPr lang="en-US"/>
              <a:pPr/>
              <a:t>26</a:t>
            </a:fld>
            <a:endParaRPr lang="en-US"/>
          </a:p>
        </p:txBody>
      </p:sp>
      <p:sp>
        <p:nvSpPr>
          <p:cNvPr id="48640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May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Håvard Kolle Riis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BFD098-FDCC-46BA-B4C3-33C0166993AD}" type="slidenum">
              <a:rPr lang="en-US"/>
              <a:pPr/>
              <a:t>27</a:t>
            </a:fld>
            <a:endParaRPr lang="en-US"/>
          </a:p>
        </p:txBody>
      </p:sp>
      <p:sp>
        <p:nvSpPr>
          <p:cNvPr id="48742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May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Håvard Kolle Riis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784905-1E2C-4880-A2F8-19B15440568F}" type="slidenum">
              <a:rPr lang="en-US"/>
              <a:pPr/>
              <a:t>28</a:t>
            </a:fld>
            <a:endParaRPr lang="en-US"/>
          </a:p>
        </p:txBody>
      </p:sp>
      <p:sp>
        <p:nvSpPr>
          <p:cNvPr id="48845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May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Håvard Kolle Riis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DD56C1-2036-4D1C-ADC2-9609E11B0B75}" type="slidenum">
              <a:rPr lang="en-US"/>
              <a:pPr/>
              <a:t>29</a:t>
            </a:fld>
            <a:endParaRPr lang="en-US"/>
          </a:p>
        </p:txBody>
      </p:sp>
      <p:sp>
        <p:nvSpPr>
          <p:cNvPr id="48947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May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Håvard Kolle Riis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4F4E5A-C9A6-4382-9CD4-F3AD41908BD3}" type="slidenum">
              <a:rPr lang="en-US"/>
              <a:pPr/>
              <a:t>3</a:t>
            </a:fld>
            <a:endParaRPr lang="en-US"/>
          </a:p>
        </p:txBody>
      </p:sp>
      <p:sp>
        <p:nvSpPr>
          <p:cNvPr id="46285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May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Håvard Kolle Riis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1DFE3E-7E08-4A12-A6C1-A78A3CB843CA}" type="slidenum">
              <a:rPr lang="en-US"/>
              <a:pPr/>
              <a:t>30</a:t>
            </a:fld>
            <a:endParaRPr lang="en-US"/>
          </a:p>
        </p:txBody>
      </p:sp>
      <p:sp>
        <p:nvSpPr>
          <p:cNvPr id="4904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May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Håvard Kolle Riis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66D437-D5ED-4479-AAC7-6B79F6EDE226}" type="slidenum">
              <a:rPr lang="en-US"/>
              <a:pPr/>
              <a:t>31</a:t>
            </a:fld>
            <a:endParaRPr lang="en-US"/>
          </a:p>
        </p:txBody>
      </p:sp>
      <p:sp>
        <p:nvSpPr>
          <p:cNvPr id="49152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May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Håvard Kolle Riis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3CD44A-8C34-4148-941F-4DCFB348B5C8}" type="slidenum">
              <a:rPr lang="en-US"/>
              <a:pPr/>
              <a:t>32</a:t>
            </a:fld>
            <a:endParaRPr lang="en-US"/>
          </a:p>
        </p:txBody>
      </p:sp>
      <p:sp>
        <p:nvSpPr>
          <p:cNvPr id="4925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May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Håvard Kolle Riis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0E7D3B-4BBD-4994-856E-91F29C4DD6F2}" type="slidenum">
              <a:rPr lang="en-US"/>
              <a:pPr/>
              <a:t>4</a:t>
            </a:fld>
            <a:endParaRPr lang="en-US"/>
          </a:p>
        </p:txBody>
      </p:sp>
      <p:sp>
        <p:nvSpPr>
          <p:cNvPr id="46387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May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Håvard Kolle Riis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A42122-E9A3-47AF-A514-0191FBF530DB}" type="slidenum">
              <a:rPr lang="en-US"/>
              <a:pPr/>
              <a:t>5</a:t>
            </a:fld>
            <a:endParaRPr lang="en-US"/>
          </a:p>
        </p:txBody>
      </p:sp>
      <p:sp>
        <p:nvSpPr>
          <p:cNvPr id="4648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May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Håvard Kolle Riis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36B2E2-4012-4AA7-9B2A-861C3B524975}" type="slidenum">
              <a:rPr lang="en-US"/>
              <a:pPr/>
              <a:t>6</a:t>
            </a:fld>
            <a:endParaRPr lang="en-US"/>
          </a:p>
        </p:txBody>
      </p:sp>
      <p:sp>
        <p:nvSpPr>
          <p:cNvPr id="46592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May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Håvard Kolle Riis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8FC245-13BD-43EE-8B9A-A723333D7537}" type="slidenum">
              <a:rPr lang="en-US"/>
              <a:pPr/>
              <a:t>7</a:t>
            </a:fld>
            <a:endParaRPr lang="en-US"/>
          </a:p>
        </p:txBody>
      </p:sp>
      <p:sp>
        <p:nvSpPr>
          <p:cNvPr id="4669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May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Håvard Kolle Riis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716B3F-07EB-4BAE-B63E-0D942467AC7D}" type="slidenum">
              <a:rPr lang="en-US"/>
              <a:pPr/>
              <a:t>8</a:t>
            </a:fld>
            <a:endParaRPr lang="en-US"/>
          </a:p>
        </p:txBody>
      </p:sp>
      <p:sp>
        <p:nvSpPr>
          <p:cNvPr id="46797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May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Håvard Kolle Riis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4A1CFC-6BD9-40EB-A9FB-F86BB1BA2E3A}" type="slidenum">
              <a:rPr lang="en-US"/>
              <a:pPr/>
              <a:t>9</a:t>
            </a:fld>
            <a:endParaRPr lang="en-US"/>
          </a:p>
        </p:txBody>
      </p:sp>
      <p:sp>
        <p:nvSpPr>
          <p:cNvPr id="4689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638" y="2900360"/>
            <a:ext cx="7715303" cy="742954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TheSansBold-Plain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9638" y="3519488"/>
            <a:ext cx="7715304" cy="1052519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TheSans-Plain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7A361-BA44-4233-9402-FDA701354F87}" type="datetime4">
              <a:rPr lang="nb-NO"/>
              <a:pPr>
                <a:defRPr/>
              </a:pPr>
              <a:t>17. mars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92359-FA24-4E23-B4E0-BE6E43047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2983"/>
            <a:ext cx="8229600" cy="442915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059F-EAFF-443A-A3D6-8BF5EB3DA3DC}" type="datetime4">
              <a:rPr lang="nb-NO"/>
              <a:pPr>
                <a:defRPr/>
              </a:pPr>
              <a:t>17. mars 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F41E7-90FC-4C68-A11B-C27F6595C3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2975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2975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11402-1A77-455F-AF5B-8B76BC5A6824}" type="datetime4">
              <a:rPr lang="nb-NO"/>
              <a:pPr>
                <a:defRPr/>
              </a:pPr>
              <a:t>17. mars 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82474-2146-408F-9774-0B52FE1A8D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3"/>
            <a:ext cx="8229600" cy="4572033"/>
          </a:xfrm>
        </p:spPr>
        <p:txBody>
          <a:bodyPr/>
          <a:lstStyle>
            <a:lvl1pPr>
              <a:spcBef>
                <a:spcPts val="300"/>
              </a:spcBef>
              <a:defRPr/>
            </a:lvl1pPr>
            <a:lvl2pPr>
              <a:spcBef>
                <a:spcPts val="12"/>
              </a:spcBef>
              <a:defRPr/>
            </a:lvl2pPr>
            <a:lvl3pPr>
              <a:spcBef>
                <a:spcPts val="240"/>
              </a:spcBef>
              <a:defRPr/>
            </a:lvl3pPr>
            <a:lvl4pPr>
              <a:spcBef>
                <a:spcPts val="216"/>
              </a:spcBef>
              <a:defRPr/>
            </a:lvl4pPr>
            <a:lvl5pPr>
              <a:spcBef>
                <a:spcPts val="216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FEAE5-6564-42F3-909F-CCB14ECC3D0D}" type="datetime4">
              <a:rPr lang="nb-NO"/>
              <a:pPr>
                <a:defRPr/>
              </a:pPr>
              <a:t>17. mars 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4BA96-35AD-4C25-A2A6-89D0AF9B20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70999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098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97C4B-1308-4EF4-8FCD-03EBC922136B}" type="datetime4">
              <a:rPr lang="nb-NO"/>
              <a:pPr>
                <a:defRPr/>
              </a:pPr>
              <a:t>17. mars 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CF623-CEBC-4CAE-AE52-274E97AF01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2985"/>
            <a:ext cx="4038600" cy="44291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2985"/>
            <a:ext cx="4038600" cy="44291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7774E-5C48-4CDE-82B3-929492CF0C0A}" type="datetime4">
              <a:rPr lang="nb-NO"/>
              <a:pPr>
                <a:defRPr/>
              </a:pPr>
              <a:t>17. mars 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FE64C-F561-45D6-9CA0-10C30A040E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8280"/>
            <a:ext cx="4040188" cy="5819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78042"/>
            <a:ext cx="4040188" cy="35940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38280"/>
            <a:ext cx="4041775" cy="58192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78042"/>
            <a:ext cx="4041775" cy="35940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0F1C3-8F1E-459A-B7A6-BA5883B762A3}" type="datetime4">
              <a:rPr lang="nb-NO"/>
              <a:pPr>
                <a:defRPr/>
              </a:pPr>
              <a:t>17. mars 2010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6A647-047D-42D3-A3B7-444CCF99FF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B1180-14D3-48FD-BEF2-C5B61D1C353B}" type="datetime4">
              <a:rPr lang="nb-NO"/>
              <a:pPr>
                <a:defRPr/>
              </a:pPr>
              <a:t>17. mars 2010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AEF00-B685-4475-9303-69A1199EA4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8E065-1170-42E0-93E9-50E99BC1700C}" type="datetime4">
              <a:rPr lang="nb-NO"/>
              <a:pPr>
                <a:defRPr/>
              </a:pPr>
              <a:t>17. mars 2010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F1D5A-7C7D-4516-B8A6-49FB1762EF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2990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1370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A8EDE-5060-459E-868A-9754C1241C52}" type="datetime4">
              <a:rPr lang="nb-NO"/>
              <a:pPr>
                <a:defRPr/>
              </a:pPr>
              <a:t>17. mars 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53C8D-FAF1-4B80-A5FA-AB173C90B4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794" y="4500570"/>
            <a:ext cx="5486400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596" y="357166"/>
            <a:ext cx="8286808" cy="4114800"/>
          </a:xfrm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8794" y="5067308"/>
            <a:ext cx="5486400" cy="50483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65E60-0AAD-41A1-B39D-5D6EED1B2FC2}" type="datetime4">
              <a:rPr lang="nb-NO"/>
              <a:pPr>
                <a:defRPr/>
              </a:pPr>
              <a:t>17. mars 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960FC-9393-449D-895D-43D7B2093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5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430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825" y="5643563"/>
            <a:ext cx="1947863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474220"/>
                </a:solidFill>
                <a:latin typeface="TheSans-Plain" pitchFamily="34" charset="0"/>
                <a:cs typeface="+mn-cs"/>
              </a:defRPr>
            </a:lvl1pPr>
          </a:lstStyle>
          <a:p>
            <a:pPr>
              <a:defRPr/>
            </a:pPr>
            <a:fld id="{50254A69-82C9-4316-A6D7-850C01DD2C35}" type="datetime4">
              <a:rPr lang="nb-NO"/>
              <a:pPr>
                <a:defRPr/>
              </a:pPr>
              <a:t>17. mars 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3125" y="5643563"/>
            <a:ext cx="4929188" cy="285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474220"/>
                </a:solidFill>
                <a:latin typeface="TheSans-Plain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43750" y="5635625"/>
            <a:ext cx="1885950" cy="293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474220"/>
                </a:solidFill>
                <a:latin typeface="TheSans-Plain" pitchFamily="34" charset="0"/>
                <a:cs typeface="+mn-cs"/>
              </a:defRPr>
            </a:lvl1pPr>
          </a:lstStyle>
          <a:p>
            <a:pPr>
              <a:defRPr/>
            </a:pPr>
            <a:fld id="{1C1597EC-680E-48A1-AE1E-25A83F50BD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474220"/>
          </a:solidFill>
          <a:latin typeface="TheSansBold-Plain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474220"/>
          </a:solidFill>
          <a:latin typeface="TheSansBold-Plain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474220"/>
          </a:solidFill>
          <a:latin typeface="TheSansBold-Plain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474220"/>
          </a:solidFill>
          <a:latin typeface="TheSansBold-Plain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474220"/>
          </a:solidFill>
          <a:latin typeface="TheSansBold-Plain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heSansBold-Plain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heSansBold-Plain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heSansBold-Plain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heSansBold-Plain" pitchFamily="34" charset="0"/>
        </a:defRPr>
      </a:lvl9pPr>
    </p:titleStyle>
    <p:bodyStyle>
      <a:lvl1pPr marL="215900" indent="-215900" algn="l" rtl="0" eaLnBrk="1" fontAlgn="base" hangingPunct="1">
        <a:spcBef>
          <a:spcPts val="300"/>
        </a:spcBef>
        <a:spcAft>
          <a:spcPct val="0"/>
        </a:spcAft>
        <a:buFont typeface="Arial" charset="0"/>
        <a:buChar char="•"/>
        <a:defRPr sz="2800" kern="1200">
          <a:solidFill>
            <a:srgbClr val="474220"/>
          </a:solidFill>
          <a:latin typeface="TheSans-Plain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ts val="200"/>
        </a:spcBef>
        <a:spcAft>
          <a:spcPct val="0"/>
        </a:spcAft>
        <a:buFont typeface="Arial" charset="0"/>
        <a:buChar char="•"/>
        <a:defRPr sz="2400" kern="1200">
          <a:solidFill>
            <a:srgbClr val="474220"/>
          </a:solidFill>
          <a:latin typeface="TheSans-Plain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ts val="238"/>
        </a:spcBef>
        <a:spcAft>
          <a:spcPct val="0"/>
        </a:spcAft>
        <a:buFont typeface="Arial" charset="0"/>
        <a:buChar char="•"/>
        <a:defRPr sz="2000" kern="1200">
          <a:solidFill>
            <a:srgbClr val="474220"/>
          </a:solidFill>
          <a:latin typeface="TheSans-Plain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ts val="213"/>
        </a:spcBef>
        <a:spcAft>
          <a:spcPct val="0"/>
        </a:spcAft>
        <a:buFont typeface="Arial" charset="0"/>
        <a:buChar char="•"/>
        <a:defRPr sz="2000" kern="1200">
          <a:solidFill>
            <a:srgbClr val="474220"/>
          </a:solidFill>
          <a:latin typeface="TheSans-Plain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ts val="213"/>
        </a:spcBef>
        <a:spcAft>
          <a:spcPct val="0"/>
        </a:spcAft>
        <a:buFont typeface="Arial" charset="0"/>
        <a:buChar char="•"/>
        <a:defRPr sz="2000" kern="1200">
          <a:solidFill>
            <a:srgbClr val="474220"/>
          </a:solidFill>
          <a:latin typeface="TheSans-Plain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image" Target="../media/image3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image" Target="../media/image3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9.png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oleObject" Target="../embeddings/oleObject42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36.bin"/><Relationship Id="rId12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5.bin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4.bin"/><Relationship Id="rId10" Type="http://schemas.openxmlformats.org/officeDocument/2006/relationships/oleObject" Target="../embeddings/oleObject39.bin"/><Relationship Id="rId4" Type="http://schemas.openxmlformats.org/officeDocument/2006/relationships/image" Target="../media/image52.png"/><Relationship Id="rId9" Type="http://schemas.openxmlformats.org/officeDocument/2006/relationships/oleObject" Target="../embeddings/oleObject38.bin"/><Relationship Id="rId14" Type="http://schemas.openxmlformats.org/officeDocument/2006/relationships/oleObject" Target="../embeddings/oleObject4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image" Target="../media/image5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image" Target="../media/image5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6.png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52.bin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image" Target="../media/image6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4" Type="http://schemas.openxmlformats.org/officeDocument/2006/relationships/image" Target="../media/image7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60.bin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3" Type="http://schemas.openxmlformats.org/officeDocument/2006/relationships/notesSlide" Target="../notesSlides/notesSlide28.xml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Relationship Id="rId9" Type="http://schemas.openxmlformats.org/officeDocument/2006/relationships/oleObject" Target="../embeddings/oleObject66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/>
          </p:nvPr>
        </p:nvSpPr>
        <p:spPr>
          <a:xfrm>
            <a:off x="1109663" y="2900363"/>
            <a:ext cx="7715250" cy="742950"/>
          </a:xfrm>
        </p:spPr>
        <p:txBody>
          <a:bodyPr/>
          <a:lstStyle/>
          <a:p>
            <a:pPr eaLnBrk="1" hangingPunct="1"/>
            <a:r>
              <a:rPr lang="nb-NO" dirty="0" smtClean="0"/>
              <a:t>INF3400 Del </a:t>
            </a:r>
            <a:r>
              <a:rPr lang="nb-NO" dirty="0" smtClean="0"/>
              <a:t>8</a:t>
            </a:r>
            <a:endParaRPr lang="nb-NO" dirty="0" smtClean="0"/>
          </a:p>
        </p:txBody>
      </p:sp>
      <p:sp>
        <p:nvSpPr>
          <p:cNvPr id="25603" name="Subtitle 2"/>
          <p:cNvSpPr>
            <a:spLocks noGrp="1"/>
          </p:cNvSpPr>
          <p:nvPr>
            <p:ph type="subTitle" idx="1"/>
          </p:nvPr>
        </p:nvSpPr>
        <p:spPr>
          <a:xfrm>
            <a:off x="1109663" y="3519488"/>
            <a:ext cx="7715250" cy="1052512"/>
          </a:xfrm>
        </p:spPr>
        <p:txBody>
          <a:bodyPr/>
          <a:lstStyle/>
          <a:p>
            <a:pPr eaLnBrk="1" hangingPunct="1"/>
            <a:r>
              <a:rPr lang="nb-NO" dirty="0" smtClean="0"/>
              <a:t>Effektforbruk og statisk CMOS</a:t>
            </a:r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Pseudo nMOS</a:t>
            </a:r>
          </a:p>
        </p:txBody>
      </p:sp>
      <p:pic>
        <p:nvPicPr>
          <p:cNvPr id="43418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8175" y="1000108"/>
            <a:ext cx="5048250" cy="46307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14"/>
            <a:ext cx="8229600" cy="582612"/>
          </a:xfrm>
        </p:spPr>
        <p:txBody>
          <a:bodyPr/>
          <a:lstStyle/>
          <a:p>
            <a:r>
              <a:rPr lang="nb-NO" dirty="0" err="1"/>
              <a:t>Pseudo</a:t>
            </a:r>
            <a:r>
              <a:rPr lang="nb-NO" dirty="0"/>
              <a:t> </a:t>
            </a:r>
            <a:r>
              <a:rPr lang="nb-NO" dirty="0" err="1"/>
              <a:t>nMOS</a:t>
            </a:r>
            <a:r>
              <a:rPr lang="nb-NO" dirty="0"/>
              <a:t> inverter</a:t>
            </a:r>
          </a:p>
        </p:txBody>
      </p:sp>
      <p:pic>
        <p:nvPicPr>
          <p:cNvPr id="43520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688" y="1916113"/>
            <a:ext cx="1668462" cy="322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435205" name="Text Box 5"/>
          <p:cNvSpPr txBox="1">
            <a:spLocks noChangeArrowheads="1"/>
          </p:cNvSpPr>
          <p:nvPr/>
        </p:nvSpPr>
        <p:spPr bwMode="auto">
          <a:xfrm>
            <a:off x="382588" y="928670"/>
            <a:ext cx="476091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 dirty="0"/>
              <a:t>Antar </a:t>
            </a:r>
            <a:r>
              <a:rPr lang="nb-NO" dirty="0" err="1">
                <a:latin typeface="Symbol" pitchFamily="18" charset="2"/>
              </a:rPr>
              <a:t>m</a:t>
            </a:r>
            <a:r>
              <a:rPr lang="nb-NO" dirty="0" err="1"/>
              <a:t>n</a:t>
            </a:r>
            <a:r>
              <a:rPr lang="nb-NO" dirty="0"/>
              <a:t> = 2</a:t>
            </a:r>
            <a:r>
              <a:rPr lang="nb-NO" dirty="0">
                <a:latin typeface="Symbol" pitchFamily="18" charset="2"/>
              </a:rPr>
              <a:t>m</a:t>
            </a:r>
            <a:r>
              <a:rPr lang="nb-NO" dirty="0"/>
              <a:t>p og opptrekk ¼ av nedtrekk:</a:t>
            </a:r>
          </a:p>
        </p:txBody>
      </p:sp>
      <p:graphicFrame>
        <p:nvGraphicFramePr>
          <p:cNvPr id="435206" name="Object 6"/>
          <p:cNvGraphicFramePr>
            <a:graphicFrameLocks noChangeAspect="1"/>
          </p:cNvGraphicFramePr>
          <p:nvPr/>
        </p:nvGraphicFramePr>
        <p:xfrm>
          <a:off x="468313" y="1379520"/>
          <a:ext cx="1377950" cy="1403350"/>
        </p:xfrm>
        <a:graphic>
          <a:graphicData uri="http://schemas.openxmlformats.org/presentationml/2006/ole">
            <p:oleObj spid="_x0000_s8194" name="Equation" r:id="rId5" imgW="799920" imgH="812520" progId="Equation.3">
              <p:embed/>
            </p:oleObj>
          </a:graphicData>
        </a:graphic>
      </p:graphicFrame>
      <p:graphicFrame>
        <p:nvGraphicFramePr>
          <p:cNvPr id="435208" name="Object 8"/>
          <p:cNvGraphicFramePr>
            <a:graphicFrameLocks noChangeAspect="1"/>
          </p:cNvGraphicFramePr>
          <p:nvPr/>
        </p:nvGraphicFramePr>
        <p:xfrm>
          <a:off x="2362200" y="1379520"/>
          <a:ext cx="1201738" cy="1404938"/>
        </p:xfrm>
        <a:graphic>
          <a:graphicData uri="http://schemas.openxmlformats.org/presentationml/2006/ole">
            <p:oleObj spid="_x0000_s8195" name="Equation" r:id="rId6" imgW="698400" imgH="812520" progId="Equation.3">
              <p:embed/>
            </p:oleObj>
          </a:graphicData>
        </a:graphic>
      </p:graphicFrame>
      <p:sp>
        <p:nvSpPr>
          <p:cNvPr id="435209" name="Text Box 9"/>
          <p:cNvSpPr txBox="1">
            <a:spLocks noChangeArrowheads="1"/>
          </p:cNvSpPr>
          <p:nvPr/>
        </p:nvSpPr>
        <p:spPr bwMode="auto">
          <a:xfrm>
            <a:off x="454025" y="2892408"/>
            <a:ext cx="367188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/>
              <a:t>Antar W</a:t>
            </a:r>
            <a:r>
              <a:rPr lang="nb-NO" sz="1000"/>
              <a:t>n</a:t>
            </a:r>
            <a:r>
              <a:rPr lang="nb-NO"/>
              <a:t>=C</a:t>
            </a:r>
            <a:r>
              <a:rPr lang="nb-NO" sz="1000"/>
              <a:t>inngang</a:t>
            </a:r>
            <a:r>
              <a:rPr lang="nb-NO"/>
              <a:t> og W</a:t>
            </a:r>
            <a:r>
              <a:rPr lang="nb-NO" sz="1000"/>
              <a:t>p</a:t>
            </a:r>
            <a:r>
              <a:rPr lang="nb-NO"/>
              <a:t> = C</a:t>
            </a:r>
            <a:r>
              <a:rPr lang="nb-NO" sz="1000"/>
              <a:t>gate_pMOS</a:t>
            </a:r>
            <a:r>
              <a:rPr lang="nb-NO"/>
              <a:t>:</a:t>
            </a:r>
          </a:p>
        </p:txBody>
      </p:sp>
      <p:graphicFrame>
        <p:nvGraphicFramePr>
          <p:cNvPr id="435210" name="Object 10"/>
          <p:cNvGraphicFramePr>
            <a:graphicFrameLocks noChangeAspect="1"/>
          </p:cNvGraphicFramePr>
          <p:nvPr/>
        </p:nvGraphicFramePr>
        <p:xfrm>
          <a:off x="612775" y="3179745"/>
          <a:ext cx="1511300" cy="2663825"/>
        </p:xfrm>
        <a:graphic>
          <a:graphicData uri="http://schemas.openxmlformats.org/presentationml/2006/ole">
            <p:oleObj spid="_x0000_s8196" name="Equation" r:id="rId7" imgW="1002960" imgH="1765080" progId="Equation.3">
              <p:embed/>
            </p:oleObj>
          </a:graphicData>
        </a:graphic>
      </p:graphicFrame>
      <p:graphicFrame>
        <p:nvGraphicFramePr>
          <p:cNvPr id="435212" name="Object 12"/>
          <p:cNvGraphicFramePr>
            <a:graphicFrameLocks noChangeAspect="1"/>
          </p:cNvGraphicFramePr>
          <p:nvPr/>
        </p:nvGraphicFramePr>
        <p:xfrm>
          <a:off x="2620963" y="3138470"/>
          <a:ext cx="3175000" cy="2778125"/>
        </p:xfrm>
        <a:graphic>
          <a:graphicData uri="http://schemas.openxmlformats.org/presentationml/2006/ole">
            <p:oleObj spid="_x0000_s8197" name="Equation" r:id="rId8" imgW="2108160" imgH="1841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5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5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5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5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35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35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5" grpId="0"/>
      <p:bldP spid="43520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362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688" y="1916113"/>
            <a:ext cx="1668462" cy="322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436229" name="Text Box 5"/>
          <p:cNvSpPr txBox="1">
            <a:spLocks noChangeArrowheads="1"/>
          </p:cNvSpPr>
          <p:nvPr/>
        </p:nvSpPr>
        <p:spPr bwMode="auto">
          <a:xfrm>
            <a:off x="611188" y="1916113"/>
            <a:ext cx="367188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/>
              <a:t>Parasittisk tidsforsinkelse:</a:t>
            </a:r>
          </a:p>
        </p:txBody>
      </p:sp>
      <p:graphicFrame>
        <p:nvGraphicFramePr>
          <p:cNvPr id="436230" name="Object 6"/>
          <p:cNvGraphicFramePr>
            <a:graphicFrameLocks noChangeAspect="1"/>
          </p:cNvGraphicFramePr>
          <p:nvPr/>
        </p:nvGraphicFramePr>
        <p:xfrm>
          <a:off x="693738" y="2692400"/>
          <a:ext cx="2079625" cy="2105025"/>
        </p:xfrm>
        <a:graphic>
          <a:graphicData uri="http://schemas.openxmlformats.org/presentationml/2006/ole">
            <p:oleObj spid="_x0000_s9218" name="Equation" r:id="rId5" imgW="1104840" imgH="1117440" progId="Equation.3">
              <p:embed/>
            </p:oleObj>
          </a:graphicData>
        </a:graphic>
      </p:graphicFrame>
      <p:graphicFrame>
        <p:nvGraphicFramePr>
          <p:cNvPr id="436233" name="Object 9"/>
          <p:cNvGraphicFramePr>
            <a:graphicFrameLocks noChangeAspect="1"/>
          </p:cNvGraphicFramePr>
          <p:nvPr/>
        </p:nvGraphicFramePr>
        <p:xfrm>
          <a:off x="3443288" y="2741613"/>
          <a:ext cx="2032000" cy="2487612"/>
        </p:xfrm>
        <a:graphic>
          <a:graphicData uri="http://schemas.openxmlformats.org/presentationml/2006/ole">
            <p:oleObj spid="_x0000_s9219" name="Equation" r:id="rId6" imgW="1079280" imgH="1320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6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6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6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14"/>
            <a:ext cx="8229600" cy="582612"/>
          </a:xfrm>
        </p:spPr>
        <p:txBody>
          <a:bodyPr/>
          <a:lstStyle/>
          <a:p>
            <a:r>
              <a:rPr lang="nb-NO" dirty="0" err="1"/>
              <a:t>Pseudo</a:t>
            </a:r>
            <a:r>
              <a:rPr lang="nb-NO" dirty="0"/>
              <a:t> </a:t>
            </a:r>
            <a:r>
              <a:rPr lang="nb-NO" dirty="0" err="1"/>
              <a:t>nMOS</a:t>
            </a:r>
            <a:r>
              <a:rPr lang="nb-NO" dirty="0"/>
              <a:t> NAND2</a:t>
            </a:r>
          </a:p>
        </p:txBody>
      </p:sp>
      <p:pic>
        <p:nvPicPr>
          <p:cNvPr id="437252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125" y="1206482"/>
            <a:ext cx="1697038" cy="37734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437253" name="Text Box 5"/>
          <p:cNvSpPr txBox="1">
            <a:spLocks noChangeArrowheads="1"/>
          </p:cNvSpPr>
          <p:nvPr/>
        </p:nvSpPr>
        <p:spPr bwMode="auto">
          <a:xfrm>
            <a:off x="611188" y="919144"/>
            <a:ext cx="367188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/>
              <a:t>Motstand i opptrekk:</a:t>
            </a:r>
          </a:p>
        </p:txBody>
      </p:sp>
      <p:graphicFrame>
        <p:nvGraphicFramePr>
          <p:cNvPr id="437254" name="Object 6"/>
          <p:cNvGraphicFramePr>
            <a:graphicFrameLocks noChangeAspect="1"/>
          </p:cNvGraphicFramePr>
          <p:nvPr/>
        </p:nvGraphicFramePr>
        <p:xfrm>
          <a:off x="900113" y="1279507"/>
          <a:ext cx="1697037" cy="1339850"/>
        </p:xfrm>
        <a:graphic>
          <a:graphicData uri="http://schemas.openxmlformats.org/presentationml/2006/ole">
            <p:oleObj spid="_x0000_s10242" name="Equation" r:id="rId5" imgW="901440" imgH="711000" progId="Equation.3">
              <p:embed/>
            </p:oleObj>
          </a:graphicData>
        </a:graphic>
      </p:graphicFrame>
      <p:sp>
        <p:nvSpPr>
          <p:cNvPr id="437255" name="Text Box 7"/>
          <p:cNvSpPr txBox="1">
            <a:spLocks noChangeArrowheads="1"/>
          </p:cNvSpPr>
          <p:nvPr/>
        </p:nvSpPr>
        <p:spPr bwMode="auto">
          <a:xfrm>
            <a:off x="539750" y="2935269"/>
            <a:ext cx="367188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/>
              <a:t>Motstand i nedtrekk:</a:t>
            </a:r>
          </a:p>
        </p:txBody>
      </p:sp>
      <p:graphicFrame>
        <p:nvGraphicFramePr>
          <p:cNvPr id="437256" name="Object 8"/>
          <p:cNvGraphicFramePr>
            <a:graphicFrameLocks noChangeAspect="1"/>
          </p:cNvGraphicFramePr>
          <p:nvPr/>
        </p:nvGraphicFramePr>
        <p:xfrm>
          <a:off x="395288" y="3367069"/>
          <a:ext cx="3011487" cy="2582863"/>
        </p:xfrm>
        <a:graphic>
          <a:graphicData uri="http://schemas.openxmlformats.org/presentationml/2006/ole">
            <p:oleObj spid="_x0000_s10243" name="Equation" r:id="rId6" imgW="1600200" imgH="1371600" progId="Equation.3">
              <p:embed/>
            </p:oleObj>
          </a:graphicData>
        </a:graphic>
      </p:graphicFrame>
      <p:sp>
        <p:nvSpPr>
          <p:cNvPr id="437257" name="Text Box 9"/>
          <p:cNvSpPr txBox="1">
            <a:spLocks noChangeArrowheads="1"/>
          </p:cNvSpPr>
          <p:nvPr/>
        </p:nvSpPr>
        <p:spPr bwMode="auto">
          <a:xfrm>
            <a:off x="3132138" y="857232"/>
            <a:ext cx="367188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 dirty="0" smtClean="0"/>
              <a:t>Dimensjonering</a:t>
            </a:r>
            <a:r>
              <a:rPr lang="nb-NO" dirty="0"/>
              <a:t>:</a:t>
            </a:r>
          </a:p>
        </p:txBody>
      </p:sp>
      <p:graphicFrame>
        <p:nvGraphicFramePr>
          <p:cNvPr id="437258" name="Object 10"/>
          <p:cNvGraphicFramePr>
            <a:graphicFrameLocks noChangeAspect="1"/>
          </p:cNvGraphicFramePr>
          <p:nvPr/>
        </p:nvGraphicFramePr>
        <p:xfrm>
          <a:off x="3924300" y="1279507"/>
          <a:ext cx="1528763" cy="2416175"/>
        </p:xfrm>
        <a:graphic>
          <a:graphicData uri="http://schemas.openxmlformats.org/presentationml/2006/ole">
            <p:oleObj spid="_x0000_s10244" name="Equation" r:id="rId7" imgW="812520" imgH="1282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7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7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7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7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37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37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3" grpId="0"/>
      <p:bldP spid="437255" grpId="0"/>
      <p:bldP spid="4372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3827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588" y="1989138"/>
            <a:ext cx="1697037" cy="37734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438277" name="Text Box 5"/>
          <p:cNvSpPr txBox="1">
            <a:spLocks noChangeArrowheads="1"/>
          </p:cNvSpPr>
          <p:nvPr/>
        </p:nvSpPr>
        <p:spPr bwMode="auto">
          <a:xfrm>
            <a:off x="611188" y="1142984"/>
            <a:ext cx="367188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/>
              <a:t>Logisk effort:</a:t>
            </a:r>
          </a:p>
        </p:txBody>
      </p:sp>
      <p:graphicFrame>
        <p:nvGraphicFramePr>
          <p:cNvPr id="438278" name="Object 6"/>
          <p:cNvGraphicFramePr>
            <a:graphicFrameLocks noChangeAspect="1"/>
          </p:cNvGraphicFramePr>
          <p:nvPr/>
        </p:nvGraphicFramePr>
        <p:xfrm>
          <a:off x="611188" y="1646222"/>
          <a:ext cx="1593850" cy="2808287"/>
        </p:xfrm>
        <a:graphic>
          <a:graphicData uri="http://schemas.openxmlformats.org/presentationml/2006/ole">
            <p:oleObj spid="_x0000_s11266" name="Equation" r:id="rId5" imgW="1002960" imgH="1765080" progId="Equation.3">
              <p:embed/>
            </p:oleObj>
          </a:graphicData>
        </a:graphic>
      </p:graphicFrame>
      <p:graphicFrame>
        <p:nvGraphicFramePr>
          <p:cNvPr id="438280" name="Object 8"/>
          <p:cNvGraphicFramePr>
            <a:graphicFrameLocks noChangeAspect="1"/>
          </p:cNvGraphicFramePr>
          <p:nvPr/>
        </p:nvGraphicFramePr>
        <p:xfrm>
          <a:off x="2843213" y="1646222"/>
          <a:ext cx="2886075" cy="4160837"/>
        </p:xfrm>
        <a:graphic>
          <a:graphicData uri="http://schemas.openxmlformats.org/presentationml/2006/ole">
            <p:oleObj spid="_x0000_s11267" name="Equation" r:id="rId6" imgW="1815840" imgH="2616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8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8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8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3930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538" y="1557338"/>
            <a:ext cx="4002087" cy="3122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439302" name="Text Box 6"/>
          <p:cNvSpPr txBox="1">
            <a:spLocks noChangeArrowheads="1"/>
          </p:cNvSpPr>
          <p:nvPr/>
        </p:nvSpPr>
        <p:spPr bwMode="auto">
          <a:xfrm>
            <a:off x="611188" y="857232"/>
            <a:ext cx="367188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 dirty="0"/>
              <a:t>Parasittisk tidsforsinkelse:</a:t>
            </a:r>
          </a:p>
        </p:txBody>
      </p:sp>
      <p:graphicFrame>
        <p:nvGraphicFramePr>
          <p:cNvPr id="439303" name="Object 7"/>
          <p:cNvGraphicFramePr>
            <a:graphicFrameLocks noChangeAspect="1"/>
          </p:cNvGraphicFramePr>
          <p:nvPr/>
        </p:nvGraphicFramePr>
        <p:xfrm>
          <a:off x="971550" y="1285860"/>
          <a:ext cx="1735138" cy="2101850"/>
        </p:xfrm>
        <a:graphic>
          <a:graphicData uri="http://schemas.openxmlformats.org/presentationml/2006/ole">
            <p:oleObj spid="_x0000_s12290" name="Equation" r:id="rId5" imgW="1091880" imgH="1320480" progId="Equation.3">
              <p:embed/>
            </p:oleObj>
          </a:graphicData>
        </a:graphic>
      </p:graphicFrame>
      <p:graphicFrame>
        <p:nvGraphicFramePr>
          <p:cNvPr id="439305" name="Object 9"/>
          <p:cNvGraphicFramePr>
            <a:graphicFrameLocks noChangeAspect="1"/>
          </p:cNvGraphicFramePr>
          <p:nvPr/>
        </p:nvGraphicFramePr>
        <p:xfrm>
          <a:off x="971550" y="3582972"/>
          <a:ext cx="1714500" cy="2384425"/>
        </p:xfrm>
        <a:graphic>
          <a:graphicData uri="http://schemas.openxmlformats.org/presentationml/2006/ole">
            <p:oleObj spid="_x0000_s12291" name="Equation" r:id="rId6" imgW="1079280" imgH="1498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9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9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9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30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Pseudo nMOS NOR</a:t>
            </a:r>
          </a:p>
        </p:txBody>
      </p:sp>
      <p:pic>
        <p:nvPicPr>
          <p:cNvPr id="440324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1500" y="1773238"/>
            <a:ext cx="2500313" cy="2714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440325" name="Text Box 5"/>
          <p:cNvSpPr txBox="1">
            <a:spLocks noChangeArrowheads="1"/>
          </p:cNvSpPr>
          <p:nvPr/>
        </p:nvSpPr>
        <p:spPr bwMode="auto">
          <a:xfrm>
            <a:off x="560388" y="1301750"/>
            <a:ext cx="367188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/>
              <a:t>Logisk effort:</a:t>
            </a:r>
          </a:p>
        </p:txBody>
      </p:sp>
      <p:graphicFrame>
        <p:nvGraphicFramePr>
          <p:cNvPr id="440326" name="Object 6"/>
          <p:cNvGraphicFramePr>
            <a:graphicFrameLocks noChangeAspect="1"/>
          </p:cNvGraphicFramePr>
          <p:nvPr/>
        </p:nvGraphicFramePr>
        <p:xfrm>
          <a:off x="560388" y="1804988"/>
          <a:ext cx="1593850" cy="2808287"/>
        </p:xfrm>
        <a:graphic>
          <a:graphicData uri="http://schemas.openxmlformats.org/presentationml/2006/ole">
            <p:oleObj spid="_x0000_s13314" name="Equation" r:id="rId5" imgW="1002960" imgH="1765080" progId="Equation.3">
              <p:embed/>
            </p:oleObj>
          </a:graphicData>
        </a:graphic>
      </p:graphicFrame>
      <p:graphicFrame>
        <p:nvGraphicFramePr>
          <p:cNvPr id="440327" name="Object 7"/>
          <p:cNvGraphicFramePr>
            <a:graphicFrameLocks noChangeAspect="1"/>
          </p:cNvGraphicFramePr>
          <p:nvPr/>
        </p:nvGraphicFramePr>
        <p:xfrm>
          <a:off x="3203575" y="1844675"/>
          <a:ext cx="1917700" cy="2927350"/>
        </p:xfrm>
        <a:graphic>
          <a:graphicData uri="http://schemas.openxmlformats.org/presentationml/2006/ole">
            <p:oleObj spid="_x0000_s13315" name="Equation" r:id="rId6" imgW="1206360" imgH="1841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0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41348" name="Text Box 4"/>
          <p:cNvSpPr txBox="1">
            <a:spLocks noChangeArrowheads="1"/>
          </p:cNvSpPr>
          <p:nvPr/>
        </p:nvSpPr>
        <p:spPr bwMode="auto">
          <a:xfrm>
            <a:off x="611188" y="785794"/>
            <a:ext cx="367188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 dirty="0"/>
              <a:t>Parasittisk tidsforsinkelse:</a:t>
            </a:r>
          </a:p>
        </p:txBody>
      </p:sp>
      <p:graphicFrame>
        <p:nvGraphicFramePr>
          <p:cNvPr id="441349" name="Object 5"/>
          <p:cNvGraphicFramePr>
            <a:graphicFrameLocks noChangeAspect="1"/>
          </p:cNvGraphicFramePr>
          <p:nvPr/>
        </p:nvGraphicFramePr>
        <p:xfrm>
          <a:off x="769938" y="1214422"/>
          <a:ext cx="2139950" cy="2101850"/>
        </p:xfrm>
        <a:graphic>
          <a:graphicData uri="http://schemas.openxmlformats.org/presentationml/2006/ole">
            <p:oleObj spid="_x0000_s14338" name="Equation" r:id="rId4" imgW="1346040" imgH="1320480" progId="Equation.3">
              <p:embed/>
            </p:oleObj>
          </a:graphicData>
        </a:graphic>
      </p:graphicFrame>
      <p:graphicFrame>
        <p:nvGraphicFramePr>
          <p:cNvPr id="441350" name="Object 6"/>
          <p:cNvGraphicFramePr>
            <a:graphicFrameLocks noChangeAspect="1"/>
          </p:cNvGraphicFramePr>
          <p:nvPr/>
        </p:nvGraphicFramePr>
        <p:xfrm>
          <a:off x="806450" y="3511534"/>
          <a:ext cx="2036763" cy="2384425"/>
        </p:xfrm>
        <a:graphic>
          <a:graphicData uri="http://schemas.openxmlformats.org/presentationml/2006/ole">
            <p:oleObj spid="_x0000_s14339" name="Equation" r:id="rId5" imgW="1282680" imgH="1498320" progId="Equation.3">
              <p:embed/>
            </p:oleObj>
          </a:graphicData>
        </a:graphic>
      </p:graphicFrame>
      <p:pic>
        <p:nvPicPr>
          <p:cNvPr id="441351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1500" y="1773238"/>
            <a:ext cx="2500313" cy="2714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1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1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1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4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82570"/>
            <a:ext cx="8229600" cy="582612"/>
          </a:xfrm>
        </p:spPr>
        <p:txBody>
          <a:bodyPr/>
          <a:lstStyle/>
          <a:p>
            <a:r>
              <a:rPr lang="nb-NO" sz="2400" dirty="0"/>
              <a:t>Eksempel</a:t>
            </a:r>
          </a:p>
        </p:txBody>
      </p:sp>
      <p:pic>
        <p:nvPicPr>
          <p:cNvPr id="4433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642918"/>
            <a:ext cx="2305050" cy="1554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443397" name="Text Box 5"/>
          <p:cNvSpPr txBox="1">
            <a:spLocks noChangeArrowheads="1"/>
          </p:cNvSpPr>
          <p:nvPr/>
        </p:nvSpPr>
        <p:spPr bwMode="auto">
          <a:xfrm>
            <a:off x="323850" y="357166"/>
            <a:ext cx="2747952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 sz="1600" dirty="0"/>
              <a:t>Gjennomsnittelig logisk </a:t>
            </a:r>
            <a:r>
              <a:rPr lang="nb-NO" sz="1600" dirty="0" err="1"/>
              <a:t>effort</a:t>
            </a:r>
            <a:r>
              <a:rPr lang="nb-NO" sz="1600" dirty="0"/>
              <a:t> for NOR port:</a:t>
            </a:r>
          </a:p>
        </p:txBody>
      </p:sp>
      <p:graphicFrame>
        <p:nvGraphicFramePr>
          <p:cNvPr id="443398" name="Object 6"/>
          <p:cNvGraphicFramePr>
            <a:graphicFrameLocks noChangeAspect="1"/>
          </p:cNvGraphicFramePr>
          <p:nvPr/>
        </p:nvGraphicFramePr>
        <p:xfrm>
          <a:off x="755650" y="928670"/>
          <a:ext cx="720725" cy="520700"/>
        </p:xfrm>
        <a:graphic>
          <a:graphicData uri="http://schemas.openxmlformats.org/presentationml/2006/ole">
            <p:oleObj spid="_x0000_s15362" name="Equation" r:id="rId5" imgW="545760" imgH="393480" progId="Equation.3">
              <p:embed/>
            </p:oleObj>
          </a:graphicData>
        </a:graphic>
      </p:graphicFrame>
      <p:sp>
        <p:nvSpPr>
          <p:cNvPr id="443399" name="Text Box 7"/>
          <p:cNvSpPr txBox="1">
            <a:spLocks noChangeArrowheads="1"/>
          </p:cNvSpPr>
          <p:nvPr/>
        </p:nvSpPr>
        <p:spPr bwMode="auto">
          <a:xfrm>
            <a:off x="396875" y="1357298"/>
            <a:ext cx="201612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 sz="1600" dirty="0" err="1"/>
              <a:t>Kjedeeffort</a:t>
            </a:r>
            <a:r>
              <a:rPr lang="nb-NO" dirty="0"/>
              <a:t>:</a:t>
            </a:r>
          </a:p>
        </p:txBody>
      </p:sp>
      <p:graphicFrame>
        <p:nvGraphicFramePr>
          <p:cNvPr id="443400" name="Object 8"/>
          <p:cNvGraphicFramePr>
            <a:graphicFrameLocks noChangeAspect="1"/>
          </p:cNvGraphicFramePr>
          <p:nvPr/>
        </p:nvGraphicFramePr>
        <p:xfrm>
          <a:off x="900113" y="1643050"/>
          <a:ext cx="865187" cy="814387"/>
        </p:xfrm>
        <a:graphic>
          <a:graphicData uri="http://schemas.openxmlformats.org/presentationml/2006/ole">
            <p:oleObj spid="_x0000_s15363" name="Equation" r:id="rId6" imgW="647640" imgH="609480" progId="Equation.3">
              <p:embed/>
            </p:oleObj>
          </a:graphicData>
        </a:graphic>
      </p:graphicFrame>
      <p:sp>
        <p:nvSpPr>
          <p:cNvPr id="443401" name="Text Box 9"/>
          <p:cNvSpPr txBox="1">
            <a:spLocks noChangeArrowheads="1"/>
          </p:cNvSpPr>
          <p:nvPr/>
        </p:nvSpPr>
        <p:spPr bwMode="auto">
          <a:xfrm>
            <a:off x="468313" y="2428868"/>
            <a:ext cx="201612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 sz="1600" dirty="0"/>
              <a:t>Optimal </a:t>
            </a:r>
            <a:r>
              <a:rPr lang="nb-NO" sz="1600" dirty="0" err="1"/>
              <a:t>porteffort</a:t>
            </a:r>
            <a:r>
              <a:rPr lang="nb-NO" sz="1600" dirty="0"/>
              <a:t>:</a:t>
            </a:r>
          </a:p>
        </p:txBody>
      </p:sp>
      <p:graphicFrame>
        <p:nvGraphicFramePr>
          <p:cNvPr id="443402" name="Object 10"/>
          <p:cNvGraphicFramePr>
            <a:graphicFrameLocks noChangeAspect="1"/>
          </p:cNvGraphicFramePr>
          <p:nvPr/>
        </p:nvGraphicFramePr>
        <p:xfrm>
          <a:off x="898525" y="2700336"/>
          <a:ext cx="936625" cy="585788"/>
        </p:xfrm>
        <a:graphic>
          <a:graphicData uri="http://schemas.openxmlformats.org/presentationml/2006/ole">
            <p:oleObj spid="_x0000_s15364" name="Equation" r:id="rId7" imgW="711000" imgH="444240" progId="Equation.3">
              <p:embed/>
            </p:oleObj>
          </a:graphicData>
        </a:graphic>
      </p:graphicFrame>
      <p:sp>
        <p:nvSpPr>
          <p:cNvPr id="443403" name="Text Box 11"/>
          <p:cNvSpPr txBox="1">
            <a:spLocks noChangeArrowheads="1"/>
          </p:cNvSpPr>
          <p:nvPr/>
        </p:nvSpPr>
        <p:spPr bwMode="auto">
          <a:xfrm>
            <a:off x="142844" y="3214686"/>
            <a:ext cx="314327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 sz="1600" dirty="0"/>
              <a:t>Optimal inngangskapasitans:</a:t>
            </a:r>
          </a:p>
        </p:txBody>
      </p:sp>
      <p:graphicFrame>
        <p:nvGraphicFramePr>
          <p:cNvPr id="443404" name="Object 12"/>
          <p:cNvGraphicFramePr>
            <a:graphicFrameLocks noChangeAspect="1"/>
          </p:cNvGraphicFramePr>
          <p:nvPr/>
        </p:nvGraphicFramePr>
        <p:xfrm>
          <a:off x="539750" y="3500438"/>
          <a:ext cx="1377950" cy="2438400"/>
        </p:xfrm>
        <a:graphic>
          <a:graphicData uri="http://schemas.openxmlformats.org/presentationml/2006/ole">
            <p:oleObj spid="_x0000_s15365" name="Equation" r:id="rId8" imgW="1180800" imgH="1688760" progId="Equation.3">
              <p:embed/>
            </p:oleObj>
          </a:graphicData>
        </a:graphic>
      </p:graphicFrame>
      <p:sp>
        <p:nvSpPr>
          <p:cNvPr id="443405" name="Text Box 13"/>
          <p:cNvSpPr txBox="1">
            <a:spLocks noChangeArrowheads="1"/>
          </p:cNvSpPr>
          <p:nvPr/>
        </p:nvSpPr>
        <p:spPr bwMode="auto">
          <a:xfrm>
            <a:off x="2987675" y="3435344"/>
            <a:ext cx="258603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 dirty="0"/>
              <a:t>Effektiv motstand:</a:t>
            </a:r>
          </a:p>
        </p:txBody>
      </p:sp>
      <p:graphicFrame>
        <p:nvGraphicFramePr>
          <p:cNvPr id="443406" name="Object 14"/>
          <p:cNvGraphicFramePr>
            <a:graphicFrameLocks noChangeAspect="1"/>
          </p:cNvGraphicFramePr>
          <p:nvPr/>
        </p:nvGraphicFramePr>
        <p:xfrm>
          <a:off x="2339975" y="3929066"/>
          <a:ext cx="1141413" cy="989012"/>
        </p:xfrm>
        <a:graphic>
          <a:graphicData uri="http://schemas.openxmlformats.org/presentationml/2006/ole">
            <p:oleObj spid="_x0000_s15366" name="Equation" r:id="rId9" imgW="977760" imgH="685800" progId="Equation.3">
              <p:embed/>
            </p:oleObj>
          </a:graphicData>
        </a:graphic>
      </p:graphicFrame>
      <p:sp>
        <p:nvSpPr>
          <p:cNvPr id="443407" name="Text Box 15"/>
          <p:cNvSpPr txBox="1">
            <a:spLocks noChangeArrowheads="1"/>
          </p:cNvSpPr>
          <p:nvPr/>
        </p:nvSpPr>
        <p:spPr bwMode="auto">
          <a:xfrm>
            <a:off x="2987675" y="2571744"/>
            <a:ext cx="258603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 dirty="0"/>
              <a:t>Dette gir for NOR port:</a:t>
            </a:r>
          </a:p>
        </p:txBody>
      </p:sp>
      <p:graphicFrame>
        <p:nvGraphicFramePr>
          <p:cNvPr id="443408" name="Object 16"/>
          <p:cNvGraphicFramePr>
            <a:graphicFrameLocks noChangeAspect="1"/>
          </p:cNvGraphicFramePr>
          <p:nvPr/>
        </p:nvGraphicFramePr>
        <p:xfrm>
          <a:off x="3203575" y="2859081"/>
          <a:ext cx="1274763" cy="622300"/>
        </p:xfrm>
        <a:graphic>
          <a:graphicData uri="http://schemas.openxmlformats.org/presentationml/2006/ole">
            <p:oleObj spid="_x0000_s15367" name="Equation" r:id="rId10" imgW="1091880" imgH="431640" progId="Equation.3">
              <p:embed/>
            </p:oleObj>
          </a:graphicData>
        </a:graphic>
      </p:graphicFrame>
      <p:graphicFrame>
        <p:nvGraphicFramePr>
          <p:cNvPr id="443410" name="Object 18"/>
          <p:cNvGraphicFramePr>
            <a:graphicFrameLocks noChangeAspect="1"/>
          </p:cNvGraphicFramePr>
          <p:nvPr/>
        </p:nvGraphicFramePr>
        <p:xfrm>
          <a:off x="3563938" y="3722681"/>
          <a:ext cx="2357437" cy="2087563"/>
        </p:xfrm>
        <a:graphic>
          <a:graphicData uri="http://schemas.openxmlformats.org/presentationml/2006/ole">
            <p:oleObj spid="_x0000_s15368" name="Equation" r:id="rId11" imgW="2019240" imgH="1447560" progId="Equation.3">
              <p:embed/>
            </p:oleObj>
          </a:graphicData>
        </a:graphic>
      </p:graphicFrame>
      <p:sp>
        <p:nvSpPr>
          <p:cNvPr id="443413" name="Text Box 21"/>
          <p:cNvSpPr txBox="1">
            <a:spLocks noChangeArrowheads="1"/>
          </p:cNvSpPr>
          <p:nvPr/>
        </p:nvSpPr>
        <p:spPr bwMode="auto">
          <a:xfrm>
            <a:off x="5435600" y="71414"/>
            <a:ext cx="313692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 dirty="0"/>
              <a:t>Parasittisk tidsforsinkelse:</a:t>
            </a:r>
          </a:p>
        </p:txBody>
      </p:sp>
      <p:graphicFrame>
        <p:nvGraphicFramePr>
          <p:cNvPr id="443414" name="Object 22"/>
          <p:cNvGraphicFramePr>
            <a:graphicFrameLocks noChangeAspect="1"/>
          </p:cNvGraphicFramePr>
          <p:nvPr/>
        </p:nvGraphicFramePr>
        <p:xfrm>
          <a:off x="6229350" y="428604"/>
          <a:ext cx="2303463" cy="1862137"/>
        </p:xfrm>
        <a:graphic>
          <a:graphicData uri="http://schemas.openxmlformats.org/presentationml/2006/ole">
            <p:oleObj spid="_x0000_s15369" name="Equation" r:id="rId12" imgW="2095200" imgH="1371600" progId="Equation.3">
              <p:embed/>
            </p:oleObj>
          </a:graphicData>
        </a:graphic>
      </p:graphicFrame>
      <p:graphicFrame>
        <p:nvGraphicFramePr>
          <p:cNvPr id="443416" name="Object 24"/>
          <p:cNvGraphicFramePr>
            <a:graphicFrameLocks noChangeAspect="1"/>
          </p:cNvGraphicFramePr>
          <p:nvPr/>
        </p:nvGraphicFramePr>
        <p:xfrm>
          <a:off x="6270651" y="2214554"/>
          <a:ext cx="2016125" cy="1762125"/>
        </p:xfrm>
        <a:graphic>
          <a:graphicData uri="http://schemas.openxmlformats.org/presentationml/2006/ole">
            <p:oleObj spid="_x0000_s15370" name="Equation" r:id="rId13" imgW="1866600" imgH="1320480" progId="Equation.3">
              <p:embed/>
            </p:oleObj>
          </a:graphicData>
        </a:graphic>
      </p:graphicFrame>
      <p:sp>
        <p:nvSpPr>
          <p:cNvPr id="443417" name="Text Box 25"/>
          <p:cNvSpPr txBox="1">
            <a:spLocks noChangeArrowheads="1"/>
          </p:cNvSpPr>
          <p:nvPr/>
        </p:nvSpPr>
        <p:spPr bwMode="auto">
          <a:xfrm>
            <a:off x="6084888" y="3929066"/>
            <a:ext cx="270195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 dirty="0"/>
              <a:t>Total tidsforsinkelse:</a:t>
            </a:r>
          </a:p>
        </p:txBody>
      </p:sp>
      <p:graphicFrame>
        <p:nvGraphicFramePr>
          <p:cNvPr id="443418" name="Object 26"/>
          <p:cNvGraphicFramePr>
            <a:graphicFrameLocks noChangeAspect="1"/>
          </p:cNvGraphicFramePr>
          <p:nvPr/>
        </p:nvGraphicFramePr>
        <p:xfrm>
          <a:off x="6227763" y="4357694"/>
          <a:ext cx="2170112" cy="1509712"/>
        </p:xfrm>
        <a:graphic>
          <a:graphicData uri="http://schemas.openxmlformats.org/presentationml/2006/ole">
            <p:oleObj spid="_x0000_s15371" name="Equation" r:id="rId14" imgW="1625400" imgH="1130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3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3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3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3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3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43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43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43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43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43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43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43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43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43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43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43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43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43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7" grpId="0"/>
      <p:bldP spid="443399" grpId="0"/>
      <p:bldP spid="443401" grpId="0"/>
      <p:bldP spid="443403" grpId="0"/>
      <p:bldP spid="443405" grpId="0"/>
      <p:bldP spid="443407" grpId="0"/>
      <p:bldP spid="443413" grpId="0"/>
      <p:bldP spid="4434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"/>
            <a:ext cx="8229600" cy="582612"/>
          </a:xfrm>
        </p:spPr>
        <p:txBody>
          <a:bodyPr/>
          <a:lstStyle/>
          <a:p>
            <a:r>
              <a:rPr lang="nb-NO" dirty="0"/>
              <a:t>Oppgave 6.18</a:t>
            </a:r>
          </a:p>
        </p:txBody>
      </p:sp>
      <p:sp>
        <p:nvSpPr>
          <p:cNvPr id="452612" name="Rectangle 4"/>
          <p:cNvSpPr>
            <a:spLocks noChangeArrowheads="1"/>
          </p:cNvSpPr>
          <p:nvPr/>
        </p:nvSpPr>
        <p:spPr bwMode="auto">
          <a:xfrm>
            <a:off x="755650" y="642918"/>
            <a:ext cx="8316944" cy="94455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nb-NO" dirty="0"/>
              <a:t>Tegn transistorskjema for </a:t>
            </a:r>
            <a:r>
              <a:rPr lang="nb-NO" dirty="0" err="1"/>
              <a:t>pseudo-nMOS</a:t>
            </a:r>
            <a:r>
              <a:rPr lang="nb-NO" dirty="0"/>
              <a:t> 3inngangs NAND  port. Angi transistorstørrelser og finn logisk </a:t>
            </a:r>
            <a:r>
              <a:rPr lang="nb-NO" dirty="0" err="1"/>
              <a:t>effort</a:t>
            </a:r>
            <a:r>
              <a:rPr lang="nb-NO" dirty="0"/>
              <a:t> for nedtrekk og opptrekk og gjennomsnitt for portene.</a:t>
            </a:r>
          </a:p>
        </p:txBody>
      </p:sp>
      <p:pic>
        <p:nvPicPr>
          <p:cNvPr id="45261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313" y="1643050"/>
            <a:ext cx="2570162" cy="4248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452614" name="Text Box 6"/>
          <p:cNvSpPr txBox="1">
            <a:spLocks noChangeArrowheads="1"/>
          </p:cNvSpPr>
          <p:nvPr/>
        </p:nvSpPr>
        <p:spPr bwMode="auto">
          <a:xfrm>
            <a:off x="3419474" y="1571612"/>
            <a:ext cx="5581681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 dirty="0"/>
              <a:t>Vi antar at motstanden i opptrekket skal være 4 ganger så stor som motstanden i nedtrekket:</a:t>
            </a:r>
          </a:p>
        </p:txBody>
      </p:sp>
      <p:graphicFrame>
        <p:nvGraphicFramePr>
          <p:cNvPr id="452616" name="Object 8"/>
          <p:cNvGraphicFramePr>
            <a:graphicFrameLocks noChangeAspect="1"/>
          </p:cNvGraphicFramePr>
          <p:nvPr/>
        </p:nvGraphicFramePr>
        <p:xfrm>
          <a:off x="4427538" y="2214554"/>
          <a:ext cx="936625" cy="768350"/>
        </p:xfrm>
        <a:graphic>
          <a:graphicData uri="http://schemas.openxmlformats.org/presentationml/2006/ole">
            <p:oleObj spid="_x0000_s16386" name="Equation" r:id="rId5" imgW="711000" imgH="583920" progId="Equation.3">
              <p:embed/>
            </p:oleObj>
          </a:graphicData>
        </a:graphic>
      </p:graphicFrame>
      <p:graphicFrame>
        <p:nvGraphicFramePr>
          <p:cNvPr id="452617" name="Object 9"/>
          <p:cNvGraphicFramePr>
            <a:graphicFrameLocks noChangeAspect="1"/>
          </p:cNvGraphicFramePr>
          <p:nvPr>
            <p:ph idx="1"/>
          </p:nvPr>
        </p:nvGraphicFramePr>
        <p:xfrm>
          <a:off x="3779838" y="3295642"/>
          <a:ext cx="3024187" cy="1012825"/>
        </p:xfrm>
        <a:graphic>
          <a:graphicData uri="http://schemas.openxmlformats.org/presentationml/2006/ole">
            <p:oleObj spid="_x0000_s16387" name="Equation" r:id="rId6" imgW="2044440" imgH="685800" progId="Equation.3">
              <p:embed/>
            </p:oleObj>
          </a:graphicData>
        </a:graphic>
      </p:graphicFrame>
      <p:sp>
        <p:nvSpPr>
          <p:cNvPr id="452619" name="Text Box 11"/>
          <p:cNvSpPr txBox="1">
            <a:spLocks noChangeArrowheads="1"/>
          </p:cNvSpPr>
          <p:nvPr/>
        </p:nvSpPr>
        <p:spPr bwMode="auto">
          <a:xfrm>
            <a:off x="3563938" y="4286256"/>
            <a:ext cx="446563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 dirty="0"/>
              <a:t>Som gir:</a:t>
            </a:r>
          </a:p>
        </p:txBody>
      </p:sp>
      <p:graphicFrame>
        <p:nvGraphicFramePr>
          <p:cNvPr id="452620" name="Object 12"/>
          <p:cNvGraphicFramePr>
            <a:graphicFrameLocks noChangeAspect="1"/>
          </p:cNvGraphicFramePr>
          <p:nvPr/>
        </p:nvGraphicFramePr>
        <p:xfrm>
          <a:off x="4643438" y="4429132"/>
          <a:ext cx="1087437" cy="1452562"/>
        </p:xfrm>
        <a:graphic>
          <a:graphicData uri="http://schemas.openxmlformats.org/presentationml/2006/ole">
            <p:oleObj spid="_x0000_s16388" name="Equation" r:id="rId7" imgW="825480" imgH="1104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2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2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2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52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52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52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4" grpId="0"/>
      <p:bldP spid="4526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Introduksjon til effektforbruk</a:t>
            </a:r>
          </a:p>
        </p:txBody>
      </p:sp>
      <p:sp>
        <p:nvSpPr>
          <p:cNvPr id="494595" name="Text Box 3"/>
          <p:cNvSpPr txBox="1">
            <a:spLocks noChangeArrowheads="1"/>
          </p:cNvSpPr>
          <p:nvPr/>
        </p:nvSpPr>
        <p:spPr bwMode="auto">
          <a:xfrm>
            <a:off x="539750" y="1142984"/>
            <a:ext cx="367188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/>
              <a:t>Effektforbruk:</a:t>
            </a:r>
          </a:p>
        </p:txBody>
      </p:sp>
      <p:graphicFrame>
        <p:nvGraphicFramePr>
          <p:cNvPr id="494596" name="Object 4"/>
          <p:cNvGraphicFramePr>
            <a:graphicFrameLocks noChangeAspect="1"/>
          </p:cNvGraphicFramePr>
          <p:nvPr/>
        </p:nvGraphicFramePr>
        <p:xfrm>
          <a:off x="755650" y="1574784"/>
          <a:ext cx="2143125" cy="430212"/>
        </p:xfrm>
        <a:graphic>
          <a:graphicData uri="http://schemas.openxmlformats.org/presentationml/2006/ole">
            <p:oleObj spid="_x0000_s1026" name="Equation" r:id="rId4" imgW="1079280" imgH="215640" progId="Equation.3">
              <p:embed/>
            </p:oleObj>
          </a:graphicData>
        </a:graphic>
      </p:graphicFrame>
      <p:sp>
        <p:nvSpPr>
          <p:cNvPr id="494597" name="Text Box 5"/>
          <p:cNvSpPr txBox="1">
            <a:spLocks noChangeArrowheads="1"/>
          </p:cNvSpPr>
          <p:nvPr/>
        </p:nvSpPr>
        <p:spPr bwMode="auto">
          <a:xfrm>
            <a:off x="539750" y="2133584"/>
            <a:ext cx="367188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/>
              <a:t>Effektforbruk over en tidsperiode </a:t>
            </a:r>
            <a:r>
              <a:rPr lang="nb-NO" i="1"/>
              <a:t>T</a:t>
            </a:r>
            <a:r>
              <a:rPr lang="nb-NO"/>
              <a:t>:</a:t>
            </a:r>
          </a:p>
        </p:txBody>
      </p:sp>
      <p:graphicFrame>
        <p:nvGraphicFramePr>
          <p:cNvPr id="494598" name="Object 6"/>
          <p:cNvGraphicFramePr>
            <a:graphicFrameLocks noChangeAspect="1"/>
          </p:cNvGraphicFramePr>
          <p:nvPr/>
        </p:nvGraphicFramePr>
        <p:xfrm>
          <a:off x="684213" y="2366946"/>
          <a:ext cx="2293937" cy="962025"/>
        </p:xfrm>
        <a:graphic>
          <a:graphicData uri="http://schemas.openxmlformats.org/presentationml/2006/ole">
            <p:oleObj spid="_x0000_s1027" name="Equation" r:id="rId5" imgW="1155600" imgH="482400" progId="Equation.3">
              <p:embed/>
            </p:oleObj>
          </a:graphicData>
        </a:graphic>
      </p:graphicFrame>
      <p:sp>
        <p:nvSpPr>
          <p:cNvPr id="494599" name="Text Box 7"/>
          <p:cNvSpPr txBox="1">
            <a:spLocks noChangeArrowheads="1"/>
          </p:cNvSpPr>
          <p:nvPr/>
        </p:nvSpPr>
        <p:spPr bwMode="auto">
          <a:xfrm>
            <a:off x="539750" y="3332146"/>
            <a:ext cx="3671888" cy="517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/>
              <a:t>Gjennomsnittelig effektforbruk over en tidsperioden:</a:t>
            </a:r>
          </a:p>
        </p:txBody>
      </p:sp>
      <p:graphicFrame>
        <p:nvGraphicFramePr>
          <p:cNvPr id="494600" name="Object 8"/>
          <p:cNvGraphicFramePr>
            <a:graphicFrameLocks noChangeAspect="1"/>
          </p:cNvGraphicFramePr>
          <p:nvPr/>
        </p:nvGraphicFramePr>
        <p:xfrm>
          <a:off x="468313" y="3979846"/>
          <a:ext cx="2824162" cy="1771650"/>
        </p:xfrm>
        <a:graphic>
          <a:graphicData uri="http://schemas.openxmlformats.org/presentationml/2006/ole">
            <p:oleObj spid="_x0000_s1028" name="Equation" r:id="rId6" imgW="1422360" imgH="888840" progId="Equation.3">
              <p:embed/>
            </p:oleObj>
          </a:graphicData>
        </a:graphic>
      </p:graphicFrame>
      <p:sp>
        <p:nvSpPr>
          <p:cNvPr id="494601" name="Text Box 9"/>
          <p:cNvSpPr txBox="1">
            <a:spLocks noChangeArrowheads="1"/>
          </p:cNvSpPr>
          <p:nvPr/>
        </p:nvSpPr>
        <p:spPr bwMode="auto">
          <a:xfrm>
            <a:off x="4284663" y="1214421"/>
            <a:ext cx="367188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/>
              <a:t>Statisk effektforbruk:</a:t>
            </a:r>
          </a:p>
        </p:txBody>
      </p:sp>
      <p:sp>
        <p:nvSpPr>
          <p:cNvPr id="494602" name="Text Box 10"/>
          <p:cNvSpPr txBox="1">
            <a:spLocks noChangeArrowheads="1"/>
          </p:cNvSpPr>
          <p:nvPr/>
        </p:nvSpPr>
        <p:spPr bwMode="auto">
          <a:xfrm>
            <a:off x="4572000" y="1719246"/>
            <a:ext cx="4572000" cy="2031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nb-NO" dirty="0"/>
              <a:t>AV strøm.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nb-NO" dirty="0" err="1"/>
              <a:t>Tunnellering</a:t>
            </a:r>
            <a:r>
              <a:rPr lang="nb-NO" dirty="0"/>
              <a:t>.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nb-NO" dirty="0" err="1"/>
              <a:t>Pn-overganger</a:t>
            </a:r>
            <a:r>
              <a:rPr lang="nb-NO" dirty="0"/>
              <a:t>.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nb-NO" dirty="0"/>
              <a:t>Lekkasje i transistorer som overstyres.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endParaRPr lang="nb-NO" dirty="0"/>
          </a:p>
        </p:txBody>
      </p:sp>
      <p:sp>
        <p:nvSpPr>
          <p:cNvPr id="494603" name="Text Box 11"/>
          <p:cNvSpPr txBox="1">
            <a:spLocks noChangeArrowheads="1"/>
          </p:cNvSpPr>
          <p:nvPr/>
        </p:nvSpPr>
        <p:spPr bwMode="auto">
          <a:xfrm>
            <a:off x="4283075" y="3373421"/>
            <a:ext cx="367188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/>
              <a:t>Dynamisk effektforbruk:</a:t>
            </a:r>
          </a:p>
        </p:txBody>
      </p:sp>
      <p:sp>
        <p:nvSpPr>
          <p:cNvPr id="494604" name="Text Box 12"/>
          <p:cNvSpPr txBox="1">
            <a:spLocks noChangeArrowheads="1"/>
          </p:cNvSpPr>
          <p:nvPr/>
        </p:nvSpPr>
        <p:spPr bwMode="auto">
          <a:xfrm>
            <a:off x="4859338" y="3878246"/>
            <a:ext cx="3671887" cy="942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nb-NO" dirty="0"/>
              <a:t>Opp- og utladning av kapasitanser.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nb-NO" dirty="0"/>
              <a:t>Kortslutningsstrøm.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9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9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9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9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9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9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9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9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595" grpId="0"/>
      <p:bldP spid="494597" grpId="0"/>
      <p:bldP spid="494599" grpId="0"/>
      <p:bldP spid="494601" grpId="0"/>
      <p:bldP spid="494602" grpId="0"/>
      <p:bldP spid="494603" grpId="0"/>
      <p:bldP spid="49460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54660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1412875"/>
            <a:ext cx="2570163" cy="4248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454661" name="Text Box 5"/>
          <p:cNvSpPr txBox="1">
            <a:spLocks noChangeArrowheads="1"/>
          </p:cNvSpPr>
          <p:nvPr/>
        </p:nvSpPr>
        <p:spPr bwMode="auto">
          <a:xfrm>
            <a:off x="2987675" y="428604"/>
            <a:ext cx="446563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/>
              <a:t>Effektiv motstand i nedtrekk:</a:t>
            </a:r>
          </a:p>
        </p:txBody>
      </p:sp>
      <p:graphicFrame>
        <p:nvGraphicFramePr>
          <p:cNvPr id="454662" name="Object 6"/>
          <p:cNvGraphicFramePr>
            <a:graphicFrameLocks noChangeAspect="1"/>
          </p:cNvGraphicFramePr>
          <p:nvPr/>
        </p:nvGraphicFramePr>
        <p:xfrm>
          <a:off x="3492500" y="931842"/>
          <a:ext cx="2376488" cy="1301750"/>
        </p:xfrm>
        <a:graphic>
          <a:graphicData uri="http://schemas.openxmlformats.org/presentationml/2006/ole">
            <p:oleObj spid="_x0000_s17410" name="Equation" r:id="rId5" imgW="1803240" imgH="990360" progId="Equation.3">
              <p:embed/>
            </p:oleObj>
          </a:graphicData>
        </a:graphic>
      </p:graphicFrame>
      <p:sp>
        <p:nvSpPr>
          <p:cNvPr id="454663" name="Text Box 7"/>
          <p:cNvSpPr txBox="1">
            <a:spLocks noChangeArrowheads="1"/>
          </p:cNvSpPr>
          <p:nvPr/>
        </p:nvSpPr>
        <p:spPr bwMode="auto">
          <a:xfrm>
            <a:off x="3549650" y="2160567"/>
            <a:ext cx="367188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/>
              <a:t>Logisk effort:</a:t>
            </a:r>
          </a:p>
        </p:txBody>
      </p:sp>
      <p:graphicFrame>
        <p:nvGraphicFramePr>
          <p:cNvPr id="454664" name="Object 8"/>
          <p:cNvGraphicFramePr>
            <a:graphicFrameLocks noChangeAspect="1"/>
          </p:cNvGraphicFramePr>
          <p:nvPr/>
        </p:nvGraphicFramePr>
        <p:xfrm>
          <a:off x="3348038" y="2732067"/>
          <a:ext cx="1593850" cy="2181225"/>
        </p:xfrm>
        <a:graphic>
          <a:graphicData uri="http://schemas.openxmlformats.org/presentationml/2006/ole">
            <p:oleObj spid="_x0000_s17411" name="Equation" r:id="rId6" imgW="1002960" imgH="1371600" progId="Equation.3">
              <p:embed/>
            </p:oleObj>
          </a:graphicData>
        </a:graphic>
      </p:graphicFrame>
      <p:graphicFrame>
        <p:nvGraphicFramePr>
          <p:cNvPr id="454665" name="Object 9"/>
          <p:cNvGraphicFramePr>
            <a:graphicFrameLocks noChangeAspect="1"/>
          </p:cNvGraphicFramePr>
          <p:nvPr/>
        </p:nvGraphicFramePr>
        <p:xfrm>
          <a:off x="5148263" y="2000240"/>
          <a:ext cx="3432175" cy="3876675"/>
        </p:xfrm>
        <a:graphic>
          <a:graphicData uri="http://schemas.openxmlformats.org/presentationml/2006/ole">
            <p:oleObj spid="_x0000_s17412" name="Equation" r:id="rId7" imgW="2158920" imgH="2438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4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4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4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54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54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54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61" grpId="0"/>
      <p:bldP spid="45466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55684" name="Text Box 4"/>
          <p:cNvSpPr txBox="1">
            <a:spLocks noChangeArrowheads="1"/>
          </p:cNvSpPr>
          <p:nvPr/>
        </p:nvSpPr>
        <p:spPr bwMode="auto">
          <a:xfrm>
            <a:off x="4214813" y="1273175"/>
            <a:ext cx="367188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/>
              <a:t>Parasittisk tidsforsinkelse:</a:t>
            </a:r>
          </a:p>
        </p:txBody>
      </p:sp>
      <p:graphicFrame>
        <p:nvGraphicFramePr>
          <p:cNvPr id="455685" name="Object 5"/>
          <p:cNvGraphicFramePr>
            <a:graphicFrameLocks noChangeAspect="1"/>
          </p:cNvGraphicFramePr>
          <p:nvPr/>
        </p:nvGraphicFramePr>
        <p:xfrm>
          <a:off x="4584700" y="1776413"/>
          <a:ext cx="1716088" cy="2101850"/>
        </p:xfrm>
        <a:graphic>
          <a:graphicData uri="http://schemas.openxmlformats.org/presentationml/2006/ole">
            <p:oleObj spid="_x0000_s18434" name="Equation" r:id="rId4" imgW="1079280" imgH="1320480" progId="Equation.3">
              <p:embed/>
            </p:oleObj>
          </a:graphicData>
        </a:graphic>
      </p:graphicFrame>
      <p:graphicFrame>
        <p:nvGraphicFramePr>
          <p:cNvPr id="455686" name="Object 6"/>
          <p:cNvGraphicFramePr>
            <a:graphicFrameLocks noChangeAspect="1"/>
          </p:cNvGraphicFramePr>
          <p:nvPr/>
        </p:nvGraphicFramePr>
        <p:xfrm>
          <a:off x="4572000" y="4000504"/>
          <a:ext cx="1712913" cy="1657350"/>
        </p:xfrm>
        <a:graphic>
          <a:graphicData uri="http://schemas.openxmlformats.org/presentationml/2006/ole">
            <p:oleObj spid="_x0000_s18435" name="Equation" r:id="rId5" imgW="1079280" imgH="1041120" progId="Equation.3">
              <p:embed/>
            </p:oleObj>
          </a:graphicData>
        </a:graphic>
      </p:graphicFrame>
      <p:pic>
        <p:nvPicPr>
          <p:cNvPr id="455687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1142984"/>
            <a:ext cx="2570163" cy="4248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5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5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5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Oppgave 6.19</a:t>
            </a:r>
          </a:p>
        </p:txBody>
      </p:sp>
      <p:sp>
        <p:nvSpPr>
          <p:cNvPr id="456708" name="Rectangle 4"/>
          <p:cNvSpPr>
            <a:spLocks noChangeArrowheads="1"/>
          </p:cNvSpPr>
          <p:nvPr/>
        </p:nvSpPr>
        <p:spPr bwMode="auto">
          <a:xfrm>
            <a:off x="71407" y="1412875"/>
            <a:ext cx="8929750" cy="861774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nb-NO" sz="1600" dirty="0"/>
              <a:t>Tegn transistorskjema for en </a:t>
            </a:r>
            <a:r>
              <a:rPr lang="nb-NO" sz="1600" dirty="0" err="1"/>
              <a:t>pseudo-nMOS</a:t>
            </a:r>
            <a:r>
              <a:rPr lang="nb-NO" sz="1600" dirty="0"/>
              <a:t> port som implementerer funksjonen</a:t>
            </a:r>
          </a:p>
          <a:p>
            <a:pPr algn="l"/>
            <a:r>
              <a:rPr lang="nb-NO" sz="1600" dirty="0"/>
              <a:t> </a:t>
            </a:r>
          </a:p>
          <a:p>
            <a:pPr algn="l"/>
            <a:r>
              <a:rPr lang="nb-NO" sz="1600" i="1" dirty="0"/>
              <a:t>F </a:t>
            </a:r>
            <a:r>
              <a:rPr lang="nb-NO" sz="1600" dirty="0"/>
              <a:t>= </a:t>
            </a:r>
            <a:r>
              <a:rPr lang="nb-NO" sz="1600" i="1" dirty="0"/>
              <a:t>A</a:t>
            </a:r>
            <a:r>
              <a:rPr lang="nb-NO" sz="1600" dirty="0"/>
              <a:t>(</a:t>
            </a:r>
            <a:r>
              <a:rPr lang="nb-NO" sz="1600" i="1" dirty="0"/>
              <a:t>B </a:t>
            </a:r>
            <a:r>
              <a:rPr lang="nb-NO" sz="1600" dirty="0"/>
              <a:t>+ </a:t>
            </a:r>
            <a:r>
              <a:rPr lang="nb-NO" sz="1600" i="1" dirty="0"/>
              <a:t>C </a:t>
            </a:r>
            <a:r>
              <a:rPr lang="nb-NO" sz="1600" dirty="0"/>
              <a:t>+ </a:t>
            </a:r>
            <a:r>
              <a:rPr lang="nb-NO" sz="1600" i="1" dirty="0"/>
              <a:t>D</a:t>
            </a:r>
            <a:r>
              <a:rPr lang="nb-NO" sz="1600" dirty="0"/>
              <a:t>) + </a:t>
            </a:r>
            <a:r>
              <a:rPr lang="nb-NO" sz="1600" i="1" dirty="0"/>
              <a:t>E · F · G</a:t>
            </a:r>
            <a:r>
              <a:rPr lang="nb-NO" dirty="0"/>
              <a:t>.</a:t>
            </a:r>
          </a:p>
        </p:txBody>
      </p:sp>
      <p:sp>
        <p:nvSpPr>
          <p:cNvPr id="456709" name="Line 5"/>
          <p:cNvSpPr>
            <a:spLocks noChangeShapeType="1"/>
          </p:cNvSpPr>
          <p:nvPr/>
        </p:nvSpPr>
        <p:spPr bwMode="auto">
          <a:xfrm>
            <a:off x="571472" y="1928802"/>
            <a:ext cx="2016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b-NO"/>
          </a:p>
        </p:txBody>
      </p:sp>
      <p:pic>
        <p:nvPicPr>
          <p:cNvPr id="45671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513" y="2492375"/>
            <a:ext cx="3957637" cy="3089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6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Ganged CMOS</a:t>
            </a:r>
          </a:p>
        </p:txBody>
      </p:sp>
      <p:pic>
        <p:nvPicPr>
          <p:cNvPr id="44646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888" y="1700213"/>
            <a:ext cx="2247900" cy="32400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446469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1000108"/>
            <a:ext cx="2333625" cy="210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graphicFrame>
        <p:nvGraphicFramePr>
          <p:cNvPr id="446471" name="Object 7"/>
          <p:cNvGraphicFramePr>
            <a:graphicFrameLocks noChangeAspect="1"/>
          </p:cNvGraphicFramePr>
          <p:nvPr/>
        </p:nvGraphicFramePr>
        <p:xfrm>
          <a:off x="755650" y="3521058"/>
          <a:ext cx="1533525" cy="2282825"/>
        </p:xfrm>
        <a:graphic>
          <a:graphicData uri="http://schemas.openxmlformats.org/presentationml/2006/ole">
            <p:oleObj spid="_x0000_s19458" name="Equation" r:id="rId6" imgW="965160" imgH="1434960" progId="Equation.3">
              <p:embed/>
            </p:oleObj>
          </a:graphicData>
        </a:graphic>
      </p:graphicFrame>
      <p:graphicFrame>
        <p:nvGraphicFramePr>
          <p:cNvPr id="446473" name="Object 9"/>
          <p:cNvGraphicFramePr>
            <a:graphicFrameLocks noChangeAspect="1"/>
          </p:cNvGraphicFramePr>
          <p:nvPr/>
        </p:nvGraphicFramePr>
        <p:xfrm>
          <a:off x="2928926" y="1928802"/>
          <a:ext cx="3270250" cy="2951163"/>
        </p:xfrm>
        <a:graphic>
          <a:graphicData uri="http://schemas.openxmlformats.org/presentationml/2006/ole">
            <p:oleObj spid="_x0000_s19459" name="Equation" r:id="rId7" imgW="2057400" imgH="1854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6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6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6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47492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063" y="1125538"/>
            <a:ext cx="3084512" cy="2654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graphicFrame>
        <p:nvGraphicFramePr>
          <p:cNvPr id="447493" name="Object 5"/>
          <p:cNvGraphicFramePr>
            <a:graphicFrameLocks noChangeAspect="1"/>
          </p:cNvGraphicFramePr>
          <p:nvPr/>
        </p:nvGraphicFramePr>
        <p:xfrm>
          <a:off x="409575" y="1844675"/>
          <a:ext cx="2562225" cy="2271713"/>
        </p:xfrm>
        <a:graphic>
          <a:graphicData uri="http://schemas.openxmlformats.org/presentationml/2006/ole">
            <p:oleObj spid="_x0000_s20482" name="Equation" r:id="rId5" imgW="2108160" imgH="1866600" progId="Equation.3">
              <p:embed/>
            </p:oleObj>
          </a:graphicData>
        </a:graphic>
      </p:graphicFrame>
      <p:graphicFrame>
        <p:nvGraphicFramePr>
          <p:cNvPr id="447494" name="Object 6"/>
          <p:cNvGraphicFramePr>
            <a:graphicFrameLocks noChangeAspect="1"/>
          </p:cNvGraphicFramePr>
          <p:nvPr/>
        </p:nvGraphicFramePr>
        <p:xfrm>
          <a:off x="3419475" y="2714620"/>
          <a:ext cx="2644775" cy="2849563"/>
        </p:xfrm>
        <a:graphic>
          <a:graphicData uri="http://schemas.openxmlformats.org/presentationml/2006/ole">
            <p:oleObj spid="_x0000_s20483" name="Equation" r:id="rId6" imgW="1663560" imgH="1790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7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7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4851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063" y="1196975"/>
            <a:ext cx="3016250" cy="2635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graphicFrame>
        <p:nvGraphicFramePr>
          <p:cNvPr id="448517" name="Object 5"/>
          <p:cNvGraphicFramePr>
            <a:graphicFrameLocks noChangeAspect="1"/>
          </p:cNvGraphicFramePr>
          <p:nvPr/>
        </p:nvGraphicFramePr>
        <p:xfrm>
          <a:off x="755650" y="1773238"/>
          <a:ext cx="1563688" cy="2492375"/>
        </p:xfrm>
        <a:graphic>
          <a:graphicData uri="http://schemas.openxmlformats.org/presentationml/2006/ole">
            <p:oleObj spid="_x0000_s21506" name="Equation" r:id="rId5" imgW="1028520" imgH="1638000" progId="Equation.3">
              <p:embed/>
            </p:oleObj>
          </a:graphicData>
        </a:graphic>
      </p:graphicFrame>
      <p:graphicFrame>
        <p:nvGraphicFramePr>
          <p:cNvPr id="448518" name="Object 6"/>
          <p:cNvGraphicFramePr>
            <a:graphicFrameLocks noChangeAspect="1"/>
          </p:cNvGraphicFramePr>
          <p:nvPr/>
        </p:nvGraphicFramePr>
        <p:xfrm>
          <a:off x="3549650" y="2857496"/>
          <a:ext cx="2098675" cy="2506663"/>
        </p:xfrm>
        <a:graphic>
          <a:graphicData uri="http://schemas.openxmlformats.org/presentationml/2006/ole">
            <p:oleObj spid="_x0000_s21507" name="Equation" r:id="rId6" imgW="1320480" imgH="1574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8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8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Source følger opptrekkslogikk</a:t>
            </a:r>
          </a:p>
        </p:txBody>
      </p:sp>
      <p:pic>
        <p:nvPicPr>
          <p:cNvPr id="44544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088" y="1700213"/>
            <a:ext cx="7200900" cy="34274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Oppgave 6.25</a:t>
            </a:r>
          </a:p>
        </p:txBody>
      </p:sp>
      <p:sp>
        <p:nvSpPr>
          <p:cNvPr id="457732" name="Rectangle 4"/>
          <p:cNvSpPr>
            <a:spLocks noChangeArrowheads="1"/>
          </p:cNvSpPr>
          <p:nvPr/>
        </p:nvSpPr>
        <p:spPr bwMode="auto">
          <a:xfrm>
            <a:off x="827088" y="857233"/>
            <a:ext cx="8102630" cy="92333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nb-NO"/>
              <a:t>Sammenlign gjennomsnittelig tidsforsinkelse i 2, 4, 8 og 16 inngangs pseudo nMOS og SFPL NOR porter når vi antar at portene skal drive fire identiske porter.</a:t>
            </a:r>
          </a:p>
        </p:txBody>
      </p:sp>
      <p:sp>
        <p:nvSpPr>
          <p:cNvPr id="457733" name="Text Box 5"/>
          <p:cNvSpPr txBox="1">
            <a:spLocks noChangeArrowheads="1"/>
          </p:cNvSpPr>
          <p:nvPr/>
        </p:nvSpPr>
        <p:spPr bwMode="auto">
          <a:xfrm>
            <a:off x="142844" y="1785926"/>
            <a:ext cx="4429156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 dirty="0"/>
              <a:t>Vi ser på hvordan parasittisk tidsforsinkelse varierer med antall innganger </a:t>
            </a:r>
            <a:r>
              <a:rPr lang="nb-NO" i="1" dirty="0"/>
              <a:t>n</a:t>
            </a:r>
            <a:r>
              <a:rPr lang="nb-NO" dirty="0"/>
              <a:t> for en </a:t>
            </a:r>
            <a:r>
              <a:rPr lang="nb-NO" dirty="0" err="1"/>
              <a:t>pseudo</a:t>
            </a:r>
            <a:r>
              <a:rPr lang="nb-NO" dirty="0"/>
              <a:t> NMOS NOR port:</a:t>
            </a:r>
          </a:p>
        </p:txBody>
      </p:sp>
      <p:graphicFrame>
        <p:nvGraphicFramePr>
          <p:cNvPr id="457734" name="Object 6"/>
          <p:cNvGraphicFramePr>
            <a:graphicFrameLocks noChangeAspect="1"/>
          </p:cNvGraphicFramePr>
          <p:nvPr>
            <p:ph idx="1"/>
          </p:nvPr>
        </p:nvGraphicFramePr>
        <p:xfrm>
          <a:off x="468313" y="3141663"/>
          <a:ext cx="1841500" cy="2016125"/>
        </p:xfrm>
        <a:graphic>
          <a:graphicData uri="http://schemas.openxmlformats.org/presentationml/2006/ole">
            <p:oleObj spid="_x0000_s22530" name="Equation" r:id="rId4" imgW="1206360" imgH="1320480" progId="Equation.3">
              <p:embed/>
            </p:oleObj>
          </a:graphicData>
        </a:graphic>
      </p:graphicFrame>
      <p:graphicFrame>
        <p:nvGraphicFramePr>
          <p:cNvPr id="457737" name="Object 9"/>
          <p:cNvGraphicFramePr>
            <a:graphicFrameLocks noChangeAspect="1"/>
          </p:cNvGraphicFramePr>
          <p:nvPr/>
        </p:nvGraphicFramePr>
        <p:xfrm>
          <a:off x="2771775" y="3141663"/>
          <a:ext cx="1744663" cy="2287587"/>
        </p:xfrm>
        <a:graphic>
          <a:graphicData uri="http://schemas.openxmlformats.org/presentationml/2006/ole">
            <p:oleObj spid="_x0000_s22531" name="Equation" r:id="rId5" imgW="1143000" imgH="1498320" progId="Equation.3">
              <p:embed/>
            </p:oleObj>
          </a:graphicData>
        </a:graphic>
      </p:graphicFrame>
      <p:sp>
        <p:nvSpPr>
          <p:cNvPr id="457738" name="Text Box 10"/>
          <p:cNvSpPr txBox="1">
            <a:spLocks noChangeArrowheads="1"/>
          </p:cNvSpPr>
          <p:nvPr/>
        </p:nvSpPr>
        <p:spPr bwMode="auto">
          <a:xfrm>
            <a:off x="4932363" y="2205038"/>
            <a:ext cx="338455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/>
              <a:t>Tidsforsinkelse:</a:t>
            </a:r>
          </a:p>
        </p:txBody>
      </p:sp>
      <p:graphicFrame>
        <p:nvGraphicFramePr>
          <p:cNvPr id="457739" name="Object 11"/>
          <p:cNvGraphicFramePr>
            <a:graphicFrameLocks noChangeAspect="1"/>
          </p:cNvGraphicFramePr>
          <p:nvPr/>
        </p:nvGraphicFramePr>
        <p:xfrm>
          <a:off x="5292725" y="2565400"/>
          <a:ext cx="2074863" cy="2247900"/>
        </p:xfrm>
        <a:graphic>
          <a:graphicData uri="http://schemas.openxmlformats.org/presentationml/2006/ole">
            <p:oleObj spid="_x0000_s22532" name="Equation" r:id="rId6" imgW="1358640" imgH="1473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7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7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7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57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57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7733" grpId="0"/>
      <p:bldP spid="45773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59780" name="Text Box 4"/>
          <p:cNvSpPr txBox="1">
            <a:spLocks noChangeArrowheads="1"/>
          </p:cNvSpPr>
          <p:nvPr/>
        </p:nvSpPr>
        <p:spPr bwMode="auto">
          <a:xfrm>
            <a:off x="214282" y="571480"/>
            <a:ext cx="4533902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 dirty="0"/>
              <a:t>Vi ser på hvordan parasittisk tidsforsinkelse varierer med antall innganger </a:t>
            </a:r>
            <a:r>
              <a:rPr lang="nb-NO" i="1" dirty="0"/>
              <a:t>n</a:t>
            </a:r>
            <a:r>
              <a:rPr lang="nb-NO" dirty="0"/>
              <a:t> for en SFPL NOR port:</a:t>
            </a:r>
          </a:p>
        </p:txBody>
      </p:sp>
      <p:graphicFrame>
        <p:nvGraphicFramePr>
          <p:cNvPr id="459781" name="Object 5"/>
          <p:cNvGraphicFramePr>
            <a:graphicFrameLocks noChangeAspect="1"/>
          </p:cNvGraphicFramePr>
          <p:nvPr/>
        </p:nvGraphicFramePr>
        <p:xfrm>
          <a:off x="385763" y="1571612"/>
          <a:ext cx="2306637" cy="1665288"/>
        </p:xfrm>
        <a:graphic>
          <a:graphicData uri="http://schemas.openxmlformats.org/presentationml/2006/ole">
            <p:oleObj spid="_x0000_s23554" name="Equation" r:id="rId4" imgW="1511280" imgH="1091880" progId="Equation.3">
              <p:embed/>
            </p:oleObj>
          </a:graphicData>
        </a:graphic>
      </p:graphicFrame>
      <p:graphicFrame>
        <p:nvGraphicFramePr>
          <p:cNvPr id="459782" name="Object 6"/>
          <p:cNvGraphicFramePr>
            <a:graphicFrameLocks noChangeAspect="1"/>
          </p:cNvGraphicFramePr>
          <p:nvPr/>
        </p:nvGraphicFramePr>
        <p:xfrm>
          <a:off x="395288" y="3433750"/>
          <a:ext cx="2074862" cy="2365375"/>
        </p:xfrm>
        <a:graphic>
          <a:graphicData uri="http://schemas.openxmlformats.org/presentationml/2006/ole">
            <p:oleObj spid="_x0000_s23555" name="Equation" r:id="rId5" imgW="1358640" imgH="1549080" progId="Equation.3">
              <p:embed/>
            </p:oleObj>
          </a:graphicData>
        </a:graphic>
      </p:graphicFrame>
      <p:sp>
        <p:nvSpPr>
          <p:cNvPr id="459783" name="Text Box 7"/>
          <p:cNvSpPr txBox="1">
            <a:spLocks noChangeArrowheads="1"/>
          </p:cNvSpPr>
          <p:nvPr/>
        </p:nvSpPr>
        <p:spPr bwMode="auto">
          <a:xfrm>
            <a:off x="3924300" y="1557338"/>
            <a:ext cx="338455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/>
              <a:t>Ekstern last:</a:t>
            </a:r>
          </a:p>
        </p:txBody>
      </p:sp>
      <p:graphicFrame>
        <p:nvGraphicFramePr>
          <p:cNvPr id="459784" name="Object 8"/>
          <p:cNvGraphicFramePr>
            <a:graphicFrameLocks noChangeAspect="1"/>
          </p:cNvGraphicFramePr>
          <p:nvPr/>
        </p:nvGraphicFramePr>
        <p:xfrm>
          <a:off x="4211638" y="1989138"/>
          <a:ext cx="1822450" cy="620712"/>
        </p:xfrm>
        <a:graphic>
          <a:graphicData uri="http://schemas.openxmlformats.org/presentationml/2006/ole">
            <p:oleObj spid="_x0000_s23556" name="Equation" r:id="rId6" imgW="1193760" imgH="406080" progId="Equation.3">
              <p:embed/>
            </p:oleObj>
          </a:graphicData>
        </a:graphic>
      </p:graphicFrame>
      <p:sp>
        <p:nvSpPr>
          <p:cNvPr id="459785" name="Text Box 9"/>
          <p:cNvSpPr txBox="1">
            <a:spLocks noChangeArrowheads="1"/>
          </p:cNvSpPr>
          <p:nvPr/>
        </p:nvSpPr>
        <p:spPr bwMode="auto">
          <a:xfrm>
            <a:off x="3132138" y="2852738"/>
            <a:ext cx="338455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/>
              <a:t>Logisk effort:</a:t>
            </a:r>
          </a:p>
        </p:txBody>
      </p:sp>
      <p:graphicFrame>
        <p:nvGraphicFramePr>
          <p:cNvPr id="459786" name="Object 10"/>
          <p:cNvGraphicFramePr>
            <a:graphicFrameLocks noChangeAspect="1"/>
          </p:cNvGraphicFramePr>
          <p:nvPr/>
        </p:nvGraphicFramePr>
        <p:xfrm>
          <a:off x="6078538" y="3284538"/>
          <a:ext cx="2230437" cy="2247900"/>
        </p:xfrm>
        <a:graphic>
          <a:graphicData uri="http://schemas.openxmlformats.org/presentationml/2006/ole">
            <p:oleObj spid="_x0000_s23557" name="Equation" r:id="rId7" imgW="1460160" imgH="1473120" progId="Equation.3">
              <p:embed/>
            </p:oleObj>
          </a:graphicData>
        </a:graphic>
      </p:graphicFrame>
      <p:graphicFrame>
        <p:nvGraphicFramePr>
          <p:cNvPr id="459788" name="Object 12"/>
          <p:cNvGraphicFramePr>
            <a:graphicFrameLocks noChangeAspect="1"/>
          </p:cNvGraphicFramePr>
          <p:nvPr/>
        </p:nvGraphicFramePr>
        <p:xfrm>
          <a:off x="2620963" y="3213100"/>
          <a:ext cx="1592262" cy="2525713"/>
        </p:xfrm>
        <a:graphic>
          <a:graphicData uri="http://schemas.openxmlformats.org/presentationml/2006/ole">
            <p:oleObj spid="_x0000_s23558" name="Equation" r:id="rId8" imgW="1002960" imgH="1587240" progId="Equation.3">
              <p:embed/>
            </p:oleObj>
          </a:graphicData>
        </a:graphic>
      </p:graphicFrame>
      <p:graphicFrame>
        <p:nvGraphicFramePr>
          <p:cNvPr id="459790" name="Object 14"/>
          <p:cNvGraphicFramePr>
            <a:graphicFrameLocks noChangeAspect="1"/>
          </p:cNvGraphicFramePr>
          <p:nvPr/>
        </p:nvGraphicFramePr>
        <p:xfrm>
          <a:off x="4356100" y="3213100"/>
          <a:ext cx="1592263" cy="1655763"/>
        </p:xfrm>
        <a:graphic>
          <a:graphicData uri="http://schemas.openxmlformats.org/presentationml/2006/ole">
            <p:oleObj spid="_x0000_s23559" name="Equation" r:id="rId9" imgW="1002960" imgH="1041120" progId="Equation.3">
              <p:embed/>
            </p:oleObj>
          </a:graphicData>
        </a:graphic>
      </p:graphicFrame>
      <p:sp>
        <p:nvSpPr>
          <p:cNvPr id="459791" name="Text Box 15"/>
          <p:cNvSpPr txBox="1">
            <a:spLocks noChangeArrowheads="1"/>
          </p:cNvSpPr>
          <p:nvPr/>
        </p:nvSpPr>
        <p:spPr bwMode="auto">
          <a:xfrm>
            <a:off x="5508625" y="2781300"/>
            <a:ext cx="338455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/>
              <a:t>Tidsforsinkelse: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9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9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9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59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59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59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59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59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59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59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80" grpId="0"/>
      <p:bldP spid="459783" grpId="0"/>
      <p:bldP spid="459785" grpId="0"/>
      <p:bldP spid="45979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6080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413" y="1412875"/>
            <a:ext cx="4062412" cy="4003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Svak inversjon</a:t>
            </a:r>
            <a:endParaRPr lang="nb-NO" b="1"/>
          </a:p>
        </p:txBody>
      </p:sp>
      <p:sp>
        <p:nvSpPr>
          <p:cNvPr id="367641" name="Text Box 25"/>
          <p:cNvSpPr txBox="1">
            <a:spLocks noChangeArrowheads="1"/>
          </p:cNvSpPr>
          <p:nvPr/>
        </p:nvSpPr>
        <p:spPr bwMode="auto">
          <a:xfrm>
            <a:off x="611188" y="1628775"/>
            <a:ext cx="3671887" cy="517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/>
              <a:t>Når gate source spenningen er lavere enn terskelspenningen:</a:t>
            </a:r>
          </a:p>
        </p:txBody>
      </p:sp>
      <p:graphicFrame>
        <p:nvGraphicFramePr>
          <p:cNvPr id="367642" name="Object 26"/>
          <p:cNvGraphicFramePr>
            <a:graphicFrameLocks noChangeAspect="1"/>
          </p:cNvGraphicFramePr>
          <p:nvPr>
            <p:ph idx="1"/>
          </p:nvPr>
        </p:nvGraphicFramePr>
        <p:xfrm>
          <a:off x="900113" y="2349500"/>
          <a:ext cx="3024187" cy="1058863"/>
        </p:xfrm>
        <a:graphic>
          <a:graphicData uri="http://schemas.openxmlformats.org/presentationml/2006/ole">
            <p:oleObj spid="_x0000_s2050" name="Equation" r:id="rId4" imgW="1523880" imgH="533160" progId="Equation.3">
              <p:embed/>
            </p:oleObj>
          </a:graphicData>
        </a:graphic>
      </p:graphicFrame>
      <p:sp>
        <p:nvSpPr>
          <p:cNvPr id="367644" name="Text Box 28"/>
          <p:cNvSpPr txBox="1">
            <a:spLocks noChangeArrowheads="1"/>
          </p:cNvSpPr>
          <p:nvPr/>
        </p:nvSpPr>
        <p:spPr bwMode="auto">
          <a:xfrm>
            <a:off x="611188" y="3500438"/>
            <a:ext cx="367188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/>
              <a:t>der:</a:t>
            </a:r>
          </a:p>
        </p:txBody>
      </p:sp>
      <p:graphicFrame>
        <p:nvGraphicFramePr>
          <p:cNvPr id="367645" name="Object 29"/>
          <p:cNvGraphicFramePr>
            <a:graphicFrameLocks noChangeAspect="1"/>
          </p:cNvGraphicFramePr>
          <p:nvPr/>
        </p:nvGraphicFramePr>
        <p:xfrm>
          <a:off x="971550" y="3933825"/>
          <a:ext cx="1873250" cy="766763"/>
        </p:xfrm>
        <a:graphic>
          <a:graphicData uri="http://schemas.openxmlformats.org/presentationml/2006/ole">
            <p:oleObj spid="_x0000_s2051" name="Equation" r:id="rId5" imgW="1117440" imgH="457200" progId="Equation.3">
              <p:embed/>
            </p:oleObj>
          </a:graphicData>
        </a:graphic>
      </p:graphicFrame>
      <p:sp>
        <p:nvSpPr>
          <p:cNvPr id="367646" name="Text Box 30"/>
          <p:cNvSpPr txBox="1">
            <a:spLocks noChangeArrowheads="1"/>
          </p:cNvSpPr>
          <p:nvPr/>
        </p:nvSpPr>
        <p:spPr bwMode="auto">
          <a:xfrm>
            <a:off x="4572000" y="1557338"/>
            <a:ext cx="4429156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 dirty="0"/>
              <a:t>Korte kanaler og kraftig elektrisk felt gir ”</a:t>
            </a:r>
            <a:r>
              <a:rPr lang="nb-NO" dirty="0" err="1"/>
              <a:t>drain</a:t>
            </a:r>
            <a:r>
              <a:rPr lang="nb-NO" dirty="0"/>
              <a:t> </a:t>
            </a:r>
            <a:r>
              <a:rPr lang="nb-NO" dirty="0" err="1"/>
              <a:t>induced</a:t>
            </a:r>
            <a:r>
              <a:rPr lang="nb-NO" dirty="0"/>
              <a:t> </a:t>
            </a:r>
            <a:r>
              <a:rPr lang="nb-NO" dirty="0" err="1"/>
              <a:t>barrier</a:t>
            </a:r>
            <a:r>
              <a:rPr lang="nb-NO" dirty="0"/>
              <a:t> </a:t>
            </a:r>
            <a:r>
              <a:rPr lang="nb-NO" dirty="0" err="1"/>
              <a:t>lowering</a:t>
            </a:r>
            <a:r>
              <a:rPr lang="nb-NO" dirty="0"/>
              <a:t>” (DIBL):</a:t>
            </a:r>
          </a:p>
        </p:txBody>
      </p:sp>
      <p:graphicFrame>
        <p:nvGraphicFramePr>
          <p:cNvPr id="367647" name="Object 31"/>
          <p:cNvGraphicFramePr>
            <a:graphicFrameLocks noChangeAspect="1"/>
          </p:cNvGraphicFramePr>
          <p:nvPr/>
        </p:nvGraphicFramePr>
        <p:xfrm>
          <a:off x="5508625" y="2349500"/>
          <a:ext cx="1663700" cy="479425"/>
        </p:xfrm>
        <a:graphic>
          <a:graphicData uri="http://schemas.openxmlformats.org/presentationml/2006/ole">
            <p:oleObj spid="_x0000_s2052" name="Equation" r:id="rId6" imgW="8380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7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67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67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67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67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44" grpId="0"/>
      <p:bldP spid="36764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Kaskode spenning svitsj logikk</a:t>
            </a:r>
          </a:p>
        </p:txBody>
      </p:sp>
      <p:pic>
        <p:nvPicPr>
          <p:cNvPr id="44954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2708275"/>
            <a:ext cx="3313112" cy="264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44954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175" y="2205038"/>
            <a:ext cx="4098925" cy="3252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449542" name="Text Box 6"/>
          <p:cNvSpPr txBox="1">
            <a:spLocks noChangeArrowheads="1"/>
          </p:cNvSpPr>
          <p:nvPr/>
        </p:nvSpPr>
        <p:spPr bwMode="auto">
          <a:xfrm>
            <a:off x="5724525" y="1628775"/>
            <a:ext cx="20161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/>
              <a:t>NAND 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9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9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4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5056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428604"/>
            <a:ext cx="3048000" cy="5329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450565" name="Text Box 5"/>
          <p:cNvSpPr txBox="1">
            <a:spLocks noChangeArrowheads="1"/>
          </p:cNvSpPr>
          <p:nvPr/>
        </p:nvSpPr>
        <p:spPr bwMode="auto">
          <a:xfrm>
            <a:off x="3492500" y="476250"/>
            <a:ext cx="20161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/>
              <a:t>4 inngangs XNOR 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Oppgave 6.26</a:t>
            </a:r>
          </a:p>
        </p:txBody>
      </p:sp>
      <p:sp>
        <p:nvSpPr>
          <p:cNvPr id="461828" name="Rectangle 4"/>
          <p:cNvSpPr>
            <a:spLocks noChangeArrowheads="1"/>
          </p:cNvSpPr>
          <p:nvPr/>
        </p:nvSpPr>
        <p:spPr bwMode="auto">
          <a:xfrm>
            <a:off x="1785918" y="1214422"/>
            <a:ext cx="6643734" cy="369332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nb-NO"/>
              <a:t>Tegn transistorskjema for en 3inngangs CVSL OR /NOR port.</a:t>
            </a:r>
          </a:p>
        </p:txBody>
      </p:sp>
      <p:pic>
        <p:nvPicPr>
          <p:cNvPr id="46182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975" y="2000240"/>
            <a:ext cx="4176713" cy="3354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1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Oppgave 2.11</a:t>
            </a:r>
          </a:p>
        </p:txBody>
      </p:sp>
      <p:sp>
        <p:nvSpPr>
          <p:cNvPr id="451588" name="Rectangle 4"/>
          <p:cNvSpPr>
            <a:spLocks noChangeArrowheads="1"/>
          </p:cNvSpPr>
          <p:nvPr/>
        </p:nvSpPr>
        <p:spPr bwMode="auto">
          <a:xfrm>
            <a:off x="900112" y="857232"/>
            <a:ext cx="8029605" cy="1200329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nb-NO"/>
              <a:t>Finn strømlekkasje i svak inversjon i en inverter ved romtemperatur når inngangen er 0. Anta at </a:t>
            </a:r>
            <a:r>
              <a:rPr lang="nb-NO" i="1"/>
              <a:t>βn </a:t>
            </a:r>
            <a:r>
              <a:rPr lang="nb-NO"/>
              <a:t>= 2</a:t>
            </a:r>
            <a:r>
              <a:rPr lang="nb-NO" i="1"/>
              <a:t>βp </a:t>
            </a:r>
            <a:r>
              <a:rPr lang="nb-NO"/>
              <a:t>= 1</a:t>
            </a:r>
            <a:r>
              <a:rPr lang="nb-NO" i="1"/>
              <a:t>mA/V </a:t>
            </a:r>
            <a:r>
              <a:rPr lang="nb-NO"/>
              <a:t>2, </a:t>
            </a:r>
            <a:r>
              <a:rPr lang="nb-NO" i="1"/>
              <a:t>n </a:t>
            </a:r>
            <a:r>
              <a:rPr lang="nb-NO"/>
              <a:t>= 1</a:t>
            </a:r>
            <a:r>
              <a:rPr lang="nb-NO" i="1"/>
              <a:t>.</a:t>
            </a:r>
            <a:r>
              <a:rPr lang="nb-NO"/>
              <a:t>4 og </a:t>
            </a:r>
            <a:r>
              <a:rPr lang="nb-NO" i="1"/>
              <a:t>|Vtp| </a:t>
            </a:r>
            <a:r>
              <a:rPr lang="nb-NO"/>
              <a:t>= </a:t>
            </a:r>
            <a:r>
              <a:rPr lang="nb-NO" i="1"/>
              <a:t>Vtn </a:t>
            </a:r>
            <a:r>
              <a:rPr lang="nb-NO"/>
              <a:t>= 0</a:t>
            </a:r>
            <a:r>
              <a:rPr lang="nb-NO" i="1"/>
              <a:t>.</a:t>
            </a:r>
            <a:r>
              <a:rPr lang="nb-NO"/>
              <a:t>4</a:t>
            </a:r>
            <a:r>
              <a:rPr lang="nb-NO" i="1"/>
              <a:t>V</a:t>
            </a:r>
            <a:r>
              <a:rPr lang="nb-NO"/>
              <a:t>. Anta at bodyeffekt og DIBL koeffisient </a:t>
            </a:r>
          </a:p>
          <a:p>
            <a:pPr algn="l"/>
            <a:r>
              <a:rPr lang="nb-NO" i="1"/>
              <a:t>γ </a:t>
            </a:r>
            <a:r>
              <a:rPr lang="nb-NO"/>
              <a:t>= </a:t>
            </a:r>
            <a:r>
              <a:rPr lang="nb-NO" i="1"/>
              <a:t>η </a:t>
            </a:r>
            <a:r>
              <a:rPr lang="nb-NO"/>
              <a:t>= 0.</a:t>
            </a:r>
          </a:p>
        </p:txBody>
      </p:sp>
      <p:graphicFrame>
        <p:nvGraphicFramePr>
          <p:cNvPr id="451591" name="Object 7"/>
          <p:cNvGraphicFramePr>
            <a:graphicFrameLocks noChangeAspect="1"/>
          </p:cNvGraphicFramePr>
          <p:nvPr/>
        </p:nvGraphicFramePr>
        <p:xfrm>
          <a:off x="3059113" y="2285992"/>
          <a:ext cx="2751137" cy="3455987"/>
        </p:xfrm>
        <a:graphic>
          <a:graphicData uri="http://schemas.openxmlformats.org/presentationml/2006/ole">
            <p:oleObj spid="_x0000_s3074" name="Equation" r:id="rId4" imgW="1739880" imgH="2184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1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Lekkasje i pn-overganger</a:t>
            </a:r>
          </a:p>
        </p:txBody>
      </p:sp>
      <p:pic>
        <p:nvPicPr>
          <p:cNvPr id="429060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813" y="1916113"/>
            <a:ext cx="5862637" cy="1543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graphicFrame>
        <p:nvGraphicFramePr>
          <p:cNvPr id="429062" name="Object 6"/>
          <p:cNvGraphicFramePr>
            <a:graphicFrameLocks noChangeAspect="1"/>
          </p:cNvGraphicFramePr>
          <p:nvPr/>
        </p:nvGraphicFramePr>
        <p:xfrm>
          <a:off x="3203575" y="4076700"/>
          <a:ext cx="2232025" cy="1144588"/>
        </p:xfrm>
        <a:graphic>
          <a:graphicData uri="http://schemas.openxmlformats.org/presentationml/2006/ole">
            <p:oleObj spid="_x0000_s4098" name="Equation" r:id="rId5" imgW="1041120" imgH="533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9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Tunnellering</a:t>
            </a:r>
          </a:p>
        </p:txBody>
      </p:sp>
      <p:pic>
        <p:nvPicPr>
          <p:cNvPr id="43008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413" y="1916113"/>
            <a:ext cx="3802062" cy="3455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Effektforbruk</a:t>
            </a:r>
          </a:p>
        </p:txBody>
      </p:sp>
      <p:sp>
        <p:nvSpPr>
          <p:cNvPr id="431108" name="Text Box 4"/>
          <p:cNvSpPr txBox="1">
            <a:spLocks noChangeArrowheads="1"/>
          </p:cNvSpPr>
          <p:nvPr/>
        </p:nvSpPr>
        <p:spPr bwMode="auto">
          <a:xfrm>
            <a:off x="285719" y="963628"/>
            <a:ext cx="367188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/>
              <a:t>Effektforbruk:</a:t>
            </a:r>
          </a:p>
        </p:txBody>
      </p:sp>
      <p:graphicFrame>
        <p:nvGraphicFramePr>
          <p:cNvPr id="431109" name="Object 5"/>
          <p:cNvGraphicFramePr>
            <a:graphicFrameLocks noChangeAspect="1"/>
          </p:cNvGraphicFramePr>
          <p:nvPr/>
        </p:nvGraphicFramePr>
        <p:xfrm>
          <a:off x="501619" y="1395428"/>
          <a:ext cx="2143125" cy="430212"/>
        </p:xfrm>
        <a:graphic>
          <a:graphicData uri="http://schemas.openxmlformats.org/presentationml/2006/ole">
            <p:oleObj spid="_x0000_s5122" name="Equation" r:id="rId4" imgW="1079280" imgH="215640" progId="Equation.3">
              <p:embed/>
            </p:oleObj>
          </a:graphicData>
        </a:graphic>
      </p:graphicFrame>
      <p:sp>
        <p:nvSpPr>
          <p:cNvPr id="431110" name="Text Box 6"/>
          <p:cNvSpPr txBox="1">
            <a:spLocks noChangeArrowheads="1"/>
          </p:cNvSpPr>
          <p:nvPr/>
        </p:nvSpPr>
        <p:spPr bwMode="auto">
          <a:xfrm>
            <a:off x="285719" y="1954228"/>
            <a:ext cx="367188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/>
              <a:t>Effektforbruk over en tidsperiode </a:t>
            </a:r>
            <a:r>
              <a:rPr lang="nb-NO" i="1"/>
              <a:t>T</a:t>
            </a:r>
            <a:r>
              <a:rPr lang="nb-NO"/>
              <a:t>:</a:t>
            </a:r>
          </a:p>
        </p:txBody>
      </p:sp>
      <p:graphicFrame>
        <p:nvGraphicFramePr>
          <p:cNvPr id="431111" name="Object 7"/>
          <p:cNvGraphicFramePr>
            <a:graphicFrameLocks noChangeAspect="1"/>
          </p:cNvGraphicFramePr>
          <p:nvPr/>
        </p:nvGraphicFramePr>
        <p:xfrm>
          <a:off x="430182" y="2187590"/>
          <a:ext cx="2293937" cy="962025"/>
        </p:xfrm>
        <a:graphic>
          <a:graphicData uri="http://schemas.openxmlformats.org/presentationml/2006/ole">
            <p:oleObj spid="_x0000_s5123" name="Equation" r:id="rId5" imgW="1155600" imgH="482400" progId="Equation.3">
              <p:embed/>
            </p:oleObj>
          </a:graphicData>
        </a:graphic>
      </p:graphicFrame>
      <p:sp>
        <p:nvSpPr>
          <p:cNvPr id="431112" name="Text Box 8"/>
          <p:cNvSpPr txBox="1">
            <a:spLocks noChangeArrowheads="1"/>
          </p:cNvSpPr>
          <p:nvPr/>
        </p:nvSpPr>
        <p:spPr bwMode="auto">
          <a:xfrm>
            <a:off x="285719" y="3152790"/>
            <a:ext cx="3671888" cy="517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/>
              <a:t>Gjennomsnittelig effektforbruk over en tidsperioden:</a:t>
            </a:r>
          </a:p>
        </p:txBody>
      </p:sp>
      <p:graphicFrame>
        <p:nvGraphicFramePr>
          <p:cNvPr id="431113" name="Object 9"/>
          <p:cNvGraphicFramePr>
            <a:graphicFrameLocks noChangeAspect="1"/>
          </p:cNvGraphicFramePr>
          <p:nvPr/>
        </p:nvGraphicFramePr>
        <p:xfrm>
          <a:off x="214282" y="3800490"/>
          <a:ext cx="2824162" cy="1771650"/>
        </p:xfrm>
        <a:graphic>
          <a:graphicData uri="http://schemas.openxmlformats.org/presentationml/2006/ole">
            <p:oleObj spid="_x0000_s5124" name="Equation" r:id="rId6" imgW="1422360" imgH="888840" progId="Equation.3">
              <p:embed/>
            </p:oleObj>
          </a:graphicData>
        </a:graphic>
      </p:graphicFrame>
      <p:sp>
        <p:nvSpPr>
          <p:cNvPr id="431114" name="Text Box 10"/>
          <p:cNvSpPr txBox="1">
            <a:spLocks noChangeArrowheads="1"/>
          </p:cNvSpPr>
          <p:nvPr/>
        </p:nvSpPr>
        <p:spPr bwMode="auto">
          <a:xfrm>
            <a:off x="4030632" y="1035065"/>
            <a:ext cx="367188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/>
              <a:t>Statisk effektforbruk:</a:t>
            </a:r>
          </a:p>
        </p:txBody>
      </p:sp>
      <p:sp>
        <p:nvSpPr>
          <p:cNvPr id="431115" name="Text Box 11"/>
          <p:cNvSpPr txBox="1">
            <a:spLocks noChangeArrowheads="1"/>
          </p:cNvSpPr>
          <p:nvPr/>
        </p:nvSpPr>
        <p:spPr bwMode="auto">
          <a:xfrm>
            <a:off x="4606894" y="1539890"/>
            <a:ext cx="4465700" cy="2031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nb-NO" dirty="0"/>
              <a:t>AV strøm.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nb-NO" dirty="0" err="1"/>
              <a:t>Tunnellering</a:t>
            </a:r>
            <a:r>
              <a:rPr lang="nb-NO" dirty="0"/>
              <a:t>.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nb-NO" dirty="0" err="1"/>
              <a:t>Pn-overganger</a:t>
            </a:r>
            <a:r>
              <a:rPr lang="nb-NO" dirty="0"/>
              <a:t>.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nb-NO" dirty="0"/>
              <a:t>Lekkasje i transistorer som overstyres.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endParaRPr lang="nb-NO" dirty="0"/>
          </a:p>
        </p:txBody>
      </p:sp>
      <p:sp>
        <p:nvSpPr>
          <p:cNvPr id="431116" name="Text Box 12"/>
          <p:cNvSpPr txBox="1">
            <a:spLocks noChangeArrowheads="1"/>
          </p:cNvSpPr>
          <p:nvPr/>
        </p:nvSpPr>
        <p:spPr bwMode="auto">
          <a:xfrm>
            <a:off x="4029044" y="3194065"/>
            <a:ext cx="367188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 dirty="0"/>
              <a:t>Dynamisk effektforbruk:</a:t>
            </a:r>
          </a:p>
        </p:txBody>
      </p:sp>
      <p:sp>
        <p:nvSpPr>
          <p:cNvPr id="431117" name="Text Box 13"/>
          <p:cNvSpPr txBox="1">
            <a:spLocks noChangeArrowheads="1"/>
          </p:cNvSpPr>
          <p:nvPr/>
        </p:nvSpPr>
        <p:spPr bwMode="auto">
          <a:xfrm>
            <a:off x="4605307" y="3698890"/>
            <a:ext cx="3671887" cy="942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nb-NO"/>
              <a:t>Opp- og utladning av kapasitanser.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r>
              <a:rPr lang="nb-NO"/>
              <a:t>Kortslutningsstrøm.</a:t>
            </a:r>
          </a:p>
          <a:p>
            <a:pPr marL="342900" indent="-342900" algn="l">
              <a:spcBef>
                <a:spcPct val="50000"/>
              </a:spcBef>
              <a:buFontTx/>
              <a:buAutoNum type="arabicPeriod"/>
            </a:pP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Statisk effektforbruk</a:t>
            </a:r>
          </a:p>
        </p:txBody>
      </p:sp>
      <p:pic>
        <p:nvPicPr>
          <p:cNvPr id="432132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1484313"/>
            <a:ext cx="3205163" cy="2401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432133" name="Text Box 5"/>
          <p:cNvSpPr txBox="1">
            <a:spLocks noChangeArrowheads="1"/>
          </p:cNvSpPr>
          <p:nvPr/>
        </p:nvSpPr>
        <p:spPr bwMode="auto">
          <a:xfrm>
            <a:off x="611188" y="4348163"/>
            <a:ext cx="367188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/>
              <a:t>AV strøm:</a:t>
            </a:r>
          </a:p>
        </p:txBody>
      </p:sp>
      <p:graphicFrame>
        <p:nvGraphicFramePr>
          <p:cNvPr id="432134" name="Object 6"/>
          <p:cNvGraphicFramePr>
            <a:graphicFrameLocks noChangeAspect="1"/>
          </p:cNvGraphicFramePr>
          <p:nvPr/>
        </p:nvGraphicFramePr>
        <p:xfrm>
          <a:off x="755650" y="4797425"/>
          <a:ext cx="3200400" cy="1058863"/>
        </p:xfrm>
        <a:graphic>
          <a:graphicData uri="http://schemas.openxmlformats.org/presentationml/2006/ole">
            <p:oleObj spid="_x0000_s6146" name="Equation" r:id="rId5" imgW="1612800" imgH="533160" progId="Equation.3">
              <p:embed/>
            </p:oleObj>
          </a:graphicData>
        </a:graphic>
      </p:graphicFrame>
      <p:sp>
        <p:nvSpPr>
          <p:cNvPr id="432135" name="Text Box 7"/>
          <p:cNvSpPr txBox="1">
            <a:spLocks noChangeArrowheads="1"/>
          </p:cNvSpPr>
          <p:nvPr/>
        </p:nvSpPr>
        <p:spPr bwMode="auto">
          <a:xfrm>
            <a:off x="4643438" y="4365625"/>
            <a:ext cx="367188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/>
              <a:t>Statisk effektforbruk:</a:t>
            </a:r>
          </a:p>
        </p:txBody>
      </p:sp>
      <p:graphicFrame>
        <p:nvGraphicFramePr>
          <p:cNvPr id="432136" name="Object 8"/>
          <p:cNvGraphicFramePr>
            <a:graphicFrameLocks noChangeAspect="1"/>
          </p:cNvGraphicFramePr>
          <p:nvPr/>
        </p:nvGraphicFramePr>
        <p:xfrm>
          <a:off x="5003800" y="5013325"/>
          <a:ext cx="2092325" cy="454025"/>
        </p:xfrm>
        <a:graphic>
          <a:graphicData uri="http://schemas.openxmlformats.org/presentationml/2006/ole">
            <p:oleObj spid="_x0000_s6147" name="Equation" r:id="rId6" imgW="10540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2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2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2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2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32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3" grpId="0"/>
      <p:bldP spid="4321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Dynamisk effektforbruk</a:t>
            </a:r>
          </a:p>
        </p:txBody>
      </p:sp>
      <p:pic>
        <p:nvPicPr>
          <p:cNvPr id="43315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188" y="2924175"/>
            <a:ext cx="2362200" cy="2592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433157" name="Text Box 5"/>
          <p:cNvSpPr txBox="1">
            <a:spLocks noChangeArrowheads="1"/>
          </p:cNvSpPr>
          <p:nvPr/>
        </p:nvSpPr>
        <p:spPr bwMode="auto">
          <a:xfrm>
            <a:off x="468313" y="2276475"/>
            <a:ext cx="367188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/>
              <a:t>Inverter med last:</a:t>
            </a:r>
          </a:p>
        </p:txBody>
      </p:sp>
      <p:sp>
        <p:nvSpPr>
          <p:cNvPr id="433158" name="Text Box 6"/>
          <p:cNvSpPr txBox="1">
            <a:spLocks noChangeArrowheads="1"/>
          </p:cNvSpPr>
          <p:nvPr/>
        </p:nvSpPr>
        <p:spPr bwMode="auto">
          <a:xfrm>
            <a:off x="4140200" y="857232"/>
            <a:ext cx="50038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 dirty="0"/>
              <a:t>Gjennomsnittelig dynamisk effektforbruk:</a:t>
            </a:r>
          </a:p>
        </p:txBody>
      </p:sp>
      <p:graphicFrame>
        <p:nvGraphicFramePr>
          <p:cNvPr id="433159" name="Object 7"/>
          <p:cNvGraphicFramePr>
            <a:graphicFrameLocks noChangeAspect="1"/>
          </p:cNvGraphicFramePr>
          <p:nvPr/>
        </p:nvGraphicFramePr>
        <p:xfrm>
          <a:off x="4945063" y="1214422"/>
          <a:ext cx="3227387" cy="1924050"/>
        </p:xfrm>
        <a:graphic>
          <a:graphicData uri="http://schemas.openxmlformats.org/presentationml/2006/ole">
            <p:oleObj spid="_x0000_s7170" name="Equation" r:id="rId5" imgW="1625400" imgH="965160" progId="Equation.3">
              <p:embed/>
            </p:oleObj>
          </a:graphicData>
        </a:graphic>
      </p:graphicFrame>
      <p:graphicFrame>
        <p:nvGraphicFramePr>
          <p:cNvPr id="433160" name="Object 8"/>
          <p:cNvGraphicFramePr>
            <a:graphicFrameLocks noChangeAspect="1"/>
          </p:cNvGraphicFramePr>
          <p:nvPr/>
        </p:nvGraphicFramePr>
        <p:xfrm>
          <a:off x="4284663" y="3528997"/>
          <a:ext cx="3149600" cy="1266825"/>
        </p:xfrm>
        <a:graphic>
          <a:graphicData uri="http://schemas.openxmlformats.org/presentationml/2006/ole">
            <p:oleObj spid="_x0000_s7171" name="Equation" r:id="rId6" imgW="1587240" imgH="634680" progId="Equation.3">
              <p:embed/>
            </p:oleObj>
          </a:graphicData>
        </a:graphic>
      </p:graphicFrame>
      <p:sp>
        <p:nvSpPr>
          <p:cNvPr id="433161" name="Text Box 9"/>
          <p:cNvSpPr txBox="1">
            <a:spLocks noChangeArrowheads="1"/>
          </p:cNvSpPr>
          <p:nvPr/>
        </p:nvSpPr>
        <p:spPr bwMode="auto">
          <a:xfrm>
            <a:off x="4068763" y="4922822"/>
            <a:ext cx="367188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/>
              <a:t>Tar hensyn til aktivitet:</a:t>
            </a:r>
          </a:p>
        </p:txBody>
      </p:sp>
      <p:graphicFrame>
        <p:nvGraphicFramePr>
          <p:cNvPr id="433162" name="Object 10"/>
          <p:cNvGraphicFramePr>
            <a:graphicFrameLocks noChangeAspect="1"/>
          </p:cNvGraphicFramePr>
          <p:nvPr/>
        </p:nvGraphicFramePr>
        <p:xfrm>
          <a:off x="4292600" y="5370497"/>
          <a:ext cx="2522538" cy="504825"/>
        </p:xfrm>
        <a:graphic>
          <a:graphicData uri="http://schemas.openxmlformats.org/presentationml/2006/ole">
            <p:oleObj spid="_x0000_s7172" name="Equation" r:id="rId7" imgW="1269720" imgH="253800" progId="Equation.3">
              <p:embed/>
            </p:oleObj>
          </a:graphicData>
        </a:graphic>
      </p:graphicFrame>
      <p:sp>
        <p:nvSpPr>
          <p:cNvPr id="433163" name="Text Box 11"/>
          <p:cNvSpPr txBox="1">
            <a:spLocks noChangeArrowheads="1"/>
          </p:cNvSpPr>
          <p:nvPr/>
        </p:nvSpPr>
        <p:spPr bwMode="auto">
          <a:xfrm>
            <a:off x="4140200" y="3122597"/>
            <a:ext cx="367188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nb-NO"/>
              <a:t>Over tidsperioden T: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3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3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3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3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33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33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33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33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57" grpId="0"/>
      <p:bldP spid="433158" grpId="0"/>
      <p:bldP spid="433161" grpId="0"/>
      <p:bldP spid="433163" grpId="0"/>
    </p:bldLst>
  </p:timing>
</p:sld>
</file>

<file path=ppt/theme/theme1.xml><?xml version="1.0" encoding="utf-8"?>
<a:theme xmlns:a="http://schemas.openxmlformats.org/drawingml/2006/main" name="INF3400Del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INF3400Del3</Template>
  <TotalTime>394</TotalTime>
  <Words>661</Words>
  <Application>Microsoft Office PowerPoint</Application>
  <PresentationFormat>On-screen Show (4:3)</PresentationFormat>
  <Paragraphs>186</Paragraphs>
  <Slides>32</Slides>
  <Notes>32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INF3400Del3</vt:lpstr>
      <vt:lpstr>Microsoft Equation 3.0</vt:lpstr>
      <vt:lpstr>INF3400 Del 8</vt:lpstr>
      <vt:lpstr>Introduksjon til effektforbruk</vt:lpstr>
      <vt:lpstr>Svak inversjon</vt:lpstr>
      <vt:lpstr>Oppgave 2.11</vt:lpstr>
      <vt:lpstr>Lekkasje i pn-overganger</vt:lpstr>
      <vt:lpstr>Tunnellering</vt:lpstr>
      <vt:lpstr>Effektforbruk</vt:lpstr>
      <vt:lpstr>Statisk effektforbruk</vt:lpstr>
      <vt:lpstr>Dynamisk effektforbruk</vt:lpstr>
      <vt:lpstr>Pseudo nMOS</vt:lpstr>
      <vt:lpstr>Pseudo nMOS inverter</vt:lpstr>
      <vt:lpstr>Slide 12</vt:lpstr>
      <vt:lpstr>Pseudo nMOS NAND2</vt:lpstr>
      <vt:lpstr>Slide 14</vt:lpstr>
      <vt:lpstr>Slide 15</vt:lpstr>
      <vt:lpstr>Pseudo nMOS NOR</vt:lpstr>
      <vt:lpstr>Slide 17</vt:lpstr>
      <vt:lpstr>Eksempel</vt:lpstr>
      <vt:lpstr>Oppgave 6.18</vt:lpstr>
      <vt:lpstr>Slide 20</vt:lpstr>
      <vt:lpstr>Slide 21</vt:lpstr>
      <vt:lpstr>Oppgave 6.19</vt:lpstr>
      <vt:lpstr>Ganged CMOS</vt:lpstr>
      <vt:lpstr>Slide 24</vt:lpstr>
      <vt:lpstr>Slide 25</vt:lpstr>
      <vt:lpstr>Source følger opptrekkslogikk</vt:lpstr>
      <vt:lpstr>Oppgave 6.25</vt:lpstr>
      <vt:lpstr>Slide 28</vt:lpstr>
      <vt:lpstr>Slide 29</vt:lpstr>
      <vt:lpstr>Kaskode spenning svitsj logikk</vt:lpstr>
      <vt:lpstr>Slide 31</vt:lpstr>
      <vt:lpstr>Oppgave 6.26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INF3400 Del 3</dc:title>
  <dc:creator>yngvarbadm</dc:creator>
  <cp:lastModifiedBy>uio</cp:lastModifiedBy>
  <cp:revision>39</cp:revision>
  <dcterms:created xsi:type="dcterms:W3CDTF">2010-02-12T20:50:46Z</dcterms:created>
  <dcterms:modified xsi:type="dcterms:W3CDTF">2010-03-17T20:06:09Z</dcterms:modified>
</cp:coreProperties>
</file>