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9" r:id="rId4"/>
    <p:sldId id="276" r:id="rId5"/>
    <p:sldId id="277" r:id="rId6"/>
    <p:sldId id="260" r:id="rId7"/>
    <p:sldId id="261" r:id="rId8"/>
    <p:sldId id="278" r:id="rId9"/>
    <p:sldId id="262" r:id="rId10"/>
    <p:sldId id="263" r:id="rId11"/>
    <p:sldId id="279" r:id="rId12"/>
    <p:sldId id="280" r:id="rId13"/>
    <p:sldId id="265" r:id="rId14"/>
    <p:sldId id="266" r:id="rId15"/>
    <p:sldId id="267" r:id="rId16"/>
    <p:sldId id="281" r:id="rId17"/>
    <p:sldId id="282" r:id="rId18"/>
    <p:sldId id="283" r:id="rId19"/>
    <p:sldId id="289" r:id="rId20"/>
    <p:sldId id="284" r:id="rId21"/>
    <p:sldId id="290" r:id="rId22"/>
    <p:sldId id="285" r:id="rId23"/>
    <p:sldId id="286" r:id="rId24"/>
    <p:sldId id="287" r:id="rId25"/>
    <p:sldId id="299" r:id="rId26"/>
    <p:sldId id="288" r:id="rId27"/>
    <p:sldId id="291" r:id="rId28"/>
    <p:sldId id="300" r:id="rId29"/>
    <p:sldId id="301" r:id="rId30"/>
    <p:sldId id="292" r:id="rId31"/>
    <p:sldId id="293" r:id="rId32"/>
    <p:sldId id="294" r:id="rId33"/>
    <p:sldId id="295" r:id="rId34"/>
    <p:sldId id="302" r:id="rId35"/>
    <p:sldId id="303" r:id="rId36"/>
    <p:sldId id="304" r:id="rId37"/>
    <p:sldId id="305" r:id="rId38"/>
    <p:sldId id="306" r:id="rId39"/>
    <p:sldId id="308" r:id="rId40"/>
    <p:sldId id="309" r:id="rId41"/>
    <p:sldId id="310" r:id="rId42"/>
    <p:sldId id="268" r:id="rId43"/>
  </p:sldIdLst>
  <p:sldSz cx="9144000" cy="6858000" type="screen4x3"/>
  <p:notesSz cx="7099300"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79" autoAdjust="0"/>
  </p:normalViewPr>
  <p:slideViewPr>
    <p:cSldViewPr>
      <p:cViewPr varScale="1">
        <p:scale>
          <a:sx n="97" d="100"/>
          <a:sy n="97"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nb-NO"/>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FCF0D546-0892-4DE0-81C3-65E03B28F649}" type="datetimeFigureOut">
              <a:rPr lang="nb-NO" smtClean="0"/>
              <a:pPr/>
              <a:t>2009-12-03</a:t>
            </a:fld>
            <a:endParaRPr lang="nb-NO"/>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nb-NO"/>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nb-NO"/>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E035B94-FE7E-4A5C-A898-7AF07094A52C}"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Figur 1:</a:t>
            </a:r>
          </a:p>
          <a:p>
            <a:endParaRPr lang="nb-NO" dirty="0" smtClean="0"/>
          </a:p>
          <a:p>
            <a:r>
              <a:rPr lang="nb-NO" dirty="0" smtClean="0"/>
              <a:t>De svarte nodene i treet til venstre utgjør en uavhengig mengde – det går ingen kanter mellom noe par av svarte noder. Dette er faktisk også en største uavhengig mengde – det finnes ingen uavhengig mengde større enn elleve noder i det venstre treet. De svarte nodene i treet til høyre utgjør ingen uavhengig mengde – det går kanter mellom to og to av dem.</a:t>
            </a:r>
          </a:p>
          <a:p>
            <a:endParaRPr lang="nb-NO" dirty="0" smtClean="0"/>
          </a:p>
          <a:p>
            <a:endParaRPr lang="nb-NO" dirty="0" smtClean="0"/>
          </a:p>
          <a:p>
            <a:r>
              <a:rPr lang="nb-NO" dirty="0" smtClean="0"/>
              <a:t>Figur 2:</a:t>
            </a:r>
          </a:p>
          <a:p>
            <a:endParaRPr lang="nb-NO" dirty="0" smtClean="0"/>
          </a:p>
          <a:p>
            <a:r>
              <a:rPr lang="nb-NO" sz="1300" dirty="0" smtClean="0"/>
              <a:t>Et tre </a:t>
            </a:r>
            <a:r>
              <a:rPr lang="nb-NO" sz="1300" i="1" dirty="0" smtClean="0"/>
              <a:t>T</a:t>
            </a:r>
            <a:r>
              <a:rPr lang="nb-NO" sz="1300" dirty="0" smtClean="0"/>
              <a:t> med rot </a:t>
            </a:r>
            <a:r>
              <a:rPr lang="nb-NO" sz="1300" i="1" dirty="0" smtClean="0"/>
              <a:t>r</a:t>
            </a:r>
            <a:r>
              <a:rPr lang="nb-NO" sz="1300" dirty="0" smtClean="0"/>
              <a:t>, en </a:t>
            </a:r>
            <a:r>
              <a:rPr lang="nb-NO" sz="1300" dirty="0" err="1" smtClean="0"/>
              <a:t>løvnode</a:t>
            </a:r>
            <a:r>
              <a:rPr lang="nb-NO" sz="1300" dirty="0" smtClean="0"/>
              <a:t> </a:t>
            </a:r>
            <a:r>
              <a:rPr lang="nb-NO" sz="1300" i="1" dirty="0" smtClean="0"/>
              <a:t>l</a:t>
            </a:r>
            <a:r>
              <a:rPr lang="nb-NO" sz="1300" dirty="0" smtClean="0"/>
              <a:t>, en intern node </a:t>
            </a:r>
            <a:r>
              <a:rPr lang="nb-NO" sz="1300" i="1" dirty="0" smtClean="0"/>
              <a:t>v</a:t>
            </a:r>
            <a:r>
              <a:rPr lang="nb-NO" sz="1300" dirty="0" smtClean="0"/>
              <a:t>, og </a:t>
            </a:r>
            <a:r>
              <a:rPr lang="nb-NO" sz="1300" dirty="0" err="1" smtClean="0"/>
              <a:t>subtreet</a:t>
            </a:r>
            <a:r>
              <a:rPr lang="nb-NO" sz="1300" dirty="0" smtClean="0"/>
              <a:t> </a:t>
            </a:r>
            <a:r>
              <a:rPr lang="nb-NO" sz="1300" i="1" dirty="0" smtClean="0"/>
              <a:t>T</a:t>
            </a:r>
            <a:r>
              <a:rPr lang="nb-NO" sz="1300" i="1" baseline="-25000" dirty="0" smtClean="0"/>
              <a:t>v</a:t>
            </a:r>
            <a:r>
              <a:rPr lang="nb-NO" sz="1300" dirty="0" smtClean="0"/>
              <a:t> med rot i </a:t>
            </a:r>
            <a:r>
              <a:rPr lang="nb-NO" sz="1300" i="1" dirty="0" smtClean="0"/>
              <a:t>v</a:t>
            </a:r>
            <a:r>
              <a:rPr lang="nb-NO" sz="1300" dirty="0" smtClean="0"/>
              <a:t>.</a:t>
            </a:r>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a:t>
            </a:fld>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11</a:t>
            </a:fld>
            <a:endParaRPr lang="nb-N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12</a:t>
            </a:fld>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13</a:t>
            </a:fld>
            <a:endParaRPr lang="nb-N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14</a:t>
            </a:fld>
            <a:endParaRPr lang="nb-N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15</a:t>
            </a:fld>
            <a:endParaRPr lang="nb-N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16</a:t>
            </a:fld>
            <a:endParaRPr lang="nb-N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Trekke</a:t>
            </a:r>
            <a:r>
              <a:rPr lang="nb-NO" baseline="0" dirty="0" smtClean="0"/>
              <a:t> 1 fra F, 1 fra G eller 2 fra G</a:t>
            </a:r>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17</a:t>
            </a:fld>
            <a:endParaRPr lang="nb-N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18</a:t>
            </a:fld>
            <a:endParaRPr lang="nb-N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19</a:t>
            </a:fld>
            <a:endParaRPr lang="nb-N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Den som er i trekket når</a:t>
            </a:r>
            <a:r>
              <a:rPr lang="nb-NO" baseline="0" dirty="0" smtClean="0"/>
              <a:t> situasjonen er (0,0) vinner. Den som trakk den siste fyrstikken taper.</a:t>
            </a:r>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20</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a:t>
            </a:fld>
            <a:endParaRPr lang="nb-N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21</a:t>
            </a:fld>
            <a:endParaRPr lang="nb-NO"/>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22</a:t>
            </a:fld>
            <a:endParaRPr lang="nb-NO"/>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23</a:t>
            </a:fld>
            <a:endParaRPr lang="nb-NO"/>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24</a:t>
            </a:fld>
            <a:endParaRPr lang="nb-NO"/>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25</a:t>
            </a:fld>
            <a:endParaRPr lang="nb-NO"/>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26</a:t>
            </a:fld>
            <a:endParaRPr lang="nb-NO"/>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27</a:t>
            </a:fld>
            <a:endParaRPr lang="nb-NO"/>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28</a:t>
            </a:fld>
            <a:endParaRPr lang="nb-NO"/>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29</a:t>
            </a:fld>
            <a:endParaRPr lang="nb-NO"/>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30</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4</a:t>
            </a:fld>
            <a:endParaRPr lang="nb-NO"/>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31</a:t>
            </a:fld>
            <a:endParaRPr lang="nb-NO"/>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32</a:t>
            </a:fld>
            <a:endParaRPr lang="nb-NO"/>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33</a:t>
            </a:fld>
            <a:endParaRPr lang="nb-NO"/>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34</a:t>
            </a:fld>
            <a:endParaRPr lang="nb-NO"/>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35</a:t>
            </a:fld>
            <a:endParaRPr lang="nb-NO"/>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36</a:t>
            </a:fld>
            <a:endParaRPr lang="nb-NO"/>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37</a:t>
            </a:fld>
            <a:endParaRPr lang="nb-NO"/>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38</a:t>
            </a:fld>
            <a:endParaRPr lang="nb-NO"/>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39</a:t>
            </a:fld>
            <a:endParaRPr lang="nb-NO"/>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40</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478">
              <a:defRPr/>
            </a:pPr>
            <a:r>
              <a:rPr lang="nb-NO" sz="1300" dirty="0" smtClean="0"/>
              <a:t>Det lille vanskelige her blir vel her nå (?) å se at man ikke </a:t>
            </a:r>
            <a:r>
              <a:rPr lang="nb-NO" sz="1300" i="1" dirty="0" smtClean="0"/>
              <a:t>må </a:t>
            </a:r>
            <a:r>
              <a:rPr lang="nb-NO" sz="1300" dirty="0" smtClean="0"/>
              <a:t>ta med alle barn av en node </a:t>
            </a:r>
            <a:r>
              <a:rPr lang="nb-NO" sz="1300" i="1" dirty="0" smtClean="0"/>
              <a:t>v</a:t>
            </a:r>
            <a:r>
              <a:rPr lang="nb-NO" sz="1300" dirty="0" smtClean="0"/>
              <a:t> som ikke selv er tatt med, men at man </a:t>
            </a:r>
            <a:r>
              <a:rPr lang="nb-NO" sz="1300" i="1" dirty="0" smtClean="0"/>
              <a:t>kan</a:t>
            </a:r>
            <a:r>
              <a:rPr lang="nb-NO" sz="1300" dirty="0" smtClean="0"/>
              <a:t> gjøre det, og at man altså tar med/utelater på den måten som gir høyest verdi; tilsvarende er det ikke om man har tatt med node </a:t>
            </a:r>
            <a:r>
              <a:rPr lang="nb-NO" sz="1300" i="1" dirty="0" smtClean="0"/>
              <a:t>v</a:t>
            </a:r>
            <a:r>
              <a:rPr lang="nb-NO" sz="1300" dirty="0" smtClean="0"/>
              <a:t>, da kan man </a:t>
            </a:r>
            <a:r>
              <a:rPr lang="nb-NO" sz="1300" i="1" dirty="0" smtClean="0"/>
              <a:t>ikke</a:t>
            </a:r>
            <a:r>
              <a:rPr lang="nb-NO" sz="1300" dirty="0" smtClean="0"/>
              <a:t> ta med noen av barna.</a:t>
            </a:r>
          </a:p>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5</a:t>
            </a:fld>
            <a:endParaRPr lang="nb-NO"/>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41</a:t>
            </a:fld>
            <a:endParaRPr lang="nb-NO"/>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42</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478">
              <a:defRPr/>
            </a:pPr>
            <a:r>
              <a:rPr lang="nb-NO" sz="1300" dirty="0" smtClean="0"/>
              <a:t>Det lille vanskelige her blir vel her nå (?) å se at man ikke </a:t>
            </a:r>
            <a:r>
              <a:rPr lang="nb-NO" sz="1300" i="1" dirty="0" smtClean="0"/>
              <a:t>må </a:t>
            </a:r>
            <a:r>
              <a:rPr lang="nb-NO" sz="1300" dirty="0" smtClean="0"/>
              <a:t>ta med alle barn av en node </a:t>
            </a:r>
            <a:r>
              <a:rPr lang="nb-NO" sz="1300" i="1" dirty="0" smtClean="0"/>
              <a:t>v</a:t>
            </a:r>
            <a:r>
              <a:rPr lang="nb-NO" sz="1300" dirty="0" smtClean="0"/>
              <a:t> som ikke selv er tatt med, men at man </a:t>
            </a:r>
            <a:r>
              <a:rPr lang="nb-NO" sz="1300" i="1" dirty="0" smtClean="0"/>
              <a:t>kan</a:t>
            </a:r>
            <a:r>
              <a:rPr lang="nb-NO" sz="1300" dirty="0" smtClean="0"/>
              <a:t> gjøre det, og at man altså tar med/utelater på den måten som gir høyest verdi; tilsvarende er det ikke om man har tatt med node </a:t>
            </a:r>
            <a:r>
              <a:rPr lang="nb-NO" sz="1300" i="1" dirty="0" smtClean="0"/>
              <a:t>v</a:t>
            </a:r>
            <a:r>
              <a:rPr lang="nb-NO" sz="1300" dirty="0" smtClean="0"/>
              <a:t>, da kan man </a:t>
            </a:r>
            <a:r>
              <a:rPr lang="nb-NO" sz="1300" i="1" dirty="0" smtClean="0"/>
              <a:t>ikke</a:t>
            </a:r>
            <a:r>
              <a:rPr lang="nb-NO" sz="1300" dirty="0" smtClean="0"/>
              <a:t> ta med noen av barna.</a:t>
            </a:r>
          </a:p>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6</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7</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8</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9</a:t>
            </a:fld>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smtClean="0"/>
          </a:p>
        </p:txBody>
      </p:sp>
      <p:sp>
        <p:nvSpPr>
          <p:cNvPr id="4" name="Slide Number Placeholder 3"/>
          <p:cNvSpPr>
            <a:spLocks noGrp="1"/>
          </p:cNvSpPr>
          <p:nvPr>
            <p:ph type="sldNum" sz="quarter" idx="10"/>
          </p:nvPr>
        </p:nvSpPr>
        <p:spPr/>
        <p:txBody>
          <a:bodyPr/>
          <a:lstStyle/>
          <a:p>
            <a:fld id="{4E035B94-FE7E-4A5C-A898-7AF07094A52C}" type="slidenum">
              <a:rPr lang="nb-NO" smtClean="0"/>
              <a:pPr/>
              <a:t>10</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EDECD-A784-405D-9DF2-5223CFFA6BEA}" type="datetimeFigureOut">
              <a:rPr lang="nb-NO" smtClean="0"/>
              <a:pPr/>
              <a:t>2009-12-03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CE81E24-3C50-4A47-9A80-707106B8A198}"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EDECD-A784-405D-9DF2-5223CFFA6BEA}" type="datetimeFigureOut">
              <a:rPr lang="nb-NO" smtClean="0"/>
              <a:pPr/>
              <a:t>2009-12-03</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81E24-3C50-4A47-9A80-707106B8A198}"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INF 4130 Eksamen 2008</a:t>
            </a:r>
            <a:endParaRPr lang="nb-NO" dirty="0"/>
          </a:p>
        </p:txBody>
      </p:sp>
      <p:sp>
        <p:nvSpPr>
          <p:cNvPr id="3" name="Subtitle 2"/>
          <p:cNvSpPr>
            <a:spLocks noGrp="1"/>
          </p:cNvSpPr>
          <p:nvPr>
            <p:ph type="subTitle" idx="1"/>
          </p:nvPr>
        </p:nvSpPr>
        <p:spPr/>
        <p:txBody>
          <a:bodyPr/>
          <a:lstStyle/>
          <a:p>
            <a:r>
              <a:rPr lang="nb-NO" dirty="0" smtClean="0"/>
              <a:t>Gjennomgang</a:t>
            </a:r>
            <a:endParaRPr lang="nb-N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dirty="0" smtClean="0"/>
              <a:t>Vi skal bruke </a:t>
            </a:r>
            <a:r>
              <a:rPr lang="nb-NO" sz="1600" dirty="0" err="1" smtClean="0"/>
              <a:t>Karp-Rabin-algortimen</a:t>
            </a:r>
            <a:r>
              <a:rPr lang="nb-NO" sz="1600" dirty="0" smtClean="0"/>
              <a:t> for å søke etter </a:t>
            </a:r>
            <a:r>
              <a:rPr lang="nb-NO" sz="1600" dirty="0" err="1" smtClean="0"/>
              <a:t>patternet</a:t>
            </a:r>
            <a:r>
              <a:rPr lang="nb-NO" sz="1600" dirty="0" smtClean="0"/>
              <a:t> 666 i strengen 12345666.</a:t>
            </a:r>
          </a:p>
          <a:p>
            <a:pPr marL="0" indent="0">
              <a:buNone/>
            </a:pPr>
            <a:r>
              <a:rPr lang="nb-NO" sz="1600" dirty="0" smtClean="0"/>
              <a:t> </a:t>
            </a:r>
          </a:p>
          <a:p>
            <a:pPr marL="0" indent="0">
              <a:buNone/>
            </a:pPr>
            <a:r>
              <a:rPr lang="nb-NO" sz="1600" dirty="0" smtClean="0"/>
              <a:t>Vi antar at algoritmen arbeider med de vanlige tallene i titallssystemet, som beskrevet i kursboken (</a:t>
            </a:r>
            <a:r>
              <a:rPr lang="nb-NO" sz="1600" dirty="0" err="1" smtClean="0"/>
              <a:t>Berman</a:t>
            </a:r>
            <a:r>
              <a:rPr lang="nb-NO" sz="1600" dirty="0" smtClean="0"/>
              <a:t> &amp; Paul, </a:t>
            </a:r>
            <a:r>
              <a:rPr lang="nb-NO" sz="1600" i="1" dirty="0" err="1" smtClean="0"/>
              <a:t>Algorithms</a:t>
            </a:r>
            <a:r>
              <a:rPr lang="nb-NO" sz="1600" i="1" dirty="0" smtClean="0"/>
              <a:t>:</a:t>
            </a:r>
            <a:r>
              <a:rPr lang="nb-NO" sz="1600" dirty="0" smtClean="0"/>
              <a:t> </a:t>
            </a:r>
            <a:r>
              <a:rPr lang="nb-NO" sz="1600" i="1" dirty="0" err="1" smtClean="0"/>
              <a:t>Sequential</a:t>
            </a:r>
            <a:r>
              <a:rPr lang="nb-NO" sz="1600" i="1" dirty="0" smtClean="0"/>
              <a:t>, </a:t>
            </a:r>
            <a:r>
              <a:rPr lang="nb-NO" sz="1600" i="1" dirty="0" err="1" smtClean="0"/>
              <a:t>Parallel</a:t>
            </a:r>
            <a:r>
              <a:rPr lang="nb-NO" sz="1600" i="1" dirty="0" smtClean="0"/>
              <a:t>, and </a:t>
            </a:r>
            <a:r>
              <a:rPr lang="nb-NO" sz="1600" i="1" dirty="0" err="1" smtClean="0"/>
              <a:t>Distributed</a:t>
            </a:r>
            <a:r>
              <a:rPr lang="nb-NO" sz="1600" dirty="0" smtClean="0"/>
              <a:t>), slik at vi slipper omregning via et annet og mer uvant tallsystem, videre antar vi at algoritmen arbeider </a:t>
            </a:r>
            <a:r>
              <a:rPr lang="nb-NO" sz="1600" dirty="0" err="1" smtClean="0"/>
              <a:t>modulo</a:t>
            </a:r>
            <a:r>
              <a:rPr lang="nb-NO" sz="1600" dirty="0" smtClean="0"/>
              <a:t> 3.</a:t>
            </a:r>
          </a:p>
          <a:p>
            <a:pPr marL="0" indent="0">
              <a:buNone/>
            </a:pPr>
            <a:endParaRPr lang="nb-NO" sz="1600" dirty="0"/>
          </a:p>
          <a:p>
            <a:pPr>
              <a:buNone/>
            </a:pPr>
            <a:r>
              <a:rPr lang="nb-NO" sz="1600" b="1" dirty="0"/>
              <a:t>Spørsmål 2.a	(12 %)</a:t>
            </a:r>
            <a:endParaRPr lang="nb-NO" sz="1600" dirty="0"/>
          </a:p>
          <a:p>
            <a:pPr marL="0" indent="0">
              <a:buNone/>
            </a:pPr>
            <a:r>
              <a:rPr lang="nb-NO" sz="1600" dirty="0"/>
              <a:t>Vis hvordan algoritmen arbeider stegvis under søket, hva den aktuelle delen av strengen (vinduet) omegnes til </a:t>
            </a:r>
            <a:r>
              <a:rPr lang="nb-NO" sz="1600" dirty="0" err="1"/>
              <a:t>modulo</a:t>
            </a:r>
            <a:r>
              <a:rPr lang="nb-NO" sz="1600" dirty="0"/>
              <a:t> 3, og angi hvor det ikke blir match, hvor det blir uekte (spuriøs) match og hvor det blir ekte match.</a:t>
            </a:r>
          </a:p>
          <a:p>
            <a:pPr>
              <a:buNone/>
            </a:pPr>
            <a:r>
              <a:rPr lang="nb-NO" sz="1600" dirty="0"/>
              <a:t> </a:t>
            </a:r>
          </a:p>
          <a:p>
            <a:pPr>
              <a:buNone/>
            </a:pPr>
            <a:r>
              <a:rPr lang="nb-NO" sz="1600" dirty="0"/>
              <a:t>Du kan gjerne gjøre dette i kort </a:t>
            </a:r>
            <a:r>
              <a:rPr lang="nb-NO" sz="1600" dirty="0" err="1"/>
              <a:t>tabell-form</a:t>
            </a:r>
            <a:r>
              <a:rPr lang="nb-NO" sz="1600" dirty="0"/>
              <a:t>, </a:t>
            </a:r>
            <a:r>
              <a:rPr lang="nb-NO" sz="1600" dirty="0" err="1"/>
              <a:t>f.eks</a:t>
            </a:r>
            <a:r>
              <a:rPr lang="nb-NO" sz="1600" dirty="0"/>
              <a:t> slik:</a:t>
            </a:r>
          </a:p>
          <a:p>
            <a:pPr marL="0" indent="0">
              <a:buNone/>
            </a:pPr>
            <a:endParaRPr lang="nb-NO" sz="1600" dirty="0" smtClean="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2</a:t>
            </a:r>
            <a:endParaRPr lang="nb-NO" dirty="0"/>
          </a:p>
        </p:txBody>
      </p:sp>
      <p:graphicFrame>
        <p:nvGraphicFramePr>
          <p:cNvPr id="4" name="Object 3"/>
          <p:cNvGraphicFramePr>
            <a:graphicFrameLocks noChangeAspect="1"/>
          </p:cNvGraphicFramePr>
          <p:nvPr/>
        </p:nvGraphicFramePr>
        <p:xfrm>
          <a:off x="571500" y="4572000"/>
          <a:ext cx="5229225" cy="1816100"/>
        </p:xfrm>
        <a:graphic>
          <a:graphicData uri="http://schemas.openxmlformats.org/presentationml/2006/ole">
            <p:oleObj spid="_x0000_s3074" name="Worksheet" r:id="rId4" imgW="4276745" imgH="1485900" progId="Excel.Shee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dirty="0" smtClean="0"/>
              <a:t>Vi skal bruke </a:t>
            </a:r>
            <a:r>
              <a:rPr lang="nb-NO" sz="1600" dirty="0" err="1" smtClean="0"/>
              <a:t>Karp-Rabin-algortimen</a:t>
            </a:r>
            <a:r>
              <a:rPr lang="nb-NO" sz="1600" dirty="0" smtClean="0"/>
              <a:t> for å søke etter </a:t>
            </a:r>
            <a:r>
              <a:rPr lang="nb-NO" sz="1600" dirty="0" err="1" smtClean="0"/>
              <a:t>patternet</a:t>
            </a:r>
            <a:r>
              <a:rPr lang="nb-NO" sz="1600" dirty="0" smtClean="0"/>
              <a:t> 666 i strengen 12345666.</a:t>
            </a:r>
          </a:p>
          <a:p>
            <a:pPr marL="0" indent="0">
              <a:buNone/>
            </a:pPr>
            <a:r>
              <a:rPr lang="nb-NO" sz="1600" dirty="0" smtClean="0"/>
              <a:t> </a:t>
            </a:r>
          </a:p>
          <a:p>
            <a:pPr marL="0" indent="0">
              <a:buNone/>
            </a:pPr>
            <a:r>
              <a:rPr lang="nb-NO" sz="1600" dirty="0" smtClean="0"/>
              <a:t>Vi antar at algoritmen arbeider med de vanlige tallene i titallssystemet, som beskrevet i kursboken (</a:t>
            </a:r>
            <a:r>
              <a:rPr lang="nb-NO" sz="1600" dirty="0" err="1" smtClean="0"/>
              <a:t>Berman</a:t>
            </a:r>
            <a:r>
              <a:rPr lang="nb-NO" sz="1600" dirty="0" smtClean="0"/>
              <a:t> &amp; Paul, </a:t>
            </a:r>
            <a:r>
              <a:rPr lang="nb-NO" sz="1600" i="1" dirty="0" err="1" smtClean="0"/>
              <a:t>Algorithms</a:t>
            </a:r>
            <a:r>
              <a:rPr lang="nb-NO" sz="1600" i="1" dirty="0" smtClean="0"/>
              <a:t>:</a:t>
            </a:r>
            <a:r>
              <a:rPr lang="nb-NO" sz="1600" dirty="0" smtClean="0"/>
              <a:t> </a:t>
            </a:r>
            <a:r>
              <a:rPr lang="nb-NO" sz="1600" i="1" dirty="0" err="1" smtClean="0"/>
              <a:t>Sequential</a:t>
            </a:r>
            <a:r>
              <a:rPr lang="nb-NO" sz="1600" i="1" dirty="0" smtClean="0"/>
              <a:t>, </a:t>
            </a:r>
            <a:r>
              <a:rPr lang="nb-NO" sz="1600" i="1" dirty="0" err="1" smtClean="0"/>
              <a:t>Parallel</a:t>
            </a:r>
            <a:r>
              <a:rPr lang="nb-NO" sz="1600" i="1" dirty="0" smtClean="0"/>
              <a:t>, and </a:t>
            </a:r>
            <a:r>
              <a:rPr lang="nb-NO" sz="1600" i="1" dirty="0" err="1" smtClean="0"/>
              <a:t>Distributed</a:t>
            </a:r>
            <a:r>
              <a:rPr lang="nb-NO" sz="1600" dirty="0" smtClean="0"/>
              <a:t>), slik at vi slipper omregning via et annet og mer uvant tallsystem, videre antar vi at algoritmen arbeider </a:t>
            </a:r>
            <a:r>
              <a:rPr lang="nb-NO" sz="1600" dirty="0" err="1" smtClean="0"/>
              <a:t>modulo</a:t>
            </a:r>
            <a:r>
              <a:rPr lang="nb-NO" sz="1600" dirty="0" smtClean="0"/>
              <a:t> 3.</a:t>
            </a:r>
          </a:p>
          <a:p>
            <a:pPr marL="0" indent="0">
              <a:buNone/>
            </a:pPr>
            <a:endParaRPr lang="nb-NO" sz="1600" dirty="0"/>
          </a:p>
          <a:p>
            <a:pPr>
              <a:buNone/>
            </a:pPr>
            <a:r>
              <a:rPr lang="nb-NO" sz="1600" b="1" dirty="0"/>
              <a:t>Spørsmål 2.a	(12 %)</a:t>
            </a:r>
            <a:endParaRPr lang="nb-NO" sz="1600" dirty="0"/>
          </a:p>
          <a:p>
            <a:pPr marL="0" indent="0">
              <a:buNone/>
            </a:pPr>
            <a:r>
              <a:rPr lang="nb-NO" sz="1600" dirty="0"/>
              <a:t>Vis hvordan algoritmen arbeider stegvis under søket, hva den aktuelle delen av strengen (vinduet) omegnes til </a:t>
            </a:r>
            <a:r>
              <a:rPr lang="nb-NO" sz="1600" dirty="0" err="1"/>
              <a:t>modulo</a:t>
            </a:r>
            <a:r>
              <a:rPr lang="nb-NO" sz="1600" dirty="0"/>
              <a:t> 3, og angi hvor det ikke blir match, hvor det blir uekte (spuriøs) match og hvor det blir ekte match.</a:t>
            </a:r>
          </a:p>
          <a:p>
            <a:pPr>
              <a:buNone/>
            </a:pPr>
            <a:r>
              <a:rPr lang="nb-NO" sz="1600" dirty="0"/>
              <a:t> </a:t>
            </a:r>
          </a:p>
          <a:p>
            <a:pPr>
              <a:buNone/>
            </a:pPr>
            <a:r>
              <a:rPr lang="nb-NO" sz="1600" dirty="0"/>
              <a:t>Du kan gjerne gjøre dette i kort </a:t>
            </a:r>
            <a:r>
              <a:rPr lang="nb-NO" sz="1600" dirty="0" err="1"/>
              <a:t>tabell-form</a:t>
            </a:r>
            <a:r>
              <a:rPr lang="nb-NO" sz="1600" dirty="0"/>
              <a:t>, </a:t>
            </a:r>
            <a:r>
              <a:rPr lang="nb-NO" sz="1600" dirty="0" err="1"/>
              <a:t>f.eks</a:t>
            </a:r>
            <a:r>
              <a:rPr lang="nb-NO" sz="1600" dirty="0"/>
              <a:t> slik:</a:t>
            </a:r>
          </a:p>
          <a:p>
            <a:pPr marL="0" indent="0">
              <a:buNone/>
            </a:pPr>
            <a:endParaRPr lang="nb-NO" sz="1600" dirty="0" smtClean="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2</a:t>
            </a:r>
            <a:endParaRPr lang="nb-NO" dirty="0"/>
          </a:p>
        </p:txBody>
      </p:sp>
      <p:graphicFrame>
        <p:nvGraphicFramePr>
          <p:cNvPr id="4" name="Object 3"/>
          <p:cNvGraphicFramePr>
            <a:graphicFrameLocks noChangeAspect="1"/>
          </p:cNvGraphicFramePr>
          <p:nvPr/>
        </p:nvGraphicFramePr>
        <p:xfrm>
          <a:off x="571500" y="4572000"/>
          <a:ext cx="6010275" cy="1851025"/>
        </p:xfrm>
        <a:graphic>
          <a:graphicData uri="http://schemas.openxmlformats.org/presentationml/2006/ole">
            <p:oleObj spid="_x0000_s4098" name="Worksheet" r:id="rId4" imgW="4914799" imgH="1514543" progId="Excel.Shee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2.b	(6 %)</a:t>
            </a:r>
            <a:endParaRPr lang="nb-NO" sz="1600" dirty="0"/>
          </a:p>
          <a:p>
            <a:pPr marL="0" indent="0">
              <a:buNone/>
            </a:pPr>
            <a:r>
              <a:rPr lang="nb-NO" sz="1600" dirty="0"/>
              <a:t>Hvordan forholder det antall uekte (spuriøse) matcher du fant i 2.a seg til det forventede antall uekte (spuriøse) matcher i uniformt fordelte strenger når man arbeider </a:t>
            </a:r>
            <a:r>
              <a:rPr lang="nb-NO" sz="1600" dirty="0" err="1"/>
              <a:t>modulo</a:t>
            </a:r>
            <a:r>
              <a:rPr lang="nb-NO" sz="1600" dirty="0"/>
              <a:t> 3</a:t>
            </a:r>
            <a:r>
              <a:rPr lang="nb-NO" sz="1600" dirty="0" smtClean="0"/>
              <a:t>?</a:t>
            </a:r>
          </a:p>
          <a:p>
            <a:pPr marL="0" indent="0">
              <a:buNone/>
            </a:pPr>
            <a:endParaRPr lang="nb-NO" sz="1600" dirty="0"/>
          </a:p>
          <a:p>
            <a:pPr>
              <a:buNone/>
            </a:pPr>
            <a:endParaRPr lang="nb-NO"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2</a:t>
            </a:r>
            <a:endParaRPr lang="nb-N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2.b	(6 %)</a:t>
            </a:r>
            <a:endParaRPr lang="nb-NO" sz="1600" dirty="0"/>
          </a:p>
          <a:p>
            <a:pPr marL="0" indent="0">
              <a:buNone/>
            </a:pPr>
            <a:r>
              <a:rPr lang="nb-NO" sz="1600" dirty="0"/>
              <a:t>Hvordan forholder det antall uekte (spuriøse) matcher du fant i 2.a seg til det forventede antall uekte (spuriøse) matcher i uniformt fordelte strenger når man arbeider </a:t>
            </a:r>
            <a:r>
              <a:rPr lang="nb-NO" sz="1600" dirty="0" err="1"/>
              <a:t>modulo</a:t>
            </a:r>
            <a:r>
              <a:rPr lang="nb-NO" sz="1600" dirty="0"/>
              <a:t> 3</a:t>
            </a:r>
            <a:r>
              <a:rPr lang="nb-NO" sz="1600" dirty="0" smtClean="0"/>
              <a:t>?</a:t>
            </a:r>
          </a:p>
          <a:p>
            <a:pPr marL="0" indent="0">
              <a:buNone/>
            </a:pPr>
            <a:endParaRPr lang="nb-NO" sz="1600" dirty="0"/>
          </a:p>
          <a:p>
            <a:pPr marL="0" indent="0">
              <a:buNone/>
            </a:pPr>
            <a:r>
              <a:rPr lang="nb-NO" sz="1600" b="1" dirty="0">
                <a:solidFill>
                  <a:srgbClr val="00B050"/>
                </a:solidFill>
              </a:rPr>
              <a:t>Svarforslag </a:t>
            </a:r>
            <a:r>
              <a:rPr lang="nb-NO" sz="1600" b="1" dirty="0" smtClean="0">
                <a:solidFill>
                  <a:srgbClr val="00B050"/>
                </a:solidFill>
              </a:rPr>
              <a:t>2.b</a:t>
            </a:r>
            <a:endParaRPr lang="nb-NO" sz="1600" dirty="0" smtClean="0">
              <a:solidFill>
                <a:srgbClr val="00B050"/>
              </a:solidFill>
            </a:endParaRPr>
          </a:p>
          <a:p>
            <a:pPr marL="0" indent="0">
              <a:buNone/>
            </a:pPr>
            <a:r>
              <a:rPr lang="nb-NO" sz="1600" dirty="0" smtClean="0">
                <a:solidFill>
                  <a:srgbClr val="00B050"/>
                </a:solidFill>
              </a:rPr>
              <a:t>Det </a:t>
            </a:r>
            <a:r>
              <a:rPr lang="nb-NO" sz="1600" dirty="0">
                <a:solidFill>
                  <a:srgbClr val="00B050"/>
                </a:solidFill>
              </a:rPr>
              <a:t>forventede antall spuriøse matcher er </a:t>
            </a:r>
            <a:r>
              <a:rPr lang="nb-NO" sz="1600" i="1" dirty="0">
                <a:solidFill>
                  <a:srgbClr val="00B050"/>
                </a:solidFill>
              </a:rPr>
              <a:t>n</a:t>
            </a:r>
            <a:r>
              <a:rPr lang="nb-NO" sz="1600" dirty="0">
                <a:solidFill>
                  <a:srgbClr val="00B050"/>
                </a:solidFill>
              </a:rPr>
              <a:t>/3 om vi gjør </a:t>
            </a:r>
            <a:r>
              <a:rPr lang="nb-NO" sz="1600" i="1" dirty="0">
                <a:solidFill>
                  <a:srgbClr val="00B050"/>
                </a:solidFill>
              </a:rPr>
              <a:t>n</a:t>
            </a:r>
            <a:r>
              <a:rPr lang="nb-NO" sz="1600" dirty="0">
                <a:solidFill>
                  <a:srgbClr val="00B050"/>
                </a:solidFill>
              </a:rPr>
              <a:t> forsøk. Vi gjør seks forsøk, og forventer derfor 6/3=2. De fire spuriøse matchene vi fikk er altså noe i overkant av det forventede antallet.</a:t>
            </a:r>
          </a:p>
          <a:p>
            <a:pPr>
              <a:buNone/>
            </a:pPr>
            <a:endParaRPr lang="nb-NO"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2</a:t>
            </a:r>
            <a:endParaRPr lang="nb-N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dirty="0" smtClean="0"/>
              <a:t>Et </a:t>
            </a:r>
            <a:r>
              <a:rPr lang="nb-NO" sz="1600" dirty="0"/>
              <a:t>spill for to personer er som følger: Det er to bunker med fyrstikker </a:t>
            </a:r>
            <a:r>
              <a:rPr lang="nb-NO" sz="1600" i="1" dirty="0"/>
              <a:t>F</a:t>
            </a:r>
            <a:r>
              <a:rPr lang="nb-NO" sz="1600" dirty="0"/>
              <a:t> og </a:t>
            </a:r>
            <a:r>
              <a:rPr lang="nb-NO" sz="1600" i="1" dirty="0"/>
              <a:t>G</a:t>
            </a:r>
            <a:r>
              <a:rPr lang="nb-NO" sz="1600" dirty="0"/>
              <a:t>, med </a:t>
            </a:r>
            <a:r>
              <a:rPr lang="nb-NO" sz="1600" dirty="0" err="1"/>
              <a:t>h.h.v</a:t>
            </a:r>
            <a:r>
              <a:rPr lang="nb-NO" sz="1600" dirty="0"/>
              <a:t>. </a:t>
            </a:r>
            <a:r>
              <a:rPr lang="nb-NO" sz="1600" i="1" dirty="0"/>
              <a:t>f</a:t>
            </a:r>
            <a:r>
              <a:rPr lang="nb-NO" sz="1600" dirty="0"/>
              <a:t> og </a:t>
            </a:r>
            <a:r>
              <a:rPr lang="nb-NO" sz="1600" i="1" dirty="0"/>
              <a:t>g</a:t>
            </a:r>
            <a:r>
              <a:rPr lang="nb-NO" sz="1600" dirty="0"/>
              <a:t> fyrstikker. Vi skriver en gitt situasjon slik: (</a:t>
            </a:r>
            <a:r>
              <a:rPr lang="nb-NO" sz="1600" i="1" dirty="0"/>
              <a:t>f, g</a:t>
            </a:r>
            <a:r>
              <a:rPr lang="nb-NO" sz="1600" dirty="0"/>
              <a:t>), eller med hel ring rundt. Det er fra hver situasjon maksimalt tre mulige trekk</a:t>
            </a:r>
            <a:r>
              <a:rPr lang="nb-NO" sz="1600" dirty="0" smtClean="0"/>
              <a:t>:</a:t>
            </a:r>
          </a:p>
          <a:p>
            <a:pPr marL="0" indent="0">
              <a:buNone/>
            </a:pPr>
            <a:endParaRPr lang="nb-NO" sz="1000" dirty="0"/>
          </a:p>
          <a:p>
            <a:pPr marL="400050" lvl="1" indent="0"/>
            <a:r>
              <a:rPr lang="nb-NO" sz="1600" dirty="0" smtClean="0"/>
              <a:t>  Fjerne </a:t>
            </a:r>
            <a:r>
              <a:rPr lang="nb-NO" sz="1600" dirty="0"/>
              <a:t>en fyrstikk fra </a:t>
            </a:r>
            <a:r>
              <a:rPr lang="nb-NO" sz="1600" i="1" dirty="0"/>
              <a:t>F</a:t>
            </a:r>
            <a:r>
              <a:rPr lang="nb-NO" sz="1600" dirty="0"/>
              <a:t>,</a:t>
            </a:r>
          </a:p>
          <a:p>
            <a:pPr marL="400050" lvl="1" indent="0"/>
            <a:r>
              <a:rPr lang="nb-NO" sz="1600" dirty="0" smtClean="0"/>
              <a:t>  Fjerne </a:t>
            </a:r>
            <a:r>
              <a:rPr lang="nb-NO" sz="1600" dirty="0"/>
              <a:t>en fyrstikk fra </a:t>
            </a:r>
            <a:r>
              <a:rPr lang="nb-NO" sz="1600" i="1" dirty="0"/>
              <a:t>G</a:t>
            </a:r>
            <a:r>
              <a:rPr lang="nb-NO" sz="1600" dirty="0"/>
              <a:t>,</a:t>
            </a:r>
          </a:p>
          <a:p>
            <a:pPr marL="400050" lvl="1" indent="0"/>
            <a:r>
              <a:rPr lang="nb-NO" sz="1600" dirty="0" smtClean="0"/>
              <a:t>  Fjerne </a:t>
            </a:r>
            <a:r>
              <a:rPr lang="nb-NO" sz="1600" dirty="0"/>
              <a:t>to fyrstikker fra </a:t>
            </a:r>
            <a:r>
              <a:rPr lang="nb-NO" sz="1600" i="1" dirty="0"/>
              <a:t>G</a:t>
            </a:r>
            <a:r>
              <a:rPr lang="nb-NO" sz="1600" dirty="0" smtClean="0"/>
              <a:t>.</a:t>
            </a:r>
            <a:endParaRPr lang="nb-NO" sz="1600" dirty="0"/>
          </a:p>
          <a:p>
            <a:pPr marL="400050" lvl="1" indent="0">
              <a:buNone/>
            </a:pPr>
            <a:endParaRPr lang="nb-NO" sz="1000" dirty="0"/>
          </a:p>
          <a:p>
            <a:pPr marL="0" indent="0">
              <a:buNone/>
            </a:pPr>
            <a:r>
              <a:rPr lang="nb-NO" sz="1600" dirty="0"/>
              <a:t>Et trekk er bare lovlig om det nok fyrstikker i den aktuelle bunken. Spillerne er </a:t>
            </a:r>
            <a:r>
              <a:rPr lang="nb-NO" sz="1600" b="1" dirty="0"/>
              <a:t>A</a:t>
            </a:r>
            <a:r>
              <a:rPr lang="nb-NO" sz="1600" dirty="0"/>
              <a:t> og </a:t>
            </a:r>
            <a:r>
              <a:rPr lang="nb-NO" sz="1600" b="1" dirty="0"/>
              <a:t>B</a:t>
            </a:r>
            <a:r>
              <a:rPr lang="nb-NO" sz="1600" dirty="0"/>
              <a:t>, de trekker annenhver gang, </a:t>
            </a:r>
            <a:r>
              <a:rPr lang="nb-NO" sz="1600" b="1" dirty="0"/>
              <a:t>A</a:t>
            </a:r>
            <a:r>
              <a:rPr lang="nb-NO" sz="1600" dirty="0"/>
              <a:t> trekker først. Den spilleren som er i trekket når situasjonen er (0, 0) har vunnet (altså, den som tar siste fyrstikken taper).  </a:t>
            </a:r>
          </a:p>
          <a:p>
            <a:pPr marL="0" indent="0">
              <a:buNone/>
            </a:pPr>
            <a:endParaRPr lang="nb-NO" sz="1000" dirty="0" smtClean="0"/>
          </a:p>
          <a:p>
            <a:pPr marL="0" indent="0">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grpSp>
        <p:nvGrpSpPr>
          <p:cNvPr id="5" name="Group 3"/>
          <p:cNvGrpSpPr>
            <a:grpSpLocks noChangeAspect="1"/>
          </p:cNvGrpSpPr>
          <p:nvPr/>
        </p:nvGrpSpPr>
        <p:grpSpPr bwMode="auto">
          <a:xfrm>
            <a:off x="4000496" y="4143380"/>
            <a:ext cx="6119813" cy="1851120"/>
            <a:chOff x="2355" y="10380"/>
            <a:chExt cx="7200" cy="2179"/>
          </a:xfrm>
        </p:grpSpPr>
        <p:sp>
          <p:nvSpPr>
            <p:cNvPr id="7" name="AutoShape 47"/>
            <p:cNvSpPr>
              <a:spLocks noChangeAspect="1" noChangeArrowheads="1" noTextEdit="1"/>
            </p:cNvSpPr>
            <p:nvPr/>
          </p:nvSpPr>
          <p:spPr bwMode="auto">
            <a:xfrm>
              <a:off x="2355" y="10380"/>
              <a:ext cx="7200" cy="2179"/>
            </a:xfrm>
            <a:prstGeom prst="rect">
              <a:avLst/>
            </a:prstGeom>
            <a:noFill/>
          </p:spPr>
          <p:txBody>
            <a:bodyPr vert="horz" wrap="square" lIns="91440" tIns="45720" rIns="91440" bIns="45720" numCol="1" anchor="t" anchorCtr="0" compatLnSpc="1">
              <a:prstTxWarp prst="textNoShape">
                <a:avLst/>
              </a:prstTxWarp>
            </a:bodyPr>
            <a:lstStyle/>
            <a:p>
              <a:endParaRPr lang="nb-NO"/>
            </a:p>
          </p:txBody>
        </p:sp>
        <p:grpSp>
          <p:nvGrpSpPr>
            <p:cNvPr id="8" name="Group 4"/>
            <p:cNvGrpSpPr>
              <a:grpSpLocks/>
            </p:cNvGrpSpPr>
            <p:nvPr/>
          </p:nvGrpSpPr>
          <p:grpSpPr bwMode="auto">
            <a:xfrm>
              <a:off x="3473" y="10562"/>
              <a:ext cx="4964" cy="1894"/>
              <a:chOff x="3473" y="10562"/>
              <a:chExt cx="4964" cy="1894"/>
            </a:xfrm>
          </p:grpSpPr>
          <p:sp>
            <p:nvSpPr>
              <p:cNvPr id="9" name="Oval 46"/>
              <p:cNvSpPr>
                <a:spLocks noChangeArrowheads="1"/>
              </p:cNvSpPr>
              <p:nvPr/>
            </p:nvSpPr>
            <p:spPr bwMode="auto">
              <a:xfrm>
                <a:off x="6210" y="10590"/>
                <a:ext cx="478" cy="30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0" name="Text Box 45"/>
              <p:cNvSpPr txBox="1">
                <a:spLocks noChangeArrowheads="1"/>
              </p:cNvSpPr>
              <p:nvPr/>
            </p:nvSpPr>
            <p:spPr bwMode="auto">
              <a:xfrm>
                <a:off x="6202" y="10590"/>
                <a:ext cx="559" cy="3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5, 6</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Oval 44"/>
              <p:cNvSpPr>
                <a:spLocks noChangeArrowheads="1"/>
              </p:cNvSpPr>
              <p:nvPr/>
            </p:nvSpPr>
            <p:spPr bwMode="auto">
              <a:xfrm>
                <a:off x="6202" y="11082"/>
                <a:ext cx="478" cy="30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2" name="Text Box 43"/>
              <p:cNvSpPr txBox="1">
                <a:spLocks noChangeArrowheads="1"/>
              </p:cNvSpPr>
              <p:nvPr/>
            </p:nvSpPr>
            <p:spPr bwMode="auto">
              <a:xfrm>
                <a:off x="6194" y="11082"/>
                <a:ext cx="561" cy="3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5, 5</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Oval 42"/>
              <p:cNvSpPr>
                <a:spLocks noChangeArrowheads="1"/>
              </p:cNvSpPr>
              <p:nvPr/>
            </p:nvSpPr>
            <p:spPr bwMode="auto">
              <a:xfrm>
                <a:off x="7337" y="11097"/>
                <a:ext cx="478" cy="30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4" name="Text Box 41"/>
              <p:cNvSpPr txBox="1">
                <a:spLocks noChangeArrowheads="1"/>
              </p:cNvSpPr>
              <p:nvPr/>
            </p:nvSpPr>
            <p:spPr bwMode="auto">
              <a:xfrm>
                <a:off x="7330" y="11097"/>
                <a:ext cx="560" cy="3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5, 4</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Oval 40"/>
              <p:cNvSpPr>
                <a:spLocks noChangeArrowheads="1"/>
              </p:cNvSpPr>
              <p:nvPr/>
            </p:nvSpPr>
            <p:spPr bwMode="auto">
              <a:xfrm>
                <a:off x="5027" y="11103"/>
                <a:ext cx="478" cy="3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6" name="Text Box 39"/>
              <p:cNvSpPr txBox="1">
                <a:spLocks noChangeArrowheads="1"/>
              </p:cNvSpPr>
              <p:nvPr/>
            </p:nvSpPr>
            <p:spPr bwMode="auto">
              <a:xfrm>
                <a:off x="5018" y="11103"/>
                <a:ext cx="562" cy="3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4, 6</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38"/>
              <p:cNvSpPr txBox="1">
                <a:spLocks noChangeArrowheads="1"/>
              </p:cNvSpPr>
              <p:nvPr/>
            </p:nvSpPr>
            <p:spPr bwMode="auto">
              <a:xfrm>
                <a:off x="3480" y="10562"/>
                <a:ext cx="404" cy="3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37"/>
              <p:cNvSpPr txBox="1">
                <a:spLocks noChangeArrowheads="1"/>
              </p:cNvSpPr>
              <p:nvPr/>
            </p:nvSpPr>
            <p:spPr bwMode="auto">
              <a:xfrm>
                <a:off x="3480" y="11105"/>
                <a:ext cx="380" cy="3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36"/>
              <p:cNvSpPr txBox="1">
                <a:spLocks noChangeArrowheads="1"/>
              </p:cNvSpPr>
              <p:nvPr/>
            </p:nvSpPr>
            <p:spPr bwMode="auto">
              <a:xfrm>
                <a:off x="3480" y="11564"/>
                <a:ext cx="351" cy="3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35"/>
              <p:cNvSpPr txBox="1">
                <a:spLocks noChangeArrowheads="1"/>
              </p:cNvSpPr>
              <p:nvPr/>
            </p:nvSpPr>
            <p:spPr bwMode="auto">
              <a:xfrm>
                <a:off x="3473" y="12083"/>
                <a:ext cx="597" cy="3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Oval 34"/>
              <p:cNvSpPr>
                <a:spLocks noChangeArrowheads="1"/>
              </p:cNvSpPr>
              <p:nvPr/>
            </p:nvSpPr>
            <p:spPr bwMode="auto">
              <a:xfrm>
                <a:off x="4377" y="11596"/>
                <a:ext cx="478" cy="3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22" name="Text Box 33"/>
              <p:cNvSpPr txBox="1">
                <a:spLocks noChangeArrowheads="1"/>
              </p:cNvSpPr>
              <p:nvPr/>
            </p:nvSpPr>
            <p:spPr bwMode="auto">
              <a:xfrm>
                <a:off x="4368" y="11596"/>
                <a:ext cx="563" cy="3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3, 6</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Oval 32"/>
              <p:cNvSpPr>
                <a:spLocks noChangeArrowheads="1"/>
              </p:cNvSpPr>
              <p:nvPr/>
            </p:nvSpPr>
            <p:spPr bwMode="auto">
              <a:xfrm>
                <a:off x="5026" y="11589"/>
                <a:ext cx="478" cy="30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24" name="Text Box 31"/>
              <p:cNvSpPr txBox="1">
                <a:spLocks noChangeArrowheads="1"/>
              </p:cNvSpPr>
              <p:nvPr/>
            </p:nvSpPr>
            <p:spPr bwMode="auto">
              <a:xfrm>
                <a:off x="5015" y="11589"/>
                <a:ext cx="564" cy="3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4, 5</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Oval 30"/>
              <p:cNvSpPr>
                <a:spLocks noChangeArrowheads="1"/>
              </p:cNvSpPr>
              <p:nvPr/>
            </p:nvSpPr>
            <p:spPr bwMode="auto">
              <a:xfrm>
                <a:off x="5665" y="11581"/>
                <a:ext cx="478" cy="3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26" name="Text Box 29"/>
              <p:cNvSpPr txBox="1">
                <a:spLocks noChangeArrowheads="1"/>
              </p:cNvSpPr>
              <p:nvPr/>
            </p:nvSpPr>
            <p:spPr bwMode="auto">
              <a:xfrm>
                <a:off x="5656" y="11581"/>
                <a:ext cx="564" cy="3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4, 4</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Line 28"/>
              <p:cNvSpPr>
                <a:spLocks noChangeShapeType="1"/>
              </p:cNvSpPr>
              <p:nvPr/>
            </p:nvSpPr>
            <p:spPr bwMode="auto">
              <a:xfrm flipH="1">
                <a:off x="6412" y="10889"/>
                <a:ext cx="8" cy="19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28" name="Line 27"/>
              <p:cNvSpPr>
                <a:spLocks noChangeShapeType="1"/>
              </p:cNvSpPr>
              <p:nvPr/>
            </p:nvSpPr>
            <p:spPr bwMode="auto">
              <a:xfrm flipH="1">
                <a:off x="5433" y="10807"/>
                <a:ext cx="792" cy="3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29" name="Line 26"/>
              <p:cNvSpPr>
                <a:spLocks noChangeShapeType="1"/>
              </p:cNvSpPr>
              <p:nvPr/>
            </p:nvSpPr>
            <p:spPr bwMode="auto">
              <a:xfrm>
                <a:off x="6659" y="10822"/>
                <a:ext cx="708" cy="35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0" name="Line 25"/>
              <p:cNvSpPr>
                <a:spLocks noChangeShapeType="1"/>
              </p:cNvSpPr>
              <p:nvPr/>
            </p:nvSpPr>
            <p:spPr bwMode="auto">
              <a:xfrm flipH="1">
                <a:off x="4716" y="11330"/>
                <a:ext cx="336" cy="27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1" name="Line 24"/>
              <p:cNvSpPr>
                <a:spLocks noChangeShapeType="1"/>
              </p:cNvSpPr>
              <p:nvPr/>
            </p:nvSpPr>
            <p:spPr bwMode="auto">
              <a:xfrm>
                <a:off x="5261" y="11412"/>
                <a:ext cx="2" cy="19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2" name="Line 23"/>
              <p:cNvSpPr>
                <a:spLocks noChangeShapeType="1"/>
              </p:cNvSpPr>
              <p:nvPr/>
            </p:nvSpPr>
            <p:spPr bwMode="auto">
              <a:xfrm>
                <a:off x="5461" y="11338"/>
                <a:ext cx="309" cy="26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3" name="Line 22"/>
              <p:cNvSpPr>
                <a:spLocks noChangeShapeType="1"/>
              </p:cNvSpPr>
              <p:nvPr/>
            </p:nvSpPr>
            <p:spPr bwMode="auto">
              <a:xfrm>
                <a:off x="7547" y="11419"/>
                <a:ext cx="1" cy="2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4" name="Line 21"/>
              <p:cNvSpPr>
                <a:spLocks noChangeShapeType="1"/>
              </p:cNvSpPr>
              <p:nvPr/>
            </p:nvSpPr>
            <p:spPr bwMode="auto">
              <a:xfrm flipH="1">
                <a:off x="7383" y="11397"/>
                <a:ext cx="60" cy="2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5" name="Line 20"/>
              <p:cNvSpPr>
                <a:spLocks noChangeShapeType="1"/>
              </p:cNvSpPr>
              <p:nvPr/>
            </p:nvSpPr>
            <p:spPr bwMode="auto">
              <a:xfrm>
                <a:off x="7665" y="11406"/>
                <a:ext cx="83" cy="2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6" name="Line 19"/>
              <p:cNvSpPr>
                <a:spLocks noChangeShapeType="1"/>
              </p:cNvSpPr>
              <p:nvPr/>
            </p:nvSpPr>
            <p:spPr bwMode="auto">
              <a:xfrm>
                <a:off x="6425" y="11397"/>
                <a:ext cx="2" cy="2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7" name="Line 18"/>
              <p:cNvSpPr>
                <a:spLocks noChangeShapeType="1"/>
              </p:cNvSpPr>
              <p:nvPr/>
            </p:nvSpPr>
            <p:spPr bwMode="auto">
              <a:xfrm flipH="1">
                <a:off x="6261" y="11375"/>
                <a:ext cx="60" cy="2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8" name="Line 17"/>
              <p:cNvSpPr>
                <a:spLocks noChangeShapeType="1"/>
              </p:cNvSpPr>
              <p:nvPr/>
            </p:nvSpPr>
            <p:spPr bwMode="auto">
              <a:xfrm>
                <a:off x="6544" y="11382"/>
                <a:ext cx="81" cy="2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39" name="Line 16"/>
              <p:cNvSpPr>
                <a:spLocks noChangeShapeType="1"/>
              </p:cNvSpPr>
              <p:nvPr/>
            </p:nvSpPr>
            <p:spPr bwMode="auto">
              <a:xfrm>
                <a:off x="4578" y="11912"/>
                <a:ext cx="2" cy="23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0" name="Line 15"/>
              <p:cNvSpPr>
                <a:spLocks noChangeShapeType="1"/>
              </p:cNvSpPr>
              <p:nvPr/>
            </p:nvSpPr>
            <p:spPr bwMode="auto">
              <a:xfrm flipH="1">
                <a:off x="4413" y="11889"/>
                <a:ext cx="61" cy="23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1" name="Line 14"/>
              <p:cNvSpPr>
                <a:spLocks noChangeShapeType="1"/>
              </p:cNvSpPr>
              <p:nvPr/>
            </p:nvSpPr>
            <p:spPr bwMode="auto">
              <a:xfrm>
                <a:off x="4696" y="11897"/>
                <a:ext cx="85" cy="23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2" name="Line 13"/>
              <p:cNvSpPr>
                <a:spLocks noChangeShapeType="1"/>
              </p:cNvSpPr>
              <p:nvPr/>
            </p:nvSpPr>
            <p:spPr bwMode="auto">
              <a:xfrm>
                <a:off x="5224" y="11898"/>
                <a:ext cx="1" cy="2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3" name="Line 12"/>
              <p:cNvSpPr>
                <a:spLocks noChangeShapeType="1"/>
              </p:cNvSpPr>
              <p:nvPr/>
            </p:nvSpPr>
            <p:spPr bwMode="auto">
              <a:xfrm flipH="1">
                <a:off x="5058" y="11876"/>
                <a:ext cx="60" cy="2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4" name="Line 11"/>
              <p:cNvSpPr>
                <a:spLocks noChangeShapeType="1"/>
              </p:cNvSpPr>
              <p:nvPr/>
            </p:nvSpPr>
            <p:spPr bwMode="auto">
              <a:xfrm>
                <a:off x="5340" y="11883"/>
                <a:ext cx="85" cy="23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5" name="Line 10"/>
              <p:cNvSpPr>
                <a:spLocks noChangeShapeType="1"/>
              </p:cNvSpPr>
              <p:nvPr/>
            </p:nvSpPr>
            <p:spPr bwMode="auto">
              <a:xfrm>
                <a:off x="5882" y="11898"/>
                <a:ext cx="1" cy="2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6" name="Line 9"/>
              <p:cNvSpPr>
                <a:spLocks noChangeShapeType="1"/>
              </p:cNvSpPr>
              <p:nvPr/>
            </p:nvSpPr>
            <p:spPr bwMode="auto">
              <a:xfrm flipH="1">
                <a:off x="5716" y="11876"/>
                <a:ext cx="59" cy="2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7" name="Line 8"/>
              <p:cNvSpPr>
                <a:spLocks noChangeShapeType="1"/>
              </p:cNvSpPr>
              <p:nvPr/>
            </p:nvSpPr>
            <p:spPr bwMode="auto">
              <a:xfrm>
                <a:off x="5999" y="11883"/>
                <a:ext cx="84" cy="23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48" name="Text Box 7"/>
              <p:cNvSpPr txBox="1">
                <a:spLocks noChangeArrowheads="1"/>
              </p:cNvSpPr>
              <p:nvPr/>
            </p:nvSpPr>
            <p:spPr bwMode="auto">
              <a:xfrm>
                <a:off x="6135" y="11307"/>
                <a:ext cx="1994" cy="6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   . .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Text Box 6"/>
              <p:cNvSpPr txBox="1">
                <a:spLocks noChangeArrowheads="1"/>
              </p:cNvSpPr>
              <p:nvPr/>
            </p:nvSpPr>
            <p:spPr bwMode="auto">
              <a:xfrm>
                <a:off x="4191" y="11753"/>
                <a:ext cx="2610" cy="6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 . . . .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Text Box 5"/>
              <p:cNvSpPr txBox="1">
                <a:spLocks noChangeArrowheads="1"/>
              </p:cNvSpPr>
              <p:nvPr/>
            </p:nvSpPr>
            <p:spPr bwMode="auto">
              <a:xfrm>
                <a:off x="6397" y="11762"/>
                <a:ext cx="2040" cy="6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 . . .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51" name="TextBox 50"/>
          <p:cNvSpPr txBox="1"/>
          <p:nvPr/>
        </p:nvSpPr>
        <p:spPr>
          <a:xfrm>
            <a:off x="500034" y="4214818"/>
            <a:ext cx="4286280" cy="1846659"/>
          </a:xfrm>
          <a:prstGeom prst="rect">
            <a:avLst/>
          </a:prstGeom>
          <a:noFill/>
        </p:spPr>
        <p:txBody>
          <a:bodyPr wrap="square" rtlCol="0">
            <a:spAutoFit/>
          </a:bodyPr>
          <a:lstStyle/>
          <a:p>
            <a:r>
              <a:rPr lang="nb-NO" sz="1600" dirty="0" smtClean="0"/>
              <a:t>Vi skal tegne opp </a:t>
            </a:r>
            <a:r>
              <a:rPr lang="nb-NO" sz="1600" dirty="0" err="1" smtClean="0"/>
              <a:t>spilltrær</a:t>
            </a:r>
            <a:r>
              <a:rPr lang="nb-NO" sz="1600" dirty="0" smtClean="0"/>
              <a:t> for dette spillet. </a:t>
            </a:r>
            <a:r>
              <a:rPr lang="nb-NO" sz="1600" dirty="0" err="1" smtClean="0"/>
              <a:t>Subnodene</a:t>
            </a:r>
            <a:r>
              <a:rPr lang="nb-NO" sz="1600" dirty="0" smtClean="0"/>
              <a:t> til en node skal alltid tegnes fra venstre mot høyre i den rekkefølge de tre eller færre mulige trekk er angitt over. Et tre fra startsituasjonen (5, 6) kan for eksempel begynne fra toppen slik:</a:t>
            </a:r>
          </a:p>
          <a:p>
            <a:endParaRPr lang="nb-N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r>
              <a:rPr lang="nb-NO" sz="1600" dirty="0" smtClean="0"/>
              <a:t>.</a:t>
            </a:r>
          </a:p>
          <a:p>
            <a:pPr marL="0" indent="0">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srcRect/>
          <a:stretch>
            <a:fillRect/>
          </a:stretch>
        </p:blipFill>
        <p:spPr bwMode="auto">
          <a:xfrm>
            <a:off x="3643306" y="4786322"/>
            <a:ext cx="1785950" cy="1593761"/>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2071670" y="1500174"/>
            <a:ext cx="4972056" cy="1496860"/>
          </a:xfrm>
          <a:prstGeom prst="rect">
            <a:avLst/>
          </a:prstGeom>
          <a:noFill/>
          <a:ln w="9525">
            <a:noFill/>
            <a:miter lim="800000"/>
            <a:headEnd/>
            <a:tailEnd/>
          </a:ln>
        </p:spPr>
      </p:pic>
      <p:sp>
        <p:nvSpPr>
          <p:cNvPr id="3" name="Content Placeholder 2"/>
          <p:cNvSpPr>
            <a:spLocks noGrp="1"/>
          </p:cNvSpPr>
          <p:nvPr>
            <p:ph idx="1"/>
          </p:nvPr>
        </p:nvSpPr>
        <p:spPr>
          <a:xfrm>
            <a:off x="457200" y="1142984"/>
            <a:ext cx="8229600" cy="4983179"/>
          </a:xfrm>
        </p:spPr>
        <p:txBody>
          <a:bodyPr>
            <a:normAutofit fontScale="47500" lnSpcReduction="20000"/>
          </a:bodyPr>
          <a:lstStyle/>
          <a:p>
            <a:pPr marL="0" indent="0">
              <a:buNone/>
            </a:pPr>
            <a:r>
              <a:rPr lang="nb-NO" dirty="0"/>
              <a:t>En </a:t>
            </a:r>
            <a:r>
              <a:rPr lang="nb-NO" i="1" dirty="0"/>
              <a:t>uavhengig mengde</a:t>
            </a:r>
            <a:r>
              <a:rPr lang="nb-NO" dirty="0"/>
              <a:t> av noder i en graf er en </a:t>
            </a:r>
            <a:r>
              <a:rPr lang="nb-NO" dirty="0" err="1"/>
              <a:t>delmengde</a:t>
            </a:r>
            <a:r>
              <a:rPr lang="nb-NO" dirty="0"/>
              <a:t> av noder det ikke går noen kanter mellom. To nabonoder i grafen kan altså ikke begge være med </a:t>
            </a:r>
            <a:r>
              <a:rPr lang="nb-NO" dirty="0" smtClean="0"/>
              <a:t>i en </a:t>
            </a:r>
            <a:r>
              <a:rPr lang="nb-NO" dirty="0"/>
              <a:t>slik uavhengig mengde</a:t>
            </a:r>
            <a:r>
              <a:rPr lang="nb-NO" dirty="0" smtClean="0"/>
              <a:t>.</a:t>
            </a:r>
            <a:r>
              <a:rPr lang="nb-NO" dirty="0"/>
              <a:t> </a:t>
            </a: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b="1" dirty="0" smtClean="0"/>
          </a:p>
          <a:p>
            <a:pPr marL="0" indent="0">
              <a:buNone/>
            </a:pPr>
            <a:endParaRPr lang="nb-NO" b="1" dirty="0" smtClean="0"/>
          </a:p>
          <a:p>
            <a:pPr marL="0" indent="0">
              <a:buNone/>
            </a:pPr>
            <a:r>
              <a:rPr lang="nb-NO" dirty="0"/>
              <a:t> </a:t>
            </a:r>
          </a:p>
          <a:p>
            <a:pPr marL="0" indent="0">
              <a:buNone/>
            </a:pPr>
            <a:r>
              <a:rPr lang="nb-NO" dirty="0"/>
              <a:t>Å finne den største uavhengige mengde av noder i en generell graf er et </a:t>
            </a:r>
            <a:r>
              <a:rPr lang="nb-NO" dirty="0" err="1"/>
              <a:t>NP-hardt</a:t>
            </a:r>
            <a:r>
              <a:rPr lang="nb-NO" dirty="0"/>
              <a:t> problem, i denne oppgaven skal vi derfor kun se på trær. I trær kan vi nemlig bruke dynamisk programmering til å finne størrelsen av største uavhengige mengde (og også den faktiske mengden, om vi ønsker). [Sidebemerkning: Å </a:t>
            </a:r>
            <a:r>
              <a:rPr lang="nb-NO" i="1" dirty="0"/>
              <a:t>kun</a:t>
            </a:r>
            <a:r>
              <a:rPr lang="nb-NO" dirty="0"/>
              <a:t> se på trær er ikke en </a:t>
            </a:r>
            <a:r>
              <a:rPr lang="nb-NO" i="1" dirty="0"/>
              <a:t>så</a:t>
            </a:r>
            <a:r>
              <a:rPr lang="nb-NO" dirty="0"/>
              <a:t> stor forenkling som det kanskje kan høres ut. Det finnes nemlig en mye større klasse av </a:t>
            </a:r>
            <a:r>
              <a:rPr lang="nb-NO" dirty="0" err="1"/>
              <a:t>tre-aktige</a:t>
            </a:r>
            <a:r>
              <a:rPr lang="nb-NO" dirty="0"/>
              <a:t> grafer hvor den samme metoden kan brukes. Vanlige trær er spesialtilfeller av disse grafene.]</a:t>
            </a:r>
          </a:p>
          <a:p>
            <a:pPr marL="0" indent="0">
              <a:buNone/>
            </a:pPr>
            <a:endParaRPr lang="nb-NO" dirty="0" smtClean="0"/>
          </a:p>
          <a:p>
            <a:pPr marL="0" indent="0">
              <a:buNone/>
            </a:pPr>
            <a:r>
              <a:rPr lang="nb-NO" dirty="0" smtClean="0"/>
              <a:t>La </a:t>
            </a:r>
            <a:r>
              <a:rPr lang="nb-NO" i="1" dirty="0"/>
              <a:t>T</a:t>
            </a:r>
            <a:r>
              <a:rPr lang="nb-NO" dirty="0"/>
              <a:t> være treet vårt og </a:t>
            </a:r>
            <a:r>
              <a:rPr lang="nb-NO" i="1" dirty="0"/>
              <a:t>r</a:t>
            </a:r>
            <a:r>
              <a:rPr lang="nb-NO" dirty="0"/>
              <a:t> være roten. For hver node </a:t>
            </a:r>
            <a:r>
              <a:rPr lang="nb-NO" i="1" dirty="0"/>
              <a:t>v</a:t>
            </a:r>
            <a:r>
              <a:rPr lang="nb-NO" dirty="0"/>
              <a:t> i treet, la </a:t>
            </a:r>
            <a:r>
              <a:rPr lang="nb-NO" i="1" dirty="0"/>
              <a:t>T</a:t>
            </a:r>
            <a:r>
              <a:rPr lang="nb-NO" i="1" baseline="-25000" dirty="0"/>
              <a:t>v</a:t>
            </a:r>
            <a:r>
              <a:rPr lang="nb-NO" dirty="0"/>
              <a:t> være </a:t>
            </a:r>
            <a:r>
              <a:rPr lang="nb-NO" dirty="0" err="1"/>
              <a:t>sub-treet</a:t>
            </a:r>
            <a:r>
              <a:rPr lang="nb-NO" dirty="0"/>
              <a:t> med </a:t>
            </a:r>
            <a:r>
              <a:rPr lang="nb-NO" i="1" dirty="0"/>
              <a:t>v</a:t>
            </a:r>
            <a:r>
              <a:rPr lang="nb-NO" dirty="0"/>
              <a:t> som rot </a:t>
            </a:r>
            <a:br>
              <a:rPr lang="nb-NO" dirty="0"/>
            </a:br>
            <a:r>
              <a:rPr lang="nb-NO" dirty="0"/>
              <a:t>(se Figur 2). Husk at det for enhver node </a:t>
            </a:r>
            <a:r>
              <a:rPr lang="nb-NO" i="1" dirty="0"/>
              <a:t>v</a:t>
            </a:r>
            <a:r>
              <a:rPr lang="nb-NO" dirty="0"/>
              <a:t> vil være to muligheter når vi forsøker å danne en uavhengig mengde: enten å ta </a:t>
            </a:r>
            <a:r>
              <a:rPr lang="nb-NO" i="1" dirty="0"/>
              <a:t>v</a:t>
            </a:r>
            <a:r>
              <a:rPr lang="nb-NO" dirty="0"/>
              <a:t> med i mengden eller å la det være</a:t>
            </a:r>
            <a:r>
              <a:rPr lang="nb-NO" dirty="0" smtClean="0"/>
              <a:t>.</a:t>
            </a:r>
          </a:p>
          <a:p>
            <a:pPr>
              <a:buNone/>
            </a:pPr>
            <a:endParaRPr lang="nb-NO" dirty="0"/>
          </a:p>
          <a:p>
            <a:endParaRPr lang="nb-NO"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dirty="0" smtClean="0">
                <a:ln>
                  <a:noFill/>
                </a:ln>
                <a:solidFill>
                  <a:schemeClr val="tx1"/>
                </a:solidFill>
                <a:effectLst/>
                <a:latin typeface="Calibri" pitchFamily="34" charset="0"/>
                <a:cs typeface="Arial" pitchFamily="34" charset="0"/>
              </a:rPr>
              <a:t>+</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dirty="0" smtClean="0">
                <a:ln>
                  <a:noFill/>
                </a:ln>
                <a:solidFill>
                  <a:schemeClr val="tx1"/>
                </a:solidFill>
                <a:effectLst/>
                <a:latin typeface="Calibri" pitchFamily="34" charset="0"/>
                <a:cs typeface="Arial" pitchFamily="34" charset="0"/>
              </a:rPr>
              <a:t>+</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a:buNone/>
            </a:pPr>
            <a:r>
              <a:rPr lang="nb-NO" sz="2100" b="1" dirty="0"/>
              <a:t>Spørsmål 1.a</a:t>
            </a:r>
            <a:r>
              <a:rPr lang="nb-NO" sz="2100" dirty="0"/>
              <a:t> 	</a:t>
            </a:r>
            <a:r>
              <a:rPr lang="nb-NO" sz="2100" b="1" dirty="0"/>
              <a:t>(7 %)</a:t>
            </a:r>
            <a:endParaRPr lang="nb-NO" sz="2100" dirty="0"/>
          </a:p>
          <a:p>
            <a:pPr marL="0" indent="0">
              <a:buNone/>
            </a:pPr>
            <a:r>
              <a:rPr lang="nb-NO" sz="1600" dirty="0"/>
              <a:t>Om vi skal beregne størrelsen av største uavhengige mengde av noder i </a:t>
            </a:r>
            <a:r>
              <a:rPr lang="nb-NO" sz="1600" i="1" dirty="0"/>
              <a:t>T</a:t>
            </a:r>
            <a:r>
              <a:rPr lang="nb-NO" sz="1600" dirty="0"/>
              <a:t>, </a:t>
            </a:r>
            <a:r>
              <a:rPr lang="nb-NO" sz="1600" i="1" dirty="0" err="1"/>
              <a:t>bottom-up</a:t>
            </a:r>
            <a:r>
              <a:rPr lang="nb-NO" sz="1600" dirty="0"/>
              <a:t>, må vi opplagt starte med </a:t>
            </a:r>
            <a:r>
              <a:rPr lang="nb-NO" sz="1600" dirty="0" err="1"/>
              <a:t>løvnodene</a:t>
            </a:r>
            <a:r>
              <a:rPr lang="nb-NO" sz="1600" dirty="0"/>
              <a:t>. Vi tenker oss at de beregnede verdiene lagres i nodene i treet, slik at vi slipper å bruke en tabell. For en </a:t>
            </a:r>
            <a:r>
              <a:rPr lang="nb-NO" sz="1600" dirty="0" err="1"/>
              <a:t>løvnode</a:t>
            </a:r>
            <a:r>
              <a:rPr lang="nb-NO" sz="1600" dirty="0"/>
              <a:t> </a:t>
            </a:r>
            <a:r>
              <a:rPr lang="nb-NO" sz="1600" i="1" dirty="0"/>
              <a:t>l</a:t>
            </a:r>
            <a:r>
              <a:rPr lang="nb-NO" sz="1600" dirty="0"/>
              <a:t>, og </a:t>
            </a:r>
            <a:r>
              <a:rPr lang="nb-NO" sz="1600" dirty="0" err="1"/>
              <a:t>sub-treet</a:t>
            </a:r>
            <a:r>
              <a:rPr lang="nb-NO" sz="1600" dirty="0"/>
              <a:t> </a:t>
            </a:r>
            <a:r>
              <a:rPr lang="nb-NO" sz="1600" i="1" dirty="0"/>
              <a:t>T</a:t>
            </a:r>
            <a:r>
              <a:rPr lang="nb-NO" sz="1600" i="1" baseline="-25000" dirty="0"/>
              <a:t>l</a:t>
            </a:r>
            <a:r>
              <a:rPr lang="nb-NO" sz="1600" dirty="0"/>
              <a:t>, skal vi beregne to verdier: </a:t>
            </a:r>
            <a:endParaRPr lang="nb-NO" sz="1600" dirty="0" smtClean="0"/>
          </a:p>
          <a:p>
            <a:pPr marL="0" indent="0">
              <a:buNone/>
            </a:pPr>
            <a:r>
              <a:rPr lang="nb-NO" sz="1600" dirty="0"/>
              <a:t> </a:t>
            </a:r>
          </a:p>
          <a:p>
            <a:pPr marL="0" indent="0">
              <a:buNone/>
            </a:pPr>
            <a:r>
              <a:rPr lang="nb-NO" sz="1600" i="1" dirty="0" err="1"/>
              <a:t>l.m</a:t>
            </a:r>
            <a:r>
              <a:rPr lang="nb-NO" sz="1600" dirty="0"/>
              <a:t>   	størrelsen av den største uavhengige mengde i </a:t>
            </a:r>
            <a:r>
              <a:rPr lang="nb-NO" sz="1600" i="1" dirty="0"/>
              <a:t>T</a:t>
            </a:r>
            <a:r>
              <a:rPr lang="nb-NO" sz="1600" i="1" baseline="-25000" dirty="0"/>
              <a:t>l</a:t>
            </a:r>
            <a:r>
              <a:rPr lang="nb-NO" sz="1600" dirty="0"/>
              <a:t> som inneholder noden </a:t>
            </a:r>
            <a:r>
              <a:rPr lang="nb-NO" sz="1600" i="1" dirty="0"/>
              <a:t>l,</a:t>
            </a:r>
            <a:endParaRPr lang="nb-NO" sz="1600" dirty="0"/>
          </a:p>
          <a:p>
            <a:pPr marL="0" indent="0">
              <a:buNone/>
            </a:pPr>
            <a:r>
              <a:rPr lang="nb-NO" sz="1600" i="1" dirty="0" err="1"/>
              <a:t>l.u</a:t>
            </a:r>
            <a:r>
              <a:rPr lang="nb-NO" sz="1600" dirty="0"/>
              <a:t>    	størrelsen av den største uavhengige mengde i </a:t>
            </a:r>
            <a:r>
              <a:rPr lang="nb-NO" sz="1600" i="1" dirty="0"/>
              <a:t>T</a:t>
            </a:r>
            <a:r>
              <a:rPr lang="nb-NO" sz="1600" i="1" baseline="-25000" dirty="0"/>
              <a:t>l</a:t>
            </a:r>
            <a:r>
              <a:rPr lang="nb-NO" sz="1600" dirty="0"/>
              <a:t> som </a:t>
            </a:r>
            <a:r>
              <a:rPr lang="nb-NO" sz="1600" i="1" dirty="0"/>
              <a:t>ikke</a:t>
            </a:r>
            <a:r>
              <a:rPr lang="nb-NO" sz="1600" dirty="0"/>
              <a:t> inneholder noden </a:t>
            </a:r>
            <a:r>
              <a:rPr lang="nb-NO" sz="1600" i="1" dirty="0"/>
              <a:t>l</a:t>
            </a:r>
            <a:r>
              <a:rPr lang="nb-NO" sz="1600" dirty="0"/>
              <a:t>. </a:t>
            </a:r>
          </a:p>
          <a:p>
            <a:pPr marL="0" indent="0">
              <a:buNone/>
            </a:pPr>
            <a:r>
              <a:rPr lang="nb-NO" sz="1600" dirty="0"/>
              <a:t> </a:t>
            </a:r>
          </a:p>
          <a:p>
            <a:pPr marL="0" indent="0">
              <a:buNone/>
            </a:pPr>
            <a:r>
              <a:rPr lang="nb-NO" sz="1600" dirty="0"/>
              <a:t>Hva blir disse verdiene for en </a:t>
            </a:r>
            <a:r>
              <a:rPr lang="nb-NO" sz="1600" dirty="0" err="1"/>
              <a:t>løvnode</a:t>
            </a:r>
            <a:r>
              <a:rPr lang="nb-NO" sz="1600" dirty="0"/>
              <a:t> </a:t>
            </a:r>
            <a:r>
              <a:rPr lang="nb-NO" sz="1600" i="1" dirty="0"/>
              <a:t>l</a:t>
            </a:r>
            <a:r>
              <a:rPr lang="nb-NO" sz="1600" dirty="0"/>
              <a:t>? (Merk at vi </a:t>
            </a:r>
            <a:r>
              <a:rPr lang="nb-NO" sz="1600" i="1" dirty="0"/>
              <a:t>kun</a:t>
            </a:r>
            <a:r>
              <a:rPr lang="nb-NO" sz="1600" dirty="0"/>
              <a:t> ser på </a:t>
            </a:r>
            <a:r>
              <a:rPr lang="nb-NO" sz="1600" dirty="0" err="1"/>
              <a:t>sub-treet</a:t>
            </a:r>
            <a:r>
              <a:rPr lang="nb-NO" sz="1600" dirty="0"/>
              <a:t> </a:t>
            </a:r>
            <a:r>
              <a:rPr lang="nb-NO" sz="1600" i="1" dirty="0"/>
              <a:t>T</a:t>
            </a:r>
            <a:r>
              <a:rPr lang="nb-NO" sz="1600" i="1" baseline="-25000" dirty="0"/>
              <a:t>l</a:t>
            </a:r>
            <a:r>
              <a:rPr lang="nb-NO" sz="1600" dirty="0"/>
              <a:t>.)</a:t>
            </a:r>
          </a:p>
          <a:p>
            <a:endParaRPr lang="nb-NO"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8" name="Picture 3"/>
          <p:cNvPicPr>
            <a:picLocks noChangeAspect="1" noChangeArrowheads="1"/>
          </p:cNvPicPr>
          <p:nvPr/>
        </p:nvPicPr>
        <p:blipFill>
          <a:blip r:embed="rId3" cstate="print"/>
          <a:srcRect/>
          <a:stretch>
            <a:fillRect/>
          </a:stretch>
        </p:blipFill>
        <p:spPr bwMode="auto">
          <a:xfrm>
            <a:off x="928662" y="4286256"/>
            <a:ext cx="1785950" cy="1593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88074" y="319880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3.a	(4 %)</a:t>
            </a:r>
            <a:endParaRPr lang="nb-NO" sz="1600" dirty="0"/>
          </a:p>
          <a:p>
            <a:pPr marL="0" indent="0">
              <a:buNone/>
            </a:pPr>
            <a:r>
              <a:rPr lang="nb-NO" sz="1600" dirty="0"/>
              <a:t>Tegn opp hele </a:t>
            </a:r>
            <a:r>
              <a:rPr lang="nb-NO" sz="1600" dirty="0" err="1"/>
              <a:t>spilltreet</a:t>
            </a:r>
            <a:r>
              <a:rPr lang="nb-NO" sz="1600" dirty="0"/>
              <a:t> fra startsituasjonen (1, 3). Ikke gjør noe forsøk på å slå sammen like noder.</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Text Box 267"/>
          <p:cNvSpPr txBox="1">
            <a:spLocks noChangeArrowheads="1"/>
          </p:cNvSpPr>
          <p:nvPr/>
        </p:nvSpPr>
        <p:spPr bwMode="auto">
          <a:xfrm>
            <a:off x="4775199" y="2532057"/>
            <a:ext cx="37465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3.b	(4 %)</a:t>
            </a:r>
            <a:endParaRPr lang="nb-NO" sz="1600" dirty="0"/>
          </a:p>
          <a:p>
            <a:pPr marL="0" indent="0">
              <a:buNone/>
            </a:pPr>
            <a:r>
              <a:rPr lang="nb-NO" sz="1600" dirty="0"/>
              <a:t>Vi vil merke vinstnoder for </a:t>
            </a:r>
            <a:r>
              <a:rPr lang="nb-NO" sz="1600" b="1" dirty="0"/>
              <a:t>A</a:t>
            </a:r>
            <a:r>
              <a:rPr lang="nb-NO" sz="1600" dirty="0"/>
              <a:t> (altså, der </a:t>
            </a:r>
            <a:r>
              <a:rPr lang="nb-NO" sz="1600" b="1" dirty="0"/>
              <a:t>A</a:t>
            </a:r>
            <a:r>
              <a:rPr lang="nb-NO" sz="1600" dirty="0"/>
              <a:t> har en vinnende strategi) med </a:t>
            </a:r>
            <a:r>
              <a:rPr lang="nb-NO" sz="1600" b="1" dirty="0"/>
              <a:t>+</a:t>
            </a:r>
            <a:r>
              <a:rPr lang="nb-NO" sz="1600" dirty="0"/>
              <a:t> og vinstnoder for </a:t>
            </a:r>
            <a:r>
              <a:rPr lang="nb-NO" sz="1600" b="1" dirty="0"/>
              <a:t>B</a:t>
            </a:r>
            <a:r>
              <a:rPr lang="nb-NO" sz="1600" dirty="0"/>
              <a:t> </a:t>
            </a:r>
            <a:br>
              <a:rPr lang="nb-NO" sz="1600" dirty="0"/>
            </a:br>
            <a:r>
              <a:rPr lang="nb-NO" sz="1600" dirty="0"/>
              <a:t>med </a:t>
            </a:r>
            <a:r>
              <a:rPr lang="nb-NO" sz="1600" b="1" dirty="0"/>
              <a:t>–</a:t>
            </a:r>
            <a:r>
              <a:rPr lang="nb-NO" sz="1600" dirty="0"/>
              <a:t>. Merk ut fra dette alle nodene i </a:t>
            </a:r>
            <a:r>
              <a:rPr lang="nb-NO" sz="1600" dirty="0" err="1"/>
              <a:t>spilltreet</a:t>
            </a:r>
            <a:r>
              <a:rPr lang="nb-NO" sz="1600" dirty="0"/>
              <a:t> fra oppgave 1.a med enten </a:t>
            </a:r>
            <a:r>
              <a:rPr lang="nb-NO" sz="1600" b="1" dirty="0"/>
              <a:t>+</a:t>
            </a:r>
            <a:r>
              <a:rPr lang="nb-NO" sz="1600" dirty="0"/>
              <a:t> eller </a:t>
            </a:r>
            <a:r>
              <a:rPr lang="nb-NO" sz="1600" b="1" dirty="0"/>
              <a:t>–</a:t>
            </a:r>
            <a:r>
              <a:rPr lang="nb-NO" sz="1600" dirty="0"/>
              <a:t>.</a:t>
            </a:r>
          </a:p>
          <a:p>
            <a:pPr>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Text Box 267"/>
          <p:cNvSpPr txBox="1">
            <a:spLocks noChangeArrowheads="1"/>
          </p:cNvSpPr>
          <p:nvPr/>
        </p:nvSpPr>
        <p:spPr bwMode="auto">
          <a:xfrm>
            <a:off x="4775199" y="2532057"/>
            <a:ext cx="37465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a:t>
            </a:r>
            <a:r>
              <a:rPr lang="nb-NO" sz="1600" b="1" dirty="0" smtClean="0"/>
              <a:t>3.c</a:t>
            </a:r>
            <a:r>
              <a:rPr lang="nb-NO" sz="1600" b="1" dirty="0"/>
              <a:t>	(4 %)</a:t>
            </a:r>
            <a:endParaRPr lang="nb-NO" sz="1600" dirty="0"/>
          </a:p>
          <a:p>
            <a:pPr>
              <a:buNone/>
            </a:pPr>
            <a:r>
              <a:rPr lang="nb-NO" sz="1600" dirty="0"/>
              <a:t>Finnes det en vinnende strategi for den som skal trekke fra situasjon (1, 3)? </a:t>
            </a:r>
          </a:p>
          <a:p>
            <a:pPr>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Text Box 267"/>
          <p:cNvSpPr txBox="1">
            <a:spLocks noChangeArrowheads="1"/>
          </p:cNvSpPr>
          <p:nvPr/>
        </p:nvSpPr>
        <p:spPr bwMode="auto">
          <a:xfrm>
            <a:off x="4775199" y="2532057"/>
            <a:ext cx="37465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a:t>
            </a:r>
            <a:r>
              <a:rPr lang="nb-NO" sz="1600" b="1" dirty="0" smtClean="0"/>
              <a:t>3.c</a:t>
            </a:r>
            <a:r>
              <a:rPr lang="nb-NO" sz="1600" b="1" dirty="0"/>
              <a:t>	(4 %)</a:t>
            </a:r>
            <a:endParaRPr lang="nb-NO" sz="1600" dirty="0"/>
          </a:p>
          <a:p>
            <a:pPr>
              <a:buNone/>
            </a:pPr>
            <a:r>
              <a:rPr lang="nb-NO" sz="1600" dirty="0"/>
              <a:t>Finnes det en vinnende strategi for den som skal trekke fra situasjon (1, 3)? </a:t>
            </a:r>
          </a:p>
          <a:p>
            <a:pPr>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Text Box 267"/>
          <p:cNvSpPr txBox="1">
            <a:spLocks noChangeArrowheads="1"/>
          </p:cNvSpPr>
          <p:nvPr/>
        </p:nvSpPr>
        <p:spPr bwMode="auto">
          <a:xfrm>
            <a:off x="4775199" y="2532057"/>
            <a:ext cx="37465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 name="Oval 108"/>
          <p:cNvSpPr/>
          <p:nvPr/>
        </p:nvSpPr>
        <p:spPr>
          <a:xfrm>
            <a:off x="4357686" y="2500306"/>
            <a:ext cx="71438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0" name="TextBox 109"/>
          <p:cNvSpPr txBox="1"/>
          <p:nvPr/>
        </p:nvSpPr>
        <p:spPr>
          <a:xfrm>
            <a:off x="6357950" y="2143116"/>
            <a:ext cx="714380" cy="369332"/>
          </a:xfrm>
          <a:prstGeom prst="rect">
            <a:avLst/>
          </a:prstGeom>
          <a:noFill/>
        </p:spPr>
        <p:txBody>
          <a:bodyPr wrap="square" rtlCol="0">
            <a:spAutoFit/>
          </a:bodyPr>
          <a:lstStyle/>
          <a:p>
            <a:r>
              <a:rPr lang="nb-NO" dirty="0" smtClean="0">
                <a:solidFill>
                  <a:srgbClr val="00B050"/>
                </a:solidFill>
              </a:rPr>
              <a:t>Nei</a:t>
            </a:r>
            <a:endParaRPr lang="nb-NO" dirty="0">
              <a:solidFill>
                <a:srgbClr val="00B050"/>
              </a:solidFill>
            </a:endParaRPr>
          </a:p>
        </p:txBody>
      </p:sp>
      <p:cxnSp>
        <p:nvCxnSpPr>
          <p:cNvPr id="112" name="Straight Arrow Connector 111"/>
          <p:cNvCxnSpPr>
            <a:stCxn id="110" idx="1"/>
            <a:endCxn id="108" idx="3"/>
          </p:cNvCxnSpPr>
          <p:nvPr/>
        </p:nvCxnSpPr>
        <p:spPr>
          <a:xfrm rot="10800000" flipV="1">
            <a:off x="5149850" y="2327781"/>
            <a:ext cx="1208101" cy="35032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a:t>
            </a:r>
            <a:r>
              <a:rPr lang="nb-NO" sz="1600" b="1" dirty="0" smtClean="0"/>
              <a:t>3.d</a:t>
            </a:r>
            <a:r>
              <a:rPr lang="nb-NO" sz="1600" b="1" dirty="0"/>
              <a:t>	(4 %)</a:t>
            </a:r>
            <a:endParaRPr lang="nb-NO" sz="1600" dirty="0"/>
          </a:p>
          <a:p>
            <a:pPr marL="0" indent="0">
              <a:buNone/>
            </a:pPr>
            <a:r>
              <a:rPr lang="nb-NO" sz="1600" dirty="0"/>
              <a:t>Finnes det en vinnende strategi for den som skal trekket fra situasjon (1, 2)? Forsøk å bruke informasjon du allerede har samlet.</a:t>
            </a:r>
          </a:p>
          <a:p>
            <a:pPr>
              <a:buNone/>
            </a:pPr>
            <a:r>
              <a:rPr lang="nb-NO" sz="1600" dirty="0" smtClean="0"/>
              <a:t> </a:t>
            </a:r>
            <a:endParaRPr lang="nb-NO" sz="1600" dirty="0"/>
          </a:p>
          <a:p>
            <a:pPr>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Text Box 267"/>
          <p:cNvSpPr txBox="1">
            <a:spLocks noChangeArrowheads="1"/>
          </p:cNvSpPr>
          <p:nvPr/>
        </p:nvSpPr>
        <p:spPr bwMode="auto">
          <a:xfrm>
            <a:off x="4775199" y="2532057"/>
            <a:ext cx="37465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a:buNone/>
            </a:pPr>
            <a:r>
              <a:rPr lang="nb-NO" sz="2100" b="1" dirty="0"/>
              <a:t>Spørsmål 1.a</a:t>
            </a:r>
            <a:r>
              <a:rPr lang="nb-NO" sz="2100" dirty="0"/>
              <a:t> 	</a:t>
            </a:r>
            <a:r>
              <a:rPr lang="nb-NO" sz="2100" b="1" dirty="0"/>
              <a:t>(7 %)</a:t>
            </a:r>
            <a:endParaRPr lang="nb-NO" sz="2100" dirty="0"/>
          </a:p>
          <a:p>
            <a:pPr marL="0" indent="0">
              <a:buNone/>
            </a:pPr>
            <a:r>
              <a:rPr lang="nb-NO" sz="1600" dirty="0"/>
              <a:t>Om vi skal beregne størrelsen av største uavhengige mengde av noder i </a:t>
            </a:r>
            <a:r>
              <a:rPr lang="nb-NO" sz="1600" i="1" dirty="0"/>
              <a:t>T</a:t>
            </a:r>
            <a:r>
              <a:rPr lang="nb-NO" sz="1600" dirty="0"/>
              <a:t>, </a:t>
            </a:r>
            <a:r>
              <a:rPr lang="nb-NO" sz="1600" i="1" dirty="0" err="1"/>
              <a:t>bottom-up</a:t>
            </a:r>
            <a:r>
              <a:rPr lang="nb-NO" sz="1600" dirty="0"/>
              <a:t>, må vi opplagt starte med </a:t>
            </a:r>
            <a:r>
              <a:rPr lang="nb-NO" sz="1600" dirty="0" err="1"/>
              <a:t>løvnodene</a:t>
            </a:r>
            <a:r>
              <a:rPr lang="nb-NO" sz="1600" dirty="0"/>
              <a:t>. Vi tenker oss at de beregnede verdiene lagres i nodene i treet, slik at vi slipper å bruke en tabell. For en </a:t>
            </a:r>
            <a:r>
              <a:rPr lang="nb-NO" sz="1600" dirty="0" err="1"/>
              <a:t>løvnode</a:t>
            </a:r>
            <a:r>
              <a:rPr lang="nb-NO" sz="1600" dirty="0"/>
              <a:t> </a:t>
            </a:r>
            <a:r>
              <a:rPr lang="nb-NO" sz="1600" i="1" dirty="0"/>
              <a:t>l</a:t>
            </a:r>
            <a:r>
              <a:rPr lang="nb-NO" sz="1600" dirty="0"/>
              <a:t>, og </a:t>
            </a:r>
            <a:r>
              <a:rPr lang="nb-NO" sz="1600" dirty="0" err="1"/>
              <a:t>sub-treet</a:t>
            </a:r>
            <a:r>
              <a:rPr lang="nb-NO" sz="1600" dirty="0"/>
              <a:t> </a:t>
            </a:r>
            <a:r>
              <a:rPr lang="nb-NO" sz="1600" i="1" dirty="0"/>
              <a:t>T</a:t>
            </a:r>
            <a:r>
              <a:rPr lang="nb-NO" sz="1600" i="1" baseline="-25000" dirty="0"/>
              <a:t>l</a:t>
            </a:r>
            <a:r>
              <a:rPr lang="nb-NO" sz="1600" dirty="0"/>
              <a:t>, skal vi beregne to verdier: </a:t>
            </a:r>
            <a:endParaRPr lang="nb-NO" sz="1600" dirty="0" smtClean="0"/>
          </a:p>
          <a:p>
            <a:pPr marL="0" indent="0">
              <a:buNone/>
            </a:pPr>
            <a:r>
              <a:rPr lang="nb-NO" sz="1600" dirty="0"/>
              <a:t> </a:t>
            </a:r>
          </a:p>
          <a:p>
            <a:pPr marL="0" indent="0">
              <a:buNone/>
            </a:pPr>
            <a:r>
              <a:rPr lang="nb-NO" sz="1600" i="1" dirty="0" err="1"/>
              <a:t>l.m</a:t>
            </a:r>
            <a:r>
              <a:rPr lang="nb-NO" sz="1600" dirty="0"/>
              <a:t>   	størrelsen av den største uavhengige mengde i </a:t>
            </a:r>
            <a:r>
              <a:rPr lang="nb-NO" sz="1600" i="1" dirty="0"/>
              <a:t>T</a:t>
            </a:r>
            <a:r>
              <a:rPr lang="nb-NO" sz="1600" i="1" baseline="-25000" dirty="0"/>
              <a:t>l</a:t>
            </a:r>
            <a:r>
              <a:rPr lang="nb-NO" sz="1600" dirty="0"/>
              <a:t> som inneholder noden </a:t>
            </a:r>
            <a:r>
              <a:rPr lang="nb-NO" sz="1600" i="1" dirty="0"/>
              <a:t>l,</a:t>
            </a:r>
            <a:endParaRPr lang="nb-NO" sz="1600" dirty="0"/>
          </a:p>
          <a:p>
            <a:pPr marL="0" indent="0">
              <a:buNone/>
            </a:pPr>
            <a:r>
              <a:rPr lang="nb-NO" sz="1600" i="1" dirty="0" err="1"/>
              <a:t>l.u</a:t>
            </a:r>
            <a:r>
              <a:rPr lang="nb-NO" sz="1600" dirty="0"/>
              <a:t>    	størrelsen av den største uavhengige mengde i </a:t>
            </a:r>
            <a:r>
              <a:rPr lang="nb-NO" sz="1600" i="1" dirty="0"/>
              <a:t>T</a:t>
            </a:r>
            <a:r>
              <a:rPr lang="nb-NO" sz="1600" i="1" baseline="-25000" dirty="0"/>
              <a:t>l</a:t>
            </a:r>
            <a:r>
              <a:rPr lang="nb-NO" sz="1600" dirty="0"/>
              <a:t> som </a:t>
            </a:r>
            <a:r>
              <a:rPr lang="nb-NO" sz="1600" i="1" dirty="0"/>
              <a:t>ikke</a:t>
            </a:r>
            <a:r>
              <a:rPr lang="nb-NO" sz="1600" dirty="0"/>
              <a:t> inneholder noden </a:t>
            </a:r>
            <a:r>
              <a:rPr lang="nb-NO" sz="1600" i="1" dirty="0"/>
              <a:t>l</a:t>
            </a:r>
            <a:r>
              <a:rPr lang="nb-NO" sz="1600" dirty="0"/>
              <a:t>. </a:t>
            </a:r>
          </a:p>
          <a:p>
            <a:pPr marL="0" indent="0">
              <a:buNone/>
            </a:pPr>
            <a:r>
              <a:rPr lang="nb-NO" sz="1600" dirty="0"/>
              <a:t> </a:t>
            </a:r>
          </a:p>
          <a:p>
            <a:pPr marL="0" indent="0">
              <a:buNone/>
            </a:pPr>
            <a:r>
              <a:rPr lang="nb-NO" sz="1600" dirty="0"/>
              <a:t>Hva blir disse verdiene for en </a:t>
            </a:r>
            <a:r>
              <a:rPr lang="nb-NO" sz="1600" dirty="0" err="1"/>
              <a:t>løvnode</a:t>
            </a:r>
            <a:r>
              <a:rPr lang="nb-NO" sz="1600" dirty="0"/>
              <a:t> </a:t>
            </a:r>
            <a:r>
              <a:rPr lang="nb-NO" sz="1600" i="1" dirty="0"/>
              <a:t>l</a:t>
            </a:r>
            <a:r>
              <a:rPr lang="nb-NO" sz="1600" dirty="0"/>
              <a:t>? (Merk at vi </a:t>
            </a:r>
            <a:r>
              <a:rPr lang="nb-NO" sz="1600" i="1" dirty="0"/>
              <a:t>kun</a:t>
            </a:r>
            <a:r>
              <a:rPr lang="nb-NO" sz="1600" dirty="0"/>
              <a:t> ser på </a:t>
            </a:r>
            <a:r>
              <a:rPr lang="nb-NO" sz="1600" dirty="0" err="1"/>
              <a:t>sub-treet</a:t>
            </a:r>
            <a:r>
              <a:rPr lang="nb-NO" sz="1600" dirty="0"/>
              <a:t> </a:t>
            </a:r>
            <a:r>
              <a:rPr lang="nb-NO" sz="1600" i="1" dirty="0"/>
              <a:t>T</a:t>
            </a:r>
            <a:r>
              <a:rPr lang="nb-NO" sz="1600" i="1" baseline="-25000" dirty="0"/>
              <a:t>l</a:t>
            </a:r>
            <a:r>
              <a:rPr lang="nb-NO" sz="1600" dirty="0"/>
              <a:t>.)</a:t>
            </a:r>
          </a:p>
          <a:p>
            <a:endParaRPr lang="nb-NO"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8" name="Picture 3"/>
          <p:cNvPicPr>
            <a:picLocks noChangeAspect="1" noChangeArrowheads="1"/>
          </p:cNvPicPr>
          <p:nvPr/>
        </p:nvPicPr>
        <p:blipFill>
          <a:blip r:embed="rId3" cstate="print"/>
          <a:srcRect/>
          <a:stretch>
            <a:fillRect/>
          </a:stretch>
        </p:blipFill>
        <p:spPr bwMode="auto">
          <a:xfrm>
            <a:off x="928662" y="4286256"/>
            <a:ext cx="1785950" cy="1593761"/>
          </a:xfrm>
          <a:prstGeom prst="rect">
            <a:avLst/>
          </a:prstGeom>
          <a:noFill/>
          <a:ln w="9525">
            <a:noFill/>
            <a:miter lim="800000"/>
            <a:headEnd/>
            <a:tailEnd/>
          </a:ln>
        </p:spPr>
      </p:pic>
      <p:sp>
        <p:nvSpPr>
          <p:cNvPr id="5" name="TextBox 4"/>
          <p:cNvSpPr txBox="1"/>
          <p:nvPr/>
        </p:nvSpPr>
        <p:spPr>
          <a:xfrm>
            <a:off x="4572000" y="4786322"/>
            <a:ext cx="3500462" cy="1107996"/>
          </a:xfrm>
          <a:prstGeom prst="rect">
            <a:avLst/>
          </a:prstGeom>
          <a:noFill/>
        </p:spPr>
        <p:txBody>
          <a:bodyPr wrap="square" rtlCol="0">
            <a:spAutoFit/>
          </a:bodyPr>
          <a:lstStyle/>
          <a:p>
            <a:r>
              <a:rPr lang="nb-NO" sz="1600" b="1" dirty="0">
                <a:solidFill>
                  <a:srgbClr val="00B050"/>
                </a:solidFill>
              </a:rPr>
              <a:t>Svarforslag 1.a </a:t>
            </a:r>
            <a:endParaRPr lang="nb-NO" sz="1600" dirty="0">
              <a:solidFill>
                <a:srgbClr val="00B050"/>
              </a:solidFill>
            </a:endParaRPr>
          </a:p>
          <a:p>
            <a:r>
              <a:rPr lang="nb-NO" sz="1600" i="1" dirty="0" err="1">
                <a:solidFill>
                  <a:srgbClr val="00B050"/>
                </a:solidFill>
              </a:rPr>
              <a:t>l.m</a:t>
            </a:r>
            <a:r>
              <a:rPr lang="nb-NO" sz="1600" i="1" dirty="0">
                <a:solidFill>
                  <a:srgbClr val="00B050"/>
                </a:solidFill>
              </a:rPr>
              <a:t> </a:t>
            </a:r>
            <a:r>
              <a:rPr lang="nb-NO" sz="1600" dirty="0">
                <a:solidFill>
                  <a:srgbClr val="00B050"/>
                </a:solidFill>
              </a:rPr>
              <a:t>= 1,</a:t>
            </a:r>
          </a:p>
          <a:p>
            <a:r>
              <a:rPr lang="nb-NO" sz="1600" i="1" dirty="0" err="1">
                <a:solidFill>
                  <a:srgbClr val="00B050"/>
                </a:solidFill>
              </a:rPr>
              <a:t>l.u</a:t>
            </a:r>
            <a:r>
              <a:rPr lang="nb-NO" sz="1600" i="1" dirty="0">
                <a:solidFill>
                  <a:srgbClr val="00B050"/>
                </a:solidFill>
              </a:rPr>
              <a:t> </a:t>
            </a:r>
            <a:r>
              <a:rPr lang="nb-NO" sz="1600" dirty="0">
                <a:solidFill>
                  <a:srgbClr val="00B050"/>
                </a:solidFill>
              </a:rPr>
              <a:t>= 0.</a:t>
            </a:r>
            <a:r>
              <a:rPr lang="nb-NO" sz="1600" i="1" dirty="0">
                <a:solidFill>
                  <a:srgbClr val="00B050"/>
                </a:solidFill>
              </a:rPr>
              <a:t> </a:t>
            </a:r>
            <a:endParaRPr lang="nb-NO" sz="1600" dirty="0">
              <a:solidFill>
                <a:srgbClr val="00B050"/>
              </a:solidFill>
            </a:endParaRPr>
          </a:p>
          <a:p>
            <a:endParaRPr lang="nb-NO" dirty="0"/>
          </a:p>
        </p:txBody>
      </p:sp>
      <p:cxnSp>
        <p:nvCxnSpPr>
          <p:cNvPr id="7" name="Straight Arrow Connector 6"/>
          <p:cNvCxnSpPr/>
          <p:nvPr/>
        </p:nvCxnSpPr>
        <p:spPr>
          <a:xfrm rot="10800000" flipV="1">
            <a:off x="1785918" y="4929198"/>
            <a:ext cx="2786082" cy="71438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a:t>
            </a:r>
            <a:r>
              <a:rPr lang="nb-NO" sz="1600" b="1" dirty="0" smtClean="0"/>
              <a:t>3.d</a:t>
            </a:r>
            <a:r>
              <a:rPr lang="nb-NO" sz="1600" b="1" dirty="0"/>
              <a:t>	(4 %)</a:t>
            </a:r>
            <a:endParaRPr lang="nb-NO" sz="1600" dirty="0"/>
          </a:p>
          <a:p>
            <a:pPr marL="0" indent="0">
              <a:buNone/>
            </a:pPr>
            <a:r>
              <a:rPr lang="nb-NO" sz="1600" dirty="0"/>
              <a:t>Finnes det en vinnende strategi for den som skal trekket fra situasjon (1, 2)? Forsøk å bruke informasjon du allerede har samlet.</a:t>
            </a:r>
          </a:p>
          <a:p>
            <a:pPr>
              <a:buNone/>
            </a:pPr>
            <a:r>
              <a:rPr lang="nb-NO" sz="1600" dirty="0" smtClean="0"/>
              <a:t> </a:t>
            </a:r>
            <a:endParaRPr lang="nb-NO" sz="1600" dirty="0"/>
          </a:p>
          <a:p>
            <a:pPr>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
        <p:nvSpPr>
          <p:cNvPr id="50282" name="Rectangle 10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50340" name="Oval 164"/>
          <p:cNvSpPr>
            <a:spLocks noChangeArrowheads="1"/>
          </p:cNvSpPr>
          <p:nvPr/>
        </p:nvSpPr>
        <p:spPr bwMode="auto">
          <a:xfrm>
            <a:off x="4435474" y="2643182"/>
            <a:ext cx="406400"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1" name="Text Box 165"/>
          <p:cNvSpPr txBox="1">
            <a:spLocks noChangeArrowheads="1"/>
          </p:cNvSpPr>
          <p:nvPr/>
        </p:nvSpPr>
        <p:spPr bwMode="auto">
          <a:xfrm>
            <a:off x="4429124" y="2643182"/>
            <a:ext cx="476250"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2" name="Oval 166"/>
          <p:cNvSpPr>
            <a:spLocks noChangeArrowheads="1"/>
          </p:cNvSpPr>
          <p:nvPr/>
        </p:nvSpPr>
        <p:spPr bwMode="auto">
          <a:xfrm>
            <a:off x="2509837" y="306069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3" name="Text Box 167"/>
          <p:cNvSpPr txBox="1">
            <a:spLocks noChangeArrowheads="1"/>
          </p:cNvSpPr>
          <p:nvPr/>
        </p:nvSpPr>
        <p:spPr bwMode="auto">
          <a:xfrm>
            <a:off x="2505074" y="30606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0, 3</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4" name="Oval 168"/>
          <p:cNvSpPr>
            <a:spLocks noChangeArrowheads="1"/>
          </p:cNvSpPr>
          <p:nvPr/>
        </p:nvSpPr>
        <p:spPr bwMode="auto">
          <a:xfrm>
            <a:off x="4444999" y="3009894"/>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5" name="Text Box 169"/>
          <p:cNvSpPr txBox="1">
            <a:spLocks noChangeArrowheads="1"/>
          </p:cNvSpPr>
          <p:nvPr/>
        </p:nvSpPr>
        <p:spPr bwMode="auto">
          <a:xfrm>
            <a:off x="4444999" y="300989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6" name="Oval 170"/>
          <p:cNvSpPr>
            <a:spLocks noChangeArrowheads="1"/>
          </p:cNvSpPr>
          <p:nvPr/>
        </p:nvSpPr>
        <p:spPr bwMode="auto">
          <a:xfrm>
            <a:off x="6169024" y="3033707"/>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7" name="Text Box 171"/>
          <p:cNvSpPr txBox="1">
            <a:spLocks noChangeArrowheads="1"/>
          </p:cNvSpPr>
          <p:nvPr/>
        </p:nvSpPr>
        <p:spPr bwMode="auto">
          <a:xfrm>
            <a:off x="6169024" y="3033707"/>
            <a:ext cx="477838" cy="26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48" name="Oval 172"/>
          <p:cNvSpPr>
            <a:spLocks noChangeArrowheads="1"/>
          </p:cNvSpPr>
          <p:nvPr/>
        </p:nvSpPr>
        <p:spPr bwMode="auto">
          <a:xfrm>
            <a:off x="1917699" y="3441694"/>
            <a:ext cx="409575"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49" name="Text Box 173"/>
          <p:cNvSpPr txBox="1">
            <a:spLocks noChangeArrowheads="1"/>
          </p:cNvSpPr>
          <p:nvPr/>
        </p:nvSpPr>
        <p:spPr bwMode="auto">
          <a:xfrm>
            <a:off x="1912937" y="3441694"/>
            <a:ext cx="477837"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0" name="Oval 174"/>
          <p:cNvSpPr>
            <a:spLocks noChangeArrowheads="1"/>
          </p:cNvSpPr>
          <p:nvPr/>
        </p:nvSpPr>
        <p:spPr bwMode="auto">
          <a:xfrm>
            <a:off x="2738437" y="3435344"/>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1" name="Text Box 175"/>
          <p:cNvSpPr txBox="1">
            <a:spLocks noChangeArrowheads="1"/>
          </p:cNvSpPr>
          <p:nvPr/>
        </p:nvSpPr>
        <p:spPr bwMode="auto">
          <a:xfrm>
            <a:off x="2733674" y="3435344"/>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2" name="Oval 176"/>
          <p:cNvSpPr>
            <a:spLocks noChangeArrowheads="1"/>
          </p:cNvSpPr>
          <p:nvPr/>
        </p:nvSpPr>
        <p:spPr bwMode="auto">
          <a:xfrm>
            <a:off x="1625599" y="3821107"/>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3" name="Text Box 177"/>
          <p:cNvSpPr txBox="1">
            <a:spLocks noChangeArrowheads="1"/>
          </p:cNvSpPr>
          <p:nvPr/>
        </p:nvSpPr>
        <p:spPr bwMode="auto">
          <a:xfrm>
            <a:off x="1620837" y="3821107"/>
            <a:ext cx="477837"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4" name="Oval 178"/>
          <p:cNvSpPr>
            <a:spLocks noChangeArrowheads="1"/>
          </p:cNvSpPr>
          <p:nvPr/>
        </p:nvSpPr>
        <p:spPr bwMode="auto">
          <a:xfrm>
            <a:off x="2089149" y="3825869"/>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5" name="Text Box 179"/>
          <p:cNvSpPr txBox="1">
            <a:spLocks noChangeArrowheads="1"/>
          </p:cNvSpPr>
          <p:nvPr/>
        </p:nvSpPr>
        <p:spPr bwMode="auto">
          <a:xfrm>
            <a:off x="2089149" y="3825869"/>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6" name="Oval 180"/>
          <p:cNvSpPr>
            <a:spLocks noChangeArrowheads="1"/>
          </p:cNvSpPr>
          <p:nvPr/>
        </p:nvSpPr>
        <p:spPr bwMode="auto">
          <a:xfrm>
            <a:off x="2743199" y="3806819"/>
            <a:ext cx="409575" cy="2619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7" name="Text Box 181"/>
          <p:cNvSpPr txBox="1">
            <a:spLocks noChangeArrowheads="1"/>
          </p:cNvSpPr>
          <p:nvPr/>
        </p:nvSpPr>
        <p:spPr bwMode="auto">
          <a:xfrm>
            <a:off x="2743199" y="38068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58" name="Oval 182"/>
          <p:cNvSpPr>
            <a:spLocks noChangeArrowheads="1"/>
          </p:cNvSpPr>
          <p:nvPr/>
        </p:nvSpPr>
        <p:spPr bwMode="auto">
          <a:xfrm>
            <a:off x="3459162" y="343693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59" name="Text Box 183"/>
          <p:cNvSpPr txBox="1">
            <a:spLocks noChangeArrowheads="1"/>
          </p:cNvSpPr>
          <p:nvPr/>
        </p:nvSpPr>
        <p:spPr bwMode="auto">
          <a:xfrm>
            <a:off x="3459162" y="34369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0, 2</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0" name="Oval 184"/>
          <p:cNvSpPr>
            <a:spLocks noChangeArrowheads="1"/>
          </p:cNvSpPr>
          <p:nvPr/>
        </p:nvSpPr>
        <p:spPr bwMode="auto">
          <a:xfrm>
            <a:off x="1609724" y="4217982"/>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1" name="Text Box 185"/>
          <p:cNvSpPr txBox="1">
            <a:spLocks noChangeArrowheads="1"/>
          </p:cNvSpPr>
          <p:nvPr/>
        </p:nvSpPr>
        <p:spPr bwMode="auto">
          <a:xfrm>
            <a:off x="1609724" y="42179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2" name="Oval 186"/>
          <p:cNvSpPr>
            <a:spLocks noChangeArrowheads="1"/>
          </p:cNvSpPr>
          <p:nvPr/>
        </p:nvSpPr>
        <p:spPr bwMode="auto">
          <a:xfrm>
            <a:off x="4438649" y="34115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3" name="Text Box 187"/>
          <p:cNvSpPr txBox="1">
            <a:spLocks noChangeArrowheads="1"/>
          </p:cNvSpPr>
          <p:nvPr/>
        </p:nvSpPr>
        <p:spPr bwMode="auto">
          <a:xfrm>
            <a:off x="4438649" y="34115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4" name="Oval 188"/>
          <p:cNvSpPr>
            <a:spLocks noChangeArrowheads="1"/>
          </p:cNvSpPr>
          <p:nvPr/>
        </p:nvSpPr>
        <p:spPr bwMode="auto">
          <a:xfrm>
            <a:off x="5213349" y="3428994"/>
            <a:ext cx="407988" cy="2651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5" name="Text Box 189"/>
          <p:cNvSpPr txBox="1">
            <a:spLocks noChangeArrowheads="1"/>
          </p:cNvSpPr>
          <p:nvPr/>
        </p:nvSpPr>
        <p:spPr bwMode="auto">
          <a:xfrm>
            <a:off x="5194299" y="342899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6" name="Oval 190"/>
          <p:cNvSpPr>
            <a:spLocks noChangeArrowheads="1"/>
          </p:cNvSpPr>
          <p:nvPr/>
        </p:nvSpPr>
        <p:spPr bwMode="auto">
          <a:xfrm>
            <a:off x="5937249" y="3422644"/>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7" name="Text Box 191"/>
          <p:cNvSpPr txBox="1">
            <a:spLocks noChangeArrowheads="1"/>
          </p:cNvSpPr>
          <p:nvPr/>
        </p:nvSpPr>
        <p:spPr bwMode="auto">
          <a:xfrm>
            <a:off x="5937249" y="3422644"/>
            <a:ext cx="474663"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68" name="Oval 192"/>
          <p:cNvSpPr>
            <a:spLocks noChangeArrowheads="1"/>
          </p:cNvSpPr>
          <p:nvPr/>
        </p:nvSpPr>
        <p:spPr bwMode="auto">
          <a:xfrm>
            <a:off x="6635749" y="341629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69" name="Text Box 193"/>
          <p:cNvSpPr txBox="1">
            <a:spLocks noChangeArrowheads="1"/>
          </p:cNvSpPr>
          <p:nvPr/>
        </p:nvSpPr>
        <p:spPr bwMode="auto">
          <a:xfrm>
            <a:off x="6635749" y="341629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0" name="Oval 194"/>
          <p:cNvSpPr>
            <a:spLocks noChangeArrowheads="1"/>
          </p:cNvSpPr>
          <p:nvPr/>
        </p:nvSpPr>
        <p:spPr bwMode="auto">
          <a:xfrm>
            <a:off x="3262312" y="3811582"/>
            <a:ext cx="411162"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1" name="Text Box 195"/>
          <p:cNvSpPr txBox="1">
            <a:spLocks noChangeArrowheads="1"/>
          </p:cNvSpPr>
          <p:nvPr/>
        </p:nvSpPr>
        <p:spPr bwMode="auto">
          <a:xfrm>
            <a:off x="3262312" y="38115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2" name="Oval 196"/>
          <p:cNvSpPr>
            <a:spLocks noChangeArrowheads="1"/>
          </p:cNvSpPr>
          <p:nvPr/>
        </p:nvSpPr>
        <p:spPr bwMode="auto">
          <a:xfrm>
            <a:off x="3725862" y="3816344"/>
            <a:ext cx="409575"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3" name="Text Box 197"/>
          <p:cNvSpPr txBox="1">
            <a:spLocks noChangeArrowheads="1"/>
          </p:cNvSpPr>
          <p:nvPr/>
        </p:nvSpPr>
        <p:spPr bwMode="auto">
          <a:xfrm>
            <a:off x="3725862" y="3816344"/>
            <a:ext cx="476250" cy="27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4" name="Oval 198"/>
          <p:cNvSpPr>
            <a:spLocks noChangeArrowheads="1"/>
          </p:cNvSpPr>
          <p:nvPr/>
        </p:nvSpPr>
        <p:spPr bwMode="auto">
          <a:xfrm>
            <a:off x="4235449" y="380523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5" name="Text Box 199"/>
          <p:cNvSpPr txBox="1">
            <a:spLocks noChangeArrowheads="1"/>
          </p:cNvSpPr>
          <p:nvPr/>
        </p:nvSpPr>
        <p:spPr bwMode="auto">
          <a:xfrm>
            <a:off x="4235449" y="380523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0, 1</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6" name="Oval 200"/>
          <p:cNvSpPr>
            <a:spLocks noChangeArrowheads="1"/>
          </p:cNvSpPr>
          <p:nvPr/>
        </p:nvSpPr>
        <p:spPr bwMode="auto">
          <a:xfrm>
            <a:off x="4711699" y="3798882"/>
            <a:ext cx="407988" cy="2635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7" name="Text Box 201"/>
          <p:cNvSpPr txBox="1">
            <a:spLocks noChangeArrowheads="1"/>
          </p:cNvSpPr>
          <p:nvPr/>
        </p:nvSpPr>
        <p:spPr bwMode="auto">
          <a:xfrm>
            <a:off x="4711699" y="3798882"/>
            <a:ext cx="474663"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1, 0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78" name="Oval 202"/>
          <p:cNvSpPr>
            <a:spLocks noChangeArrowheads="1"/>
          </p:cNvSpPr>
          <p:nvPr/>
        </p:nvSpPr>
        <p:spPr bwMode="auto">
          <a:xfrm>
            <a:off x="5245099" y="3794119"/>
            <a:ext cx="407988"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79" name="Text Box 203"/>
          <p:cNvSpPr txBox="1">
            <a:spLocks noChangeArrowheads="1"/>
          </p:cNvSpPr>
          <p:nvPr/>
        </p:nvSpPr>
        <p:spPr bwMode="auto">
          <a:xfrm>
            <a:off x="5245099" y="3794119"/>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0" name="Oval 204"/>
          <p:cNvSpPr>
            <a:spLocks noChangeArrowheads="1"/>
          </p:cNvSpPr>
          <p:nvPr/>
        </p:nvSpPr>
        <p:spPr bwMode="auto">
          <a:xfrm>
            <a:off x="5948362" y="378618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1" name="Text Box 205"/>
          <p:cNvSpPr txBox="1">
            <a:spLocks noChangeArrowheads="1"/>
          </p:cNvSpPr>
          <p:nvPr/>
        </p:nvSpPr>
        <p:spPr bwMode="auto">
          <a:xfrm>
            <a:off x="5948362" y="378618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2" name="Oval 206"/>
          <p:cNvSpPr>
            <a:spLocks noChangeArrowheads="1"/>
          </p:cNvSpPr>
          <p:nvPr/>
        </p:nvSpPr>
        <p:spPr bwMode="auto">
          <a:xfrm>
            <a:off x="6642099" y="3773482"/>
            <a:ext cx="407988"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3" name="Text Box 207"/>
          <p:cNvSpPr txBox="1">
            <a:spLocks noChangeArrowheads="1"/>
          </p:cNvSpPr>
          <p:nvPr/>
        </p:nvSpPr>
        <p:spPr bwMode="auto">
          <a:xfrm>
            <a:off x="6642099" y="3773482"/>
            <a:ext cx="476250"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384" name="Line 208"/>
          <p:cNvSpPr>
            <a:spLocks noChangeShapeType="1"/>
          </p:cNvSpPr>
          <p:nvPr/>
        </p:nvSpPr>
        <p:spPr bwMode="auto">
          <a:xfrm flipH="1">
            <a:off x="2911474" y="2824157"/>
            <a:ext cx="1536700" cy="3365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5" name="Line 209"/>
          <p:cNvSpPr>
            <a:spLocks noChangeShapeType="1"/>
          </p:cNvSpPr>
          <p:nvPr/>
        </p:nvSpPr>
        <p:spPr bwMode="auto">
          <a:xfrm flipH="1">
            <a:off x="2263774" y="3260719"/>
            <a:ext cx="279400" cy="215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6" name="Line 210"/>
          <p:cNvSpPr>
            <a:spLocks noChangeShapeType="1"/>
          </p:cNvSpPr>
          <p:nvPr/>
        </p:nvSpPr>
        <p:spPr bwMode="auto">
          <a:xfrm>
            <a:off x="2778124" y="3298819"/>
            <a:ext cx="63500" cy="1476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7" name="Line 211"/>
          <p:cNvSpPr>
            <a:spLocks noChangeShapeType="1"/>
          </p:cNvSpPr>
          <p:nvPr/>
        </p:nvSpPr>
        <p:spPr bwMode="auto">
          <a:xfrm flipH="1">
            <a:off x="1882774" y="3675057"/>
            <a:ext cx="107950" cy="1508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8" name="Line 212"/>
          <p:cNvSpPr>
            <a:spLocks noChangeShapeType="1"/>
          </p:cNvSpPr>
          <p:nvPr/>
        </p:nvSpPr>
        <p:spPr bwMode="auto">
          <a:xfrm>
            <a:off x="2206624" y="3687757"/>
            <a:ext cx="38100" cy="138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89" name="Line 213"/>
          <p:cNvSpPr>
            <a:spLocks noChangeShapeType="1"/>
          </p:cNvSpPr>
          <p:nvPr/>
        </p:nvSpPr>
        <p:spPr bwMode="auto">
          <a:xfrm>
            <a:off x="1812924" y="4087807"/>
            <a:ext cx="0" cy="1254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0" name="Line 214"/>
          <p:cNvSpPr>
            <a:spLocks noChangeShapeType="1"/>
          </p:cNvSpPr>
          <p:nvPr/>
        </p:nvSpPr>
        <p:spPr bwMode="auto">
          <a:xfrm>
            <a:off x="2949574" y="36941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1" name="Line 215"/>
          <p:cNvSpPr>
            <a:spLocks noChangeShapeType="1"/>
          </p:cNvSpPr>
          <p:nvPr/>
        </p:nvSpPr>
        <p:spPr bwMode="auto">
          <a:xfrm flipH="1">
            <a:off x="4638674" y="2894007"/>
            <a:ext cx="635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2" name="Line 216"/>
          <p:cNvSpPr>
            <a:spLocks noChangeShapeType="1"/>
          </p:cNvSpPr>
          <p:nvPr/>
        </p:nvSpPr>
        <p:spPr bwMode="auto">
          <a:xfrm>
            <a:off x="4829174" y="2811457"/>
            <a:ext cx="1339850"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3" name="Line 217"/>
          <p:cNvSpPr>
            <a:spLocks noChangeShapeType="1"/>
          </p:cNvSpPr>
          <p:nvPr/>
        </p:nvSpPr>
        <p:spPr bwMode="auto">
          <a:xfrm>
            <a:off x="6556374" y="3224207"/>
            <a:ext cx="254000" cy="1968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4" name="Line 218"/>
          <p:cNvSpPr>
            <a:spLocks noChangeShapeType="1"/>
          </p:cNvSpPr>
          <p:nvPr/>
        </p:nvSpPr>
        <p:spPr bwMode="auto">
          <a:xfrm>
            <a:off x="6848474" y="3675057"/>
            <a:ext cx="0" cy="88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5" name="Line 219"/>
          <p:cNvSpPr>
            <a:spLocks noChangeShapeType="1"/>
          </p:cNvSpPr>
          <p:nvPr/>
        </p:nvSpPr>
        <p:spPr bwMode="auto">
          <a:xfrm flipH="1">
            <a:off x="6200774" y="3273419"/>
            <a:ext cx="76200" cy="1603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6" name="Line 220"/>
          <p:cNvSpPr>
            <a:spLocks noChangeShapeType="1"/>
          </p:cNvSpPr>
          <p:nvPr/>
        </p:nvSpPr>
        <p:spPr bwMode="auto">
          <a:xfrm flipH="1">
            <a:off x="3800474" y="3192457"/>
            <a:ext cx="660400" cy="273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7" name="Line 221"/>
          <p:cNvSpPr>
            <a:spLocks noChangeShapeType="1"/>
          </p:cNvSpPr>
          <p:nvPr/>
        </p:nvSpPr>
        <p:spPr bwMode="auto">
          <a:xfrm>
            <a:off x="4822824" y="3205157"/>
            <a:ext cx="450850" cy="2540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8" name="Line 222"/>
          <p:cNvSpPr>
            <a:spLocks noChangeShapeType="1"/>
          </p:cNvSpPr>
          <p:nvPr/>
        </p:nvSpPr>
        <p:spPr bwMode="auto">
          <a:xfrm>
            <a:off x="4638674" y="3268657"/>
            <a:ext cx="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399" name="Line 223"/>
          <p:cNvSpPr>
            <a:spLocks noChangeShapeType="1"/>
          </p:cNvSpPr>
          <p:nvPr/>
        </p:nvSpPr>
        <p:spPr bwMode="auto">
          <a:xfrm flipH="1">
            <a:off x="3495674" y="3687757"/>
            <a:ext cx="82550" cy="120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0" name="Line 224"/>
          <p:cNvSpPr>
            <a:spLocks noChangeShapeType="1"/>
          </p:cNvSpPr>
          <p:nvPr/>
        </p:nvSpPr>
        <p:spPr bwMode="auto">
          <a:xfrm>
            <a:off x="3775074" y="3681407"/>
            <a:ext cx="101600" cy="1317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1" name="Line 225"/>
          <p:cNvSpPr>
            <a:spLocks noChangeShapeType="1"/>
          </p:cNvSpPr>
          <p:nvPr/>
        </p:nvSpPr>
        <p:spPr bwMode="auto">
          <a:xfrm flipH="1">
            <a:off x="4460874" y="3656007"/>
            <a:ext cx="762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2" name="Line 226"/>
          <p:cNvSpPr>
            <a:spLocks noChangeShapeType="1"/>
          </p:cNvSpPr>
          <p:nvPr/>
        </p:nvSpPr>
        <p:spPr bwMode="auto">
          <a:xfrm>
            <a:off x="4727574" y="3662357"/>
            <a:ext cx="114300" cy="1460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3" name="Line 227"/>
          <p:cNvSpPr>
            <a:spLocks noChangeShapeType="1"/>
          </p:cNvSpPr>
          <p:nvPr/>
        </p:nvSpPr>
        <p:spPr bwMode="auto">
          <a:xfrm>
            <a:off x="5426074" y="3694107"/>
            <a:ext cx="0" cy="95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4" name="Line 228"/>
          <p:cNvSpPr>
            <a:spLocks noChangeShapeType="1"/>
          </p:cNvSpPr>
          <p:nvPr/>
        </p:nvSpPr>
        <p:spPr bwMode="auto">
          <a:xfrm>
            <a:off x="6130924" y="3687757"/>
            <a:ext cx="6350" cy="101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5" name="Oval 229"/>
          <p:cNvSpPr>
            <a:spLocks noChangeArrowheads="1"/>
          </p:cNvSpPr>
          <p:nvPr/>
        </p:nvSpPr>
        <p:spPr bwMode="auto">
          <a:xfrm>
            <a:off x="3255962" y="4160832"/>
            <a:ext cx="409575"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6" name="Text Box 230"/>
          <p:cNvSpPr txBox="1">
            <a:spLocks noChangeArrowheads="1"/>
          </p:cNvSpPr>
          <p:nvPr/>
        </p:nvSpPr>
        <p:spPr bwMode="auto">
          <a:xfrm>
            <a:off x="3255962" y="4160832"/>
            <a:ext cx="477837" cy="271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7" name="Oval 231"/>
          <p:cNvSpPr>
            <a:spLocks noChangeArrowheads="1"/>
          </p:cNvSpPr>
          <p:nvPr/>
        </p:nvSpPr>
        <p:spPr bwMode="auto">
          <a:xfrm>
            <a:off x="4233862" y="4167182"/>
            <a:ext cx="407987" cy="2619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08" name="Text Box 232"/>
          <p:cNvSpPr txBox="1">
            <a:spLocks noChangeArrowheads="1"/>
          </p:cNvSpPr>
          <p:nvPr/>
        </p:nvSpPr>
        <p:spPr bwMode="auto">
          <a:xfrm>
            <a:off x="4233862" y="4167182"/>
            <a:ext cx="476250" cy="269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09" name="Oval 233"/>
          <p:cNvSpPr>
            <a:spLocks noChangeArrowheads="1"/>
          </p:cNvSpPr>
          <p:nvPr/>
        </p:nvSpPr>
        <p:spPr bwMode="auto">
          <a:xfrm>
            <a:off x="4741862" y="4168769"/>
            <a:ext cx="407987" cy="260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0" name="Text Box 234"/>
          <p:cNvSpPr txBox="1">
            <a:spLocks noChangeArrowheads="1"/>
          </p:cNvSpPr>
          <p:nvPr/>
        </p:nvSpPr>
        <p:spPr bwMode="auto">
          <a:xfrm>
            <a:off x="4741862" y="4168769"/>
            <a:ext cx="476250" cy="26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0, 0</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1" name="Line 235"/>
          <p:cNvSpPr>
            <a:spLocks noChangeShapeType="1"/>
          </p:cNvSpPr>
          <p:nvPr/>
        </p:nvSpPr>
        <p:spPr bwMode="auto">
          <a:xfrm>
            <a:off x="3457574" y="4075107"/>
            <a:ext cx="0" cy="873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2" name="Line 236"/>
          <p:cNvSpPr>
            <a:spLocks noChangeShapeType="1"/>
          </p:cNvSpPr>
          <p:nvPr/>
        </p:nvSpPr>
        <p:spPr bwMode="auto">
          <a:xfrm>
            <a:off x="4429124" y="4062407"/>
            <a:ext cx="0" cy="1000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3" name="Line 237"/>
          <p:cNvSpPr>
            <a:spLocks noChangeShapeType="1"/>
          </p:cNvSpPr>
          <p:nvPr/>
        </p:nvSpPr>
        <p:spPr bwMode="auto">
          <a:xfrm>
            <a:off x="4918074" y="4062407"/>
            <a:ext cx="0" cy="1079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50414" name="Text Box 238"/>
          <p:cNvSpPr txBox="1">
            <a:spLocks noChangeArrowheads="1"/>
          </p:cNvSpPr>
          <p:nvPr/>
        </p:nvSpPr>
        <p:spPr bwMode="auto">
          <a:xfrm>
            <a:off x="1301749" y="2662232"/>
            <a:ext cx="34131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5" name="Text Box 239"/>
          <p:cNvSpPr txBox="1">
            <a:spLocks noChangeArrowheads="1"/>
          </p:cNvSpPr>
          <p:nvPr/>
        </p:nvSpPr>
        <p:spPr bwMode="auto">
          <a:xfrm>
            <a:off x="1289049" y="3044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6" name="Text Box 240"/>
          <p:cNvSpPr txBox="1">
            <a:spLocks noChangeArrowheads="1"/>
          </p:cNvSpPr>
          <p:nvPr/>
        </p:nvSpPr>
        <p:spPr bwMode="auto">
          <a:xfrm>
            <a:off x="1268412" y="3424232"/>
            <a:ext cx="5080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7" name="Text Box 241"/>
          <p:cNvSpPr txBox="1">
            <a:spLocks noChangeArrowheads="1"/>
          </p:cNvSpPr>
          <p:nvPr/>
        </p:nvSpPr>
        <p:spPr bwMode="auto">
          <a:xfrm>
            <a:off x="1257299" y="3806819"/>
            <a:ext cx="50641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B</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8" name="Text Box 242"/>
          <p:cNvSpPr txBox="1">
            <a:spLocks noChangeArrowheads="1"/>
          </p:cNvSpPr>
          <p:nvPr/>
        </p:nvSpPr>
        <p:spPr bwMode="auto">
          <a:xfrm>
            <a:off x="1268412" y="4213219"/>
            <a:ext cx="506412"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1100" b="0" i="0" u="none" strike="noStrike" cap="none" normalizeH="0" baseline="0" smtClean="0">
                <a:ln>
                  <a:noFill/>
                </a:ln>
                <a:solidFill>
                  <a:schemeClr val="tx1"/>
                </a:solidFill>
                <a:effectLst/>
                <a:latin typeface="Calibri" pitchFamily="34" charset="0"/>
                <a:cs typeface="Arial" pitchFamily="34" charset="0"/>
              </a:rPr>
              <a:t>A</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19" name="Text Box 243"/>
          <p:cNvSpPr txBox="1">
            <a:spLocks noChangeArrowheads="1"/>
          </p:cNvSpPr>
          <p:nvPr/>
        </p:nvSpPr>
        <p:spPr bwMode="auto">
          <a:xfrm>
            <a:off x="1457324" y="4035419"/>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0" name="Text Box 244"/>
          <p:cNvSpPr txBox="1">
            <a:spLocks noChangeArrowheads="1"/>
          </p:cNvSpPr>
          <p:nvPr/>
        </p:nvSpPr>
        <p:spPr bwMode="auto">
          <a:xfrm>
            <a:off x="2246312" y="3544882"/>
            <a:ext cx="320675" cy="34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1" name="Text Box 245"/>
          <p:cNvSpPr txBox="1">
            <a:spLocks noChangeArrowheads="1"/>
          </p:cNvSpPr>
          <p:nvPr/>
        </p:nvSpPr>
        <p:spPr bwMode="auto">
          <a:xfrm>
            <a:off x="2378074" y="2816219"/>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2" name="Text Box 246"/>
          <p:cNvSpPr txBox="1">
            <a:spLocks noChangeArrowheads="1"/>
          </p:cNvSpPr>
          <p:nvPr/>
        </p:nvSpPr>
        <p:spPr bwMode="auto">
          <a:xfrm>
            <a:off x="6424612" y="2803519"/>
            <a:ext cx="322262"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3" name="Text Box 247"/>
          <p:cNvSpPr txBox="1">
            <a:spLocks noChangeArrowheads="1"/>
          </p:cNvSpPr>
          <p:nvPr/>
        </p:nvSpPr>
        <p:spPr bwMode="auto">
          <a:xfrm>
            <a:off x="3838574" y="3552819"/>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4" name="Text Box 248"/>
          <p:cNvSpPr txBox="1">
            <a:spLocks noChangeArrowheads="1"/>
          </p:cNvSpPr>
          <p:nvPr/>
        </p:nvSpPr>
        <p:spPr bwMode="auto">
          <a:xfrm>
            <a:off x="2878137" y="31384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5" name="Text Box 249"/>
          <p:cNvSpPr txBox="1">
            <a:spLocks noChangeArrowheads="1"/>
          </p:cNvSpPr>
          <p:nvPr/>
        </p:nvSpPr>
        <p:spPr bwMode="auto">
          <a:xfrm>
            <a:off x="2933699" y="3557582"/>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6" name="Text Box 250"/>
          <p:cNvSpPr txBox="1">
            <a:spLocks noChangeArrowheads="1"/>
          </p:cNvSpPr>
          <p:nvPr/>
        </p:nvSpPr>
        <p:spPr bwMode="auto">
          <a:xfrm>
            <a:off x="5453062" y="3557582"/>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7" name="Text Box 251"/>
          <p:cNvSpPr txBox="1">
            <a:spLocks noChangeArrowheads="1"/>
          </p:cNvSpPr>
          <p:nvPr/>
        </p:nvSpPr>
        <p:spPr bwMode="auto">
          <a:xfrm>
            <a:off x="5413374" y="31813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8" name="Text Box 252"/>
          <p:cNvSpPr txBox="1">
            <a:spLocks noChangeArrowheads="1"/>
          </p:cNvSpPr>
          <p:nvPr/>
        </p:nvSpPr>
        <p:spPr bwMode="auto">
          <a:xfrm>
            <a:off x="4738687" y="28130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29" name="Text Box 253"/>
          <p:cNvSpPr txBox="1">
            <a:spLocks noChangeArrowheads="1"/>
          </p:cNvSpPr>
          <p:nvPr/>
        </p:nvSpPr>
        <p:spPr bwMode="auto">
          <a:xfrm>
            <a:off x="6159499" y="3549644"/>
            <a:ext cx="320675" cy="347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0" name="Text Box 254"/>
          <p:cNvSpPr txBox="1">
            <a:spLocks noChangeArrowheads="1"/>
          </p:cNvSpPr>
          <p:nvPr/>
        </p:nvSpPr>
        <p:spPr bwMode="auto">
          <a:xfrm>
            <a:off x="6907212" y="3549644"/>
            <a:ext cx="32067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1" name="Text Box 255"/>
          <p:cNvSpPr txBox="1">
            <a:spLocks noChangeArrowheads="1"/>
          </p:cNvSpPr>
          <p:nvPr/>
        </p:nvSpPr>
        <p:spPr bwMode="auto">
          <a:xfrm>
            <a:off x="6143637" y="3286124"/>
            <a:ext cx="285752" cy="27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432" name="Text Box 256"/>
          <p:cNvSpPr txBox="1">
            <a:spLocks noChangeArrowheads="1"/>
          </p:cNvSpPr>
          <p:nvPr/>
        </p:nvSpPr>
        <p:spPr bwMode="auto">
          <a:xfrm>
            <a:off x="6846887" y="3179757"/>
            <a:ext cx="320675" cy="347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smtClean="0">
                <a:ln>
                  <a:noFill/>
                </a:ln>
                <a:solidFill>
                  <a:schemeClr val="tx1"/>
                </a:solidFill>
                <a:effectLst/>
                <a:latin typeface="Calibri" pitchFamily="34" charset="0"/>
                <a:cs typeface="Arial" pitchFamily="34" charset="0"/>
              </a:rPr>
              <a:t> </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3" name="Text Box 257"/>
          <p:cNvSpPr txBox="1">
            <a:spLocks noChangeArrowheads="1"/>
          </p:cNvSpPr>
          <p:nvPr/>
        </p:nvSpPr>
        <p:spPr bwMode="auto">
          <a:xfrm>
            <a:off x="1539874" y="3603619"/>
            <a:ext cx="296863"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4" name="Text Box 258"/>
          <p:cNvSpPr txBox="1">
            <a:spLocks noChangeArrowheads="1"/>
          </p:cNvSpPr>
          <p:nvPr/>
        </p:nvSpPr>
        <p:spPr bwMode="auto">
          <a:xfrm>
            <a:off x="1897062" y="32083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5" name="Text Box 259"/>
          <p:cNvSpPr txBox="1">
            <a:spLocks noChangeArrowheads="1"/>
          </p:cNvSpPr>
          <p:nvPr/>
        </p:nvSpPr>
        <p:spPr bwMode="auto">
          <a:xfrm>
            <a:off x="3019424" y="4100507"/>
            <a:ext cx="295275"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6" name="Text Box 260"/>
          <p:cNvSpPr txBox="1">
            <a:spLocks noChangeArrowheads="1"/>
          </p:cNvSpPr>
          <p:nvPr/>
        </p:nvSpPr>
        <p:spPr bwMode="auto">
          <a:xfrm>
            <a:off x="3235324" y="3567107"/>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7" name="Text Box 261"/>
          <p:cNvSpPr txBox="1">
            <a:spLocks noChangeArrowheads="1"/>
          </p:cNvSpPr>
          <p:nvPr/>
        </p:nvSpPr>
        <p:spPr bwMode="auto">
          <a:xfrm>
            <a:off x="3494087" y="3178169"/>
            <a:ext cx="296862" cy="29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8" name="Text Box 262"/>
          <p:cNvSpPr txBox="1">
            <a:spLocks noChangeArrowheads="1"/>
          </p:cNvSpPr>
          <p:nvPr/>
        </p:nvSpPr>
        <p:spPr bwMode="auto">
          <a:xfrm>
            <a:off x="3989387" y="4110032"/>
            <a:ext cx="296862" cy="29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39" name="Text Box 263"/>
          <p:cNvSpPr txBox="1">
            <a:spLocks noChangeArrowheads="1"/>
          </p:cNvSpPr>
          <p:nvPr/>
        </p:nvSpPr>
        <p:spPr bwMode="auto">
          <a:xfrm>
            <a:off x="5094287" y="412273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0" name="Text Box 264"/>
          <p:cNvSpPr txBox="1">
            <a:spLocks noChangeArrowheads="1"/>
          </p:cNvSpPr>
          <p:nvPr/>
        </p:nvSpPr>
        <p:spPr bwMode="auto">
          <a:xfrm>
            <a:off x="4173537" y="3557582"/>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1" name="Text Box 265"/>
          <p:cNvSpPr txBox="1">
            <a:spLocks noChangeArrowheads="1"/>
          </p:cNvSpPr>
          <p:nvPr/>
        </p:nvSpPr>
        <p:spPr bwMode="auto">
          <a:xfrm>
            <a:off x="4878387" y="3575044"/>
            <a:ext cx="295275"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50442" name="Text Box 266"/>
          <p:cNvSpPr txBox="1">
            <a:spLocks noChangeArrowheads="1"/>
          </p:cNvSpPr>
          <p:nvPr/>
        </p:nvSpPr>
        <p:spPr bwMode="auto">
          <a:xfrm>
            <a:off x="4686299" y="3232144"/>
            <a:ext cx="296863" cy="290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600" b="1" i="0" u="none" strike="noStrike" cap="none" normalizeH="0" baseline="30000" smtClean="0">
                <a:ln>
                  <a:noFill/>
                </a:ln>
                <a:solidFill>
                  <a:schemeClr val="tx1"/>
                </a:solidFill>
                <a:effectLst/>
                <a:latin typeface="Calibri" pitchFamily="34" charset="0"/>
                <a:cs typeface="Arial" pitchFamily="34" charset="0"/>
              </a:rPr>
              <a:t>+</a:t>
            </a:r>
            <a:endParaRPr kumimoji="0" 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Text Box 267"/>
          <p:cNvSpPr txBox="1">
            <a:spLocks noChangeArrowheads="1"/>
          </p:cNvSpPr>
          <p:nvPr/>
        </p:nvSpPr>
        <p:spPr bwMode="auto">
          <a:xfrm>
            <a:off x="4775199" y="2532057"/>
            <a:ext cx="37465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Times New Roman" pitchFamily="18" charset="0"/>
                <a:cs typeface="Arial" pitchFamily="34" charset="0"/>
                <a:sym typeface="Symbol" pitchFamily="18" charset="2"/>
              </a:rPr>
              <a:t></a:t>
            </a: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nb-NO" sz="2800" b="1" i="0" u="none" strike="noStrike" cap="none" normalizeH="0" baseline="3000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b-NO" sz="2800" b="1" i="0" u="none" strike="noStrike" cap="none" normalizeH="0" baseline="30000" dirty="0" smtClean="0">
                <a:ln>
                  <a:noFill/>
                </a:ln>
                <a:solidFill>
                  <a:schemeClr val="tx1"/>
                </a:solidFill>
                <a:effectLst/>
                <a:latin typeface="Calibri" pitchFamily="34" charset="0"/>
                <a:cs typeface="Arial" pitchFamily="34" charset="0"/>
              </a:rPr>
              <a:t>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 name="Oval 108"/>
          <p:cNvSpPr/>
          <p:nvPr/>
        </p:nvSpPr>
        <p:spPr>
          <a:xfrm>
            <a:off x="4357686" y="2857496"/>
            <a:ext cx="714380" cy="4286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0" name="TextBox 109"/>
          <p:cNvSpPr txBox="1"/>
          <p:nvPr/>
        </p:nvSpPr>
        <p:spPr>
          <a:xfrm>
            <a:off x="6143604" y="2500306"/>
            <a:ext cx="3143304" cy="923330"/>
          </a:xfrm>
          <a:prstGeom prst="rect">
            <a:avLst/>
          </a:prstGeom>
          <a:noFill/>
        </p:spPr>
        <p:txBody>
          <a:bodyPr wrap="square" rtlCol="0">
            <a:spAutoFit/>
          </a:bodyPr>
          <a:lstStyle/>
          <a:p>
            <a:r>
              <a:rPr lang="nb-NO" dirty="0" smtClean="0">
                <a:solidFill>
                  <a:srgbClr val="00B050"/>
                </a:solidFill>
              </a:rPr>
              <a:t>Ja. (B som er i trekket, - betyr at A taper og altså at B vinner.)</a:t>
            </a:r>
          </a:p>
          <a:p>
            <a:endParaRPr lang="nb-NO" dirty="0">
              <a:solidFill>
                <a:srgbClr val="00B050"/>
              </a:solidFill>
            </a:endParaRPr>
          </a:p>
        </p:txBody>
      </p:sp>
      <p:cxnSp>
        <p:nvCxnSpPr>
          <p:cNvPr id="111" name="Straight Arrow Connector 110"/>
          <p:cNvCxnSpPr>
            <a:stCxn id="110" idx="1"/>
          </p:cNvCxnSpPr>
          <p:nvPr/>
        </p:nvCxnSpPr>
        <p:spPr>
          <a:xfrm rot="10800000" flipV="1">
            <a:off x="5072084" y="2961971"/>
            <a:ext cx="1071521" cy="3153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3.e (Uavhengig av 1.a – 1.d)  (4 %)</a:t>
            </a:r>
            <a:endParaRPr lang="nb-NO" sz="1600" dirty="0"/>
          </a:p>
          <a:p>
            <a:pPr marL="0" indent="0">
              <a:buNone/>
            </a:pPr>
            <a:r>
              <a:rPr lang="nb-NO" sz="1600" dirty="0"/>
              <a:t>Vi vil bruke </a:t>
            </a:r>
            <a:r>
              <a:rPr lang="nb-NO" sz="1600" dirty="0" err="1"/>
              <a:t>alfa-beta-avskjæring</a:t>
            </a:r>
            <a:r>
              <a:rPr lang="nb-NO" sz="1600" dirty="0"/>
              <a:t> ved gjennomgang av et </a:t>
            </a:r>
            <a:r>
              <a:rPr lang="nb-NO" sz="1600" dirty="0" err="1"/>
              <a:t>spilltre</a:t>
            </a:r>
            <a:r>
              <a:rPr lang="nb-NO" sz="1600" dirty="0"/>
              <a:t>, men vi er så uheldige at vi alltid fra en situasjon først ser på et dårligst mulig trekk for den som skal trekke. Kari påstår da at det umulig kan bli noen </a:t>
            </a:r>
            <a:r>
              <a:rPr lang="nb-NO" sz="1600" dirty="0" err="1"/>
              <a:t>alfa-beta-avskjæring</a:t>
            </a:r>
            <a:r>
              <a:rPr lang="nb-NO" sz="1600" dirty="0"/>
              <a:t> i det hele tatt? Ola mener at dette er feil. Hvem har rett? Forklar!</a:t>
            </a:r>
          </a:p>
          <a:p>
            <a:pPr marL="0" indent="0">
              <a:buNone/>
            </a:pPr>
            <a:endParaRPr lang="nb-NO" sz="1600" dirty="0" smtClean="0"/>
          </a:p>
          <a:p>
            <a:pPr marL="0" indent="0">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1600" b="1" dirty="0"/>
              <a:t>Spørsmål 3.e (Uavhengig av 1.a – 1.d)  (4 %)</a:t>
            </a:r>
            <a:endParaRPr lang="nb-NO" sz="1600" dirty="0"/>
          </a:p>
          <a:p>
            <a:pPr marL="0" indent="0">
              <a:buNone/>
            </a:pPr>
            <a:r>
              <a:rPr lang="nb-NO" sz="1600" dirty="0"/>
              <a:t>Vi vil bruke </a:t>
            </a:r>
            <a:r>
              <a:rPr lang="nb-NO" sz="1600" dirty="0" err="1"/>
              <a:t>alfa-beta-avskjæring</a:t>
            </a:r>
            <a:r>
              <a:rPr lang="nb-NO" sz="1600" dirty="0"/>
              <a:t> ved gjennomgang av et </a:t>
            </a:r>
            <a:r>
              <a:rPr lang="nb-NO" sz="1600" dirty="0" err="1"/>
              <a:t>spilltre</a:t>
            </a:r>
            <a:r>
              <a:rPr lang="nb-NO" sz="1600" dirty="0"/>
              <a:t>, men vi er så uheldige at vi alltid fra en situasjon først ser på et dårligst mulig trekk for den som skal trekke. Kari påstår da at det umulig kan bli noen </a:t>
            </a:r>
            <a:r>
              <a:rPr lang="nb-NO" sz="1600" dirty="0" err="1"/>
              <a:t>alfa-beta-avskjæring</a:t>
            </a:r>
            <a:r>
              <a:rPr lang="nb-NO" sz="1600" dirty="0"/>
              <a:t> i det hele tatt? Ola mener at dette er feil. Hvem har rett? Forklar!</a:t>
            </a:r>
          </a:p>
          <a:p>
            <a:pPr marL="0" indent="0">
              <a:buNone/>
            </a:pPr>
            <a:endParaRPr lang="nb-NO" sz="1600" dirty="0" smtClean="0"/>
          </a:p>
          <a:p>
            <a:pPr marL="0" indent="0">
              <a:buNone/>
            </a:pPr>
            <a:r>
              <a:rPr lang="nn-NO" sz="1600" b="1" dirty="0">
                <a:solidFill>
                  <a:srgbClr val="00B050"/>
                </a:solidFill>
              </a:rPr>
              <a:t>Svarforslag 3.e</a:t>
            </a:r>
            <a:endParaRPr lang="nb-NO" sz="1600" dirty="0">
              <a:solidFill>
                <a:srgbClr val="00B050"/>
              </a:solidFill>
            </a:endParaRPr>
          </a:p>
          <a:p>
            <a:pPr marL="0" indent="0">
              <a:buNone/>
            </a:pPr>
            <a:r>
              <a:rPr lang="nn-NO" sz="1600" dirty="0">
                <a:solidFill>
                  <a:srgbClr val="00B050"/>
                </a:solidFill>
              </a:rPr>
              <a:t>Ola har rett.  </a:t>
            </a:r>
            <a:r>
              <a:rPr lang="nb-NO" sz="1600" dirty="0">
                <a:solidFill>
                  <a:srgbClr val="00B050"/>
                </a:solidFill>
              </a:rPr>
              <a:t>For selv om man ser på det dårligste trekket først, så kan det neste man ser på være det beste trekket fra denne situasjonen, og det kan gjøre at man får avskjæring på neste nivå under senere noder.</a:t>
            </a:r>
          </a:p>
          <a:p>
            <a:pPr marL="0" indent="0">
              <a:buNone/>
            </a:pP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3</a:t>
            </a:r>
            <a:endParaRPr lang="nb-N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2100" b="1" dirty="0"/>
              <a:t>Spørsmål 1.b</a:t>
            </a:r>
            <a:r>
              <a:rPr lang="nb-NO" sz="2100" dirty="0"/>
              <a:t> 	</a:t>
            </a:r>
            <a:r>
              <a:rPr lang="nb-NO" sz="2100" b="1" dirty="0"/>
              <a:t>(7 %)</a:t>
            </a:r>
            <a:endParaRPr lang="nb-NO" sz="2100" dirty="0"/>
          </a:p>
          <a:p>
            <a:pPr marL="0" indent="0">
              <a:buNone/>
            </a:pPr>
            <a:r>
              <a:rPr lang="nb-NO" sz="1600" dirty="0"/>
              <a:t>Når </a:t>
            </a:r>
            <a:r>
              <a:rPr lang="nb-NO" sz="1600" dirty="0" err="1"/>
              <a:t>løvnodene</a:t>
            </a:r>
            <a:r>
              <a:rPr lang="nb-NO" sz="1600" dirty="0"/>
              <a:t> er ferdige, kan disses foreldre gjøre sine beregninger, og så videre oppover i treet. Generelt må en node vente til alle dens barn er ferdig før den kan gjøre sine egne beregninger. De resterende nodene </a:t>
            </a:r>
            <a:r>
              <a:rPr lang="nb-NO" sz="1600" i="1" dirty="0"/>
              <a:t>v</a:t>
            </a:r>
            <a:r>
              <a:rPr lang="nb-NO" sz="1600" dirty="0"/>
              <a:t>, med korresponderende </a:t>
            </a:r>
            <a:r>
              <a:rPr lang="nb-NO" sz="1600" dirty="0" err="1"/>
              <a:t>sub-trær</a:t>
            </a:r>
            <a:r>
              <a:rPr lang="nb-NO" sz="1600" dirty="0"/>
              <a:t> </a:t>
            </a:r>
            <a:r>
              <a:rPr lang="nb-NO" sz="1600" i="1" dirty="0"/>
              <a:t>T</a:t>
            </a:r>
            <a:r>
              <a:rPr lang="nb-NO" sz="1600" i="1" baseline="-25000" dirty="0"/>
              <a:t>v</a:t>
            </a:r>
            <a:r>
              <a:rPr lang="nb-NO" sz="1600" dirty="0"/>
              <a:t>, skal også beregne: </a:t>
            </a:r>
          </a:p>
          <a:p>
            <a:pPr marL="0" indent="0">
              <a:buNone/>
            </a:pPr>
            <a:endParaRPr lang="nb-NO" sz="1600" dirty="0"/>
          </a:p>
          <a:p>
            <a:pPr marL="0" indent="0">
              <a:buNone/>
            </a:pPr>
            <a:r>
              <a:rPr lang="nb-NO" sz="1600" i="1" dirty="0" err="1"/>
              <a:t>v.m</a:t>
            </a:r>
            <a:r>
              <a:rPr lang="nb-NO" sz="1600" dirty="0"/>
              <a:t>   	størrelsen av den største uavhengige mengde i </a:t>
            </a:r>
            <a:r>
              <a:rPr lang="nb-NO" sz="1600" i="1" dirty="0"/>
              <a:t>T</a:t>
            </a:r>
            <a:r>
              <a:rPr lang="nb-NO" sz="1600" i="1" baseline="-25000" dirty="0"/>
              <a:t>v</a:t>
            </a:r>
            <a:r>
              <a:rPr lang="nb-NO" sz="1600" dirty="0"/>
              <a:t> som inneholder noden </a:t>
            </a:r>
            <a:r>
              <a:rPr lang="nb-NO" sz="1600" i="1" dirty="0"/>
              <a:t>v,</a:t>
            </a:r>
            <a:endParaRPr lang="nb-NO" sz="1600" dirty="0"/>
          </a:p>
          <a:p>
            <a:pPr marL="0" indent="0">
              <a:buNone/>
            </a:pPr>
            <a:r>
              <a:rPr lang="nb-NO" sz="1600" i="1" dirty="0" err="1"/>
              <a:t>v.u</a:t>
            </a:r>
            <a:r>
              <a:rPr lang="nb-NO" sz="1600" dirty="0"/>
              <a:t>    	størrelsen av den største uavhengige mengde i </a:t>
            </a:r>
            <a:r>
              <a:rPr lang="nb-NO" sz="1600" i="1" dirty="0"/>
              <a:t>T</a:t>
            </a:r>
            <a:r>
              <a:rPr lang="nb-NO" sz="1600" i="1" baseline="-25000" dirty="0"/>
              <a:t>v</a:t>
            </a:r>
            <a:r>
              <a:rPr lang="nb-NO" sz="1600" dirty="0"/>
              <a:t> som </a:t>
            </a:r>
            <a:r>
              <a:rPr lang="nb-NO" sz="1600" i="1" dirty="0"/>
              <a:t>ikke</a:t>
            </a:r>
            <a:r>
              <a:rPr lang="nb-NO" sz="1600" dirty="0"/>
              <a:t> inneholder noden </a:t>
            </a:r>
            <a:r>
              <a:rPr lang="nb-NO" sz="1600" i="1" dirty="0"/>
              <a:t>v</a:t>
            </a:r>
            <a:r>
              <a:rPr lang="nb-NO" sz="1600" dirty="0"/>
              <a:t>. </a:t>
            </a:r>
          </a:p>
          <a:p>
            <a:pPr marL="0" indent="0">
              <a:buNone/>
            </a:pPr>
            <a:endParaRPr lang="nb-NO" sz="1600" dirty="0"/>
          </a:p>
          <a:p>
            <a:pPr marL="0" indent="0">
              <a:buNone/>
            </a:pPr>
            <a:r>
              <a:rPr lang="nb-NO" sz="1600" dirty="0"/>
              <a:t>Angi med enkel pseudokode hvordan </a:t>
            </a:r>
            <a:r>
              <a:rPr lang="nb-NO" sz="1600" i="1" dirty="0" err="1"/>
              <a:t>v.m</a:t>
            </a:r>
            <a:r>
              <a:rPr lang="nb-NO" sz="1600" dirty="0"/>
              <a:t> og </a:t>
            </a:r>
            <a:r>
              <a:rPr lang="nb-NO" sz="1600" i="1" dirty="0" err="1"/>
              <a:t>v.u</a:t>
            </a:r>
            <a:r>
              <a:rPr lang="nb-NO" sz="1600" dirty="0"/>
              <a:t> beregnes for en node </a:t>
            </a:r>
            <a:r>
              <a:rPr lang="nb-NO" sz="1600" i="1" dirty="0"/>
              <a:t>v </a:t>
            </a:r>
            <a:r>
              <a:rPr lang="nb-NO" sz="1600" dirty="0"/>
              <a:t>som ikke er et løv. Du skal ikke skrive kode for traversering av treet eller liknende, kun vise hvordan </a:t>
            </a:r>
            <a:r>
              <a:rPr lang="nb-NO" sz="1600" i="1" dirty="0"/>
              <a:t>v</a:t>
            </a:r>
            <a:r>
              <a:rPr lang="nb-NO" sz="1600" dirty="0"/>
              <a:t> gjør sin beregning basert på verdier som nå allerede er beregnet. (Merk at vi fortsatt </a:t>
            </a:r>
            <a:r>
              <a:rPr lang="nb-NO" sz="1600" i="1" dirty="0"/>
              <a:t>kun</a:t>
            </a:r>
            <a:r>
              <a:rPr lang="nb-NO" sz="1600" dirty="0"/>
              <a:t> ser på </a:t>
            </a:r>
            <a:r>
              <a:rPr lang="nb-NO" sz="1600" dirty="0" err="1"/>
              <a:t>sub-treet</a:t>
            </a:r>
            <a:r>
              <a:rPr lang="nb-NO" sz="1600" dirty="0"/>
              <a:t> </a:t>
            </a:r>
            <a:r>
              <a:rPr lang="nb-NO" sz="1600" i="1" dirty="0"/>
              <a:t>T</a:t>
            </a:r>
            <a:r>
              <a:rPr lang="nb-NO" sz="1600" i="1" baseline="-25000" dirty="0"/>
              <a:t>v</a:t>
            </a:r>
            <a:r>
              <a:rPr lang="nb-NO" sz="1600" dirty="0"/>
              <a:t>.) Du kan anta at </a:t>
            </a:r>
            <a:r>
              <a:rPr lang="nb-NO" sz="1600" i="1" dirty="0" err="1"/>
              <a:t>v</a:t>
            </a:r>
            <a:r>
              <a:rPr lang="nb-NO" sz="1600" dirty="0" err="1"/>
              <a:t>s</a:t>
            </a:r>
            <a:r>
              <a:rPr lang="nb-NO" sz="1600" dirty="0"/>
              <a:t> barn ligger i en passende datastruktur, og gå igjennom disse med en </a:t>
            </a:r>
            <a:r>
              <a:rPr lang="nb-NO" sz="1600" dirty="0" err="1"/>
              <a:t>for-løkke</a:t>
            </a:r>
            <a:r>
              <a:rPr lang="nb-NO" sz="1600" dirty="0"/>
              <a:t> </a:t>
            </a:r>
            <a:br>
              <a:rPr lang="nb-NO" sz="1600" dirty="0"/>
            </a:br>
            <a:r>
              <a:rPr lang="nb-NO" sz="1600" dirty="0"/>
              <a:t>FOR i IN </a:t>
            </a:r>
            <a:r>
              <a:rPr lang="nb-NO" sz="1600" dirty="0" err="1"/>
              <a:t>v.children</a:t>
            </a:r>
            <a:r>
              <a:rPr lang="nb-NO" sz="1600" dirty="0"/>
              <a:t> DO{} som </a:t>
            </a:r>
            <a:r>
              <a:rPr lang="nb-NO" sz="1600" dirty="0" err="1"/>
              <a:t>aksesserer</a:t>
            </a:r>
            <a:r>
              <a:rPr lang="nb-NO" sz="1600" dirty="0"/>
              <a:t> allerede beregnede verdier for hvert barn </a:t>
            </a:r>
            <a:r>
              <a:rPr lang="nb-NO" sz="1600" i="1" dirty="0"/>
              <a:t>i</a:t>
            </a:r>
            <a:r>
              <a:rPr lang="nb-NO" sz="1600" dirty="0"/>
              <a:t> av </a:t>
            </a:r>
            <a:r>
              <a:rPr lang="nb-NO" sz="1600" i="1" dirty="0"/>
              <a:t>v</a:t>
            </a:r>
            <a:r>
              <a:rPr lang="nb-NO" sz="1600" dirty="0" smtClean="0"/>
              <a:t>.</a:t>
            </a: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4" name="Picture 3"/>
          <p:cNvPicPr>
            <a:picLocks noChangeAspect="1" noChangeArrowheads="1"/>
          </p:cNvPicPr>
          <p:nvPr/>
        </p:nvPicPr>
        <p:blipFill>
          <a:blip r:embed="rId3" cstate="print"/>
          <a:srcRect/>
          <a:stretch>
            <a:fillRect/>
          </a:stretch>
        </p:blipFill>
        <p:spPr bwMode="auto">
          <a:xfrm>
            <a:off x="785786" y="4929198"/>
            <a:ext cx="1785950" cy="1593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2100" b="1" dirty="0"/>
              <a:t>Spørsmål 1.b</a:t>
            </a:r>
            <a:r>
              <a:rPr lang="nb-NO" sz="2100" dirty="0"/>
              <a:t> 	</a:t>
            </a:r>
            <a:r>
              <a:rPr lang="nb-NO" sz="2100" b="1" dirty="0"/>
              <a:t>(7 %)</a:t>
            </a:r>
            <a:endParaRPr lang="nb-NO" sz="2100" dirty="0"/>
          </a:p>
          <a:p>
            <a:pPr marL="0" indent="0">
              <a:buNone/>
            </a:pPr>
            <a:r>
              <a:rPr lang="nb-NO" sz="1600" dirty="0"/>
              <a:t>Når </a:t>
            </a:r>
            <a:r>
              <a:rPr lang="nb-NO" sz="1600" dirty="0" err="1"/>
              <a:t>løvnodene</a:t>
            </a:r>
            <a:r>
              <a:rPr lang="nb-NO" sz="1600" dirty="0"/>
              <a:t> er ferdige, kan disses foreldre gjøre sine beregninger, og så videre oppover i treet. Generelt må en node vente til alle dens barn er ferdig før den kan gjøre sine egne beregninger. De resterende nodene </a:t>
            </a:r>
            <a:r>
              <a:rPr lang="nb-NO" sz="1600" i="1" dirty="0"/>
              <a:t>v</a:t>
            </a:r>
            <a:r>
              <a:rPr lang="nb-NO" sz="1600" dirty="0"/>
              <a:t>, med korresponderende </a:t>
            </a:r>
            <a:r>
              <a:rPr lang="nb-NO" sz="1600" dirty="0" err="1"/>
              <a:t>sub-trær</a:t>
            </a:r>
            <a:r>
              <a:rPr lang="nb-NO" sz="1600" dirty="0"/>
              <a:t> </a:t>
            </a:r>
            <a:r>
              <a:rPr lang="nb-NO" sz="1600" i="1" dirty="0"/>
              <a:t>T</a:t>
            </a:r>
            <a:r>
              <a:rPr lang="nb-NO" sz="1600" i="1" baseline="-25000" dirty="0"/>
              <a:t>v</a:t>
            </a:r>
            <a:r>
              <a:rPr lang="nb-NO" sz="1600" dirty="0"/>
              <a:t>, skal også beregne: </a:t>
            </a:r>
          </a:p>
          <a:p>
            <a:pPr marL="0" indent="0">
              <a:buNone/>
            </a:pPr>
            <a:endParaRPr lang="nb-NO" sz="1600" dirty="0"/>
          </a:p>
          <a:p>
            <a:pPr marL="0" indent="0">
              <a:buNone/>
            </a:pPr>
            <a:r>
              <a:rPr lang="nb-NO" sz="1600" i="1" dirty="0" err="1"/>
              <a:t>v.m</a:t>
            </a:r>
            <a:r>
              <a:rPr lang="nb-NO" sz="1600" dirty="0"/>
              <a:t>   	størrelsen av den største uavhengige mengde i </a:t>
            </a:r>
            <a:r>
              <a:rPr lang="nb-NO" sz="1600" i="1" dirty="0"/>
              <a:t>T</a:t>
            </a:r>
            <a:r>
              <a:rPr lang="nb-NO" sz="1600" i="1" baseline="-25000" dirty="0"/>
              <a:t>v</a:t>
            </a:r>
            <a:r>
              <a:rPr lang="nb-NO" sz="1600" dirty="0"/>
              <a:t> som inneholder noden </a:t>
            </a:r>
            <a:r>
              <a:rPr lang="nb-NO" sz="1600" i="1" dirty="0"/>
              <a:t>v,</a:t>
            </a:r>
            <a:endParaRPr lang="nb-NO" sz="1600" dirty="0"/>
          </a:p>
          <a:p>
            <a:pPr marL="0" indent="0">
              <a:buNone/>
            </a:pPr>
            <a:r>
              <a:rPr lang="nb-NO" sz="1600" i="1" dirty="0" err="1"/>
              <a:t>v.u</a:t>
            </a:r>
            <a:r>
              <a:rPr lang="nb-NO" sz="1600" dirty="0"/>
              <a:t>    	størrelsen av den største uavhengige mengde i </a:t>
            </a:r>
            <a:r>
              <a:rPr lang="nb-NO" sz="1600" i="1" dirty="0"/>
              <a:t>T</a:t>
            </a:r>
            <a:r>
              <a:rPr lang="nb-NO" sz="1600" i="1" baseline="-25000" dirty="0"/>
              <a:t>v</a:t>
            </a:r>
            <a:r>
              <a:rPr lang="nb-NO" sz="1600" dirty="0"/>
              <a:t> som </a:t>
            </a:r>
            <a:r>
              <a:rPr lang="nb-NO" sz="1600" i="1" dirty="0"/>
              <a:t>ikke</a:t>
            </a:r>
            <a:r>
              <a:rPr lang="nb-NO" sz="1600" dirty="0"/>
              <a:t> inneholder noden </a:t>
            </a:r>
            <a:r>
              <a:rPr lang="nb-NO" sz="1600" i="1" dirty="0"/>
              <a:t>v</a:t>
            </a:r>
            <a:r>
              <a:rPr lang="nb-NO" sz="1600" dirty="0"/>
              <a:t>. </a:t>
            </a:r>
          </a:p>
          <a:p>
            <a:pPr marL="0" indent="0">
              <a:buNone/>
            </a:pPr>
            <a:endParaRPr lang="nb-NO" sz="1600" dirty="0"/>
          </a:p>
          <a:p>
            <a:pPr marL="0" indent="0">
              <a:buNone/>
            </a:pPr>
            <a:r>
              <a:rPr lang="nb-NO" sz="1600" dirty="0"/>
              <a:t>Angi med enkel pseudokode hvordan </a:t>
            </a:r>
            <a:r>
              <a:rPr lang="nb-NO" sz="1600" i="1" dirty="0" err="1"/>
              <a:t>v.m</a:t>
            </a:r>
            <a:r>
              <a:rPr lang="nb-NO" sz="1600" dirty="0"/>
              <a:t> og </a:t>
            </a:r>
            <a:r>
              <a:rPr lang="nb-NO" sz="1600" i="1" dirty="0" err="1"/>
              <a:t>v.u</a:t>
            </a:r>
            <a:r>
              <a:rPr lang="nb-NO" sz="1600" dirty="0"/>
              <a:t> beregnes for en node </a:t>
            </a:r>
            <a:r>
              <a:rPr lang="nb-NO" sz="1600" i="1" dirty="0"/>
              <a:t>v </a:t>
            </a:r>
            <a:r>
              <a:rPr lang="nb-NO" sz="1600" dirty="0"/>
              <a:t>som ikke er et løv. Du skal ikke skrive kode for traversering av treet eller liknende, kun vise hvordan </a:t>
            </a:r>
            <a:r>
              <a:rPr lang="nb-NO" sz="1600" i="1" dirty="0"/>
              <a:t>v</a:t>
            </a:r>
            <a:r>
              <a:rPr lang="nb-NO" sz="1600" dirty="0"/>
              <a:t> gjør sin beregning basert på verdier som nå allerede er beregnet. (Merk at vi fortsatt </a:t>
            </a:r>
            <a:r>
              <a:rPr lang="nb-NO" sz="1600" i="1" dirty="0"/>
              <a:t>kun</a:t>
            </a:r>
            <a:r>
              <a:rPr lang="nb-NO" sz="1600" dirty="0"/>
              <a:t> ser på </a:t>
            </a:r>
            <a:r>
              <a:rPr lang="nb-NO" sz="1600" dirty="0" err="1"/>
              <a:t>sub-treet</a:t>
            </a:r>
            <a:r>
              <a:rPr lang="nb-NO" sz="1600" dirty="0"/>
              <a:t> </a:t>
            </a:r>
            <a:r>
              <a:rPr lang="nb-NO" sz="1600" i="1" dirty="0"/>
              <a:t>T</a:t>
            </a:r>
            <a:r>
              <a:rPr lang="nb-NO" sz="1600" i="1" baseline="-25000" dirty="0"/>
              <a:t>v</a:t>
            </a:r>
            <a:r>
              <a:rPr lang="nb-NO" sz="1600" dirty="0"/>
              <a:t>.) Du kan anta at </a:t>
            </a:r>
            <a:r>
              <a:rPr lang="nb-NO" sz="1600" i="1" dirty="0" err="1"/>
              <a:t>v</a:t>
            </a:r>
            <a:r>
              <a:rPr lang="nb-NO" sz="1600" dirty="0" err="1"/>
              <a:t>s</a:t>
            </a:r>
            <a:r>
              <a:rPr lang="nb-NO" sz="1600" dirty="0"/>
              <a:t> barn ligger i en passende datastruktur, og gå igjennom disse med en </a:t>
            </a:r>
            <a:r>
              <a:rPr lang="nb-NO" sz="1600" dirty="0" err="1"/>
              <a:t>for-løkke</a:t>
            </a:r>
            <a:r>
              <a:rPr lang="nb-NO" sz="1600" dirty="0"/>
              <a:t> </a:t>
            </a:r>
            <a:br>
              <a:rPr lang="nb-NO" sz="1600" dirty="0"/>
            </a:br>
            <a:r>
              <a:rPr lang="nb-NO" sz="1600" dirty="0"/>
              <a:t>FOR i IN </a:t>
            </a:r>
            <a:r>
              <a:rPr lang="nb-NO" sz="1600" dirty="0" err="1"/>
              <a:t>v.children</a:t>
            </a:r>
            <a:r>
              <a:rPr lang="nb-NO" sz="1600" dirty="0"/>
              <a:t> DO{} som </a:t>
            </a:r>
            <a:r>
              <a:rPr lang="nb-NO" sz="1600" dirty="0" err="1"/>
              <a:t>aksesserer</a:t>
            </a:r>
            <a:r>
              <a:rPr lang="nb-NO" sz="1600" dirty="0"/>
              <a:t> allerede beregnede verdier for hvert barn </a:t>
            </a:r>
            <a:r>
              <a:rPr lang="nb-NO" sz="1600" i="1" dirty="0"/>
              <a:t>i</a:t>
            </a:r>
            <a:r>
              <a:rPr lang="nb-NO" sz="1600" dirty="0"/>
              <a:t> av </a:t>
            </a:r>
            <a:r>
              <a:rPr lang="nb-NO" sz="1600" i="1" dirty="0"/>
              <a:t>v</a:t>
            </a:r>
            <a:r>
              <a:rPr lang="nb-NO" sz="1600" dirty="0" smtClean="0"/>
              <a:t>.</a:t>
            </a:r>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4" name="Picture 3"/>
          <p:cNvPicPr>
            <a:picLocks noChangeAspect="1" noChangeArrowheads="1"/>
          </p:cNvPicPr>
          <p:nvPr/>
        </p:nvPicPr>
        <p:blipFill>
          <a:blip r:embed="rId3" cstate="print"/>
          <a:srcRect/>
          <a:stretch>
            <a:fillRect/>
          </a:stretch>
        </p:blipFill>
        <p:spPr bwMode="auto">
          <a:xfrm>
            <a:off x="785786" y="4929198"/>
            <a:ext cx="1785950" cy="1593761"/>
          </a:xfrm>
          <a:prstGeom prst="rect">
            <a:avLst/>
          </a:prstGeom>
          <a:noFill/>
          <a:ln w="9525">
            <a:noFill/>
            <a:miter lim="800000"/>
            <a:headEnd/>
            <a:tailEnd/>
          </a:ln>
        </p:spPr>
      </p:pic>
      <p:sp>
        <p:nvSpPr>
          <p:cNvPr id="5" name="TextBox 4"/>
          <p:cNvSpPr txBox="1"/>
          <p:nvPr/>
        </p:nvSpPr>
        <p:spPr>
          <a:xfrm>
            <a:off x="2643174" y="4786322"/>
            <a:ext cx="7500958" cy="2062103"/>
          </a:xfrm>
          <a:prstGeom prst="rect">
            <a:avLst/>
          </a:prstGeom>
          <a:noFill/>
        </p:spPr>
        <p:txBody>
          <a:bodyPr wrap="square" rtlCol="0">
            <a:spAutoFit/>
          </a:bodyPr>
          <a:lstStyle/>
          <a:p>
            <a:r>
              <a:rPr lang="nb-NO" sz="1600" b="1" dirty="0">
                <a:solidFill>
                  <a:srgbClr val="00B050"/>
                </a:solidFill>
              </a:rPr>
              <a:t>Svarforslag 1.b</a:t>
            </a:r>
            <a:endParaRPr lang="nb-NO" sz="1600" dirty="0">
              <a:solidFill>
                <a:srgbClr val="00B050"/>
              </a:solidFill>
            </a:endParaRPr>
          </a:p>
          <a:p>
            <a:r>
              <a:rPr lang="nb-NO" sz="1600" dirty="0" err="1">
                <a:solidFill>
                  <a:srgbClr val="00B050"/>
                </a:solidFill>
              </a:rPr>
              <a:t>v.m</a:t>
            </a:r>
            <a:r>
              <a:rPr lang="nb-NO" sz="1600" dirty="0">
                <a:solidFill>
                  <a:srgbClr val="00B050"/>
                </a:solidFill>
              </a:rPr>
              <a:t> = 1	// node v er selv med</a:t>
            </a:r>
          </a:p>
          <a:p>
            <a:r>
              <a:rPr lang="nb-NO" sz="1600" dirty="0" err="1">
                <a:solidFill>
                  <a:srgbClr val="00B050"/>
                </a:solidFill>
              </a:rPr>
              <a:t>v.u</a:t>
            </a:r>
            <a:r>
              <a:rPr lang="nb-NO" sz="1600" dirty="0">
                <a:solidFill>
                  <a:srgbClr val="00B050"/>
                </a:solidFill>
              </a:rPr>
              <a:t> = 0	// node v er ikke med</a:t>
            </a:r>
          </a:p>
          <a:p>
            <a:r>
              <a:rPr lang="en-US" sz="1600" dirty="0">
                <a:solidFill>
                  <a:srgbClr val="00B050"/>
                </a:solidFill>
              </a:rPr>
              <a:t>FOR </a:t>
            </a:r>
            <a:r>
              <a:rPr lang="en-US" sz="1600" dirty="0" err="1">
                <a:solidFill>
                  <a:srgbClr val="00B050"/>
                </a:solidFill>
              </a:rPr>
              <a:t>i</a:t>
            </a:r>
            <a:r>
              <a:rPr lang="en-US" sz="1600" dirty="0">
                <a:solidFill>
                  <a:srgbClr val="00B050"/>
                </a:solidFill>
              </a:rPr>
              <a:t> in </a:t>
            </a:r>
            <a:r>
              <a:rPr lang="en-US" sz="1600" dirty="0" err="1">
                <a:solidFill>
                  <a:srgbClr val="00B050"/>
                </a:solidFill>
              </a:rPr>
              <a:t>v.children</a:t>
            </a:r>
            <a:r>
              <a:rPr lang="en-US" sz="1600" dirty="0">
                <a:solidFill>
                  <a:srgbClr val="00B050"/>
                </a:solidFill>
              </a:rPr>
              <a:t> DO</a:t>
            </a:r>
            <a:endParaRPr lang="nb-NO" sz="1600" dirty="0">
              <a:solidFill>
                <a:srgbClr val="00B050"/>
              </a:solidFill>
            </a:endParaRPr>
          </a:p>
          <a:p>
            <a:r>
              <a:rPr lang="nb-NO" sz="1600" dirty="0">
                <a:solidFill>
                  <a:srgbClr val="00B050"/>
                </a:solidFill>
              </a:rPr>
              <a:t>{</a:t>
            </a:r>
          </a:p>
          <a:p>
            <a:r>
              <a:rPr lang="nb-NO" sz="1600" dirty="0">
                <a:solidFill>
                  <a:srgbClr val="00B050"/>
                </a:solidFill>
              </a:rPr>
              <a:t>   </a:t>
            </a:r>
            <a:r>
              <a:rPr lang="nb-NO" sz="1600" dirty="0" err="1">
                <a:solidFill>
                  <a:srgbClr val="00B050"/>
                </a:solidFill>
              </a:rPr>
              <a:t>v.m</a:t>
            </a:r>
            <a:r>
              <a:rPr lang="nb-NO" sz="1600" dirty="0">
                <a:solidFill>
                  <a:srgbClr val="00B050"/>
                </a:solidFill>
              </a:rPr>
              <a:t> = </a:t>
            </a:r>
            <a:r>
              <a:rPr lang="nb-NO" sz="1600" dirty="0" err="1">
                <a:solidFill>
                  <a:srgbClr val="00B050"/>
                </a:solidFill>
              </a:rPr>
              <a:t>v.m</a:t>
            </a:r>
            <a:r>
              <a:rPr lang="nb-NO" sz="1600" dirty="0">
                <a:solidFill>
                  <a:srgbClr val="00B050"/>
                </a:solidFill>
              </a:rPr>
              <a:t> + </a:t>
            </a:r>
            <a:r>
              <a:rPr lang="nb-NO" sz="1600" dirty="0" err="1">
                <a:solidFill>
                  <a:srgbClr val="00B050"/>
                </a:solidFill>
              </a:rPr>
              <a:t>i.u</a:t>
            </a:r>
            <a:r>
              <a:rPr lang="nb-NO" sz="1600" dirty="0">
                <a:solidFill>
                  <a:srgbClr val="00B050"/>
                </a:solidFill>
              </a:rPr>
              <a:t>	</a:t>
            </a:r>
            <a:r>
              <a:rPr lang="nb-NO" sz="1600" dirty="0" smtClean="0">
                <a:solidFill>
                  <a:srgbClr val="00B050"/>
                </a:solidFill>
              </a:rPr>
              <a:t>	// </a:t>
            </a:r>
            <a:r>
              <a:rPr lang="nb-NO" sz="1600" dirty="0">
                <a:solidFill>
                  <a:srgbClr val="00B050"/>
                </a:solidFill>
              </a:rPr>
              <a:t>Er v med, kan vi ikke ta med barna.</a:t>
            </a:r>
          </a:p>
          <a:p>
            <a:r>
              <a:rPr lang="nb-NO" sz="1600" dirty="0">
                <a:solidFill>
                  <a:srgbClr val="00B050"/>
                </a:solidFill>
              </a:rPr>
              <a:t>   </a:t>
            </a:r>
            <a:r>
              <a:rPr lang="nb-NO" sz="1600" dirty="0" err="1">
                <a:solidFill>
                  <a:srgbClr val="00B050"/>
                </a:solidFill>
              </a:rPr>
              <a:t>v.u</a:t>
            </a:r>
            <a:r>
              <a:rPr lang="nb-NO" sz="1600" dirty="0">
                <a:solidFill>
                  <a:srgbClr val="00B050"/>
                </a:solidFill>
              </a:rPr>
              <a:t> = </a:t>
            </a:r>
            <a:r>
              <a:rPr lang="nb-NO" sz="1600" dirty="0" err="1">
                <a:solidFill>
                  <a:srgbClr val="00B050"/>
                </a:solidFill>
              </a:rPr>
              <a:t>v.u</a:t>
            </a:r>
            <a:r>
              <a:rPr lang="nb-NO" sz="1600" dirty="0">
                <a:solidFill>
                  <a:srgbClr val="00B050"/>
                </a:solidFill>
              </a:rPr>
              <a:t> + </a:t>
            </a:r>
            <a:r>
              <a:rPr lang="nb-NO" sz="1600" dirty="0" err="1">
                <a:solidFill>
                  <a:srgbClr val="00B050"/>
                </a:solidFill>
              </a:rPr>
              <a:t>max</a:t>
            </a:r>
            <a:r>
              <a:rPr lang="nb-NO" sz="1600" dirty="0">
                <a:solidFill>
                  <a:srgbClr val="00B050"/>
                </a:solidFill>
              </a:rPr>
              <a:t>(</a:t>
            </a:r>
            <a:r>
              <a:rPr lang="nb-NO" sz="1600" dirty="0" err="1">
                <a:solidFill>
                  <a:srgbClr val="00B050"/>
                </a:solidFill>
              </a:rPr>
              <a:t>i.u</a:t>
            </a:r>
            <a:r>
              <a:rPr lang="nb-NO" sz="1600" dirty="0">
                <a:solidFill>
                  <a:srgbClr val="00B050"/>
                </a:solidFill>
              </a:rPr>
              <a:t>, </a:t>
            </a:r>
            <a:r>
              <a:rPr lang="nb-NO" sz="1600" dirty="0" err="1">
                <a:solidFill>
                  <a:srgbClr val="00B050"/>
                </a:solidFill>
              </a:rPr>
              <a:t>i.m</a:t>
            </a:r>
            <a:r>
              <a:rPr lang="nb-NO" sz="1600" dirty="0">
                <a:solidFill>
                  <a:srgbClr val="00B050"/>
                </a:solidFill>
              </a:rPr>
              <a:t>)	</a:t>
            </a:r>
            <a:r>
              <a:rPr lang="nb-NO" sz="1600" dirty="0" smtClean="0">
                <a:solidFill>
                  <a:srgbClr val="00B050"/>
                </a:solidFill>
              </a:rPr>
              <a:t>// </a:t>
            </a:r>
            <a:r>
              <a:rPr lang="nb-NO" sz="1600" dirty="0">
                <a:solidFill>
                  <a:srgbClr val="00B050"/>
                </a:solidFill>
              </a:rPr>
              <a:t>Er v ikke med, kan vi ta med de barna</a:t>
            </a:r>
          </a:p>
          <a:p>
            <a:r>
              <a:rPr lang="nb-NO" sz="1600" dirty="0">
                <a:solidFill>
                  <a:srgbClr val="00B050"/>
                </a:solidFill>
              </a:rPr>
              <a:t>}			</a:t>
            </a:r>
            <a:r>
              <a:rPr lang="nb-NO" sz="1600" dirty="0" smtClean="0">
                <a:solidFill>
                  <a:srgbClr val="00B050"/>
                </a:solidFill>
              </a:rPr>
              <a:t>// </a:t>
            </a:r>
            <a:r>
              <a:rPr lang="nb-NO" sz="1600" dirty="0">
                <a:solidFill>
                  <a:srgbClr val="00B050"/>
                </a:solidFill>
              </a:rPr>
              <a:t>vi ønsker, men behøver ikke ta alle</a:t>
            </a:r>
            <a:r>
              <a:rPr lang="nb-NO" sz="1600" dirty="0" smtClean="0">
                <a:solidFill>
                  <a:srgbClr val="00B050"/>
                </a:solidFill>
              </a:rPr>
              <a:t>.</a:t>
            </a:r>
            <a:endParaRPr lang="nb-NO" dirty="0">
              <a:solidFill>
                <a:srgbClr val="00B050"/>
              </a:solidFill>
            </a:endParaRPr>
          </a:p>
        </p:txBody>
      </p:sp>
      <p:cxnSp>
        <p:nvCxnSpPr>
          <p:cNvPr id="7" name="Straight Arrow Connector 6"/>
          <p:cNvCxnSpPr/>
          <p:nvPr/>
        </p:nvCxnSpPr>
        <p:spPr>
          <a:xfrm rot="10800000" flipV="1">
            <a:off x="1643042" y="4929198"/>
            <a:ext cx="1000132" cy="57150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2100" b="1" dirty="0"/>
              <a:t>Spørsmål 1.c</a:t>
            </a:r>
            <a:r>
              <a:rPr lang="nb-NO" sz="2100" dirty="0"/>
              <a:t> 	</a:t>
            </a:r>
            <a:r>
              <a:rPr lang="nb-NO" sz="2100" b="1" dirty="0"/>
              <a:t>(7 %)</a:t>
            </a:r>
            <a:endParaRPr lang="nb-NO" sz="2100" dirty="0"/>
          </a:p>
          <a:p>
            <a:pPr marL="0" indent="0">
              <a:buNone/>
            </a:pPr>
            <a:r>
              <a:rPr lang="nb-NO" sz="1600" dirty="0"/>
              <a:t>Når </a:t>
            </a:r>
            <a:r>
              <a:rPr lang="nb-NO" sz="1600" dirty="0" err="1"/>
              <a:t>løvnodene</a:t>
            </a:r>
            <a:r>
              <a:rPr lang="nb-NO" sz="1600" dirty="0"/>
              <a:t> har beregnet initialverdiene, og de resterende nodene har beregnet sine verdier nedenfra og opp, er vi i prinsippet ferdig. Hvor/hvordan finner vi nå størrelsen av største uavhengige mengde i </a:t>
            </a:r>
            <a:r>
              <a:rPr lang="nb-NO" sz="1600" i="1" dirty="0"/>
              <a:t>T</a:t>
            </a:r>
            <a:r>
              <a:rPr lang="nb-NO" sz="1600" dirty="0"/>
              <a:t>?</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4" name="Picture 3"/>
          <p:cNvPicPr>
            <a:picLocks noChangeAspect="1" noChangeArrowheads="1"/>
          </p:cNvPicPr>
          <p:nvPr/>
        </p:nvPicPr>
        <p:blipFill>
          <a:blip r:embed="rId3" cstate="print"/>
          <a:srcRect/>
          <a:stretch>
            <a:fillRect/>
          </a:stretch>
        </p:blipFill>
        <p:spPr bwMode="auto">
          <a:xfrm>
            <a:off x="1214414" y="2571744"/>
            <a:ext cx="1785950" cy="1593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marL="0" indent="0">
              <a:buNone/>
            </a:pPr>
            <a:r>
              <a:rPr lang="nb-NO" sz="2100" b="1" dirty="0"/>
              <a:t>Spørsmål 1.c</a:t>
            </a:r>
            <a:r>
              <a:rPr lang="nb-NO" sz="2100" dirty="0"/>
              <a:t> 	</a:t>
            </a:r>
            <a:r>
              <a:rPr lang="nb-NO" sz="2100" b="1" dirty="0"/>
              <a:t>(7 %)</a:t>
            </a:r>
            <a:endParaRPr lang="nb-NO" sz="2100" dirty="0"/>
          </a:p>
          <a:p>
            <a:pPr marL="0" indent="0">
              <a:buNone/>
            </a:pPr>
            <a:r>
              <a:rPr lang="nb-NO" sz="1600" dirty="0"/>
              <a:t>Når </a:t>
            </a:r>
            <a:r>
              <a:rPr lang="nb-NO" sz="1600" dirty="0" err="1"/>
              <a:t>løvnodene</a:t>
            </a:r>
            <a:r>
              <a:rPr lang="nb-NO" sz="1600" dirty="0"/>
              <a:t> har beregnet initialverdiene, og de resterende nodene har beregnet sine verdier nedenfra og opp, er vi i prinsippet ferdig. Hvor/hvordan finner vi nå størrelsen av største uavhengige mengde i </a:t>
            </a:r>
            <a:r>
              <a:rPr lang="nb-NO" sz="1600" i="1" dirty="0"/>
              <a:t>T</a:t>
            </a:r>
            <a:r>
              <a:rPr lang="nb-NO" sz="1600" dirty="0"/>
              <a:t>?</a:t>
            </a:r>
          </a:p>
          <a:p>
            <a:pPr marL="0" indent="0"/>
            <a:endParaRPr lang="nb-NO" sz="1600" dirty="0"/>
          </a:p>
        </p:txBody>
      </p:sp>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4" name="Picture 3"/>
          <p:cNvPicPr>
            <a:picLocks noChangeAspect="1" noChangeArrowheads="1"/>
          </p:cNvPicPr>
          <p:nvPr/>
        </p:nvPicPr>
        <p:blipFill>
          <a:blip r:embed="rId3" cstate="print"/>
          <a:srcRect/>
          <a:stretch>
            <a:fillRect/>
          </a:stretch>
        </p:blipFill>
        <p:spPr bwMode="auto">
          <a:xfrm>
            <a:off x="1214414" y="2571744"/>
            <a:ext cx="1785950" cy="1593761"/>
          </a:xfrm>
          <a:prstGeom prst="rect">
            <a:avLst/>
          </a:prstGeom>
          <a:noFill/>
          <a:ln w="9525">
            <a:noFill/>
            <a:miter lim="800000"/>
            <a:headEnd/>
            <a:tailEnd/>
          </a:ln>
        </p:spPr>
      </p:pic>
      <p:sp>
        <p:nvSpPr>
          <p:cNvPr id="5" name="TextBox 4"/>
          <p:cNvSpPr txBox="1"/>
          <p:nvPr/>
        </p:nvSpPr>
        <p:spPr>
          <a:xfrm>
            <a:off x="3714744" y="2714620"/>
            <a:ext cx="3786214" cy="830997"/>
          </a:xfrm>
          <a:prstGeom prst="rect">
            <a:avLst/>
          </a:prstGeom>
          <a:noFill/>
        </p:spPr>
        <p:txBody>
          <a:bodyPr wrap="square" rtlCol="0">
            <a:spAutoFit/>
          </a:bodyPr>
          <a:lstStyle/>
          <a:p>
            <a:r>
              <a:rPr lang="nb-NO" sz="1600" b="1" dirty="0">
                <a:solidFill>
                  <a:srgbClr val="00B050"/>
                </a:solidFill>
              </a:rPr>
              <a:t>Svarforslag 1.c </a:t>
            </a:r>
            <a:endParaRPr lang="nb-NO" sz="1600" dirty="0">
              <a:solidFill>
                <a:srgbClr val="00B050"/>
              </a:solidFill>
            </a:endParaRPr>
          </a:p>
          <a:p>
            <a:r>
              <a:rPr lang="nb-NO" sz="1600" dirty="0">
                <a:solidFill>
                  <a:srgbClr val="00B050"/>
                </a:solidFill>
              </a:rPr>
              <a:t>Svaret finner vi ved å ta </a:t>
            </a:r>
            <a:r>
              <a:rPr lang="nb-NO" sz="1600" dirty="0" err="1">
                <a:solidFill>
                  <a:srgbClr val="00B050"/>
                </a:solidFill>
              </a:rPr>
              <a:t>max</a:t>
            </a:r>
            <a:r>
              <a:rPr lang="nb-NO" sz="1600" dirty="0">
                <a:solidFill>
                  <a:srgbClr val="00B050"/>
                </a:solidFill>
              </a:rPr>
              <a:t>(</a:t>
            </a:r>
            <a:r>
              <a:rPr lang="nb-NO" sz="1600" i="1" dirty="0" err="1">
                <a:solidFill>
                  <a:srgbClr val="00B050"/>
                </a:solidFill>
              </a:rPr>
              <a:t>r.u</a:t>
            </a:r>
            <a:r>
              <a:rPr lang="nb-NO" sz="1600" dirty="0">
                <a:solidFill>
                  <a:srgbClr val="00B050"/>
                </a:solidFill>
              </a:rPr>
              <a:t>, </a:t>
            </a:r>
            <a:r>
              <a:rPr lang="nb-NO" sz="1600" i="1" dirty="0" err="1">
                <a:solidFill>
                  <a:srgbClr val="00B050"/>
                </a:solidFill>
              </a:rPr>
              <a:t>r.m</a:t>
            </a:r>
            <a:r>
              <a:rPr lang="nb-NO" sz="1600" dirty="0">
                <a:solidFill>
                  <a:srgbClr val="00B050"/>
                </a:solidFill>
              </a:rPr>
              <a:t>).</a:t>
            </a:r>
          </a:p>
          <a:p>
            <a:endParaRPr lang="nb-NO" sz="1600" dirty="0">
              <a:solidFill>
                <a:srgbClr val="00B050"/>
              </a:solidFill>
            </a:endParaRPr>
          </a:p>
        </p:txBody>
      </p:sp>
      <p:cxnSp>
        <p:nvCxnSpPr>
          <p:cNvPr id="7" name="Straight Arrow Connector 6"/>
          <p:cNvCxnSpPr/>
          <p:nvPr/>
        </p:nvCxnSpPr>
        <p:spPr>
          <a:xfrm rot="10800000">
            <a:off x="2500298" y="2857496"/>
            <a:ext cx="121444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nb-NO" dirty="0" smtClean="0"/>
              <a:t>Oppgave 1</a:t>
            </a:r>
            <a:endParaRPr lang="nb-NO" dirty="0"/>
          </a:p>
        </p:txBody>
      </p:sp>
      <p:pic>
        <p:nvPicPr>
          <p:cNvPr id="4" name="Content Placeholder 3" descr="Capture.GIF"/>
          <p:cNvPicPr>
            <a:picLocks noGrp="1" noChangeAspect="1"/>
          </p:cNvPicPr>
          <p:nvPr>
            <p:ph idx="1"/>
          </p:nvPr>
        </p:nvPicPr>
        <p:blipFill>
          <a:blip r:embed="rId3" cstate="print"/>
          <a:stretch>
            <a:fillRect/>
          </a:stretch>
        </p:blipFill>
        <p:spPr>
          <a:xfrm>
            <a:off x="3071802" y="1643050"/>
            <a:ext cx="3625161" cy="42506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2931</Words>
  <Application>Microsoft Office PowerPoint</Application>
  <PresentationFormat>On-screen Show (4:3)</PresentationFormat>
  <Paragraphs>1501</Paragraphs>
  <Slides>42</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Worksheet</vt:lpstr>
      <vt:lpstr>INF 4130 Eksamen 2008</vt:lpstr>
      <vt:lpstr>Oppgave 1</vt:lpstr>
      <vt:lpstr>Oppgave 1</vt:lpstr>
      <vt:lpstr>Oppgave 1</vt:lpstr>
      <vt:lpstr>Oppgave 1</vt:lpstr>
      <vt:lpstr>Oppgave 1</vt:lpstr>
      <vt:lpstr>Oppgave 1</vt:lpstr>
      <vt:lpstr>Oppgave 1</vt:lpstr>
      <vt:lpstr>Oppgave 1</vt:lpstr>
      <vt:lpstr>Oppgave 2</vt:lpstr>
      <vt:lpstr>Oppgave 2</vt:lpstr>
      <vt:lpstr>Oppgave 2</vt:lpstr>
      <vt:lpstr>Oppgave 2</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lpstr>Oppgave 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 4130 Eksamen 2008</dc:title>
  <dc:creator>Petter Kristiansen</dc:creator>
  <cp:lastModifiedBy>Petter Kristiansen</cp:lastModifiedBy>
  <cp:revision>30</cp:revision>
  <dcterms:created xsi:type="dcterms:W3CDTF">2009-12-02T16:49:38Z</dcterms:created>
  <dcterms:modified xsi:type="dcterms:W3CDTF">2009-12-03T10:53:09Z</dcterms:modified>
</cp:coreProperties>
</file>