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99" r:id="rId4"/>
    <p:sldId id="300" r:id="rId5"/>
    <p:sldId id="257" r:id="rId6"/>
    <p:sldId id="292" r:id="rId7"/>
    <p:sldId id="260" r:id="rId8"/>
    <p:sldId id="274" r:id="rId9"/>
    <p:sldId id="261" r:id="rId10"/>
    <p:sldId id="277" r:id="rId11"/>
    <p:sldId id="322" r:id="rId12"/>
    <p:sldId id="262" r:id="rId13"/>
    <p:sldId id="307" r:id="rId14"/>
    <p:sldId id="308" r:id="rId15"/>
    <p:sldId id="381" r:id="rId16"/>
    <p:sldId id="326" r:id="rId17"/>
    <p:sldId id="327" r:id="rId18"/>
    <p:sldId id="329" r:id="rId19"/>
    <p:sldId id="331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8" r:id="rId30"/>
    <p:sldId id="354" r:id="rId31"/>
    <p:sldId id="355" r:id="rId32"/>
    <p:sldId id="356" r:id="rId33"/>
    <p:sldId id="357" r:id="rId34"/>
    <p:sldId id="350" r:id="rId35"/>
    <p:sldId id="358" r:id="rId36"/>
    <p:sldId id="359" r:id="rId37"/>
    <p:sldId id="360" r:id="rId38"/>
    <p:sldId id="351" r:id="rId39"/>
    <p:sldId id="364" r:id="rId40"/>
    <p:sldId id="366" r:id="rId41"/>
    <p:sldId id="367" r:id="rId42"/>
    <p:sldId id="363" r:id="rId43"/>
    <p:sldId id="371" r:id="rId44"/>
    <p:sldId id="369" r:id="rId45"/>
    <p:sldId id="263" r:id="rId46"/>
    <p:sldId id="309" r:id="rId47"/>
    <p:sldId id="375" r:id="rId48"/>
    <p:sldId id="376" r:id="rId49"/>
    <p:sldId id="383" r:id="rId50"/>
    <p:sldId id="382" r:id="rId51"/>
    <p:sldId id="384" r:id="rId52"/>
    <p:sldId id="385" r:id="rId53"/>
    <p:sldId id="386" r:id="rId54"/>
    <p:sldId id="346" r:id="rId55"/>
    <p:sldId id="347" r:id="rId56"/>
    <p:sldId id="370" r:id="rId57"/>
    <p:sldId id="387" r:id="rId58"/>
    <p:sldId id="294" r:id="rId59"/>
    <p:sldId id="389" r:id="rId60"/>
    <p:sldId id="320" r:id="rId6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F837-A66B-48DB-A0A7-0011E690A906}" type="datetimeFigureOut">
              <a:rPr lang="nb-NO" smtClean="0"/>
              <a:pPr/>
              <a:t>01.06.2016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F9B1-5F34-4B8A-B93C-9C2BC856B20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633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F837-A66B-48DB-A0A7-0011E690A906}" type="datetimeFigureOut">
              <a:rPr lang="nb-NO" smtClean="0"/>
              <a:pPr/>
              <a:t>01.06.2016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F9B1-5F34-4B8A-B93C-9C2BC856B20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19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F837-A66B-48DB-A0A7-0011E690A906}" type="datetimeFigureOut">
              <a:rPr lang="nb-NO" smtClean="0"/>
              <a:pPr/>
              <a:t>01.06.2016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F9B1-5F34-4B8A-B93C-9C2BC856B20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449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F837-A66B-48DB-A0A7-0011E690A906}" type="datetimeFigureOut">
              <a:rPr lang="nb-NO" smtClean="0"/>
              <a:pPr/>
              <a:t>01.06.2016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F9B1-5F34-4B8A-B93C-9C2BC856B20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481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F837-A66B-48DB-A0A7-0011E690A906}" type="datetimeFigureOut">
              <a:rPr lang="nb-NO" smtClean="0"/>
              <a:pPr/>
              <a:t>01.06.2016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F9B1-5F34-4B8A-B93C-9C2BC856B20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040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F837-A66B-48DB-A0A7-0011E690A906}" type="datetimeFigureOut">
              <a:rPr lang="nb-NO" smtClean="0"/>
              <a:pPr/>
              <a:t>01.06.2016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F9B1-5F34-4B8A-B93C-9C2BC856B20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25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F837-A66B-48DB-A0A7-0011E690A906}" type="datetimeFigureOut">
              <a:rPr lang="nb-NO" smtClean="0"/>
              <a:pPr/>
              <a:t>01.06.2016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F9B1-5F34-4B8A-B93C-9C2BC856B20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912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F837-A66B-48DB-A0A7-0011E690A906}" type="datetimeFigureOut">
              <a:rPr lang="nb-NO" smtClean="0"/>
              <a:pPr/>
              <a:t>01.06.2016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F9B1-5F34-4B8A-B93C-9C2BC856B20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49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F837-A66B-48DB-A0A7-0011E690A906}" type="datetimeFigureOut">
              <a:rPr lang="nb-NO" smtClean="0"/>
              <a:pPr/>
              <a:t>01.06.2016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F9B1-5F34-4B8A-B93C-9C2BC856B20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197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F837-A66B-48DB-A0A7-0011E690A906}" type="datetimeFigureOut">
              <a:rPr lang="nb-NO" smtClean="0"/>
              <a:pPr/>
              <a:t>01.06.2016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F9B1-5F34-4B8A-B93C-9C2BC856B20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432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F837-A66B-48DB-A0A7-0011E690A906}" type="datetimeFigureOut">
              <a:rPr lang="nb-NO" smtClean="0"/>
              <a:pPr/>
              <a:t>01.06.2016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F9B1-5F34-4B8A-B93C-9C2BC856B20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58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F837-A66B-48DB-A0A7-0011E690A906}" type="datetimeFigureOut">
              <a:rPr lang="nb-NO" smtClean="0"/>
              <a:pPr/>
              <a:t>01.06.2016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EF9B1-5F34-4B8A-B93C-9C2BC856B20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649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no/url?sa=i&amp;rct=j&amp;q=&amp;esrc=s&amp;source=images&amp;cd=&amp;ved=0ahUKEwjn08OP44PNAhVBFCwKHTL7CYsQjRwIBw&amp;url=https://www.cartoonstock.com/directory/t/teamwork.asp&amp;bvm=bv.123325700,d.bGg&amp;psig=AFQjCNHT_W6C-XJF7QQDot9ppODVViZOqQ&amp;ust=146476552198878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ogle.no/search?q=funny+karikatures+about+work+places&amp;biw=1476&amp;bih=1014&amp;tbm=isch&amp;imgil=D0240dUyXPI_XM%3A%3BM3ZB0U6gYVtcXM%3Bhttp%253A%252F%252Fwww.rd.com%252Ffunny-stuff%252Fwor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o/url?sa=i&amp;rct=j&amp;q=&amp;esrc=s&amp;source=images&amp;cd=&amp;cad=rja&amp;uact=8&amp;ved=0ahUKEwiEx6SG5oPNAhXBhywKHT2-DKEQjRwIBw&amp;url=http://www.victraders.com/2015_01_01_archive.html&amp;bvm=bv.123325700,d.bGg&amp;psig=AFQjCNHT_W6C-XJF7QQDot9ppODVViZOqQ&amp;ust=146476552198878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eeexplore.ieee.org/stamp/stamp.jsp?tp=&amp;arnumber=4031755" TargetMode="External"/><Relationship Id="rId3" Type="http://schemas.openxmlformats.org/officeDocument/2006/relationships/hyperlink" Target="http://www.springerlink.com/content/2qn8456r2021xw26/" TargetMode="External"/><Relationship Id="rId7" Type="http://schemas.openxmlformats.org/officeDocument/2006/relationships/hyperlink" Target="http://dl.acm.org/citation.cfm?id=1180912" TargetMode="External"/><Relationship Id="rId2" Type="http://schemas.openxmlformats.org/officeDocument/2006/relationships/hyperlink" Target="http://www.springerlink.com/content/l486j81k188kk45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anford.edu/group/WTO/cgi-bin/uploads/Hinds_Mortensen_2005.pdf" TargetMode="External"/><Relationship Id="rId11" Type="http://schemas.openxmlformats.org/officeDocument/2006/relationships/hyperlink" Target="http://www.cc.gatech.edu/~beki/c8.pdf" TargetMode="External"/><Relationship Id="rId5" Type="http://schemas.openxmlformats.org/officeDocument/2006/relationships/hyperlink" Target="http://www.hbs.edu/research/pdf/09-138.pdf" TargetMode="External"/><Relationship Id="rId10" Type="http://schemas.openxmlformats.org/officeDocument/2006/relationships/hyperlink" Target="http://dl.acm.org/citation.cfm?id=2819991&amp;CFID=766476149&amp;CFTOKEN=17217955" TargetMode="External"/><Relationship Id="rId4" Type="http://schemas.openxmlformats.org/officeDocument/2006/relationships/hyperlink" Target="http://doi.acm.org/10.1145/358916.359003" TargetMode="External"/><Relationship Id="rId9" Type="http://schemas.openxmlformats.org/officeDocument/2006/relationships/hyperlink" Target="http://dl.acm.org/citation.cfm?id=1370114.1370116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pdfserve.informaworld.com/613723_751315987_914372699.pdf" TargetMode="External"/><Relationship Id="rId3" Type="http://schemas.openxmlformats.org/officeDocument/2006/relationships/hyperlink" Target="http://www.springerlink.com/content/bmwnj1nfhwtw136v/" TargetMode="External"/><Relationship Id="rId7" Type="http://schemas.openxmlformats.org/officeDocument/2006/relationships/hyperlink" Target="http://lchc.ucsd.edu/mca/Journal/pdfs/12-1-kaptelinin.pdf" TargetMode="External"/><Relationship Id="rId2" Type="http://schemas.openxmlformats.org/officeDocument/2006/relationships/hyperlink" Target="http://doi.acm.org/10.1145/289444.2894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iencedirect.com/science?_ob=ArticleURL&amp;_udi=B6WGR-45FC2BT-W&amp;_user=674998&amp;_coverDate=07/31/2000&amp;_rdoc=1&amp;_fmt=high&amp;_orig=gateway&amp;_origin=gateway&amp;_sort=d&amp;_docanchor=&amp;view=c&amp;_acct=C000036598&amp;_version=1&amp;_urlVersion=0&amp;_userid=674998&amp;md5=9d0a797ad6054add83ce04d4ff5e7c7b&amp;searchtype=a" TargetMode="External"/><Relationship Id="rId5" Type="http://schemas.openxmlformats.org/officeDocument/2006/relationships/hyperlink" Target="http://www.uio.no/studier/emner/matnat/ifi/INF5200/v12/undervisningsmateriale/postal_b.pdf" TargetMode="External"/><Relationship Id="rId4" Type="http://schemas.openxmlformats.org/officeDocument/2006/relationships/hyperlink" Target="http://www.informaworld.com/smpp/content~db=all~content=a713676997" TargetMode="External"/><Relationship Id="rId9" Type="http://schemas.openxmlformats.org/officeDocument/2006/relationships/hyperlink" Target="http://www.springerlink.com/content/8a5cbd297d15ed49/fulltext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ingerlink.com/content/bmwnj1nfhwtw136v/" TargetMode="External"/><Relationship Id="rId2" Type="http://schemas.openxmlformats.org/officeDocument/2006/relationships/hyperlink" Target="http://doi.acm.org/10.1145/289444.289483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springer.com/article/10.1023/A:1022492210898" TargetMode="External"/><Relationship Id="rId7" Type="http://schemas.openxmlformats.org/officeDocument/2006/relationships/hyperlink" Target="http://www.emeraldinsight.com/journals.htm?articleid=883598&amp;show=abstract" TargetMode="External"/><Relationship Id="rId2" Type="http://schemas.openxmlformats.org/officeDocument/2006/relationships/hyperlink" Target="http://www.ecscw.uni-siegen.de/1997/1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ncaster.ac.uk/sociology/research/publications/papers/law-notes-on-ant.pdf" TargetMode="External"/><Relationship Id="rId5" Type="http://schemas.openxmlformats.org/officeDocument/2006/relationships/hyperlink" Target="http://www.bruno-latour.fr/sites/default/files/P-67%20ACTOR-NETWORK.pdf" TargetMode="External"/><Relationship Id="rId4" Type="http://schemas.openxmlformats.org/officeDocument/2006/relationships/hyperlink" Target="http://condor.wesleyan.edu/courses/2006s/soc244/Callon-Some%20Elements%20of%20a%20Sociology%20of%20Translation-Domestication%20of%20the%20Scallops%20and%20the%20Fishermen%20of%20St%20Brieuc%20Bay.pdf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knowledge.sagepub.com/view/hdbk_newmedia/n13.xml" TargetMode="External"/><Relationship Id="rId13" Type="http://schemas.openxmlformats.org/officeDocument/2006/relationships/hyperlink" Target="http://www.ecscw.uni-siegen.de/2001/Paper21.pdf" TargetMode="External"/><Relationship Id="rId3" Type="http://schemas.openxmlformats.org/officeDocument/2006/relationships/hyperlink" Target="http://download.springer.com/static/pdf/100/chp%3A10.1007%2F978-3-319-20499-4_11.pdf?originUrl=http://link.springer.com/chapter/10.1007/978-3-319-20499-4_11&amp;token2=exp=1453885856~acl=/static/pdf/100/chp%253A10.1007%252F978-3-319-20499-4_11.pdf?originUrl%3Dhttp%3A%2F%2Flink.springer.com%2Fchapter%2F10.1007%2F978-3-319-20499-4_11*~hmac=1fafc9c3956602e549148bf15924b7eee1329fe21a9732e8e94adb18ea396d66" TargetMode="External"/><Relationship Id="rId7" Type="http://schemas.openxmlformats.org/officeDocument/2006/relationships/hyperlink" Target="http://abs.sagepub.com/content/43/3/377.abstract" TargetMode="External"/><Relationship Id="rId12" Type="http://schemas.openxmlformats.org/officeDocument/2006/relationships/hyperlink" Target="http://www.springerlink.com/content/b340g2121uu75157/" TargetMode="External"/><Relationship Id="rId2" Type="http://schemas.openxmlformats.org/officeDocument/2006/relationships/hyperlink" Target="http://dl.acm.org/citation.cfm?id=1930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l.acm.org/citation.cfm?id=2661450" TargetMode="External"/><Relationship Id="rId11" Type="http://schemas.openxmlformats.org/officeDocument/2006/relationships/hyperlink" Target="http://dl.acm.org/citation.cfm?id=2820077&amp;CFID=766476149&amp;CFTOKEN=17217955" TargetMode="External"/><Relationship Id="rId5" Type="http://schemas.openxmlformats.org/officeDocument/2006/relationships/hyperlink" Target="http://dl.acm.org/citation.cfm?id=1795280&amp;CFID=472257700&amp;CFTOKEN=11614789" TargetMode="External"/><Relationship Id="rId10" Type="http://schemas.openxmlformats.org/officeDocument/2006/relationships/hyperlink" Target="http://www.springerlink.com/content/0758541448001g53/" TargetMode="External"/><Relationship Id="rId4" Type="http://schemas.openxmlformats.org/officeDocument/2006/relationships/hyperlink" Target="http://dl.acm.org/citation.cfm?id=1873068&amp;CFID=472257700&amp;CFTOKEN=11614789" TargetMode="External"/><Relationship Id="rId9" Type="http://schemas.openxmlformats.org/officeDocument/2006/relationships/hyperlink" Target="http://dl.acm.org/citation.cfm?id=J717&amp;picked=prox&amp;cfid=472257700&amp;cftoken=11614789" TargetMode="External"/><Relationship Id="rId14" Type="http://schemas.openxmlformats.org/officeDocument/2006/relationships/hyperlink" Target="http://www.in.tu-clausthal.de/fileadmin/homes/techreports/ifi0714olivier.pdf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ingerlink.com/content/h352523648371810/" TargetMode="External"/><Relationship Id="rId2" Type="http://schemas.openxmlformats.org/officeDocument/2006/relationships/hyperlink" Target="http://www.ecscw.uni-siegen.de/1991/0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ringerlink.com/content/r87177482060n508/" TargetMode="External"/><Relationship Id="rId5" Type="http://schemas.openxmlformats.org/officeDocument/2006/relationships/hyperlink" Target="http://www.dourish.com/publications/1992/cscw92-awareness.pdf" TargetMode="External"/><Relationship Id="rId4" Type="http://schemas.openxmlformats.org/officeDocument/2006/relationships/hyperlink" Target="http://link.springer.com/article/10.1007/s10606-013-9190-x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mlab.hut.fi/opetus/040/weilenmann.pdf" TargetMode="External"/><Relationship Id="rId3" Type="http://schemas.openxmlformats.org/officeDocument/2006/relationships/hyperlink" Target="http://dl.acm.org/citation.cfm?id=944524" TargetMode="External"/><Relationship Id="rId7" Type="http://schemas.openxmlformats.org/officeDocument/2006/relationships/hyperlink" Target="http://link.springer.com/article/10.1007/s10606-014-9201-6" TargetMode="External"/><Relationship Id="rId12" Type="http://schemas.openxmlformats.org/officeDocument/2006/relationships/hyperlink" Target="http://dl.acm.org/citation.cfm?id=2820015&amp;CFID=766476149&amp;CFTOKEN=17217955" TargetMode="External"/><Relationship Id="rId2" Type="http://schemas.openxmlformats.org/officeDocument/2006/relationships/hyperlink" Target="http://doi.acm.org/10.1145/289444.28950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al.acm.org/citation.cfm?id=320330" TargetMode="External"/><Relationship Id="rId11" Type="http://schemas.openxmlformats.org/officeDocument/2006/relationships/hyperlink" Target="http://dl.acm.org/citation.cfm?id=567353" TargetMode="External"/><Relationship Id="rId5" Type="http://schemas.openxmlformats.org/officeDocument/2006/relationships/hyperlink" Target="http://doi.acm.org/10.1145/240080.240256" TargetMode="External"/><Relationship Id="rId10" Type="http://schemas.openxmlformats.org/officeDocument/2006/relationships/hyperlink" Target="http://citeseerx.ist.psu.edu/viewdoc/download?doi=10.1.1.60.8953&amp;rep=rep1&amp;type=pdf" TargetMode="External"/><Relationship Id="rId4" Type="http://schemas.openxmlformats.org/officeDocument/2006/relationships/hyperlink" Target="http://dl.acm.org/citation.cfm?id=2584573" TargetMode="External"/><Relationship Id="rId9" Type="http://schemas.openxmlformats.org/officeDocument/2006/relationships/hyperlink" Target="http://dl.acm.org/citation.cfm?id=186894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dl.acm.org/citation.cfm?id=2835200&amp;CFID=766476149&amp;CFTOKEN=17217955" TargetMode="External"/><Relationship Id="rId3" Type="http://schemas.openxmlformats.org/officeDocument/2006/relationships/hyperlink" Target="http://link.springer.com/article/10.1007/s10606-014-9205-2" TargetMode="External"/><Relationship Id="rId7" Type="http://schemas.openxmlformats.org/officeDocument/2006/relationships/hyperlink" Target="http://repository.cmu.edu/hcii/77" TargetMode="External"/><Relationship Id="rId2" Type="http://schemas.openxmlformats.org/officeDocument/2006/relationships/hyperlink" Target="http://www.springerlink.com/content/6678774986914g4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rvasive-computing.net/publications/files/InterwovenArtefacts.pdf" TargetMode="External"/><Relationship Id="rId11" Type="http://schemas.openxmlformats.org/officeDocument/2006/relationships/hyperlink" Target="http://person.hst.aau.dk/ska/mie2012/CD/Interface_MIE2012/MIE_2012_Content/MIE_2012_Content/SCO/277_CD_SC_Oral_ID_387.pdf" TargetMode="External"/><Relationship Id="rId5" Type="http://schemas.openxmlformats.org/officeDocument/2006/relationships/hyperlink" Target="http://www.pervasive.dk/publications/files/paper.pdf" TargetMode="External"/><Relationship Id="rId10" Type="http://schemas.openxmlformats.org/officeDocument/2006/relationships/hyperlink" Target="http://www.star-uci.org/wp-content/uploads/2009/12/Kientz_PervasiveComputing2007.pdf" TargetMode="External"/><Relationship Id="rId4" Type="http://schemas.openxmlformats.org/officeDocument/2006/relationships/hyperlink" Target="http://ieeexplore.ieee.org/stamp/stamp.jsp?arnumber=1331398" TargetMode="External"/><Relationship Id="rId9" Type="http://schemas.openxmlformats.org/officeDocument/2006/relationships/hyperlink" Target="http://dl.acm.org/citation.cfm?id=998564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ourish.com/classes/readings/Orlikowski-DualityOfTechnology-OrgSci.pdf" TargetMode="External"/><Relationship Id="rId3" Type="http://schemas.openxmlformats.org/officeDocument/2006/relationships/hyperlink" Target="http://sth.sagepub.com/content/35/5/601.full.pdf+html" TargetMode="External"/><Relationship Id="rId7" Type="http://schemas.openxmlformats.org/officeDocument/2006/relationships/hyperlink" Target="http://www.ics.uci.edu/~corps/phaseii/Barley-CTScanners-ASQ.pdf" TargetMode="External"/><Relationship Id="rId2" Type="http://schemas.openxmlformats.org/officeDocument/2006/relationships/hyperlink" Target="http://www.springerlink.com/content/vh684854410k511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i.acm.org/10.1145/143457.143549" TargetMode="External"/><Relationship Id="rId5" Type="http://schemas.openxmlformats.org/officeDocument/2006/relationships/hyperlink" Target="http://www.ics.uci.edu/~corps/phaseii/StarGriesemer-BoundaryObjects-SSS.pdf" TargetMode="External"/><Relationship Id="rId4" Type="http://schemas.openxmlformats.org/officeDocument/2006/relationships/hyperlink" Target="http://link.springer.com/article/10.1007/BF00133655" TargetMode="External"/><Relationship Id="rId9" Type="http://schemas.openxmlformats.org/officeDocument/2006/relationships/hyperlink" Target="http://link.springer.com/article/10.1007/s10606-013-9187-5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://dl.acm.org/citation.cfm?id=2820066&amp;CFID=766476149&amp;CFTOKEN=17217955" TargetMode="External"/><Relationship Id="rId13" Type="http://schemas.openxmlformats.org/officeDocument/2006/relationships/hyperlink" Target="http://ftp.ida.liu.se/~729G51/mtrl/moving_with_the_times.pdf" TargetMode="External"/><Relationship Id="rId3" Type="http://schemas.openxmlformats.org/officeDocument/2006/relationships/hyperlink" Target="http://www.ecscw.org/2009/9-AshkanasyEtAl.pdf" TargetMode="External"/><Relationship Id="rId7" Type="http://schemas.openxmlformats.org/officeDocument/2006/relationships/hyperlink" Target="http://www.uio.no/studier/emner/matnat/ifi/INF5200/v12/undervisningsmateriale/CSCW-Anders-og-Lill.pdf" TargetMode="External"/><Relationship Id="rId12" Type="http://schemas.openxmlformats.org/officeDocument/2006/relationships/hyperlink" Target="http://dl.acm.org/citation.cfm?id=2820010&amp;CFID=766476149&amp;CFTOKEN=17217955" TargetMode="External"/><Relationship Id="rId2" Type="http://schemas.openxmlformats.org/officeDocument/2006/relationships/hyperlink" Target="http://www.jeffreynichols.com/papers/wow-raids-cscw201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e.ubc.ca/~tonyt/papers/2009-ecscw2009-character-sharing.pdf" TargetMode="External"/><Relationship Id="rId11" Type="http://schemas.openxmlformats.org/officeDocument/2006/relationships/hyperlink" Target="http://dl.acm.org/citation.cfm?id=2819948&amp;CFID=766476149&amp;CFTOKEN=17217955" TargetMode="External"/><Relationship Id="rId5" Type="http://schemas.openxmlformats.org/officeDocument/2006/relationships/hyperlink" Target="http://www.artifex.org/~bonnie/pdf/fp199-Nardi.pdf" TargetMode="External"/><Relationship Id="rId10" Type="http://schemas.openxmlformats.org/officeDocument/2006/relationships/hyperlink" Target="http://dl.acm.org/citation.cfm?id=2820065&amp;CFID=766476149&amp;CFTOKEN=17217955" TargetMode="External"/><Relationship Id="rId4" Type="http://schemas.openxmlformats.org/officeDocument/2006/relationships/hyperlink" Target="http://www.springerlink.com/content/u22t2345863342g1/" TargetMode="External"/><Relationship Id="rId9" Type="http://schemas.openxmlformats.org/officeDocument/2006/relationships/hyperlink" Target="http://dl.acm.org/citation.cfm?id=2820030&amp;CFID=766476149&amp;CFTOKEN=17217955" TargetMode="Externa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ERN" TargetMode="External"/><Relationship Id="rId2" Type="http://schemas.openxmlformats.org/officeDocument/2006/relationships/hyperlink" Target="http://en.wikipedia.org/wiki/Particle_accelerator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://dl.acm.org/citation.cfm?doid=1182475.1182515" TargetMode="External"/><Relationship Id="rId13" Type="http://schemas.openxmlformats.org/officeDocument/2006/relationships/hyperlink" Target="http://dl.acm.org/citation.cfm?id=2820026&amp;CFID=766476149&amp;CFTOKEN=17217955" TargetMode="External"/><Relationship Id="rId3" Type="http://schemas.openxmlformats.org/officeDocument/2006/relationships/hyperlink" Target="http://link.springer.com/chapter/10.1007/978-1-4471-5346-7_8" TargetMode="External"/><Relationship Id="rId7" Type="http://schemas.openxmlformats.org/officeDocument/2006/relationships/hyperlink" Target="http://www.uio.no/studier/emner/matnat/ifi/INF5200/v13/undervisningsmateriale/corbin-strauss.pdf" TargetMode="External"/><Relationship Id="rId12" Type="http://schemas.openxmlformats.org/officeDocument/2006/relationships/hyperlink" Target="http://doi.acm.org/10.1145/587078.587101" TargetMode="External"/><Relationship Id="rId2" Type="http://schemas.openxmlformats.org/officeDocument/2006/relationships/hyperlink" Target="http://dl.acm.org/citation.cfm?id=741327&amp;CFID=401222001&amp;CFTOKEN=908616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scw.org/2005/paper24.pdf" TargetMode="External"/><Relationship Id="rId11" Type="http://schemas.openxmlformats.org/officeDocument/2006/relationships/hyperlink" Target="http://www.tandfonline.com/doi/abs/10.1080/15710880701524559" TargetMode="External"/><Relationship Id="rId5" Type="http://schemas.openxmlformats.org/officeDocument/2006/relationships/hyperlink" Target="http://dl.acm.org/citation.cfm?id=193030" TargetMode="External"/><Relationship Id="rId10" Type="http://schemas.openxmlformats.org/officeDocument/2006/relationships/hyperlink" Target="http://www.springerlink.com/content/b4p5583031x57x3n/" TargetMode="External"/><Relationship Id="rId4" Type="http://schemas.openxmlformats.org/officeDocument/2006/relationships/hyperlink" Target="http://doi.acm.org/10.1145/587078.587100" TargetMode="External"/><Relationship Id="rId9" Type="http://schemas.openxmlformats.org/officeDocument/2006/relationships/hyperlink" Target="http://dl.acm.org/citation.cfm?id=2819999&amp;CFID=766476149&amp;CFTOKEN=17217955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studier/emner/matnat/ifi/INF5200/v11/undervisningsmateriale/Robinson_Design.pdf" TargetMode="External"/><Relationship Id="rId2" Type="http://schemas.openxmlformats.org/officeDocument/2006/relationships/hyperlink" Target="http://cscw.dk/schmidt/papers/cscw_intr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l.acm.org/citation.cfm?id=1124855&amp;CFID=97474055&amp;CFTOKEN=15341814" TargetMode="External"/><Relationship Id="rId5" Type="http://schemas.openxmlformats.org/officeDocument/2006/relationships/hyperlink" Target="http://www.springerlink.com/content/r50614r64312u488/fulltext.pdf" TargetMode="External"/><Relationship Id="rId4" Type="http://schemas.openxmlformats.org/officeDocument/2006/relationships/hyperlink" Target="http://portal.acm.org/citation.cfm?id=175230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hyperlink" Target="http://dl.acm.org/citation.cfm?id=2347642" TargetMode="External"/><Relationship Id="rId13" Type="http://schemas.openxmlformats.org/officeDocument/2006/relationships/hyperlink" Target="http://dl.acm.org/citation.cfm?doid=1925820.1925826" TargetMode="External"/><Relationship Id="rId3" Type="http://schemas.openxmlformats.org/officeDocument/2006/relationships/hyperlink" Target="http://www.uio.no/studier/emner/matnat/ifi/INF5200/v16/pensumliste/bratteteig-and-wagner-unpacking-participation-r3-finalfinal.pdf" TargetMode="External"/><Relationship Id="rId7" Type="http://schemas.openxmlformats.org/officeDocument/2006/relationships/hyperlink" Target="http://dl.acm.org/citation.cfm?id=1900449" TargetMode="External"/><Relationship Id="rId12" Type="http://schemas.openxmlformats.org/officeDocument/2006/relationships/hyperlink" Target="http://doi.acm.org/10.1145/266838.266917" TargetMode="External"/><Relationship Id="rId2" Type="http://schemas.openxmlformats.org/officeDocument/2006/relationships/hyperlink" Target="http://www.springerlink.com/content/u0217104un33633h/" TargetMode="External"/><Relationship Id="rId16" Type="http://schemas.openxmlformats.org/officeDocument/2006/relationships/hyperlink" Target="http://www.springerlink.com/content/j0n667883k88k612/fulltex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l.acm.org/citation.cfm?doid=2348144.2348173" TargetMode="External"/><Relationship Id="rId11" Type="http://schemas.openxmlformats.org/officeDocument/2006/relationships/hyperlink" Target="http://link.springer.com/article/10.1007/BF00749016" TargetMode="External"/><Relationship Id="rId5" Type="http://schemas.openxmlformats.org/officeDocument/2006/relationships/hyperlink" Target="http://dl.acm.org/citation.cfm?id=191773" TargetMode="External"/><Relationship Id="rId15" Type="http://schemas.openxmlformats.org/officeDocument/2006/relationships/hyperlink" Target="http://www.ecscw.org/1995/20.pdf" TargetMode="External"/><Relationship Id="rId10" Type="http://schemas.openxmlformats.org/officeDocument/2006/relationships/hyperlink" Target="http://link.springer.com/article/10.1007/BF00749015" TargetMode="External"/><Relationship Id="rId4" Type="http://schemas.openxmlformats.org/officeDocument/2006/relationships/hyperlink" Target="http://doi.acm.org/10.1145/125319.125323" TargetMode="External"/><Relationship Id="rId9" Type="http://schemas.openxmlformats.org/officeDocument/2006/relationships/hyperlink" Target="http://www.psychology.nottingham.ac.uk/staff/shaaron.ainsworth/c8cxce/readings/p153-flores.pdf" TargetMode="External"/><Relationship Id="rId14" Type="http://schemas.openxmlformats.org/officeDocument/2006/relationships/hyperlink" Target="http://doi.acm.org/10.1145/125319.125324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no/url?sa=i&amp;rct=j&amp;q=&amp;esrc=s&amp;source=images&amp;cd=&amp;ved=0ahUKEwigrcLk54PNAhUBjiwKHcLcAEIQjRwIBw&amp;url=https://www.cartoonstock.com/directory/g/group_work.asp&amp;bvm=bv.123325700,d.bGg&amp;psig=AFQjCNGQ-G1iaYfSXwgylkw8GIZvQspZpA&amp;ust=1464766804606863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ogle.no/search?q=funny+karikatures+about+work+places&amp;biw=1476&amp;bih=1014&amp;tbm=isch&amp;imgil=D0240dUyXPI_XM%3A%3BM3ZB0U6gYVtcXM%3Bhttp%253A%252F%252Fwww.rd.com%252Ffunny-stuff%252Fwor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no/url?sa=i&amp;rct=j&amp;q=&amp;esrc=s&amp;source=images&amp;cd=&amp;ved=0ahUKEwjW9vz344PNAhUDCSwKHR3AAS4QjRwIBw&amp;url=https://www.pinterest.com/flowatine/funny-drawing/&amp;bvm=bv.123325700,d.bGg&amp;psig=AFQjCNHT_W6C-XJF7QQDot9ppODVViZOqQ&amp;ust=146476552198878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ogle.no/search?q=funny+karikatures+about+work+places&amp;biw=1476&amp;bih=1014&amp;tbm=isch&amp;imgil=D0240dUyXPI_XM%3A%3BM3ZB0U6gYVtcXM%3Bhttp%253A%252F%252Fwww.rd.com%252Ffunny-stuff%252Fwor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scw.uni-siegen.de/1995/04.pdf" TargetMode="External"/><Relationship Id="rId2" Type="http://schemas.openxmlformats.org/officeDocument/2006/relationships/hyperlink" Target="http://www.itu.dk/people/schmidt/papers/cscw_seriously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i.acm.org/10.1145/358916.358948" TargetMode="External"/><Relationship Id="rId4" Type="http://schemas.openxmlformats.org/officeDocument/2006/relationships/hyperlink" Target="http://www.ics.uci.edu/~redmiles/ics221-FQ03/papers/Gru94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l.acm.org/citation.cfm?id=223263" TargetMode="External"/><Relationship Id="rId3" Type="http://schemas.openxmlformats.org/officeDocument/2006/relationships/hyperlink" Target="http://doi.acm.org/10.1145/214427.214429" TargetMode="External"/><Relationship Id="rId7" Type="http://schemas.openxmlformats.org/officeDocument/2006/relationships/hyperlink" Target="http://link.springer.com/article/10.1007/BF01846695" TargetMode="External"/><Relationship Id="rId2" Type="http://schemas.openxmlformats.org/officeDocument/2006/relationships/hyperlink" Target="http://www.springerlink.com/content/v2784575w51h0h1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stor.org/stable/4121474?seq=1" TargetMode="External"/><Relationship Id="rId5" Type="http://schemas.openxmlformats.org/officeDocument/2006/relationships/hyperlink" Target="http://www.jstor.org/discover/10.2307/4106172?sid=21105081020331&amp;uid=2129&amp;uid=70&amp;uid=4&amp;uid=2&amp;uid=3738744" TargetMode="External"/><Relationship Id="rId4" Type="http://schemas.openxmlformats.org/officeDocument/2006/relationships/hyperlink" Target="http://link.springer.com/article/10.1023/A:1008651105359" TargetMode="External"/><Relationship Id="rId9" Type="http://schemas.openxmlformats.org/officeDocument/2006/relationships/hyperlink" Target="http://www.ecscw.org/Foundation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INF5200- CSCW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sz="4400" dirty="0" err="1">
                <a:solidFill>
                  <a:prstClr val="black"/>
                </a:solidFill>
                <a:ea typeface="+mj-ea"/>
                <a:cs typeface="+mj-cs"/>
              </a:rPr>
              <a:t>Refresher</a:t>
            </a:r>
            <a:r>
              <a:rPr lang="nb-NO" sz="4400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nb-NO" sz="4400" dirty="0" smtClean="0">
                <a:solidFill>
                  <a:prstClr val="black"/>
                </a:solidFill>
                <a:ea typeface="+mj-ea"/>
                <a:cs typeface="+mj-cs"/>
              </a:rPr>
              <a:t>seminar</a:t>
            </a:r>
          </a:p>
          <a:p>
            <a:r>
              <a:rPr lang="nb-NO" sz="4400" dirty="0" smtClean="0">
                <a:solidFill>
                  <a:prstClr val="black"/>
                </a:solidFill>
                <a:ea typeface="+mj-ea"/>
                <a:cs typeface="+mj-cs"/>
              </a:rPr>
              <a:t>2016</a:t>
            </a:r>
          </a:p>
          <a:p>
            <a:r>
              <a:rPr lang="nb-NO" sz="4400" dirty="0" smtClean="0">
                <a:solidFill>
                  <a:prstClr val="black"/>
                </a:solidFill>
                <a:ea typeface="+mj-ea"/>
                <a:cs typeface="+mj-cs"/>
              </a:rPr>
              <a:t>Tone, Audun, Hani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685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err="1" smtClean="0"/>
              <a:t>Work</a:t>
            </a:r>
            <a:r>
              <a:rPr lang="nb-NO" dirty="0" smtClean="0"/>
              <a:t>, </a:t>
            </a:r>
            <a:r>
              <a:rPr lang="nb-NO" dirty="0" err="1" smtClean="0"/>
              <a:t>cooperative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, </a:t>
            </a:r>
            <a:r>
              <a:rPr lang="nb-NO" dirty="0" err="1" smtClean="0"/>
              <a:t>complex</a:t>
            </a:r>
            <a:r>
              <a:rPr lang="nb-NO" dirty="0" smtClean="0"/>
              <a:t> </a:t>
            </a:r>
            <a:r>
              <a:rPr lang="nb-NO" dirty="0" err="1" smtClean="0"/>
              <a:t>structure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organized</a:t>
            </a:r>
            <a:r>
              <a:rPr lang="nb-NO" dirty="0" smtClean="0"/>
              <a:t> </a:t>
            </a:r>
            <a:r>
              <a:rPr lang="nb-NO" dirty="0" err="1" smtClean="0"/>
              <a:t>commitments</a:t>
            </a:r>
            <a:r>
              <a:rPr lang="nb-NO" dirty="0" smtClean="0"/>
              <a:t> ( Schmidt, Gasser)</a:t>
            </a:r>
          </a:p>
          <a:p>
            <a:r>
              <a:rPr lang="nb-NO" dirty="0" err="1" smtClean="0"/>
              <a:t>Coordinative</a:t>
            </a:r>
            <a:r>
              <a:rPr lang="nb-NO" dirty="0" smtClean="0"/>
              <a:t> </a:t>
            </a:r>
            <a:r>
              <a:rPr lang="nb-NO" dirty="0" err="1" smtClean="0"/>
              <a:t>practices</a:t>
            </a:r>
            <a:r>
              <a:rPr lang="nb-NO" dirty="0"/>
              <a:t>: </a:t>
            </a:r>
            <a:r>
              <a:rPr lang="nb-NO" dirty="0" err="1" smtClean="0"/>
              <a:t>Adapting</a:t>
            </a:r>
            <a:r>
              <a:rPr lang="nb-NO" dirty="0" smtClean="0"/>
              <a:t>, </a:t>
            </a:r>
            <a:r>
              <a:rPr lang="nb-NO" dirty="0"/>
              <a:t>fitting, </a:t>
            </a:r>
            <a:r>
              <a:rPr lang="nb-NO" dirty="0" err="1" smtClean="0"/>
              <a:t>augmenting</a:t>
            </a:r>
            <a:r>
              <a:rPr lang="nb-NO" dirty="0" smtClean="0"/>
              <a:t>, </a:t>
            </a:r>
            <a:r>
              <a:rPr lang="nb-NO" dirty="0" err="1" smtClean="0"/>
              <a:t>working</a:t>
            </a:r>
            <a:r>
              <a:rPr lang="nb-NO" dirty="0" smtClean="0"/>
              <a:t> </a:t>
            </a:r>
            <a:r>
              <a:rPr lang="nb-NO" dirty="0" err="1" smtClean="0"/>
              <a:t>around</a:t>
            </a:r>
            <a:r>
              <a:rPr lang="nb-NO" dirty="0" smtClean="0"/>
              <a:t>  - handling </a:t>
            </a:r>
            <a:r>
              <a:rPr lang="nb-NO" dirty="0" err="1" smtClean="0"/>
              <a:t>misfits</a:t>
            </a:r>
            <a:r>
              <a:rPr lang="nb-NO" dirty="0" smtClean="0"/>
              <a:t> (Gasser)</a:t>
            </a:r>
          </a:p>
          <a:p>
            <a:r>
              <a:rPr lang="nb-NO" dirty="0" err="1" smtClean="0"/>
              <a:t>Articulation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/ </a:t>
            </a:r>
            <a:r>
              <a:rPr lang="nb-NO" dirty="0" err="1" smtClean="0"/>
              <a:t>disarticulation</a:t>
            </a:r>
            <a:r>
              <a:rPr lang="nb-NO" dirty="0" smtClean="0"/>
              <a:t> and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for private </a:t>
            </a:r>
            <a:r>
              <a:rPr lang="nb-NO" dirty="0" err="1" smtClean="0"/>
              <a:t>spaces</a:t>
            </a:r>
            <a:r>
              <a:rPr lang="nb-NO" dirty="0" smtClean="0"/>
              <a:t> ( Clement&amp; Wagner)</a:t>
            </a:r>
          </a:p>
          <a:p>
            <a:r>
              <a:rPr lang="nb-NO" dirty="0" err="1" smtClean="0"/>
              <a:t>Primary</a:t>
            </a:r>
            <a:r>
              <a:rPr lang="nb-NO" dirty="0" smtClean="0"/>
              <a:t>, </a:t>
            </a:r>
            <a:r>
              <a:rPr lang="nb-NO" dirty="0" err="1" smtClean="0"/>
              <a:t>secondary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, visible and invisible </a:t>
            </a:r>
            <a:r>
              <a:rPr lang="nb-NO" dirty="0" err="1" smtClean="0"/>
              <a:t>work</a:t>
            </a:r>
            <a:r>
              <a:rPr lang="nb-NO" dirty="0" smtClean="0"/>
              <a:t> ( Gasser, Schmidt; </a:t>
            </a:r>
            <a:r>
              <a:rPr lang="nb-NO" dirty="0" err="1" smtClean="0"/>
              <a:t>Suchman</a:t>
            </a:r>
            <a:r>
              <a:rPr lang="nb-NO" dirty="0" smtClean="0"/>
              <a:t>, Strauss)</a:t>
            </a:r>
          </a:p>
          <a:p>
            <a:r>
              <a:rPr lang="nb-NO" dirty="0" err="1"/>
              <a:t>W</a:t>
            </a:r>
            <a:r>
              <a:rPr lang="nb-NO" dirty="0" err="1" smtClean="0"/>
              <a:t>ork</a:t>
            </a:r>
            <a:r>
              <a:rPr lang="nb-NO" dirty="0" smtClean="0"/>
              <a:t> </a:t>
            </a:r>
            <a:r>
              <a:rPr lang="nb-NO" dirty="0" err="1" smtClean="0"/>
              <a:t>lattice</a:t>
            </a:r>
            <a:r>
              <a:rPr lang="nb-NO" dirty="0" smtClean="0"/>
              <a:t>, </a:t>
            </a:r>
            <a:r>
              <a:rPr lang="nb-NO" dirty="0" err="1" smtClean="0"/>
              <a:t>arc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/ </a:t>
            </a:r>
            <a:r>
              <a:rPr lang="nb-NO" dirty="0" err="1" smtClean="0"/>
              <a:t>clusters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tasks</a:t>
            </a:r>
            <a:r>
              <a:rPr lang="nb-NO" dirty="0" smtClean="0"/>
              <a:t>,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trajectory</a:t>
            </a:r>
            <a:r>
              <a:rPr lang="nb-NO" dirty="0" smtClean="0"/>
              <a:t> (Gasser, Strauss): Organization, </a:t>
            </a:r>
            <a:r>
              <a:rPr lang="nb-NO" dirty="0" err="1" smtClean="0"/>
              <a:t>reorganization</a:t>
            </a:r>
            <a:r>
              <a:rPr lang="nb-NO" dirty="0" smtClean="0"/>
              <a:t>, </a:t>
            </a:r>
            <a:r>
              <a:rPr lang="nb-NO" dirty="0" err="1" smtClean="0"/>
              <a:t>maintenance</a:t>
            </a:r>
            <a:r>
              <a:rPr lang="nb-NO" dirty="0" smtClean="0"/>
              <a:t>, </a:t>
            </a:r>
            <a:r>
              <a:rPr lang="nb-NO" dirty="0" err="1" smtClean="0"/>
              <a:t>disruptions</a:t>
            </a:r>
            <a:endParaRPr lang="nb-NO" dirty="0" smtClean="0"/>
          </a:p>
          <a:p>
            <a:r>
              <a:rPr lang="nb-NO" dirty="0" err="1" smtClean="0"/>
              <a:t>Work</a:t>
            </a:r>
            <a:r>
              <a:rPr lang="nb-NO" dirty="0" smtClean="0"/>
              <a:t>- </a:t>
            </a:r>
            <a:r>
              <a:rPr lang="nb-NO" dirty="0" err="1" smtClean="0"/>
              <a:t>arounds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54139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3.amazonaws.com/lowres.cartoonstock.com/business-commerce-working_together-tug_of_wars-teamwork-teamworkers-team_workers-forn2215_lo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893" y="785946"/>
            <a:ext cx="5618860" cy="332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16895" y="4115122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>
                <a:hlinkClick r:id="rId4"/>
              </a:rPr>
              <a:t>https://</a:t>
            </a:r>
            <a:r>
              <a:rPr lang="nb-NO" sz="900" dirty="0" smtClean="0">
                <a:hlinkClick r:id="rId4"/>
              </a:rPr>
              <a:t>www.google.no/search?q=funny+karikatures+about+work+places&amp;biw=1476&amp;bih=1014&amp;tbm=isch&amp;imgil=D0240dUyXPI_XM%253A%253BM3ZB0U6gYVtcXM%253Bhttp%25253A%25252F%25252Fwww.rd.com%25252Ffunny-stuff%25252Fwork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19765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Groupware</a:t>
            </a:r>
            <a:r>
              <a:rPr lang="nb-NO" sz="3600" dirty="0" smtClean="0"/>
              <a:t> </a:t>
            </a:r>
            <a:r>
              <a:rPr lang="nb-NO" sz="3600" dirty="0" err="1" smtClean="0"/>
              <a:t>exercise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Challenges</a:t>
            </a:r>
          </a:p>
          <a:p>
            <a:r>
              <a:rPr lang="nb-NO" dirty="0" err="1" smtClean="0"/>
              <a:t>Potentials</a:t>
            </a:r>
            <a:endParaRPr lang="nb-NO" dirty="0" smtClean="0"/>
          </a:p>
          <a:p>
            <a:r>
              <a:rPr lang="nb-NO" dirty="0" err="1" smtClean="0"/>
              <a:t>Limitations</a:t>
            </a:r>
            <a:endParaRPr lang="nb-NO" dirty="0" smtClean="0"/>
          </a:p>
          <a:p>
            <a:r>
              <a:rPr lang="nb-NO" dirty="0" smtClean="0"/>
              <a:t>……</a:t>
            </a:r>
            <a:endParaRPr lang="nb-NO" dirty="0"/>
          </a:p>
        </p:txBody>
      </p:sp>
      <p:pic>
        <p:nvPicPr>
          <p:cNvPr id="4" name="Picture 4" descr="http://4.bp.blogspot.com/-Qt6Y-WF8pF0/VLdYrN6zLmI/AAAAAAAAJas/Ge3x2IHqrbI/s1600/Cooperation%2B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84784"/>
            <a:ext cx="5187191" cy="361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3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b-NO" sz="3200" dirty="0"/>
              <a:t>Cooperative </a:t>
            </a:r>
            <a:r>
              <a:rPr lang="nb-NO" sz="3200" dirty="0" err="1"/>
              <a:t>work</a:t>
            </a:r>
            <a:r>
              <a:rPr lang="nb-NO" sz="3200" dirty="0"/>
              <a:t> in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/>
              <a:t>Mandatory readings</a:t>
            </a:r>
          </a:p>
          <a:p>
            <a:r>
              <a:rPr lang="en-US" sz="6400" dirty="0" err="1"/>
              <a:t>Grinter</a:t>
            </a:r>
            <a:r>
              <a:rPr lang="en-US" sz="6400" dirty="0"/>
              <a:t>, R.: </a:t>
            </a:r>
            <a:r>
              <a:rPr lang="en-US" sz="6400" i="1" dirty="0" err="1"/>
              <a:t>Recomposition</a:t>
            </a:r>
            <a:r>
              <a:rPr lang="en-US" sz="6400" i="1" dirty="0"/>
              <a:t>: Coordinating a Web of Software Dependencies</a:t>
            </a:r>
            <a:r>
              <a:rPr lang="en-US" sz="6400" dirty="0"/>
              <a:t>, 2003. Computer Supported Cooperative Work: Journal of Collaborative Computing, 12(3): 297-327. </a:t>
            </a:r>
            <a:r>
              <a:rPr lang="en-US" sz="6400" dirty="0" err="1">
                <a:hlinkClick r:id="rId2"/>
              </a:rPr>
              <a:t>Fulltekst</a:t>
            </a:r>
            <a:r>
              <a:rPr lang="en-US" sz="6400" dirty="0"/>
              <a:t>.</a:t>
            </a:r>
          </a:p>
          <a:p>
            <a:r>
              <a:rPr lang="en-US" sz="6400" dirty="0"/>
              <a:t>Procter, R., </a:t>
            </a:r>
            <a:r>
              <a:rPr lang="en-US" sz="6400" dirty="0" err="1"/>
              <a:t>Rouncefield</a:t>
            </a:r>
            <a:r>
              <a:rPr lang="en-US" sz="6400" dirty="0"/>
              <a:t>, M., </a:t>
            </a:r>
            <a:r>
              <a:rPr lang="en-US" sz="6400" dirty="0" err="1"/>
              <a:t>Poschen</a:t>
            </a:r>
            <a:r>
              <a:rPr lang="en-US" sz="6400" dirty="0"/>
              <a:t>, M., Lin, Y. &amp; Voss, A.: </a:t>
            </a:r>
            <a:r>
              <a:rPr lang="en-US" sz="6400" i="1" dirty="0"/>
              <a:t>Agile Project Management: A Case Study of a Virtual Research Environment Development Project</a:t>
            </a:r>
            <a:r>
              <a:rPr lang="en-US" sz="6400" dirty="0"/>
              <a:t>, 2011. Journal of CSCW </a:t>
            </a:r>
            <a:r>
              <a:rPr lang="en-US" sz="6400" dirty="0" err="1"/>
              <a:t>vol</a:t>
            </a:r>
            <a:r>
              <a:rPr lang="en-US" sz="6400" dirty="0"/>
              <a:t> 20 no 3: 197-225. </a:t>
            </a:r>
            <a:r>
              <a:rPr lang="en-US" sz="6400" dirty="0" err="1">
                <a:hlinkClick r:id="rId3"/>
              </a:rPr>
              <a:t>Fulltekst</a:t>
            </a:r>
            <a:r>
              <a:rPr lang="en-US" sz="6400" dirty="0"/>
              <a:t>.</a:t>
            </a:r>
          </a:p>
          <a:p>
            <a:r>
              <a:rPr lang="en-US" sz="6400" dirty="0" err="1"/>
              <a:t>Herbsleb</a:t>
            </a:r>
            <a:r>
              <a:rPr lang="en-US" sz="6400" dirty="0"/>
              <a:t>, J. D., </a:t>
            </a:r>
            <a:r>
              <a:rPr lang="en-US" sz="6400" dirty="0" err="1"/>
              <a:t>Mockus</a:t>
            </a:r>
            <a:r>
              <a:rPr lang="en-US" sz="6400" dirty="0"/>
              <a:t>, A., </a:t>
            </a:r>
            <a:r>
              <a:rPr lang="en-US" sz="6400" dirty="0" err="1"/>
              <a:t>Finholt</a:t>
            </a:r>
            <a:r>
              <a:rPr lang="en-US" sz="6400" dirty="0"/>
              <a:t>, T. A., and </a:t>
            </a:r>
            <a:r>
              <a:rPr lang="en-US" sz="6400" dirty="0" err="1"/>
              <a:t>Grinter</a:t>
            </a:r>
            <a:r>
              <a:rPr lang="en-US" sz="6400" dirty="0"/>
              <a:t>, R. E. : </a:t>
            </a:r>
            <a:r>
              <a:rPr lang="en-US" sz="6400" i="1" dirty="0"/>
              <a:t>Distance, dependencies, and delay in a global collaboration</a:t>
            </a:r>
            <a:r>
              <a:rPr lang="en-US" sz="6400" dirty="0"/>
              <a:t>, 2000. </a:t>
            </a:r>
            <a:r>
              <a:rPr lang="en-US" sz="6400" dirty="0" err="1"/>
              <a:t>Whitakker</a:t>
            </a:r>
            <a:r>
              <a:rPr lang="en-US" sz="6400" dirty="0"/>
              <a:t> and Kellogg (eds.), Proceedings of the Conference on Computer-Supported Cooperative Work, CSCW 2000, ACM, pp. 319-328. </a:t>
            </a:r>
            <a:r>
              <a:rPr lang="en-US" sz="6400" dirty="0">
                <a:hlinkClick r:id="rId4"/>
              </a:rPr>
              <a:t>online at ACM Digital Library </a:t>
            </a:r>
            <a:r>
              <a:rPr lang="en-US" sz="6400" dirty="0"/>
              <a:t>.</a:t>
            </a:r>
          </a:p>
          <a:p>
            <a:endParaRPr lang="en-US" sz="4800" b="1" dirty="0" smtClean="0"/>
          </a:p>
          <a:p>
            <a:pPr marL="0" indent="0">
              <a:buNone/>
            </a:pPr>
            <a:r>
              <a:rPr lang="en-US" sz="4800" b="1" dirty="0" smtClean="0"/>
              <a:t>Additional </a:t>
            </a:r>
            <a:r>
              <a:rPr lang="en-US" sz="4800" b="1" dirty="0"/>
              <a:t>readings</a:t>
            </a:r>
          </a:p>
          <a:p>
            <a:r>
              <a:rPr lang="en-US" sz="4800" dirty="0" err="1"/>
              <a:t>Beyene</a:t>
            </a:r>
            <a:r>
              <a:rPr lang="en-US" sz="4800" dirty="0"/>
              <a:t>, T., Hinds, P.J. &amp; Cramton, C.D: </a:t>
            </a:r>
            <a:r>
              <a:rPr lang="en-US" sz="4800" i="1" dirty="0"/>
              <a:t>Walking Through Jelly: Language Proficiency, Emotions, and Disrupted Collaboration in Global Work</a:t>
            </a:r>
            <a:r>
              <a:rPr lang="en-US" sz="4800" dirty="0"/>
              <a:t>, 2009. Harvard Business Scholl working paper 09-138. </a:t>
            </a:r>
            <a:r>
              <a:rPr lang="en-US" sz="4800" dirty="0">
                <a:hlinkClick r:id="rId5"/>
              </a:rPr>
              <a:t>online access</a:t>
            </a:r>
            <a:endParaRPr lang="en-US" sz="4800" dirty="0"/>
          </a:p>
          <a:p>
            <a:r>
              <a:rPr lang="en-US" sz="4800" dirty="0"/>
              <a:t>Hinds, P.J. &amp;; M. Mortensen: </a:t>
            </a:r>
            <a:r>
              <a:rPr lang="en-US" sz="4800" i="1" dirty="0"/>
              <a:t>Understanding Conflict in Geographically Distributed Teams: The Moderating Effects of Shared identity, Shared Context and Spontaneous Communication</a:t>
            </a:r>
            <a:r>
              <a:rPr lang="en-US" sz="4800" dirty="0"/>
              <a:t>, 2005. Organization Science; May/Jun 2005; 16, 3: 290-307 . </a:t>
            </a:r>
            <a:r>
              <a:rPr lang="en-US" sz="4800" dirty="0">
                <a:hlinkClick r:id="rId6"/>
              </a:rPr>
              <a:t>online access</a:t>
            </a:r>
            <a:endParaRPr lang="en-US" sz="4800" dirty="0"/>
          </a:p>
          <a:p>
            <a:r>
              <a:rPr lang="en-US" sz="4800" dirty="0" err="1"/>
              <a:t>Balka</a:t>
            </a:r>
            <a:r>
              <a:rPr lang="en-US" sz="4800" dirty="0"/>
              <a:t>, E. &amp; Wagner, I.: </a:t>
            </a:r>
            <a:r>
              <a:rPr lang="en-US" sz="4800" i="1" dirty="0"/>
              <a:t>Making things work: dimensions of configurability as appropriation work</a:t>
            </a:r>
            <a:r>
              <a:rPr lang="en-US" sz="4800" dirty="0"/>
              <a:t>, 2007. Proceedings of CSCW'06, ACM . </a:t>
            </a:r>
            <a:r>
              <a:rPr lang="en-US" sz="4800" dirty="0" err="1">
                <a:hlinkClick r:id="rId7"/>
              </a:rPr>
              <a:t>Fulltekst</a:t>
            </a:r>
            <a:r>
              <a:rPr lang="en-US" sz="4800" dirty="0"/>
              <a:t>.</a:t>
            </a:r>
          </a:p>
          <a:p>
            <a:r>
              <a:rPr lang="en-US" sz="4800" dirty="0"/>
              <a:t>Ehrlich, K. &amp; K. Chang; : </a:t>
            </a:r>
            <a:r>
              <a:rPr lang="en-US" sz="4800" i="1" dirty="0"/>
              <a:t>Leveraging expertise in global software teams: Going outside boundaries</a:t>
            </a:r>
            <a:r>
              <a:rPr lang="en-US" sz="4800" dirty="0"/>
              <a:t>, 2006. Global Software Engineering, 149 - 158. </a:t>
            </a:r>
            <a:r>
              <a:rPr lang="en-US" sz="4800" dirty="0" err="1">
                <a:hlinkClick r:id="rId8"/>
              </a:rPr>
              <a:t>Fulltekst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Avram</a:t>
            </a:r>
            <a:r>
              <a:rPr lang="en-US" sz="4800" dirty="0"/>
              <a:t>, G., Bannon, L., Sheehan, A., </a:t>
            </a:r>
            <a:r>
              <a:rPr lang="en-US" sz="4800" dirty="0" err="1"/>
              <a:t>Sigfridsson</a:t>
            </a:r>
            <a:r>
              <a:rPr lang="en-US" sz="4800" dirty="0"/>
              <a:t>, A., Sullivan, D: </a:t>
            </a:r>
            <a:r>
              <a:rPr lang="en-US" sz="4800" i="1" dirty="0"/>
              <a:t>Examining Life at the Code Face </a:t>
            </a:r>
            <a:r>
              <a:rPr lang="en-US" sz="4800" dirty="0"/>
              <a:t>, 2008. CHASE workshop, International Conference on Software Engineering, 13 May 2008, Leipzig, Germany. </a:t>
            </a:r>
            <a:r>
              <a:rPr lang="en-US" sz="4800" dirty="0" err="1">
                <a:hlinkClick r:id="rId9"/>
              </a:rPr>
              <a:t>Fulltekst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Ambe</a:t>
            </a:r>
            <a:r>
              <a:rPr lang="en-US" sz="4800" dirty="0"/>
              <a:t>, A.M.H., Brereton, M.F. &amp; </a:t>
            </a:r>
            <a:r>
              <a:rPr lang="en-US" sz="4800" dirty="0" err="1"/>
              <a:t>Rittenbruch</a:t>
            </a:r>
            <a:r>
              <a:rPr lang="en-US" sz="4800" dirty="0"/>
              <a:t>, M.: </a:t>
            </a:r>
            <a:r>
              <a:rPr lang="en-US" sz="4800" i="1" dirty="0"/>
              <a:t>Vendors' Perspectives of Coordination in the Information Technology Offshore Outsourcing Industry: An Exploratory Study from the Philippines</a:t>
            </a:r>
            <a:r>
              <a:rPr lang="en-US" sz="4800" dirty="0"/>
              <a:t>, 2016. CSCW'16: 319-334. </a:t>
            </a:r>
            <a:r>
              <a:rPr lang="en-US" sz="4800" dirty="0">
                <a:hlinkClick r:id="rId10"/>
              </a:rPr>
              <a:t>Online access</a:t>
            </a:r>
            <a:r>
              <a:rPr lang="en-US" sz="4800" dirty="0"/>
              <a:t> </a:t>
            </a:r>
          </a:p>
          <a:p>
            <a:r>
              <a:rPr lang="en-US" sz="4800" dirty="0" err="1"/>
              <a:t>Grinter</a:t>
            </a:r>
            <a:r>
              <a:rPr lang="en-US" sz="4800" dirty="0"/>
              <a:t>, R.E.: </a:t>
            </a:r>
            <a:r>
              <a:rPr lang="en-US" sz="4800" i="1" dirty="0" err="1"/>
              <a:t>Recomposition</a:t>
            </a:r>
            <a:r>
              <a:rPr lang="en-US" sz="4800" i="1" dirty="0"/>
              <a:t>: Putting It All Back Together Again</a:t>
            </a:r>
            <a:r>
              <a:rPr lang="en-US" sz="4800" dirty="0"/>
              <a:t>, 1998. ACM. CSCW'98: 393-402. </a:t>
            </a:r>
            <a:r>
              <a:rPr lang="en-US" sz="4800" dirty="0" err="1">
                <a:hlinkClick r:id="rId11"/>
              </a:rPr>
              <a:t>Fulltekst</a:t>
            </a:r>
            <a:r>
              <a:rPr lang="en-US" sz="4800" dirty="0"/>
              <a:t>.</a:t>
            </a:r>
          </a:p>
          <a:p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827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 smtClean="0"/>
              <a:t>Nature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software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and </a:t>
            </a:r>
            <a:r>
              <a:rPr lang="nb-NO" dirty="0" err="1" smtClean="0"/>
              <a:t>need</a:t>
            </a:r>
            <a:r>
              <a:rPr lang="nb-NO" dirty="0" smtClean="0"/>
              <a:t> for </a:t>
            </a:r>
            <a:r>
              <a:rPr lang="nb-NO" dirty="0" err="1" smtClean="0"/>
              <a:t>cooperation</a:t>
            </a:r>
            <a:r>
              <a:rPr lang="nb-NO" dirty="0" smtClean="0"/>
              <a:t> </a:t>
            </a:r>
            <a:r>
              <a:rPr lang="nb-NO" dirty="0" err="1" smtClean="0"/>
              <a:t>practices</a:t>
            </a:r>
            <a:r>
              <a:rPr lang="nb-NO" dirty="0" smtClean="0"/>
              <a:t> and </a:t>
            </a:r>
            <a:r>
              <a:rPr lang="nb-NO" dirty="0" err="1" smtClean="0"/>
              <a:t>division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labor</a:t>
            </a:r>
            <a:endParaRPr lang="nb-NO" dirty="0" smtClean="0"/>
          </a:p>
          <a:p>
            <a:r>
              <a:rPr lang="nb-NO" dirty="0" smtClean="0"/>
              <a:t>Modular </a:t>
            </a:r>
            <a:r>
              <a:rPr lang="nb-NO" dirty="0" err="1" smtClean="0"/>
              <a:t>decomposition</a:t>
            </a:r>
            <a:r>
              <a:rPr lang="nb-NO" dirty="0" smtClean="0"/>
              <a:t> as « </a:t>
            </a:r>
            <a:r>
              <a:rPr lang="nb-NO" dirty="0" err="1" smtClean="0"/>
              <a:t>responsibility</a:t>
            </a:r>
            <a:r>
              <a:rPr lang="nb-NO" dirty="0" smtClean="0"/>
              <a:t> </a:t>
            </a:r>
            <a:r>
              <a:rPr lang="nb-NO" dirty="0" err="1" smtClean="0"/>
              <a:t>assignment</a:t>
            </a:r>
            <a:r>
              <a:rPr lang="nb-NO" dirty="0" smtClean="0"/>
              <a:t>» to </a:t>
            </a:r>
            <a:r>
              <a:rPr lang="nb-NO" dirty="0" err="1" smtClean="0"/>
              <a:t>reduce</a:t>
            </a:r>
            <a:r>
              <a:rPr lang="nb-NO" dirty="0" smtClean="0"/>
              <a:t> </a:t>
            </a:r>
            <a:r>
              <a:rPr lang="nb-NO" dirty="0" err="1" smtClean="0"/>
              <a:t>dependencies</a:t>
            </a:r>
            <a:r>
              <a:rPr lang="nb-NO" dirty="0" smtClean="0"/>
              <a:t> ( </a:t>
            </a:r>
            <a:r>
              <a:rPr lang="nb-NO" dirty="0" err="1" smtClean="0"/>
              <a:t>Grinter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Recomposition</a:t>
            </a:r>
            <a:r>
              <a:rPr lang="nb-NO" dirty="0" smtClean="0"/>
              <a:t> , for </a:t>
            </a:r>
            <a:r>
              <a:rPr lang="nb-NO" dirty="0" err="1" smtClean="0"/>
              <a:t>better</a:t>
            </a:r>
            <a:r>
              <a:rPr lang="nb-NO" dirty="0" smtClean="0"/>
              <a:t> « </a:t>
            </a:r>
            <a:r>
              <a:rPr lang="nb-NO" dirty="0" err="1" smtClean="0"/>
              <a:t>fit</a:t>
            </a:r>
            <a:r>
              <a:rPr lang="nb-NO" dirty="0" smtClean="0"/>
              <a:t>»</a:t>
            </a:r>
          </a:p>
          <a:p>
            <a:r>
              <a:rPr lang="nb-NO" dirty="0" err="1" smtClean="0"/>
              <a:t>Coupling</a:t>
            </a:r>
            <a:r>
              <a:rPr lang="nb-NO" dirty="0" smtClean="0"/>
              <a:t>,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 err="1" smtClean="0"/>
              <a:t>hiding</a:t>
            </a:r>
            <a:r>
              <a:rPr lang="nb-NO" dirty="0" smtClean="0"/>
              <a:t>/ </a:t>
            </a:r>
            <a:r>
              <a:rPr lang="nb-NO" dirty="0" err="1" smtClean="0"/>
              <a:t>black</a:t>
            </a:r>
            <a:r>
              <a:rPr lang="nb-NO" dirty="0" smtClean="0"/>
              <a:t> </a:t>
            </a:r>
            <a:r>
              <a:rPr lang="nb-NO" dirty="0" err="1" smtClean="0"/>
              <a:t>boxing</a:t>
            </a:r>
            <a:r>
              <a:rPr lang="nb-NO" dirty="0" smtClean="0"/>
              <a:t> in </a:t>
            </a:r>
            <a:r>
              <a:rPr lang="nb-NO" dirty="0" err="1" smtClean="0"/>
              <a:t>software</a:t>
            </a:r>
            <a:r>
              <a:rPr lang="nb-NO" dirty="0" smtClean="0"/>
              <a:t> design</a:t>
            </a:r>
          </a:p>
          <a:p>
            <a:r>
              <a:rPr lang="nb-NO" dirty="0"/>
              <a:t>Software </a:t>
            </a:r>
            <a:r>
              <a:rPr lang="nb-NO" dirty="0" err="1"/>
              <a:t>dependencies</a:t>
            </a:r>
            <a:r>
              <a:rPr lang="nb-NO" dirty="0"/>
              <a:t> , </a:t>
            </a:r>
            <a:r>
              <a:rPr lang="nb-NO" dirty="0" err="1"/>
              <a:t>local</a:t>
            </a:r>
            <a:r>
              <a:rPr lang="nb-NO" dirty="0"/>
              <a:t>, global, trade-</a:t>
            </a:r>
            <a:r>
              <a:rPr lang="nb-NO" dirty="0" err="1"/>
              <a:t>offs</a:t>
            </a:r>
            <a:r>
              <a:rPr lang="nb-NO" dirty="0"/>
              <a:t> ( due to hardware </a:t>
            </a:r>
            <a:r>
              <a:rPr lang="nb-NO" dirty="0" err="1"/>
              <a:t>constraints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Changing</a:t>
            </a:r>
            <a:r>
              <a:rPr lang="nb-NO" dirty="0" smtClean="0"/>
              <a:t> </a:t>
            </a:r>
            <a:r>
              <a:rPr lang="nb-NO" dirty="0" err="1"/>
              <a:t>d</a:t>
            </a:r>
            <a:r>
              <a:rPr lang="nb-NO" dirty="0" err="1" smtClean="0"/>
              <a:t>ependencies</a:t>
            </a:r>
            <a:r>
              <a:rPr lang="nb-NO" dirty="0" smtClean="0"/>
              <a:t>  </a:t>
            </a:r>
            <a:r>
              <a:rPr lang="nb-NO" dirty="0" err="1"/>
              <a:t>amongst</a:t>
            </a:r>
            <a:r>
              <a:rPr lang="nb-NO" dirty="0"/>
              <a:t> </a:t>
            </a:r>
            <a:r>
              <a:rPr lang="nb-NO" dirty="0" err="1"/>
              <a:t>modules</a:t>
            </a:r>
            <a:r>
              <a:rPr lang="nb-NO" dirty="0"/>
              <a:t>, </a:t>
            </a:r>
            <a:r>
              <a:rPr lang="nb-NO" dirty="0" err="1"/>
              <a:t>restructuring</a:t>
            </a:r>
            <a:r>
              <a:rPr lang="nb-NO" dirty="0"/>
              <a:t>, </a:t>
            </a:r>
            <a:r>
              <a:rPr lang="nb-NO" dirty="0" err="1"/>
              <a:t>configuration</a:t>
            </a:r>
            <a:r>
              <a:rPr lang="nb-NO" dirty="0"/>
              <a:t> </a:t>
            </a:r>
            <a:r>
              <a:rPr lang="nb-NO" dirty="0" smtClean="0"/>
              <a:t>management</a:t>
            </a:r>
          </a:p>
          <a:p>
            <a:r>
              <a:rPr lang="nb-NO" dirty="0" err="1" smtClean="0"/>
              <a:t>Shared</a:t>
            </a:r>
            <a:r>
              <a:rPr lang="nb-NO" dirty="0" smtClean="0"/>
              <a:t> </a:t>
            </a:r>
            <a:r>
              <a:rPr lang="nb-NO" dirty="0" err="1" smtClean="0"/>
              <a:t>understanding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dependencies</a:t>
            </a:r>
            <a:r>
              <a:rPr lang="nb-NO" dirty="0" smtClean="0"/>
              <a:t> </a:t>
            </a:r>
            <a:r>
              <a:rPr lang="nb-NO" dirty="0" err="1" smtClean="0"/>
              <a:t>requires</a:t>
            </a:r>
            <a:r>
              <a:rPr lang="nb-NO" dirty="0" smtClean="0"/>
              <a:t> </a:t>
            </a:r>
            <a:r>
              <a:rPr lang="nb-NO" dirty="0" err="1" smtClean="0"/>
              <a:t>coordination</a:t>
            </a:r>
            <a:r>
              <a:rPr lang="nb-NO" dirty="0" smtClean="0"/>
              <a:t> and </a:t>
            </a:r>
            <a:r>
              <a:rPr lang="nb-NO" dirty="0" err="1" smtClean="0"/>
              <a:t>communication</a:t>
            </a:r>
            <a:r>
              <a:rPr lang="nb-NO" dirty="0" smtClean="0"/>
              <a:t>- same </a:t>
            </a:r>
            <a:r>
              <a:rPr lang="nb-NO" dirty="0" err="1" smtClean="0"/>
              <a:t>site</a:t>
            </a:r>
            <a:r>
              <a:rPr lang="nb-NO" dirty="0" smtClean="0"/>
              <a:t>, cross </a:t>
            </a:r>
            <a:r>
              <a:rPr lang="nb-NO" dirty="0" err="1" smtClean="0"/>
              <a:t>site</a:t>
            </a:r>
            <a:r>
              <a:rPr lang="nb-NO" dirty="0" smtClean="0"/>
              <a:t> ( Agile </a:t>
            </a:r>
            <a:r>
              <a:rPr lang="nb-NO" dirty="0" err="1" smtClean="0"/>
              <a:t>project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Configuration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(</a:t>
            </a:r>
            <a:r>
              <a:rPr lang="nb-NO" dirty="0" err="1" smtClean="0"/>
              <a:t>Balka</a:t>
            </a:r>
            <a:r>
              <a:rPr lang="nb-NO" dirty="0" smtClean="0"/>
              <a:t> &amp; Wagner)</a:t>
            </a:r>
          </a:p>
          <a:p>
            <a:r>
              <a:rPr lang="nb-NO" dirty="0" err="1" smtClean="0"/>
              <a:t>Articulation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in </a:t>
            </a:r>
            <a:r>
              <a:rPr lang="nb-NO" dirty="0" err="1" smtClean="0"/>
              <a:t>project</a:t>
            </a:r>
            <a:r>
              <a:rPr lang="nb-NO" dirty="0" smtClean="0"/>
              <a:t> management: design, testing, </a:t>
            </a:r>
            <a:r>
              <a:rPr lang="nb-NO" dirty="0" err="1" smtClean="0"/>
              <a:t>implementation</a:t>
            </a:r>
            <a:r>
              <a:rPr lang="nb-NO" dirty="0" smtClean="0"/>
              <a:t>, testing,… ( </a:t>
            </a:r>
            <a:r>
              <a:rPr lang="nb-NO" dirty="0" err="1" smtClean="0"/>
              <a:t>procter</a:t>
            </a:r>
            <a:r>
              <a:rPr lang="nb-NO" dirty="0" smtClean="0"/>
              <a:t> et al,.)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9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46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Theories in </a:t>
            </a:r>
            <a:r>
              <a:rPr lang="en-US" sz="3200" dirty="0" smtClean="0"/>
              <a:t>CSC</a:t>
            </a:r>
            <a:r>
              <a:rPr lang="en-US" sz="3200" dirty="0"/>
              <a:t>W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Activity Theory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Mandatory readings</a:t>
            </a:r>
          </a:p>
          <a:p>
            <a:r>
              <a:rPr lang="en-US" sz="1400" dirty="0" err="1"/>
              <a:t>Bardram</a:t>
            </a:r>
            <a:r>
              <a:rPr lang="en-US" sz="1400" dirty="0"/>
              <a:t>, J. E.: </a:t>
            </a:r>
            <a:r>
              <a:rPr lang="en-US" sz="1400" i="1" dirty="0"/>
              <a:t>Designing for the Dynamics of Cooperative Work Activities</a:t>
            </a:r>
            <a:r>
              <a:rPr lang="en-US" sz="1400" dirty="0"/>
              <a:t>, 1998. </a:t>
            </a:r>
            <a:r>
              <a:rPr lang="en-US" sz="1400" dirty="0" err="1"/>
              <a:t>Poltrock</a:t>
            </a:r>
            <a:r>
              <a:rPr lang="en-US" sz="1400" dirty="0"/>
              <a:t> &amp; </a:t>
            </a:r>
            <a:r>
              <a:rPr lang="en-US" sz="1400" dirty="0" err="1"/>
              <a:t>Grudin</a:t>
            </a:r>
            <a:r>
              <a:rPr lang="en-US" sz="1400" dirty="0"/>
              <a:t> (red): Proceedings of the Conference on Computer-Supported Cooperative Work, CSCW'98, ACM, pp. 89-98 . </a:t>
            </a:r>
            <a:r>
              <a:rPr lang="en-US" sz="1400" dirty="0">
                <a:hlinkClick r:id="rId2"/>
              </a:rPr>
              <a:t>online access</a:t>
            </a:r>
            <a:r>
              <a:rPr lang="en-US" sz="1400" dirty="0"/>
              <a:t>.</a:t>
            </a:r>
          </a:p>
          <a:p>
            <a:r>
              <a:rPr lang="en-US" sz="1400" dirty="0" smtClean="0"/>
              <a:t>Halverson</a:t>
            </a:r>
            <a:r>
              <a:rPr lang="en-US" sz="1400" dirty="0"/>
              <a:t>, C.: </a:t>
            </a:r>
            <a:r>
              <a:rPr lang="en-US" sz="1400" i="1" dirty="0"/>
              <a:t>Activity Theory and Distributed Cognition: Or What Does CSCW Need to DO with Theories?</a:t>
            </a:r>
            <a:r>
              <a:rPr lang="en-US" sz="1400" dirty="0"/>
              <a:t>, 2001. Journal of CSCW </a:t>
            </a:r>
            <a:r>
              <a:rPr lang="en-US" sz="1400" dirty="0" err="1"/>
              <a:t>vol</a:t>
            </a:r>
            <a:r>
              <a:rPr lang="en-US" sz="1400" dirty="0"/>
              <a:t> 11: 243-267. </a:t>
            </a:r>
            <a:r>
              <a:rPr lang="en-US" sz="1400" dirty="0">
                <a:hlinkClick r:id="rId3"/>
              </a:rPr>
              <a:t>online access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Additional readings</a:t>
            </a:r>
          </a:p>
          <a:p>
            <a:r>
              <a:rPr lang="en-US" sz="1200" dirty="0" err="1"/>
              <a:t>Engeström</a:t>
            </a:r>
            <a:r>
              <a:rPr lang="en-US" sz="1200" dirty="0"/>
              <a:t>, Y. (2001): </a:t>
            </a:r>
            <a:r>
              <a:rPr lang="en-US" sz="1200" i="1" dirty="0"/>
              <a:t>Expansive Learning at Work: toward an activity theoretical reconceptualization</a:t>
            </a:r>
            <a:r>
              <a:rPr lang="en-US" sz="1200" dirty="0"/>
              <a:t>, In Journal of Education and Work, Vol. 14, No. 1, 2001, pp. 133-156. Routledge. </a:t>
            </a:r>
            <a:r>
              <a:rPr lang="en-US" sz="1200" dirty="0">
                <a:hlinkClick r:id="rId4"/>
              </a:rPr>
              <a:t>online access</a:t>
            </a:r>
            <a:endParaRPr lang="en-US" sz="1200" dirty="0"/>
          </a:p>
          <a:p>
            <a:r>
              <a:rPr lang="en-US" sz="1200" dirty="0" err="1"/>
              <a:t>Engeström</a:t>
            </a:r>
            <a:r>
              <a:rPr lang="en-US" sz="1200" dirty="0"/>
              <a:t>, Y. &amp; Escalante, V.: </a:t>
            </a:r>
            <a:r>
              <a:rPr lang="en-US" sz="1200" i="1" dirty="0"/>
              <a:t>Mundane Tool or Object of Affection? The Rise and Fall of the Postal Buddy, in </a:t>
            </a:r>
            <a:r>
              <a:rPr lang="en-US" sz="1200" i="1" dirty="0" err="1"/>
              <a:t>Nardi</a:t>
            </a:r>
            <a:r>
              <a:rPr lang="en-US" sz="1200" i="1" dirty="0"/>
              <a:t> (</a:t>
            </a:r>
            <a:r>
              <a:rPr lang="en-US" sz="1200" i="1" dirty="0" err="1"/>
              <a:t>ed</a:t>
            </a:r>
            <a:r>
              <a:rPr lang="en-US" sz="1200" i="1" dirty="0"/>
              <a:t>): Context and consciousness: activity theory and human-computer interaction</a:t>
            </a:r>
            <a:r>
              <a:rPr lang="en-US" sz="1200" dirty="0"/>
              <a:t>, 1996. MIT Press. </a:t>
            </a:r>
            <a:r>
              <a:rPr lang="en-US" sz="1200" dirty="0">
                <a:hlinkClick r:id="rId5"/>
              </a:rPr>
              <a:t>copy</a:t>
            </a:r>
            <a:endParaRPr lang="en-US" sz="1200" dirty="0"/>
          </a:p>
          <a:p>
            <a:r>
              <a:rPr lang="en-US" sz="1200" dirty="0" err="1"/>
              <a:t>Hasu</a:t>
            </a:r>
            <a:r>
              <a:rPr lang="en-US" sz="1200" dirty="0"/>
              <a:t>, M. and Y. </a:t>
            </a:r>
            <a:r>
              <a:rPr lang="en-US" sz="1200" dirty="0" err="1"/>
              <a:t>Engeström</a:t>
            </a:r>
            <a:r>
              <a:rPr lang="en-US" sz="1200" dirty="0"/>
              <a:t>: </a:t>
            </a:r>
            <a:r>
              <a:rPr lang="en-US" sz="1200" i="1" dirty="0"/>
              <a:t>Measurement in action: an activity-theoretical perspective on producer}user interaction</a:t>
            </a:r>
            <a:r>
              <a:rPr lang="en-US" sz="1200" dirty="0"/>
              <a:t>, 2000. International Journal of Human-Computer Studies. Volume 53, Issue 1, pp. 61-89. </a:t>
            </a:r>
            <a:r>
              <a:rPr lang="en-US" sz="1200" dirty="0">
                <a:hlinkClick r:id="rId6"/>
              </a:rPr>
              <a:t>online access</a:t>
            </a:r>
            <a:endParaRPr lang="en-US" sz="1200" dirty="0"/>
          </a:p>
          <a:p>
            <a:r>
              <a:rPr lang="en-US" sz="1200" dirty="0" err="1"/>
              <a:t>Kaptelinin</a:t>
            </a:r>
            <a:r>
              <a:rPr lang="en-US" sz="1200" dirty="0"/>
              <a:t>, V.: </a:t>
            </a:r>
            <a:r>
              <a:rPr lang="en-US" sz="1200" i="1" dirty="0"/>
              <a:t>The Object of Activity: Making Sense of the Sense-Maker</a:t>
            </a:r>
            <a:r>
              <a:rPr lang="en-US" sz="1200" dirty="0"/>
              <a:t> 2005. Mind, Culture and </a:t>
            </a:r>
            <a:r>
              <a:rPr lang="en-US" sz="1200" dirty="0" err="1"/>
              <a:t>ACtivity</a:t>
            </a:r>
            <a:r>
              <a:rPr lang="en-US" sz="1200" dirty="0"/>
              <a:t> Volume 12 Issue 1, pp. 4-18.</a:t>
            </a:r>
            <a:r>
              <a:rPr lang="en-US" sz="1200" dirty="0">
                <a:hlinkClick r:id="rId7"/>
              </a:rPr>
              <a:t> online access</a:t>
            </a:r>
            <a:endParaRPr lang="en-US" sz="1200" dirty="0"/>
          </a:p>
          <a:p>
            <a:r>
              <a:rPr lang="en-US" sz="1200" dirty="0" err="1"/>
              <a:t>Miettinen</a:t>
            </a:r>
            <a:r>
              <a:rPr lang="en-US" sz="1200" dirty="0"/>
              <a:t>, R.: </a:t>
            </a:r>
            <a:r>
              <a:rPr lang="en-US" sz="1200" i="1" dirty="0"/>
              <a:t>The riddle of things: Activity theory and actor-network theory as approaches to studying innovations</a:t>
            </a:r>
            <a:r>
              <a:rPr lang="en-US" sz="1200" dirty="0"/>
              <a:t>, 1999. Mind, Culture, and Activity. volume 6, issue 3, pp. 170 — 195. </a:t>
            </a:r>
            <a:r>
              <a:rPr lang="en-US" sz="1200" dirty="0">
                <a:hlinkClick r:id="rId8"/>
              </a:rPr>
              <a:t>online access</a:t>
            </a:r>
            <a:endParaRPr lang="en-US" sz="1200" dirty="0"/>
          </a:p>
          <a:p>
            <a:r>
              <a:rPr lang="en-US" sz="1200" dirty="0" err="1"/>
              <a:t>Miettingen</a:t>
            </a:r>
            <a:r>
              <a:rPr lang="en-US" sz="1200" dirty="0"/>
              <a:t>, R. &amp; </a:t>
            </a:r>
            <a:r>
              <a:rPr lang="en-US" sz="1200" dirty="0" err="1"/>
              <a:t>Hasu</a:t>
            </a:r>
            <a:r>
              <a:rPr lang="en-US" sz="1200" dirty="0"/>
              <a:t>, M.: </a:t>
            </a:r>
            <a:r>
              <a:rPr lang="en-US" sz="1200" i="1" dirty="0"/>
              <a:t>Articulating User Needs in Collaborative Design: Towards an Activity-Theoretical Approach</a:t>
            </a:r>
            <a:r>
              <a:rPr lang="en-US" sz="1200" dirty="0"/>
              <a:t>, 2002. Computer Supported Cooperative Work 11: 129–151. </a:t>
            </a:r>
            <a:r>
              <a:rPr lang="en-US" sz="1200" dirty="0">
                <a:hlinkClick r:id="rId9"/>
              </a:rPr>
              <a:t>online access</a:t>
            </a:r>
            <a:endParaRPr lang="en-US" sz="1200" dirty="0"/>
          </a:p>
          <a:p>
            <a:pPr marL="0" indent="0">
              <a:buNone/>
            </a:pP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8289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err="1" smtClean="0"/>
              <a:t>Vygotsky</a:t>
            </a:r>
            <a:r>
              <a:rPr lang="nb-NO" dirty="0" smtClean="0"/>
              <a:t>, </a:t>
            </a:r>
            <a:r>
              <a:rPr lang="nb-NO" dirty="0" err="1" smtClean="0"/>
              <a:t>Leont’ev</a:t>
            </a:r>
            <a:r>
              <a:rPr lang="nb-NO" dirty="0" smtClean="0"/>
              <a:t>, Rubinstein, and </a:t>
            </a:r>
            <a:r>
              <a:rPr lang="nb-NO" dirty="0" err="1" smtClean="0"/>
              <a:t>others</a:t>
            </a:r>
            <a:r>
              <a:rPr lang="nb-NO" dirty="0" smtClean="0"/>
              <a:t>, </a:t>
            </a:r>
            <a:r>
              <a:rPr lang="nb-NO" dirty="0" err="1" smtClean="0"/>
              <a:t>started</a:t>
            </a:r>
            <a:r>
              <a:rPr lang="nb-NO" dirty="0" smtClean="0"/>
              <a:t> in 1920s</a:t>
            </a:r>
          </a:p>
          <a:p>
            <a:r>
              <a:rPr lang="en-US" altLang="nb-NO" dirty="0"/>
              <a:t>Activity Theory is a framework or “descriptive tool for a </a:t>
            </a:r>
            <a:r>
              <a:rPr lang="en-US" altLang="nb-NO" dirty="0" smtClean="0"/>
              <a:t>system”</a:t>
            </a:r>
          </a:p>
          <a:p>
            <a:r>
              <a:rPr lang="en-US" altLang="nb-NO" dirty="0" smtClean="0"/>
              <a:t>Used often to support ethnographic research methods </a:t>
            </a:r>
            <a:r>
              <a:rPr lang="en-US" altLang="nb-NO" dirty="0"/>
              <a:t>that </a:t>
            </a:r>
            <a:r>
              <a:rPr lang="en-US" altLang="nb-NO" dirty="0" smtClean="0"/>
              <a:t>track and analyze </a:t>
            </a:r>
            <a:r>
              <a:rPr lang="en-US" altLang="nb-NO" dirty="0"/>
              <a:t>the history and development of a </a:t>
            </a:r>
            <a:r>
              <a:rPr lang="en-US" altLang="nb-NO" dirty="0" smtClean="0"/>
              <a:t>practice</a:t>
            </a:r>
            <a:endParaRPr lang="nb-NO" dirty="0" smtClean="0"/>
          </a:p>
          <a:p>
            <a:r>
              <a:rPr lang="nb-NO" dirty="0" err="1" smtClean="0"/>
              <a:t>Cognitive</a:t>
            </a:r>
            <a:r>
              <a:rPr lang="nb-NO" dirty="0" smtClean="0"/>
              <a:t> </a:t>
            </a:r>
            <a:r>
              <a:rPr lang="nb-NO" dirty="0" err="1" smtClean="0"/>
              <a:t>based</a:t>
            </a:r>
            <a:r>
              <a:rPr lang="nb-NO" dirty="0" smtClean="0"/>
              <a:t> </a:t>
            </a:r>
            <a:r>
              <a:rPr lang="nb-NO" dirty="0" err="1" smtClean="0"/>
              <a:t>theory</a:t>
            </a:r>
            <a:r>
              <a:rPr lang="nb-NO" dirty="0" smtClean="0"/>
              <a:t> </a:t>
            </a:r>
            <a:r>
              <a:rPr lang="nb-NO" dirty="0" err="1" smtClean="0"/>
              <a:t>including</a:t>
            </a:r>
            <a:r>
              <a:rPr lang="nb-NO" dirty="0" smtClean="0"/>
              <a:t> </a:t>
            </a:r>
            <a:r>
              <a:rPr lang="nb-NO" dirty="0" err="1" smtClean="0"/>
              <a:t>sociocultural</a:t>
            </a:r>
            <a:r>
              <a:rPr lang="nb-NO" dirty="0" smtClean="0"/>
              <a:t> </a:t>
            </a:r>
            <a:r>
              <a:rPr lang="nb-NO" dirty="0" err="1" smtClean="0"/>
              <a:t>aspects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actions</a:t>
            </a:r>
            <a:r>
              <a:rPr lang="nb-NO" dirty="0" smtClean="0"/>
              <a:t>/ </a:t>
            </a:r>
            <a:r>
              <a:rPr lang="nb-NO" dirty="0" err="1" smtClean="0"/>
              <a:t>activities</a:t>
            </a:r>
            <a:r>
              <a:rPr lang="nb-NO" dirty="0" smtClean="0"/>
              <a:t>. </a:t>
            </a:r>
            <a:r>
              <a:rPr lang="en-US" altLang="nb-NO" dirty="0"/>
              <a:t>People are socio-culturally embedded </a:t>
            </a:r>
            <a:r>
              <a:rPr lang="en-US" altLang="nb-NO" dirty="0" smtClean="0"/>
              <a:t>actors. </a:t>
            </a:r>
            <a:r>
              <a:rPr lang="en-US" altLang="nb-NO" dirty="0"/>
              <a:t>subjects of activities have needs, which should be met through an interaction with the </a:t>
            </a:r>
            <a:r>
              <a:rPr lang="en-US" altLang="nb-NO" dirty="0" smtClean="0"/>
              <a:t>world</a:t>
            </a:r>
            <a:endParaRPr lang="nb-NO" dirty="0" smtClean="0"/>
          </a:p>
          <a:p>
            <a:r>
              <a:rPr lang="nb-NO" dirty="0" smtClean="0"/>
              <a:t>Dynamics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cooperative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: co-</a:t>
            </a:r>
            <a:r>
              <a:rPr lang="nb-NO" dirty="0" err="1" smtClean="0"/>
              <a:t>ordinated</a:t>
            </a:r>
            <a:r>
              <a:rPr lang="nb-NO" dirty="0" smtClean="0"/>
              <a:t>, co-operative and co-</a:t>
            </a:r>
            <a:r>
              <a:rPr lang="nb-NO" dirty="0" err="1" smtClean="0"/>
              <a:t>constructive</a:t>
            </a:r>
            <a:r>
              <a:rPr lang="nb-NO" dirty="0" smtClean="0"/>
              <a:t>  </a:t>
            </a:r>
            <a:r>
              <a:rPr lang="nb-NO" dirty="0" err="1" smtClean="0"/>
              <a:t>activities</a:t>
            </a:r>
            <a:r>
              <a:rPr lang="nb-NO" dirty="0" smtClean="0"/>
              <a:t> ( </a:t>
            </a:r>
            <a:r>
              <a:rPr lang="nb-NO" dirty="0" err="1" smtClean="0"/>
              <a:t>Bardram</a:t>
            </a:r>
            <a:r>
              <a:rPr lang="nb-NO" dirty="0" smtClean="0"/>
              <a:t>)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729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Activity </a:t>
            </a:r>
            <a:r>
              <a:rPr lang="nb-NO" dirty="0" err="1" smtClean="0"/>
              <a:t>triangle</a:t>
            </a:r>
            <a:endParaRPr lang="nb-NO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3904" y="2248895"/>
            <a:ext cx="5476191" cy="32285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0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8672" y="1916832"/>
            <a:ext cx="5011600" cy="3805334"/>
          </a:xfrm>
          <a:noFill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75856" y="5517232"/>
            <a:ext cx="45354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nb-NO" altLang="nb-NO" sz="1100" dirty="0" err="1"/>
              <a:t>Engeström</a:t>
            </a:r>
            <a:r>
              <a:rPr lang="nb-NO" altLang="nb-NO" sz="1100" dirty="0"/>
              <a:t> (1987, 1999, 2001)</a:t>
            </a:r>
          </a:p>
        </p:txBody>
      </p:sp>
    </p:spTree>
    <p:extLst>
      <p:ext uri="{BB962C8B-B14F-4D97-AF65-F5344CB8AC3E}">
        <p14:creationId xmlns:p14="http://schemas.microsoft.com/office/powerpoint/2010/main" val="277069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Outline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b-NO" dirty="0" smtClean="0">
                <a:solidFill>
                  <a:prstClr val="black"/>
                </a:solidFill>
              </a:rPr>
              <a:t>Purpose and </a:t>
            </a:r>
            <a:r>
              <a:rPr lang="nb-NO" dirty="0" err="1" smtClean="0">
                <a:solidFill>
                  <a:prstClr val="black"/>
                </a:solidFill>
              </a:rPr>
              <a:t>expected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outcome</a:t>
            </a:r>
            <a:endParaRPr lang="nb-NO" dirty="0" smtClean="0">
              <a:solidFill>
                <a:prstClr val="black"/>
              </a:solidFill>
            </a:endParaRPr>
          </a:p>
          <a:p>
            <a:r>
              <a:rPr lang="nb-NO" dirty="0" err="1">
                <a:solidFill>
                  <a:prstClr val="black"/>
                </a:solidFill>
              </a:rPr>
              <a:t>Tone’s</a:t>
            </a:r>
            <a:r>
              <a:rPr lang="nb-NO" dirty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introduction</a:t>
            </a:r>
            <a:r>
              <a:rPr lang="nb-NO" dirty="0" smtClean="0">
                <a:solidFill>
                  <a:prstClr val="black"/>
                </a:solidFill>
              </a:rPr>
              <a:t>: </a:t>
            </a:r>
            <a:r>
              <a:rPr lang="nb-NO" dirty="0" err="1" smtClean="0">
                <a:solidFill>
                  <a:prstClr val="black"/>
                </a:solidFill>
              </a:rPr>
              <a:t>early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>
                <a:solidFill>
                  <a:prstClr val="black"/>
                </a:solidFill>
              </a:rPr>
              <a:t>r</a:t>
            </a:r>
            <a:r>
              <a:rPr lang="nb-NO" dirty="0" err="1" smtClean="0">
                <a:solidFill>
                  <a:prstClr val="black"/>
                </a:solidFill>
              </a:rPr>
              <a:t>eflections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about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work</a:t>
            </a:r>
            <a:r>
              <a:rPr lang="nb-NO" dirty="0" smtClean="0">
                <a:solidFill>
                  <a:prstClr val="black"/>
                </a:solidFill>
              </a:rPr>
              <a:t>, </a:t>
            </a:r>
            <a:r>
              <a:rPr lang="nb-NO" dirty="0" err="1" smtClean="0">
                <a:solidFill>
                  <a:prstClr val="black"/>
                </a:solidFill>
              </a:rPr>
              <a:t>some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related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concepts</a:t>
            </a:r>
            <a:endParaRPr lang="nb-NO" dirty="0" smtClean="0">
              <a:solidFill>
                <a:prstClr val="black"/>
              </a:solidFill>
            </a:endParaRPr>
          </a:p>
          <a:p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>
                <a:solidFill>
                  <a:prstClr val="black"/>
                </a:solidFill>
              </a:rPr>
              <a:t>T</a:t>
            </a:r>
            <a:r>
              <a:rPr lang="nb-NO" dirty="0" err="1" smtClean="0">
                <a:solidFill>
                  <a:prstClr val="black"/>
                </a:solidFill>
              </a:rPr>
              <a:t>heories</a:t>
            </a:r>
            <a:endParaRPr lang="nb-NO" dirty="0" smtClean="0">
              <a:solidFill>
                <a:prstClr val="black"/>
              </a:solidFill>
            </a:endParaRPr>
          </a:p>
          <a:p>
            <a:pPr lvl="0"/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/>
              <a:t>Interplay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, </a:t>
            </a:r>
            <a:r>
              <a:rPr lang="nb-NO" dirty="0" err="1" smtClean="0"/>
              <a:t>technology</a:t>
            </a:r>
            <a:r>
              <a:rPr lang="nb-NO" dirty="0" smtClean="0"/>
              <a:t>, </a:t>
            </a:r>
            <a:r>
              <a:rPr lang="nb-NO" dirty="0" err="1" smtClean="0"/>
              <a:t>tools</a:t>
            </a:r>
            <a:r>
              <a:rPr lang="nb-NO" dirty="0" smtClean="0"/>
              <a:t>, </a:t>
            </a:r>
            <a:r>
              <a:rPr lang="nb-NO" dirty="0" err="1" smtClean="0"/>
              <a:t>activities</a:t>
            </a:r>
            <a:r>
              <a:rPr lang="nb-NO" dirty="0" smtClean="0"/>
              <a:t> and design</a:t>
            </a:r>
          </a:p>
          <a:p>
            <a:r>
              <a:rPr lang="en-US" dirty="0" smtClean="0"/>
              <a:t>Reflections about socio-technical/ socio-cultural complexity of work- context in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21629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 role of group interactions in constructing and coordinating different work activities</a:t>
            </a:r>
          </a:p>
          <a:p>
            <a:r>
              <a:rPr lang="en-US" altLang="nb-NO" dirty="0"/>
              <a:t>Actions are implemented through lower-level units of activity, called operations. </a:t>
            </a:r>
          </a:p>
          <a:p>
            <a:r>
              <a:rPr lang="en-US" altLang="nb-NO" dirty="0"/>
              <a:t>Operations are routine processes providing an “adjustment of an action” to the ongoing situation. </a:t>
            </a:r>
            <a:endParaRPr lang="nb-NO" altLang="nb-NO" dirty="0"/>
          </a:p>
          <a:p>
            <a:endParaRPr lang="en-US" dirty="0" smtClean="0"/>
          </a:p>
          <a:p>
            <a:r>
              <a:rPr lang="en-US" dirty="0" smtClean="0"/>
              <a:t>Activity occurs between a </a:t>
            </a:r>
            <a:r>
              <a:rPr lang="en-US" dirty="0" smtClean="0">
                <a:solidFill>
                  <a:srgbClr val="0070C0"/>
                </a:solidFill>
              </a:rPr>
              <a:t>subject</a:t>
            </a:r>
            <a:r>
              <a:rPr lang="en-US" dirty="0" smtClean="0"/>
              <a:t>, an </a:t>
            </a:r>
            <a:r>
              <a:rPr lang="en-US" dirty="0" smtClean="0">
                <a:solidFill>
                  <a:srgbClr val="00B050"/>
                </a:solidFill>
              </a:rPr>
              <a:t>object</a:t>
            </a:r>
            <a:r>
              <a:rPr lang="en-US" dirty="0" smtClean="0"/>
              <a:t> and a </a:t>
            </a:r>
            <a:r>
              <a:rPr lang="en-US" dirty="0" smtClean="0">
                <a:solidFill>
                  <a:srgbClr val="FF0000"/>
                </a:solidFill>
              </a:rPr>
              <a:t>community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Subject and object relate through mediation of artifacts, subject and community relate through norms and regulations, and object and community relate through different power relationships and division of labor </a:t>
            </a:r>
          </a:p>
          <a:p>
            <a:r>
              <a:rPr lang="en-US" dirty="0" smtClean="0"/>
              <a:t>Role of artifacts as mediators of human activity, and of cooperative breakdowns (why they happen). Important to notice that breakdowns in organizations promote the development of better systems - technical, work practices, organizational structure, …,(Halverson, </a:t>
            </a:r>
            <a:r>
              <a:rPr lang="en-US" dirty="0" err="1" smtClean="0"/>
              <a:t>Bardram</a:t>
            </a:r>
            <a:r>
              <a:rPr lang="en-US" dirty="0" smtClean="0"/>
              <a:t> and </a:t>
            </a:r>
            <a:r>
              <a:rPr lang="en-US" dirty="0" err="1" smtClean="0"/>
              <a:t>Kaptelinin</a:t>
            </a:r>
            <a:r>
              <a:rPr lang="en-US" dirty="0" smtClean="0"/>
              <a:t> ) </a:t>
            </a:r>
          </a:p>
          <a:p>
            <a:pPr>
              <a:buNone/>
            </a:pPr>
            <a:endParaRPr lang="nb-NO" dirty="0" smtClean="0"/>
          </a:p>
          <a:p>
            <a:r>
              <a:rPr lang="en-US" altLang="nb-NO" dirty="0"/>
              <a:t>The unit of analysis is motivated activity directed at an </a:t>
            </a:r>
            <a:r>
              <a:rPr lang="en-US" altLang="nb-NO" dirty="0" smtClean="0"/>
              <a:t>objective </a:t>
            </a:r>
            <a:r>
              <a:rPr lang="en-US" altLang="nb-NO" dirty="0"/>
              <a:t>(</a:t>
            </a:r>
            <a:r>
              <a:rPr lang="en-US" altLang="nb-NO" dirty="0" smtClean="0"/>
              <a:t>goal), where </a:t>
            </a:r>
            <a:r>
              <a:rPr lang="en-US" altLang="nb-NO" dirty="0" err="1" smtClean="0"/>
              <a:t>ctivity</a:t>
            </a:r>
            <a:r>
              <a:rPr lang="en-US" altLang="nb-NO" dirty="0" smtClean="0"/>
              <a:t> </a:t>
            </a:r>
            <a:r>
              <a:rPr lang="en-US" altLang="nb-NO" dirty="0"/>
              <a:t>normally features a division of </a:t>
            </a:r>
            <a:r>
              <a:rPr lang="en-US" altLang="nb-NO" dirty="0" smtClean="0"/>
              <a:t>labor.</a:t>
            </a:r>
            <a:endParaRPr lang="en-US" alt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93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Principles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nb-NO" dirty="0"/>
              <a:t>Object-</a:t>
            </a:r>
            <a:r>
              <a:rPr lang="nb-NO" dirty="0" err="1"/>
              <a:t>orientedness</a:t>
            </a:r>
            <a:endParaRPr lang="nb-NO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Internalization/externalization. Internal activities cannot be understood if they are analyzed separately from external activities.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Internalization provides means for people to try “potential interactions with reality” without performing “actual manipulation with real objects” (mental simulations, conceptual models, considering alternative plans, etc.)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Externalization transforms internal activities into external ones.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645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nb-NO" dirty="0"/>
              <a:t>Mediation </a:t>
            </a:r>
          </a:p>
          <a:p>
            <a:r>
              <a:rPr lang="en-US" altLang="nb-NO" dirty="0"/>
              <a:t>Activity Theory emphasizes that human activity is mediated by tools in a broad sense</a:t>
            </a:r>
          </a:p>
          <a:p>
            <a:r>
              <a:rPr lang="en-US" altLang="nb-NO" dirty="0"/>
              <a:t> Tools are created and transformed during the development of the activity itself and carry with them a particular culture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403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AT; </a:t>
            </a:r>
            <a:r>
              <a:rPr lang="nb-NO" dirty="0" err="1"/>
              <a:t>w</a:t>
            </a:r>
            <a:r>
              <a:rPr lang="nb-NO" dirty="0" err="1" smtClean="0"/>
              <a:t>hy</a:t>
            </a:r>
            <a:r>
              <a:rPr lang="nb-NO" dirty="0" smtClean="0"/>
              <a:t> </a:t>
            </a:r>
            <a:r>
              <a:rPr lang="nb-NO" dirty="0" err="1" smtClean="0"/>
              <a:t>activity</a:t>
            </a:r>
            <a:r>
              <a:rPr lang="nb-NO" dirty="0" smtClean="0"/>
              <a:t> ?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Fundamental concept in </a:t>
            </a:r>
            <a:r>
              <a:rPr lang="en-US" dirty="0" smtClean="0"/>
              <a:t>CSCW, CSCL, HCI </a:t>
            </a:r>
            <a:r>
              <a:rPr lang="en-US" dirty="0"/>
              <a:t>research and practice (</a:t>
            </a:r>
            <a:r>
              <a:rPr lang="en-US" dirty="0" smtClean="0"/>
              <a:t>Moran; </a:t>
            </a:r>
            <a:r>
              <a:rPr lang="en-US" altLang="nb-NO" dirty="0" smtClean="0"/>
              <a:t>Halverson; </a:t>
            </a:r>
            <a:r>
              <a:rPr lang="en-US" altLang="nb-NO" dirty="0" err="1" smtClean="0"/>
              <a:t>Bardram</a:t>
            </a:r>
            <a:r>
              <a:rPr lang="en-US" altLang="nb-NO" dirty="0" smtClean="0"/>
              <a:t>; </a:t>
            </a:r>
            <a:r>
              <a:rPr lang="nb-NO" altLang="nb-NO" dirty="0" err="1" smtClean="0"/>
              <a:t>Bodker</a:t>
            </a:r>
            <a:r>
              <a:rPr lang="nb-NO" altLang="nb-NO" dirty="0" smtClean="0"/>
              <a:t>; </a:t>
            </a:r>
            <a:r>
              <a:rPr lang="nb-NO" altLang="nb-NO" dirty="0" err="1" smtClean="0"/>
              <a:t>Kaptelinin</a:t>
            </a:r>
            <a:r>
              <a:rPr lang="nb-NO" altLang="nb-NO" dirty="0" smtClean="0"/>
              <a:t>; </a:t>
            </a:r>
            <a:r>
              <a:rPr lang="nb-NO" altLang="nb-NO" dirty="0" err="1" smtClean="0"/>
              <a:t>Bannon</a:t>
            </a:r>
            <a:r>
              <a:rPr lang="nb-NO" altLang="nb-NO" dirty="0" smtClean="0"/>
              <a:t>; </a:t>
            </a:r>
            <a:r>
              <a:rPr lang="nb-NO" altLang="nb-NO" dirty="0" err="1" smtClean="0"/>
              <a:t>Nardi</a:t>
            </a:r>
            <a:r>
              <a:rPr lang="nb-NO" altLang="nb-NO" dirty="0" smtClean="0"/>
              <a:t>; Bertelsen; Carroll; …..)</a:t>
            </a: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Modern work at organizations is cooperative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People perform different tasks for specific goals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Understanding the “meaning” of tasks  and activities for designing assistive technologies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Interactive technologies are widespread and integrated into modern work-practices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Technology based activities better supports new task forms and developing “smart solutions”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Developing Joyous activities offer us joyful experiences</a:t>
            </a:r>
          </a:p>
          <a:p>
            <a:pPr marL="0" indent="0">
              <a:buNone/>
              <a:defRPr/>
            </a:pPr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74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altLang="nb-NO" dirty="0"/>
              <a:t>To </a:t>
            </a:r>
            <a:r>
              <a:rPr lang="nb-NO" altLang="nb-NO" dirty="0" err="1"/>
              <a:t>streamline</a:t>
            </a:r>
            <a:r>
              <a:rPr lang="nb-NO" altLang="nb-NO" dirty="0"/>
              <a:t> </a:t>
            </a:r>
            <a:r>
              <a:rPr lang="nb-NO" altLang="nb-NO" dirty="0" err="1"/>
              <a:t>our</a:t>
            </a:r>
            <a:r>
              <a:rPr lang="nb-NO" altLang="nb-NO" dirty="0"/>
              <a:t> </a:t>
            </a:r>
            <a:r>
              <a:rPr lang="nb-NO" altLang="nb-NO" dirty="0" err="1"/>
              <a:t>common</a:t>
            </a:r>
            <a:r>
              <a:rPr lang="nb-NO" altLang="nb-NO" dirty="0"/>
              <a:t> </a:t>
            </a:r>
            <a:r>
              <a:rPr lang="nb-NO" altLang="nb-NO" dirty="0" err="1"/>
              <a:t>understanding</a:t>
            </a:r>
            <a:r>
              <a:rPr lang="nb-NO" altLang="nb-NO" dirty="0"/>
              <a:t> </a:t>
            </a:r>
            <a:r>
              <a:rPr lang="nb-NO" altLang="nb-NO" dirty="0" err="1"/>
              <a:t>of</a:t>
            </a:r>
            <a:r>
              <a:rPr lang="nb-NO" altLang="nb-NO" dirty="0"/>
              <a:t> </a:t>
            </a:r>
            <a:r>
              <a:rPr lang="nb-NO" altLang="nb-NO" dirty="0" err="1"/>
              <a:t>the</a:t>
            </a:r>
            <a:r>
              <a:rPr lang="nb-NO" altLang="nb-NO" dirty="0"/>
              <a:t> </a:t>
            </a:r>
            <a:r>
              <a:rPr lang="nb-NO" altLang="nb-NO" dirty="0" err="1"/>
              <a:t>concept</a:t>
            </a:r>
            <a:r>
              <a:rPr lang="nb-NO" altLang="nb-NO" dirty="0"/>
              <a:t> </a:t>
            </a:r>
            <a:r>
              <a:rPr lang="nb-NO" altLang="nb-NO" dirty="0" err="1"/>
              <a:t>of</a:t>
            </a:r>
            <a:r>
              <a:rPr lang="nb-NO" altLang="nb-NO" dirty="0"/>
              <a:t> </a:t>
            </a:r>
            <a:r>
              <a:rPr lang="nb-NO" altLang="nb-NO" dirty="0" err="1"/>
              <a:t>activity</a:t>
            </a:r>
            <a:endParaRPr lang="nb-NO" altLang="nb-NO" dirty="0"/>
          </a:p>
          <a:p>
            <a:r>
              <a:rPr lang="nb-NO" altLang="nb-NO" dirty="0"/>
              <a:t>Platform to </a:t>
            </a:r>
            <a:r>
              <a:rPr lang="nb-NO" altLang="nb-NO" dirty="0" err="1"/>
              <a:t>scientifically</a:t>
            </a:r>
            <a:r>
              <a:rPr lang="nb-NO" altLang="nb-NO" dirty="0"/>
              <a:t> </a:t>
            </a:r>
            <a:r>
              <a:rPr lang="nb-NO" altLang="nb-NO" dirty="0" err="1"/>
              <a:t>analyze</a:t>
            </a:r>
            <a:r>
              <a:rPr lang="nb-NO" altLang="nb-NO" dirty="0"/>
              <a:t> </a:t>
            </a:r>
            <a:r>
              <a:rPr lang="nb-NO" altLang="nb-NO" dirty="0" err="1"/>
              <a:t>complex</a:t>
            </a:r>
            <a:r>
              <a:rPr lang="nb-NO" altLang="nb-NO" dirty="0"/>
              <a:t> </a:t>
            </a:r>
            <a:r>
              <a:rPr lang="nb-NO" altLang="nb-NO" dirty="0" err="1"/>
              <a:t>work</a:t>
            </a:r>
            <a:r>
              <a:rPr lang="nb-NO" altLang="nb-NO" dirty="0"/>
              <a:t> </a:t>
            </a:r>
            <a:r>
              <a:rPr lang="nb-NO" altLang="nb-NO" dirty="0" err="1"/>
              <a:t>activities</a:t>
            </a:r>
            <a:endParaRPr lang="nb-NO" altLang="nb-NO" dirty="0"/>
          </a:p>
          <a:p>
            <a:r>
              <a:rPr lang="nb-NO" altLang="nb-NO" dirty="0" err="1"/>
              <a:t>Differentiate</a:t>
            </a:r>
            <a:r>
              <a:rPr lang="nb-NO" altLang="nb-NO" dirty="0"/>
              <a:t> </a:t>
            </a:r>
            <a:r>
              <a:rPr lang="nb-NO" altLang="nb-NO" dirty="0" err="1"/>
              <a:t>between</a:t>
            </a:r>
            <a:r>
              <a:rPr lang="nb-NO" altLang="nb-NO" dirty="0"/>
              <a:t> </a:t>
            </a:r>
            <a:r>
              <a:rPr lang="nb-NO" altLang="nb-NO" dirty="0" err="1"/>
              <a:t>work</a:t>
            </a:r>
            <a:r>
              <a:rPr lang="nb-NO" altLang="nb-NO" dirty="0"/>
              <a:t>/ non-</a:t>
            </a:r>
            <a:r>
              <a:rPr lang="nb-NO" altLang="nb-NO" dirty="0" err="1"/>
              <a:t>work</a:t>
            </a:r>
            <a:r>
              <a:rPr lang="nb-NO" altLang="nb-NO" dirty="0"/>
              <a:t> </a:t>
            </a:r>
            <a:r>
              <a:rPr lang="nb-NO" altLang="nb-NO" dirty="0" err="1"/>
              <a:t>activities</a:t>
            </a:r>
            <a:endParaRPr lang="nb-NO" altLang="nb-NO" dirty="0"/>
          </a:p>
          <a:p>
            <a:r>
              <a:rPr lang="nb-NO" altLang="nb-NO" dirty="0" err="1"/>
              <a:t>Differentiate</a:t>
            </a:r>
            <a:r>
              <a:rPr lang="nb-NO" altLang="nb-NO" dirty="0"/>
              <a:t> </a:t>
            </a:r>
            <a:r>
              <a:rPr lang="nb-NO" altLang="nb-NO" dirty="0" err="1"/>
              <a:t>between</a:t>
            </a:r>
            <a:r>
              <a:rPr lang="nb-NO" altLang="nb-NO" dirty="0"/>
              <a:t> «</a:t>
            </a:r>
            <a:r>
              <a:rPr lang="nb-NO" altLang="nb-NO" dirty="0" err="1"/>
              <a:t>activity</a:t>
            </a:r>
            <a:r>
              <a:rPr lang="nb-NO" altLang="nb-NO" dirty="0"/>
              <a:t> </a:t>
            </a:r>
            <a:r>
              <a:rPr lang="nb-NO" altLang="nb-NO" dirty="0" err="1"/>
              <a:t>analysis</a:t>
            </a:r>
            <a:r>
              <a:rPr lang="nb-NO" altLang="nb-NO" dirty="0"/>
              <a:t>» and «</a:t>
            </a:r>
            <a:r>
              <a:rPr lang="nb-NO" altLang="nb-NO" dirty="0" err="1"/>
              <a:t>task</a:t>
            </a:r>
            <a:r>
              <a:rPr lang="nb-NO" altLang="nb-NO" dirty="0"/>
              <a:t> </a:t>
            </a:r>
            <a:r>
              <a:rPr lang="nb-NO" altLang="nb-NO" dirty="0" err="1"/>
              <a:t>analysis</a:t>
            </a:r>
            <a:r>
              <a:rPr lang="nb-NO" altLang="nb-NO" dirty="0"/>
              <a:t>»</a:t>
            </a:r>
          </a:p>
          <a:p>
            <a:r>
              <a:rPr lang="nb-NO" altLang="nb-NO" dirty="0" err="1"/>
              <a:t>Relates</a:t>
            </a:r>
            <a:r>
              <a:rPr lang="nb-NO" altLang="nb-NO" dirty="0"/>
              <a:t> human </a:t>
            </a:r>
            <a:r>
              <a:rPr lang="nb-NO" altLang="nb-NO" dirty="0" err="1"/>
              <a:t>cognition</a:t>
            </a:r>
            <a:r>
              <a:rPr lang="nb-NO" altLang="nb-NO" dirty="0"/>
              <a:t> to </a:t>
            </a:r>
            <a:r>
              <a:rPr lang="nb-NO" altLang="nb-NO" dirty="0" err="1"/>
              <a:t>collaborative</a:t>
            </a:r>
            <a:r>
              <a:rPr lang="nb-NO" altLang="nb-NO" dirty="0"/>
              <a:t> </a:t>
            </a:r>
            <a:r>
              <a:rPr lang="nb-NO" altLang="nb-NO" dirty="0" err="1"/>
              <a:t>activity</a:t>
            </a:r>
            <a:endParaRPr lang="nb-NO" altLang="nb-NO" dirty="0"/>
          </a:p>
          <a:p>
            <a:r>
              <a:rPr lang="nb-NO" altLang="nb-NO" dirty="0"/>
              <a:t>Connects human </a:t>
            </a:r>
            <a:r>
              <a:rPr lang="nb-NO" altLang="nb-NO" dirty="0" err="1"/>
              <a:t>activity</a:t>
            </a:r>
            <a:r>
              <a:rPr lang="nb-NO" altLang="nb-NO" dirty="0"/>
              <a:t>, </a:t>
            </a:r>
            <a:r>
              <a:rPr lang="nb-NO" altLang="nb-NO" dirty="0" err="1"/>
              <a:t>motives</a:t>
            </a:r>
            <a:r>
              <a:rPr lang="nb-NO" altLang="nb-NO" dirty="0"/>
              <a:t>, </a:t>
            </a:r>
            <a:r>
              <a:rPr lang="nb-NO" altLang="nb-NO" dirty="0" err="1"/>
              <a:t>operations</a:t>
            </a:r>
            <a:r>
              <a:rPr lang="nb-NO" altLang="nb-NO" dirty="0"/>
              <a:t>, </a:t>
            </a:r>
            <a:r>
              <a:rPr lang="nb-NO" altLang="nb-NO" dirty="0" err="1"/>
              <a:t>mediating</a:t>
            </a:r>
            <a:r>
              <a:rPr lang="nb-NO" altLang="nb-NO" dirty="0"/>
              <a:t> </a:t>
            </a:r>
            <a:r>
              <a:rPr lang="nb-NO" altLang="nb-NO" dirty="0" err="1"/>
              <a:t>artefacts</a:t>
            </a:r>
            <a:r>
              <a:rPr lang="nb-NO" altLang="nb-NO" dirty="0"/>
              <a:t> (</a:t>
            </a:r>
            <a:r>
              <a:rPr lang="nb-NO" altLang="nb-NO" dirty="0" err="1"/>
              <a:t>physical</a:t>
            </a:r>
            <a:r>
              <a:rPr lang="nb-NO" altLang="nb-NO" dirty="0"/>
              <a:t> or </a:t>
            </a:r>
            <a:r>
              <a:rPr lang="nb-NO" altLang="nb-NO" dirty="0" err="1"/>
              <a:t>psychological</a:t>
            </a:r>
            <a:r>
              <a:rPr lang="nb-NO" altLang="nb-NO" dirty="0"/>
              <a:t>), and </a:t>
            </a:r>
            <a:r>
              <a:rPr lang="nb-NO" altLang="nb-NO" dirty="0" err="1"/>
              <a:t>the</a:t>
            </a:r>
            <a:r>
              <a:rPr lang="nb-NO" altLang="nb-NO" dirty="0"/>
              <a:t> </a:t>
            </a:r>
            <a:r>
              <a:rPr lang="nb-NO" altLang="nb-NO" dirty="0" err="1"/>
              <a:t>mediation</a:t>
            </a:r>
            <a:r>
              <a:rPr lang="nb-NO" altLang="nb-NO" dirty="0"/>
              <a:t> </a:t>
            </a:r>
            <a:r>
              <a:rPr lang="nb-NO" altLang="nb-NO" dirty="0" err="1"/>
              <a:t>process</a:t>
            </a:r>
            <a:r>
              <a:rPr lang="nb-NO" altLang="nb-NO" dirty="0"/>
              <a:t> </a:t>
            </a:r>
            <a:r>
              <a:rPr lang="nb-NO" altLang="nb-NO" dirty="0" err="1"/>
              <a:t>together</a:t>
            </a:r>
            <a:endParaRPr lang="nb-NO" altLang="nb-NO" dirty="0"/>
          </a:p>
          <a:p>
            <a:r>
              <a:rPr lang="nb-NO" altLang="nb-NO" dirty="0"/>
              <a:t>Offer </a:t>
            </a:r>
            <a:r>
              <a:rPr lang="nb-NO" altLang="nb-NO" dirty="0" err="1"/>
              <a:t>researchers</a:t>
            </a:r>
            <a:r>
              <a:rPr lang="nb-NO" altLang="nb-NO" dirty="0"/>
              <a:t> a </a:t>
            </a:r>
            <a:r>
              <a:rPr lang="nb-NO" altLang="nb-NO" dirty="0" err="1"/>
              <a:t>common</a:t>
            </a:r>
            <a:r>
              <a:rPr lang="nb-NO" altLang="nb-NO" dirty="0"/>
              <a:t> </a:t>
            </a:r>
            <a:r>
              <a:rPr lang="nb-NO" altLang="nb-NO" dirty="0" err="1"/>
              <a:t>established</a:t>
            </a:r>
            <a:r>
              <a:rPr lang="nb-NO" altLang="nb-NO" dirty="0"/>
              <a:t> </a:t>
            </a:r>
            <a:r>
              <a:rPr lang="nb-NO" altLang="nb-NO" dirty="0" err="1"/>
              <a:t>platform</a:t>
            </a:r>
            <a:r>
              <a:rPr lang="nb-NO" altLang="nb-NO" dirty="0"/>
              <a:t> to guide </a:t>
            </a:r>
            <a:r>
              <a:rPr lang="nb-NO" altLang="nb-NO" dirty="0" err="1"/>
              <a:t>their</a:t>
            </a:r>
            <a:r>
              <a:rPr lang="nb-NO" altLang="nb-NO" dirty="0"/>
              <a:t> CSCW </a:t>
            </a:r>
            <a:r>
              <a:rPr lang="nb-NO" altLang="nb-NO" dirty="0" err="1"/>
              <a:t>research</a:t>
            </a:r>
            <a:endParaRPr lang="nb-NO" alt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804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At </a:t>
            </a:r>
            <a:r>
              <a:rPr lang="nb-NO" dirty="0" err="1" smtClean="0"/>
              <a:t>demonstrates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nb-NO" altLang="nb-NO" dirty="0"/>
              <a:t>Activity </a:t>
            </a:r>
            <a:r>
              <a:rPr lang="nb-NO" altLang="nb-NO" dirty="0" err="1"/>
              <a:t>context</a:t>
            </a:r>
            <a:r>
              <a:rPr lang="nb-NO" altLang="nb-NO" dirty="0"/>
              <a:t> in CSCW, CSCL and HCI  studies</a:t>
            </a:r>
          </a:p>
          <a:p>
            <a:pPr marL="0" indent="0">
              <a:buFont typeface="Arial" charset="0"/>
              <a:buNone/>
              <a:defRPr/>
            </a:pPr>
            <a:endParaRPr lang="nb-NO" altLang="nb-NO" dirty="0"/>
          </a:p>
          <a:p>
            <a:pPr>
              <a:buFont typeface="Arial" charset="0"/>
              <a:buChar char="•"/>
              <a:defRPr/>
            </a:pPr>
            <a:r>
              <a:rPr lang="nb-NO" altLang="nb-NO" dirty="0" err="1"/>
              <a:t>Usefullness</a:t>
            </a:r>
            <a:r>
              <a:rPr lang="nb-NO" altLang="nb-NO" dirty="0"/>
              <a:t> </a:t>
            </a:r>
            <a:r>
              <a:rPr lang="nb-NO" altLang="nb-NO" dirty="0" err="1"/>
              <a:t>of</a:t>
            </a:r>
            <a:r>
              <a:rPr lang="nb-NO" altLang="nb-NO" dirty="0"/>
              <a:t> </a:t>
            </a:r>
            <a:r>
              <a:rPr lang="nb-NO" altLang="nb-NO" dirty="0" err="1"/>
              <a:t>tools</a:t>
            </a:r>
            <a:r>
              <a:rPr lang="nb-NO" altLang="nb-NO" dirty="0"/>
              <a:t> and </a:t>
            </a:r>
            <a:r>
              <a:rPr lang="nb-NO" altLang="nb-NO" dirty="0" err="1"/>
              <a:t>their</a:t>
            </a:r>
            <a:r>
              <a:rPr lang="nb-NO" altLang="nb-NO" dirty="0"/>
              <a:t> </a:t>
            </a:r>
            <a:r>
              <a:rPr lang="nb-NO" altLang="nb-NO" dirty="0" err="1"/>
              <a:t>limitations</a:t>
            </a:r>
            <a:endParaRPr lang="nb-NO" alt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73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altLang="nb-NO" sz="3200" dirty="0" err="1"/>
              <a:t>Some</a:t>
            </a:r>
            <a:r>
              <a:rPr lang="nb-NO" altLang="nb-NO" sz="3200" dirty="0"/>
              <a:t> relevant </a:t>
            </a:r>
            <a:r>
              <a:rPr lang="nb-NO" altLang="nb-NO" sz="3200" dirty="0" err="1"/>
              <a:t>literature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nb-NO" dirty="0" err="1"/>
              <a:t>Bardram</a:t>
            </a:r>
            <a:r>
              <a:rPr lang="en-US" altLang="nb-NO" dirty="0"/>
              <a:t>, J. E.: </a:t>
            </a:r>
            <a:r>
              <a:rPr lang="en-US" altLang="nb-NO" i="1" dirty="0"/>
              <a:t>Designing for the Dynamics of Cooperative Work Activities</a:t>
            </a:r>
            <a:r>
              <a:rPr lang="en-US" altLang="nb-NO" dirty="0"/>
              <a:t>, 1998. </a:t>
            </a:r>
            <a:r>
              <a:rPr lang="en-US" altLang="nb-NO" dirty="0" err="1"/>
              <a:t>Poltrock</a:t>
            </a:r>
            <a:r>
              <a:rPr lang="en-US" altLang="nb-NO" dirty="0"/>
              <a:t> &amp; </a:t>
            </a:r>
            <a:r>
              <a:rPr lang="en-US" altLang="nb-NO" dirty="0" err="1"/>
              <a:t>Grudin</a:t>
            </a:r>
            <a:r>
              <a:rPr lang="en-US" altLang="nb-NO" dirty="0"/>
              <a:t> (red): Proceedings of the Conference on Computer-Supported Cooperative Work, CSCW'98, ACM, pp. 89-98 . </a:t>
            </a:r>
            <a:r>
              <a:rPr lang="en-US" altLang="nb-NO" dirty="0">
                <a:hlinkClick r:id="rId2"/>
              </a:rPr>
              <a:t>online access</a:t>
            </a:r>
            <a:r>
              <a:rPr lang="en-US" altLang="nb-NO" dirty="0"/>
              <a:t>.</a:t>
            </a:r>
          </a:p>
          <a:p>
            <a:r>
              <a:rPr lang="en-US" altLang="nb-NO" dirty="0" err="1"/>
              <a:t>Halversen</a:t>
            </a:r>
            <a:r>
              <a:rPr lang="en-US" altLang="nb-NO" dirty="0"/>
              <a:t>, C.: </a:t>
            </a:r>
            <a:r>
              <a:rPr lang="en-US" altLang="nb-NO" i="1" dirty="0"/>
              <a:t>Activity Theory and Distributed Cognition: Or What Does CSCW Need to DO with Theories?</a:t>
            </a:r>
            <a:r>
              <a:rPr lang="en-US" altLang="nb-NO" dirty="0"/>
              <a:t>, 2001. Journal of CSCW </a:t>
            </a:r>
            <a:r>
              <a:rPr lang="en-US" altLang="nb-NO" dirty="0" err="1"/>
              <a:t>vol</a:t>
            </a:r>
            <a:r>
              <a:rPr lang="en-US" altLang="nb-NO" dirty="0"/>
              <a:t> 11: 243-267. </a:t>
            </a:r>
            <a:r>
              <a:rPr lang="en-US" altLang="nb-NO" dirty="0">
                <a:hlinkClick r:id="rId3"/>
              </a:rPr>
              <a:t>online access</a:t>
            </a:r>
            <a:endParaRPr lang="nb-NO" altLang="nb-NO" dirty="0"/>
          </a:p>
          <a:p>
            <a:r>
              <a:rPr lang="nb-NO" altLang="nb-NO" dirty="0"/>
              <a:t>Bertelsen, O. W. and S. </a:t>
            </a:r>
            <a:r>
              <a:rPr lang="nb-NO" altLang="nb-NO" dirty="0" err="1"/>
              <a:t>Bodker</a:t>
            </a:r>
            <a:r>
              <a:rPr lang="nb-NO" altLang="nb-NO" dirty="0"/>
              <a:t>. (2003) “Activity </a:t>
            </a:r>
            <a:r>
              <a:rPr lang="nb-NO" altLang="nb-NO" dirty="0" err="1"/>
              <a:t>theory</a:t>
            </a:r>
            <a:r>
              <a:rPr lang="nb-NO" altLang="nb-NO" dirty="0"/>
              <a:t>.” In J.M. Carroll, ed., HCI </a:t>
            </a:r>
            <a:r>
              <a:rPr lang="nb-NO" altLang="nb-NO" dirty="0" err="1"/>
              <a:t>models</a:t>
            </a:r>
            <a:r>
              <a:rPr lang="nb-NO" altLang="nb-NO" dirty="0"/>
              <a:t> </a:t>
            </a:r>
            <a:r>
              <a:rPr lang="nb-NO" altLang="nb-NO" dirty="0" err="1"/>
              <a:t>theories</a:t>
            </a:r>
            <a:r>
              <a:rPr lang="nb-NO" altLang="nb-NO" dirty="0"/>
              <a:t>, and </a:t>
            </a:r>
            <a:r>
              <a:rPr lang="nb-NO" altLang="nb-NO" dirty="0" err="1"/>
              <a:t>frameworks</a:t>
            </a:r>
            <a:r>
              <a:rPr lang="nb-NO" altLang="nb-NO" dirty="0"/>
              <a:t>: </a:t>
            </a:r>
            <a:r>
              <a:rPr lang="nb-NO" altLang="nb-NO" dirty="0" err="1"/>
              <a:t>toward</a:t>
            </a:r>
            <a:r>
              <a:rPr lang="nb-NO" altLang="nb-NO" dirty="0"/>
              <a:t> a </a:t>
            </a:r>
            <a:r>
              <a:rPr lang="nb-NO" altLang="nb-NO" dirty="0" err="1"/>
              <a:t>multidisciplinary</a:t>
            </a:r>
            <a:r>
              <a:rPr lang="nb-NO" altLang="nb-NO" dirty="0"/>
              <a:t> </a:t>
            </a:r>
            <a:r>
              <a:rPr lang="nb-NO" altLang="nb-NO" dirty="0" err="1"/>
              <a:t>science</a:t>
            </a:r>
            <a:r>
              <a:rPr lang="nb-NO" altLang="nb-NO" dirty="0"/>
              <a:t>. San Francisco: Morgan </a:t>
            </a:r>
            <a:r>
              <a:rPr lang="nb-NO" altLang="nb-NO" dirty="0" err="1"/>
              <a:t>Kaufmann</a:t>
            </a:r>
            <a:r>
              <a:rPr lang="nb-NO" altLang="nb-NO" dirty="0"/>
              <a:t>, p. 291-324.</a:t>
            </a:r>
          </a:p>
          <a:p>
            <a:r>
              <a:rPr lang="nb-NO" altLang="nb-NO" dirty="0" err="1"/>
              <a:t>Bodker</a:t>
            </a:r>
            <a:r>
              <a:rPr lang="nb-NO" altLang="nb-NO" dirty="0"/>
              <a:t>, S. (1991). </a:t>
            </a:r>
            <a:r>
              <a:rPr lang="nb-NO" altLang="nb-NO" dirty="0" err="1"/>
              <a:t>Through</a:t>
            </a:r>
            <a:r>
              <a:rPr lang="nb-NO" altLang="nb-NO" dirty="0"/>
              <a:t> </a:t>
            </a:r>
            <a:r>
              <a:rPr lang="nb-NO" altLang="nb-NO" dirty="0" err="1"/>
              <a:t>the</a:t>
            </a:r>
            <a:r>
              <a:rPr lang="nb-NO" altLang="nb-NO" dirty="0"/>
              <a:t> </a:t>
            </a:r>
            <a:r>
              <a:rPr lang="nb-NO" altLang="nb-NO" dirty="0" err="1"/>
              <a:t>interface</a:t>
            </a:r>
            <a:r>
              <a:rPr lang="nb-NO" altLang="nb-NO" dirty="0"/>
              <a:t>: A human </a:t>
            </a:r>
            <a:r>
              <a:rPr lang="nb-NO" altLang="nb-NO" dirty="0" err="1"/>
              <a:t>activity</a:t>
            </a:r>
            <a:r>
              <a:rPr lang="nb-NO" altLang="nb-NO" dirty="0"/>
              <a:t> </a:t>
            </a:r>
            <a:r>
              <a:rPr lang="nb-NO" altLang="nb-NO" dirty="0" err="1"/>
              <a:t>approach</a:t>
            </a:r>
            <a:r>
              <a:rPr lang="nb-NO" altLang="nb-NO" dirty="0"/>
              <a:t> to </a:t>
            </a:r>
            <a:r>
              <a:rPr lang="nb-NO" altLang="nb-NO" dirty="0" err="1"/>
              <a:t>user</a:t>
            </a:r>
            <a:r>
              <a:rPr lang="nb-NO" altLang="nb-NO" dirty="0"/>
              <a:t> </a:t>
            </a:r>
            <a:r>
              <a:rPr lang="nb-NO" altLang="nb-NO" dirty="0" err="1"/>
              <a:t>interface</a:t>
            </a:r>
            <a:r>
              <a:rPr lang="nb-NO" altLang="nb-NO" dirty="0"/>
              <a:t> design. </a:t>
            </a:r>
            <a:r>
              <a:rPr lang="nb-NO" altLang="nb-NO" dirty="0" err="1"/>
              <a:t>Hillsdale</a:t>
            </a:r>
            <a:r>
              <a:rPr lang="nb-NO" altLang="nb-NO" dirty="0"/>
              <a:t>, NJ, Lawrence </a:t>
            </a:r>
            <a:r>
              <a:rPr lang="nb-NO" altLang="nb-NO" dirty="0" err="1"/>
              <a:t>Erlbaum</a:t>
            </a:r>
            <a:r>
              <a:rPr lang="nb-NO" altLang="nb-NO" dirty="0"/>
              <a:t>.</a:t>
            </a:r>
          </a:p>
          <a:p>
            <a:r>
              <a:rPr lang="nb-NO" altLang="nb-NO" dirty="0" err="1"/>
              <a:t>Kaptelinin</a:t>
            </a:r>
            <a:r>
              <a:rPr lang="nb-NO" altLang="nb-NO" dirty="0"/>
              <a:t>, V., </a:t>
            </a:r>
            <a:r>
              <a:rPr lang="nb-NO" altLang="nb-NO" dirty="0" err="1"/>
              <a:t>Kuutti</a:t>
            </a:r>
            <a:r>
              <a:rPr lang="nb-NO" altLang="nb-NO" dirty="0"/>
              <a:t>, K., </a:t>
            </a:r>
            <a:r>
              <a:rPr lang="nb-NO" altLang="nb-NO" dirty="0" err="1"/>
              <a:t>Bannon</a:t>
            </a:r>
            <a:r>
              <a:rPr lang="nb-NO" altLang="nb-NO" dirty="0"/>
              <a:t>, L. (1995). Activity </a:t>
            </a:r>
            <a:r>
              <a:rPr lang="nb-NO" altLang="nb-NO" dirty="0" err="1"/>
              <a:t>Theory</a:t>
            </a:r>
            <a:r>
              <a:rPr lang="nb-NO" altLang="nb-NO" dirty="0"/>
              <a:t>: Basic </a:t>
            </a:r>
            <a:r>
              <a:rPr lang="nb-NO" altLang="nb-NO" dirty="0" err="1"/>
              <a:t>Concepts</a:t>
            </a:r>
            <a:r>
              <a:rPr lang="nb-NO" altLang="nb-NO" dirty="0"/>
              <a:t> and Applications. In </a:t>
            </a:r>
            <a:r>
              <a:rPr lang="nb-NO" altLang="nb-NO" dirty="0" err="1"/>
              <a:t>Blumenthal</a:t>
            </a:r>
            <a:r>
              <a:rPr lang="nb-NO" altLang="nb-NO" dirty="0"/>
              <a:t> et al. (Eds.) Human-Computer </a:t>
            </a:r>
            <a:r>
              <a:rPr lang="nb-NO" altLang="nb-NO" dirty="0" err="1"/>
              <a:t>Interaction</a:t>
            </a:r>
            <a:r>
              <a:rPr lang="nb-NO" altLang="nb-NO" dirty="0"/>
              <a:t>. </a:t>
            </a:r>
            <a:r>
              <a:rPr lang="nb-NO" altLang="nb-NO" dirty="0" err="1"/>
              <a:t>Lecture</a:t>
            </a:r>
            <a:r>
              <a:rPr lang="nb-NO" altLang="nb-NO" dirty="0"/>
              <a:t> Notes in Computer </a:t>
            </a:r>
            <a:r>
              <a:rPr lang="nb-NO" altLang="nb-NO" dirty="0" err="1"/>
              <a:t>Science</a:t>
            </a:r>
            <a:r>
              <a:rPr lang="nb-NO" altLang="nb-NO" dirty="0"/>
              <a:t>. Springer.</a:t>
            </a:r>
          </a:p>
          <a:p>
            <a:r>
              <a:rPr lang="nb-NO" altLang="nb-NO" dirty="0" err="1"/>
              <a:t>Leont’ev</a:t>
            </a:r>
            <a:r>
              <a:rPr lang="nb-NO" altLang="nb-NO" dirty="0"/>
              <a:t>, A. N. (1978). Activity, </a:t>
            </a:r>
            <a:r>
              <a:rPr lang="nb-NO" altLang="nb-NO" dirty="0" err="1"/>
              <a:t>Consciousness</a:t>
            </a:r>
            <a:r>
              <a:rPr lang="nb-NO" altLang="nb-NO" dirty="0"/>
              <a:t>, </a:t>
            </a:r>
            <a:r>
              <a:rPr lang="nb-NO" altLang="nb-NO" dirty="0" err="1"/>
              <a:t>Personality</a:t>
            </a:r>
            <a:r>
              <a:rPr lang="nb-NO" altLang="nb-NO" dirty="0"/>
              <a:t>. </a:t>
            </a:r>
            <a:r>
              <a:rPr lang="nb-NO" altLang="nb-NO" dirty="0" err="1"/>
              <a:t>Englewood</a:t>
            </a:r>
            <a:r>
              <a:rPr lang="nb-NO" altLang="nb-NO" dirty="0"/>
              <a:t> Cliffs, NJ, </a:t>
            </a:r>
            <a:r>
              <a:rPr lang="nb-NO" altLang="nb-NO" dirty="0" err="1"/>
              <a:t>Prentice</a:t>
            </a:r>
            <a:r>
              <a:rPr lang="nb-NO" altLang="nb-NO" dirty="0"/>
              <a:t> Hall.</a:t>
            </a:r>
          </a:p>
          <a:p>
            <a:r>
              <a:rPr lang="nb-NO" altLang="nb-NO" dirty="0" err="1"/>
              <a:t>Nardi</a:t>
            </a:r>
            <a:r>
              <a:rPr lang="nb-NO" altLang="nb-NO" dirty="0"/>
              <a:t>, B., Ed. (1996). </a:t>
            </a:r>
            <a:r>
              <a:rPr lang="nb-NO" altLang="nb-NO" dirty="0" err="1"/>
              <a:t>Context</a:t>
            </a:r>
            <a:r>
              <a:rPr lang="nb-NO" altLang="nb-NO" dirty="0"/>
              <a:t> and </a:t>
            </a:r>
            <a:r>
              <a:rPr lang="nb-NO" altLang="nb-NO" dirty="0" err="1"/>
              <a:t>Consciousness</a:t>
            </a:r>
            <a:r>
              <a:rPr lang="nb-NO" altLang="nb-NO" dirty="0"/>
              <a:t>: Activity </a:t>
            </a:r>
            <a:r>
              <a:rPr lang="nb-NO" altLang="nb-NO" dirty="0" err="1"/>
              <a:t>Theory</a:t>
            </a:r>
            <a:r>
              <a:rPr lang="nb-NO" altLang="nb-NO" dirty="0"/>
              <a:t> and Human-Computer </a:t>
            </a:r>
            <a:r>
              <a:rPr lang="nb-NO" altLang="nb-NO" dirty="0" err="1"/>
              <a:t>Interaction</a:t>
            </a:r>
            <a:r>
              <a:rPr lang="nb-NO" altLang="nb-NO" dirty="0"/>
              <a:t>. Cambridge, MA, MIT Press.</a:t>
            </a:r>
          </a:p>
          <a:p>
            <a:endParaRPr lang="nb-NO" alt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98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Theories in </a:t>
            </a:r>
            <a:r>
              <a:rPr lang="en-US" sz="3200" dirty="0" smtClean="0"/>
              <a:t>CSCW </a:t>
            </a:r>
            <a:br>
              <a:rPr lang="en-US" sz="3200" dirty="0" smtClean="0"/>
            </a:br>
            <a:r>
              <a:rPr lang="en-US" sz="3200" dirty="0" smtClean="0"/>
              <a:t>Actor-Network </a:t>
            </a:r>
            <a:r>
              <a:rPr lang="en-US" sz="3200" dirty="0"/>
              <a:t>Theory (ANT)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8531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500" b="1" dirty="0"/>
              <a:t>Mandatory readings</a:t>
            </a:r>
          </a:p>
          <a:p>
            <a:r>
              <a:rPr lang="en-US" sz="8000" dirty="0"/>
              <a:t>Berg, M.: </a:t>
            </a:r>
            <a:r>
              <a:rPr lang="en-US" sz="8000" i="1" dirty="0"/>
              <a:t>On Distribution, Drift and the Electronic Medical Record: Some Tools for a Sociology of the Formal</a:t>
            </a:r>
            <a:r>
              <a:rPr lang="en-US" sz="8000" dirty="0"/>
              <a:t>, 1997. Hughes </a:t>
            </a:r>
            <a:r>
              <a:rPr lang="en-US" sz="8000" dirty="0" err="1"/>
              <a:t>m.fl</a:t>
            </a:r>
            <a:r>
              <a:rPr lang="en-US" sz="8000" dirty="0"/>
              <a:t>. (red): Proceedings of the Fifth European Conference on Computer-Supported Cooperative Work, ECSCW'97, Kluwer, pp. 141-156 . </a:t>
            </a:r>
            <a:r>
              <a:rPr lang="en-US" sz="8000" dirty="0">
                <a:hlinkClick r:id="rId2"/>
              </a:rPr>
              <a:t>online access </a:t>
            </a:r>
            <a:r>
              <a:rPr lang="en-US" sz="8000" dirty="0"/>
              <a:t>.</a:t>
            </a:r>
          </a:p>
          <a:p>
            <a:r>
              <a:rPr lang="en-US" sz="8000" dirty="0" err="1"/>
              <a:t>Aanestad</a:t>
            </a:r>
            <a:r>
              <a:rPr lang="en-US" sz="8000" dirty="0"/>
              <a:t>, M.: </a:t>
            </a:r>
            <a:r>
              <a:rPr lang="en-US" sz="8000" i="1" dirty="0"/>
              <a:t>The Camera as an Actor: Design-in-Use of Telemedicine Infrastructure in Surgery</a:t>
            </a:r>
            <a:r>
              <a:rPr lang="en-US" sz="8000" dirty="0"/>
              <a:t>, 2003. Computer Supported Cooperative Work: The Journal of Collaborative Computing, </a:t>
            </a:r>
            <a:r>
              <a:rPr lang="en-US" sz="8000" dirty="0" err="1"/>
              <a:t>vol</a:t>
            </a:r>
            <a:r>
              <a:rPr lang="en-US" sz="8000" dirty="0"/>
              <a:t> 12, pp 1-20, Kluwer . o</a:t>
            </a:r>
            <a:r>
              <a:rPr lang="en-US" sz="8000" dirty="0">
                <a:hlinkClick r:id="rId3"/>
              </a:rPr>
              <a:t>nline access</a:t>
            </a:r>
            <a:r>
              <a:rPr lang="en-US" sz="8000" dirty="0"/>
              <a:t>.</a:t>
            </a:r>
          </a:p>
          <a:p>
            <a:pPr marL="0" indent="0">
              <a:buNone/>
            </a:pPr>
            <a:r>
              <a:rPr lang="en-US" sz="5500" b="1" dirty="0"/>
              <a:t>Additional readings</a:t>
            </a:r>
          </a:p>
          <a:p>
            <a:r>
              <a:rPr lang="en-US" sz="6800" dirty="0" err="1"/>
              <a:t>Callon</a:t>
            </a:r>
            <a:r>
              <a:rPr lang="en-US" sz="6800" dirty="0"/>
              <a:t>, M.: </a:t>
            </a:r>
            <a:r>
              <a:rPr lang="en-US" sz="6800" i="1" dirty="0"/>
              <a:t>Some elements of a sociology of translation: domestication of the scallops and the fishermen of St </a:t>
            </a:r>
            <a:r>
              <a:rPr lang="en-US" sz="6800" i="1" dirty="0" err="1"/>
              <a:t>Brieuc</a:t>
            </a:r>
            <a:r>
              <a:rPr lang="en-US" sz="6800" i="1" dirty="0"/>
              <a:t> Bay</a:t>
            </a:r>
            <a:r>
              <a:rPr lang="en-US" sz="6800" dirty="0"/>
              <a:t>, 1986. in J. Law, Power, action and belief: a new sociology of knowledge? London, Routledge, 1986, pp.196-223. </a:t>
            </a:r>
            <a:r>
              <a:rPr lang="en-US" sz="6800" dirty="0">
                <a:hlinkClick r:id="rId4"/>
              </a:rPr>
              <a:t>online access</a:t>
            </a:r>
            <a:endParaRPr lang="en-US" sz="6800" dirty="0"/>
          </a:p>
          <a:p>
            <a:r>
              <a:rPr lang="en-US" sz="6800" dirty="0" err="1"/>
              <a:t>Latour</a:t>
            </a:r>
            <a:r>
              <a:rPr lang="en-US" sz="6800" dirty="0"/>
              <a:t>, B. Actor-network theory. A few clarifications plus more than a few complications, 1996. </a:t>
            </a:r>
            <a:r>
              <a:rPr lang="en-US" sz="6800" dirty="0">
                <a:hlinkClick r:id="rId5"/>
              </a:rPr>
              <a:t>online access</a:t>
            </a:r>
            <a:endParaRPr lang="en-US" sz="6800" dirty="0"/>
          </a:p>
          <a:p>
            <a:r>
              <a:rPr lang="en-US" sz="6800" dirty="0"/>
              <a:t>Law, J.: </a:t>
            </a:r>
            <a:r>
              <a:rPr lang="en-US" sz="6800" i="1" dirty="0"/>
              <a:t>Notes on the Theory of the Actor Network: Ordering, Strategy and Heterogeneity</a:t>
            </a:r>
            <a:r>
              <a:rPr lang="en-US" sz="6800" dirty="0"/>
              <a:t>, 1992. Centre for Science Studies, Lancaster University. </a:t>
            </a:r>
            <a:r>
              <a:rPr lang="en-US" sz="6800" dirty="0">
                <a:hlinkClick r:id="rId6"/>
              </a:rPr>
              <a:t>online access</a:t>
            </a:r>
            <a:endParaRPr lang="en-US" sz="6800" dirty="0"/>
          </a:p>
          <a:p>
            <a:r>
              <a:rPr lang="en-US" sz="6800" dirty="0" err="1"/>
              <a:t>Hanseth</a:t>
            </a:r>
            <a:r>
              <a:rPr lang="en-US" sz="6800" dirty="0"/>
              <a:t>, O., </a:t>
            </a:r>
            <a:r>
              <a:rPr lang="en-US" sz="6800" dirty="0" err="1"/>
              <a:t>Aanestad</a:t>
            </a:r>
            <a:r>
              <a:rPr lang="en-US" sz="6800" dirty="0"/>
              <a:t>, M. &amp; Berg, M. Guest editors' introduction: Actor-network theory and information systems. What's so special?, 2004. </a:t>
            </a:r>
            <a:r>
              <a:rPr lang="en-US" sz="6800" i="1" dirty="0"/>
              <a:t>Information Technology &amp; People</a:t>
            </a:r>
            <a:r>
              <a:rPr lang="en-US" sz="6800" dirty="0"/>
              <a:t>, 17 (2): 116-123 </a:t>
            </a:r>
            <a:r>
              <a:rPr lang="en-US" sz="6800" dirty="0">
                <a:hlinkClick r:id="rId7"/>
              </a:rPr>
              <a:t>online access</a:t>
            </a:r>
            <a:endParaRPr lang="en-US" sz="6800" dirty="0"/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930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Different </a:t>
            </a:r>
            <a:r>
              <a:rPr lang="nb-NO" dirty="0" err="1" smtClean="0"/>
              <a:t>concepts</a:t>
            </a:r>
            <a:r>
              <a:rPr lang="nb-NO" dirty="0" smtClean="0"/>
              <a:t>: </a:t>
            </a:r>
            <a:r>
              <a:rPr lang="nb-NO" dirty="0" err="1" smtClean="0"/>
              <a:t>Artefacts</a:t>
            </a:r>
            <a:r>
              <a:rPr lang="nb-NO" dirty="0" smtClean="0"/>
              <a:t>, </a:t>
            </a:r>
            <a:r>
              <a:rPr lang="nb-NO" dirty="0" err="1" smtClean="0"/>
              <a:t>actants</a:t>
            </a:r>
            <a:r>
              <a:rPr lang="nb-NO" dirty="0" smtClean="0"/>
              <a:t>, </a:t>
            </a:r>
            <a:r>
              <a:rPr lang="nb-NO" dirty="0" err="1" smtClean="0"/>
              <a:t>heteregenous</a:t>
            </a:r>
            <a:r>
              <a:rPr lang="nb-NO" dirty="0" smtClean="0"/>
              <a:t> </a:t>
            </a:r>
            <a:r>
              <a:rPr lang="nb-NO" dirty="0" err="1" smtClean="0"/>
              <a:t>networks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human and non-human </a:t>
            </a:r>
            <a:r>
              <a:rPr lang="nb-NO" dirty="0" err="1" smtClean="0"/>
              <a:t>actors</a:t>
            </a:r>
            <a:r>
              <a:rPr lang="nb-NO" dirty="0" smtClean="0"/>
              <a:t>, </a:t>
            </a:r>
            <a:r>
              <a:rPr lang="nb-NO" dirty="0" err="1" smtClean="0"/>
              <a:t>alignment</a:t>
            </a:r>
            <a:r>
              <a:rPr lang="nb-NO" dirty="0" smtClean="0"/>
              <a:t>, </a:t>
            </a:r>
            <a:r>
              <a:rPr lang="nb-NO" dirty="0" err="1" smtClean="0"/>
              <a:t>inscription</a:t>
            </a:r>
            <a:r>
              <a:rPr lang="nb-NO" dirty="0" smtClean="0"/>
              <a:t>, </a:t>
            </a:r>
            <a:r>
              <a:rPr lang="nb-NO" dirty="0" err="1" smtClean="0"/>
              <a:t>translation</a:t>
            </a:r>
            <a:r>
              <a:rPr lang="nb-NO" dirty="0" smtClean="0"/>
              <a:t>, </a:t>
            </a:r>
            <a:r>
              <a:rPr lang="nb-NO" dirty="0" err="1" smtClean="0"/>
              <a:t>enrolment</a:t>
            </a:r>
            <a:r>
              <a:rPr lang="nb-NO" dirty="0" smtClean="0"/>
              <a:t>, </a:t>
            </a:r>
            <a:r>
              <a:rPr lang="nb-NO" dirty="0" err="1" smtClean="0"/>
              <a:t>delegation</a:t>
            </a:r>
            <a:r>
              <a:rPr lang="nb-NO" dirty="0" smtClean="0"/>
              <a:t>,, </a:t>
            </a:r>
            <a:r>
              <a:rPr lang="nb-NO" dirty="0" err="1" smtClean="0"/>
              <a:t>displacement</a:t>
            </a:r>
            <a:r>
              <a:rPr lang="nb-NO" dirty="0" smtClean="0"/>
              <a:t> ( </a:t>
            </a:r>
            <a:r>
              <a:rPr lang="nb-NO" dirty="0" err="1" smtClean="0"/>
              <a:t>Latour</a:t>
            </a:r>
            <a:r>
              <a:rPr lang="nb-NO" dirty="0"/>
              <a:t>;</a:t>
            </a:r>
            <a:r>
              <a:rPr lang="nb-NO" dirty="0" smtClean="0"/>
              <a:t> </a:t>
            </a:r>
            <a:r>
              <a:rPr lang="nb-NO" dirty="0" err="1" smtClean="0"/>
              <a:t>Callon</a:t>
            </a:r>
            <a:r>
              <a:rPr lang="nb-NO" dirty="0"/>
              <a:t>;</a:t>
            </a:r>
            <a:r>
              <a:rPr lang="nb-NO" dirty="0" smtClean="0"/>
              <a:t> Law; Berg)</a:t>
            </a:r>
          </a:p>
          <a:p>
            <a:r>
              <a:rPr lang="nb-NO" dirty="0" smtClean="0"/>
              <a:t>Technologies- in- </a:t>
            </a:r>
            <a:r>
              <a:rPr lang="nb-NO" dirty="0" err="1" smtClean="0"/>
              <a:t>use</a:t>
            </a:r>
            <a:r>
              <a:rPr lang="nb-NO" dirty="0" smtClean="0"/>
              <a:t> ( Berg; Aanestad)</a:t>
            </a:r>
          </a:p>
          <a:p>
            <a:r>
              <a:rPr lang="nb-NO" dirty="0" err="1" smtClean="0"/>
              <a:t>Articulation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(Berg)</a:t>
            </a:r>
          </a:p>
          <a:p>
            <a:r>
              <a:rPr lang="nb-NO" dirty="0" err="1" smtClean="0"/>
              <a:t>Mediation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62561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85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Expected</a:t>
            </a:r>
            <a:r>
              <a:rPr lang="nb-NO" dirty="0"/>
              <a:t> </a:t>
            </a:r>
            <a:r>
              <a:rPr lang="nb-NO" dirty="0" err="1"/>
              <a:t>outcomes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 an </a:t>
            </a:r>
            <a:r>
              <a:rPr lang="en-US" sz="2800" dirty="0"/>
              <a:t>overview of </a:t>
            </a:r>
            <a:r>
              <a:rPr lang="en-US" sz="2800" dirty="0" smtClean="0"/>
              <a:t>the CSCW research domain </a:t>
            </a:r>
            <a:r>
              <a:rPr lang="en-US" sz="2800" dirty="0"/>
              <a:t>that </a:t>
            </a:r>
            <a:r>
              <a:rPr lang="en-US" sz="2800" dirty="0" smtClean="0"/>
              <a:t>may </a:t>
            </a:r>
            <a:r>
              <a:rPr lang="en-US" sz="2800" dirty="0"/>
              <a:t>constitute a basis for </a:t>
            </a:r>
            <a:r>
              <a:rPr lang="en-US" sz="2800" dirty="0" smtClean="0"/>
              <a:t>own </a:t>
            </a:r>
            <a:r>
              <a:rPr lang="en-US" sz="2800" dirty="0"/>
              <a:t>research in the field. </a:t>
            </a:r>
            <a:endParaRPr lang="en-US" sz="2800" dirty="0" smtClean="0"/>
          </a:p>
          <a:p>
            <a:r>
              <a:rPr lang="en-US" sz="2800" dirty="0"/>
              <a:t>B</a:t>
            </a:r>
            <a:r>
              <a:rPr lang="en-US" sz="2800" dirty="0" smtClean="0"/>
              <a:t>e </a:t>
            </a:r>
            <a:r>
              <a:rPr lang="en-US" sz="2800" dirty="0"/>
              <a:t>able to give an account of the most important research traditions and problem statements within the field, </a:t>
            </a:r>
            <a:endParaRPr lang="en-US" sz="2800" dirty="0" smtClean="0"/>
          </a:p>
          <a:p>
            <a:r>
              <a:rPr lang="en-US" sz="2800" dirty="0" smtClean="0"/>
              <a:t>Get familiar with </a:t>
            </a:r>
            <a:r>
              <a:rPr lang="en-US" sz="2800" dirty="0"/>
              <a:t>current debates about </a:t>
            </a:r>
            <a:r>
              <a:rPr lang="en-US" sz="2800" dirty="0" smtClean="0"/>
              <a:t>CSCW and the development of CSCW research focus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Know </a:t>
            </a:r>
            <a:r>
              <a:rPr lang="en-US" sz="2800" dirty="0">
                <a:solidFill>
                  <a:prstClr val="black"/>
                </a:solidFill>
              </a:rPr>
              <a:t>some groupware </a:t>
            </a:r>
            <a:r>
              <a:rPr lang="en-US" sz="2800" dirty="0" smtClean="0">
                <a:solidFill>
                  <a:prstClr val="black"/>
                </a:solidFill>
              </a:rPr>
              <a:t>examples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Develop own </a:t>
            </a:r>
            <a:r>
              <a:rPr lang="en-US" sz="2800" dirty="0">
                <a:solidFill>
                  <a:prstClr val="black"/>
                </a:solidFill>
              </a:rPr>
              <a:t>positioning within the research field</a:t>
            </a:r>
          </a:p>
          <a:p>
            <a:endParaRPr lang="en-US" sz="2800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980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b-NO" sz="2400" dirty="0" err="1" smtClean="0">
                <a:effectLst/>
              </a:rPr>
              <a:t>Infrastructuring</a:t>
            </a:r>
            <a:r>
              <a:rPr lang="nb-NO" sz="2400" dirty="0" smtClean="0">
                <a:effectLst/>
              </a:rPr>
              <a:t> and </a:t>
            </a:r>
            <a:r>
              <a:rPr lang="nb-NO" sz="2400" dirty="0" err="1" smtClean="0">
                <a:effectLst/>
              </a:rPr>
              <a:t>eScience</a:t>
            </a:r>
            <a:endParaRPr lang="nb-N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600" b="1" dirty="0" err="1"/>
              <a:t>Mandatory</a:t>
            </a:r>
            <a:r>
              <a:rPr lang="nb-NO" sz="1600" b="1" dirty="0"/>
              <a:t> </a:t>
            </a:r>
            <a:r>
              <a:rPr lang="nb-NO" sz="1600" b="1" dirty="0" err="1" smtClean="0"/>
              <a:t>readings</a:t>
            </a:r>
            <a:endParaRPr lang="nb-NO" sz="1600" b="1" dirty="0" smtClean="0"/>
          </a:p>
          <a:p>
            <a:r>
              <a:rPr lang="en-US" sz="1400" dirty="0"/>
              <a:t>Star, S.L. &amp; K. </a:t>
            </a:r>
            <a:r>
              <a:rPr lang="en-US" sz="1400" dirty="0" err="1"/>
              <a:t>Ruhleder</a:t>
            </a:r>
            <a:r>
              <a:rPr lang="en-US" sz="1400" dirty="0"/>
              <a:t>: </a:t>
            </a:r>
            <a:r>
              <a:rPr lang="en-US" sz="1400" i="1" dirty="0"/>
              <a:t>Steps towards an ecology of infrastructure: complex problems in design and access for large-scale collaborative systems</a:t>
            </a:r>
            <a:r>
              <a:rPr lang="en-US" sz="1400" dirty="0"/>
              <a:t>, 1994. ACM: Proceedings CSCW '94. pp. 253-264. </a:t>
            </a:r>
            <a:r>
              <a:rPr lang="en-US" sz="1400" dirty="0">
                <a:hlinkClick r:id="rId2"/>
              </a:rPr>
              <a:t>online access</a:t>
            </a:r>
            <a:endParaRPr lang="en-US" sz="1400" dirty="0"/>
          </a:p>
          <a:p>
            <a:r>
              <a:rPr lang="en-US" sz="1400" dirty="0" err="1"/>
              <a:t>Grisot</a:t>
            </a:r>
            <a:r>
              <a:rPr lang="en-US" sz="1400" dirty="0"/>
              <a:t>, M. &amp; </a:t>
            </a:r>
            <a:r>
              <a:rPr lang="en-US" sz="1400" dirty="0" err="1"/>
              <a:t>Vassilakopoulou</a:t>
            </a:r>
            <a:r>
              <a:rPr lang="en-US" sz="1400" dirty="0"/>
              <a:t>, P.: </a:t>
            </a:r>
            <a:r>
              <a:rPr lang="en-US" sz="1400" i="1" dirty="0"/>
              <a:t>The Work of </a:t>
            </a:r>
            <a:r>
              <a:rPr lang="en-US" sz="1400" i="1" dirty="0" err="1"/>
              <a:t>Infrastructuring</a:t>
            </a:r>
            <a:r>
              <a:rPr lang="en-US" sz="1400" i="1" dirty="0"/>
              <a:t>: A Study of a National eHealth Project</a:t>
            </a:r>
            <a:r>
              <a:rPr lang="en-US" sz="1400" dirty="0"/>
              <a:t>, Proceedings of the ECSCW 2015, 205-221, </a:t>
            </a:r>
            <a:r>
              <a:rPr lang="en-US" sz="1400" dirty="0">
                <a:hlinkClick r:id="rId3"/>
              </a:rPr>
              <a:t>online access </a:t>
            </a:r>
            <a:endParaRPr lang="en-US" sz="1400" dirty="0"/>
          </a:p>
          <a:p>
            <a:pPr marL="0" indent="0">
              <a:buNone/>
            </a:pPr>
            <a:r>
              <a:rPr lang="nb-NO" sz="1400" b="1" dirty="0" err="1" smtClean="0"/>
              <a:t>Additional</a:t>
            </a:r>
            <a:r>
              <a:rPr lang="nb-NO" sz="1400" b="1" dirty="0" smtClean="0"/>
              <a:t> </a:t>
            </a:r>
            <a:r>
              <a:rPr lang="nb-NO" sz="1400" b="1" dirty="0" err="1" smtClean="0"/>
              <a:t>readings</a:t>
            </a:r>
            <a:endParaRPr lang="nb-NO" sz="1400" b="1" dirty="0" smtClean="0"/>
          </a:p>
          <a:p>
            <a:r>
              <a:rPr lang="nb-NO" sz="1100" dirty="0" err="1"/>
              <a:t>Karasti</a:t>
            </a:r>
            <a:r>
              <a:rPr lang="nb-NO" sz="1100" dirty="0"/>
              <a:t>, H., Baker, K.S. &amp; Millerand, F.: </a:t>
            </a:r>
            <a:r>
              <a:rPr lang="nb-NO" sz="1100" i="1" dirty="0" err="1"/>
              <a:t>Infrastructure</a:t>
            </a:r>
            <a:r>
              <a:rPr lang="nb-NO" sz="1100" i="1" dirty="0"/>
              <a:t> Time: Long-Term Matters in </a:t>
            </a:r>
            <a:r>
              <a:rPr lang="nb-NO" sz="1100" i="1" dirty="0" err="1"/>
              <a:t>Collaborative</a:t>
            </a:r>
            <a:r>
              <a:rPr lang="nb-NO" sz="1100" i="1" dirty="0"/>
              <a:t> Development</a:t>
            </a:r>
            <a:r>
              <a:rPr lang="nb-NO" sz="1100" dirty="0"/>
              <a:t>, 2010. Computer </a:t>
            </a:r>
            <a:r>
              <a:rPr lang="nb-NO" sz="1100" dirty="0" err="1"/>
              <a:t>Supported</a:t>
            </a:r>
            <a:r>
              <a:rPr lang="nb-NO" sz="1100" dirty="0"/>
              <a:t> Cooperative </a:t>
            </a:r>
            <a:r>
              <a:rPr lang="nb-NO" sz="1100" dirty="0" err="1"/>
              <a:t>Work</a:t>
            </a:r>
            <a:r>
              <a:rPr lang="nb-NO" sz="1100" dirty="0"/>
              <a:t>, vol 19 </a:t>
            </a:r>
            <a:r>
              <a:rPr lang="nb-NO" sz="1100" dirty="0" err="1"/>
              <a:t>no</a:t>
            </a:r>
            <a:r>
              <a:rPr lang="nb-NO" sz="1100" dirty="0"/>
              <a:t> 3-4, 377-415. </a:t>
            </a:r>
            <a:r>
              <a:rPr lang="nb-NO" sz="1100" dirty="0">
                <a:hlinkClick r:id="rId4"/>
              </a:rPr>
              <a:t>online </a:t>
            </a:r>
            <a:r>
              <a:rPr lang="nb-NO" sz="1100" dirty="0" err="1">
                <a:hlinkClick r:id="rId4"/>
              </a:rPr>
              <a:t>access</a:t>
            </a:r>
            <a:endParaRPr lang="nb-NO" sz="1100" dirty="0"/>
          </a:p>
          <a:p>
            <a:r>
              <a:rPr lang="nb-NO" sz="1100" dirty="0" err="1"/>
              <a:t>Karasti</a:t>
            </a:r>
            <a:r>
              <a:rPr lang="nb-NO" sz="1100" dirty="0"/>
              <a:t>, H. &amp; Baker, K.S.: </a:t>
            </a:r>
            <a:r>
              <a:rPr lang="nb-NO" sz="1100" i="1" dirty="0" err="1"/>
              <a:t>Community</a:t>
            </a:r>
            <a:r>
              <a:rPr lang="nb-NO" sz="1100" i="1" dirty="0"/>
              <a:t> Design: </a:t>
            </a:r>
            <a:r>
              <a:rPr lang="nb-NO" sz="1100" i="1" dirty="0" err="1"/>
              <a:t>growing</a:t>
            </a:r>
            <a:r>
              <a:rPr lang="nb-NO" sz="1100" i="1" dirty="0"/>
              <a:t> </a:t>
            </a:r>
            <a:r>
              <a:rPr lang="nb-NO" sz="1100" i="1" dirty="0" err="1"/>
              <a:t>one's</a:t>
            </a:r>
            <a:r>
              <a:rPr lang="nb-NO" sz="1100" i="1" dirty="0"/>
              <a:t> </a:t>
            </a:r>
            <a:r>
              <a:rPr lang="nb-NO" sz="1100" i="1" dirty="0" err="1"/>
              <a:t>information</a:t>
            </a:r>
            <a:r>
              <a:rPr lang="nb-NO" sz="1100" i="1" dirty="0"/>
              <a:t> </a:t>
            </a:r>
            <a:r>
              <a:rPr lang="nb-NO" sz="1100" i="1" dirty="0" err="1"/>
              <a:t>infrastructure</a:t>
            </a:r>
            <a:r>
              <a:rPr lang="nb-NO" sz="1100" dirty="0"/>
              <a:t>, 2008. </a:t>
            </a:r>
            <a:r>
              <a:rPr lang="nb-NO" sz="1100" dirty="0" err="1"/>
              <a:t>Proceedings</a:t>
            </a:r>
            <a:r>
              <a:rPr lang="nb-NO" sz="1100" dirty="0"/>
              <a:t> </a:t>
            </a:r>
            <a:r>
              <a:rPr lang="nb-NO" sz="1100" dirty="0" err="1"/>
              <a:t>of</a:t>
            </a:r>
            <a:r>
              <a:rPr lang="nb-NO" sz="1100" dirty="0"/>
              <a:t> PDC'08, </a:t>
            </a:r>
            <a:r>
              <a:rPr lang="nb-NO" sz="1100" dirty="0" err="1"/>
              <a:t>pp</a:t>
            </a:r>
            <a:r>
              <a:rPr lang="nb-NO" sz="1100" dirty="0"/>
              <a:t>. 217-220. </a:t>
            </a:r>
            <a:r>
              <a:rPr lang="nb-NO" sz="1100" dirty="0">
                <a:hlinkClick r:id="rId5"/>
              </a:rPr>
              <a:t>online </a:t>
            </a:r>
            <a:r>
              <a:rPr lang="nb-NO" sz="1100" dirty="0" err="1">
                <a:hlinkClick r:id="rId5"/>
              </a:rPr>
              <a:t>access</a:t>
            </a:r>
            <a:endParaRPr lang="nb-NO" sz="1100" dirty="0"/>
          </a:p>
          <a:p>
            <a:r>
              <a:rPr lang="nb-NO" sz="1100" dirty="0" err="1"/>
              <a:t>Bowker</a:t>
            </a:r>
            <a:r>
              <a:rPr lang="nb-NO" sz="1100" dirty="0"/>
              <a:t>, G.C., Baker, K., Millerand, F. &amp; Ribes, D.: </a:t>
            </a:r>
            <a:r>
              <a:rPr lang="nb-NO" sz="1100" i="1" dirty="0" err="1"/>
              <a:t>Toward</a:t>
            </a:r>
            <a:r>
              <a:rPr lang="nb-NO" sz="1100" i="1" dirty="0"/>
              <a:t> Information </a:t>
            </a:r>
            <a:r>
              <a:rPr lang="nb-NO" sz="1100" i="1" dirty="0" err="1"/>
              <a:t>Infrastructure</a:t>
            </a:r>
            <a:r>
              <a:rPr lang="nb-NO" sz="1100" i="1" dirty="0"/>
              <a:t> Studies: </a:t>
            </a:r>
            <a:r>
              <a:rPr lang="nb-NO" sz="1100" i="1" dirty="0" err="1"/>
              <a:t>Ways</a:t>
            </a:r>
            <a:r>
              <a:rPr lang="nb-NO" sz="1100" i="1" dirty="0"/>
              <a:t> </a:t>
            </a:r>
            <a:r>
              <a:rPr lang="nb-NO" sz="1100" i="1" dirty="0" err="1"/>
              <a:t>of</a:t>
            </a:r>
            <a:r>
              <a:rPr lang="nb-NO" sz="1100" i="1" dirty="0"/>
              <a:t> </a:t>
            </a:r>
            <a:r>
              <a:rPr lang="nb-NO" sz="1100" i="1" dirty="0" err="1"/>
              <a:t>Knowing</a:t>
            </a:r>
            <a:r>
              <a:rPr lang="nb-NO" sz="1100" i="1" dirty="0"/>
              <a:t> in a </a:t>
            </a:r>
            <a:r>
              <a:rPr lang="nb-NO" sz="1100" i="1" dirty="0" err="1"/>
              <a:t>Networked</a:t>
            </a:r>
            <a:r>
              <a:rPr lang="nb-NO" sz="1100" i="1" dirty="0"/>
              <a:t> Environment</a:t>
            </a:r>
            <a:r>
              <a:rPr lang="nb-NO" sz="1100" dirty="0"/>
              <a:t>, 2010. Computer </a:t>
            </a:r>
            <a:r>
              <a:rPr lang="nb-NO" sz="1100" dirty="0" err="1"/>
              <a:t>Supported</a:t>
            </a:r>
            <a:r>
              <a:rPr lang="nb-NO" sz="1100" dirty="0"/>
              <a:t> Cooperative </a:t>
            </a:r>
            <a:r>
              <a:rPr lang="nb-NO" sz="1100" dirty="0" err="1"/>
              <a:t>Work</a:t>
            </a:r>
            <a:r>
              <a:rPr lang="nb-NO" sz="1100" dirty="0"/>
              <a:t>. (</a:t>
            </a:r>
            <a:r>
              <a:rPr lang="nb-NO" sz="1100" dirty="0" err="1"/>
              <a:t>Introduction</a:t>
            </a:r>
            <a:r>
              <a:rPr lang="nb-NO" sz="1100" dirty="0"/>
              <a:t> to Special </a:t>
            </a:r>
            <a:r>
              <a:rPr lang="nb-NO" sz="1100" dirty="0" err="1"/>
              <a:t>Issue</a:t>
            </a:r>
            <a:r>
              <a:rPr lang="nb-NO" sz="1100" dirty="0"/>
              <a:t> </a:t>
            </a:r>
            <a:r>
              <a:rPr lang="nb-NO" sz="1100" dirty="0" err="1"/>
              <a:t>of</a:t>
            </a:r>
            <a:r>
              <a:rPr lang="nb-NO" sz="1100" dirty="0"/>
              <a:t> JCSCW), 19(3-4): 231-244. online </a:t>
            </a:r>
            <a:r>
              <a:rPr lang="nb-NO" sz="1100" dirty="0" err="1"/>
              <a:t>access</a:t>
            </a:r>
            <a:r>
              <a:rPr lang="nb-NO" sz="1100" dirty="0"/>
              <a:t>    </a:t>
            </a:r>
          </a:p>
          <a:p>
            <a:r>
              <a:rPr lang="nb-NO" sz="1100" dirty="0" err="1"/>
              <a:t>Karasti</a:t>
            </a:r>
            <a:r>
              <a:rPr lang="nb-NO" sz="1100" dirty="0"/>
              <a:t>, H. </a:t>
            </a:r>
            <a:r>
              <a:rPr lang="nb-NO" sz="1100" i="1" dirty="0" err="1"/>
              <a:t>Infrastructuring</a:t>
            </a:r>
            <a:r>
              <a:rPr lang="nb-NO" sz="1100" i="1" dirty="0"/>
              <a:t> in </a:t>
            </a:r>
            <a:r>
              <a:rPr lang="nb-NO" sz="1100" i="1" dirty="0" err="1"/>
              <a:t>participatory</a:t>
            </a:r>
            <a:r>
              <a:rPr lang="nb-NO" sz="1100" i="1" dirty="0"/>
              <a:t> design</a:t>
            </a:r>
            <a:r>
              <a:rPr lang="nb-NO" sz="1100" dirty="0"/>
              <a:t>, 2014. </a:t>
            </a:r>
            <a:r>
              <a:rPr lang="nb-NO" sz="1100" dirty="0" err="1"/>
              <a:t>Proceedings</a:t>
            </a:r>
            <a:r>
              <a:rPr lang="nb-NO" sz="1100" dirty="0"/>
              <a:t> </a:t>
            </a:r>
            <a:r>
              <a:rPr lang="nb-NO" sz="1100" dirty="0" err="1"/>
              <a:t>of</a:t>
            </a:r>
            <a:r>
              <a:rPr lang="nb-NO" sz="1100" dirty="0"/>
              <a:t> PDC'14, </a:t>
            </a:r>
            <a:r>
              <a:rPr lang="nb-NO" sz="1100" dirty="0" err="1"/>
              <a:t>pp</a:t>
            </a:r>
            <a:r>
              <a:rPr lang="nb-NO" sz="1100" dirty="0"/>
              <a:t>. 141-150. </a:t>
            </a:r>
            <a:r>
              <a:rPr lang="nb-NO" sz="1100" dirty="0">
                <a:hlinkClick r:id="rId6"/>
              </a:rPr>
              <a:t>online </a:t>
            </a:r>
            <a:r>
              <a:rPr lang="nb-NO" sz="1100" dirty="0" err="1">
                <a:hlinkClick r:id="rId6"/>
              </a:rPr>
              <a:t>access</a:t>
            </a:r>
            <a:endParaRPr lang="nb-NO" sz="1100" dirty="0"/>
          </a:p>
          <a:p>
            <a:r>
              <a:rPr lang="nb-NO" sz="1100" dirty="0"/>
              <a:t>Star, S.L. </a:t>
            </a:r>
            <a:r>
              <a:rPr lang="nb-NO" sz="1100" i="1" dirty="0"/>
              <a:t>The </a:t>
            </a:r>
            <a:r>
              <a:rPr lang="nb-NO" sz="1100" i="1" dirty="0" err="1"/>
              <a:t>Ethnography</a:t>
            </a:r>
            <a:r>
              <a:rPr lang="nb-NO" sz="1100" i="1" dirty="0"/>
              <a:t> </a:t>
            </a:r>
            <a:r>
              <a:rPr lang="nb-NO" sz="1100" i="1" dirty="0" err="1"/>
              <a:t>of</a:t>
            </a:r>
            <a:r>
              <a:rPr lang="nb-NO" sz="1100" i="1" dirty="0"/>
              <a:t> </a:t>
            </a:r>
            <a:r>
              <a:rPr lang="nb-NO" sz="1100" i="1" dirty="0" err="1"/>
              <a:t>Infrastructure</a:t>
            </a:r>
            <a:r>
              <a:rPr lang="nb-NO" sz="1100" dirty="0"/>
              <a:t>, 1999. American </a:t>
            </a:r>
            <a:r>
              <a:rPr lang="nb-NO" sz="1100" dirty="0" err="1"/>
              <a:t>Behavioral</a:t>
            </a:r>
            <a:r>
              <a:rPr lang="nb-NO" sz="1100" dirty="0"/>
              <a:t> Scientist vol 43 </a:t>
            </a:r>
            <a:r>
              <a:rPr lang="nb-NO" sz="1100" dirty="0" err="1"/>
              <a:t>no</a:t>
            </a:r>
            <a:r>
              <a:rPr lang="nb-NO" sz="1100" dirty="0"/>
              <a:t> 3, </a:t>
            </a:r>
            <a:r>
              <a:rPr lang="nb-NO" sz="1100" dirty="0" err="1"/>
              <a:t>pp</a:t>
            </a:r>
            <a:r>
              <a:rPr lang="nb-NO" sz="1100" dirty="0"/>
              <a:t>. 377-391. </a:t>
            </a:r>
            <a:r>
              <a:rPr lang="nb-NO" sz="1100" dirty="0">
                <a:hlinkClick r:id="rId7"/>
              </a:rPr>
              <a:t>online </a:t>
            </a:r>
            <a:r>
              <a:rPr lang="nb-NO" sz="1100" dirty="0" err="1">
                <a:hlinkClick r:id="rId7"/>
              </a:rPr>
              <a:t>access</a:t>
            </a:r>
            <a:endParaRPr lang="nb-NO" sz="1100" dirty="0"/>
          </a:p>
          <a:p>
            <a:r>
              <a:rPr lang="nb-NO" sz="1100" dirty="0"/>
              <a:t>Star, S.L. &amp; </a:t>
            </a:r>
            <a:r>
              <a:rPr lang="nb-NO" sz="1100" dirty="0" err="1"/>
              <a:t>Bowker</a:t>
            </a:r>
            <a:r>
              <a:rPr lang="nb-NO" sz="1100" dirty="0"/>
              <a:t>, G.C.: </a:t>
            </a:r>
            <a:r>
              <a:rPr lang="nb-NO" sz="1100" i="1" dirty="0"/>
              <a:t>How to </a:t>
            </a:r>
            <a:r>
              <a:rPr lang="nb-NO" sz="1100" i="1" dirty="0" err="1"/>
              <a:t>Infrastructure</a:t>
            </a:r>
            <a:r>
              <a:rPr lang="nb-NO" sz="1100" dirty="0"/>
              <a:t>, 2010. </a:t>
            </a:r>
            <a:r>
              <a:rPr lang="nb-NO" sz="1100" dirty="0" err="1"/>
              <a:t>Lievrouw</a:t>
            </a:r>
            <a:r>
              <a:rPr lang="nb-NO" sz="1100" dirty="0"/>
              <a:t>, L.A. &amp; Livingstone, S. (eds): </a:t>
            </a:r>
            <a:r>
              <a:rPr lang="nb-NO" sz="1100" dirty="0" err="1"/>
              <a:t>Handbook</a:t>
            </a:r>
            <a:r>
              <a:rPr lang="nb-NO" sz="1100" dirty="0"/>
              <a:t> </a:t>
            </a:r>
            <a:r>
              <a:rPr lang="nb-NO" sz="1100" dirty="0" err="1"/>
              <a:t>of</a:t>
            </a:r>
            <a:r>
              <a:rPr lang="nb-NO" sz="1100" dirty="0"/>
              <a:t> New Media: </a:t>
            </a:r>
            <a:r>
              <a:rPr lang="nb-NO" sz="1100" dirty="0" err="1"/>
              <a:t>Social</a:t>
            </a:r>
            <a:r>
              <a:rPr lang="nb-NO" sz="1100" dirty="0"/>
              <a:t> Shaping and </a:t>
            </a:r>
            <a:r>
              <a:rPr lang="nb-NO" sz="1100" dirty="0" err="1"/>
              <a:t>Social</a:t>
            </a:r>
            <a:r>
              <a:rPr lang="nb-NO" sz="1100" dirty="0"/>
              <a:t> </a:t>
            </a:r>
            <a:r>
              <a:rPr lang="nb-NO" sz="1100" dirty="0" err="1"/>
              <a:t>Consequences</a:t>
            </a:r>
            <a:r>
              <a:rPr lang="nb-NO" sz="1100" dirty="0"/>
              <a:t> </a:t>
            </a:r>
            <a:r>
              <a:rPr lang="nb-NO" sz="1100" dirty="0" err="1"/>
              <a:t>on</a:t>
            </a:r>
            <a:r>
              <a:rPr lang="nb-NO" sz="1100" dirty="0"/>
              <a:t> </a:t>
            </a:r>
            <a:r>
              <a:rPr lang="nb-NO" sz="1100" dirty="0" err="1"/>
              <a:t>ICTs</a:t>
            </a:r>
            <a:r>
              <a:rPr lang="nb-NO" sz="1100" dirty="0"/>
              <a:t>, Sage: London, </a:t>
            </a:r>
            <a:r>
              <a:rPr lang="nb-NO" sz="1100" dirty="0" err="1"/>
              <a:t>pp</a:t>
            </a:r>
            <a:r>
              <a:rPr lang="nb-NO" sz="1100" dirty="0"/>
              <a:t>. 151-162 </a:t>
            </a:r>
            <a:r>
              <a:rPr lang="nb-NO" sz="1100" dirty="0">
                <a:hlinkClick r:id="rId8"/>
              </a:rPr>
              <a:t>online </a:t>
            </a:r>
            <a:r>
              <a:rPr lang="nb-NO" sz="1100" dirty="0" err="1">
                <a:hlinkClick r:id="rId8"/>
              </a:rPr>
              <a:t>access</a:t>
            </a:r>
            <a:endParaRPr lang="nb-NO" sz="1100" dirty="0"/>
          </a:p>
          <a:p>
            <a:r>
              <a:rPr lang="nb-NO" sz="1100" dirty="0"/>
              <a:t>Star, S.L.: </a:t>
            </a:r>
            <a:r>
              <a:rPr lang="nb-NO" sz="1100" i="1" dirty="0" err="1"/>
              <a:t>Infrastructure</a:t>
            </a:r>
            <a:r>
              <a:rPr lang="nb-NO" sz="1100" i="1" dirty="0"/>
              <a:t> and </a:t>
            </a:r>
            <a:r>
              <a:rPr lang="nb-NO" sz="1100" i="1" dirty="0" err="1"/>
              <a:t>ethnographic</a:t>
            </a:r>
            <a:r>
              <a:rPr lang="nb-NO" sz="1100" i="1" dirty="0"/>
              <a:t> </a:t>
            </a:r>
            <a:r>
              <a:rPr lang="nb-NO" sz="1100" i="1" dirty="0" err="1"/>
              <a:t>practice</a:t>
            </a:r>
            <a:r>
              <a:rPr lang="nb-NO" sz="1100" i="1" dirty="0"/>
              <a:t>: </a:t>
            </a:r>
            <a:r>
              <a:rPr lang="nb-NO" sz="1100" i="1" dirty="0" err="1"/>
              <a:t>working</a:t>
            </a:r>
            <a:r>
              <a:rPr lang="nb-NO" sz="1100" i="1" dirty="0"/>
              <a:t> </a:t>
            </a:r>
            <a:r>
              <a:rPr lang="nb-NO" sz="1100" i="1" dirty="0" err="1"/>
              <a:t>on</a:t>
            </a:r>
            <a:r>
              <a:rPr lang="nb-NO" sz="1100" i="1" dirty="0"/>
              <a:t> </a:t>
            </a:r>
            <a:r>
              <a:rPr lang="nb-NO" sz="1100" i="1" dirty="0" err="1"/>
              <a:t>the</a:t>
            </a:r>
            <a:r>
              <a:rPr lang="nb-NO" sz="1100" i="1" dirty="0"/>
              <a:t> </a:t>
            </a:r>
            <a:r>
              <a:rPr lang="nb-NO" sz="1100" i="1" dirty="0" err="1"/>
              <a:t>fringes</a:t>
            </a:r>
            <a:r>
              <a:rPr lang="nb-NO" sz="1100" dirty="0"/>
              <a:t>, 2002. Scandinavian Journal </a:t>
            </a:r>
            <a:r>
              <a:rPr lang="nb-NO" sz="1100" dirty="0" err="1"/>
              <a:t>of</a:t>
            </a:r>
            <a:r>
              <a:rPr lang="nb-NO" sz="1100" dirty="0"/>
              <a:t> Information Systems vol 14 </a:t>
            </a:r>
            <a:r>
              <a:rPr lang="nb-NO" sz="1100" dirty="0" err="1"/>
              <a:t>no</a:t>
            </a:r>
            <a:r>
              <a:rPr lang="nb-NO" sz="1100" dirty="0"/>
              <a:t> 2, </a:t>
            </a:r>
            <a:r>
              <a:rPr lang="nb-NO" sz="1100" dirty="0" err="1"/>
              <a:t>pp</a:t>
            </a:r>
            <a:r>
              <a:rPr lang="nb-NO" sz="1100" dirty="0"/>
              <a:t>. 107-122 </a:t>
            </a:r>
            <a:r>
              <a:rPr lang="nb-NO" sz="1100" dirty="0">
                <a:hlinkClick r:id="rId9"/>
              </a:rPr>
              <a:t>online </a:t>
            </a:r>
            <a:r>
              <a:rPr lang="nb-NO" sz="1100" dirty="0" err="1">
                <a:hlinkClick r:id="rId9"/>
              </a:rPr>
              <a:t>access</a:t>
            </a:r>
            <a:r>
              <a:rPr lang="nb-NO" sz="1100" dirty="0"/>
              <a:t>  </a:t>
            </a:r>
          </a:p>
          <a:p>
            <a:r>
              <a:rPr lang="nb-NO" sz="1100" dirty="0"/>
              <a:t>Ribes, D. and Lee, C. P. : </a:t>
            </a:r>
            <a:r>
              <a:rPr lang="nb-NO" sz="1100" i="1" dirty="0" err="1"/>
              <a:t>Sociotechnical</a:t>
            </a:r>
            <a:r>
              <a:rPr lang="nb-NO" sz="1100" i="1" dirty="0"/>
              <a:t> Studies </a:t>
            </a:r>
            <a:r>
              <a:rPr lang="nb-NO" sz="1100" i="1" dirty="0" err="1"/>
              <a:t>of</a:t>
            </a:r>
            <a:r>
              <a:rPr lang="nb-NO" sz="1100" i="1" dirty="0"/>
              <a:t> </a:t>
            </a:r>
            <a:r>
              <a:rPr lang="nb-NO" sz="1100" i="1" dirty="0" err="1"/>
              <a:t>Cyberinfrastructure</a:t>
            </a:r>
            <a:r>
              <a:rPr lang="nb-NO" sz="1100" i="1" dirty="0"/>
              <a:t> and e-Research: </a:t>
            </a:r>
            <a:r>
              <a:rPr lang="nb-NO" sz="1100" i="1" dirty="0" err="1"/>
              <a:t>Current</a:t>
            </a:r>
            <a:r>
              <a:rPr lang="nb-NO" sz="1100" i="1" dirty="0"/>
              <a:t> </a:t>
            </a:r>
            <a:r>
              <a:rPr lang="nb-NO" sz="1100" i="1" dirty="0" err="1"/>
              <a:t>Themes</a:t>
            </a:r>
            <a:r>
              <a:rPr lang="nb-NO" sz="1100" i="1" dirty="0"/>
              <a:t> and </a:t>
            </a:r>
            <a:r>
              <a:rPr lang="nb-NO" sz="1100" i="1" dirty="0" err="1"/>
              <a:t>Future</a:t>
            </a:r>
            <a:r>
              <a:rPr lang="nb-NO" sz="1100" i="1" dirty="0"/>
              <a:t> </a:t>
            </a:r>
            <a:r>
              <a:rPr lang="nb-NO" sz="1100" i="1" dirty="0" err="1"/>
              <a:t>Trajectories</a:t>
            </a:r>
            <a:r>
              <a:rPr lang="nb-NO" sz="1100" i="1" dirty="0"/>
              <a:t>.</a:t>
            </a:r>
            <a:r>
              <a:rPr lang="nb-NO" sz="1100" dirty="0"/>
              <a:t>, 2010. Computer </a:t>
            </a:r>
            <a:r>
              <a:rPr lang="nb-NO" sz="1100" dirty="0" err="1"/>
              <a:t>Supported</a:t>
            </a:r>
            <a:r>
              <a:rPr lang="nb-NO" sz="1100" dirty="0"/>
              <a:t> Cooperative </a:t>
            </a:r>
            <a:r>
              <a:rPr lang="nb-NO" sz="1100" dirty="0" err="1"/>
              <a:t>Work</a:t>
            </a:r>
            <a:r>
              <a:rPr lang="nb-NO" sz="1100" dirty="0"/>
              <a:t>. (</a:t>
            </a:r>
            <a:r>
              <a:rPr lang="nb-NO" sz="1100" dirty="0" err="1"/>
              <a:t>Introduction</a:t>
            </a:r>
            <a:r>
              <a:rPr lang="nb-NO" sz="1100" dirty="0"/>
              <a:t> to Special </a:t>
            </a:r>
            <a:r>
              <a:rPr lang="nb-NO" sz="1100" dirty="0" err="1"/>
              <a:t>Issue</a:t>
            </a:r>
            <a:r>
              <a:rPr lang="nb-NO" sz="1100" dirty="0"/>
              <a:t> </a:t>
            </a:r>
            <a:r>
              <a:rPr lang="nb-NO" sz="1100" dirty="0" err="1"/>
              <a:t>of</a:t>
            </a:r>
            <a:r>
              <a:rPr lang="nb-NO" sz="1100" dirty="0"/>
              <a:t> JCSCW), 19(3-4): 231-244. </a:t>
            </a:r>
            <a:r>
              <a:rPr lang="nb-NO" sz="1100" dirty="0">
                <a:hlinkClick r:id="rId10"/>
              </a:rPr>
              <a:t>online </a:t>
            </a:r>
            <a:r>
              <a:rPr lang="nb-NO" sz="1100" dirty="0" err="1">
                <a:hlinkClick r:id="rId10"/>
              </a:rPr>
              <a:t>access</a:t>
            </a:r>
            <a:endParaRPr lang="nb-NO" sz="1100" dirty="0"/>
          </a:p>
          <a:p>
            <a:r>
              <a:rPr lang="nb-NO" sz="1100" dirty="0" err="1"/>
              <a:t>Cohn</a:t>
            </a:r>
            <a:r>
              <a:rPr lang="nb-NO" sz="1100" dirty="0"/>
              <a:t>, M.L.: </a:t>
            </a:r>
            <a:r>
              <a:rPr lang="nb-NO" sz="1100" i="1" dirty="0" err="1"/>
              <a:t>Convivial</a:t>
            </a:r>
            <a:r>
              <a:rPr lang="nb-NO" sz="1100" i="1" dirty="0"/>
              <a:t> </a:t>
            </a:r>
            <a:r>
              <a:rPr lang="nb-NO" sz="1100" i="1" dirty="0" err="1"/>
              <a:t>Decay</a:t>
            </a:r>
            <a:r>
              <a:rPr lang="nb-NO" sz="1100" i="1" dirty="0"/>
              <a:t>: </a:t>
            </a:r>
            <a:r>
              <a:rPr lang="nb-NO" sz="1100" i="1" dirty="0" err="1"/>
              <a:t>Entangled</a:t>
            </a:r>
            <a:r>
              <a:rPr lang="nb-NO" sz="1100" i="1" dirty="0"/>
              <a:t> Lifetimes in a </a:t>
            </a:r>
            <a:r>
              <a:rPr lang="nb-NO" sz="1100" i="1" dirty="0" err="1"/>
              <a:t>Geriatric</a:t>
            </a:r>
            <a:r>
              <a:rPr lang="nb-NO" sz="1100" i="1" dirty="0"/>
              <a:t> </a:t>
            </a:r>
            <a:r>
              <a:rPr lang="nb-NO" sz="1100" i="1" dirty="0" err="1"/>
              <a:t>Infrastructure</a:t>
            </a:r>
            <a:r>
              <a:rPr lang="nb-NO" sz="1100" dirty="0"/>
              <a:t>, 2016. CSCW'16: 1511-1523. </a:t>
            </a:r>
            <a:r>
              <a:rPr lang="nb-NO" sz="1100" dirty="0">
                <a:hlinkClick r:id="rId11"/>
              </a:rPr>
              <a:t>Online </a:t>
            </a:r>
            <a:r>
              <a:rPr lang="nb-NO" sz="1100" dirty="0" err="1">
                <a:hlinkClick r:id="rId11"/>
              </a:rPr>
              <a:t>access</a:t>
            </a:r>
            <a:endParaRPr lang="nb-NO" sz="1100" dirty="0"/>
          </a:p>
          <a:p>
            <a:r>
              <a:rPr lang="nb-NO" sz="1100" dirty="0" err="1"/>
              <a:t>Bietz</a:t>
            </a:r>
            <a:r>
              <a:rPr lang="nb-NO" sz="1100" dirty="0"/>
              <a:t>, M.J., </a:t>
            </a:r>
            <a:r>
              <a:rPr lang="nb-NO" sz="1100" dirty="0" err="1"/>
              <a:t>Baumer</a:t>
            </a:r>
            <a:r>
              <a:rPr lang="nb-NO" sz="1100" dirty="0"/>
              <a:t>, E.P.S., &amp; Lee, C.P. : </a:t>
            </a:r>
            <a:r>
              <a:rPr lang="nb-NO" sz="1100" i="1" dirty="0" err="1"/>
              <a:t>Synergizing</a:t>
            </a:r>
            <a:r>
              <a:rPr lang="nb-NO" sz="1100" i="1" dirty="0"/>
              <a:t> in </a:t>
            </a:r>
            <a:r>
              <a:rPr lang="nb-NO" sz="1100" i="1" dirty="0" err="1"/>
              <a:t>cyberinfrastructure</a:t>
            </a:r>
            <a:r>
              <a:rPr lang="nb-NO" sz="1100" i="1" dirty="0"/>
              <a:t> </a:t>
            </a:r>
            <a:r>
              <a:rPr lang="nb-NO" sz="1100" i="1" dirty="0" err="1"/>
              <a:t>development</a:t>
            </a:r>
            <a:r>
              <a:rPr lang="nb-NO" sz="1100" dirty="0"/>
              <a:t>, 2010. Computer </a:t>
            </a:r>
            <a:r>
              <a:rPr lang="nb-NO" sz="1100" dirty="0" err="1"/>
              <a:t>Supported</a:t>
            </a:r>
            <a:r>
              <a:rPr lang="nb-NO" sz="1100" dirty="0"/>
              <a:t> Cooperative </a:t>
            </a:r>
            <a:r>
              <a:rPr lang="nb-NO" sz="1100" dirty="0" err="1"/>
              <a:t>Work</a:t>
            </a:r>
            <a:r>
              <a:rPr lang="nb-NO" sz="1100" dirty="0"/>
              <a:t>. (</a:t>
            </a:r>
            <a:r>
              <a:rPr lang="nb-NO" sz="1100" dirty="0" err="1"/>
              <a:t>Introduction</a:t>
            </a:r>
            <a:r>
              <a:rPr lang="nb-NO" sz="1100" dirty="0"/>
              <a:t> to Special </a:t>
            </a:r>
            <a:r>
              <a:rPr lang="nb-NO" sz="1100" dirty="0" err="1"/>
              <a:t>Issue</a:t>
            </a:r>
            <a:r>
              <a:rPr lang="nb-NO" sz="1100" dirty="0"/>
              <a:t> </a:t>
            </a:r>
            <a:r>
              <a:rPr lang="nb-NO" sz="1100" dirty="0" err="1"/>
              <a:t>of</a:t>
            </a:r>
            <a:r>
              <a:rPr lang="nb-NO" sz="1100" dirty="0"/>
              <a:t> JCSCW), 19(3-4): 245-281 . </a:t>
            </a:r>
            <a:r>
              <a:rPr lang="nb-NO" sz="1100" dirty="0">
                <a:hlinkClick r:id="rId12"/>
              </a:rPr>
              <a:t>online </a:t>
            </a:r>
            <a:r>
              <a:rPr lang="nb-NO" sz="1100" dirty="0" err="1">
                <a:hlinkClick r:id="rId12"/>
              </a:rPr>
              <a:t>access</a:t>
            </a:r>
            <a:endParaRPr lang="nb-NO" sz="1100" dirty="0"/>
          </a:p>
          <a:p>
            <a:r>
              <a:rPr lang="nb-NO" sz="1100" dirty="0" err="1"/>
              <a:t>O’Day</a:t>
            </a:r>
            <a:r>
              <a:rPr lang="nb-NO" sz="1100" dirty="0"/>
              <a:t>, V. L., Adler, A., </a:t>
            </a:r>
            <a:r>
              <a:rPr lang="nb-NO" sz="1100" dirty="0" err="1"/>
              <a:t>Kuchinsky</a:t>
            </a:r>
            <a:r>
              <a:rPr lang="nb-NO" sz="1100" dirty="0"/>
              <a:t>, A. &amp; </a:t>
            </a:r>
            <a:r>
              <a:rPr lang="nb-NO" sz="1100" dirty="0" err="1"/>
              <a:t>Bouch</a:t>
            </a:r>
            <a:r>
              <a:rPr lang="nb-NO" sz="1100" dirty="0"/>
              <a:t>, A.: </a:t>
            </a:r>
            <a:r>
              <a:rPr lang="nb-NO" sz="1100" i="1" dirty="0" err="1"/>
              <a:t>When</a:t>
            </a:r>
            <a:r>
              <a:rPr lang="nb-NO" sz="1100" i="1" dirty="0"/>
              <a:t> Worlds </a:t>
            </a:r>
            <a:r>
              <a:rPr lang="nb-NO" sz="1100" i="1" dirty="0" err="1"/>
              <a:t>Collide</a:t>
            </a:r>
            <a:r>
              <a:rPr lang="nb-NO" sz="1100" i="1" dirty="0"/>
              <a:t>: </a:t>
            </a:r>
            <a:r>
              <a:rPr lang="nb-NO" sz="1100" i="1" dirty="0" err="1"/>
              <a:t>Molecular</a:t>
            </a:r>
            <a:r>
              <a:rPr lang="nb-NO" sz="1100" i="1" dirty="0"/>
              <a:t> </a:t>
            </a:r>
            <a:r>
              <a:rPr lang="nb-NO" sz="1100" i="1" dirty="0" err="1"/>
              <a:t>biology</a:t>
            </a:r>
            <a:r>
              <a:rPr lang="nb-NO" sz="1100" i="1" dirty="0"/>
              <a:t> as </a:t>
            </a:r>
            <a:r>
              <a:rPr lang="nb-NO" sz="1100" i="1" dirty="0" err="1"/>
              <a:t>interdisciplinary</a:t>
            </a:r>
            <a:r>
              <a:rPr lang="nb-NO" sz="1100" i="1" dirty="0"/>
              <a:t> </a:t>
            </a:r>
            <a:r>
              <a:rPr lang="nb-NO" sz="1100" i="1" dirty="0" err="1"/>
              <a:t>collaboration</a:t>
            </a:r>
            <a:r>
              <a:rPr lang="nb-NO" sz="1100" dirty="0"/>
              <a:t>, 2001. Prinz et al. (eds.), </a:t>
            </a:r>
            <a:r>
              <a:rPr lang="nb-NO" sz="1100" dirty="0" err="1"/>
              <a:t>Proceedings</a:t>
            </a:r>
            <a:r>
              <a:rPr lang="nb-NO" sz="1100" dirty="0"/>
              <a:t> </a:t>
            </a:r>
            <a:r>
              <a:rPr lang="nb-NO" sz="1100" dirty="0" err="1"/>
              <a:t>of</a:t>
            </a:r>
            <a:r>
              <a:rPr lang="nb-NO" sz="1100" dirty="0"/>
              <a:t> </a:t>
            </a:r>
            <a:r>
              <a:rPr lang="nb-NO" sz="1100" dirty="0" err="1"/>
              <a:t>the</a:t>
            </a:r>
            <a:r>
              <a:rPr lang="nb-NO" sz="1100" dirty="0"/>
              <a:t> </a:t>
            </a:r>
            <a:r>
              <a:rPr lang="nb-NO" sz="1100" dirty="0" err="1"/>
              <a:t>Seventh</a:t>
            </a:r>
            <a:r>
              <a:rPr lang="nb-NO" sz="1100" dirty="0"/>
              <a:t> European Conference </a:t>
            </a:r>
            <a:r>
              <a:rPr lang="nb-NO" sz="1100" dirty="0" err="1"/>
              <a:t>on</a:t>
            </a:r>
            <a:r>
              <a:rPr lang="nb-NO" sz="1100" dirty="0"/>
              <a:t> Computer </a:t>
            </a:r>
            <a:r>
              <a:rPr lang="nb-NO" sz="1100" dirty="0" err="1"/>
              <a:t>Supported</a:t>
            </a:r>
            <a:r>
              <a:rPr lang="nb-NO" sz="1100" dirty="0"/>
              <a:t> Cooperative </a:t>
            </a:r>
            <a:r>
              <a:rPr lang="nb-NO" sz="1100" dirty="0" err="1"/>
              <a:t>Work</a:t>
            </a:r>
            <a:r>
              <a:rPr lang="nb-NO" sz="1100" dirty="0"/>
              <a:t>, ECSCW 2001, </a:t>
            </a:r>
            <a:r>
              <a:rPr lang="nb-NO" sz="1100" dirty="0" err="1"/>
              <a:t>Kluwer</a:t>
            </a:r>
            <a:r>
              <a:rPr lang="nb-NO" sz="1100" dirty="0"/>
              <a:t>, </a:t>
            </a:r>
            <a:r>
              <a:rPr lang="nb-NO" sz="1100" dirty="0" err="1"/>
              <a:t>pp</a:t>
            </a:r>
            <a:r>
              <a:rPr lang="nb-NO" sz="1100" dirty="0"/>
              <a:t>. 399-418. </a:t>
            </a:r>
            <a:r>
              <a:rPr lang="nb-NO" sz="1100" dirty="0">
                <a:hlinkClick r:id="rId13"/>
              </a:rPr>
              <a:t>online </a:t>
            </a:r>
            <a:r>
              <a:rPr lang="nb-NO" sz="1100" dirty="0" err="1">
                <a:hlinkClick r:id="rId13"/>
              </a:rPr>
              <a:t>access</a:t>
            </a:r>
            <a:r>
              <a:rPr lang="nb-NO" sz="1100" dirty="0">
                <a:hlinkClick r:id="rId13"/>
              </a:rPr>
              <a:t>.</a:t>
            </a:r>
            <a:endParaRPr lang="nb-NO" sz="1100" dirty="0"/>
          </a:p>
          <a:p>
            <a:r>
              <a:rPr lang="nb-NO" sz="1100" dirty="0"/>
              <a:t>Olivier, H. &amp; N. </a:t>
            </a:r>
            <a:r>
              <a:rPr lang="nb-NO" sz="1100" dirty="0" err="1"/>
              <a:t>Pinkward</a:t>
            </a:r>
            <a:r>
              <a:rPr lang="nb-NO" sz="1100" dirty="0"/>
              <a:t>: </a:t>
            </a:r>
            <a:r>
              <a:rPr lang="nb-NO" sz="1100" i="1" dirty="0" err="1"/>
              <a:t>Collaborative</a:t>
            </a:r>
            <a:r>
              <a:rPr lang="nb-NO" sz="1100" i="1" dirty="0"/>
              <a:t> Virtual Environments - </a:t>
            </a:r>
            <a:r>
              <a:rPr lang="nb-NO" sz="1100" i="1" dirty="0" err="1"/>
              <a:t>Hype</a:t>
            </a:r>
            <a:r>
              <a:rPr lang="nb-NO" sz="1100" i="1" dirty="0"/>
              <a:t> or Hope for CSCW?</a:t>
            </a:r>
            <a:r>
              <a:rPr lang="nb-NO" sz="1100" dirty="0"/>
              <a:t>, 2007. </a:t>
            </a:r>
            <a:r>
              <a:rPr lang="nb-NO" sz="1100" dirty="0" err="1"/>
              <a:t>IfI</a:t>
            </a:r>
            <a:r>
              <a:rPr lang="nb-NO" sz="1100" dirty="0"/>
              <a:t> Technical Report Series. IfI-07-14. Department </a:t>
            </a:r>
            <a:r>
              <a:rPr lang="nb-NO" sz="1100" dirty="0" err="1"/>
              <a:t>of</a:t>
            </a:r>
            <a:r>
              <a:rPr lang="nb-NO" sz="1100" dirty="0"/>
              <a:t> Informatics. </a:t>
            </a:r>
            <a:r>
              <a:rPr lang="nb-NO" sz="1100" dirty="0" err="1"/>
              <a:t>Clausthal</a:t>
            </a:r>
            <a:r>
              <a:rPr lang="nb-NO" sz="1100" dirty="0"/>
              <a:t> </a:t>
            </a:r>
            <a:r>
              <a:rPr lang="nb-NO" sz="1100" dirty="0" err="1"/>
              <a:t>University</a:t>
            </a:r>
            <a:r>
              <a:rPr lang="nb-NO" sz="1100" dirty="0"/>
              <a:t> </a:t>
            </a:r>
            <a:r>
              <a:rPr lang="nb-NO" sz="1100" dirty="0" err="1"/>
              <a:t>of</a:t>
            </a:r>
            <a:r>
              <a:rPr lang="nb-NO" sz="1100" dirty="0"/>
              <a:t> </a:t>
            </a:r>
            <a:r>
              <a:rPr lang="nb-NO" sz="1100" dirty="0" smtClean="0"/>
              <a:t>Technology.</a:t>
            </a:r>
            <a:r>
              <a:rPr lang="nb-NO" sz="1100" dirty="0" smtClean="0">
                <a:hlinkClick r:id="rId14"/>
              </a:rPr>
              <a:t> </a:t>
            </a:r>
            <a:r>
              <a:rPr lang="nb-NO" sz="1100" dirty="0">
                <a:hlinkClick r:id="rId14"/>
              </a:rPr>
              <a:t>online </a:t>
            </a:r>
            <a:r>
              <a:rPr lang="nb-NO" sz="1100" dirty="0" err="1">
                <a:hlinkClick r:id="rId14"/>
              </a:rPr>
              <a:t>access</a:t>
            </a:r>
            <a:endParaRPr lang="nb-NO" sz="1100" dirty="0"/>
          </a:p>
          <a:p>
            <a:pPr marL="0" indent="0">
              <a:buNone/>
            </a:pPr>
            <a:endParaRPr lang="nb-NO" sz="900" b="1" dirty="0"/>
          </a:p>
        </p:txBody>
      </p:sp>
    </p:spTree>
    <p:extLst>
      <p:ext uri="{BB962C8B-B14F-4D97-AF65-F5344CB8AC3E}">
        <p14:creationId xmlns:p14="http://schemas.microsoft.com/office/powerpoint/2010/main" val="327974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err="1" smtClean="0"/>
              <a:t>Infrastructure</a:t>
            </a:r>
            <a:r>
              <a:rPr lang="nb-NO" dirty="0" smtClean="0"/>
              <a:t> as </a:t>
            </a:r>
            <a:r>
              <a:rPr lang="nb-NO" dirty="0" err="1" smtClean="0"/>
              <a:t>hierarchy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systems, </a:t>
            </a:r>
            <a:r>
              <a:rPr lang="nb-NO" dirty="0" err="1" smtClean="0"/>
              <a:t>networks</a:t>
            </a:r>
            <a:r>
              <a:rPr lang="nb-NO" dirty="0" smtClean="0"/>
              <a:t>, </a:t>
            </a:r>
            <a:r>
              <a:rPr lang="nb-NO" dirty="0" err="1" smtClean="0"/>
              <a:t>relations</a:t>
            </a:r>
            <a:r>
              <a:rPr lang="nb-NO" dirty="0" smtClean="0"/>
              <a:t> (Star), standards, </a:t>
            </a:r>
            <a:r>
              <a:rPr lang="nb-NO" dirty="0" err="1" smtClean="0"/>
              <a:t>interoperability</a:t>
            </a:r>
            <a:r>
              <a:rPr lang="nb-NO" dirty="0" smtClean="0"/>
              <a:t>, </a:t>
            </a:r>
            <a:r>
              <a:rPr lang="nb-NO" dirty="0" err="1" smtClean="0"/>
              <a:t>transparency</a:t>
            </a:r>
            <a:r>
              <a:rPr lang="nb-NO" dirty="0"/>
              <a:t>, and </a:t>
            </a:r>
            <a:r>
              <a:rPr lang="nb-NO" dirty="0" err="1"/>
              <a:t>sustainability</a:t>
            </a:r>
            <a:endParaRPr lang="nb-NO" dirty="0"/>
          </a:p>
          <a:p>
            <a:r>
              <a:rPr lang="nb-NO" dirty="0" smtClean="0"/>
              <a:t>Information </a:t>
            </a:r>
            <a:r>
              <a:rPr lang="nb-NO" dirty="0" err="1" smtClean="0"/>
              <a:t>space</a:t>
            </a:r>
            <a:r>
              <a:rPr lang="nb-NO" dirty="0" smtClean="0"/>
              <a:t> (Schmidt), cyber </a:t>
            </a:r>
            <a:r>
              <a:rPr lang="nb-NO" dirty="0" err="1" smtClean="0"/>
              <a:t>social</a:t>
            </a:r>
            <a:r>
              <a:rPr lang="nb-NO" dirty="0" smtClean="0"/>
              <a:t> </a:t>
            </a:r>
            <a:r>
              <a:rPr lang="nb-NO" dirty="0" err="1" smtClean="0"/>
              <a:t>communities</a:t>
            </a:r>
            <a:r>
              <a:rPr lang="nb-NO" dirty="0" smtClean="0"/>
              <a:t> ( Ribes and Lee), </a:t>
            </a:r>
            <a:r>
              <a:rPr lang="nb-NO" dirty="0" err="1" smtClean="0"/>
              <a:t>participatory</a:t>
            </a:r>
            <a:r>
              <a:rPr lang="nb-NO" dirty="0" smtClean="0"/>
              <a:t> design ( </a:t>
            </a:r>
            <a:r>
              <a:rPr lang="nb-NO" dirty="0" err="1" smtClean="0"/>
              <a:t>Karasti</a:t>
            </a:r>
            <a:r>
              <a:rPr lang="nb-NO" dirty="0" smtClean="0"/>
              <a:t>)</a:t>
            </a:r>
          </a:p>
          <a:p>
            <a:r>
              <a:rPr lang="nb-NO" dirty="0" smtClean="0"/>
              <a:t>Visible </a:t>
            </a:r>
            <a:r>
              <a:rPr lang="nb-NO" dirty="0" err="1" smtClean="0"/>
              <a:t>upon</a:t>
            </a:r>
            <a:r>
              <a:rPr lang="nb-NO" dirty="0" smtClean="0"/>
              <a:t> breakdown</a:t>
            </a:r>
          </a:p>
          <a:p>
            <a:r>
              <a:rPr lang="nb-NO" dirty="0" err="1" smtClean="0"/>
              <a:t>Infrastructuring</a:t>
            </a:r>
            <a:r>
              <a:rPr lang="nb-NO" dirty="0" smtClean="0"/>
              <a:t> as </a:t>
            </a:r>
            <a:r>
              <a:rPr lang="nb-NO" dirty="0" err="1" smtClean="0"/>
              <a:t>activity</a:t>
            </a:r>
            <a:r>
              <a:rPr lang="nb-NO" dirty="0" smtClean="0"/>
              <a:t>&amp; </a:t>
            </a:r>
            <a:r>
              <a:rPr lang="nb-NO" dirty="0" err="1" smtClean="0"/>
              <a:t>distributed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-</a:t>
            </a:r>
            <a:r>
              <a:rPr lang="nb-NO" dirty="0" err="1" smtClean="0"/>
              <a:t>delegating</a:t>
            </a:r>
            <a:r>
              <a:rPr lang="nb-NO" dirty="0" smtClean="0"/>
              <a:t> </a:t>
            </a:r>
            <a:r>
              <a:rPr lang="nb-NO" dirty="0" err="1" smtClean="0"/>
              <a:t>responsibilities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09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Star &amp; </a:t>
            </a:r>
            <a:r>
              <a:rPr lang="nb-NO" dirty="0" err="1" smtClean="0"/>
              <a:t>Ruhleder</a:t>
            </a:r>
            <a:r>
              <a:rPr lang="nb-NO" dirty="0" smtClean="0"/>
              <a:t> ( </a:t>
            </a:r>
            <a:r>
              <a:rPr lang="nb-NO" dirty="0" err="1" smtClean="0"/>
              <a:t>historic</a:t>
            </a:r>
            <a:r>
              <a:rPr lang="nb-NO" dirty="0" smtClean="0"/>
              <a:t> </a:t>
            </a:r>
            <a:r>
              <a:rPr lang="nb-NO" dirty="0" err="1" smtClean="0"/>
              <a:t>socio-technical</a:t>
            </a:r>
            <a:r>
              <a:rPr lang="nb-NO" dirty="0" smtClean="0"/>
              <a:t>)</a:t>
            </a:r>
          </a:p>
          <a:p>
            <a:r>
              <a:rPr lang="nb-NO" dirty="0" smtClean="0"/>
              <a:t>Star&amp; </a:t>
            </a:r>
            <a:r>
              <a:rPr lang="nb-NO" dirty="0" err="1" smtClean="0"/>
              <a:t>Bowker</a:t>
            </a:r>
            <a:r>
              <a:rPr lang="nb-NO" dirty="0" smtClean="0"/>
              <a:t> ( </a:t>
            </a:r>
            <a:r>
              <a:rPr lang="nb-NO" dirty="0" err="1" smtClean="0"/>
              <a:t>understanding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infrastructures</a:t>
            </a:r>
            <a:r>
              <a:rPr lang="nb-NO" dirty="0" smtClean="0"/>
              <a:t> and </a:t>
            </a:r>
            <a:r>
              <a:rPr lang="nb-NO" dirty="0" err="1" smtClean="0"/>
              <a:t>contextualized</a:t>
            </a:r>
            <a:r>
              <a:rPr lang="nb-NO" dirty="0" smtClean="0"/>
              <a:t> </a:t>
            </a:r>
            <a:r>
              <a:rPr lang="nb-NO" dirty="0" err="1" smtClean="0"/>
              <a:t>relations</a:t>
            </a:r>
            <a:r>
              <a:rPr lang="nb-NO" dirty="0" smtClean="0"/>
              <a:t> </a:t>
            </a:r>
            <a:r>
              <a:rPr lang="nb-NO" dirty="0" err="1" smtClean="0"/>
              <a:t>based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dimensions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ebmeddedness</a:t>
            </a:r>
            <a:r>
              <a:rPr lang="nb-NO" dirty="0" smtClean="0"/>
              <a:t>, </a:t>
            </a:r>
            <a:r>
              <a:rPr lang="nb-NO" dirty="0" err="1" smtClean="0"/>
              <a:t>transparency</a:t>
            </a:r>
            <a:r>
              <a:rPr lang="nb-NO" dirty="0" smtClean="0"/>
              <a:t>, </a:t>
            </a:r>
            <a:r>
              <a:rPr lang="nb-NO" dirty="0" err="1" smtClean="0"/>
              <a:t>scope</a:t>
            </a:r>
            <a:r>
              <a:rPr lang="nb-NO" dirty="0" smtClean="0"/>
              <a:t>, </a:t>
            </a:r>
            <a:r>
              <a:rPr lang="nb-NO" dirty="0" err="1" smtClean="0"/>
              <a:t>membership</a:t>
            </a:r>
            <a:r>
              <a:rPr lang="nb-NO" dirty="0" smtClean="0"/>
              <a:t> in a </a:t>
            </a:r>
            <a:r>
              <a:rPr lang="nb-NO" dirty="0" err="1" smtClean="0"/>
              <a:t>community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practice</a:t>
            </a:r>
            <a:r>
              <a:rPr lang="nb-NO" dirty="0" smtClean="0"/>
              <a:t>, links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conventions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practice</a:t>
            </a:r>
            <a:r>
              <a:rPr lang="nb-NO" dirty="0" smtClean="0"/>
              <a:t>, </a:t>
            </a:r>
            <a:r>
              <a:rPr lang="nb-NO" dirty="0" err="1" smtClean="0"/>
              <a:t>built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installed</a:t>
            </a:r>
            <a:r>
              <a:rPr lang="nb-NO" dirty="0" smtClean="0"/>
              <a:t> base, </a:t>
            </a:r>
            <a:r>
              <a:rPr lang="nb-NO" dirty="0" err="1" smtClean="0"/>
              <a:t>becomes</a:t>
            </a:r>
            <a:r>
              <a:rPr lang="nb-NO" dirty="0" smtClean="0"/>
              <a:t> visible </a:t>
            </a:r>
            <a:r>
              <a:rPr lang="nb-NO" dirty="0" err="1" smtClean="0"/>
              <a:t>on</a:t>
            </a:r>
            <a:r>
              <a:rPr lang="nb-NO" dirty="0" smtClean="0"/>
              <a:t> breakdown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65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Cyber </a:t>
            </a:r>
            <a:r>
              <a:rPr lang="nb-NO" dirty="0" err="1" smtClean="0"/>
              <a:t>infrastructure</a:t>
            </a:r>
            <a:r>
              <a:rPr lang="nb-NO" dirty="0" smtClean="0"/>
              <a:t> as a </a:t>
            </a:r>
            <a:r>
              <a:rPr lang="nb-NO" dirty="0" err="1" smtClean="0"/>
              <a:t>computational</a:t>
            </a:r>
            <a:r>
              <a:rPr lang="nb-NO" dirty="0" smtClean="0"/>
              <a:t> </a:t>
            </a:r>
            <a:r>
              <a:rPr lang="nb-NO" dirty="0" err="1" smtClean="0"/>
              <a:t>infrastructure</a:t>
            </a:r>
            <a:r>
              <a:rPr lang="nb-NO" dirty="0" smtClean="0"/>
              <a:t> </a:t>
            </a:r>
            <a:r>
              <a:rPr lang="nb-NO" dirty="0" err="1" smtClean="0"/>
              <a:t>supporting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activities</a:t>
            </a:r>
            <a:r>
              <a:rPr lang="nb-NO" dirty="0" smtClean="0"/>
              <a:t>, </a:t>
            </a:r>
            <a:r>
              <a:rPr lang="nb-NO" dirty="0" err="1" smtClean="0"/>
              <a:t>collaboration</a:t>
            </a:r>
            <a:r>
              <a:rPr lang="nb-NO" dirty="0" smtClean="0"/>
              <a:t>, data-</a:t>
            </a:r>
            <a:r>
              <a:rPr lang="nb-NO" dirty="0" err="1" smtClean="0"/>
              <a:t>sharing</a:t>
            </a:r>
            <a:r>
              <a:rPr lang="nb-NO" dirty="0" smtClean="0"/>
              <a:t> and </a:t>
            </a:r>
            <a:r>
              <a:rPr lang="nb-NO" dirty="0" err="1" smtClean="0"/>
              <a:t>analysis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Emphasis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long-term support, </a:t>
            </a:r>
            <a:r>
              <a:rPr lang="nb-NO" dirty="0" err="1" smtClean="0"/>
              <a:t>large</a:t>
            </a:r>
            <a:r>
              <a:rPr lang="nb-NO" dirty="0" smtClean="0"/>
              <a:t> </a:t>
            </a:r>
            <a:r>
              <a:rPr lang="nb-NO" dirty="0" err="1" smtClean="0"/>
              <a:t>scale</a:t>
            </a:r>
            <a:r>
              <a:rPr lang="nb-NO" dirty="0" smtClean="0"/>
              <a:t> and cross-</a:t>
            </a:r>
            <a:r>
              <a:rPr lang="nb-NO" dirty="0" err="1" smtClean="0"/>
              <a:t>disciplinary</a:t>
            </a:r>
            <a:r>
              <a:rPr lang="nb-NO" dirty="0" smtClean="0"/>
              <a:t> </a:t>
            </a:r>
            <a:r>
              <a:rPr lang="nb-NO" dirty="0" err="1" smtClean="0"/>
              <a:t>collaboration</a:t>
            </a:r>
            <a:endParaRPr lang="nb-NO" dirty="0"/>
          </a:p>
          <a:p>
            <a:r>
              <a:rPr lang="nb-NO" dirty="0" smtClean="0"/>
              <a:t>It supports </a:t>
            </a:r>
            <a:r>
              <a:rPr lang="nb-NO" dirty="0" err="1" smtClean="0"/>
              <a:t>relationality</a:t>
            </a:r>
            <a:r>
              <a:rPr lang="nb-NO" dirty="0" smtClean="0"/>
              <a:t> ( </a:t>
            </a:r>
            <a:r>
              <a:rPr lang="nb-NO" dirty="0" err="1" smtClean="0"/>
              <a:t>themes</a:t>
            </a:r>
            <a:r>
              <a:rPr lang="nb-NO" dirty="0" smtClean="0"/>
              <a:t> and </a:t>
            </a:r>
            <a:r>
              <a:rPr lang="nb-NO" dirty="0" err="1" smtClean="0"/>
              <a:t>actors</a:t>
            </a:r>
            <a:r>
              <a:rPr lang="nb-NO" dirty="0" smtClean="0"/>
              <a:t> to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other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Heterogenous</a:t>
            </a:r>
            <a:r>
              <a:rPr lang="nb-NO" dirty="0" smtClean="0"/>
              <a:t> </a:t>
            </a:r>
            <a:r>
              <a:rPr lang="nb-NO" dirty="0" err="1" smtClean="0"/>
              <a:t>integration</a:t>
            </a:r>
            <a:r>
              <a:rPr lang="nb-NO" dirty="0" smtClean="0"/>
              <a:t> ( human </a:t>
            </a:r>
            <a:r>
              <a:rPr lang="nb-NO" dirty="0" err="1" smtClean="0"/>
              <a:t>actors</a:t>
            </a:r>
            <a:r>
              <a:rPr lang="nb-NO" dirty="0" smtClean="0"/>
              <a:t>, </a:t>
            </a:r>
            <a:r>
              <a:rPr lang="nb-NO" dirty="0" err="1" smtClean="0"/>
              <a:t>technologies</a:t>
            </a:r>
            <a:r>
              <a:rPr lang="nb-NO" dirty="0" smtClean="0"/>
              <a:t>, </a:t>
            </a:r>
            <a:r>
              <a:rPr lang="nb-NO" dirty="0" err="1" smtClean="0"/>
              <a:t>processes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Sustainability</a:t>
            </a:r>
            <a:r>
              <a:rPr lang="nb-NO" dirty="0" smtClean="0"/>
              <a:t> ( </a:t>
            </a:r>
            <a:r>
              <a:rPr lang="nb-NO" dirty="0" err="1" smtClean="0"/>
              <a:t>foundation</a:t>
            </a:r>
            <a:r>
              <a:rPr lang="nb-NO" dirty="0" smtClean="0"/>
              <a:t> for </a:t>
            </a:r>
            <a:r>
              <a:rPr lang="nb-NO" dirty="0" err="1" smtClean="0"/>
              <a:t>interoperability</a:t>
            </a:r>
            <a:r>
              <a:rPr lang="nb-NO" dirty="0" smtClean="0"/>
              <a:t>)</a:t>
            </a:r>
          </a:p>
          <a:p>
            <a:r>
              <a:rPr lang="nb-NO" dirty="0"/>
              <a:t> </a:t>
            </a:r>
            <a:r>
              <a:rPr lang="nb-NO" dirty="0" err="1"/>
              <a:t>S</a:t>
            </a:r>
            <a:r>
              <a:rPr lang="nb-NO" dirty="0" err="1" smtClean="0"/>
              <a:t>calable</a:t>
            </a:r>
            <a:r>
              <a:rPr lang="nb-NO" dirty="0" smtClean="0"/>
              <a:t> ( taking </a:t>
            </a:r>
            <a:r>
              <a:rPr lang="nb-NO" dirty="0" err="1" smtClean="0"/>
              <a:t>account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future</a:t>
            </a:r>
            <a:r>
              <a:rPr lang="nb-NO" dirty="0" smtClean="0"/>
              <a:t> </a:t>
            </a:r>
            <a:r>
              <a:rPr lang="nb-NO" dirty="0" err="1" smtClean="0"/>
              <a:t>increase</a:t>
            </a:r>
            <a:r>
              <a:rPr lang="nb-NO" dirty="0" smtClean="0"/>
              <a:t> in volumes9</a:t>
            </a:r>
          </a:p>
          <a:p>
            <a:r>
              <a:rPr lang="nb-NO" dirty="0"/>
              <a:t> S</a:t>
            </a:r>
            <a:r>
              <a:rPr lang="nb-NO" dirty="0" smtClean="0"/>
              <a:t>upports </a:t>
            </a:r>
            <a:r>
              <a:rPr lang="nb-NO" dirty="0" err="1" smtClean="0"/>
              <a:t>automation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tasks</a:t>
            </a:r>
            <a:r>
              <a:rPr lang="nb-NO" dirty="0" smtClean="0"/>
              <a:t> ( human- </a:t>
            </a:r>
            <a:r>
              <a:rPr lang="nb-NO" dirty="0" err="1" smtClean="0"/>
              <a:t>machine</a:t>
            </a:r>
            <a:r>
              <a:rPr lang="nb-NO" dirty="0" smtClean="0"/>
              <a:t>)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social</a:t>
            </a:r>
            <a:r>
              <a:rPr lang="nb-NO" dirty="0" smtClean="0"/>
              <a:t> </a:t>
            </a:r>
            <a:r>
              <a:rPr lang="nb-NO" dirty="0" err="1" smtClean="0"/>
              <a:t>involvement</a:t>
            </a:r>
            <a:endParaRPr lang="nb-NO" dirty="0" smtClean="0"/>
          </a:p>
          <a:p>
            <a:r>
              <a:rPr lang="nb-NO" dirty="0" err="1" smtClean="0"/>
              <a:t>Infrastructural</a:t>
            </a:r>
            <a:r>
              <a:rPr lang="nb-NO" dirty="0" smtClean="0"/>
              <a:t> </a:t>
            </a:r>
            <a:r>
              <a:rPr lang="nb-NO" dirty="0" err="1" smtClean="0"/>
              <a:t>inversion</a:t>
            </a:r>
            <a:r>
              <a:rPr lang="nb-NO" dirty="0" smtClean="0"/>
              <a:t> – </a:t>
            </a:r>
            <a:r>
              <a:rPr lang="nb-NO" dirty="0" err="1" smtClean="0"/>
              <a:t>focussing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activities</a:t>
            </a:r>
            <a:r>
              <a:rPr lang="nb-NO" dirty="0" smtClean="0"/>
              <a:t> </a:t>
            </a:r>
            <a:r>
              <a:rPr lang="nb-NO" dirty="0" err="1" smtClean="0"/>
              <a:t>involving</a:t>
            </a:r>
            <a:r>
              <a:rPr lang="nb-NO" dirty="0" smtClean="0"/>
              <a:t> </a:t>
            </a:r>
            <a:r>
              <a:rPr lang="nb-NO" dirty="0" err="1" smtClean="0"/>
              <a:t>maintainance</a:t>
            </a:r>
            <a:r>
              <a:rPr lang="nb-NO" dirty="0" smtClean="0"/>
              <a:t>, </a:t>
            </a:r>
            <a:r>
              <a:rPr lang="nb-NO" dirty="0" err="1" smtClean="0"/>
              <a:t>upgrade</a:t>
            </a:r>
            <a:r>
              <a:rPr lang="nb-NO" dirty="0" smtClean="0"/>
              <a:t>, breakdown ( </a:t>
            </a:r>
            <a:r>
              <a:rPr lang="nb-NO" dirty="0" err="1" smtClean="0"/>
              <a:t>Bowker</a:t>
            </a:r>
            <a:r>
              <a:rPr lang="nb-NO" dirty="0" smtClean="0"/>
              <a:t>)</a:t>
            </a:r>
          </a:p>
          <a:p>
            <a:r>
              <a:rPr lang="nb-NO" dirty="0" smtClean="0"/>
              <a:t>Challenges: </a:t>
            </a:r>
            <a:r>
              <a:rPr lang="nb-NO" dirty="0" err="1" smtClean="0"/>
              <a:t>multidisciplinary</a:t>
            </a:r>
            <a:r>
              <a:rPr lang="nb-NO" dirty="0" smtClean="0"/>
              <a:t>, </a:t>
            </a:r>
            <a:r>
              <a:rPr lang="nb-NO" dirty="0" err="1" smtClean="0"/>
              <a:t>long</a:t>
            </a:r>
            <a:r>
              <a:rPr lang="nb-NO" dirty="0" smtClean="0"/>
              <a:t> </a:t>
            </a:r>
            <a:r>
              <a:rPr lang="nb-NO" dirty="0" err="1" smtClean="0"/>
              <a:t>cycles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, </a:t>
            </a:r>
            <a:r>
              <a:rPr lang="nb-NO" dirty="0" err="1" smtClean="0"/>
              <a:t>technical</a:t>
            </a:r>
            <a:endParaRPr lang="nb-NO" dirty="0" smtClean="0"/>
          </a:p>
          <a:p>
            <a:r>
              <a:rPr lang="nb-NO" dirty="0" smtClean="0"/>
              <a:t>Unit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analysis</a:t>
            </a:r>
            <a:r>
              <a:rPr lang="nb-NO" dirty="0" smtClean="0"/>
              <a:t> is </a:t>
            </a:r>
            <a:r>
              <a:rPr lang="nb-NO" dirty="0" err="1" smtClean="0"/>
              <a:t>the</a:t>
            </a:r>
            <a:r>
              <a:rPr lang="nb-NO" dirty="0" smtClean="0"/>
              <a:t> singular </a:t>
            </a:r>
            <a:r>
              <a:rPr lang="nb-NO" dirty="0" err="1" smtClean="0"/>
              <a:t>project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458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3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err="1"/>
              <a:t>Concepts</a:t>
            </a:r>
            <a:r>
              <a:rPr lang="nb-NO" sz="3600" dirty="0"/>
              <a:t> in </a:t>
            </a:r>
            <a:r>
              <a:rPr lang="nb-NO" sz="3600" dirty="0" err="1" smtClean="0"/>
              <a:t>cscw</a:t>
            </a:r>
            <a:r>
              <a:rPr lang="nb-NO" sz="3600" dirty="0" smtClean="0"/>
              <a:t> </a:t>
            </a:r>
            <a:r>
              <a:rPr lang="nb-NO" sz="3600" b="1" dirty="0" smtClean="0"/>
              <a:t/>
            </a:r>
            <a:br>
              <a:rPr lang="nb-NO" sz="3600" b="1" dirty="0" smtClean="0"/>
            </a:br>
            <a:r>
              <a:rPr lang="nb-NO" sz="3600" dirty="0" err="1" smtClean="0"/>
              <a:t>Awareness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Mandatory readings</a:t>
            </a:r>
          </a:p>
          <a:p>
            <a:pPr>
              <a:lnSpc>
                <a:spcPct val="120000"/>
              </a:lnSpc>
            </a:pPr>
            <a:r>
              <a:rPr lang="en-US" sz="3400" dirty="0"/>
              <a:t>Heath, C. and Luff, P.: </a:t>
            </a:r>
            <a:r>
              <a:rPr lang="en-US" sz="3400" i="1" dirty="0"/>
              <a:t>Collaborative activity and technological design: Task coordination in London Underground control rooms </a:t>
            </a:r>
            <a:r>
              <a:rPr lang="en-US" sz="3400" dirty="0"/>
              <a:t>, 1991. Proceedings of the Second European Conference on Computer-Supported Cooperative Work. </a:t>
            </a:r>
            <a:r>
              <a:rPr lang="en-US" sz="3400" dirty="0">
                <a:hlinkClick r:id="rId2"/>
              </a:rPr>
              <a:t>online access</a:t>
            </a:r>
            <a:endParaRPr lang="en-US" sz="3400" dirty="0"/>
          </a:p>
          <a:p>
            <a:pPr>
              <a:lnSpc>
                <a:spcPct val="120000"/>
              </a:lnSpc>
            </a:pPr>
            <a:r>
              <a:rPr lang="en-US" sz="3400" dirty="0"/>
              <a:t>Heath, C et al: </a:t>
            </a:r>
            <a:r>
              <a:rPr lang="en-US" sz="3400" i="1" dirty="0"/>
              <a:t>Configuring Awareness</a:t>
            </a:r>
            <a:r>
              <a:rPr lang="en-US" sz="3400" dirty="0"/>
              <a:t>, 2010. Computer supported cooperative work (CSCW): 11 (3-4): 317-347. </a:t>
            </a:r>
            <a:r>
              <a:rPr lang="en-US" sz="3400" dirty="0">
                <a:hlinkClick r:id="rId3"/>
              </a:rPr>
              <a:t>online access</a:t>
            </a:r>
            <a:endParaRPr lang="en-US" sz="3400" dirty="0"/>
          </a:p>
          <a:p>
            <a:pPr marL="0" indent="0">
              <a:lnSpc>
                <a:spcPct val="120000"/>
              </a:lnSpc>
              <a:buNone/>
            </a:pPr>
            <a:endParaRPr lang="en-US" sz="34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Additional readings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Gross</a:t>
            </a:r>
            <a:r>
              <a:rPr lang="en-US" dirty="0"/>
              <a:t>, T.: </a:t>
            </a:r>
            <a:r>
              <a:rPr lang="en-US" i="1" dirty="0"/>
              <a:t>Supporting Effortless Coordination: 25 Years of Awareness Research,</a:t>
            </a:r>
            <a:r>
              <a:rPr lang="en-US" dirty="0"/>
              <a:t> Journal of Computer Supported Cooperative Work 22 (4-6), 2013: 425-474 </a:t>
            </a:r>
            <a:r>
              <a:rPr lang="en-US" dirty="0">
                <a:hlinkClick r:id="rId4"/>
              </a:rPr>
              <a:t>online access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Dourish</a:t>
            </a:r>
            <a:r>
              <a:rPr lang="en-US" dirty="0"/>
              <a:t>, P. &amp; V. </a:t>
            </a:r>
            <a:r>
              <a:rPr lang="en-US" dirty="0" err="1"/>
              <a:t>Belotti</a:t>
            </a:r>
            <a:r>
              <a:rPr lang="en-US" dirty="0"/>
              <a:t>: </a:t>
            </a:r>
            <a:r>
              <a:rPr lang="en-US" i="1" dirty="0"/>
              <a:t>Awareness and Coordination in Shared Workspaces</a:t>
            </a:r>
            <a:r>
              <a:rPr lang="en-US" dirty="0"/>
              <a:t>, 1992. CSCW '92 Proceedings, ACM. </a:t>
            </a:r>
            <a:r>
              <a:rPr lang="en-US" dirty="0">
                <a:hlinkClick r:id="rId5"/>
              </a:rPr>
              <a:t>online access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</a:pPr>
            <a:r>
              <a:rPr lang="en-US" dirty="0"/>
              <a:t>Schmidt, K.: </a:t>
            </a:r>
            <a:r>
              <a:rPr lang="en-US" i="1" dirty="0"/>
              <a:t>The Problem with `Awareness': Introductory Remarks on `Awareness in CSCW'</a:t>
            </a:r>
            <a:r>
              <a:rPr lang="en-US" dirty="0"/>
              <a:t>, 2010. Computer supported cooperative work (CSCW): 11 (3-4): 285-298 . </a:t>
            </a:r>
            <a:r>
              <a:rPr lang="en-US" dirty="0">
                <a:hlinkClick r:id="rId6"/>
              </a:rPr>
              <a:t>online access</a:t>
            </a:r>
            <a:endParaRPr lang="en-US" dirty="0"/>
          </a:p>
          <a:p>
            <a:pPr>
              <a:lnSpc>
                <a:spcPct val="120000"/>
              </a:lnSpc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220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err="1" smtClean="0"/>
              <a:t>Awareness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what</a:t>
            </a:r>
            <a:r>
              <a:rPr lang="nb-NO" dirty="0" smtClean="0"/>
              <a:t> ? </a:t>
            </a:r>
            <a:r>
              <a:rPr lang="nb-NO" dirty="0" err="1" smtClean="0"/>
              <a:t>Shared</a:t>
            </a:r>
            <a:r>
              <a:rPr lang="nb-NO" dirty="0" smtClean="0"/>
              <a:t> </a:t>
            </a:r>
            <a:r>
              <a:rPr lang="nb-NO" dirty="0" err="1" smtClean="0"/>
              <a:t>workspace</a:t>
            </a:r>
            <a:r>
              <a:rPr lang="nb-NO" dirty="0" smtClean="0"/>
              <a:t>, </a:t>
            </a:r>
            <a:r>
              <a:rPr lang="nb-NO" dirty="0" err="1" smtClean="0"/>
              <a:t>collaborative</a:t>
            </a:r>
            <a:r>
              <a:rPr lang="nb-NO" dirty="0" smtClean="0"/>
              <a:t> </a:t>
            </a:r>
            <a:r>
              <a:rPr lang="nb-NO" dirty="0" err="1" smtClean="0"/>
              <a:t>activities</a:t>
            </a:r>
            <a:r>
              <a:rPr lang="nb-NO" dirty="0" smtClean="0"/>
              <a:t>, </a:t>
            </a:r>
            <a:r>
              <a:rPr lang="nb-NO" dirty="0" err="1" smtClean="0"/>
              <a:t>shared</a:t>
            </a:r>
            <a:r>
              <a:rPr lang="nb-NO" dirty="0" smtClean="0"/>
              <a:t> </a:t>
            </a:r>
            <a:r>
              <a:rPr lang="nb-NO" dirty="0" err="1" smtClean="0"/>
              <a:t>agreements</a:t>
            </a:r>
            <a:r>
              <a:rPr lang="nb-NO" dirty="0" smtClean="0"/>
              <a:t>, </a:t>
            </a:r>
            <a:r>
              <a:rPr lang="nb-NO" dirty="0" err="1" smtClean="0"/>
              <a:t>critical</a:t>
            </a:r>
            <a:r>
              <a:rPr lang="nb-NO" dirty="0" smtClean="0"/>
              <a:t> </a:t>
            </a:r>
            <a:r>
              <a:rPr lang="nb-NO" dirty="0" err="1" smtClean="0"/>
              <a:t>situations</a:t>
            </a:r>
            <a:r>
              <a:rPr lang="nb-NO" dirty="0" smtClean="0"/>
              <a:t>, </a:t>
            </a:r>
            <a:r>
              <a:rPr lang="nb-NO" dirty="0" err="1" smtClean="0"/>
              <a:t>background</a:t>
            </a:r>
            <a:r>
              <a:rPr lang="nb-NO" dirty="0" smtClean="0"/>
              <a:t> </a:t>
            </a:r>
            <a:r>
              <a:rPr lang="nb-NO" dirty="0" err="1" smtClean="0"/>
              <a:t>awareness</a:t>
            </a:r>
            <a:r>
              <a:rPr lang="nb-NO" dirty="0" smtClean="0"/>
              <a:t>, passive </a:t>
            </a:r>
            <a:r>
              <a:rPr lang="nb-NO" dirty="0" err="1" smtClean="0"/>
              <a:t>awareness</a:t>
            </a:r>
            <a:r>
              <a:rPr lang="nb-NO" dirty="0" smtClean="0"/>
              <a:t>, </a:t>
            </a:r>
            <a:r>
              <a:rPr lang="nb-NO" dirty="0" err="1" smtClean="0"/>
              <a:t>reciprocal</a:t>
            </a:r>
            <a:r>
              <a:rPr lang="nb-NO" dirty="0" smtClean="0"/>
              <a:t> </a:t>
            </a:r>
            <a:r>
              <a:rPr lang="nb-NO" dirty="0" err="1" smtClean="0"/>
              <a:t>awareness</a:t>
            </a:r>
            <a:r>
              <a:rPr lang="nb-NO" dirty="0" smtClean="0"/>
              <a:t>, </a:t>
            </a:r>
            <a:r>
              <a:rPr lang="nb-NO" dirty="0" err="1" smtClean="0"/>
              <a:t>peripheral</a:t>
            </a:r>
            <a:r>
              <a:rPr lang="nb-NO" dirty="0" smtClean="0"/>
              <a:t> </a:t>
            </a:r>
            <a:r>
              <a:rPr lang="nb-NO" dirty="0" err="1" smtClean="0"/>
              <a:t>awareness</a:t>
            </a:r>
            <a:endParaRPr lang="nb-NO" dirty="0" smtClean="0"/>
          </a:p>
          <a:p>
            <a:r>
              <a:rPr lang="nb-NO" dirty="0" err="1" smtClean="0"/>
              <a:t>Activities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others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provide</a:t>
            </a:r>
            <a:r>
              <a:rPr lang="nb-NO" dirty="0" smtClean="0"/>
              <a:t> a </a:t>
            </a:r>
            <a:r>
              <a:rPr lang="nb-NO" dirty="0" err="1" smtClean="0"/>
              <a:t>context</a:t>
            </a:r>
            <a:r>
              <a:rPr lang="nb-NO" dirty="0" smtClean="0"/>
              <a:t> for </a:t>
            </a:r>
            <a:r>
              <a:rPr lang="nb-NO" dirty="0" err="1" smtClean="0"/>
              <a:t>your</a:t>
            </a:r>
            <a:r>
              <a:rPr lang="nb-NO" dirty="0" smtClean="0"/>
              <a:t> </a:t>
            </a:r>
            <a:r>
              <a:rPr lang="nb-NO" dirty="0" err="1" smtClean="0"/>
              <a:t>own</a:t>
            </a:r>
            <a:r>
              <a:rPr lang="nb-NO" dirty="0" smtClean="0"/>
              <a:t> </a:t>
            </a:r>
            <a:r>
              <a:rPr lang="nb-NO" dirty="0" err="1" smtClean="0"/>
              <a:t>activity</a:t>
            </a:r>
            <a:r>
              <a:rPr lang="nb-NO" dirty="0" smtClean="0"/>
              <a:t> ; </a:t>
            </a:r>
            <a:r>
              <a:rPr lang="nb-NO" dirty="0" err="1" smtClean="0"/>
              <a:t>actors</a:t>
            </a:r>
            <a:r>
              <a:rPr lang="nb-NO" dirty="0" smtClean="0"/>
              <a:t> taking </a:t>
            </a:r>
            <a:r>
              <a:rPr lang="nb-NO" dirty="0" err="1" smtClean="0"/>
              <a:t>notice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context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joint </a:t>
            </a:r>
            <a:r>
              <a:rPr lang="nb-NO" dirty="0" err="1" smtClean="0"/>
              <a:t>effort</a:t>
            </a:r>
            <a:r>
              <a:rPr lang="nb-NO" dirty="0" smtClean="0"/>
              <a:t>/ </a:t>
            </a:r>
            <a:r>
              <a:rPr lang="nb-NO" dirty="0" err="1" smtClean="0"/>
              <a:t>work</a:t>
            </a:r>
            <a:r>
              <a:rPr lang="nb-NO" dirty="0" smtClean="0"/>
              <a:t> (</a:t>
            </a:r>
            <a:r>
              <a:rPr lang="nb-NO" dirty="0" err="1" smtClean="0"/>
              <a:t>Dourish</a:t>
            </a:r>
            <a:r>
              <a:rPr lang="nb-NO" dirty="0" smtClean="0"/>
              <a:t>  &amp; </a:t>
            </a:r>
            <a:r>
              <a:rPr lang="nb-NO" dirty="0" err="1" smtClean="0"/>
              <a:t>Bellotti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Important</a:t>
            </a:r>
            <a:r>
              <a:rPr lang="nb-NO" dirty="0" smtClean="0"/>
              <a:t> for </a:t>
            </a:r>
            <a:r>
              <a:rPr lang="nb-NO" dirty="0" err="1" smtClean="0"/>
              <a:t>cooperative</a:t>
            </a:r>
            <a:r>
              <a:rPr lang="nb-NO" dirty="0" smtClean="0"/>
              <a:t>, </a:t>
            </a:r>
            <a:r>
              <a:rPr lang="nb-NO" dirty="0" err="1" smtClean="0"/>
              <a:t>coordinated</a:t>
            </a:r>
            <a:r>
              <a:rPr lang="nb-NO" dirty="0" smtClean="0"/>
              <a:t> and co-</a:t>
            </a:r>
            <a:r>
              <a:rPr lang="nb-NO" dirty="0" err="1" smtClean="0"/>
              <a:t>constructive</a:t>
            </a:r>
            <a:r>
              <a:rPr lang="nb-NO" dirty="0" smtClean="0"/>
              <a:t> </a:t>
            </a:r>
            <a:r>
              <a:rPr lang="nb-NO" dirty="0" err="1" smtClean="0"/>
              <a:t>activities</a:t>
            </a:r>
            <a:endParaRPr lang="nb-NO" dirty="0" smtClean="0"/>
          </a:p>
          <a:p>
            <a:r>
              <a:rPr lang="nb-NO" dirty="0" smtClean="0"/>
              <a:t>Distributed </a:t>
            </a:r>
            <a:r>
              <a:rPr lang="nb-NO" dirty="0" err="1" smtClean="0"/>
              <a:t>cognition</a:t>
            </a:r>
            <a:r>
              <a:rPr lang="nb-NO" dirty="0" smtClean="0"/>
              <a:t> ( Heath &amp; </a:t>
            </a:r>
            <a:r>
              <a:rPr lang="nb-NO" dirty="0" err="1" smtClean="0"/>
              <a:t>Luff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Shared</a:t>
            </a:r>
            <a:r>
              <a:rPr lang="nb-NO" dirty="0" smtClean="0"/>
              <a:t> feedback to </a:t>
            </a:r>
            <a:r>
              <a:rPr lang="nb-NO" dirty="0" err="1" smtClean="0"/>
              <a:t>increase</a:t>
            </a:r>
            <a:r>
              <a:rPr lang="nb-NO" dirty="0" smtClean="0"/>
              <a:t> </a:t>
            </a:r>
            <a:r>
              <a:rPr lang="nb-NO" dirty="0" err="1" smtClean="0"/>
              <a:t>awareness</a:t>
            </a:r>
            <a:endParaRPr lang="nb-NO" dirty="0" smtClean="0"/>
          </a:p>
          <a:p>
            <a:r>
              <a:rPr lang="nb-NO" dirty="0" err="1" smtClean="0"/>
              <a:t>Mechanisms</a:t>
            </a:r>
            <a:r>
              <a:rPr lang="nb-NO" dirty="0" smtClean="0"/>
              <a:t> </a:t>
            </a:r>
            <a:r>
              <a:rPr lang="nb-NO" dirty="0" err="1" smtClean="0"/>
              <a:t>supporting</a:t>
            </a:r>
            <a:r>
              <a:rPr lang="nb-NO" dirty="0" smtClean="0"/>
              <a:t> </a:t>
            </a:r>
            <a:r>
              <a:rPr lang="nb-NO" dirty="0" err="1" smtClean="0"/>
              <a:t>awareness</a:t>
            </a:r>
            <a:r>
              <a:rPr lang="nb-NO" dirty="0" smtClean="0"/>
              <a:t>; </a:t>
            </a:r>
            <a:r>
              <a:rPr lang="nb-NO" dirty="0" err="1" smtClean="0"/>
              <a:t>informational</a:t>
            </a:r>
            <a:r>
              <a:rPr lang="nb-NO" dirty="0" smtClean="0"/>
              <a:t>( </a:t>
            </a:r>
            <a:r>
              <a:rPr lang="nb-NO" dirty="0" err="1" smtClean="0"/>
              <a:t>controlled</a:t>
            </a:r>
            <a:r>
              <a:rPr lang="nb-NO" dirty="0" smtClean="0"/>
              <a:t> by sender </a:t>
            </a:r>
            <a:r>
              <a:rPr lang="nb-NO" dirty="0" err="1" smtClean="0"/>
              <a:t>than</a:t>
            </a:r>
            <a:r>
              <a:rPr lang="nb-NO" dirty="0" smtClean="0"/>
              <a:t> </a:t>
            </a:r>
            <a:r>
              <a:rPr lang="nb-NO" dirty="0" err="1" smtClean="0"/>
              <a:t>recipient</a:t>
            </a:r>
            <a:r>
              <a:rPr lang="nb-NO" dirty="0" smtClean="0"/>
              <a:t>), </a:t>
            </a:r>
            <a:r>
              <a:rPr lang="nb-NO" dirty="0" err="1" smtClean="0"/>
              <a:t>role</a:t>
            </a:r>
            <a:r>
              <a:rPr lang="nb-NO" dirty="0" smtClean="0"/>
              <a:t> </a:t>
            </a:r>
            <a:r>
              <a:rPr lang="nb-NO" dirty="0" err="1" smtClean="0"/>
              <a:t>restriction</a:t>
            </a:r>
            <a:r>
              <a:rPr lang="nb-NO" dirty="0" smtClean="0"/>
              <a:t> ( </a:t>
            </a:r>
            <a:r>
              <a:rPr lang="nb-NO" dirty="0" err="1" smtClean="0"/>
              <a:t>affects</a:t>
            </a:r>
            <a:r>
              <a:rPr lang="nb-NO" dirty="0" smtClean="0"/>
              <a:t> </a:t>
            </a:r>
            <a:r>
              <a:rPr lang="nb-NO" dirty="0" err="1" smtClean="0"/>
              <a:t>awareness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progress and joint </a:t>
            </a:r>
            <a:r>
              <a:rPr lang="nb-NO" dirty="0" err="1" smtClean="0"/>
              <a:t>activity</a:t>
            </a:r>
            <a:r>
              <a:rPr lang="nb-NO" dirty="0" smtClean="0"/>
              <a:t>), </a:t>
            </a:r>
            <a:r>
              <a:rPr lang="nb-NO" dirty="0" err="1" smtClean="0"/>
              <a:t>role</a:t>
            </a:r>
            <a:r>
              <a:rPr lang="nb-NO" dirty="0" smtClean="0"/>
              <a:t> </a:t>
            </a:r>
            <a:r>
              <a:rPr lang="nb-NO" dirty="0" err="1" smtClean="0"/>
              <a:t>switching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148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CSCW systems </a:t>
            </a:r>
            <a:r>
              <a:rPr lang="nb-NO" sz="2800" dirty="0" err="1" smtClean="0"/>
              <a:t>supporting</a:t>
            </a:r>
            <a:r>
              <a:rPr lang="nb-NO" sz="2800" dirty="0" smtClean="0"/>
              <a:t> </a:t>
            </a:r>
            <a:r>
              <a:rPr lang="nb-NO" sz="2800" dirty="0" err="1" smtClean="0"/>
              <a:t>awareness</a:t>
            </a:r>
            <a:r>
              <a:rPr lang="nb-NO" sz="2800" dirty="0" smtClean="0"/>
              <a:t> </a:t>
            </a:r>
            <a:r>
              <a:rPr lang="nb-NO" sz="2800" dirty="0" err="1" smtClean="0"/>
              <a:t>often</a:t>
            </a:r>
            <a:r>
              <a:rPr lang="nb-NO" sz="2800" dirty="0" smtClean="0"/>
              <a:t> reveal </a:t>
            </a:r>
            <a:r>
              <a:rPr lang="nb-NO" sz="2800" dirty="0" err="1" smtClean="0"/>
              <a:t>automatic</a:t>
            </a:r>
            <a:r>
              <a:rPr lang="nb-NO" sz="2800" dirty="0" smtClean="0"/>
              <a:t> </a:t>
            </a:r>
            <a:r>
              <a:rPr lang="nb-NO" sz="2800" dirty="0" err="1" smtClean="0"/>
              <a:t>information</a:t>
            </a:r>
            <a:r>
              <a:rPr lang="nb-NO" sz="2800" dirty="0" smtClean="0"/>
              <a:t> </a:t>
            </a:r>
            <a:r>
              <a:rPr lang="nb-NO" sz="2800" dirty="0" err="1" smtClean="0"/>
              <a:t>about</a:t>
            </a:r>
            <a:r>
              <a:rPr lang="nb-NO" sz="2800" dirty="0" smtClean="0"/>
              <a:t> location, </a:t>
            </a:r>
            <a:r>
              <a:rPr lang="nb-NO" sz="2800" dirty="0" err="1" smtClean="0"/>
              <a:t>activity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remote</a:t>
            </a:r>
            <a:r>
              <a:rPr lang="nb-NO" sz="2800" dirty="0" smtClean="0"/>
              <a:t> </a:t>
            </a:r>
            <a:r>
              <a:rPr lang="nb-NO" sz="2800" dirty="0" err="1" smtClean="0"/>
              <a:t>colleagues</a:t>
            </a:r>
            <a:r>
              <a:rPr lang="nb-NO" sz="2800" dirty="0" smtClean="0"/>
              <a:t> </a:t>
            </a:r>
            <a:r>
              <a:rPr lang="nb-NO" sz="2800" dirty="0" err="1" smtClean="0"/>
              <a:t>such</a:t>
            </a:r>
            <a:r>
              <a:rPr lang="nb-NO" sz="2800" dirty="0" smtClean="0"/>
              <a:t> as </a:t>
            </a:r>
            <a:r>
              <a:rPr lang="nb-NO" sz="2800" dirty="0" err="1" smtClean="0"/>
              <a:t>computational</a:t>
            </a:r>
            <a:r>
              <a:rPr lang="nb-NO" sz="2800" dirty="0" smtClean="0"/>
              <a:t> </a:t>
            </a:r>
            <a:r>
              <a:rPr lang="nb-NO" sz="2800" dirty="0" err="1" smtClean="0"/>
              <a:t>environments</a:t>
            </a:r>
            <a:r>
              <a:rPr lang="nb-NO" sz="2800" dirty="0"/>
              <a:t> </a:t>
            </a:r>
            <a:r>
              <a:rPr lang="nb-NO" sz="2800" dirty="0" smtClean="0"/>
              <a:t>for :</a:t>
            </a:r>
          </a:p>
          <a:p>
            <a:r>
              <a:rPr lang="nb-NO" sz="2800" dirty="0" err="1" smtClean="0"/>
              <a:t>collecting</a:t>
            </a:r>
            <a:r>
              <a:rPr lang="nb-NO" sz="2800" dirty="0" smtClean="0"/>
              <a:t>, </a:t>
            </a:r>
            <a:r>
              <a:rPr lang="nb-NO" sz="2800" dirty="0" err="1" smtClean="0"/>
              <a:t>dissemenating</a:t>
            </a:r>
            <a:r>
              <a:rPr lang="nb-NO" sz="2800" dirty="0" smtClean="0"/>
              <a:t> and </a:t>
            </a:r>
            <a:r>
              <a:rPr lang="nb-NO" sz="2800" dirty="0" err="1" smtClean="0"/>
              <a:t>integrating</a:t>
            </a:r>
            <a:r>
              <a:rPr lang="nb-NO" sz="2800" dirty="0" smtClean="0"/>
              <a:t> </a:t>
            </a:r>
            <a:r>
              <a:rPr lang="nb-NO" sz="2800" dirty="0" err="1" smtClean="0"/>
              <a:t>information</a:t>
            </a:r>
            <a:r>
              <a:rPr lang="nb-NO" sz="2800" dirty="0" smtClean="0"/>
              <a:t> </a:t>
            </a:r>
            <a:r>
              <a:rPr lang="nb-NO" sz="2800" dirty="0" err="1" smtClean="0"/>
              <a:t>relating</a:t>
            </a:r>
            <a:r>
              <a:rPr lang="nb-NO" sz="2800" dirty="0" smtClean="0"/>
              <a:t> to </a:t>
            </a:r>
            <a:r>
              <a:rPr lang="nb-NO" sz="2800" dirty="0" err="1" smtClean="0"/>
              <a:t>cooperative</a:t>
            </a:r>
            <a:r>
              <a:rPr lang="nb-NO" sz="2800" dirty="0" smtClean="0"/>
              <a:t> </a:t>
            </a:r>
            <a:r>
              <a:rPr lang="nb-NO" sz="2800" dirty="0" err="1" smtClean="0"/>
              <a:t>activities</a:t>
            </a:r>
            <a:r>
              <a:rPr lang="nb-NO" sz="2800" dirty="0" smtClean="0"/>
              <a:t>)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9829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356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b-NO" sz="2800" dirty="0"/>
              <a:t>Cooperative mobile </a:t>
            </a:r>
            <a:r>
              <a:rPr lang="nb-NO" sz="2800" dirty="0" err="1"/>
              <a:t>work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b="1" dirty="0"/>
              <a:t>Mandatory readings</a:t>
            </a:r>
          </a:p>
          <a:p>
            <a:r>
              <a:rPr lang="en-US" sz="6400" dirty="0"/>
              <a:t>Luff, P. &amp; Heath, C.: </a:t>
            </a:r>
            <a:r>
              <a:rPr lang="en-US" sz="6400" i="1" dirty="0"/>
              <a:t>Mobility in collaboration</a:t>
            </a:r>
            <a:r>
              <a:rPr lang="en-US" sz="6400" dirty="0"/>
              <a:t>, 1998. Proceedings of the 1998 ACM conference on Computer supported cooperative work, pp. 305 - 314 . </a:t>
            </a:r>
            <a:r>
              <a:rPr lang="en-US" sz="6400" dirty="0">
                <a:hlinkClick r:id="rId2"/>
              </a:rPr>
              <a:t>online access</a:t>
            </a:r>
            <a:endParaRPr lang="en-US" sz="6400" dirty="0"/>
          </a:p>
          <a:p>
            <a:r>
              <a:rPr lang="en-US" sz="6400" dirty="0" err="1"/>
              <a:t>Fallman</a:t>
            </a:r>
            <a:r>
              <a:rPr lang="en-US" sz="6400" dirty="0"/>
              <a:t>, D.: </a:t>
            </a:r>
            <a:r>
              <a:rPr lang="en-US" sz="6400" i="1" dirty="0"/>
              <a:t>Enabling Physical Collaboration in Industrial Settings by Designing for Embodied Interaction</a:t>
            </a:r>
            <a:r>
              <a:rPr lang="en-US" sz="6400" dirty="0"/>
              <a:t>, 2003. </a:t>
            </a:r>
            <a:r>
              <a:rPr lang="en-US" sz="6400" dirty="0" err="1"/>
              <a:t>Proc</a:t>
            </a:r>
            <a:r>
              <a:rPr lang="en-US" sz="6400" dirty="0"/>
              <a:t> of the Latin American conf. on HCI: 41-51. </a:t>
            </a:r>
            <a:r>
              <a:rPr lang="en-US" sz="6400" dirty="0">
                <a:hlinkClick r:id="rId3"/>
              </a:rPr>
              <a:t>Online access</a:t>
            </a:r>
            <a:endParaRPr lang="en-US" sz="6400" dirty="0"/>
          </a:p>
          <a:p>
            <a:r>
              <a:rPr lang="en-US" sz="6400" dirty="0"/>
              <a:t>de Sa, M., </a:t>
            </a:r>
            <a:r>
              <a:rPr lang="en-US" sz="6400" dirty="0" err="1"/>
              <a:t>Shamma</a:t>
            </a:r>
            <a:r>
              <a:rPr lang="en-US" sz="6400" dirty="0"/>
              <a:t>, D. &amp; Churchill, E.: </a:t>
            </a:r>
            <a:r>
              <a:rPr lang="en-US" sz="6400" i="1" dirty="0"/>
              <a:t>Live mobile collaboration for video production: design, guidelines, and requirements</a:t>
            </a:r>
            <a:r>
              <a:rPr lang="en-US" sz="6400" dirty="0"/>
              <a:t>, 2014. Pers. </a:t>
            </a:r>
            <a:r>
              <a:rPr lang="en-US" sz="6400" dirty="0" err="1"/>
              <a:t>Ubiuiot</a:t>
            </a:r>
            <a:r>
              <a:rPr lang="en-US" sz="6400" dirty="0"/>
              <a:t>. </a:t>
            </a:r>
            <a:r>
              <a:rPr lang="en-US" sz="6400" dirty="0" err="1"/>
              <a:t>Compu</a:t>
            </a:r>
            <a:r>
              <a:rPr lang="en-US" sz="6400" dirty="0"/>
              <a:t> 18: 693-707. </a:t>
            </a:r>
            <a:r>
              <a:rPr lang="en-US" sz="6400" dirty="0">
                <a:hlinkClick r:id="rId4"/>
              </a:rPr>
              <a:t>Online access</a:t>
            </a:r>
            <a:endParaRPr lang="en-US" sz="6400" dirty="0"/>
          </a:p>
          <a:p>
            <a:pPr marL="0" indent="0">
              <a:buNone/>
            </a:pPr>
            <a:r>
              <a:rPr lang="en-US" sz="4800" b="1" dirty="0"/>
              <a:t>Additional readings</a:t>
            </a:r>
          </a:p>
          <a:p>
            <a:r>
              <a:rPr lang="en-US" sz="4800" dirty="0" err="1"/>
              <a:t>Belotti</a:t>
            </a:r>
            <a:r>
              <a:rPr lang="en-US" sz="4800" dirty="0"/>
              <a:t>, V. &amp; Bly, S.: </a:t>
            </a:r>
            <a:r>
              <a:rPr lang="en-US" sz="4800" i="1" dirty="0"/>
              <a:t>Walking away from the desktop computer: distributed collaboration and mobility in a product design team</a:t>
            </a:r>
            <a:r>
              <a:rPr lang="en-US" sz="4800" dirty="0"/>
              <a:t>, 1996 . Proceedings of the 1996 ACM conference on Computer supported cooperative work, pp. 209 - 218 . </a:t>
            </a:r>
            <a:r>
              <a:rPr lang="en-US" sz="4800" dirty="0">
                <a:hlinkClick r:id="rId5"/>
              </a:rPr>
              <a:t>online access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Kristoffersen</a:t>
            </a:r>
            <a:r>
              <a:rPr lang="en-US" sz="4800" dirty="0"/>
              <a:t>, S. &amp; F. </a:t>
            </a:r>
            <a:r>
              <a:rPr lang="en-US" sz="4800" dirty="0" err="1"/>
              <a:t>Ljungberg</a:t>
            </a:r>
            <a:r>
              <a:rPr lang="en-US" sz="4800" dirty="0"/>
              <a:t>: </a:t>
            </a:r>
            <a:r>
              <a:rPr lang="en-US" sz="4800" i="1" dirty="0"/>
              <a:t>Making place” to make IT work: empirical explorations of HCI for mobile CSCW</a:t>
            </a:r>
            <a:r>
              <a:rPr lang="en-US" sz="4800" dirty="0"/>
              <a:t>, 1999. ACM: GROUP '99: . </a:t>
            </a:r>
            <a:r>
              <a:rPr lang="en-US" sz="4800" dirty="0">
                <a:hlinkClick r:id="rId6"/>
              </a:rPr>
              <a:t>online access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Ciolfi</a:t>
            </a:r>
            <a:r>
              <a:rPr lang="en-US" sz="4800" dirty="0"/>
              <a:t>, L. &amp; de </a:t>
            </a:r>
            <a:r>
              <a:rPr lang="en-US" sz="4800" dirty="0" err="1"/>
              <a:t>Cavalho</a:t>
            </a:r>
            <a:r>
              <a:rPr lang="en-US" sz="4800" dirty="0"/>
              <a:t>, A.F.P.: </a:t>
            </a:r>
            <a:r>
              <a:rPr lang="en-US" sz="4800" i="1" dirty="0"/>
              <a:t>Work Practices, </a:t>
            </a:r>
            <a:r>
              <a:rPr lang="en-US" sz="4800" i="1" dirty="0" err="1"/>
              <a:t>Nomacidity</a:t>
            </a:r>
            <a:r>
              <a:rPr lang="en-US" sz="4800" i="1" dirty="0"/>
              <a:t> and the Mediational Role of Technology</a:t>
            </a:r>
            <a:r>
              <a:rPr lang="en-US" sz="4800" dirty="0"/>
              <a:t>, 2014. Computer Supported Cooperative Work. (Introduction to Special Issue of JCSCW),  </a:t>
            </a:r>
            <a:r>
              <a:rPr lang="en-US" sz="4800" dirty="0" err="1"/>
              <a:t>vol</a:t>
            </a:r>
            <a:r>
              <a:rPr lang="en-US" sz="4800" dirty="0"/>
              <a:t> 23 no 2, 119-136. </a:t>
            </a:r>
            <a:r>
              <a:rPr lang="en-US" sz="4800" dirty="0">
                <a:hlinkClick r:id="rId7"/>
              </a:rPr>
              <a:t>online access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Weilenmann</a:t>
            </a:r>
            <a:r>
              <a:rPr lang="en-US" sz="4800" dirty="0"/>
              <a:t>, A. &amp; Larsson, C: </a:t>
            </a:r>
            <a:r>
              <a:rPr lang="en-US" sz="4800" i="1" dirty="0"/>
              <a:t>Collaborative use of mobile telephones: A field study of Swedish teenagers</a:t>
            </a:r>
            <a:r>
              <a:rPr lang="en-US" sz="4800" dirty="0"/>
              <a:t>, 2000. Proceedings of the 1st Nordic Conference on Computer-Human Interaction (</a:t>
            </a:r>
            <a:r>
              <a:rPr lang="en-US" sz="4800" dirty="0" err="1"/>
              <a:t>NordiCHI</a:t>
            </a:r>
            <a:r>
              <a:rPr lang="en-US" sz="4800" dirty="0"/>
              <a:t> 2000) Stockholm, 23 -25 October. </a:t>
            </a:r>
            <a:r>
              <a:rPr lang="en-US" sz="4800" dirty="0">
                <a:hlinkClick r:id="rId8"/>
              </a:rPr>
              <a:t>online access</a:t>
            </a:r>
            <a:endParaRPr lang="en-US" sz="4800" dirty="0"/>
          </a:p>
          <a:p>
            <a:r>
              <a:rPr lang="en-US" sz="4800" dirty="0" err="1"/>
              <a:t>Holone</a:t>
            </a:r>
            <a:r>
              <a:rPr lang="en-US" sz="4800" dirty="0"/>
              <a:t>, H. &amp; Herstad, J.: </a:t>
            </a:r>
            <a:r>
              <a:rPr lang="en-US" sz="4800" i="1" dirty="0"/>
              <a:t>Negotiating privacy boundaries in social applications for accessibility mapping</a:t>
            </a:r>
            <a:r>
              <a:rPr lang="en-US" sz="4800" dirty="0"/>
              <a:t>, 2010. Proceedings of the 6th Nordic Conference on Human-Computer Interaction: Extending Boundaries: 217-225. </a:t>
            </a:r>
            <a:r>
              <a:rPr lang="en-US" sz="4800" dirty="0">
                <a:hlinkClick r:id="rId9"/>
              </a:rPr>
              <a:t>online access</a:t>
            </a:r>
            <a:endParaRPr lang="en-US" sz="4800" dirty="0"/>
          </a:p>
          <a:p>
            <a:r>
              <a:rPr lang="en-US" sz="4800" dirty="0" err="1"/>
              <a:t>Weilenmann</a:t>
            </a:r>
            <a:r>
              <a:rPr lang="en-US" sz="4800" dirty="0"/>
              <a:t>, A.: </a:t>
            </a:r>
            <a:r>
              <a:rPr lang="en-US" sz="4800" i="1" dirty="0"/>
              <a:t>Mobile Methodologies: Experiences from Studies of Mobile Technologies-in-Use</a:t>
            </a:r>
            <a:r>
              <a:rPr lang="en-US" sz="4800" dirty="0"/>
              <a:t>, 2001. Proceedings of the 24th Information Systems Research Seminar in Scandinavia (IRIS 24), </a:t>
            </a:r>
            <a:r>
              <a:rPr lang="en-US" sz="4800" dirty="0" err="1"/>
              <a:t>Bjørnestad</a:t>
            </a:r>
            <a:r>
              <a:rPr lang="en-US" sz="4800" dirty="0"/>
              <a:t> et al. (</a:t>
            </a:r>
            <a:r>
              <a:rPr lang="en-US" sz="4800" dirty="0" err="1"/>
              <a:t>eds</a:t>
            </a:r>
            <a:r>
              <a:rPr lang="en-US" sz="4800" dirty="0"/>
              <a:t>) vol. 3: 243-257. </a:t>
            </a:r>
            <a:r>
              <a:rPr lang="en-US" sz="4800" dirty="0">
                <a:hlinkClick r:id="rId10"/>
              </a:rPr>
              <a:t>online access</a:t>
            </a:r>
            <a:endParaRPr lang="en-US" sz="4800" dirty="0"/>
          </a:p>
          <a:p>
            <a:r>
              <a:rPr lang="en-US" sz="4800" dirty="0"/>
              <a:t>Churchill, E.F. &amp; Munro, A.J.: </a:t>
            </a:r>
            <a:r>
              <a:rPr lang="en-US" sz="4800" i="1" dirty="0"/>
              <a:t>Work/place: mobile technologies and arenas of activity</a:t>
            </a:r>
            <a:r>
              <a:rPr lang="en-US" sz="4800" dirty="0"/>
              <a:t>, 2001. ACM SIGGROUP Bulletin Volume 22 Issue 3: 3-9. </a:t>
            </a:r>
            <a:r>
              <a:rPr lang="en-US" sz="4800" dirty="0">
                <a:hlinkClick r:id="rId11"/>
              </a:rPr>
              <a:t>online access</a:t>
            </a:r>
            <a:endParaRPr lang="en-US" sz="4800" dirty="0"/>
          </a:p>
          <a:p>
            <a:r>
              <a:rPr lang="en-US" sz="4800" dirty="0"/>
              <a:t>Erickson, I. &amp; </a:t>
            </a:r>
            <a:r>
              <a:rPr lang="en-US" sz="4800" dirty="0" err="1"/>
              <a:t>Jarrahi</a:t>
            </a:r>
            <a:r>
              <a:rPr lang="en-US" sz="4800" dirty="0"/>
              <a:t>, M.H.: </a:t>
            </a:r>
            <a:r>
              <a:rPr lang="en-US" sz="4800" i="1" dirty="0" err="1"/>
              <a:t>Infrastructuring</a:t>
            </a:r>
            <a:r>
              <a:rPr lang="en-US" sz="4800" i="1" dirty="0"/>
              <a:t> and the Challenge of Dynamic Seams in Mobile Knowledge Work</a:t>
            </a:r>
            <a:r>
              <a:rPr lang="en-US" sz="4800" dirty="0"/>
              <a:t>, 2016. CSCW'16: 1323-1336. </a:t>
            </a:r>
            <a:r>
              <a:rPr lang="en-US" sz="4800" dirty="0">
                <a:hlinkClick r:id="rId12"/>
              </a:rPr>
              <a:t>Online access</a:t>
            </a:r>
            <a:endParaRPr lang="en-US" sz="4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26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is Office Is A-Maze-Ing!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24744"/>
            <a:ext cx="560942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5736" y="5229200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/>
              <a:t>http://www.rd.com/funny-stuff/work-cartoons/</a:t>
            </a:r>
          </a:p>
        </p:txBody>
      </p:sp>
    </p:spTree>
    <p:extLst>
      <p:ext uri="{BB962C8B-B14F-4D97-AF65-F5344CB8AC3E}">
        <p14:creationId xmlns:p14="http://schemas.microsoft.com/office/powerpoint/2010/main" val="6501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err="1" smtClean="0"/>
              <a:t>Collaborative</a:t>
            </a:r>
            <a:r>
              <a:rPr lang="nb-NO" dirty="0" smtClean="0"/>
              <a:t> </a:t>
            </a:r>
            <a:r>
              <a:rPr lang="nb-NO" dirty="0" err="1" smtClean="0"/>
              <a:t>activities</a:t>
            </a:r>
            <a:r>
              <a:rPr lang="nb-NO" dirty="0" smtClean="0"/>
              <a:t>: </a:t>
            </a:r>
            <a:r>
              <a:rPr lang="nb-NO" dirty="0" err="1" smtClean="0"/>
              <a:t>colocated</a:t>
            </a:r>
            <a:r>
              <a:rPr lang="nb-NO" dirty="0" smtClean="0"/>
              <a:t>, </a:t>
            </a:r>
            <a:r>
              <a:rPr lang="nb-NO" dirty="0" err="1" smtClean="0"/>
              <a:t>synchronous</a:t>
            </a:r>
            <a:r>
              <a:rPr lang="nb-NO" dirty="0" smtClean="0"/>
              <a:t>, </a:t>
            </a:r>
            <a:r>
              <a:rPr lang="nb-NO" dirty="0" err="1" smtClean="0"/>
              <a:t>asynchronous</a:t>
            </a:r>
            <a:r>
              <a:rPr lang="nb-NO" dirty="0" smtClean="0"/>
              <a:t>, </a:t>
            </a:r>
            <a:r>
              <a:rPr lang="nb-NO" dirty="0" err="1" smtClean="0"/>
              <a:t>dispersed</a:t>
            </a:r>
            <a:r>
              <a:rPr lang="nb-NO" dirty="0" smtClean="0"/>
              <a:t>: </a:t>
            </a:r>
            <a:r>
              <a:rPr lang="nb-NO" dirty="0" err="1" smtClean="0"/>
              <a:t>affecting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social</a:t>
            </a:r>
            <a:r>
              <a:rPr lang="nb-NO" dirty="0" smtClean="0"/>
              <a:t> </a:t>
            </a:r>
            <a:r>
              <a:rPr lang="nb-NO" dirty="0" err="1" smtClean="0"/>
              <a:t>context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Mobility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people</a:t>
            </a:r>
            <a:r>
              <a:rPr lang="nb-NO" dirty="0" smtClean="0"/>
              <a:t>&amp; </a:t>
            </a:r>
            <a:r>
              <a:rPr lang="nb-NO" dirty="0" err="1" smtClean="0"/>
              <a:t>artefacts</a:t>
            </a:r>
            <a:endParaRPr lang="nb-NO" dirty="0" smtClean="0"/>
          </a:p>
          <a:p>
            <a:r>
              <a:rPr lang="nb-NO" dirty="0" err="1" smtClean="0"/>
              <a:t>Communication</a:t>
            </a:r>
            <a:r>
              <a:rPr lang="nb-NO" dirty="0" smtClean="0"/>
              <a:t> ( </a:t>
            </a:r>
            <a:r>
              <a:rPr lang="nb-NO" dirty="0" err="1" smtClean="0"/>
              <a:t>process</a:t>
            </a:r>
            <a:r>
              <a:rPr lang="nb-NO" dirty="0" smtClean="0"/>
              <a:t> &amp; </a:t>
            </a:r>
            <a:r>
              <a:rPr lang="nb-NO" dirty="0" err="1" smtClean="0"/>
              <a:t>technology</a:t>
            </a:r>
            <a:r>
              <a:rPr lang="nb-NO" dirty="0" smtClean="0"/>
              <a:t>), </a:t>
            </a:r>
            <a:r>
              <a:rPr lang="nb-NO" dirty="0" err="1" smtClean="0"/>
              <a:t>needs</a:t>
            </a:r>
            <a:r>
              <a:rPr lang="nb-NO" dirty="0" smtClean="0"/>
              <a:t> </a:t>
            </a:r>
            <a:r>
              <a:rPr lang="nb-NO" dirty="0" err="1" smtClean="0"/>
              <a:t>configuration</a:t>
            </a:r>
            <a:endParaRPr lang="nb-NO" dirty="0" smtClean="0"/>
          </a:p>
          <a:p>
            <a:r>
              <a:rPr lang="nb-NO" dirty="0" err="1" smtClean="0"/>
              <a:t>Interaction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</a:t>
            </a:r>
            <a:r>
              <a:rPr lang="nb-NO" dirty="0" err="1" smtClean="0"/>
              <a:t>objects</a:t>
            </a:r>
            <a:r>
              <a:rPr lang="nb-NO" dirty="0" smtClean="0"/>
              <a:t> leads to </a:t>
            </a:r>
            <a:r>
              <a:rPr lang="nb-NO" dirty="0" err="1" smtClean="0"/>
              <a:t>dependencies</a:t>
            </a:r>
            <a:r>
              <a:rPr lang="nb-NO" dirty="0" smtClean="0"/>
              <a:t>. </a:t>
            </a: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breakdowns ?</a:t>
            </a:r>
          </a:p>
          <a:p>
            <a:r>
              <a:rPr lang="nb-NO" dirty="0" err="1" smtClean="0"/>
              <a:t>Local</a:t>
            </a:r>
            <a:r>
              <a:rPr lang="nb-NO" dirty="0" smtClean="0"/>
              <a:t> </a:t>
            </a:r>
            <a:r>
              <a:rPr lang="nb-NO" dirty="0" err="1" smtClean="0"/>
              <a:t>mobility</a:t>
            </a:r>
            <a:r>
              <a:rPr lang="nb-NO" dirty="0" smtClean="0"/>
              <a:t>, </a:t>
            </a:r>
            <a:r>
              <a:rPr lang="nb-NO" dirty="0" err="1" smtClean="0"/>
              <a:t>walkabouts</a:t>
            </a:r>
            <a:r>
              <a:rPr lang="nb-NO" dirty="0" smtClean="0"/>
              <a:t> supports </a:t>
            </a:r>
            <a:r>
              <a:rPr lang="nb-NO" dirty="0" err="1" smtClean="0"/>
              <a:t>collaboration</a:t>
            </a:r>
            <a:r>
              <a:rPr lang="nb-NO" dirty="0" smtClean="0"/>
              <a:t> by </a:t>
            </a:r>
            <a:r>
              <a:rPr lang="nb-NO" dirty="0" err="1" smtClean="0"/>
              <a:t>maintaining</a:t>
            </a:r>
            <a:r>
              <a:rPr lang="nb-NO" dirty="0" smtClean="0"/>
              <a:t>  </a:t>
            </a:r>
            <a:r>
              <a:rPr lang="nb-NO" dirty="0" err="1" smtClean="0"/>
              <a:t>awareness</a:t>
            </a:r>
            <a:r>
              <a:rPr lang="nb-NO" dirty="0" smtClean="0"/>
              <a:t>, passive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 err="1" smtClean="0"/>
              <a:t>gathering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81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017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b-NO" sz="2800" dirty="0" err="1"/>
              <a:t>Pervasive</a:t>
            </a:r>
            <a:r>
              <a:rPr lang="nb-NO" sz="2800" dirty="0"/>
              <a:t> </a:t>
            </a:r>
            <a:r>
              <a:rPr lang="nb-NO" sz="2800" dirty="0" err="1"/>
              <a:t>technology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b-NO" sz="4000" b="1" dirty="0" err="1"/>
              <a:t>Mandatory</a:t>
            </a:r>
            <a:r>
              <a:rPr lang="nb-NO" sz="4000" b="1" dirty="0"/>
              <a:t> </a:t>
            </a:r>
            <a:r>
              <a:rPr lang="nb-NO" sz="4000" b="1" dirty="0" err="1"/>
              <a:t>readings</a:t>
            </a:r>
            <a:r>
              <a:rPr lang="nb-NO" sz="4000" b="1" dirty="0"/>
              <a:t> </a:t>
            </a:r>
          </a:p>
          <a:p>
            <a:r>
              <a:rPr lang="nb-NO" sz="4000" dirty="0" err="1"/>
              <a:t>Klann</a:t>
            </a:r>
            <a:r>
              <a:rPr lang="nb-NO" sz="4000" dirty="0"/>
              <a:t>, M.: </a:t>
            </a:r>
            <a:r>
              <a:rPr lang="nb-NO" sz="4000" i="1" dirty="0" err="1"/>
              <a:t>Tactical</a:t>
            </a:r>
            <a:r>
              <a:rPr lang="nb-NO" sz="4000" i="1" dirty="0"/>
              <a:t> </a:t>
            </a:r>
            <a:r>
              <a:rPr lang="nb-NO" sz="4000" i="1" dirty="0" err="1"/>
              <a:t>Navigation</a:t>
            </a:r>
            <a:r>
              <a:rPr lang="nb-NO" sz="4000" i="1" dirty="0"/>
              <a:t> Support for Firefighters: The </a:t>
            </a:r>
            <a:r>
              <a:rPr lang="nb-NO" sz="4000" i="1" dirty="0" err="1"/>
              <a:t>LifeNet</a:t>
            </a:r>
            <a:r>
              <a:rPr lang="nb-NO" sz="4000" i="1" dirty="0"/>
              <a:t> Ad-Hoc Sensor-Network and </a:t>
            </a:r>
            <a:r>
              <a:rPr lang="nb-NO" sz="4000" i="1" dirty="0" err="1"/>
              <a:t>Wearable</a:t>
            </a:r>
            <a:r>
              <a:rPr lang="nb-NO" sz="4000" i="1" dirty="0"/>
              <a:t> System</a:t>
            </a:r>
            <a:r>
              <a:rPr lang="nb-NO" sz="4000" dirty="0"/>
              <a:t>, 2009. </a:t>
            </a:r>
            <a:r>
              <a:rPr lang="nb-NO" sz="4000" dirty="0" err="1"/>
              <a:t>Lecture</a:t>
            </a:r>
            <a:r>
              <a:rPr lang="nb-NO" sz="4000" dirty="0"/>
              <a:t> Notes in Computer </a:t>
            </a:r>
            <a:r>
              <a:rPr lang="nb-NO" sz="4000" dirty="0" err="1"/>
              <a:t>Science</a:t>
            </a:r>
            <a:r>
              <a:rPr lang="nb-NO" sz="4000" dirty="0"/>
              <a:t>, 2009, Volume 5424/2009, 41-56. </a:t>
            </a:r>
            <a:r>
              <a:rPr lang="nb-NO" sz="4000" dirty="0">
                <a:hlinkClick r:id="rId2"/>
              </a:rPr>
              <a:t>online </a:t>
            </a:r>
            <a:r>
              <a:rPr lang="nb-NO" sz="4000" dirty="0" err="1">
                <a:hlinkClick r:id="rId2"/>
              </a:rPr>
              <a:t>access</a:t>
            </a:r>
            <a:endParaRPr lang="nb-NO" sz="4000" dirty="0"/>
          </a:p>
          <a:p>
            <a:r>
              <a:rPr lang="nb-NO" sz="4000" dirty="0" err="1"/>
              <a:t>Ley</a:t>
            </a:r>
            <a:r>
              <a:rPr lang="nb-NO" sz="4000" dirty="0"/>
              <a:t>, B., Ludwig, T., </a:t>
            </a:r>
            <a:r>
              <a:rPr lang="nb-NO" sz="4000" dirty="0" err="1"/>
              <a:t>Pipek</a:t>
            </a:r>
            <a:r>
              <a:rPr lang="nb-NO" sz="4000" dirty="0"/>
              <a:t>, V., </a:t>
            </a:r>
            <a:r>
              <a:rPr lang="nb-NO" sz="4000" dirty="0" err="1"/>
              <a:t>Randall</a:t>
            </a:r>
            <a:r>
              <a:rPr lang="nb-NO" sz="4000" dirty="0"/>
              <a:t>, D., Reuter, C. &amp; </a:t>
            </a:r>
            <a:r>
              <a:rPr lang="nb-NO" sz="4000" dirty="0" err="1"/>
              <a:t>Wiedenhoefer</a:t>
            </a:r>
            <a:r>
              <a:rPr lang="nb-NO" sz="4000" dirty="0"/>
              <a:t>, T.: Information and </a:t>
            </a:r>
            <a:r>
              <a:rPr lang="nb-NO" sz="4000" dirty="0" err="1"/>
              <a:t>Expertise</a:t>
            </a:r>
            <a:r>
              <a:rPr lang="nb-NO" sz="4000" dirty="0"/>
              <a:t> </a:t>
            </a:r>
            <a:r>
              <a:rPr lang="nb-NO" sz="4000" dirty="0" err="1"/>
              <a:t>Sharing</a:t>
            </a:r>
            <a:r>
              <a:rPr lang="nb-NO" sz="4000" dirty="0"/>
              <a:t> in Inter-</a:t>
            </a:r>
            <a:r>
              <a:rPr lang="nb-NO" sz="4000" dirty="0" err="1"/>
              <a:t>Organizational</a:t>
            </a:r>
            <a:r>
              <a:rPr lang="nb-NO" sz="4000" dirty="0"/>
              <a:t> </a:t>
            </a:r>
            <a:r>
              <a:rPr lang="nb-NO" sz="4000" dirty="0" err="1"/>
              <a:t>Crisis</a:t>
            </a:r>
            <a:r>
              <a:rPr lang="nb-NO" sz="4000" dirty="0"/>
              <a:t> Management, 2014. Journal </a:t>
            </a:r>
            <a:r>
              <a:rPr lang="nb-NO" sz="4000" dirty="0" err="1"/>
              <a:t>of</a:t>
            </a:r>
            <a:r>
              <a:rPr lang="nb-NO" sz="4000" dirty="0"/>
              <a:t> CSCW 23 (4): 347-387, 2014.</a:t>
            </a:r>
            <a:r>
              <a:rPr lang="nb-NO" sz="4000" dirty="0">
                <a:hlinkClick r:id="rId3"/>
              </a:rPr>
              <a:t> Online </a:t>
            </a:r>
            <a:r>
              <a:rPr lang="nb-NO" sz="4000" dirty="0" err="1">
                <a:hlinkClick r:id="rId3"/>
              </a:rPr>
              <a:t>acces</a:t>
            </a:r>
            <a:r>
              <a:rPr lang="nb-NO" sz="4000" dirty="0" err="1"/>
              <a:t>s</a:t>
            </a:r>
            <a:r>
              <a:rPr lang="nb-NO" sz="4000" dirty="0"/>
              <a:t> </a:t>
            </a:r>
          </a:p>
          <a:p>
            <a:r>
              <a:rPr lang="nb-NO" sz="4000" dirty="0" err="1"/>
              <a:t>Korhonen</a:t>
            </a:r>
            <a:r>
              <a:rPr lang="nb-NO" sz="4000" dirty="0"/>
              <a:t>, I. &amp; </a:t>
            </a:r>
            <a:r>
              <a:rPr lang="nb-NO" sz="4000" dirty="0" err="1"/>
              <a:t>Bardram</a:t>
            </a:r>
            <a:r>
              <a:rPr lang="nb-NO" sz="4000" dirty="0"/>
              <a:t>, J.E. : </a:t>
            </a:r>
            <a:r>
              <a:rPr lang="nb-NO" sz="4000" dirty="0" err="1"/>
              <a:t>Introduction</a:t>
            </a:r>
            <a:r>
              <a:rPr lang="nb-NO" sz="4000" dirty="0"/>
              <a:t> to </a:t>
            </a:r>
            <a:r>
              <a:rPr lang="nb-NO" sz="4000" dirty="0" err="1"/>
              <a:t>this</a:t>
            </a:r>
            <a:r>
              <a:rPr lang="nb-NO" sz="4000" dirty="0"/>
              <a:t> </a:t>
            </a:r>
            <a:r>
              <a:rPr lang="nb-NO" sz="4000" dirty="0" err="1"/>
              <a:t>special</a:t>
            </a:r>
            <a:r>
              <a:rPr lang="nb-NO" sz="4000" dirty="0"/>
              <a:t> </a:t>
            </a:r>
            <a:r>
              <a:rPr lang="nb-NO" sz="4000" dirty="0" err="1"/>
              <a:t>issue</a:t>
            </a:r>
            <a:r>
              <a:rPr lang="nb-NO" sz="4000" dirty="0"/>
              <a:t> </a:t>
            </a:r>
            <a:r>
              <a:rPr lang="nb-NO" sz="4000" dirty="0" err="1"/>
              <a:t>on</a:t>
            </a:r>
            <a:r>
              <a:rPr lang="nb-NO" sz="4000" dirty="0"/>
              <a:t> </a:t>
            </a:r>
            <a:r>
              <a:rPr lang="nb-NO" sz="4000" dirty="0" err="1"/>
              <a:t>Pervasive</a:t>
            </a:r>
            <a:r>
              <a:rPr lang="nb-NO" sz="4000" dirty="0"/>
              <a:t> </a:t>
            </a:r>
            <a:r>
              <a:rPr lang="nb-NO" sz="4000" dirty="0" err="1"/>
              <a:t>healthcare</a:t>
            </a:r>
            <a:r>
              <a:rPr lang="nb-NO" sz="4000" dirty="0"/>
              <a:t>,  2004. </a:t>
            </a:r>
            <a:r>
              <a:rPr lang="nb-NO" sz="4000" i="1" dirty="0"/>
              <a:t>IEEE </a:t>
            </a:r>
            <a:r>
              <a:rPr lang="nb-NO" sz="4000" i="1" dirty="0" err="1"/>
              <a:t>Transactions</a:t>
            </a:r>
            <a:r>
              <a:rPr lang="nb-NO" sz="4000" i="1" dirty="0"/>
              <a:t> </a:t>
            </a:r>
            <a:r>
              <a:rPr lang="nb-NO" sz="4000" i="1" dirty="0" err="1"/>
              <a:t>on</a:t>
            </a:r>
            <a:r>
              <a:rPr lang="nb-NO" sz="4000" i="1" dirty="0"/>
              <a:t> Information Technology in </a:t>
            </a:r>
            <a:r>
              <a:rPr lang="nb-NO" sz="4000" i="1" dirty="0" err="1"/>
              <a:t>Biomedicine</a:t>
            </a:r>
            <a:r>
              <a:rPr lang="nb-NO" sz="4000" dirty="0"/>
              <a:t>, 8(3):229-234. </a:t>
            </a:r>
            <a:r>
              <a:rPr lang="nb-NO" sz="4000" dirty="0">
                <a:hlinkClick r:id="rId4"/>
              </a:rPr>
              <a:t>Online </a:t>
            </a:r>
            <a:r>
              <a:rPr lang="nb-NO" sz="4000" dirty="0" err="1">
                <a:hlinkClick r:id="rId4"/>
              </a:rPr>
              <a:t>access</a:t>
            </a:r>
            <a:endParaRPr lang="nb-NO" sz="4000" dirty="0"/>
          </a:p>
          <a:p>
            <a:pPr marL="0" indent="0">
              <a:buNone/>
            </a:pPr>
            <a:r>
              <a:rPr lang="nb-NO" b="1" dirty="0" err="1"/>
              <a:t>Additional</a:t>
            </a:r>
            <a:r>
              <a:rPr lang="nb-NO" b="1" dirty="0"/>
              <a:t> </a:t>
            </a:r>
            <a:r>
              <a:rPr lang="nb-NO" b="1" dirty="0" err="1"/>
              <a:t>readings</a:t>
            </a:r>
            <a:endParaRPr lang="nb-NO" b="1" dirty="0"/>
          </a:p>
          <a:p>
            <a:r>
              <a:rPr lang="nb-NO" dirty="0" err="1"/>
              <a:t>Bardram</a:t>
            </a:r>
            <a:r>
              <a:rPr lang="nb-NO" dirty="0"/>
              <a:t>, J.E. &amp; </a:t>
            </a:r>
            <a:r>
              <a:rPr lang="nb-NO" dirty="0" err="1"/>
              <a:t>Christensen,H.B</a:t>
            </a:r>
            <a:r>
              <a:rPr lang="nb-NO" dirty="0"/>
              <a:t>.: </a:t>
            </a:r>
            <a:r>
              <a:rPr lang="nb-NO" i="1" dirty="0" err="1"/>
              <a:t>Supporting</a:t>
            </a:r>
            <a:r>
              <a:rPr lang="nb-NO" i="1" dirty="0"/>
              <a:t> </a:t>
            </a:r>
            <a:r>
              <a:rPr lang="nb-NO" i="1" dirty="0" err="1"/>
              <a:t>Pervasive</a:t>
            </a:r>
            <a:r>
              <a:rPr lang="nb-NO" i="1" dirty="0"/>
              <a:t> Collaboration in Healthcare — An Activity-Driven Computing </a:t>
            </a:r>
            <a:r>
              <a:rPr lang="nb-NO" i="1" dirty="0" err="1"/>
              <a:t>Infrastructure</a:t>
            </a:r>
            <a:r>
              <a:rPr lang="nb-NO" dirty="0"/>
              <a:t>, 2004. Technical report </a:t>
            </a:r>
            <a:r>
              <a:rPr lang="nb-NO" dirty="0" err="1"/>
              <a:t>CfPC</a:t>
            </a:r>
            <a:r>
              <a:rPr lang="nb-NO" dirty="0"/>
              <a:t> Technical Report 2004-PB-63, Centre for </a:t>
            </a:r>
            <a:r>
              <a:rPr lang="nb-NO" dirty="0" err="1"/>
              <a:t>Pervasive</a:t>
            </a:r>
            <a:r>
              <a:rPr lang="nb-NO" dirty="0"/>
              <a:t> Computing. </a:t>
            </a:r>
            <a:r>
              <a:rPr lang="nb-NO" dirty="0">
                <a:hlinkClick r:id="rId5"/>
              </a:rPr>
              <a:t>online </a:t>
            </a:r>
            <a:r>
              <a:rPr lang="nb-NO" dirty="0" err="1">
                <a:hlinkClick r:id="rId5"/>
              </a:rPr>
              <a:t>access</a:t>
            </a:r>
            <a:endParaRPr lang="nb-NO" dirty="0"/>
          </a:p>
          <a:p>
            <a:r>
              <a:rPr lang="nb-NO" dirty="0" err="1"/>
              <a:t>Bardram</a:t>
            </a:r>
            <a:r>
              <a:rPr lang="nb-NO" dirty="0"/>
              <a:t>, J.E. &amp; Bossen, C: </a:t>
            </a:r>
            <a:r>
              <a:rPr lang="nb-NO" i="1" dirty="0" err="1"/>
              <a:t>Interwoven</a:t>
            </a:r>
            <a:r>
              <a:rPr lang="nb-NO" i="1" dirty="0"/>
              <a:t> </a:t>
            </a:r>
            <a:r>
              <a:rPr lang="nb-NO" i="1" dirty="0" err="1"/>
              <a:t>Artifacts</a:t>
            </a:r>
            <a:r>
              <a:rPr lang="nb-NO" i="1" dirty="0"/>
              <a:t> — </a:t>
            </a:r>
            <a:r>
              <a:rPr lang="nb-NO" i="1" dirty="0" err="1"/>
              <a:t>Coordinating</a:t>
            </a:r>
            <a:r>
              <a:rPr lang="nb-NO" i="1" dirty="0"/>
              <a:t> Distributed Collaboration in Medical Care</a:t>
            </a:r>
            <a:r>
              <a:rPr lang="nb-NO" dirty="0"/>
              <a:t>, 2004. Technical report, Centre for </a:t>
            </a:r>
            <a:r>
              <a:rPr lang="nb-NO" dirty="0" err="1"/>
              <a:t>Pervasive</a:t>
            </a:r>
            <a:r>
              <a:rPr lang="nb-NO" dirty="0"/>
              <a:t> Computing. </a:t>
            </a:r>
            <a:r>
              <a:rPr lang="nb-NO" dirty="0">
                <a:hlinkClick r:id="rId6"/>
              </a:rPr>
              <a:t>online </a:t>
            </a:r>
            <a:r>
              <a:rPr lang="nb-NO" dirty="0" err="1">
                <a:hlinkClick r:id="rId6"/>
              </a:rPr>
              <a:t>access</a:t>
            </a:r>
            <a:endParaRPr lang="nb-NO" dirty="0"/>
          </a:p>
          <a:p>
            <a:r>
              <a:rPr lang="nb-NO" dirty="0"/>
              <a:t>Jiang, </a:t>
            </a:r>
            <a:r>
              <a:rPr lang="nb-NO" dirty="0" err="1"/>
              <a:t>X</a:t>
            </a:r>
            <a:r>
              <a:rPr lang="nb-NO" dirty="0"/>
              <a:t>, N.C. Chen, J.I. Hong, K. Wang &amp; L. </a:t>
            </a:r>
            <a:r>
              <a:rPr lang="nb-NO" dirty="0" err="1"/>
              <a:t>Takayama</a:t>
            </a:r>
            <a:r>
              <a:rPr lang="nb-NO" dirty="0"/>
              <a:t>: </a:t>
            </a:r>
            <a:r>
              <a:rPr lang="nb-NO" i="1" dirty="0"/>
              <a:t>Siren: </a:t>
            </a:r>
            <a:r>
              <a:rPr lang="nb-NO" i="1" dirty="0" err="1"/>
              <a:t>Context-Aware</a:t>
            </a:r>
            <a:r>
              <a:rPr lang="nb-NO" i="1" dirty="0"/>
              <a:t> Computing for Firefighting</a:t>
            </a:r>
            <a:r>
              <a:rPr lang="nb-NO" dirty="0"/>
              <a:t>, 2004. Human-Computer </a:t>
            </a:r>
            <a:r>
              <a:rPr lang="nb-NO" dirty="0" err="1"/>
              <a:t>Interaction</a:t>
            </a:r>
            <a:r>
              <a:rPr lang="nb-NO" dirty="0"/>
              <a:t> </a:t>
            </a:r>
            <a:r>
              <a:rPr lang="nb-NO" dirty="0" err="1"/>
              <a:t>Institute</a:t>
            </a:r>
            <a:r>
              <a:rPr lang="nb-NO" dirty="0"/>
              <a:t>. Paper 77. </a:t>
            </a:r>
            <a:r>
              <a:rPr lang="nb-NO" dirty="0">
                <a:hlinkClick r:id="rId7"/>
              </a:rPr>
              <a:t>online </a:t>
            </a:r>
            <a:r>
              <a:rPr lang="nb-NO" dirty="0" err="1">
                <a:hlinkClick r:id="rId7"/>
              </a:rPr>
              <a:t>access</a:t>
            </a:r>
            <a:endParaRPr lang="nb-NO" dirty="0"/>
          </a:p>
          <a:p>
            <a:r>
              <a:rPr lang="nb-NO" dirty="0" err="1"/>
              <a:t>Desjardins</a:t>
            </a:r>
            <a:r>
              <a:rPr lang="nb-NO" dirty="0"/>
              <a:t>, A., Greenberg, S., </a:t>
            </a:r>
            <a:r>
              <a:rPr lang="nb-NO" dirty="0" err="1"/>
              <a:t>Wakkary</a:t>
            </a:r>
            <a:r>
              <a:rPr lang="nb-NO" dirty="0"/>
              <a:t>, R. &amp; </a:t>
            </a:r>
            <a:r>
              <a:rPr lang="nb-NO" dirty="0" err="1"/>
              <a:t>Hambelton</a:t>
            </a:r>
            <a:r>
              <a:rPr lang="nb-NO" dirty="0"/>
              <a:t>, J.: </a:t>
            </a:r>
            <a:r>
              <a:rPr lang="nb-NO" i="1" dirty="0"/>
              <a:t>Avalanche </a:t>
            </a:r>
            <a:r>
              <a:rPr lang="nb-NO" i="1" dirty="0" err="1"/>
              <a:t>Beacon</a:t>
            </a:r>
            <a:r>
              <a:rPr lang="nb-NO" i="1" dirty="0"/>
              <a:t> Parks: Skill Development and Team </a:t>
            </a:r>
            <a:r>
              <a:rPr lang="nb-NO" i="1" dirty="0" err="1"/>
              <a:t>Coordination</a:t>
            </a:r>
            <a:r>
              <a:rPr lang="nb-NO" i="1" dirty="0"/>
              <a:t> in a </a:t>
            </a:r>
            <a:r>
              <a:rPr lang="nb-NO" i="1" dirty="0" err="1"/>
              <a:t>Technological</a:t>
            </a:r>
            <a:r>
              <a:rPr lang="nb-NO" i="1" dirty="0"/>
              <a:t> Training </a:t>
            </a:r>
            <a:r>
              <a:rPr lang="nb-NO" i="1" dirty="0" err="1"/>
              <a:t>Ground</a:t>
            </a:r>
            <a:r>
              <a:rPr lang="nb-NO" dirty="0"/>
              <a:t>, 2016. CSCW'16: 872-886. </a:t>
            </a:r>
            <a:r>
              <a:rPr lang="nb-NO" dirty="0">
                <a:hlinkClick r:id="rId8"/>
              </a:rPr>
              <a:t>Online </a:t>
            </a:r>
            <a:r>
              <a:rPr lang="nb-NO" dirty="0" err="1">
                <a:hlinkClick r:id="rId8"/>
              </a:rPr>
              <a:t>access</a:t>
            </a:r>
            <a:endParaRPr lang="nb-NO" dirty="0"/>
          </a:p>
          <a:p>
            <a:r>
              <a:rPr lang="nb-NO" dirty="0" err="1"/>
              <a:t>Consolvo</a:t>
            </a:r>
            <a:r>
              <a:rPr lang="nb-NO" dirty="0"/>
              <a:t>, S, </a:t>
            </a:r>
            <a:r>
              <a:rPr lang="nb-NO" dirty="0" err="1"/>
              <a:t>Roessler</a:t>
            </a:r>
            <a:r>
              <a:rPr lang="nb-NO" dirty="0"/>
              <a:t>, P, </a:t>
            </a:r>
            <a:r>
              <a:rPr lang="nb-NO" dirty="0" err="1"/>
              <a:t>Shelton</a:t>
            </a:r>
            <a:r>
              <a:rPr lang="nb-NO" dirty="0"/>
              <a:t>, BE, </a:t>
            </a:r>
            <a:r>
              <a:rPr lang="nb-NO" dirty="0" err="1"/>
              <a:t>LaMarca</a:t>
            </a:r>
            <a:r>
              <a:rPr lang="nb-NO" dirty="0"/>
              <a:t>, A, </a:t>
            </a:r>
            <a:r>
              <a:rPr lang="nb-NO" dirty="0" err="1"/>
              <a:t>Schilit</a:t>
            </a:r>
            <a:r>
              <a:rPr lang="nb-NO" dirty="0"/>
              <a:t>, B. &amp; Bly, S. </a:t>
            </a:r>
            <a:r>
              <a:rPr lang="nb-NO" i="1" dirty="0"/>
              <a:t>Technology for Care Networks </a:t>
            </a:r>
            <a:r>
              <a:rPr lang="nb-NO" i="1" dirty="0" err="1"/>
              <a:t>of</a:t>
            </a:r>
            <a:r>
              <a:rPr lang="nb-NO" i="1" dirty="0"/>
              <a:t> Elders</a:t>
            </a:r>
            <a:r>
              <a:rPr lang="nb-NO" dirty="0"/>
              <a:t>, 2004. IEEE </a:t>
            </a:r>
            <a:r>
              <a:rPr lang="nb-NO" dirty="0" err="1"/>
              <a:t>Pervasive</a:t>
            </a:r>
            <a:r>
              <a:rPr lang="nb-NO" dirty="0"/>
              <a:t> Computing 3 (2): 22-29. </a:t>
            </a:r>
            <a:r>
              <a:rPr lang="nb-NO" dirty="0">
                <a:hlinkClick r:id="rId9"/>
              </a:rPr>
              <a:t>Online </a:t>
            </a:r>
            <a:r>
              <a:rPr lang="nb-NO" dirty="0" err="1">
                <a:hlinkClick r:id="rId9"/>
              </a:rPr>
              <a:t>access</a:t>
            </a:r>
            <a:r>
              <a:rPr lang="nb-NO" dirty="0"/>
              <a:t> </a:t>
            </a:r>
          </a:p>
          <a:p>
            <a:r>
              <a:rPr lang="nb-NO" dirty="0" err="1"/>
              <a:t>Kientz</a:t>
            </a:r>
            <a:r>
              <a:rPr lang="nb-NO" dirty="0"/>
              <a:t>, JA, Hayes, GR, </a:t>
            </a:r>
            <a:r>
              <a:rPr lang="nb-NO" dirty="0" err="1"/>
              <a:t>Westeyn</a:t>
            </a:r>
            <a:r>
              <a:rPr lang="nb-NO" dirty="0"/>
              <a:t>, TL, </a:t>
            </a:r>
            <a:r>
              <a:rPr lang="nb-NO" dirty="0" err="1"/>
              <a:t>Starner</a:t>
            </a:r>
            <a:r>
              <a:rPr lang="nb-NO" dirty="0"/>
              <a:t>, T. &amp; </a:t>
            </a:r>
            <a:r>
              <a:rPr lang="nb-NO" dirty="0" err="1"/>
              <a:t>Abowd</a:t>
            </a:r>
            <a:r>
              <a:rPr lang="nb-NO" dirty="0"/>
              <a:t>, GD. </a:t>
            </a:r>
            <a:r>
              <a:rPr lang="nb-NO" i="1" dirty="0" err="1"/>
              <a:t>Pervasive</a:t>
            </a:r>
            <a:r>
              <a:rPr lang="nb-NO" i="1" dirty="0"/>
              <a:t> Computing and </a:t>
            </a:r>
            <a:r>
              <a:rPr lang="nb-NO" i="1" dirty="0" err="1"/>
              <a:t>Autism</a:t>
            </a:r>
            <a:r>
              <a:rPr lang="nb-NO" i="1" dirty="0"/>
              <a:t>: </a:t>
            </a:r>
            <a:r>
              <a:rPr lang="nb-NO" i="1" dirty="0" err="1"/>
              <a:t>Assisting</a:t>
            </a:r>
            <a:r>
              <a:rPr lang="nb-NO" i="1" dirty="0"/>
              <a:t> Caregivers </a:t>
            </a:r>
            <a:r>
              <a:rPr lang="nb-NO" i="1" dirty="0" err="1"/>
              <a:t>of</a:t>
            </a:r>
            <a:r>
              <a:rPr lang="nb-NO" i="1" dirty="0"/>
              <a:t> </a:t>
            </a:r>
            <a:r>
              <a:rPr lang="nb-NO" i="1" dirty="0" err="1"/>
              <a:t>Children</a:t>
            </a:r>
            <a:r>
              <a:rPr lang="nb-NO" i="1" dirty="0"/>
              <a:t> </a:t>
            </a:r>
            <a:r>
              <a:rPr lang="nb-NO" i="1" dirty="0" err="1"/>
              <a:t>with</a:t>
            </a:r>
            <a:r>
              <a:rPr lang="nb-NO" i="1" dirty="0"/>
              <a:t> Special </a:t>
            </a:r>
            <a:r>
              <a:rPr lang="nb-NO" i="1" dirty="0" err="1"/>
              <a:t>Needs</a:t>
            </a:r>
            <a:r>
              <a:rPr lang="nb-NO" dirty="0"/>
              <a:t>, 2007. IEEE </a:t>
            </a:r>
            <a:r>
              <a:rPr lang="nb-NO" dirty="0" err="1"/>
              <a:t>Pervasive</a:t>
            </a:r>
            <a:r>
              <a:rPr lang="nb-NO" dirty="0"/>
              <a:t> Computing 6 (1): 28-35. </a:t>
            </a:r>
            <a:r>
              <a:rPr lang="nb-NO" dirty="0">
                <a:hlinkClick r:id="rId10"/>
              </a:rPr>
              <a:t>Online </a:t>
            </a:r>
            <a:r>
              <a:rPr lang="nb-NO" dirty="0" err="1">
                <a:hlinkClick r:id="rId10"/>
              </a:rPr>
              <a:t>access</a:t>
            </a:r>
            <a:endParaRPr lang="nb-NO" dirty="0"/>
          </a:p>
          <a:p>
            <a:r>
              <a:rPr lang="nb-NO" dirty="0"/>
              <a:t>Klemets, J. &amp; Kristiansen, L.:</a:t>
            </a:r>
            <a:r>
              <a:rPr lang="nb-NO" i="1" dirty="0"/>
              <a:t> A </a:t>
            </a:r>
            <a:r>
              <a:rPr lang="nb-NO" i="1" dirty="0" err="1"/>
              <a:t>Pervasive</a:t>
            </a:r>
            <a:r>
              <a:rPr lang="nb-NO" i="1" dirty="0"/>
              <a:t> System for </a:t>
            </a:r>
            <a:r>
              <a:rPr lang="nb-NO" i="1" dirty="0" err="1"/>
              <a:t>Communicating</a:t>
            </a:r>
            <a:r>
              <a:rPr lang="nb-NO" i="1" dirty="0"/>
              <a:t> </a:t>
            </a:r>
            <a:r>
              <a:rPr lang="nb-NO" i="1" dirty="0" err="1"/>
              <a:t>Urgency</a:t>
            </a:r>
            <a:r>
              <a:rPr lang="nb-NO" i="1" dirty="0"/>
              <a:t> </a:t>
            </a:r>
            <a:r>
              <a:rPr lang="nb-NO" i="1" dirty="0" err="1"/>
              <a:t>Cues</a:t>
            </a:r>
            <a:r>
              <a:rPr lang="nb-NO" i="1" dirty="0"/>
              <a:t> to Health Care </a:t>
            </a:r>
            <a:r>
              <a:rPr lang="nb-NO" i="1" dirty="0" err="1"/>
              <a:t>Workers</a:t>
            </a:r>
            <a:r>
              <a:rPr lang="nb-NO" dirty="0"/>
              <a:t>, 2012. MIE2012. </a:t>
            </a:r>
            <a:r>
              <a:rPr lang="nb-NO" dirty="0">
                <a:hlinkClick r:id="rId11"/>
              </a:rPr>
              <a:t>online </a:t>
            </a:r>
            <a:r>
              <a:rPr lang="nb-NO" dirty="0" err="1">
                <a:hlinkClick r:id="rId11"/>
              </a:rPr>
              <a:t>access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659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Technology </a:t>
            </a:r>
            <a:r>
              <a:rPr lang="nb-NO" dirty="0" err="1" smtClean="0"/>
              <a:t>enering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physical</a:t>
            </a:r>
            <a:r>
              <a:rPr lang="nb-NO" dirty="0" smtClean="0"/>
              <a:t> </a:t>
            </a:r>
            <a:r>
              <a:rPr lang="nb-NO" dirty="0" err="1" smtClean="0"/>
              <a:t>world</a:t>
            </a:r>
            <a:r>
              <a:rPr lang="nb-NO" dirty="0" smtClean="0"/>
              <a:t> and bridges </a:t>
            </a:r>
            <a:r>
              <a:rPr lang="nb-NO" dirty="0" err="1" smtClean="0"/>
              <a:t>the</a:t>
            </a:r>
            <a:r>
              <a:rPr lang="nb-NO" dirty="0" smtClean="0"/>
              <a:t> gap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physical</a:t>
            </a:r>
            <a:r>
              <a:rPr lang="nb-NO" dirty="0" smtClean="0"/>
              <a:t> and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virtual</a:t>
            </a:r>
            <a:endParaRPr lang="nb-NO" dirty="0" smtClean="0"/>
          </a:p>
          <a:p>
            <a:r>
              <a:rPr lang="nb-NO" dirty="0" smtClean="0"/>
              <a:t>Central </a:t>
            </a:r>
            <a:r>
              <a:rPr lang="nb-NO" dirty="0" err="1" smtClean="0"/>
              <a:t>features</a:t>
            </a:r>
            <a:r>
              <a:rPr lang="nb-NO" dirty="0" smtClean="0"/>
              <a:t>: </a:t>
            </a:r>
            <a:r>
              <a:rPr lang="nb-NO" dirty="0" err="1" smtClean="0"/>
              <a:t>application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natural</a:t>
            </a:r>
            <a:r>
              <a:rPr lang="nb-NO" dirty="0" smtClean="0"/>
              <a:t>, multimodal </a:t>
            </a:r>
            <a:r>
              <a:rPr lang="nb-NO" dirty="0" err="1" smtClean="0"/>
              <a:t>user</a:t>
            </a:r>
            <a:r>
              <a:rPr lang="nb-NO" dirty="0" smtClean="0"/>
              <a:t> </a:t>
            </a:r>
            <a:r>
              <a:rPr lang="nb-NO" dirty="0" err="1" smtClean="0"/>
              <a:t>interfaces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robust, </a:t>
            </a:r>
            <a:r>
              <a:rPr lang="nb-NO" dirty="0" err="1" smtClean="0"/>
              <a:t>trustworthy</a:t>
            </a:r>
            <a:r>
              <a:rPr lang="nb-NO" dirty="0" smtClean="0"/>
              <a:t>, </a:t>
            </a:r>
            <a:r>
              <a:rPr lang="nb-NO" dirty="0" err="1" smtClean="0"/>
              <a:t>user-friendly</a:t>
            </a:r>
            <a:r>
              <a:rPr lang="nb-NO" dirty="0" smtClean="0"/>
              <a:t>, and </a:t>
            </a:r>
            <a:r>
              <a:rPr lang="nb-NO" dirty="0" err="1" smtClean="0"/>
              <a:t>flexible</a:t>
            </a:r>
            <a:endParaRPr lang="nb-NO" dirty="0" smtClean="0"/>
          </a:p>
          <a:p>
            <a:r>
              <a:rPr lang="nb-NO" dirty="0" err="1" smtClean="0"/>
              <a:t>Navigational</a:t>
            </a:r>
            <a:r>
              <a:rPr lang="nb-NO" dirty="0" smtClean="0"/>
              <a:t> support </a:t>
            </a:r>
            <a:r>
              <a:rPr lang="nb-NO" dirty="0" err="1" smtClean="0"/>
              <a:t>needs</a:t>
            </a:r>
            <a:r>
              <a:rPr lang="nb-NO" dirty="0" smtClean="0"/>
              <a:t> </a:t>
            </a:r>
            <a:r>
              <a:rPr lang="nb-NO" dirty="0" err="1" smtClean="0"/>
              <a:t>interaction</a:t>
            </a:r>
            <a:r>
              <a:rPr lang="nb-NO" dirty="0" smtClean="0"/>
              <a:t> and </a:t>
            </a:r>
            <a:r>
              <a:rPr lang="nb-NO" dirty="0" err="1" smtClean="0"/>
              <a:t>appropriation</a:t>
            </a:r>
            <a:endParaRPr lang="nb-NO" dirty="0" smtClean="0"/>
          </a:p>
          <a:p>
            <a:r>
              <a:rPr lang="nb-NO" dirty="0" err="1" smtClean="0"/>
              <a:t>Accuracy</a:t>
            </a:r>
            <a:r>
              <a:rPr lang="nb-NO" dirty="0" smtClean="0"/>
              <a:t> versus </a:t>
            </a:r>
            <a:r>
              <a:rPr lang="nb-NO" dirty="0" err="1" smtClean="0"/>
              <a:t>precision</a:t>
            </a:r>
            <a:r>
              <a:rPr lang="nb-NO" dirty="0" smtClean="0"/>
              <a:t> ( fire-fighters </a:t>
            </a:r>
            <a:r>
              <a:rPr lang="nb-NO" dirty="0" err="1" smtClean="0"/>
              <a:t>example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Tacit</a:t>
            </a:r>
            <a:r>
              <a:rPr lang="nb-NO" dirty="0" smtClean="0"/>
              <a:t> </a:t>
            </a:r>
            <a:r>
              <a:rPr lang="nb-NO" dirty="0" err="1" smtClean="0"/>
              <a:t>communication</a:t>
            </a:r>
            <a:endParaRPr lang="nb-NO" dirty="0" smtClean="0"/>
          </a:p>
          <a:p>
            <a:r>
              <a:rPr lang="nb-NO" dirty="0" err="1" smtClean="0"/>
              <a:t>Common</a:t>
            </a:r>
            <a:r>
              <a:rPr lang="nb-NO" dirty="0" smtClean="0"/>
              <a:t>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 err="1" smtClean="0"/>
              <a:t>space</a:t>
            </a:r>
            <a:endParaRPr lang="nb-NO" dirty="0" smtClean="0"/>
          </a:p>
          <a:p>
            <a:r>
              <a:rPr lang="nb-NO" dirty="0" err="1" smtClean="0"/>
              <a:t>Improvisation</a:t>
            </a:r>
            <a:r>
              <a:rPr lang="nb-NO" dirty="0" smtClean="0"/>
              <a:t> ( </a:t>
            </a:r>
            <a:r>
              <a:rPr lang="nb-NO" dirty="0" err="1" smtClean="0"/>
              <a:t>Ley</a:t>
            </a:r>
            <a:r>
              <a:rPr lang="nb-NO" dirty="0" smtClean="0"/>
              <a:t> et al,)</a:t>
            </a:r>
          </a:p>
          <a:p>
            <a:r>
              <a:rPr lang="nb-NO" dirty="0" err="1" smtClean="0"/>
              <a:t>Relevance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pervasive</a:t>
            </a:r>
            <a:r>
              <a:rPr lang="nb-NO" dirty="0" smtClean="0"/>
              <a:t> </a:t>
            </a:r>
            <a:r>
              <a:rPr lang="nb-NO" dirty="0" err="1" smtClean="0"/>
              <a:t>technologies</a:t>
            </a:r>
            <a:r>
              <a:rPr lang="nb-NO" dirty="0" smtClean="0"/>
              <a:t> to CSCW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7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910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err="1"/>
              <a:t>Theories</a:t>
            </a:r>
            <a:r>
              <a:rPr lang="nb-NO" sz="3200" dirty="0"/>
              <a:t> in </a:t>
            </a:r>
            <a:r>
              <a:rPr lang="nb-NO" sz="3200" dirty="0" err="1" smtClean="0"/>
              <a:t>cscw</a:t>
            </a:r>
            <a:r>
              <a:rPr lang="nb-NO" sz="3200" b="1" dirty="0" smtClean="0"/>
              <a:t/>
            </a:r>
            <a:br>
              <a:rPr lang="nb-NO" sz="3200" b="1" dirty="0" smtClean="0"/>
            </a:br>
            <a:r>
              <a:rPr lang="nb-NO" sz="3200" dirty="0" err="1" smtClean="0"/>
              <a:t>Coordination</a:t>
            </a:r>
            <a:r>
              <a:rPr lang="nb-NO" sz="3200" dirty="0" smtClean="0"/>
              <a:t> </a:t>
            </a:r>
            <a:r>
              <a:rPr lang="nb-NO" sz="3200" dirty="0" err="1" smtClean="0"/>
              <a:t>mechanisms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1600" b="1" dirty="0" err="1"/>
              <a:t>Mandatory</a:t>
            </a:r>
            <a:r>
              <a:rPr lang="nb-NO" sz="1600" b="1" dirty="0"/>
              <a:t> </a:t>
            </a:r>
            <a:r>
              <a:rPr lang="nb-NO" sz="1600" b="1" dirty="0" err="1"/>
              <a:t>readings</a:t>
            </a:r>
            <a:endParaRPr lang="en-US" sz="1600" dirty="0" smtClean="0"/>
          </a:p>
          <a:p>
            <a:r>
              <a:rPr lang="en-US" sz="1600" dirty="0" err="1" smtClean="0"/>
              <a:t>Carstensen</a:t>
            </a:r>
            <a:r>
              <a:rPr lang="en-US" sz="1600" dirty="0"/>
              <a:t>, P. H. &amp; </a:t>
            </a:r>
            <a:r>
              <a:rPr lang="en-US" sz="1600" dirty="0" err="1"/>
              <a:t>Sørensen</a:t>
            </a:r>
            <a:r>
              <a:rPr lang="en-US" sz="1600" dirty="0"/>
              <a:t>, C.: </a:t>
            </a:r>
            <a:r>
              <a:rPr lang="en-US" sz="1600" i="1" dirty="0"/>
              <a:t>From the Social to the Systematic. Mechanisms Supporting Coordination in Design</a:t>
            </a:r>
            <a:r>
              <a:rPr lang="en-US" sz="1600" dirty="0"/>
              <a:t>, 1996. Computer Supported Cooperative Work: The Journal of Collaborative Computing, vol. 5 no. 4, pp. 387-413 . </a:t>
            </a:r>
            <a:r>
              <a:rPr lang="en-US" sz="1600" dirty="0">
                <a:hlinkClick r:id="rId2"/>
              </a:rPr>
              <a:t>online access 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Star, S.L.: </a:t>
            </a:r>
            <a:r>
              <a:rPr lang="en-US" sz="1600" i="1" dirty="0"/>
              <a:t>This is Not a Boundary Object: Reflections on the Origin of a Concept</a:t>
            </a:r>
            <a:r>
              <a:rPr lang="en-US" sz="1600" dirty="0"/>
              <a:t>, 2010. Science, Technology, &amp; Human Values. Volume 35, issue 5, pp. 601-617. </a:t>
            </a:r>
            <a:r>
              <a:rPr lang="en-US" sz="1600" dirty="0">
                <a:hlinkClick r:id="rId3"/>
              </a:rPr>
              <a:t>online access</a:t>
            </a:r>
            <a:endParaRPr lang="en-US" sz="1600" dirty="0"/>
          </a:p>
          <a:p>
            <a:pPr marL="0" indent="0">
              <a:buNone/>
            </a:pPr>
            <a:r>
              <a:rPr lang="en-US" sz="1400" b="1" dirty="0"/>
              <a:t>Additional readings</a:t>
            </a:r>
          </a:p>
          <a:p>
            <a:r>
              <a:rPr lang="en-US" sz="1200" dirty="0"/>
              <a:t>Schmidt, K. &amp; Simone, C.: </a:t>
            </a:r>
            <a:r>
              <a:rPr lang="en-US" sz="1200" i="1" dirty="0"/>
              <a:t>Coordination Mechanisms: Towards a Conceptual Foundation of CSCW Systems Design</a:t>
            </a:r>
            <a:r>
              <a:rPr lang="en-US" sz="1200" dirty="0"/>
              <a:t>, 1996. Computer Supported Cooperative Work: The Journal of Collaborative Computing, vol. 5 no. 2-3, pp. 155-200 . </a:t>
            </a:r>
            <a:r>
              <a:rPr lang="en-US" sz="1200" dirty="0">
                <a:hlinkClick r:id="rId4"/>
              </a:rPr>
              <a:t>online access </a:t>
            </a:r>
            <a:r>
              <a:rPr lang="en-US" sz="1200" dirty="0"/>
              <a:t>.</a:t>
            </a:r>
          </a:p>
          <a:p>
            <a:r>
              <a:rPr lang="en-US" sz="1200" dirty="0"/>
              <a:t>Star, S.L. &amp; </a:t>
            </a:r>
            <a:r>
              <a:rPr lang="en-US" sz="1200" dirty="0" err="1"/>
              <a:t>Griesemer</a:t>
            </a:r>
            <a:r>
              <a:rPr lang="en-US" sz="1200" dirty="0"/>
              <a:t>, J.R.: </a:t>
            </a:r>
            <a:r>
              <a:rPr lang="en-US" sz="1200" i="1" dirty="0"/>
              <a:t>Institutional Ecology, 'Translations' and Boundary Objects: Amateurs and Professionals in Berkeley's Museum of vertebrate Zoology</a:t>
            </a:r>
            <a:r>
              <a:rPr lang="en-US" sz="1200" dirty="0"/>
              <a:t>, 1907-39, 1989, Social Studies of Science Volume 19, Issue 3, pp. 387-420. </a:t>
            </a:r>
            <a:r>
              <a:rPr lang="en-US" sz="1200" dirty="0">
                <a:hlinkClick r:id="rId5"/>
              </a:rPr>
              <a:t>online access</a:t>
            </a:r>
            <a:endParaRPr lang="en-US" sz="1200" dirty="0"/>
          </a:p>
          <a:p>
            <a:r>
              <a:rPr lang="en-US" sz="1200" dirty="0" err="1"/>
              <a:t>Orlikowski</a:t>
            </a:r>
            <a:r>
              <a:rPr lang="en-US" sz="1200" dirty="0"/>
              <a:t>, W.: </a:t>
            </a:r>
            <a:r>
              <a:rPr lang="en-US" sz="1200" i="1" dirty="0"/>
              <a:t>Learning from Notes: Organizational Issues in Groupware Implementation</a:t>
            </a:r>
            <a:r>
              <a:rPr lang="en-US" sz="1200" dirty="0"/>
              <a:t>, 1992. Turner and Kraut (eds.): Proceedings of the Conference on Computer-Supported Cooperative Work, CSCW'92, pp. 362-369. </a:t>
            </a:r>
            <a:r>
              <a:rPr lang="en-US" sz="1200" dirty="0">
                <a:hlinkClick r:id="rId6"/>
              </a:rPr>
              <a:t>online access</a:t>
            </a:r>
            <a:r>
              <a:rPr lang="en-US" sz="1200" dirty="0"/>
              <a:t>.</a:t>
            </a:r>
          </a:p>
          <a:p>
            <a:r>
              <a:rPr lang="en-US" sz="1200" dirty="0"/>
              <a:t>Barley, S.: </a:t>
            </a:r>
            <a:r>
              <a:rPr lang="en-US" sz="1200" i="1" dirty="0"/>
              <a:t>Technology as an Occasion for Structuring: Evidence from Observations of CT Scanners and the Social Order of Radiology Departments</a:t>
            </a:r>
            <a:r>
              <a:rPr lang="en-US" sz="1200" dirty="0"/>
              <a:t>, 1986. Administrative Science Quarterly </a:t>
            </a:r>
            <a:r>
              <a:rPr lang="en-US" sz="1200" dirty="0" err="1"/>
              <a:t>vol</a:t>
            </a:r>
            <a:r>
              <a:rPr lang="en-US" sz="1200" dirty="0"/>
              <a:t> 31 no 1, pp. 78-108. </a:t>
            </a:r>
            <a:r>
              <a:rPr lang="en-US" sz="1200" dirty="0">
                <a:hlinkClick r:id="rId7"/>
              </a:rPr>
              <a:t>online access </a:t>
            </a:r>
            <a:r>
              <a:rPr lang="en-US" sz="1200" dirty="0"/>
              <a:t>.</a:t>
            </a:r>
          </a:p>
          <a:p>
            <a:r>
              <a:rPr lang="en-US" sz="1200" dirty="0" err="1"/>
              <a:t>Orlikowski</a:t>
            </a:r>
            <a:r>
              <a:rPr lang="en-US" sz="1200" dirty="0"/>
              <a:t>, W.: </a:t>
            </a:r>
            <a:r>
              <a:rPr lang="en-US" sz="1200" i="1" dirty="0"/>
              <a:t>The Duality of Technology: Rethinking the Concept of Technology in Organizations</a:t>
            </a:r>
            <a:r>
              <a:rPr lang="en-US" sz="1200" dirty="0"/>
              <a:t>, 1992. Organization Science 3 (3), pp. 398-427. </a:t>
            </a:r>
            <a:r>
              <a:rPr lang="en-US" sz="1200" dirty="0">
                <a:hlinkClick r:id="rId8"/>
              </a:rPr>
              <a:t>online access</a:t>
            </a:r>
            <a:endParaRPr lang="en-US" sz="1200" dirty="0"/>
          </a:p>
          <a:p>
            <a:r>
              <a:rPr lang="en-US" sz="1200" dirty="0" err="1"/>
              <a:t>Cabitza</a:t>
            </a:r>
            <a:r>
              <a:rPr lang="en-US" sz="1200" dirty="0"/>
              <a:t>, F. &amp; Simone, C.: </a:t>
            </a:r>
            <a:r>
              <a:rPr lang="en-US" sz="1200" i="1" dirty="0"/>
              <a:t>Computational</a:t>
            </a:r>
            <a:r>
              <a:rPr lang="en-US" sz="1200" dirty="0"/>
              <a:t> </a:t>
            </a:r>
            <a:r>
              <a:rPr lang="en-US" sz="1200" i="1" dirty="0"/>
              <a:t>Coordination Mechanisms: A tale of a struggle for flexibility</a:t>
            </a:r>
            <a:r>
              <a:rPr lang="en-US" sz="1200" dirty="0"/>
              <a:t>, 1996. Computer Supported Cooperative Work: The Journal of Collaborative Computing, vol. 22 no. 4-6, pp. 475-529 . </a:t>
            </a:r>
            <a:r>
              <a:rPr lang="en-US" sz="1200" dirty="0">
                <a:hlinkClick r:id="rId9"/>
              </a:rPr>
              <a:t>online access 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640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sz="2400" dirty="0" err="1" smtClean="0"/>
              <a:t>Coordination</a:t>
            </a:r>
            <a:r>
              <a:rPr lang="nb-NO" sz="2400" dirty="0" smtClean="0"/>
              <a:t> </a:t>
            </a:r>
            <a:r>
              <a:rPr lang="nb-NO" sz="2400" dirty="0" err="1" smtClean="0"/>
              <a:t>mechanisms</a:t>
            </a:r>
            <a:r>
              <a:rPr lang="nb-NO" sz="2400" dirty="0" smtClean="0"/>
              <a:t> as </a:t>
            </a:r>
            <a:r>
              <a:rPr lang="nb-NO" sz="2400" dirty="0" err="1" smtClean="0"/>
              <a:t>conceptualization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structures</a:t>
            </a:r>
            <a:r>
              <a:rPr lang="nb-NO" sz="2400" dirty="0" smtClean="0"/>
              <a:t> in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work</a:t>
            </a:r>
            <a:r>
              <a:rPr lang="nb-NO" sz="2400" dirty="0" smtClean="0"/>
              <a:t> arrangement</a:t>
            </a:r>
          </a:p>
          <a:p>
            <a:r>
              <a:rPr lang="nb-NO" sz="2400" dirty="0" err="1" smtClean="0"/>
              <a:t>Symbolic</a:t>
            </a:r>
            <a:r>
              <a:rPr lang="nb-NO" sz="2400" dirty="0" smtClean="0"/>
              <a:t> </a:t>
            </a:r>
            <a:r>
              <a:rPr lang="nb-NO" sz="2400" dirty="0" err="1" smtClean="0"/>
              <a:t>organizational</a:t>
            </a:r>
            <a:r>
              <a:rPr lang="nb-NO" sz="2400" dirty="0" smtClean="0"/>
              <a:t> </a:t>
            </a:r>
            <a:r>
              <a:rPr lang="nb-NO" sz="2400" dirty="0" err="1" smtClean="0"/>
              <a:t>constructs</a:t>
            </a:r>
            <a:r>
              <a:rPr lang="nb-NO" sz="2400" dirty="0" smtClean="0"/>
              <a:t>: </a:t>
            </a:r>
            <a:r>
              <a:rPr lang="nb-NO" sz="2400" dirty="0" err="1" smtClean="0"/>
              <a:t>artifacts</a:t>
            </a:r>
            <a:r>
              <a:rPr lang="nb-NO" sz="2400" dirty="0" smtClean="0"/>
              <a:t>, </a:t>
            </a:r>
            <a:r>
              <a:rPr lang="nb-NO" sz="2400" dirty="0" err="1" smtClean="0"/>
              <a:t>protocols</a:t>
            </a:r>
            <a:r>
              <a:rPr lang="nb-NO" sz="2400" dirty="0" smtClean="0"/>
              <a:t>, </a:t>
            </a:r>
            <a:r>
              <a:rPr lang="nb-NO" sz="2400" dirty="0" err="1" smtClean="0"/>
              <a:t>meetings</a:t>
            </a:r>
            <a:r>
              <a:rPr lang="nb-NO" sz="2400" dirty="0" smtClean="0"/>
              <a:t>, forms, </a:t>
            </a:r>
            <a:r>
              <a:rPr lang="nb-NO" sz="2400" dirty="0" err="1" smtClean="0"/>
              <a:t>procedures</a:t>
            </a:r>
            <a:r>
              <a:rPr lang="nb-NO" sz="2400" dirty="0" smtClean="0"/>
              <a:t>, </a:t>
            </a:r>
            <a:r>
              <a:rPr lang="nb-NO" sz="2400" dirty="0" err="1" smtClean="0"/>
              <a:t>work</a:t>
            </a:r>
            <a:r>
              <a:rPr lang="nb-NO" sz="2400" dirty="0" smtClean="0"/>
              <a:t> arrangements, … to </a:t>
            </a:r>
            <a:r>
              <a:rPr lang="nb-NO" sz="2400" dirty="0" err="1" smtClean="0"/>
              <a:t>mediate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articulation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cooperative</a:t>
            </a:r>
            <a:r>
              <a:rPr lang="nb-NO" sz="2400" dirty="0" smtClean="0"/>
              <a:t> </a:t>
            </a:r>
            <a:r>
              <a:rPr lang="nb-NO" sz="2400" dirty="0" err="1" smtClean="0"/>
              <a:t>work</a:t>
            </a:r>
            <a:r>
              <a:rPr lang="nb-NO" sz="2400" dirty="0" smtClean="0"/>
              <a:t>, </a:t>
            </a:r>
            <a:r>
              <a:rPr lang="nb-NO" sz="2400" dirty="0" err="1" smtClean="0"/>
              <a:t>align</a:t>
            </a:r>
            <a:r>
              <a:rPr lang="nb-NO" sz="2400" dirty="0" smtClean="0"/>
              <a:t> </a:t>
            </a:r>
            <a:r>
              <a:rPr lang="nb-NO" sz="2400" dirty="0" err="1" smtClean="0"/>
              <a:t>work</a:t>
            </a:r>
            <a:r>
              <a:rPr lang="nb-NO" sz="2400" dirty="0" smtClean="0"/>
              <a:t> </a:t>
            </a:r>
            <a:r>
              <a:rPr lang="nb-NO" sz="2400" dirty="0" err="1" smtClean="0"/>
              <a:t>tasks</a:t>
            </a:r>
            <a:r>
              <a:rPr lang="nb-NO" sz="2400" dirty="0" smtClean="0"/>
              <a:t> and </a:t>
            </a:r>
            <a:r>
              <a:rPr lang="nb-NO" sz="2400" dirty="0" err="1" smtClean="0"/>
              <a:t>practices</a:t>
            </a:r>
            <a:r>
              <a:rPr lang="nb-NO" sz="2400" dirty="0" smtClean="0"/>
              <a:t>, and to </a:t>
            </a:r>
            <a:r>
              <a:rPr lang="nb-NO" sz="2400" dirty="0" err="1" smtClean="0"/>
              <a:t>reduce</a:t>
            </a:r>
            <a:r>
              <a:rPr lang="nb-NO" sz="2400" dirty="0" smtClean="0"/>
              <a:t> </a:t>
            </a:r>
            <a:r>
              <a:rPr lang="nb-NO" sz="2400" dirty="0" err="1" smtClean="0"/>
              <a:t>complexity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articulation</a:t>
            </a:r>
            <a:r>
              <a:rPr lang="nb-NO" sz="2400" dirty="0" smtClean="0"/>
              <a:t> </a:t>
            </a:r>
            <a:r>
              <a:rPr lang="nb-NO" sz="2400" dirty="0" err="1" smtClean="0"/>
              <a:t>work</a:t>
            </a:r>
            <a:r>
              <a:rPr lang="nb-NO" sz="2400" dirty="0" smtClean="0"/>
              <a:t>  (</a:t>
            </a:r>
            <a:r>
              <a:rPr lang="nb-NO" sz="2400" dirty="0"/>
              <a:t>C</a:t>
            </a:r>
            <a:r>
              <a:rPr lang="nb-NO" sz="2400" dirty="0" smtClean="0"/>
              <a:t>arstensen &amp; Sørensen; Schmidt &amp; Simone)</a:t>
            </a:r>
          </a:p>
          <a:p>
            <a:r>
              <a:rPr lang="nb-NO" sz="2400" dirty="0" err="1" smtClean="0"/>
              <a:t>Boundary</a:t>
            </a:r>
            <a:r>
              <a:rPr lang="nb-NO" sz="2400" dirty="0" smtClean="0"/>
              <a:t> </a:t>
            </a:r>
            <a:r>
              <a:rPr lang="nb-NO" sz="2400" dirty="0" err="1" smtClean="0"/>
              <a:t>objects</a:t>
            </a:r>
            <a:r>
              <a:rPr lang="nb-NO" sz="2400" dirty="0" smtClean="0"/>
              <a:t> </a:t>
            </a:r>
            <a:r>
              <a:rPr lang="nb-NO" sz="2400" dirty="0" err="1" smtClean="0"/>
              <a:t>synonymous</a:t>
            </a:r>
            <a:r>
              <a:rPr lang="nb-NO" sz="2400" dirty="0" smtClean="0"/>
              <a:t> </a:t>
            </a:r>
            <a:r>
              <a:rPr lang="nb-NO" sz="2400" dirty="0" err="1" smtClean="0"/>
              <a:t>with</a:t>
            </a:r>
            <a:r>
              <a:rPr lang="nb-NO" sz="2400" dirty="0" smtClean="0"/>
              <a:t> «</a:t>
            </a:r>
            <a:r>
              <a:rPr lang="nb-NO" sz="2400" dirty="0" err="1" smtClean="0"/>
              <a:t>interpretive</a:t>
            </a:r>
            <a:r>
              <a:rPr lang="nb-NO" sz="2400" dirty="0" smtClean="0"/>
              <a:t> </a:t>
            </a:r>
            <a:r>
              <a:rPr lang="nb-NO" sz="2400" dirty="0" err="1" smtClean="0"/>
              <a:t>flexibility</a:t>
            </a:r>
            <a:r>
              <a:rPr lang="nb-NO" sz="2400" dirty="0" smtClean="0"/>
              <a:t>» ( Star)</a:t>
            </a:r>
          </a:p>
          <a:p>
            <a:r>
              <a:rPr lang="nb-NO" sz="2400" dirty="0" err="1" smtClean="0"/>
              <a:t>Linkability</a:t>
            </a:r>
            <a:r>
              <a:rPr lang="nb-NO" sz="2400" dirty="0" smtClean="0"/>
              <a:t>: by </a:t>
            </a:r>
            <a:r>
              <a:rPr lang="nb-NO" sz="2400" dirty="0" err="1" smtClean="0"/>
              <a:t>aligning</a:t>
            </a:r>
            <a:r>
              <a:rPr lang="nb-NO" sz="2400" dirty="0" smtClean="0"/>
              <a:t> </a:t>
            </a:r>
            <a:r>
              <a:rPr lang="nb-NO" sz="2400" dirty="0" err="1" smtClean="0"/>
              <a:t>each</a:t>
            </a:r>
            <a:r>
              <a:rPr lang="nb-NO" sz="2400" dirty="0" smtClean="0"/>
              <a:t> </a:t>
            </a:r>
            <a:r>
              <a:rPr lang="nb-NO" sz="2400" dirty="0" err="1" smtClean="0"/>
              <a:t>mechanism</a:t>
            </a:r>
            <a:r>
              <a:rPr lang="nb-NO" sz="2400" dirty="0" smtClean="0"/>
              <a:t> </a:t>
            </a:r>
            <a:r>
              <a:rPr lang="nb-NO" sz="2400" dirty="0" err="1" smtClean="0"/>
              <a:t>with</a:t>
            </a:r>
            <a:r>
              <a:rPr lang="nb-NO" sz="2400" dirty="0" smtClean="0"/>
              <a:t> </a:t>
            </a:r>
            <a:r>
              <a:rPr lang="nb-NO" sz="2400" dirty="0" err="1" smtClean="0"/>
              <a:t>other</a:t>
            </a:r>
            <a:r>
              <a:rPr lang="nb-NO" sz="2400" dirty="0" smtClean="0"/>
              <a:t> </a:t>
            </a:r>
            <a:r>
              <a:rPr lang="nb-NO" sz="2400" dirty="0" err="1" smtClean="0"/>
              <a:t>mechanisms</a:t>
            </a:r>
            <a:r>
              <a:rPr lang="nb-NO" sz="2400" dirty="0" smtClean="0"/>
              <a:t> to </a:t>
            </a:r>
            <a:r>
              <a:rPr lang="nb-NO" sz="2400" dirty="0" err="1" smtClean="0"/>
              <a:t>facsilitate</a:t>
            </a:r>
            <a:r>
              <a:rPr lang="nb-NO" sz="2400" dirty="0" smtClean="0"/>
              <a:t> </a:t>
            </a:r>
            <a:r>
              <a:rPr lang="nb-NO" sz="2400" dirty="0" err="1" smtClean="0"/>
              <a:t>seamless</a:t>
            </a:r>
            <a:r>
              <a:rPr lang="nb-NO" sz="2400" dirty="0" smtClean="0"/>
              <a:t> </a:t>
            </a:r>
            <a:r>
              <a:rPr lang="nb-NO" sz="2400" dirty="0" err="1" smtClean="0"/>
              <a:t>alignment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articulation</a:t>
            </a:r>
            <a:r>
              <a:rPr lang="nb-NO" sz="2400" dirty="0" smtClean="0"/>
              <a:t> </a:t>
            </a:r>
            <a:r>
              <a:rPr lang="nb-NO" sz="2400" dirty="0" err="1" smtClean="0"/>
              <a:t>work</a:t>
            </a:r>
            <a:r>
              <a:rPr lang="nb-NO" sz="2400" dirty="0" smtClean="0"/>
              <a:t>. This </a:t>
            </a:r>
            <a:r>
              <a:rPr lang="nb-NO" sz="2400" dirty="0" err="1" smtClean="0"/>
              <a:t>requires</a:t>
            </a:r>
            <a:r>
              <a:rPr lang="nb-NO" sz="2400" dirty="0" smtClean="0"/>
              <a:t> </a:t>
            </a:r>
            <a:r>
              <a:rPr lang="nb-NO" sz="2400" dirty="0" err="1" smtClean="0"/>
              <a:t>stability</a:t>
            </a:r>
            <a:endParaRPr lang="nb-NO" sz="2400" dirty="0" smtClean="0"/>
          </a:p>
          <a:p>
            <a:r>
              <a:rPr lang="nb-NO" sz="2400" dirty="0" err="1" smtClean="0"/>
              <a:t>Malleability</a:t>
            </a:r>
            <a:r>
              <a:rPr lang="nb-NO" sz="2400" dirty="0" smtClean="0"/>
              <a:t>: </a:t>
            </a:r>
            <a:r>
              <a:rPr lang="nb-NO" sz="2400" dirty="0" err="1" smtClean="0"/>
              <a:t>possibility</a:t>
            </a:r>
            <a:r>
              <a:rPr lang="nb-NO" sz="2400" dirty="0" smtClean="0"/>
              <a:t> for </a:t>
            </a:r>
            <a:r>
              <a:rPr lang="nb-NO" sz="2400" dirty="0" err="1" smtClean="0"/>
              <a:t>changing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behaviour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a </a:t>
            </a:r>
            <a:r>
              <a:rPr lang="nb-NO" sz="2400" dirty="0" err="1" smtClean="0"/>
              <a:t>mechanism</a:t>
            </a:r>
            <a:r>
              <a:rPr lang="nb-NO" sz="2400" dirty="0" smtClean="0"/>
              <a:t> ( Schmidt &amp; Simone)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69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39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CSCW outside work: virtual worlds and social media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nb-NO" sz="4900" b="1" dirty="0" err="1"/>
              <a:t>Mandatory</a:t>
            </a:r>
            <a:r>
              <a:rPr lang="nb-NO" sz="4900" b="1" dirty="0"/>
              <a:t> </a:t>
            </a:r>
            <a:r>
              <a:rPr lang="nb-NO" sz="4900" b="1" dirty="0" err="1"/>
              <a:t>readings</a:t>
            </a:r>
            <a:endParaRPr lang="nb-NO" sz="4900" b="1" dirty="0"/>
          </a:p>
          <a:p>
            <a:r>
              <a:rPr lang="nb-NO" sz="4900" dirty="0" err="1"/>
              <a:t>Bardzell</a:t>
            </a:r>
            <a:r>
              <a:rPr lang="nb-NO" sz="4900" dirty="0"/>
              <a:t>, J,. </a:t>
            </a:r>
            <a:r>
              <a:rPr lang="nb-NO" sz="4900" dirty="0" err="1"/>
              <a:t>Nichold</a:t>
            </a:r>
            <a:r>
              <a:rPr lang="nb-NO" sz="4900" dirty="0"/>
              <a:t>, J., Pace, T., </a:t>
            </a:r>
            <a:r>
              <a:rPr lang="nb-NO" sz="4900" dirty="0" err="1"/>
              <a:t>Bardzell</a:t>
            </a:r>
            <a:r>
              <a:rPr lang="nb-NO" sz="4900" dirty="0"/>
              <a:t>, S.: </a:t>
            </a:r>
            <a:r>
              <a:rPr lang="nb-NO" sz="4900" i="1" dirty="0" err="1"/>
              <a:t>Come</a:t>
            </a:r>
            <a:r>
              <a:rPr lang="nb-NO" sz="4900" i="1" dirty="0"/>
              <a:t> </a:t>
            </a:r>
            <a:r>
              <a:rPr lang="nb-NO" sz="4900" i="1" dirty="0" err="1"/>
              <a:t>Meet</a:t>
            </a:r>
            <a:r>
              <a:rPr lang="nb-NO" sz="4900" i="1" dirty="0"/>
              <a:t> Me at </a:t>
            </a:r>
            <a:r>
              <a:rPr lang="nb-NO" sz="4900" i="1" dirty="0" err="1"/>
              <a:t>Ulduar</a:t>
            </a:r>
            <a:r>
              <a:rPr lang="nb-NO" sz="4900" i="1" dirty="0"/>
              <a:t>: </a:t>
            </a:r>
            <a:r>
              <a:rPr lang="nb-NO" sz="4900" i="1" dirty="0" err="1"/>
              <a:t>Progression</a:t>
            </a:r>
            <a:r>
              <a:rPr lang="nb-NO" sz="4900" i="1" dirty="0"/>
              <a:t> </a:t>
            </a:r>
            <a:r>
              <a:rPr lang="nb-NO" sz="4900" i="1" dirty="0" err="1"/>
              <a:t>Raiding</a:t>
            </a:r>
            <a:r>
              <a:rPr lang="nb-NO" sz="4900" i="1" dirty="0"/>
              <a:t> in World </a:t>
            </a:r>
            <a:r>
              <a:rPr lang="nb-NO" sz="4900" i="1" dirty="0" err="1"/>
              <a:t>of</a:t>
            </a:r>
            <a:r>
              <a:rPr lang="nb-NO" sz="4900" i="1" dirty="0"/>
              <a:t> </a:t>
            </a:r>
            <a:r>
              <a:rPr lang="nb-NO" sz="4900" i="1" dirty="0" err="1"/>
              <a:t>Warcraft</a:t>
            </a:r>
            <a:r>
              <a:rPr lang="nb-NO" sz="4900" dirty="0"/>
              <a:t>, 2012. ACM, CSCW. </a:t>
            </a:r>
            <a:r>
              <a:rPr lang="nb-NO" sz="4900" dirty="0">
                <a:hlinkClick r:id="rId2"/>
              </a:rPr>
              <a:t>Fulltekst</a:t>
            </a:r>
            <a:r>
              <a:rPr lang="nb-NO" sz="4900" dirty="0"/>
              <a:t>.</a:t>
            </a:r>
          </a:p>
          <a:p>
            <a:r>
              <a:rPr lang="nb-NO" sz="4900" dirty="0" err="1"/>
              <a:t>Ashkanasy</a:t>
            </a:r>
            <a:r>
              <a:rPr lang="nb-NO" sz="4900" dirty="0"/>
              <a:t>, S., </a:t>
            </a:r>
            <a:r>
              <a:rPr lang="nb-NO" sz="4900" dirty="0" err="1"/>
              <a:t>Vetere</a:t>
            </a:r>
            <a:r>
              <a:rPr lang="nb-NO" sz="4900" dirty="0"/>
              <a:t>, F., Davis, H. &amp; Shanks, G.: </a:t>
            </a:r>
            <a:r>
              <a:rPr lang="nb-NO" sz="4900" i="1" dirty="0" err="1"/>
              <a:t>Finding</a:t>
            </a:r>
            <a:r>
              <a:rPr lang="nb-NO" sz="4900" i="1" dirty="0"/>
              <a:t> </a:t>
            </a:r>
            <a:r>
              <a:rPr lang="nb-NO" sz="4900" i="1" dirty="0" err="1"/>
              <a:t>the</a:t>
            </a:r>
            <a:r>
              <a:rPr lang="nb-NO" sz="4900" i="1" dirty="0"/>
              <a:t> </a:t>
            </a:r>
            <a:r>
              <a:rPr lang="nb-NO" sz="4900" i="1" dirty="0" err="1"/>
              <a:t>other</a:t>
            </a:r>
            <a:r>
              <a:rPr lang="nb-NO" sz="4900" i="1" dirty="0"/>
              <a:t> 5%: </a:t>
            </a:r>
            <a:r>
              <a:rPr lang="nb-NO" sz="4900" i="1" dirty="0" err="1"/>
              <a:t>Understanding</a:t>
            </a:r>
            <a:r>
              <a:rPr lang="nb-NO" sz="4900" i="1" dirty="0"/>
              <a:t> </a:t>
            </a:r>
            <a:r>
              <a:rPr lang="nb-NO" sz="4900" i="1" dirty="0" err="1"/>
              <a:t>the</a:t>
            </a:r>
            <a:r>
              <a:rPr lang="nb-NO" sz="4900" i="1" dirty="0"/>
              <a:t> </a:t>
            </a:r>
            <a:r>
              <a:rPr lang="nb-NO" sz="4900" i="1" dirty="0" err="1"/>
              <a:t>role</a:t>
            </a:r>
            <a:r>
              <a:rPr lang="nb-NO" sz="4900" i="1" dirty="0"/>
              <a:t> </a:t>
            </a:r>
            <a:r>
              <a:rPr lang="nb-NO" sz="4900" i="1" dirty="0" err="1"/>
              <a:t>of</a:t>
            </a:r>
            <a:r>
              <a:rPr lang="nb-NO" sz="4900" i="1" dirty="0"/>
              <a:t> </a:t>
            </a:r>
            <a:r>
              <a:rPr lang="nb-NO" sz="4900" i="1" dirty="0" err="1"/>
              <a:t>social</a:t>
            </a:r>
            <a:r>
              <a:rPr lang="nb-NO" sz="4900" i="1" dirty="0"/>
              <a:t> </a:t>
            </a:r>
            <a:r>
              <a:rPr lang="nb-NO" sz="4900" i="1" dirty="0" err="1"/>
              <a:t>networking</a:t>
            </a:r>
            <a:r>
              <a:rPr lang="nb-NO" sz="4900" i="1" dirty="0"/>
              <a:t> </a:t>
            </a:r>
            <a:r>
              <a:rPr lang="nb-NO" sz="4900" i="1" dirty="0" err="1"/>
              <a:t>technologies</a:t>
            </a:r>
            <a:r>
              <a:rPr lang="nb-NO" sz="4900" i="1" dirty="0"/>
              <a:t> in </a:t>
            </a:r>
            <a:r>
              <a:rPr lang="nb-NO" sz="4900" i="1" dirty="0" err="1"/>
              <a:t>building</a:t>
            </a:r>
            <a:r>
              <a:rPr lang="nb-NO" sz="4900" i="1" dirty="0"/>
              <a:t> personal </a:t>
            </a:r>
            <a:r>
              <a:rPr lang="nb-NO" sz="4900" i="1" dirty="0" err="1"/>
              <a:t>networks</a:t>
            </a:r>
            <a:r>
              <a:rPr lang="nb-NO" sz="4900" i="1" dirty="0"/>
              <a:t> for </a:t>
            </a:r>
            <a:r>
              <a:rPr lang="nb-NO" sz="4900" i="1" dirty="0" err="1"/>
              <a:t>young</a:t>
            </a:r>
            <a:r>
              <a:rPr lang="nb-NO" sz="4900" i="1" dirty="0"/>
              <a:t> adults </a:t>
            </a:r>
            <a:r>
              <a:rPr lang="nb-NO" sz="4900" i="1" dirty="0" err="1"/>
              <a:t>with</a:t>
            </a:r>
            <a:r>
              <a:rPr lang="nb-NO" sz="4900" i="1" dirty="0"/>
              <a:t> cancer</a:t>
            </a:r>
            <a:r>
              <a:rPr lang="nb-NO" sz="4900" dirty="0"/>
              <a:t>, 2009. </a:t>
            </a:r>
            <a:r>
              <a:rPr lang="nb-NO" sz="4900" dirty="0" err="1"/>
              <a:t>Proceedings</a:t>
            </a:r>
            <a:r>
              <a:rPr lang="nb-NO" sz="4900" dirty="0"/>
              <a:t> </a:t>
            </a:r>
            <a:r>
              <a:rPr lang="nb-NO" sz="4900" dirty="0" err="1"/>
              <a:t>of</a:t>
            </a:r>
            <a:r>
              <a:rPr lang="nb-NO" sz="4900" dirty="0"/>
              <a:t> ECSCW 2009, Springer: 105-121. </a:t>
            </a:r>
            <a:r>
              <a:rPr lang="nb-NO" sz="4900" dirty="0">
                <a:hlinkClick r:id="rId3"/>
              </a:rPr>
              <a:t>Fulltekst</a:t>
            </a:r>
            <a:r>
              <a:rPr lang="nb-NO" sz="4900" dirty="0"/>
              <a:t>.</a:t>
            </a:r>
          </a:p>
          <a:p>
            <a:r>
              <a:rPr lang="nb-NO" sz="4900" dirty="0" err="1"/>
              <a:t>Baumer</a:t>
            </a:r>
            <a:r>
              <a:rPr lang="nb-NO" sz="4900" dirty="0"/>
              <a:t>, E.P.S., </a:t>
            </a:r>
            <a:r>
              <a:rPr lang="nb-NO" sz="4900" dirty="0" err="1"/>
              <a:t>Sueyoshi</a:t>
            </a:r>
            <a:r>
              <a:rPr lang="nb-NO" sz="4900" dirty="0"/>
              <a:t>, M., </a:t>
            </a:r>
            <a:r>
              <a:rPr lang="nb-NO" sz="4900" dirty="0" err="1"/>
              <a:t>Tomlinson</a:t>
            </a:r>
            <a:r>
              <a:rPr lang="nb-NO" sz="4900" dirty="0"/>
              <a:t>, B.: </a:t>
            </a:r>
            <a:r>
              <a:rPr lang="nb-NO" sz="4900" i="1" dirty="0"/>
              <a:t>Bloggers and Readers </a:t>
            </a:r>
            <a:r>
              <a:rPr lang="nb-NO" sz="4900" i="1" dirty="0" err="1"/>
              <a:t>Blogging</a:t>
            </a:r>
            <a:r>
              <a:rPr lang="nb-NO" sz="4900" i="1" dirty="0"/>
              <a:t> </a:t>
            </a:r>
            <a:r>
              <a:rPr lang="nb-NO" sz="4900" i="1" dirty="0" err="1"/>
              <a:t>Together</a:t>
            </a:r>
            <a:r>
              <a:rPr lang="nb-NO" sz="4900" i="1" dirty="0"/>
              <a:t>: </a:t>
            </a:r>
            <a:r>
              <a:rPr lang="nb-NO" sz="4900" i="1" dirty="0" err="1"/>
              <a:t>Collaborative</a:t>
            </a:r>
            <a:r>
              <a:rPr lang="nb-NO" sz="4900" i="1" dirty="0"/>
              <a:t> Co-</a:t>
            </a:r>
            <a:r>
              <a:rPr lang="nb-NO" sz="4900" i="1" dirty="0" err="1"/>
              <a:t>creation</a:t>
            </a:r>
            <a:r>
              <a:rPr lang="nb-NO" sz="4900" i="1" dirty="0"/>
              <a:t> </a:t>
            </a:r>
            <a:r>
              <a:rPr lang="nb-NO" sz="4900" i="1" dirty="0" err="1"/>
              <a:t>of</a:t>
            </a:r>
            <a:r>
              <a:rPr lang="nb-NO" sz="4900" i="1" dirty="0"/>
              <a:t> </a:t>
            </a:r>
            <a:r>
              <a:rPr lang="nb-NO" sz="4900" i="1" dirty="0" err="1"/>
              <a:t>Political</a:t>
            </a:r>
            <a:r>
              <a:rPr lang="nb-NO" sz="4900" i="1" dirty="0"/>
              <a:t> </a:t>
            </a:r>
            <a:r>
              <a:rPr lang="nb-NO" sz="4900" i="1" dirty="0" err="1"/>
              <a:t>Blogs</a:t>
            </a:r>
            <a:r>
              <a:rPr lang="nb-NO" sz="4900" dirty="0"/>
              <a:t>, 2011. J </a:t>
            </a:r>
            <a:r>
              <a:rPr lang="nb-NO" sz="4900" dirty="0" err="1"/>
              <a:t>of</a:t>
            </a:r>
            <a:r>
              <a:rPr lang="nb-NO" sz="4900" dirty="0"/>
              <a:t> Computer </a:t>
            </a:r>
            <a:r>
              <a:rPr lang="nb-NO" sz="4900" dirty="0" err="1"/>
              <a:t>Supported</a:t>
            </a:r>
            <a:r>
              <a:rPr lang="nb-NO" sz="4900" dirty="0"/>
              <a:t> Cooperative </a:t>
            </a:r>
            <a:r>
              <a:rPr lang="nb-NO" sz="4900" dirty="0" err="1"/>
              <a:t>Work</a:t>
            </a:r>
            <a:r>
              <a:rPr lang="nb-NO" sz="4900" dirty="0"/>
              <a:t> 20: 1-36. </a:t>
            </a:r>
            <a:r>
              <a:rPr lang="nb-NO" sz="4900" dirty="0">
                <a:hlinkClick r:id="rId4"/>
              </a:rPr>
              <a:t>Fulltekst</a:t>
            </a:r>
            <a:r>
              <a:rPr lang="nb-NO" sz="4900" dirty="0"/>
              <a:t>.</a:t>
            </a:r>
          </a:p>
          <a:p>
            <a:r>
              <a:rPr lang="nb-NO" sz="4800" b="1" dirty="0" err="1"/>
              <a:t>Additional</a:t>
            </a:r>
            <a:r>
              <a:rPr lang="nb-NO" sz="4800" b="1" dirty="0"/>
              <a:t> </a:t>
            </a:r>
            <a:r>
              <a:rPr lang="nb-NO" sz="4800" b="1" dirty="0" err="1"/>
              <a:t>readings</a:t>
            </a:r>
            <a:endParaRPr lang="nb-NO" sz="4800" b="1" dirty="0"/>
          </a:p>
          <a:p>
            <a:r>
              <a:rPr lang="nb-NO" sz="4800" dirty="0" err="1"/>
              <a:t>Nardi</a:t>
            </a:r>
            <a:r>
              <a:rPr lang="nb-NO" sz="4800" dirty="0"/>
              <a:t>, B. &amp; Harris, J.: </a:t>
            </a:r>
            <a:r>
              <a:rPr lang="nb-NO" sz="4800" i="1" dirty="0"/>
              <a:t>Strangers and </a:t>
            </a:r>
            <a:r>
              <a:rPr lang="nb-NO" sz="4800" i="1" dirty="0" err="1"/>
              <a:t>Friends</a:t>
            </a:r>
            <a:r>
              <a:rPr lang="nb-NO" sz="4800" i="1" dirty="0"/>
              <a:t>: </a:t>
            </a:r>
            <a:r>
              <a:rPr lang="nb-NO" sz="4800" i="1" dirty="0" err="1"/>
              <a:t>Collaborative</a:t>
            </a:r>
            <a:r>
              <a:rPr lang="nb-NO" sz="4800" i="1" dirty="0"/>
              <a:t> Play in World </a:t>
            </a:r>
            <a:r>
              <a:rPr lang="nb-NO" sz="4800" i="1" dirty="0" err="1"/>
              <a:t>of</a:t>
            </a:r>
            <a:r>
              <a:rPr lang="nb-NO" sz="4800" i="1" dirty="0"/>
              <a:t> </a:t>
            </a:r>
            <a:r>
              <a:rPr lang="nb-NO" sz="4800" i="1" dirty="0" err="1"/>
              <a:t>Warcraft</a:t>
            </a:r>
            <a:r>
              <a:rPr lang="nb-NO" sz="4800" dirty="0"/>
              <a:t>, 2006. CSCW </a:t>
            </a:r>
            <a:r>
              <a:rPr lang="nb-NO" sz="4800" dirty="0" err="1"/>
              <a:t>conference</a:t>
            </a:r>
            <a:r>
              <a:rPr lang="nb-NO" sz="4800" dirty="0"/>
              <a:t>, ACM: . </a:t>
            </a:r>
            <a:r>
              <a:rPr lang="nb-NO" sz="4800" dirty="0">
                <a:hlinkClick r:id="rId5"/>
              </a:rPr>
              <a:t>Fulltekst</a:t>
            </a:r>
            <a:r>
              <a:rPr lang="nb-NO" sz="4800" dirty="0"/>
              <a:t>.</a:t>
            </a:r>
          </a:p>
          <a:p>
            <a:r>
              <a:rPr lang="nb-NO" sz="4800" dirty="0" err="1"/>
              <a:t>Wong</a:t>
            </a:r>
            <a:r>
              <a:rPr lang="nb-NO" sz="4800" dirty="0"/>
              <a:t>, N., Tang, A., </a:t>
            </a:r>
            <a:r>
              <a:rPr lang="nb-NO" sz="4800" dirty="0" err="1"/>
              <a:t>Livingston</a:t>
            </a:r>
            <a:r>
              <a:rPr lang="nb-NO" sz="4800" dirty="0"/>
              <a:t>, I., </a:t>
            </a:r>
            <a:r>
              <a:rPr lang="nb-NO" sz="4800" dirty="0" err="1"/>
              <a:t>Gutwin</a:t>
            </a:r>
            <a:r>
              <a:rPr lang="nb-NO" sz="4800" dirty="0"/>
              <a:t>, C. &amp; </a:t>
            </a:r>
            <a:r>
              <a:rPr lang="nb-NO" sz="4800" dirty="0" err="1"/>
              <a:t>Mandryk</a:t>
            </a:r>
            <a:r>
              <a:rPr lang="nb-NO" sz="4800" dirty="0"/>
              <a:t>, R.: </a:t>
            </a:r>
            <a:r>
              <a:rPr lang="nb-NO" sz="4800" i="1" dirty="0" err="1"/>
              <a:t>Character</a:t>
            </a:r>
            <a:r>
              <a:rPr lang="nb-NO" sz="4800" i="1" dirty="0"/>
              <a:t> </a:t>
            </a:r>
            <a:r>
              <a:rPr lang="nb-NO" sz="4800" i="1" dirty="0" err="1"/>
              <a:t>Sharing</a:t>
            </a:r>
            <a:r>
              <a:rPr lang="nb-NO" sz="4800" i="1" dirty="0"/>
              <a:t> in World </a:t>
            </a:r>
            <a:r>
              <a:rPr lang="nb-NO" sz="4800" i="1" dirty="0" err="1"/>
              <a:t>of</a:t>
            </a:r>
            <a:r>
              <a:rPr lang="nb-NO" sz="4800" i="1" dirty="0"/>
              <a:t> </a:t>
            </a:r>
            <a:r>
              <a:rPr lang="nb-NO" sz="4800" i="1" dirty="0" err="1"/>
              <a:t>Warcraft</a:t>
            </a:r>
            <a:r>
              <a:rPr lang="nb-NO" sz="4800" dirty="0"/>
              <a:t>, 2009. </a:t>
            </a:r>
            <a:r>
              <a:rPr lang="nb-NO" sz="4800" dirty="0" err="1"/>
              <a:t>Proceedings</a:t>
            </a:r>
            <a:r>
              <a:rPr lang="nb-NO" sz="4800" dirty="0"/>
              <a:t> </a:t>
            </a:r>
            <a:r>
              <a:rPr lang="nb-NO" sz="4800" dirty="0" err="1"/>
              <a:t>of</a:t>
            </a:r>
            <a:r>
              <a:rPr lang="nb-NO" sz="4800" dirty="0"/>
              <a:t> ECSCW'09, Springer: 343--362. </a:t>
            </a:r>
            <a:r>
              <a:rPr lang="nb-NO" sz="4800" dirty="0">
                <a:hlinkClick r:id="rId6"/>
              </a:rPr>
              <a:t>Fulltekst</a:t>
            </a:r>
            <a:r>
              <a:rPr lang="nb-NO" sz="4800" dirty="0"/>
              <a:t>.</a:t>
            </a:r>
          </a:p>
          <a:p>
            <a:r>
              <a:rPr lang="nb-NO" sz="4800" dirty="0"/>
              <a:t>Baggethun, A. &amp; </a:t>
            </a:r>
            <a:r>
              <a:rPr lang="nb-NO" sz="4800" dirty="0" err="1"/>
              <a:t>Reyes</a:t>
            </a:r>
            <a:r>
              <a:rPr lang="nb-NO" sz="4800" dirty="0"/>
              <a:t>, L.F.M.: </a:t>
            </a:r>
            <a:r>
              <a:rPr lang="nb-NO" sz="4800" i="1" dirty="0" err="1"/>
              <a:t>Understanding</a:t>
            </a:r>
            <a:r>
              <a:rPr lang="nb-NO" sz="4800" i="1" dirty="0"/>
              <a:t> </a:t>
            </a:r>
            <a:r>
              <a:rPr lang="nb-NO" sz="4800" i="1" dirty="0" err="1"/>
              <a:t>YouTube</a:t>
            </a:r>
            <a:r>
              <a:rPr lang="nb-NO" sz="4800" i="1" dirty="0"/>
              <a:t> in a CSCW </a:t>
            </a:r>
            <a:r>
              <a:rPr lang="nb-NO" sz="4800" i="1" dirty="0" err="1"/>
              <a:t>context</a:t>
            </a:r>
            <a:r>
              <a:rPr lang="nb-NO" sz="4800" dirty="0"/>
              <a:t>, 2011. inf5200 report, Department </a:t>
            </a:r>
            <a:r>
              <a:rPr lang="nb-NO" sz="4800" dirty="0" err="1"/>
              <a:t>of</a:t>
            </a:r>
            <a:r>
              <a:rPr lang="nb-NO" sz="4800" dirty="0"/>
              <a:t> Informatics. </a:t>
            </a:r>
            <a:r>
              <a:rPr lang="nb-NO" sz="4800" dirty="0">
                <a:hlinkClick r:id="rId7"/>
              </a:rPr>
              <a:t>Fulltekst</a:t>
            </a:r>
            <a:r>
              <a:rPr lang="nb-NO" sz="4800" dirty="0"/>
              <a:t>.</a:t>
            </a:r>
          </a:p>
          <a:p>
            <a:r>
              <a:rPr lang="nb-NO" sz="4800" dirty="0" err="1"/>
              <a:t>Scissors</a:t>
            </a:r>
            <a:r>
              <a:rPr lang="nb-NO" sz="4800" dirty="0"/>
              <a:t>, L., </a:t>
            </a:r>
            <a:r>
              <a:rPr lang="nb-NO" sz="4800" dirty="0" err="1"/>
              <a:t>Burke</a:t>
            </a:r>
            <a:r>
              <a:rPr lang="nb-NO" sz="4800" dirty="0"/>
              <a:t>, M. &amp; </a:t>
            </a:r>
            <a:r>
              <a:rPr lang="nb-NO" sz="4800" dirty="0" err="1"/>
              <a:t>Wengrovitz</a:t>
            </a:r>
            <a:r>
              <a:rPr lang="nb-NO" sz="4800" dirty="0"/>
              <a:t>, S.: </a:t>
            </a:r>
            <a:r>
              <a:rPr lang="nb-NO" sz="4800" i="1" dirty="0" err="1"/>
              <a:t>What's</a:t>
            </a:r>
            <a:r>
              <a:rPr lang="nb-NO" sz="4800" i="1" dirty="0"/>
              <a:t> in a Like?: </a:t>
            </a:r>
            <a:r>
              <a:rPr lang="nb-NO" sz="4800" i="1" dirty="0" err="1"/>
              <a:t>Attitudes</a:t>
            </a:r>
            <a:r>
              <a:rPr lang="nb-NO" sz="4800" i="1" dirty="0"/>
              <a:t> and </a:t>
            </a:r>
            <a:r>
              <a:rPr lang="nb-NO" sz="4800" i="1" dirty="0" err="1"/>
              <a:t>behaviors</a:t>
            </a:r>
            <a:r>
              <a:rPr lang="nb-NO" sz="4800" i="1" dirty="0"/>
              <a:t> </a:t>
            </a:r>
            <a:r>
              <a:rPr lang="nb-NO" sz="4800" i="1" dirty="0" err="1"/>
              <a:t>around</a:t>
            </a:r>
            <a:r>
              <a:rPr lang="nb-NO" sz="4800" i="1" dirty="0"/>
              <a:t> </a:t>
            </a:r>
            <a:r>
              <a:rPr lang="nb-NO" sz="4800" i="1" dirty="0" err="1"/>
              <a:t>receiving</a:t>
            </a:r>
            <a:r>
              <a:rPr lang="nb-NO" sz="4800" i="1" dirty="0"/>
              <a:t> Likes </a:t>
            </a:r>
            <a:r>
              <a:rPr lang="nb-NO" sz="4800" i="1" dirty="0" err="1"/>
              <a:t>on</a:t>
            </a:r>
            <a:r>
              <a:rPr lang="nb-NO" sz="4800" i="1" dirty="0"/>
              <a:t> </a:t>
            </a:r>
            <a:r>
              <a:rPr lang="nb-NO" sz="4800" i="1" dirty="0" err="1"/>
              <a:t>Facebook</a:t>
            </a:r>
            <a:r>
              <a:rPr lang="nb-NO" sz="4800" dirty="0"/>
              <a:t>, 2016. CSCW'16: 1501-1510. </a:t>
            </a:r>
            <a:r>
              <a:rPr lang="nb-NO" sz="4800" dirty="0">
                <a:hlinkClick r:id="rId8"/>
              </a:rPr>
              <a:t>Online </a:t>
            </a:r>
            <a:r>
              <a:rPr lang="nb-NO" sz="4800" dirty="0" err="1">
                <a:hlinkClick r:id="rId8"/>
              </a:rPr>
              <a:t>access</a:t>
            </a:r>
            <a:r>
              <a:rPr lang="nb-NO" sz="4800" dirty="0"/>
              <a:t> </a:t>
            </a:r>
          </a:p>
          <a:p>
            <a:r>
              <a:rPr lang="nb-NO" sz="4800" dirty="0"/>
              <a:t>Pater, J.A., </a:t>
            </a:r>
            <a:r>
              <a:rPr lang="nb-NO" sz="4800" dirty="0" err="1"/>
              <a:t>Haimson</a:t>
            </a:r>
            <a:r>
              <a:rPr lang="nb-NO" sz="4800" dirty="0"/>
              <a:t>, O.L., </a:t>
            </a:r>
            <a:r>
              <a:rPr lang="nb-NO" sz="4800" dirty="0" err="1"/>
              <a:t>Andalibi</a:t>
            </a:r>
            <a:r>
              <a:rPr lang="nb-NO" sz="4800" dirty="0"/>
              <a:t>, N. &amp; </a:t>
            </a:r>
            <a:r>
              <a:rPr lang="nb-NO" sz="4800" dirty="0" err="1"/>
              <a:t>Mynatt</a:t>
            </a:r>
            <a:r>
              <a:rPr lang="nb-NO" sz="4800" dirty="0"/>
              <a:t>, E.D.: </a:t>
            </a:r>
            <a:r>
              <a:rPr lang="nb-NO" sz="4800" i="1" dirty="0"/>
              <a:t>“Hunger </a:t>
            </a:r>
            <a:r>
              <a:rPr lang="nb-NO" sz="4800" i="1" dirty="0" err="1"/>
              <a:t>Hurts</a:t>
            </a:r>
            <a:r>
              <a:rPr lang="nb-NO" sz="4800" i="1" dirty="0"/>
              <a:t> </a:t>
            </a:r>
            <a:r>
              <a:rPr lang="nb-NO" sz="4800" i="1" dirty="0" err="1"/>
              <a:t>but</a:t>
            </a:r>
            <a:r>
              <a:rPr lang="nb-NO" sz="4800" i="1" dirty="0"/>
              <a:t> Starving Works”: </a:t>
            </a:r>
            <a:r>
              <a:rPr lang="nb-NO" sz="4800" i="1" dirty="0" err="1"/>
              <a:t>Characterizing</a:t>
            </a:r>
            <a:r>
              <a:rPr lang="nb-NO" sz="4800" i="1" dirty="0"/>
              <a:t> </a:t>
            </a:r>
            <a:r>
              <a:rPr lang="nb-NO" sz="4800" i="1" dirty="0" err="1"/>
              <a:t>the</a:t>
            </a:r>
            <a:r>
              <a:rPr lang="nb-NO" sz="4800" i="1" dirty="0"/>
              <a:t> Presentation </a:t>
            </a:r>
            <a:r>
              <a:rPr lang="nb-NO" sz="4800" i="1" dirty="0" err="1"/>
              <a:t>of</a:t>
            </a:r>
            <a:r>
              <a:rPr lang="nb-NO" sz="4800" i="1" dirty="0"/>
              <a:t> </a:t>
            </a:r>
            <a:r>
              <a:rPr lang="nb-NO" sz="4800" i="1" dirty="0" err="1"/>
              <a:t>Eating</a:t>
            </a:r>
            <a:r>
              <a:rPr lang="nb-NO" sz="4800" i="1" dirty="0"/>
              <a:t> </a:t>
            </a:r>
            <a:r>
              <a:rPr lang="nb-NO" sz="4800" i="1" dirty="0" err="1"/>
              <a:t>Disorders</a:t>
            </a:r>
            <a:r>
              <a:rPr lang="nb-NO" sz="4800" i="1" dirty="0"/>
              <a:t> Online</a:t>
            </a:r>
            <a:r>
              <a:rPr lang="nb-NO" sz="4800" dirty="0"/>
              <a:t>, 2016. CSCW'16: 1185-1200. </a:t>
            </a:r>
            <a:r>
              <a:rPr lang="nb-NO" sz="4800" dirty="0">
                <a:hlinkClick r:id="rId9"/>
              </a:rPr>
              <a:t>Online </a:t>
            </a:r>
            <a:r>
              <a:rPr lang="nb-NO" sz="4800" dirty="0" err="1">
                <a:hlinkClick r:id="rId9"/>
              </a:rPr>
              <a:t>access</a:t>
            </a:r>
            <a:endParaRPr lang="nb-NO" sz="4800" dirty="0"/>
          </a:p>
          <a:p>
            <a:r>
              <a:rPr lang="nb-NO" sz="4800" dirty="0"/>
              <a:t>Park, J., </a:t>
            </a:r>
            <a:r>
              <a:rPr lang="nb-NO" sz="4800" dirty="0" err="1"/>
              <a:t>Ciampaglia</a:t>
            </a:r>
            <a:r>
              <a:rPr lang="nb-NO" sz="4800" dirty="0"/>
              <a:t>, C.L. &amp; Ferrara, E.: </a:t>
            </a:r>
            <a:r>
              <a:rPr lang="nb-NO" sz="4800" i="1" dirty="0"/>
              <a:t>Style in </a:t>
            </a:r>
            <a:r>
              <a:rPr lang="nb-NO" sz="4800" i="1" dirty="0" err="1"/>
              <a:t>the</a:t>
            </a:r>
            <a:r>
              <a:rPr lang="nb-NO" sz="4800" i="1" dirty="0"/>
              <a:t> Age </a:t>
            </a:r>
            <a:r>
              <a:rPr lang="nb-NO" sz="4800" i="1" dirty="0" err="1"/>
              <a:t>of</a:t>
            </a:r>
            <a:r>
              <a:rPr lang="nb-NO" sz="4800" i="1" dirty="0"/>
              <a:t> </a:t>
            </a:r>
            <a:r>
              <a:rPr lang="nb-NO" sz="4800" i="1" dirty="0" err="1"/>
              <a:t>Instagram</a:t>
            </a:r>
            <a:r>
              <a:rPr lang="nb-NO" sz="4800" i="1" dirty="0"/>
              <a:t>: </a:t>
            </a:r>
            <a:r>
              <a:rPr lang="nb-NO" sz="4800" i="1" dirty="0" err="1"/>
              <a:t>Predicting</a:t>
            </a:r>
            <a:r>
              <a:rPr lang="nb-NO" sz="4800" i="1" dirty="0"/>
              <a:t> </a:t>
            </a:r>
            <a:r>
              <a:rPr lang="nb-NO" sz="4800" i="1" dirty="0" err="1"/>
              <a:t>Success</a:t>
            </a:r>
            <a:r>
              <a:rPr lang="nb-NO" sz="4800" i="1" dirty="0"/>
              <a:t> </a:t>
            </a:r>
            <a:r>
              <a:rPr lang="nb-NO" sz="4800" i="1" dirty="0" err="1"/>
              <a:t>within</a:t>
            </a:r>
            <a:r>
              <a:rPr lang="nb-NO" sz="4800" i="1" dirty="0"/>
              <a:t> </a:t>
            </a:r>
            <a:r>
              <a:rPr lang="nb-NO" sz="4800" i="1" dirty="0" err="1"/>
              <a:t>the</a:t>
            </a:r>
            <a:r>
              <a:rPr lang="nb-NO" sz="4800" i="1" dirty="0"/>
              <a:t> </a:t>
            </a:r>
            <a:r>
              <a:rPr lang="nb-NO" sz="4800" i="1" dirty="0" err="1"/>
              <a:t>Fashion</a:t>
            </a:r>
            <a:r>
              <a:rPr lang="nb-NO" sz="4800" i="1" dirty="0"/>
              <a:t> Industry </a:t>
            </a:r>
            <a:r>
              <a:rPr lang="nb-NO" sz="4800" i="1" dirty="0" err="1"/>
              <a:t>using</a:t>
            </a:r>
            <a:r>
              <a:rPr lang="nb-NO" sz="4800" i="1" dirty="0"/>
              <a:t> </a:t>
            </a:r>
            <a:r>
              <a:rPr lang="nb-NO" sz="4800" i="1" dirty="0" err="1"/>
              <a:t>Social</a:t>
            </a:r>
            <a:r>
              <a:rPr lang="nb-NO" sz="4800" i="1" dirty="0"/>
              <a:t> Media</a:t>
            </a:r>
            <a:r>
              <a:rPr lang="nb-NO" sz="4800" dirty="0"/>
              <a:t>, 2016. CSCW'16: 64-73.</a:t>
            </a:r>
            <a:r>
              <a:rPr lang="nb-NO" sz="4800" dirty="0">
                <a:hlinkClick r:id="rId10"/>
              </a:rPr>
              <a:t> Online </a:t>
            </a:r>
            <a:r>
              <a:rPr lang="nb-NO" sz="4800" dirty="0" err="1">
                <a:hlinkClick r:id="rId10"/>
              </a:rPr>
              <a:t>access</a:t>
            </a:r>
            <a:r>
              <a:rPr lang="nb-NO" sz="4800" dirty="0">
                <a:hlinkClick r:id="rId10"/>
              </a:rPr>
              <a:t> </a:t>
            </a:r>
            <a:endParaRPr lang="nb-NO" sz="4800" dirty="0"/>
          </a:p>
          <a:p>
            <a:r>
              <a:rPr lang="nb-NO" sz="4800" dirty="0" err="1"/>
              <a:t>Xu</a:t>
            </a:r>
            <a:r>
              <a:rPr lang="nb-NO" sz="4800" dirty="0"/>
              <a:t>, B., Chang, P., </a:t>
            </a:r>
            <a:r>
              <a:rPr lang="nb-NO" sz="4800" dirty="0" err="1"/>
              <a:t>Welker</a:t>
            </a:r>
            <a:r>
              <a:rPr lang="nb-NO" sz="4800" dirty="0"/>
              <a:t>, C.L., </a:t>
            </a:r>
            <a:r>
              <a:rPr lang="nb-NO" sz="4800" dirty="0" err="1"/>
              <a:t>Bazarova</a:t>
            </a:r>
            <a:r>
              <a:rPr lang="nb-NO" sz="4800" dirty="0"/>
              <a:t>, N.N. &amp; </a:t>
            </a:r>
            <a:r>
              <a:rPr lang="nb-NO" sz="4800" dirty="0" err="1"/>
              <a:t>Cosley</a:t>
            </a:r>
            <a:r>
              <a:rPr lang="nb-NO" sz="4800" dirty="0"/>
              <a:t>, D.: </a:t>
            </a:r>
            <a:r>
              <a:rPr lang="nb-NO" sz="4800" i="1" dirty="0"/>
              <a:t>Automatic </a:t>
            </a:r>
            <a:r>
              <a:rPr lang="nb-NO" sz="4800" i="1" dirty="0" err="1"/>
              <a:t>Archiving</a:t>
            </a:r>
            <a:r>
              <a:rPr lang="nb-NO" sz="4800" i="1" dirty="0"/>
              <a:t> versus </a:t>
            </a:r>
            <a:r>
              <a:rPr lang="nb-NO" sz="4800" i="1" dirty="0" err="1"/>
              <a:t>Default</a:t>
            </a:r>
            <a:r>
              <a:rPr lang="nb-NO" sz="4800" i="1" dirty="0"/>
              <a:t> </a:t>
            </a:r>
            <a:r>
              <a:rPr lang="nb-NO" sz="4800" i="1" dirty="0" err="1"/>
              <a:t>Deletion</a:t>
            </a:r>
            <a:r>
              <a:rPr lang="nb-NO" sz="4800" i="1" dirty="0"/>
              <a:t>: </a:t>
            </a:r>
            <a:r>
              <a:rPr lang="nb-NO" sz="4800" i="1" dirty="0" err="1"/>
              <a:t>What</a:t>
            </a:r>
            <a:r>
              <a:rPr lang="nb-NO" sz="4800" i="1" dirty="0"/>
              <a:t> </a:t>
            </a:r>
            <a:r>
              <a:rPr lang="nb-NO" sz="4800" i="1" dirty="0" err="1"/>
              <a:t>Snapchat</a:t>
            </a:r>
            <a:r>
              <a:rPr lang="nb-NO" sz="4800" i="1" dirty="0"/>
              <a:t> </a:t>
            </a:r>
            <a:r>
              <a:rPr lang="nb-NO" sz="4800" i="1" dirty="0" err="1"/>
              <a:t>Tells</a:t>
            </a:r>
            <a:r>
              <a:rPr lang="nb-NO" sz="4800" i="1" dirty="0"/>
              <a:t> </a:t>
            </a:r>
            <a:r>
              <a:rPr lang="nb-NO" sz="4800" i="1" dirty="0" err="1"/>
              <a:t>Us</a:t>
            </a:r>
            <a:r>
              <a:rPr lang="nb-NO" sz="4800" i="1" dirty="0"/>
              <a:t> </a:t>
            </a:r>
            <a:r>
              <a:rPr lang="nb-NO" sz="4800" i="1" dirty="0" err="1"/>
              <a:t>About</a:t>
            </a:r>
            <a:r>
              <a:rPr lang="nb-NO" sz="4800" i="1" dirty="0"/>
              <a:t> </a:t>
            </a:r>
            <a:r>
              <a:rPr lang="nb-NO" sz="4800" i="1" dirty="0" err="1"/>
              <a:t>Ephemerality</a:t>
            </a:r>
            <a:r>
              <a:rPr lang="nb-NO" sz="4800" i="1" dirty="0"/>
              <a:t> in Design</a:t>
            </a:r>
            <a:r>
              <a:rPr lang="nb-NO" sz="4800" dirty="0"/>
              <a:t>, 2016. CSCW'16: 1662-1675.</a:t>
            </a:r>
            <a:r>
              <a:rPr lang="nb-NO" sz="4800" dirty="0">
                <a:hlinkClick r:id="rId11"/>
              </a:rPr>
              <a:t> Online </a:t>
            </a:r>
            <a:r>
              <a:rPr lang="nb-NO" sz="4800" dirty="0" err="1">
                <a:hlinkClick r:id="rId11"/>
              </a:rPr>
              <a:t>access</a:t>
            </a:r>
            <a:r>
              <a:rPr lang="nb-NO" sz="4800" dirty="0">
                <a:hlinkClick r:id="rId11"/>
              </a:rPr>
              <a:t> </a:t>
            </a:r>
            <a:endParaRPr lang="nb-NO" sz="4800" dirty="0"/>
          </a:p>
          <a:p>
            <a:r>
              <a:rPr lang="nb-NO" sz="4800" dirty="0"/>
              <a:t>Wang, Y-C., </a:t>
            </a:r>
            <a:r>
              <a:rPr lang="nb-NO" sz="4800" dirty="0" err="1"/>
              <a:t>Burke</a:t>
            </a:r>
            <a:r>
              <a:rPr lang="nb-NO" sz="4800" dirty="0"/>
              <a:t>, M. &amp; </a:t>
            </a:r>
            <a:r>
              <a:rPr lang="nb-NO" sz="4800" dirty="0" err="1"/>
              <a:t>Kraut</a:t>
            </a:r>
            <a:r>
              <a:rPr lang="nb-NO" sz="4800" dirty="0"/>
              <a:t>, R.: </a:t>
            </a:r>
            <a:r>
              <a:rPr lang="nb-NO" sz="4800" i="1" dirty="0" err="1"/>
              <a:t>Modeling</a:t>
            </a:r>
            <a:r>
              <a:rPr lang="nb-NO" sz="4800" i="1" dirty="0"/>
              <a:t> </a:t>
            </a:r>
            <a:r>
              <a:rPr lang="nb-NO" sz="4800" i="1" dirty="0" err="1"/>
              <a:t>Self-Disclosure</a:t>
            </a:r>
            <a:r>
              <a:rPr lang="nb-NO" sz="4800" i="1" dirty="0"/>
              <a:t> in </a:t>
            </a:r>
            <a:r>
              <a:rPr lang="nb-NO" sz="4800" i="1" dirty="0" err="1"/>
              <a:t>Social</a:t>
            </a:r>
            <a:r>
              <a:rPr lang="nb-NO" sz="4800" i="1" dirty="0"/>
              <a:t> Networking Sites</a:t>
            </a:r>
            <a:r>
              <a:rPr lang="nb-NO" sz="4800" dirty="0"/>
              <a:t>, 2016. CSCW'16: 74-85. </a:t>
            </a:r>
            <a:r>
              <a:rPr lang="nb-NO" sz="4800" dirty="0">
                <a:hlinkClick r:id="rId12"/>
              </a:rPr>
              <a:t>Online </a:t>
            </a:r>
            <a:r>
              <a:rPr lang="nb-NO" sz="4800" dirty="0" err="1">
                <a:hlinkClick r:id="rId12"/>
              </a:rPr>
              <a:t>access</a:t>
            </a:r>
            <a:r>
              <a:rPr lang="nb-NO" sz="4800" dirty="0"/>
              <a:t> </a:t>
            </a:r>
          </a:p>
          <a:p>
            <a:r>
              <a:rPr lang="nb-NO" sz="4800" dirty="0" err="1"/>
              <a:t>Crabtree</a:t>
            </a:r>
            <a:r>
              <a:rPr lang="nb-NO" sz="4800" dirty="0"/>
              <a:t>, A., </a:t>
            </a:r>
            <a:r>
              <a:rPr lang="nb-NO" sz="4800" dirty="0" err="1"/>
              <a:t>Rodden</a:t>
            </a:r>
            <a:r>
              <a:rPr lang="nb-NO" sz="4800" dirty="0"/>
              <a:t>, T. &amp; </a:t>
            </a:r>
            <a:r>
              <a:rPr lang="nb-NO" sz="4800" dirty="0" err="1"/>
              <a:t>Benford</a:t>
            </a:r>
            <a:r>
              <a:rPr lang="nb-NO" sz="4800" dirty="0"/>
              <a:t>, S.: </a:t>
            </a:r>
            <a:r>
              <a:rPr lang="nb-NO" sz="4800" i="1" dirty="0" err="1"/>
              <a:t>Moving</a:t>
            </a:r>
            <a:r>
              <a:rPr lang="nb-NO" sz="4800" i="1" dirty="0"/>
              <a:t> </a:t>
            </a:r>
            <a:r>
              <a:rPr lang="nb-NO" sz="4800" i="1" dirty="0" err="1"/>
              <a:t>with</a:t>
            </a:r>
            <a:r>
              <a:rPr lang="nb-NO" sz="4800" i="1" dirty="0"/>
              <a:t> </a:t>
            </a:r>
            <a:r>
              <a:rPr lang="nb-NO" sz="4800" i="1" dirty="0" err="1"/>
              <a:t>the</a:t>
            </a:r>
            <a:r>
              <a:rPr lang="nb-NO" sz="4800" i="1" dirty="0"/>
              <a:t> Times: IT Research and </a:t>
            </a:r>
            <a:r>
              <a:rPr lang="nb-NO" sz="4800" i="1" dirty="0" err="1"/>
              <a:t>the</a:t>
            </a:r>
            <a:r>
              <a:rPr lang="nb-NO" sz="4800" i="1" dirty="0"/>
              <a:t> </a:t>
            </a:r>
            <a:r>
              <a:rPr lang="nb-NO" sz="4800" i="1" dirty="0" err="1"/>
              <a:t>Boundaries</a:t>
            </a:r>
            <a:r>
              <a:rPr lang="nb-NO" sz="4800" i="1" dirty="0"/>
              <a:t> </a:t>
            </a:r>
            <a:r>
              <a:rPr lang="nb-NO" sz="4800" i="1" dirty="0" err="1"/>
              <a:t>of</a:t>
            </a:r>
            <a:r>
              <a:rPr lang="nb-NO" sz="4800" i="1" dirty="0"/>
              <a:t> CSCW</a:t>
            </a:r>
            <a:r>
              <a:rPr lang="nb-NO" sz="4800" dirty="0"/>
              <a:t>, 2005. Journal </a:t>
            </a:r>
            <a:r>
              <a:rPr lang="nb-NO" sz="4800" dirty="0" err="1"/>
              <a:t>of</a:t>
            </a:r>
            <a:r>
              <a:rPr lang="nb-NO" sz="4800" dirty="0"/>
              <a:t> CSCW vol 14: 217-251. </a:t>
            </a:r>
            <a:r>
              <a:rPr lang="nb-NO" sz="4800" dirty="0">
                <a:hlinkClick r:id="rId13"/>
              </a:rPr>
              <a:t>Fulltekst</a:t>
            </a:r>
            <a:r>
              <a:rPr lang="nb-NO" sz="4800" dirty="0"/>
              <a:t>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3746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err="1" smtClean="0"/>
              <a:t>Sociality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activities</a:t>
            </a:r>
            <a:r>
              <a:rPr lang="nb-NO" dirty="0" smtClean="0"/>
              <a:t>, </a:t>
            </a:r>
            <a:r>
              <a:rPr lang="nb-NO" dirty="0" err="1" smtClean="0"/>
              <a:t>relations</a:t>
            </a:r>
            <a:r>
              <a:rPr lang="nb-NO" dirty="0" smtClean="0"/>
              <a:t> ( </a:t>
            </a:r>
            <a:r>
              <a:rPr lang="nb-NO" dirty="0" err="1" smtClean="0"/>
              <a:t>Nardi</a:t>
            </a:r>
            <a:r>
              <a:rPr lang="nb-NO" dirty="0" smtClean="0"/>
              <a:t> &amp; Harris), </a:t>
            </a:r>
            <a:r>
              <a:rPr lang="nb-NO" dirty="0" err="1" smtClean="0"/>
              <a:t>relations</a:t>
            </a:r>
            <a:r>
              <a:rPr lang="nb-NO" dirty="0" smtClean="0"/>
              <a:t>, </a:t>
            </a:r>
            <a:r>
              <a:rPr lang="nb-NO" dirty="0" err="1" smtClean="0"/>
              <a:t>meanig</a:t>
            </a:r>
            <a:r>
              <a:rPr lang="nb-NO" dirty="0" smtClean="0"/>
              <a:t>- making, </a:t>
            </a:r>
            <a:r>
              <a:rPr lang="nb-NO" dirty="0" err="1" smtClean="0"/>
              <a:t>values</a:t>
            </a:r>
            <a:endParaRPr lang="nb-NO" dirty="0" smtClean="0"/>
          </a:p>
          <a:p>
            <a:r>
              <a:rPr lang="nb-NO" dirty="0" err="1" smtClean="0"/>
              <a:t>Ludic</a:t>
            </a:r>
            <a:r>
              <a:rPr lang="nb-NO" dirty="0" smtClean="0"/>
              <a:t> </a:t>
            </a:r>
            <a:r>
              <a:rPr lang="nb-NO" dirty="0" err="1" smtClean="0"/>
              <a:t>persuits</a:t>
            </a:r>
            <a:r>
              <a:rPr lang="nb-NO" dirty="0" smtClean="0"/>
              <a:t>: </a:t>
            </a:r>
            <a:r>
              <a:rPr lang="nb-NO" dirty="0" err="1" smtClean="0"/>
              <a:t>socially</a:t>
            </a:r>
            <a:r>
              <a:rPr lang="nb-NO" dirty="0" smtClean="0"/>
              <a:t> </a:t>
            </a:r>
            <a:r>
              <a:rPr lang="nb-NO" dirty="0" err="1" smtClean="0"/>
              <a:t>organized</a:t>
            </a:r>
            <a:r>
              <a:rPr lang="nb-NO" dirty="0" smtClean="0"/>
              <a:t> ( </a:t>
            </a:r>
            <a:r>
              <a:rPr lang="nb-NO" dirty="0" err="1" smtClean="0"/>
              <a:t>tracking</a:t>
            </a:r>
            <a:r>
              <a:rPr lang="nb-NO" dirty="0" smtClean="0"/>
              <a:t>, </a:t>
            </a:r>
            <a:r>
              <a:rPr lang="nb-NO" dirty="0" err="1" smtClean="0"/>
              <a:t>intercepting</a:t>
            </a:r>
            <a:r>
              <a:rPr lang="nb-NO" dirty="0" smtClean="0"/>
              <a:t> </a:t>
            </a:r>
            <a:r>
              <a:rPr lang="nb-NO" dirty="0" err="1" smtClean="0"/>
              <a:t>players</a:t>
            </a:r>
            <a:r>
              <a:rPr lang="nb-NO" dirty="0" smtClean="0"/>
              <a:t>, </a:t>
            </a:r>
            <a:r>
              <a:rPr lang="nb-NO" dirty="0" err="1" smtClean="0"/>
              <a:t>collaborative</a:t>
            </a:r>
            <a:r>
              <a:rPr lang="nb-NO" dirty="0" smtClean="0"/>
              <a:t> </a:t>
            </a:r>
            <a:r>
              <a:rPr lang="nb-NO" dirty="0" err="1" smtClean="0"/>
              <a:t>sweeps</a:t>
            </a:r>
            <a:endParaRPr lang="nb-NO" dirty="0" smtClean="0"/>
          </a:p>
          <a:p>
            <a:r>
              <a:rPr lang="nb-NO" dirty="0" err="1" smtClean="0"/>
              <a:t>Ludic</a:t>
            </a:r>
            <a:r>
              <a:rPr lang="nb-NO" dirty="0" smtClean="0"/>
              <a:t> </a:t>
            </a:r>
            <a:r>
              <a:rPr lang="nb-NO" dirty="0" err="1" smtClean="0"/>
              <a:t>persuits</a:t>
            </a:r>
            <a:r>
              <a:rPr lang="nb-NO" dirty="0" smtClean="0"/>
              <a:t> </a:t>
            </a:r>
            <a:r>
              <a:rPr lang="nb-NO" dirty="0" err="1" smtClean="0"/>
              <a:t>articulation</a:t>
            </a:r>
            <a:r>
              <a:rPr lang="nb-NO" dirty="0" smtClean="0"/>
              <a:t>: </a:t>
            </a:r>
            <a:r>
              <a:rPr lang="nb-NO" dirty="0" err="1" smtClean="0"/>
              <a:t>crafting</a:t>
            </a:r>
            <a:r>
              <a:rPr lang="nb-NO" dirty="0" smtClean="0"/>
              <a:t>, </a:t>
            </a:r>
            <a:r>
              <a:rPr lang="nb-NO" dirty="0" err="1" smtClean="0"/>
              <a:t>chatting</a:t>
            </a:r>
            <a:endParaRPr lang="nb-NO" dirty="0" smtClean="0"/>
          </a:p>
          <a:p>
            <a:r>
              <a:rPr lang="nb-NO" dirty="0" smtClean="0"/>
              <a:t>Space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play:Informing</a:t>
            </a:r>
            <a:r>
              <a:rPr lang="nb-NO" dirty="0" smtClean="0"/>
              <a:t> design for </a:t>
            </a:r>
            <a:r>
              <a:rPr lang="nb-NO" dirty="0" err="1" smtClean="0"/>
              <a:t>ludic</a:t>
            </a:r>
            <a:r>
              <a:rPr lang="nb-NO" dirty="0" smtClean="0"/>
              <a:t> </a:t>
            </a:r>
            <a:r>
              <a:rPr lang="nb-NO" dirty="0" err="1" smtClean="0"/>
              <a:t>persuits</a:t>
            </a:r>
            <a:r>
              <a:rPr lang="nb-NO" dirty="0" smtClean="0"/>
              <a:t>,</a:t>
            </a:r>
          </a:p>
          <a:p>
            <a:r>
              <a:rPr lang="nb-NO" dirty="0" err="1" smtClean="0"/>
              <a:t>Organised</a:t>
            </a:r>
            <a:r>
              <a:rPr lang="nb-NO" dirty="0" smtClean="0"/>
              <a:t> </a:t>
            </a:r>
            <a:r>
              <a:rPr lang="nb-NO" dirty="0" err="1" smtClean="0"/>
              <a:t>groupings</a:t>
            </a:r>
            <a:r>
              <a:rPr lang="nb-NO" dirty="0" smtClean="0"/>
              <a:t>, </a:t>
            </a:r>
            <a:r>
              <a:rPr lang="nb-NO" dirty="0" err="1" smtClean="0"/>
              <a:t>cultures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players</a:t>
            </a:r>
            <a:r>
              <a:rPr lang="nb-NO" dirty="0" smtClean="0"/>
              <a:t>, game design, </a:t>
            </a:r>
            <a:r>
              <a:rPr lang="nb-NO" dirty="0" err="1" smtClean="0"/>
              <a:t>allowances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internet</a:t>
            </a:r>
            <a:endParaRPr lang="nb-NO" dirty="0" smtClean="0"/>
          </a:p>
          <a:p>
            <a:r>
              <a:rPr lang="nb-NO" dirty="0" smtClean="0"/>
              <a:t> Joint </a:t>
            </a:r>
            <a:r>
              <a:rPr lang="nb-NO" dirty="0" err="1" smtClean="0"/>
              <a:t>construction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 err="1" smtClean="0"/>
              <a:t>space</a:t>
            </a:r>
            <a:r>
              <a:rPr lang="nb-NO" dirty="0" smtClean="0"/>
              <a:t> ( Schmidt) : </a:t>
            </a:r>
            <a:r>
              <a:rPr lang="nb-NO" dirty="0" err="1" smtClean="0"/>
              <a:t>routines</a:t>
            </a:r>
            <a:r>
              <a:rPr lang="nb-NO" dirty="0" smtClean="0"/>
              <a:t>, </a:t>
            </a:r>
            <a:r>
              <a:rPr lang="nb-NO" dirty="0" err="1" smtClean="0"/>
              <a:t>distributed</a:t>
            </a:r>
            <a:r>
              <a:rPr lang="nb-NO" dirty="0" smtClean="0"/>
              <a:t> </a:t>
            </a:r>
            <a:r>
              <a:rPr lang="nb-NO" dirty="0" err="1" smtClean="0"/>
              <a:t>coordination</a:t>
            </a:r>
            <a:r>
              <a:rPr lang="nb-NO" dirty="0" smtClean="0"/>
              <a:t>, </a:t>
            </a:r>
            <a:r>
              <a:rPr lang="nb-NO" dirty="0" err="1" smtClean="0"/>
              <a:t>strucured</a:t>
            </a:r>
            <a:r>
              <a:rPr lang="nb-NO" dirty="0" smtClean="0"/>
              <a:t>&amp; </a:t>
            </a:r>
            <a:r>
              <a:rPr lang="nb-NO" dirty="0" err="1" smtClean="0"/>
              <a:t>unstructured</a:t>
            </a:r>
            <a:r>
              <a:rPr lang="nb-NO" dirty="0" smtClean="0"/>
              <a:t> </a:t>
            </a:r>
            <a:r>
              <a:rPr lang="nb-NO" dirty="0" err="1" smtClean="0"/>
              <a:t>cooperation</a:t>
            </a:r>
            <a:r>
              <a:rPr lang="nb-NO" dirty="0" smtClean="0"/>
              <a:t>, </a:t>
            </a:r>
            <a:r>
              <a:rPr lang="nb-NO" dirty="0" err="1" smtClean="0"/>
              <a:t>adversial</a:t>
            </a:r>
            <a:r>
              <a:rPr lang="nb-NO" dirty="0" smtClean="0"/>
              <a:t> </a:t>
            </a:r>
            <a:r>
              <a:rPr lang="nb-NO" dirty="0" err="1" smtClean="0"/>
              <a:t>cooperation</a:t>
            </a:r>
            <a:r>
              <a:rPr lang="nb-NO" dirty="0" smtClean="0"/>
              <a:t>, </a:t>
            </a:r>
            <a:r>
              <a:rPr lang="nb-NO" dirty="0" err="1" smtClean="0"/>
              <a:t>distributed</a:t>
            </a:r>
            <a:r>
              <a:rPr lang="nb-NO" dirty="0" smtClean="0"/>
              <a:t> </a:t>
            </a:r>
            <a:r>
              <a:rPr lang="nb-NO" dirty="0" err="1" smtClean="0"/>
              <a:t>awareness</a:t>
            </a:r>
            <a:r>
              <a:rPr lang="nb-NO" dirty="0" smtClean="0"/>
              <a:t>, </a:t>
            </a:r>
            <a:r>
              <a:rPr lang="nb-NO" dirty="0" err="1" smtClean="0"/>
              <a:t>interruptions</a:t>
            </a:r>
            <a:r>
              <a:rPr lang="nb-NO" dirty="0" smtClean="0"/>
              <a:t>, </a:t>
            </a:r>
            <a:r>
              <a:rPr lang="nb-NO" dirty="0" err="1" smtClean="0"/>
              <a:t>monitoring</a:t>
            </a:r>
            <a:r>
              <a:rPr lang="nb-NO" dirty="0" smtClean="0"/>
              <a:t> ( Heath &amp; </a:t>
            </a:r>
            <a:r>
              <a:rPr lang="nb-NO" dirty="0" err="1" smtClean="0"/>
              <a:t>Luff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11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2800" dirty="0" smtClean="0"/>
              <a:t>Alexander </a:t>
            </a:r>
            <a:r>
              <a:rPr lang="nb-NO" sz="2800" dirty="0" err="1"/>
              <a:t>Read’s</a:t>
            </a:r>
            <a:r>
              <a:rPr lang="nb-NO" sz="2800" dirty="0"/>
              <a:t> </a:t>
            </a:r>
            <a:r>
              <a:rPr lang="nb-NO" sz="2800" dirty="0" err="1" smtClean="0"/>
              <a:t>lecture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800" dirty="0" err="1"/>
              <a:t>c</a:t>
            </a:r>
            <a:r>
              <a:rPr lang="nb-NO" sz="2800" dirty="0" err="1" smtClean="0"/>
              <a:t>omplexity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CSCW</a:t>
            </a:r>
            <a:r>
              <a:rPr lang="nb-NO" sz="2800" dirty="0"/>
              <a:t/>
            </a:r>
            <a:br>
              <a:rPr lang="nb-NO" sz="2800" dirty="0"/>
            </a:b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085584" cy="4968552"/>
          </a:xfrm>
        </p:spPr>
        <p:txBody>
          <a:bodyPr>
            <a:noAutofit/>
          </a:bodyPr>
          <a:lstStyle/>
          <a:p>
            <a:r>
              <a:rPr lang="en-US" sz="2400" dirty="0"/>
              <a:t>Cooperative </a:t>
            </a:r>
            <a:r>
              <a:rPr lang="en-US" sz="2400" dirty="0" smtClean="0"/>
              <a:t>work in </a:t>
            </a:r>
            <a:r>
              <a:rPr lang="en-US" sz="2400" dirty="0"/>
              <a:t>science (</a:t>
            </a:r>
            <a:r>
              <a:rPr lang="en-US" sz="2400" dirty="0" smtClean="0"/>
              <a:t>multidisciplinary+ distributed+ many people + various locations+ different time- zones, +++++) </a:t>
            </a:r>
          </a:p>
          <a:p>
            <a:r>
              <a:rPr lang="en-US" sz="2400" dirty="0" smtClean="0"/>
              <a:t>High energy particle physics</a:t>
            </a:r>
          </a:p>
          <a:p>
            <a:r>
              <a:rPr lang="en-US" sz="2400" dirty="0" smtClean="0"/>
              <a:t>Tools for Global Collaboration – A quick look at a CERN experiment</a:t>
            </a:r>
          </a:p>
          <a:p>
            <a:r>
              <a:rPr lang="en-US" sz="2400" dirty="0" smtClean="0"/>
              <a:t>Precision measurements of Higgs boson production in the decay channel to two photons in the </a:t>
            </a:r>
            <a:r>
              <a:rPr lang="en-US" sz="2400" dirty="0"/>
              <a:t>ATLAS (A Toroidal LHC </a:t>
            </a:r>
            <a:r>
              <a:rPr lang="en-US" sz="2400" dirty="0" err="1"/>
              <a:t>ApparatuS</a:t>
            </a:r>
            <a:r>
              <a:rPr lang="en-US" sz="2400" dirty="0"/>
              <a:t>)  </a:t>
            </a:r>
            <a:r>
              <a:rPr lang="en-US" sz="2400" dirty="0" smtClean="0"/>
              <a:t>experiment at the </a:t>
            </a:r>
            <a:r>
              <a:rPr lang="nb-NO" sz="2400" dirty="0" smtClean="0"/>
              <a:t>LHC  (Large </a:t>
            </a:r>
            <a:r>
              <a:rPr lang="nb-NO" sz="2400" dirty="0" err="1" smtClean="0"/>
              <a:t>Hadron</a:t>
            </a:r>
            <a:r>
              <a:rPr lang="nb-NO" sz="2400" dirty="0" smtClean="0"/>
              <a:t> </a:t>
            </a:r>
            <a:r>
              <a:rPr lang="nb-NO" sz="2400" dirty="0" err="1" smtClean="0"/>
              <a:t>Collider</a:t>
            </a:r>
            <a:r>
              <a:rPr lang="nb-NO" sz="2400" dirty="0" smtClean="0"/>
              <a:t>), </a:t>
            </a:r>
            <a:r>
              <a:rPr lang="nb-NO" sz="2400" dirty="0" smtClean="0">
                <a:solidFill>
                  <a:prstClr val="black"/>
                </a:solidFill>
              </a:rPr>
              <a:t>a </a:t>
            </a:r>
            <a:r>
              <a:rPr lang="nb-NO" sz="2400" dirty="0" err="1">
                <a:solidFill>
                  <a:prstClr val="black"/>
                </a:solidFill>
                <a:hlinkClick r:id="rId2" tooltip="Particle accelerator"/>
              </a:rPr>
              <a:t>particle</a:t>
            </a:r>
            <a:r>
              <a:rPr lang="nb-NO" sz="2400" dirty="0">
                <a:solidFill>
                  <a:prstClr val="black"/>
                </a:solidFill>
                <a:hlinkClick r:id="rId2" tooltip="Particle accelerator"/>
              </a:rPr>
              <a:t> </a:t>
            </a:r>
            <a:r>
              <a:rPr lang="nb-NO" sz="2400" dirty="0" err="1">
                <a:solidFill>
                  <a:prstClr val="black"/>
                </a:solidFill>
                <a:hlinkClick r:id="rId2" tooltip="Particle accelerator"/>
              </a:rPr>
              <a:t>accelerator</a:t>
            </a:r>
            <a:r>
              <a:rPr lang="nb-NO" sz="2400" dirty="0">
                <a:solidFill>
                  <a:prstClr val="black"/>
                </a:solidFill>
              </a:rPr>
              <a:t> at </a:t>
            </a:r>
            <a:r>
              <a:rPr lang="nb-NO" sz="2400" dirty="0">
                <a:solidFill>
                  <a:prstClr val="black"/>
                </a:solidFill>
                <a:hlinkClick r:id="rId3" tooltip="CERN"/>
              </a:rPr>
              <a:t>CERN</a:t>
            </a:r>
            <a:r>
              <a:rPr lang="nb-NO" sz="2400" dirty="0">
                <a:solidFill>
                  <a:prstClr val="black"/>
                </a:solidFill>
              </a:rPr>
              <a:t> (</a:t>
            </a:r>
            <a:r>
              <a:rPr lang="nb-NO" sz="2400" dirty="0" err="1">
                <a:solidFill>
                  <a:prstClr val="black"/>
                </a:solidFill>
              </a:rPr>
              <a:t>the</a:t>
            </a:r>
            <a:r>
              <a:rPr lang="nb-NO" sz="2400" dirty="0">
                <a:solidFill>
                  <a:prstClr val="black"/>
                </a:solidFill>
              </a:rPr>
              <a:t> European Organization for Nuclear Research) in </a:t>
            </a:r>
            <a:r>
              <a:rPr lang="nb-NO" sz="2400" dirty="0" err="1">
                <a:solidFill>
                  <a:prstClr val="black"/>
                </a:solidFill>
              </a:rPr>
              <a:t>Switzerland</a:t>
            </a:r>
            <a:endParaRPr lang="nb-NO" sz="2400" dirty="0"/>
          </a:p>
          <a:p>
            <a:pPr marL="0" indent="0">
              <a:buNone/>
            </a:pPr>
            <a:r>
              <a:rPr lang="nb-NO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03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21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800" dirty="0"/>
              <a:t>CSCW outside work: in the home and outdoors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b-NO" sz="5600" b="1" dirty="0" err="1"/>
              <a:t>Mandatory</a:t>
            </a:r>
            <a:r>
              <a:rPr lang="nb-NO" sz="5600" b="1" dirty="0"/>
              <a:t> </a:t>
            </a:r>
            <a:r>
              <a:rPr lang="nb-NO" sz="5600" b="1" dirty="0" err="1"/>
              <a:t>readings</a:t>
            </a:r>
            <a:endParaRPr lang="nb-NO" sz="5600" b="1" dirty="0"/>
          </a:p>
          <a:p>
            <a:r>
              <a:rPr lang="nb-NO" sz="5600" dirty="0"/>
              <a:t>Edwards, W.K. and </a:t>
            </a:r>
            <a:r>
              <a:rPr lang="nb-NO" sz="5600" dirty="0" err="1"/>
              <a:t>Grinter</a:t>
            </a:r>
            <a:r>
              <a:rPr lang="nb-NO" sz="5600" dirty="0"/>
              <a:t>, R. (2001). </a:t>
            </a:r>
            <a:r>
              <a:rPr lang="nb-NO" sz="5600" i="1" dirty="0"/>
              <a:t>At Home </a:t>
            </a:r>
            <a:r>
              <a:rPr lang="nb-NO" sz="5600" i="1" dirty="0" err="1"/>
              <a:t>with</a:t>
            </a:r>
            <a:r>
              <a:rPr lang="nb-NO" sz="5600" i="1" dirty="0"/>
              <a:t> </a:t>
            </a:r>
            <a:r>
              <a:rPr lang="nb-NO" sz="5600" i="1" dirty="0" err="1"/>
              <a:t>Ubiquitous</a:t>
            </a:r>
            <a:r>
              <a:rPr lang="nb-NO" sz="5600" i="1" dirty="0"/>
              <a:t> Computing: Seven Challenges</a:t>
            </a:r>
            <a:r>
              <a:rPr lang="nb-NO" sz="5600" dirty="0"/>
              <a:t>. 3rd </a:t>
            </a:r>
            <a:r>
              <a:rPr lang="nb-NO" sz="5600" dirty="0" err="1"/>
              <a:t>conference</a:t>
            </a:r>
            <a:r>
              <a:rPr lang="nb-NO" sz="5600" dirty="0"/>
              <a:t> </a:t>
            </a:r>
            <a:r>
              <a:rPr lang="nb-NO" sz="5600" dirty="0" err="1"/>
              <a:t>on</a:t>
            </a:r>
            <a:r>
              <a:rPr lang="nb-NO" sz="5600" dirty="0"/>
              <a:t> </a:t>
            </a:r>
            <a:r>
              <a:rPr lang="nb-NO" sz="5600" dirty="0" err="1"/>
              <a:t>Ubiquitous</a:t>
            </a:r>
            <a:r>
              <a:rPr lang="nb-NO" sz="5600" dirty="0"/>
              <a:t> Computing: 256-272 </a:t>
            </a:r>
            <a:r>
              <a:rPr lang="nb-NO" sz="5600" dirty="0">
                <a:hlinkClick r:id="rId2"/>
              </a:rPr>
              <a:t>Fulltekst</a:t>
            </a:r>
            <a:r>
              <a:rPr lang="nb-NO" sz="5600" dirty="0"/>
              <a:t>.</a:t>
            </a:r>
          </a:p>
          <a:p>
            <a:r>
              <a:rPr lang="nb-NO" sz="5600" dirty="0" err="1"/>
              <a:t>Bratteteig</a:t>
            </a:r>
            <a:r>
              <a:rPr lang="nb-NO" sz="5600" dirty="0"/>
              <a:t>, T. and Wagner, I. (2013). </a:t>
            </a:r>
            <a:r>
              <a:rPr lang="nb-NO" sz="5600" i="1" dirty="0" err="1"/>
              <a:t>Moving</a:t>
            </a:r>
            <a:r>
              <a:rPr lang="nb-NO" sz="5600" i="1" dirty="0"/>
              <a:t> </a:t>
            </a:r>
            <a:r>
              <a:rPr lang="nb-NO" sz="5600" i="1" dirty="0" err="1"/>
              <a:t>healthcare</a:t>
            </a:r>
            <a:r>
              <a:rPr lang="nb-NO" sz="5600" i="1" dirty="0"/>
              <a:t> to </a:t>
            </a:r>
            <a:r>
              <a:rPr lang="nb-NO" sz="5600" i="1" dirty="0" err="1"/>
              <a:t>the</a:t>
            </a:r>
            <a:r>
              <a:rPr lang="nb-NO" sz="5600" i="1" dirty="0"/>
              <a:t> </a:t>
            </a:r>
            <a:r>
              <a:rPr lang="nb-NO" sz="5600" i="1" dirty="0" err="1"/>
              <a:t>home</a:t>
            </a:r>
            <a:r>
              <a:rPr lang="nb-NO" sz="5600" i="1" dirty="0"/>
              <a:t>: </a:t>
            </a:r>
            <a:r>
              <a:rPr lang="nb-NO" sz="5600" i="1" dirty="0" err="1"/>
              <a:t>the</a:t>
            </a:r>
            <a:r>
              <a:rPr lang="nb-NO" sz="5600" i="1" dirty="0"/>
              <a:t> </a:t>
            </a:r>
            <a:r>
              <a:rPr lang="nb-NO" sz="5600" i="1" dirty="0" err="1"/>
              <a:t>work</a:t>
            </a:r>
            <a:r>
              <a:rPr lang="nb-NO" sz="5600" i="1" dirty="0"/>
              <a:t> to make </a:t>
            </a:r>
            <a:r>
              <a:rPr lang="nb-NO" sz="5600" i="1" dirty="0" err="1"/>
              <a:t>home</a:t>
            </a:r>
            <a:r>
              <a:rPr lang="nb-NO" sz="5600" i="1" dirty="0"/>
              <a:t> </a:t>
            </a:r>
            <a:r>
              <a:rPr lang="nb-NO" sz="5600" i="1" dirty="0" err="1"/>
              <a:t>care</a:t>
            </a:r>
            <a:r>
              <a:rPr lang="nb-NO" sz="5600" i="1" dirty="0"/>
              <a:t> </a:t>
            </a:r>
            <a:r>
              <a:rPr lang="nb-NO" sz="5600" i="1" dirty="0" err="1"/>
              <a:t>work</a:t>
            </a:r>
            <a:r>
              <a:rPr lang="nb-NO" sz="5600" dirty="0"/>
              <a:t>, in ECSCW 2013, </a:t>
            </a:r>
            <a:r>
              <a:rPr lang="nb-NO" sz="5600" dirty="0" err="1"/>
              <a:t>pp</a:t>
            </a:r>
            <a:r>
              <a:rPr lang="nb-NO" sz="5600" dirty="0"/>
              <a:t> 143-162. </a:t>
            </a:r>
            <a:r>
              <a:rPr lang="nb-NO" sz="5600" dirty="0">
                <a:hlinkClick r:id="rId3"/>
              </a:rPr>
              <a:t>Fulltekst</a:t>
            </a:r>
            <a:r>
              <a:rPr lang="nb-NO" sz="5600" dirty="0"/>
              <a:t>.</a:t>
            </a:r>
          </a:p>
          <a:p>
            <a:r>
              <a:rPr lang="nb-NO" sz="5600" dirty="0" err="1"/>
              <a:t>Grinter</a:t>
            </a:r>
            <a:r>
              <a:rPr lang="nb-NO" sz="5600" dirty="0"/>
              <a:t>, R; Aoki, P.M; </a:t>
            </a:r>
            <a:r>
              <a:rPr lang="nb-NO" sz="5600" dirty="0" err="1"/>
              <a:t>Hurst</a:t>
            </a:r>
            <a:r>
              <a:rPr lang="nb-NO" sz="5600" dirty="0"/>
              <a:t>, A; </a:t>
            </a:r>
            <a:r>
              <a:rPr lang="nb-NO" sz="5600" dirty="0" err="1"/>
              <a:t>Szymanski</a:t>
            </a:r>
            <a:r>
              <a:rPr lang="nb-NO" sz="5600" dirty="0"/>
              <a:t>, M.H; Thornton, J. &amp; Woodruff, A.: </a:t>
            </a:r>
            <a:r>
              <a:rPr lang="nb-NO" sz="5600" i="1" dirty="0" err="1"/>
              <a:t>Revisiting</a:t>
            </a:r>
            <a:r>
              <a:rPr lang="nb-NO" sz="5600" i="1" dirty="0"/>
              <a:t> </a:t>
            </a:r>
            <a:r>
              <a:rPr lang="nb-NO" sz="5600" i="1" dirty="0" err="1"/>
              <a:t>the</a:t>
            </a:r>
            <a:r>
              <a:rPr lang="nb-NO" sz="5600" i="1" dirty="0"/>
              <a:t> </a:t>
            </a:r>
            <a:r>
              <a:rPr lang="nb-NO" sz="5600" i="1" dirty="0" err="1"/>
              <a:t>visit</a:t>
            </a:r>
            <a:r>
              <a:rPr lang="nb-NO" sz="5600" i="1" dirty="0"/>
              <a:t>: </a:t>
            </a:r>
            <a:r>
              <a:rPr lang="nb-NO" sz="5600" i="1" dirty="0" err="1"/>
              <a:t>understanding</a:t>
            </a:r>
            <a:r>
              <a:rPr lang="nb-NO" sz="5600" i="1" dirty="0"/>
              <a:t> </a:t>
            </a:r>
            <a:r>
              <a:rPr lang="nb-NO" sz="5600" i="1" dirty="0" err="1"/>
              <a:t>how</a:t>
            </a:r>
            <a:r>
              <a:rPr lang="nb-NO" sz="5600" i="1" dirty="0"/>
              <a:t> </a:t>
            </a:r>
            <a:r>
              <a:rPr lang="nb-NO" sz="5600" i="1" dirty="0" err="1"/>
              <a:t>technology</a:t>
            </a:r>
            <a:r>
              <a:rPr lang="nb-NO" sz="5600" i="1" dirty="0"/>
              <a:t> </a:t>
            </a:r>
            <a:r>
              <a:rPr lang="nb-NO" sz="5600" i="1" dirty="0" err="1"/>
              <a:t>can</a:t>
            </a:r>
            <a:r>
              <a:rPr lang="nb-NO" sz="5600" i="1" dirty="0"/>
              <a:t> </a:t>
            </a:r>
            <a:r>
              <a:rPr lang="nb-NO" sz="5600" i="1" dirty="0" err="1"/>
              <a:t>shape</a:t>
            </a:r>
            <a:r>
              <a:rPr lang="nb-NO" sz="5600" i="1" dirty="0"/>
              <a:t> </a:t>
            </a:r>
            <a:r>
              <a:rPr lang="nb-NO" sz="5600" i="1" dirty="0" err="1"/>
              <a:t>the</a:t>
            </a:r>
            <a:r>
              <a:rPr lang="nb-NO" sz="5600" i="1" dirty="0"/>
              <a:t> museum </a:t>
            </a:r>
            <a:r>
              <a:rPr lang="nb-NO" sz="5600" i="1" dirty="0" err="1"/>
              <a:t>visit</a:t>
            </a:r>
            <a:r>
              <a:rPr lang="nb-NO" sz="5600" dirty="0"/>
              <a:t>, 2002. CSCW'02 :146 - 155 . </a:t>
            </a:r>
            <a:r>
              <a:rPr lang="nb-NO" sz="5600" dirty="0">
                <a:hlinkClick r:id="rId4"/>
              </a:rPr>
              <a:t>online </a:t>
            </a:r>
            <a:r>
              <a:rPr lang="nb-NO" sz="5600" dirty="0" err="1">
                <a:hlinkClick r:id="rId4"/>
              </a:rPr>
              <a:t>access</a:t>
            </a:r>
            <a:r>
              <a:rPr lang="nb-NO" sz="5600" dirty="0">
                <a:hlinkClick r:id="rId4"/>
              </a:rPr>
              <a:t> at </a:t>
            </a:r>
            <a:r>
              <a:rPr lang="nb-NO" sz="5600" dirty="0" err="1">
                <a:hlinkClick r:id="rId4"/>
              </a:rPr>
              <a:t>ACM's</a:t>
            </a:r>
            <a:r>
              <a:rPr lang="nb-NO" sz="5600" dirty="0">
                <a:hlinkClick r:id="rId4"/>
              </a:rPr>
              <a:t> Digital Library</a:t>
            </a:r>
            <a:r>
              <a:rPr lang="nb-NO" sz="5600" dirty="0"/>
              <a:t>.</a:t>
            </a:r>
          </a:p>
          <a:p>
            <a:pPr marL="0" indent="0">
              <a:buNone/>
            </a:pPr>
            <a:r>
              <a:rPr lang="nb-NO" sz="4800" b="1" dirty="0" err="1"/>
              <a:t>Additional</a:t>
            </a:r>
            <a:r>
              <a:rPr lang="nb-NO" sz="4800" b="1" dirty="0"/>
              <a:t> </a:t>
            </a:r>
            <a:r>
              <a:rPr lang="nb-NO" sz="4800" b="1" dirty="0" err="1"/>
              <a:t>readings</a:t>
            </a:r>
            <a:endParaRPr lang="nb-NO" sz="4800" b="1" dirty="0"/>
          </a:p>
          <a:p>
            <a:r>
              <a:rPr lang="nb-NO" sz="4800" dirty="0"/>
              <a:t>Bowers, J. (1994). </a:t>
            </a:r>
            <a:r>
              <a:rPr lang="nb-NO" sz="4800" i="1" dirty="0"/>
              <a:t>The </a:t>
            </a:r>
            <a:r>
              <a:rPr lang="nb-NO" sz="4800" i="1" dirty="0" err="1"/>
              <a:t>work</a:t>
            </a:r>
            <a:r>
              <a:rPr lang="nb-NO" sz="4800" i="1" dirty="0"/>
              <a:t> to make a </a:t>
            </a:r>
            <a:r>
              <a:rPr lang="nb-NO" sz="4800" i="1" dirty="0" err="1"/>
              <a:t>network</a:t>
            </a:r>
            <a:r>
              <a:rPr lang="nb-NO" sz="4800" i="1" dirty="0"/>
              <a:t> </a:t>
            </a:r>
            <a:r>
              <a:rPr lang="nb-NO" sz="4800" i="1" dirty="0" err="1"/>
              <a:t>work</a:t>
            </a:r>
            <a:r>
              <a:rPr lang="nb-NO" sz="4800" i="1" dirty="0"/>
              <a:t>: </a:t>
            </a:r>
            <a:r>
              <a:rPr lang="nb-NO" sz="4800" i="1" dirty="0" err="1"/>
              <a:t>studying</a:t>
            </a:r>
            <a:r>
              <a:rPr lang="nb-NO" sz="4800" i="1" dirty="0"/>
              <a:t> CSCW in action</a:t>
            </a:r>
            <a:r>
              <a:rPr lang="nb-NO" sz="4800" dirty="0"/>
              <a:t>. CSCW'94: 287-298. </a:t>
            </a:r>
            <a:r>
              <a:rPr lang="nb-NO" sz="4800" dirty="0">
                <a:hlinkClick r:id="rId5"/>
              </a:rPr>
              <a:t>Fulltekst</a:t>
            </a:r>
            <a:r>
              <a:rPr lang="nb-NO" sz="4800" dirty="0"/>
              <a:t>.</a:t>
            </a:r>
          </a:p>
          <a:p>
            <a:r>
              <a:rPr lang="nb-NO" sz="4800" dirty="0" err="1"/>
              <a:t>Grinter</a:t>
            </a:r>
            <a:r>
              <a:rPr lang="nb-NO" sz="4800" dirty="0"/>
              <a:t>, R.; Edwards, W.K.; Newman, M.W. and </a:t>
            </a:r>
            <a:r>
              <a:rPr lang="nb-NO" sz="4800" dirty="0" err="1"/>
              <a:t>Ducheneaut</a:t>
            </a:r>
            <a:r>
              <a:rPr lang="nb-NO" sz="4800" dirty="0"/>
              <a:t>, N.(2005). The </a:t>
            </a:r>
            <a:r>
              <a:rPr lang="nb-NO" sz="4800" dirty="0" err="1"/>
              <a:t>Work</a:t>
            </a:r>
            <a:r>
              <a:rPr lang="nb-NO" sz="4800" dirty="0"/>
              <a:t> to Make a Home Network </a:t>
            </a:r>
            <a:r>
              <a:rPr lang="nb-NO" sz="4800" dirty="0" err="1"/>
              <a:t>Work</a:t>
            </a:r>
            <a:r>
              <a:rPr lang="nb-NO" sz="4800" dirty="0"/>
              <a:t>. ECSCW 2005: 469-488. </a:t>
            </a:r>
            <a:r>
              <a:rPr lang="nb-NO" sz="4800" dirty="0">
                <a:hlinkClick r:id="rId6"/>
              </a:rPr>
              <a:t>Fulltekst</a:t>
            </a:r>
            <a:r>
              <a:rPr lang="nb-NO" sz="4800" dirty="0"/>
              <a:t>.</a:t>
            </a:r>
          </a:p>
          <a:p>
            <a:r>
              <a:rPr lang="nb-NO" sz="4800" dirty="0" err="1"/>
              <a:t>Corbin</a:t>
            </a:r>
            <a:r>
              <a:rPr lang="nb-NO" sz="4800" dirty="0"/>
              <a:t>, J. &amp; Strauss, A.: </a:t>
            </a:r>
            <a:r>
              <a:rPr lang="nb-NO" sz="4800" i="1" dirty="0" err="1"/>
              <a:t>Managing</a:t>
            </a:r>
            <a:r>
              <a:rPr lang="nb-NO" sz="4800" i="1" dirty="0"/>
              <a:t> </a:t>
            </a:r>
            <a:r>
              <a:rPr lang="nb-NO" sz="4800" i="1" dirty="0" err="1"/>
              <a:t>Chronic</a:t>
            </a:r>
            <a:r>
              <a:rPr lang="nb-NO" sz="4800" i="1" dirty="0"/>
              <a:t> </a:t>
            </a:r>
            <a:r>
              <a:rPr lang="nb-NO" sz="4800" i="1" dirty="0" err="1"/>
              <a:t>Illness</a:t>
            </a:r>
            <a:r>
              <a:rPr lang="nb-NO" sz="4800" i="1" dirty="0"/>
              <a:t> at Home: Three Lines </a:t>
            </a:r>
            <a:r>
              <a:rPr lang="nb-NO" sz="4800" i="1" dirty="0" err="1"/>
              <a:t>of</a:t>
            </a:r>
            <a:r>
              <a:rPr lang="nb-NO" sz="4800" i="1" dirty="0"/>
              <a:t> </a:t>
            </a:r>
            <a:r>
              <a:rPr lang="nb-NO" sz="4800" i="1" dirty="0" err="1"/>
              <a:t>Work</a:t>
            </a:r>
            <a:r>
              <a:rPr lang="nb-NO" sz="4800" dirty="0"/>
              <a:t>, 1985. </a:t>
            </a:r>
            <a:r>
              <a:rPr lang="nb-NO" sz="4800" dirty="0" err="1"/>
              <a:t>Qulitative</a:t>
            </a:r>
            <a:r>
              <a:rPr lang="nb-NO" sz="4800" dirty="0"/>
              <a:t> </a:t>
            </a:r>
            <a:r>
              <a:rPr lang="nb-NO" sz="4800" dirty="0" err="1"/>
              <a:t>Sociology</a:t>
            </a:r>
            <a:r>
              <a:rPr lang="nb-NO" sz="4800" dirty="0"/>
              <a:t> 8 (3): 224-247, Human </a:t>
            </a:r>
            <a:r>
              <a:rPr lang="nb-NO" sz="4800" dirty="0" err="1"/>
              <a:t>Science</a:t>
            </a:r>
            <a:r>
              <a:rPr lang="nb-NO" sz="4800" dirty="0"/>
              <a:t> Press. </a:t>
            </a:r>
            <a:r>
              <a:rPr lang="nb-NO" sz="4800" dirty="0">
                <a:hlinkClick r:id="rId7"/>
              </a:rPr>
              <a:t>Fulltekst</a:t>
            </a:r>
            <a:r>
              <a:rPr lang="nb-NO" sz="4800" dirty="0"/>
              <a:t>.​</a:t>
            </a:r>
          </a:p>
          <a:p>
            <a:r>
              <a:rPr lang="nb-NO" sz="4800" dirty="0" err="1"/>
              <a:t>Aaløkke</a:t>
            </a:r>
            <a:r>
              <a:rPr lang="nb-NO" sz="4800" dirty="0"/>
              <a:t> </a:t>
            </a:r>
            <a:r>
              <a:rPr lang="nb-NO" sz="4800" dirty="0" err="1"/>
              <a:t>Ballegaard</a:t>
            </a:r>
            <a:r>
              <a:rPr lang="nb-NO" sz="4800" dirty="0"/>
              <a:t>, S., Bunde-Pedersen, J. and </a:t>
            </a:r>
            <a:r>
              <a:rPr lang="nb-NO" sz="4800" dirty="0" err="1"/>
              <a:t>Bardram</a:t>
            </a:r>
            <a:r>
              <a:rPr lang="nb-NO" sz="4800" dirty="0"/>
              <a:t>, J. (2006). </a:t>
            </a:r>
            <a:r>
              <a:rPr lang="nb-NO" sz="4800" i="1" dirty="0" err="1"/>
              <a:t>Where</a:t>
            </a:r>
            <a:r>
              <a:rPr lang="nb-NO" sz="4800" i="1" dirty="0"/>
              <a:t> to Roberta?: </a:t>
            </a:r>
            <a:r>
              <a:rPr lang="nb-NO" sz="4800" i="1" dirty="0" err="1"/>
              <a:t>reflecting</a:t>
            </a:r>
            <a:r>
              <a:rPr lang="nb-NO" sz="4800" i="1" dirty="0"/>
              <a:t> </a:t>
            </a:r>
            <a:r>
              <a:rPr lang="nb-NO" sz="4800" i="1" dirty="0" err="1"/>
              <a:t>on</a:t>
            </a:r>
            <a:r>
              <a:rPr lang="nb-NO" sz="4800" i="1" dirty="0"/>
              <a:t> </a:t>
            </a:r>
            <a:r>
              <a:rPr lang="nb-NO" sz="4800" i="1" dirty="0" err="1"/>
              <a:t>the</a:t>
            </a:r>
            <a:r>
              <a:rPr lang="nb-NO" sz="4800" i="1" dirty="0"/>
              <a:t> </a:t>
            </a:r>
            <a:r>
              <a:rPr lang="nb-NO" sz="4800" i="1" dirty="0" err="1"/>
              <a:t>role</a:t>
            </a:r>
            <a:r>
              <a:rPr lang="nb-NO" sz="4800" i="1" dirty="0"/>
              <a:t> </a:t>
            </a:r>
            <a:r>
              <a:rPr lang="nb-NO" sz="4800" i="1" dirty="0" err="1"/>
              <a:t>of</a:t>
            </a:r>
            <a:r>
              <a:rPr lang="nb-NO" sz="4800" i="1" dirty="0"/>
              <a:t> </a:t>
            </a:r>
            <a:r>
              <a:rPr lang="nb-NO" sz="4800" i="1" dirty="0" err="1"/>
              <a:t>technology</a:t>
            </a:r>
            <a:r>
              <a:rPr lang="nb-NO" sz="4800" i="1" dirty="0"/>
              <a:t> in </a:t>
            </a:r>
            <a:r>
              <a:rPr lang="nb-NO" sz="4800" i="1" dirty="0" err="1"/>
              <a:t>assisted</a:t>
            </a:r>
            <a:r>
              <a:rPr lang="nb-NO" sz="4800" i="1" dirty="0"/>
              <a:t> </a:t>
            </a:r>
            <a:r>
              <a:rPr lang="nb-NO" sz="4800" i="1" dirty="0" err="1"/>
              <a:t>living</a:t>
            </a:r>
            <a:r>
              <a:rPr lang="nb-NO" sz="4800" dirty="0"/>
              <a:t>, NordiCHI'06: 373-376. </a:t>
            </a:r>
            <a:r>
              <a:rPr lang="nb-NO" sz="4800" dirty="0">
                <a:hlinkClick r:id="rId8"/>
              </a:rPr>
              <a:t>Fulltekst</a:t>
            </a:r>
            <a:r>
              <a:rPr lang="nb-NO" sz="4800" dirty="0"/>
              <a:t>.</a:t>
            </a:r>
          </a:p>
          <a:p>
            <a:r>
              <a:rPr lang="en-US" sz="4800" dirty="0" err="1"/>
              <a:t>Schorch</a:t>
            </a:r>
            <a:r>
              <a:rPr lang="en-US" sz="4800" dirty="0"/>
              <a:t>, M., Wan, L., Randall, D. &amp; </a:t>
            </a:r>
            <a:r>
              <a:rPr lang="en-US" sz="4800" dirty="0" err="1"/>
              <a:t>Wulf</a:t>
            </a:r>
            <a:r>
              <a:rPr lang="en-US" sz="4800" dirty="0"/>
              <a:t>, V.: </a:t>
            </a:r>
            <a:r>
              <a:rPr lang="en-US" sz="4800" i="1" dirty="0"/>
              <a:t>Designing for Those who are Overlooked: Insider Perspectives on Care Practices and Cooperative Work of Elderly Informal Caregivers</a:t>
            </a:r>
            <a:r>
              <a:rPr lang="en-US" sz="4800" dirty="0"/>
              <a:t>, 2016. CSCW'16: 787-799. </a:t>
            </a:r>
            <a:r>
              <a:rPr lang="en-US" sz="4800" dirty="0">
                <a:hlinkClick r:id="rId9"/>
              </a:rPr>
              <a:t>Online access</a:t>
            </a:r>
            <a:r>
              <a:rPr lang="en-US" sz="4800" dirty="0"/>
              <a:t> </a:t>
            </a:r>
          </a:p>
          <a:p>
            <a:r>
              <a:rPr lang="en-US" sz="4800" dirty="0"/>
              <a:t>Brown, B. &amp; </a:t>
            </a:r>
            <a:r>
              <a:rPr lang="en-US" sz="4800" dirty="0" err="1"/>
              <a:t>Barkhuus</a:t>
            </a:r>
            <a:r>
              <a:rPr lang="en-US" sz="4800" dirty="0"/>
              <a:t>, L.: </a:t>
            </a:r>
            <a:r>
              <a:rPr lang="en-US" sz="4800" i="1" dirty="0"/>
              <a:t>Leisure and CSCW: Introduction to Special Edition</a:t>
            </a:r>
            <a:r>
              <a:rPr lang="en-US" sz="4800" dirty="0"/>
              <a:t>, 2007. J of Computer Supported Cooperative Work 16: 1-10. </a:t>
            </a:r>
            <a:r>
              <a:rPr lang="en-US" sz="4800" dirty="0" err="1">
                <a:hlinkClick r:id="rId10"/>
              </a:rPr>
              <a:t>Fulltekst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Ciolfi</a:t>
            </a:r>
            <a:r>
              <a:rPr lang="en-US" sz="4800" dirty="0"/>
              <a:t>, L. &amp; L. Bannon: </a:t>
            </a:r>
            <a:r>
              <a:rPr lang="en-US" sz="4800" i="1" dirty="0"/>
              <a:t>Designing hybrid places: merging interaction design, ubiquitous technologies and geographies of the museum space</a:t>
            </a:r>
            <a:r>
              <a:rPr lang="en-US" sz="4800" dirty="0"/>
              <a:t>, 2007. </a:t>
            </a:r>
            <a:r>
              <a:rPr lang="en-US" sz="4800" dirty="0" err="1"/>
              <a:t>CoDesign</a:t>
            </a:r>
            <a:r>
              <a:rPr lang="en-US" sz="4800" dirty="0"/>
              <a:t>, Volume 3, Number 3, September 2007 , pp. 159-180(22). </a:t>
            </a:r>
            <a:r>
              <a:rPr lang="en-US" sz="4800" dirty="0" err="1">
                <a:hlinkClick r:id="rId11"/>
              </a:rPr>
              <a:t>Fulltekst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Hindmarsh</a:t>
            </a:r>
            <a:r>
              <a:rPr lang="en-US" sz="4800" dirty="0"/>
              <a:t>, J; Heath, C; </a:t>
            </a:r>
            <a:r>
              <a:rPr lang="en-US" sz="4800" dirty="0" err="1"/>
              <a:t>vom</a:t>
            </a:r>
            <a:r>
              <a:rPr lang="en-US" sz="4800" dirty="0"/>
              <a:t> Lehn, D. &amp; Cleverly, J.: </a:t>
            </a:r>
            <a:r>
              <a:rPr lang="en-US" sz="4800" i="1" dirty="0"/>
              <a:t>Creating assemblies: aboard the Ghost Ship</a:t>
            </a:r>
            <a:r>
              <a:rPr lang="en-US" sz="4800" dirty="0"/>
              <a:t>, 2002. Proceedings of the 2002 ACM conference on Computer supported cooperative work, pp. 156 - 165 . </a:t>
            </a:r>
            <a:r>
              <a:rPr lang="en-US" sz="4800" dirty="0">
                <a:hlinkClick r:id="rId12"/>
              </a:rPr>
              <a:t>online access at ACM's Digital Library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Raval</a:t>
            </a:r>
            <a:r>
              <a:rPr lang="en-US" sz="4800" dirty="0"/>
              <a:t>, N. &amp; </a:t>
            </a:r>
            <a:r>
              <a:rPr lang="en-US" sz="4800" dirty="0" err="1"/>
              <a:t>Dourish</a:t>
            </a:r>
            <a:r>
              <a:rPr lang="en-US" sz="4800" dirty="0"/>
              <a:t>, P.: </a:t>
            </a:r>
            <a:r>
              <a:rPr lang="en-US" sz="4800" i="1" dirty="0"/>
              <a:t>Standing Out from the Crowd: Emotional Labor, Body Labor, and Temporal Labor in Ridesharing</a:t>
            </a:r>
            <a:r>
              <a:rPr lang="en-US" sz="4800" dirty="0"/>
              <a:t>, 2016. CSCW'16: 97-107. </a:t>
            </a:r>
            <a:r>
              <a:rPr lang="en-US" sz="4800" dirty="0">
                <a:hlinkClick r:id="rId13"/>
              </a:rPr>
              <a:t>Online access</a:t>
            </a:r>
            <a:endParaRPr lang="en-US" sz="4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01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Technologies in </a:t>
            </a:r>
            <a:r>
              <a:rPr lang="nb-NO" dirty="0" err="1" smtClean="0"/>
              <a:t>home-care</a:t>
            </a:r>
            <a:r>
              <a:rPr lang="nb-NO" dirty="0" smtClean="0"/>
              <a:t> ; </a:t>
            </a:r>
            <a:r>
              <a:rPr lang="nb-NO" dirty="0" err="1" smtClean="0"/>
              <a:t>Interconnected</a:t>
            </a:r>
            <a:r>
              <a:rPr lang="nb-NO" dirty="0" smtClean="0"/>
              <a:t> </a:t>
            </a:r>
            <a:r>
              <a:rPr lang="nb-NO" dirty="0" err="1" smtClean="0"/>
              <a:t>technologies</a:t>
            </a:r>
            <a:endParaRPr lang="nb-NO" dirty="0" smtClean="0"/>
          </a:p>
          <a:p>
            <a:r>
              <a:rPr lang="nb-NO" dirty="0" smtClean="0"/>
              <a:t>Ambient </a:t>
            </a:r>
            <a:r>
              <a:rPr lang="nb-NO" dirty="0" err="1" smtClean="0"/>
              <a:t>assisted</a:t>
            </a:r>
            <a:r>
              <a:rPr lang="nb-NO" dirty="0" smtClean="0"/>
              <a:t> </a:t>
            </a:r>
            <a:r>
              <a:rPr lang="nb-NO" dirty="0" err="1" smtClean="0"/>
              <a:t>living</a:t>
            </a:r>
            <a:endParaRPr lang="nb-NO" dirty="0" smtClean="0"/>
          </a:p>
          <a:p>
            <a:r>
              <a:rPr lang="nb-NO" dirty="0" smtClean="0"/>
              <a:t>Designing computer systems for </a:t>
            </a:r>
            <a:r>
              <a:rPr lang="nb-NO" dirty="0" err="1" smtClean="0"/>
              <a:t>home</a:t>
            </a:r>
            <a:r>
              <a:rPr lang="nb-NO" dirty="0" smtClean="0"/>
              <a:t> </a:t>
            </a:r>
            <a:r>
              <a:rPr lang="nb-NO" dirty="0" err="1" smtClean="0"/>
              <a:t>environments</a:t>
            </a:r>
            <a:r>
              <a:rPr lang="nb-NO" dirty="0" smtClean="0"/>
              <a:t>: </a:t>
            </a:r>
            <a:r>
              <a:rPr lang="nb-NO" dirty="0" err="1" smtClean="0"/>
              <a:t>technical</a:t>
            </a:r>
            <a:r>
              <a:rPr lang="nb-NO" dirty="0" smtClean="0"/>
              <a:t>, </a:t>
            </a:r>
            <a:r>
              <a:rPr lang="nb-NO" dirty="0" err="1" smtClean="0"/>
              <a:t>social</a:t>
            </a:r>
            <a:r>
              <a:rPr lang="nb-NO" dirty="0" smtClean="0"/>
              <a:t>, </a:t>
            </a:r>
            <a:r>
              <a:rPr lang="nb-NO" dirty="0" err="1" smtClean="0"/>
              <a:t>safety</a:t>
            </a:r>
            <a:r>
              <a:rPr lang="nb-NO" dirty="0"/>
              <a:t> </a:t>
            </a:r>
            <a:r>
              <a:rPr lang="nb-NO" dirty="0" smtClean="0"/>
              <a:t>, </a:t>
            </a:r>
            <a:r>
              <a:rPr lang="nb-NO" dirty="0" err="1" smtClean="0"/>
              <a:t>usability</a:t>
            </a:r>
            <a:r>
              <a:rPr lang="nb-NO" dirty="0" smtClean="0"/>
              <a:t> </a:t>
            </a:r>
            <a:r>
              <a:rPr lang="nb-NO" dirty="0" err="1" smtClean="0"/>
              <a:t>challenges</a:t>
            </a:r>
            <a:endParaRPr lang="nb-NO" dirty="0" smtClean="0"/>
          </a:p>
          <a:p>
            <a:r>
              <a:rPr lang="nb-NO" dirty="0" err="1" smtClean="0"/>
              <a:t>Enrollement</a:t>
            </a:r>
            <a:endParaRPr lang="nb-NO" dirty="0" smtClean="0"/>
          </a:p>
          <a:p>
            <a:r>
              <a:rPr lang="nb-NO" dirty="0" err="1" smtClean="0"/>
              <a:t>Translation</a:t>
            </a:r>
            <a:endParaRPr lang="nb-NO" dirty="0" smtClean="0"/>
          </a:p>
          <a:p>
            <a:r>
              <a:rPr lang="nb-NO" dirty="0" err="1"/>
              <a:t>I</a:t>
            </a:r>
            <a:r>
              <a:rPr lang="nb-NO" dirty="0" err="1" smtClean="0"/>
              <a:t>ngrained</a:t>
            </a:r>
            <a:r>
              <a:rPr lang="nb-NO" dirty="0" smtClean="0"/>
              <a:t> </a:t>
            </a:r>
            <a:r>
              <a:rPr lang="nb-NO" dirty="0" err="1" smtClean="0"/>
              <a:t>practices</a:t>
            </a:r>
            <a:r>
              <a:rPr lang="nb-NO" dirty="0" smtClean="0"/>
              <a:t> (</a:t>
            </a:r>
            <a:r>
              <a:rPr lang="nb-NO" dirty="0" err="1" smtClean="0"/>
              <a:t>Bratteteig</a:t>
            </a:r>
            <a:r>
              <a:rPr lang="nb-NO" dirty="0" smtClean="0"/>
              <a:t> &amp; Wagner)</a:t>
            </a:r>
          </a:p>
          <a:p>
            <a:r>
              <a:rPr lang="nb-NO" dirty="0" err="1" smtClean="0"/>
              <a:t>Articulation</a:t>
            </a:r>
            <a:r>
              <a:rPr lang="nb-NO" dirty="0" smtClean="0"/>
              <a:t>, </a:t>
            </a:r>
            <a:r>
              <a:rPr lang="nb-NO" dirty="0" err="1" smtClean="0"/>
              <a:t>coordination</a:t>
            </a:r>
            <a:r>
              <a:rPr lang="nb-NO" dirty="0" smtClean="0"/>
              <a:t>, </a:t>
            </a:r>
            <a:r>
              <a:rPr lang="nb-NO" dirty="0" err="1" smtClean="0"/>
              <a:t>primary,secondary</a:t>
            </a:r>
            <a:r>
              <a:rPr lang="nb-NO" dirty="0" smtClean="0"/>
              <a:t>, visible, invisible </a:t>
            </a:r>
            <a:r>
              <a:rPr lang="nb-NO" dirty="0" err="1" smtClean="0"/>
              <a:t>work</a:t>
            </a:r>
            <a:r>
              <a:rPr lang="nb-NO" dirty="0" smtClean="0"/>
              <a:t>….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30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448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b-NO" sz="2800" dirty="0" smtClean="0"/>
              <a:t>Design </a:t>
            </a:r>
            <a:r>
              <a:rPr lang="nb-NO" sz="2800" dirty="0" err="1" smtClean="0"/>
              <a:t>of</a:t>
            </a:r>
            <a:r>
              <a:rPr lang="nb-NO" sz="2800" dirty="0" smtClean="0"/>
              <a:t> CSCW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b="1" dirty="0" err="1" smtClean="0"/>
              <a:t>Mandatory</a:t>
            </a:r>
            <a:r>
              <a:rPr lang="nb-NO" b="1" dirty="0" smtClean="0"/>
              <a:t> </a:t>
            </a:r>
            <a:r>
              <a:rPr lang="nb-NO" b="1" dirty="0" err="1" smtClean="0"/>
              <a:t>readings</a:t>
            </a:r>
            <a:endParaRPr lang="nb-NO" b="1" dirty="0" smtClean="0"/>
          </a:p>
          <a:p>
            <a:r>
              <a:rPr lang="nb-NO" dirty="0" smtClean="0"/>
              <a:t>Carstensen, P.H. &amp; Schmidt, K. (2003): </a:t>
            </a:r>
            <a:r>
              <a:rPr lang="nb-NO" i="1" dirty="0" smtClean="0"/>
              <a:t>Computer </a:t>
            </a:r>
            <a:r>
              <a:rPr lang="nb-NO" i="1" dirty="0" err="1" smtClean="0"/>
              <a:t>Supported</a:t>
            </a:r>
            <a:r>
              <a:rPr lang="nb-NO" i="1" dirty="0" smtClean="0"/>
              <a:t> Cooperative </a:t>
            </a:r>
            <a:r>
              <a:rPr lang="nb-NO" i="1" dirty="0" err="1" smtClean="0"/>
              <a:t>Work</a:t>
            </a:r>
            <a:r>
              <a:rPr lang="nb-NO" i="1" dirty="0" smtClean="0"/>
              <a:t>: New Challenges to Systems Design</a:t>
            </a:r>
            <a:r>
              <a:rPr lang="nb-NO" dirty="0" smtClean="0"/>
              <a:t>, in To </a:t>
            </a:r>
            <a:r>
              <a:rPr lang="nb-NO" dirty="0" err="1" smtClean="0"/>
              <a:t>appear</a:t>
            </a:r>
            <a:r>
              <a:rPr lang="nb-NO" dirty="0" smtClean="0"/>
              <a:t> in </a:t>
            </a:r>
            <a:r>
              <a:rPr lang="nb-NO" dirty="0" err="1" smtClean="0"/>
              <a:t>Kenji</a:t>
            </a:r>
            <a:r>
              <a:rPr lang="nb-NO" dirty="0" smtClean="0"/>
              <a:t> </a:t>
            </a:r>
            <a:r>
              <a:rPr lang="nb-NO" dirty="0" err="1" smtClean="0"/>
              <a:t>Itoh</a:t>
            </a:r>
            <a:r>
              <a:rPr lang="nb-NO" dirty="0" smtClean="0"/>
              <a:t> (ed.). </a:t>
            </a:r>
            <a:r>
              <a:rPr lang="nb-NO" dirty="0" err="1" smtClean="0"/>
              <a:t>Handbook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Human </a:t>
            </a:r>
            <a:r>
              <a:rPr lang="nb-NO" dirty="0" err="1" smtClean="0"/>
              <a:t>Factors</a:t>
            </a:r>
            <a:r>
              <a:rPr lang="nb-NO" dirty="0" smtClean="0"/>
              <a:t>, Tokyo 2003, </a:t>
            </a:r>
            <a:r>
              <a:rPr lang="nb-NO" dirty="0" err="1" smtClean="0"/>
              <a:t>pp</a:t>
            </a:r>
            <a:r>
              <a:rPr lang="nb-NO" dirty="0" smtClean="0"/>
              <a:t>. 619-636 [in Japanese], </a:t>
            </a:r>
            <a:r>
              <a:rPr lang="nb-NO" dirty="0" smtClean="0">
                <a:hlinkClick r:id="rId2"/>
              </a:rPr>
              <a:t>online </a:t>
            </a:r>
            <a:r>
              <a:rPr lang="nb-NO" dirty="0" err="1" smtClean="0">
                <a:hlinkClick r:id="rId2"/>
              </a:rPr>
              <a:t>access</a:t>
            </a:r>
            <a:r>
              <a:rPr lang="nb-NO" dirty="0" smtClean="0"/>
              <a:t> </a:t>
            </a:r>
          </a:p>
          <a:p>
            <a:r>
              <a:rPr lang="nb-NO" dirty="0" smtClean="0"/>
              <a:t>Robinson, M.: </a:t>
            </a:r>
            <a:r>
              <a:rPr lang="nb-NO" i="1" dirty="0" smtClean="0"/>
              <a:t>Design for </a:t>
            </a:r>
            <a:r>
              <a:rPr lang="nb-NO" i="1" dirty="0" err="1" smtClean="0"/>
              <a:t>Unanticipated</a:t>
            </a:r>
            <a:r>
              <a:rPr lang="nb-NO" i="1" dirty="0" smtClean="0"/>
              <a:t> </a:t>
            </a:r>
            <a:r>
              <a:rPr lang="nb-NO" i="1" dirty="0" err="1" smtClean="0"/>
              <a:t>Use</a:t>
            </a:r>
            <a:r>
              <a:rPr lang="nb-NO" i="1" dirty="0" smtClean="0"/>
              <a:t> ...</a:t>
            </a:r>
            <a:r>
              <a:rPr lang="nb-NO" dirty="0" smtClean="0"/>
              <a:t>, 1993. de </a:t>
            </a:r>
            <a:r>
              <a:rPr lang="nb-NO" dirty="0" err="1" smtClean="0"/>
              <a:t>Michelis</a:t>
            </a:r>
            <a:r>
              <a:rPr lang="nb-NO" dirty="0" smtClean="0"/>
              <a:t> m.fl. (red): </a:t>
            </a:r>
            <a:r>
              <a:rPr lang="nb-NO" dirty="0" err="1" smtClean="0"/>
              <a:t>Proceedings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Third European Conference </a:t>
            </a:r>
            <a:r>
              <a:rPr lang="nb-NO" dirty="0" err="1" smtClean="0"/>
              <a:t>on</a:t>
            </a:r>
            <a:r>
              <a:rPr lang="nb-NO" dirty="0" smtClean="0"/>
              <a:t> Computer-</a:t>
            </a:r>
            <a:r>
              <a:rPr lang="nb-NO" dirty="0" err="1" smtClean="0"/>
              <a:t>Supported</a:t>
            </a:r>
            <a:r>
              <a:rPr lang="nb-NO" dirty="0" smtClean="0"/>
              <a:t> Cooperative </a:t>
            </a:r>
            <a:r>
              <a:rPr lang="nb-NO" dirty="0" err="1" smtClean="0"/>
              <a:t>Work</a:t>
            </a:r>
            <a:r>
              <a:rPr lang="nb-NO" dirty="0" smtClean="0"/>
              <a:t>, ECSCW'93, </a:t>
            </a:r>
            <a:r>
              <a:rPr lang="nb-NO" dirty="0" err="1" smtClean="0"/>
              <a:t>Kluwer</a:t>
            </a:r>
            <a:r>
              <a:rPr lang="nb-NO" dirty="0" smtClean="0"/>
              <a:t>, </a:t>
            </a:r>
            <a:r>
              <a:rPr lang="nb-NO" dirty="0" err="1" smtClean="0"/>
              <a:t>pp</a:t>
            </a:r>
            <a:r>
              <a:rPr lang="nb-NO" dirty="0" smtClean="0"/>
              <a:t>. 187-202 . </a:t>
            </a:r>
            <a:r>
              <a:rPr lang="nb-NO" dirty="0" err="1" smtClean="0">
                <a:hlinkClick r:id="rId3"/>
              </a:rPr>
              <a:t>Fulltekst</a:t>
            </a:r>
            <a:r>
              <a:rPr lang="nb-NO" dirty="0" err="1" smtClean="0"/>
              <a:t>.Additional</a:t>
            </a:r>
            <a:r>
              <a:rPr lang="nb-NO" dirty="0" smtClean="0"/>
              <a:t> </a:t>
            </a:r>
            <a:r>
              <a:rPr lang="nb-NO" dirty="0" err="1" smtClean="0"/>
              <a:t>readings</a:t>
            </a:r>
            <a:endParaRPr lang="nb-NO" dirty="0" smtClean="0"/>
          </a:p>
          <a:p>
            <a:r>
              <a:rPr lang="nb-NO" dirty="0" err="1" smtClean="0"/>
              <a:t>Grudin</a:t>
            </a:r>
            <a:r>
              <a:rPr lang="nb-NO" dirty="0" smtClean="0"/>
              <a:t>, J.: </a:t>
            </a:r>
            <a:r>
              <a:rPr lang="nb-NO" i="1" dirty="0" err="1" smtClean="0"/>
              <a:t>Groupware</a:t>
            </a:r>
            <a:r>
              <a:rPr lang="nb-NO" i="1" dirty="0" smtClean="0"/>
              <a:t> and </a:t>
            </a:r>
            <a:r>
              <a:rPr lang="nb-NO" i="1" dirty="0" err="1" smtClean="0"/>
              <a:t>Social</a:t>
            </a:r>
            <a:r>
              <a:rPr lang="nb-NO" i="1" dirty="0" smtClean="0"/>
              <a:t> Dynamics: </a:t>
            </a:r>
            <a:r>
              <a:rPr lang="nb-NO" i="1" dirty="0" err="1" smtClean="0"/>
              <a:t>Eight</a:t>
            </a:r>
            <a:r>
              <a:rPr lang="nb-NO" i="1" dirty="0" smtClean="0"/>
              <a:t> Challenges for Developers</a:t>
            </a:r>
            <a:r>
              <a:rPr lang="nb-NO" dirty="0" smtClean="0"/>
              <a:t>, 1994b. Communications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ACM vol. 37 no. 1 (Jan. 1994), </a:t>
            </a:r>
            <a:r>
              <a:rPr lang="nb-NO" dirty="0" err="1" smtClean="0"/>
              <a:t>pp</a:t>
            </a:r>
            <a:r>
              <a:rPr lang="nb-NO" dirty="0" smtClean="0"/>
              <a:t>. 93-105. </a:t>
            </a:r>
            <a:r>
              <a:rPr lang="nb-NO" dirty="0" smtClean="0">
                <a:hlinkClick r:id="rId4"/>
              </a:rPr>
              <a:t>(Online </a:t>
            </a:r>
            <a:r>
              <a:rPr lang="nb-NO" dirty="0" err="1" smtClean="0">
                <a:hlinkClick r:id="rId4"/>
              </a:rPr>
              <a:t>access</a:t>
            </a:r>
            <a:r>
              <a:rPr lang="nb-NO" dirty="0" smtClean="0">
                <a:hlinkClick r:id="rId4"/>
              </a:rPr>
              <a:t> at ACM)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b="1" dirty="0" err="1" smtClean="0"/>
              <a:t>Additional</a:t>
            </a:r>
            <a:r>
              <a:rPr lang="nb-NO" b="1" dirty="0" smtClean="0"/>
              <a:t> </a:t>
            </a:r>
            <a:r>
              <a:rPr lang="nb-NO" b="1" dirty="0" err="1" smtClean="0"/>
              <a:t>readings</a:t>
            </a:r>
            <a:endParaRPr lang="nb-NO" b="1" dirty="0" smtClean="0"/>
          </a:p>
          <a:p>
            <a:r>
              <a:rPr lang="nb-NO" dirty="0" smtClean="0"/>
              <a:t>Robertson, T.: </a:t>
            </a:r>
            <a:r>
              <a:rPr lang="nb-NO" i="1" dirty="0" smtClean="0"/>
              <a:t>Shoppers and </a:t>
            </a:r>
            <a:r>
              <a:rPr lang="nb-NO" i="1" dirty="0" err="1" smtClean="0"/>
              <a:t>Tailors</a:t>
            </a:r>
            <a:r>
              <a:rPr lang="nb-NO" i="1" dirty="0" smtClean="0"/>
              <a:t>: </a:t>
            </a:r>
            <a:r>
              <a:rPr lang="nb-NO" i="1" dirty="0" err="1" smtClean="0"/>
              <a:t>Participative</a:t>
            </a:r>
            <a:r>
              <a:rPr lang="nb-NO" i="1" dirty="0" smtClean="0"/>
              <a:t> </a:t>
            </a:r>
            <a:r>
              <a:rPr lang="nb-NO" i="1" dirty="0" err="1" smtClean="0"/>
              <a:t>Practices</a:t>
            </a:r>
            <a:r>
              <a:rPr lang="nb-NO" i="1" dirty="0" smtClean="0"/>
              <a:t> in Small </a:t>
            </a:r>
            <a:r>
              <a:rPr lang="nb-NO" i="1" dirty="0" err="1" smtClean="0"/>
              <a:t>Australian</a:t>
            </a:r>
            <a:r>
              <a:rPr lang="nb-NO" i="1" dirty="0" smtClean="0"/>
              <a:t> Design Companies</a:t>
            </a:r>
            <a:r>
              <a:rPr lang="nb-NO" dirty="0" smtClean="0"/>
              <a:t>, 1998. Computer </a:t>
            </a:r>
            <a:r>
              <a:rPr lang="nb-NO" dirty="0" err="1" smtClean="0"/>
              <a:t>Supported</a:t>
            </a:r>
            <a:r>
              <a:rPr lang="nb-NO" dirty="0" smtClean="0"/>
              <a:t> Cooperative </a:t>
            </a:r>
            <a:r>
              <a:rPr lang="nb-NO" dirty="0" err="1" smtClean="0"/>
              <a:t>Work</a:t>
            </a:r>
            <a:r>
              <a:rPr lang="nb-NO" dirty="0" smtClean="0"/>
              <a:t> 7: 205–221. </a:t>
            </a:r>
            <a:r>
              <a:rPr lang="nb-NO" dirty="0" smtClean="0">
                <a:hlinkClick r:id="rId5"/>
              </a:rPr>
              <a:t>Fulltekst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Dourish</a:t>
            </a:r>
            <a:r>
              <a:rPr lang="nb-NO" dirty="0" smtClean="0"/>
              <a:t>, P.: </a:t>
            </a:r>
            <a:r>
              <a:rPr lang="nb-NO" i="1" dirty="0" err="1" smtClean="0"/>
              <a:t>Implications</a:t>
            </a:r>
            <a:r>
              <a:rPr lang="nb-NO" i="1" dirty="0" smtClean="0"/>
              <a:t> for design</a:t>
            </a:r>
            <a:r>
              <a:rPr lang="nb-NO" dirty="0" smtClean="0"/>
              <a:t>, 2006. </a:t>
            </a:r>
            <a:r>
              <a:rPr lang="nb-NO" dirty="0" err="1" smtClean="0"/>
              <a:t>Proceedings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SIGCHI </a:t>
            </a:r>
            <a:r>
              <a:rPr lang="nb-NO" dirty="0" err="1" smtClean="0"/>
              <a:t>conference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Human </a:t>
            </a:r>
            <a:r>
              <a:rPr lang="nb-NO" dirty="0" err="1" smtClean="0"/>
              <a:t>Factors</a:t>
            </a:r>
            <a:r>
              <a:rPr lang="nb-NO" dirty="0" smtClean="0"/>
              <a:t> in </a:t>
            </a:r>
            <a:r>
              <a:rPr lang="nb-NO" dirty="0" err="1" smtClean="0"/>
              <a:t>computing</a:t>
            </a:r>
            <a:r>
              <a:rPr lang="nb-NO" dirty="0" smtClean="0"/>
              <a:t> systems: 541-550. </a:t>
            </a:r>
            <a:r>
              <a:rPr lang="nb-NO" dirty="0" smtClean="0">
                <a:hlinkClick r:id="rId6"/>
              </a:rPr>
              <a:t>Fulltekst</a:t>
            </a:r>
            <a:r>
              <a:rPr lang="nb-NO" dirty="0" smtClean="0"/>
              <a:t>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32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Design for </a:t>
            </a:r>
            <a:r>
              <a:rPr lang="nb-NO" dirty="0" err="1" smtClean="0"/>
              <a:t>anticipated</a:t>
            </a:r>
            <a:r>
              <a:rPr lang="nb-NO" dirty="0" smtClean="0"/>
              <a:t>, </a:t>
            </a:r>
            <a:r>
              <a:rPr lang="nb-NO" dirty="0" err="1" smtClean="0"/>
              <a:t>unanticipated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endParaRPr lang="nb-NO" dirty="0" smtClean="0"/>
          </a:p>
          <a:p>
            <a:r>
              <a:rPr lang="nb-NO" dirty="0" smtClean="0"/>
              <a:t>Design </a:t>
            </a:r>
            <a:r>
              <a:rPr lang="nb-NO" dirty="0" err="1" smtClean="0"/>
              <a:t>may</a:t>
            </a:r>
            <a:r>
              <a:rPr lang="nb-NO" dirty="0" smtClean="0"/>
              <a:t> support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procedures</a:t>
            </a:r>
            <a:r>
              <a:rPr lang="nb-NO" dirty="0" smtClean="0"/>
              <a:t>, </a:t>
            </a:r>
            <a:r>
              <a:rPr lang="nb-NO" dirty="0" err="1" smtClean="0"/>
              <a:t>activities</a:t>
            </a:r>
            <a:r>
              <a:rPr lang="nb-NO" dirty="0" smtClean="0"/>
              <a:t>,…</a:t>
            </a:r>
          </a:p>
          <a:p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articulation</a:t>
            </a:r>
            <a:r>
              <a:rPr lang="nb-NO" dirty="0" smtClean="0"/>
              <a:t> </a:t>
            </a:r>
            <a:r>
              <a:rPr lang="nb-NO" dirty="0" err="1" smtClean="0"/>
              <a:t>depends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material and </a:t>
            </a:r>
            <a:r>
              <a:rPr lang="nb-NO" dirty="0" err="1" smtClean="0"/>
              <a:t>social</a:t>
            </a:r>
            <a:r>
              <a:rPr lang="nb-NO" dirty="0" smtClean="0"/>
              <a:t> </a:t>
            </a:r>
            <a:r>
              <a:rPr lang="nb-NO" dirty="0" err="1" smtClean="0"/>
              <a:t>conditions</a:t>
            </a:r>
            <a:endParaRPr lang="nb-NO" dirty="0" smtClean="0"/>
          </a:p>
          <a:p>
            <a:r>
              <a:rPr lang="nb-NO" dirty="0" err="1" smtClean="0"/>
              <a:t>Common</a:t>
            </a:r>
            <a:r>
              <a:rPr lang="nb-NO" dirty="0" smtClean="0"/>
              <a:t> </a:t>
            </a:r>
            <a:r>
              <a:rPr lang="nb-NO" dirty="0" err="1" smtClean="0"/>
              <a:t>artifacts</a:t>
            </a:r>
            <a:r>
              <a:rPr lang="nb-NO" dirty="0" smtClean="0"/>
              <a:t>: </a:t>
            </a:r>
          </a:p>
          <a:p>
            <a:r>
              <a:rPr lang="nb-NO" dirty="0" err="1" smtClean="0"/>
              <a:t>Provides</a:t>
            </a:r>
            <a:r>
              <a:rPr lang="nb-NO" dirty="0" smtClean="0"/>
              <a:t> a design </a:t>
            </a:r>
            <a:r>
              <a:rPr lang="nb-NO" dirty="0" err="1" smtClean="0"/>
              <a:t>space</a:t>
            </a:r>
            <a:r>
              <a:rPr lang="nb-NO" dirty="0" smtClean="0"/>
              <a:t> to support </a:t>
            </a:r>
            <a:r>
              <a:rPr lang="nb-NO" dirty="0" err="1" smtClean="0"/>
              <a:t>cooperative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and fluid </a:t>
            </a:r>
            <a:r>
              <a:rPr lang="nb-NO" dirty="0" err="1" smtClean="0"/>
              <a:t>transitions</a:t>
            </a:r>
            <a:endParaRPr lang="nb-NO" dirty="0" smtClean="0"/>
          </a:p>
          <a:p>
            <a:r>
              <a:rPr lang="nb-NO" dirty="0" err="1" smtClean="0"/>
              <a:t>conveys</a:t>
            </a:r>
            <a:r>
              <a:rPr lang="nb-NO" dirty="0" smtClean="0"/>
              <a:t> </a:t>
            </a:r>
            <a:r>
              <a:rPr lang="nb-NO" dirty="0" err="1" smtClean="0"/>
              <a:t>information</a:t>
            </a:r>
            <a:r>
              <a:rPr lang="nb-NO" dirty="0" smtClean="0"/>
              <a:t> at a </a:t>
            </a:r>
            <a:r>
              <a:rPr lang="nb-NO" dirty="0" err="1" smtClean="0"/>
              <a:t>glance</a:t>
            </a:r>
            <a:r>
              <a:rPr lang="nb-NO" dirty="0" smtClean="0"/>
              <a:t>, </a:t>
            </a:r>
            <a:r>
              <a:rPr lang="nb-NO" dirty="0" err="1" smtClean="0"/>
              <a:t>stimulates</a:t>
            </a:r>
            <a:r>
              <a:rPr lang="nb-NO" dirty="0" smtClean="0"/>
              <a:t> </a:t>
            </a:r>
            <a:r>
              <a:rPr lang="nb-NO" dirty="0" err="1" smtClean="0"/>
              <a:t>peripheral</a:t>
            </a:r>
            <a:r>
              <a:rPr lang="nb-NO" dirty="0" smtClean="0"/>
              <a:t> </a:t>
            </a:r>
            <a:r>
              <a:rPr lang="nb-NO" dirty="0" err="1" smtClean="0"/>
              <a:t>awareness</a:t>
            </a:r>
            <a:endParaRPr lang="nb-NO" dirty="0" smtClean="0"/>
          </a:p>
          <a:p>
            <a:r>
              <a:rPr lang="nb-NO" dirty="0" smtClean="0"/>
              <a:t>Offers </a:t>
            </a:r>
            <a:r>
              <a:rPr lang="nb-NO" dirty="0" err="1" smtClean="0"/>
              <a:t>predictability</a:t>
            </a:r>
            <a:r>
              <a:rPr lang="nb-NO" dirty="0" smtClean="0"/>
              <a:t> in terms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function</a:t>
            </a:r>
            <a:r>
              <a:rPr lang="nb-NO" dirty="0" smtClean="0"/>
              <a:t>, </a:t>
            </a:r>
            <a:r>
              <a:rPr lang="nb-NO" dirty="0" err="1" smtClean="0"/>
              <a:t>consistency</a:t>
            </a:r>
            <a:r>
              <a:rPr lang="nb-NO" dirty="0" smtClean="0"/>
              <a:t>, </a:t>
            </a:r>
            <a:r>
              <a:rPr lang="nb-NO" dirty="0" err="1" smtClean="0"/>
              <a:t>compatibility</a:t>
            </a:r>
            <a:r>
              <a:rPr lang="nb-NO" dirty="0" smtClean="0"/>
              <a:t> and </a:t>
            </a:r>
            <a:r>
              <a:rPr lang="nb-NO" dirty="0" err="1" smtClean="0"/>
              <a:t>dependebility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07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81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b-NO" sz="2800" dirty="0" err="1"/>
              <a:t>Participatory</a:t>
            </a:r>
            <a:r>
              <a:rPr lang="nb-NO" sz="2800" dirty="0"/>
              <a:t> Design &amp; </a:t>
            </a:r>
            <a:r>
              <a:rPr lang="nb-NO" sz="2800" dirty="0" err="1"/>
              <a:t>cscw</a:t>
            </a:r>
            <a:r>
              <a:rPr lang="nb-NO" sz="28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616624"/>
          </a:xfrm>
        </p:spPr>
        <p:txBody>
          <a:bodyPr>
            <a:normAutofit fontScale="25000" lnSpcReduction="20000"/>
          </a:bodyPr>
          <a:lstStyle/>
          <a:p>
            <a:r>
              <a:rPr lang="nb-NO" sz="5600" b="1" dirty="0" err="1"/>
              <a:t>Mandatory</a:t>
            </a:r>
            <a:r>
              <a:rPr lang="nb-NO" sz="5600" b="1" dirty="0"/>
              <a:t> </a:t>
            </a:r>
            <a:r>
              <a:rPr lang="nb-NO" sz="5600" b="1" dirty="0" err="1"/>
              <a:t>readings</a:t>
            </a:r>
            <a:endParaRPr lang="nb-NO" sz="5600" b="1" dirty="0"/>
          </a:p>
          <a:p>
            <a:r>
              <a:rPr lang="nb-NO" sz="5600" dirty="0" err="1"/>
              <a:t>Kensing</a:t>
            </a:r>
            <a:r>
              <a:rPr lang="nb-NO" sz="5600" dirty="0"/>
              <a:t>, F. &amp; Blomberg, J.: </a:t>
            </a:r>
            <a:r>
              <a:rPr lang="nb-NO" sz="5600" i="1" dirty="0" err="1"/>
              <a:t>Participatory</a:t>
            </a:r>
            <a:r>
              <a:rPr lang="nb-NO" sz="5600" i="1" dirty="0"/>
              <a:t> Design: </a:t>
            </a:r>
            <a:r>
              <a:rPr lang="nb-NO" sz="5600" i="1" dirty="0" err="1"/>
              <a:t>Issues</a:t>
            </a:r>
            <a:r>
              <a:rPr lang="nb-NO" sz="5600" i="1" dirty="0"/>
              <a:t> and </a:t>
            </a:r>
            <a:r>
              <a:rPr lang="nb-NO" sz="5600" i="1" dirty="0" err="1"/>
              <a:t>Concerns</a:t>
            </a:r>
            <a:r>
              <a:rPr lang="nb-NO" sz="5600" dirty="0"/>
              <a:t>, 1998. Computer </a:t>
            </a:r>
            <a:r>
              <a:rPr lang="nb-NO" sz="5600" dirty="0" err="1"/>
              <a:t>Supported</a:t>
            </a:r>
            <a:r>
              <a:rPr lang="nb-NO" sz="5600" dirty="0"/>
              <a:t> Cooperative </a:t>
            </a:r>
            <a:r>
              <a:rPr lang="nb-NO" sz="5600" dirty="0" err="1"/>
              <a:t>Work</a:t>
            </a:r>
            <a:r>
              <a:rPr lang="nb-NO" sz="5600" dirty="0"/>
              <a:t> 7: 167–185. </a:t>
            </a:r>
            <a:r>
              <a:rPr lang="nb-NO" sz="5600" dirty="0">
                <a:hlinkClick r:id="rId2"/>
              </a:rPr>
              <a:t>Fulltekst</a:t>
            </a:r>
            <a:r>
              <a:rPr lang="nb-NO" sz="5600" dirty="0"/>
              <a:t>.</a:t>
            </a:r>
          </a:p>
          <a:p>
            <a:r>
              <a:rPr lang="nb-NO" sz="5600" dirty="0" err="1"/>
              <a:t>Bratteteig</a:t>
            </a:r>
            <a:r>
              <a:rPr lang="nb-NO" sz="5600" dirty="0"/>
              <a:t>, T. og Wagner, I.: </a:t>
            </a:r>
            <a:r>
              <a:rPr lang="nb-NO" sz="5600" i="1" dirty="0" err="1"/>
              <a:t>Unpacking</a:t>
            </a:r>
            <a:r>
              <a:rPr lang="nb-NO" sz="5600" i="1" dirty="0"/>
              <a:t> </a:t>
            </a:r>
            <a:r>
              <a:rPr lang="nb-NO" sz="5600" i="1" dirty="0" err="1"/>
              <a:t>the</a:t>
            </a:r>
            <a:r>
              <a:rPr lang="nb-NO" sz="5600" i="1" dirty="0"/>
              <a:t> </a:t>
            </a:r>
            <a:r>
              <a:rPr lang="nb-NO" sz="5600" i="1" dirty="0" err="1"/>
              <a:t>notion</a:t>
            </a:r>
            <a:r>
              <a:rPr lang="nb-NO" sz="5600" i="1" dirty="0"/>
              <a:t> </a:t>
            </a:r>
            <a:r>
              <a:rPr lang="nb-NO" sz="5600" i="1" dirty="0" err="1"/>
              <a:t>of</a:t>
            </a:r>
            <a:r>
              <a:rPr lang="nb-NO" sz="5600" i="1" dirty="0"/>
              <a:t> </a:t>
            </a:r>
            <a:r>
              <a:rPr lang="nb-NO" sz="5600" i="1" dirty="0" err="1"/>
              <a:t>participation</a:t>
            </a:r>
            <a:r>
              <a:rPr lang="nb-NO" sz="5600" i="1" dirty="0"/>
              <a:t> in </a:t>
            </a:r>
            <a:r>
              <a:rPr lang="nb-NO" sz="5600" i="1" dirty="0" err="1"/>
              <a:t>Participatory</a:t>
            </a:r>
            <a:r>
              <a:rPr lang="nb-NO" sz="5600" i="1" dirty="0"/>
              <a:t> Design</a:t>
            </a:r>
            <a:r>
              <a:rPr lang="nb-NO" sz="5600" dirty="0"/>
              <a:t>, Journal </a:t>
            </a:r>
            <a:r>
              <a:rPr lang="nb-NO" sz="5600" dirty="0" err="1"/>
              <a:t>of</a:t>
            </a:r>
            <a:r>
              <a:rPr lang="nb-NO" sz="5600" dirty="0"/>
              <a:t> CSCW (</a:t>
            </a:r>
            <a:r>
              <a:rPr lang="nb-NO" sz="5600" dirty="0">
                <a:hlinkClick r:id="rId3"/>
              </a:rPr>
              <a:t>in press</a:t>
            </a:r>
            <a:r>
              <a:rPr lang="nb-NO" sz="5600" dirty="0"/>
              <a:t>)</a:t>
            </a:r>
          </a:p>
          <a:p>
            <a:r>
              <a:rPr lang="nb-NO" sz="4800" b="1" dirty="0" err="1"/>
              <a:t>Additional</a:t>
            </a:r>
            <a:r>
              <a:rPr lang="nb-NO" sz="4800" b="1" dirty="0"/>
              <a:t> </a:t>
            </a:r>
            <a:r>
              <a:rPr lang="nb-NO" sz="4800" b="1" dirty="0" err="1"/>
              <a:t>readings</a:t>
            </a:r>
            <a:endParaRPr lang="nb-NO" sz="4800" b="1" dirty="0"/>
          </a:p>
          <a:p>
            <a:r>
              <a:rPr lang="nb-NO" sz="4800" dirty="0" err="1"/>
              <a:t>Kyng</a:t>
            </a:r>
            <a:r>
              <a:rPr lang="nb-NO" sz="4800" dirty="0"/>
              <a:t>, M.: </a:t>
            </a:r>
            <a:r>
              <a:rPr lang="nb-NO" sz="4800" i="1" dirty="0"/>
              <a:t>Designing for </a:t>
            </a:r>
            <a:r>
              <a:rPr lang="nb-NO" sz="4800" i="1" dirty="0" err="1"/>
              <a:t>cooperation</a:t>
            </a:r>
            <a:r>
              <a:rPr lang="nb-NO" sz="4800" i="1" dirty="0"/>
              <a:t>: </a:t>
            </a:r>
            <a:r>
              <a:rPr lang="nb-NO" sz="4800" i="1" dirty="0" err="1"/>
              <a:t>cooperating</a:t>
            </a:r>
            <a:r>
              <a:rPr lang="nb-NO" sz="4800" i="1" dirty="0"/>
              <a:t> in design</a:t>
            </a:r>
            <a:r>
              <a:rPr lang="nb-NO" sz="4800" dirty="0"/>
              <a:t>, 2000. Communications </a:t>
            </a:r>
            <a:r>
              <a:rPr lang="nb-NO" sz="4800" dirty="0" err="1"/>
              <a:t>of</a:t>
            </a:r>
            <a:r>
              <a:rPr lang="nb-NO" sz="4800" dirty="0"/>
              <a:t> </a:t>
            </a:r>
            <a:r>
              <a:rPr lang="nb-NO" sz="4800" dirty="0" err="1"/>
              <a:t>the</a:t>
            </a:r>
            <a:r>
              <a:rPr lang="nb-NO" sz="4800" dirty="0"/>
              <a:t> ACM, </a:t>
            </a:r>
            <a:r>
              <a:rPr lang="nb-NO" sz="4800" dirty="0" err="1"/>
              <a:t>pp</a:t>
            </a:r>
            <a:r>
              <a:rPr lang="nb-NO" sz="4800" dirty="0"/>
              <a:t>. 65-73. </a:t>
            </a:r>
            <a:r>
              <a:rPr lang="nb-NO" sz="4800" dirty="0">
                <a:hlinkClick r:id="rId4"/>
              </a:rPr>
              <a:t>online at ACM Digital Library </a:t>
            </a:r>
            <a:r>
              <a:rPr lang="nb-NO" sz="4800" dirty="0"/>
              <a:t>.</a:t>
            </a:r>
          </a:p>
          <a:p>
            <a:r>
              <a:rPr lang="nb-NO" sz="4800" dirty="0"/>
              <a:t>Bowers, J. &amp; </a:t>
            </a:r>
            <a:r>
              <a:rPr lang="nb-NO" sz="4800" dirty="0" err="1"/>
              <a:t>Pycock</a:t>
            </a:r>
            <a:r>
              <a:rPr lang="nb-NO" sz="4800" dirty="0"/>
              <a:t>, J. : </a:t>
            </a:r>
            <a:r>
              <a:rPr lang="nb-NO" sz="4800" i="1" dirty="0" err="1"/>
              <a:t>Talking</a:t>
            </a:r>
            <a:r>
              <a:rPr lang="nb-NO" sz="4800" i="1" dirty="0"/>
              <a:t> </a:t>
            </a:r>
            <a:r>
              <a:rPr lang="nb-NO" sz="4800" i="1" dirty="0" err="1"/>
              <a:t>Through</a:t>
            </a:r>
            <a:r>
              <a:rPr lang="nb-NO" sz="4800" i="1" dirty="0"/>
              <a:t> Design: </a:t>
            </a:r>
            <a:r>
              <a:rPr lang="nb-NO" sz="4800" i="1" dirty="0" err="1"/>
              <a:t>Requirements</a:t>
            </a:r>
            <a:r>
              <a:rPr lang="nb-NO" sz="4800" i="1" dirty="0"/>
              <a:t> and </a:t>
            </a:r>
            <a:r>
              <a:rPr lang="nb-NO" sz="4800" i="1" dirty="0" err="1"/>
              <a:t>Resistance</a:t>
            </a:r>
            <a:r>
              <a:rPr lang="nb-NO" sz="4800" i="1" dirty="0"/>
              <a:t> in Cooperative </a:t>
            </a:r>
            <a:r>
              <a:rPr lang="nb-NO" sz="4800" i="1" dirty="0" err="1"/>
              <a:t>Prototyping</a:t>
            </a:r>
            <a:r>
              <a:rPr lang="nb-NO" sz="4800" dirty="0"/>
              <a:t>, 1994. </a:t>
            </a:r>
            <a:r>
              <a:rPr lang="nb-NO" sz="4800" dirty="0" err="1"/>
              <a:t>Proc</a:t>
            </a:r>
            <a:r>
              <a:rPr lang="nb-NO" sz="4800" dirty="0"/>
              <a:t>. CHI'94, ACM, 299-305. </a:t>
            </a:r>
            <a:r>
              <a:rPr lang="nb-NO" sz="4800" dirty="0">
                <a:hlinkClick r:id="rId5"/>
              </a:rPr>
              <a:t>Fulltekst</a:t>
            </a:r>
            <a:r>
              <a:rPr lang="nb-NO" sz="4800" dirty="0"/>
              <a:t>.</a:t>
            </a:r>
          </a:p>
          <a:p>
            <a:r>
              <a:rPr lang="nb-NO" sz="4800" dirty="0" err="1"/>
              <a:t>Reyes</a:t>
            </a:r>
            <a:r>
              <a:rPr lang="nb-NO" sz="4800" dirty="0"/>
              <a:t>, L.F.M. &amp; Finken, S.: (2012): </a:t>
            </a:r>
            <a:r>
              <a:rPr lang="nb-NO" sz="4800" dirty="0" err="1"/>
              <a:t>Social</a:t>
            </a:r>
            <a:r>
              <a:rPr lang="nb-NO" sz="4800" dirty="0"/>
              <a:t> media as a </a:t>
            </a:r>
            <a:r>
              <a:rPr lang="nb-NO" sz="4800" dirty="0" err="1"/>
              <a:t>platform</a:t>
            </a:r>
            <a:r>
              <a:rPr lang="nb-NO" sz="4800" dirty="0"/>
              <a:t> for </a:t>
            </a:r>
            <a:r>
              <a:rPr lang="nb-NO" sz="4800" dirty="0" err="1"/>
              <a:t>participatory</a:t>
            </a:r>
            <a:r>
              <a:rPr lang="nb-NO" sz="4800" dirty="0"/>
              <a:t> design, PDC'12, ACM: 89-92. </a:t>
            </a:r>
            <a:r>
              <a:rPr lang="nb-NO" sz="4800" dirty="0">
                <a:hlinkClick r:id="rId6"/>
              </a:rPr>
              <a:t>Fulltekst</a:t>
            </a:r>
            <a:endParaRPr lang="nb-NO" sz="4800" dirty="0"/>
          </a:p>
          <a:p>
            <a:r>
              <a:rPr lang="nb-NO" sz="4800" dirty="0" err="1"/>
              <a:t>Bratteteig</a:t>
            </a:r>
            <a:r>
              <a:rPr lang="nb-NO" sz="4800" dirty="0"/>
              <a:t>, T. og Wagner, I.: </a:t>
            </a:r>
            <a:r>
              <a:rPr lang="nb-NO" sz="4800" i="1" dirty="0"/>
              <a:t>Spaces for </a:t>
            </a:r>
            <a:r>
              <a:rPr lang="nb-NO" sz="4800" i="1" dirty="0" err="1"/>
              <a:t>Participatory</a:t>
            </a:r>
            <a:r>
              <a:rPr lang="nb-NO" sz="4800" i="1" dirty="0"/>
              <a:t> </a:t>
            </a:r>
            <a:r>
              <a:rPr lang="nb-NO" sz="4800" i="1" dirty="0" err="1"/>
              <a:t>Creativity</a:t>
            </a:r>
            <a:r>
              <a:rPr lang="nb-NO" sz="4800" dirty="0"/>
              <a:t>, 2010. ACM. </a:t>
            </a:r>
            <a:r>
              <a:rPr lang="nb-NO" sz="4800" dirty="0" err="1"/>
              <a:t>Participatory</a:t>
            </a:r>
            <a:r>
              <a:rPr lang="nb-NO" sz="4800" dirty="0"/>
              <a:t> Design Conference: 51-60. </a:t>
            </a:r>
            <a:r>
              <a:rPr lang="nb-NO" sz="4800" dirty="0">
                <a:hlinkClick r:id="rId7"/>
              </a:rPr>
              <a:t>Fulltekst</a:t>
            </a:r>
            <a:r>
              <a:rPr lang="nb-NO" sz="4800" dirty="0"/>
              <a:t>.</a:t>
            </a:r>
          </a:p>
          <a:p>
            <a:r>
              <a:rPr lang="nb-NO" sz="4800" dirty="0" err="1"/>
              <a:t>Bratteteig</a:t>
            </a:r>
            <a:r>
              <a:rPr lang="nb-NO" sz="4800" dirty="0"/>
              <a:t>, T. &amp; I. Wagner: </a:t>
            </a:r>
            <a:r>
              <a:rPr lang="nb-NO" sz="4800" i="1" dirty="0" err="1"/>
              <a:t>Disentangling</a:t>
            </a:r>
            <a:r>
              <a:rPr lang="nb-NO" sz="4800" i="1" dirty="0"/>
              <a:t> </a:t>
            </a:r>
            <a:r>
              <a:rPr lang="nb-NO" sz="4800" i="1" dirty="0" err="1"/>
              <a:t>power</a:t>
            </a:r>
            <a:r>
              <a:rPr lang="nb-NO" sz="4800" i="1" dirty="0"/>
              <a:t> and </a:t>
            </a:r>
            <a:r>
              <a:rPr lang="nb-NO" sz="4800" i="1" dirty="0" err="1"/>
              <a:t>decision-making</a:t>
            </a:r>
            <a:r>
              <a:rPr lang="nb-NO" sz="4800" i="1" dirty="0"/>
              <a:t> in </a:t>
            </a:r>
            <a:r>
              <a:rPr lang="nb-NO" sz="4800" i="1" dirty="0" err="1"/>
              <a:t>participatory</a:t>
            </a:r>
            <a:r>
              <a:rPr lang="nb-NO" sz="4800" i="1" dirty="0"/>
              <a:t> design</a:t>
            </a:r>
            <a:r>
              <a:rPr lang="nb-NO" sz="4800" dirty="0"/>
              <a:t>, 2012. ACM: </a:t>
            </a:r>
            <a:r>
              <a:rPr lang="nb-NO" sz="4800" dirty="0" err="1"/>
              <a:t>Proceedings</a:t>
            </a:r>
            <a:r>
              <a:rPr lang="nb-NO" sz="4800" dirty="0"/>
              <a:t> </a:t>
            </a:r>
            <a:r>
              <a:rPr lang="nb-NO" sz="4800" dirty="0" err="1"/>
              <a:t>of</a:t>
            </a:r>
            <a:r>
              <a:rPr lang="nb-NO" sz="4800" dirty="0"/>
              <a:t> PDC. </a:t>
            </a:r>
            <a:r>
              <a:rPr lang="nb-NO" sz="4800" dirty="0">
                <a:hlinkClick r:id="rId8"/>
              </a:rPr>
              <a:t>Fulltekst</a:t>
            </a:r>
            <a:r>
              <a:rPr lang="nb-NO" sz="4800" dirty="0"/>
              <a:t>.</a:t>
            </a:r>
          </a:p>
          <a:p>
            <a:r>
              <a:rPr lang="nb-NO" sz="4800" b="1" dirty="0" err="1"/>
              <a:t>Extra</a:t>
            </a:r>
            <a:r>
              <a:rPr lang="nb-NO" sz="4800" b="1" dirty="0"/>
              <a:t> </a:t>
            </a:r>
            <a:r>
              <a:rPr lang="nb-NO" sz="4800" b="1" dirty="0" err="1"/>
              <a:t>readings</a:t>
            </a:r>
            <a:r>
              <a:rPr lang="nb-NO" sz="4800" b="1" dirty="0"/>
              <a:t> </a:t>
            </a:r>
          </a:p>
          <a:p>
            <a:r>
              <a:rPr lang="nb-NO" sz="4800" dirty="0"/>
              <a:t>Flores, F., Graves, M., </a:t>
            </a:r>
            <a:r>
              <a:rPr lang="nb-NO" sz="4800" dirty="0" err="1"/>
              <a:t>Hartfield</a:t>
            </a:r>
            <a:r>
              <a:rPr lang="nb-NO" sz="4800" dirty="0"/>
              <a:t>, B,. </a:t>
            </a:r>
            <a:r>
              <a:rPr lang="nb-NO" sz="4800" dirty="0" err="1"/>
              <a:t>Winograd</a:t>
            </a:r>
            <a:r>
              <a:rPr lang="nb-NO" sz="4800" dirty="0"/>
              <a:t>, T.: </a:t>
            </a:r>
            <a:r>
              <a:rPr lang="nb-NO" sz="4800" i="1" dirty="0"/>
              <a:t>Computer Systems and </a:t>
            </a:r>
            <a:r>
              <a:rPr lang="nb-NO" sz="4800" i="1" dirty="0" err="1"/>
              <a:t>the</a:t>
            </a:r>
            <a:r>
              <a:rPr lang="nb-NO" sz="4800" i="1" dirty="0"/>
              <a:t> Design </a:t>
            </a:r>
            <a:r>
              <a:rPr lang="nb-NO" sz="4800" i="1" dirty="0" err="1"/>
              <a:t>of</a:t>
            </a:r>
            <a:r>
              <a:rPr lang="nb-NO" sz="4800" i="1" dirty="0"/>
              <a:t> </a:t>
            </a:r>
            <a:r>
              <a:rPr lang="nb-NO" sz="4800" i="1" dirty="0" err="1"/>
              <a:t>Organizational</a:t>
            </a:r>
            <a:r>
              <a:rPr lang="nb-NO" sz="4800" i="1" dirty="0"/>
              <a:t> </a:t>
            </a:r>
            <a:r>
              <a:rPr lang="nb-NO" sz="4800" i="1" dirty="0" err="1"/>
              <a:t>Interaction</a:t>
            </a:r>
            <a:r>
              <a:rPr lang="nb-NO" sz="4800" dirty="0"/>
              <a:t>, 1988. ACM. </a:t>
            </a:r>
            <a:r>
              <a:rPr lang="nb-NO" sz="4800" dirty="0">
                <a:hlinkClick r:id="rId9"/>
              </a:rPr>
              <a:t>Fulltekst</a:t>
            </a:r>
            <a:r>
              <a:rPr lang="nb-NO" sz="4800" dirty="0"/>
              <a:t>.</a:t>
            </a:r>
          </a:p>
          <a:p>
            <a:r>
              <a:rPr lang="nb-NO" sz="4800" dirty="0" err="1"/>
              <a:t>Suchman</a:t>
            </a:r>
            <a:r>
              <a:rPr lang="nb-NO" sz="4800" dirty="0"/>
              <a:t>, L.: </a:t>
            </a:r>
            <a:r>
              <a:rPr lang="nb-NO" sz="4800" i="1" dirty="0"/>
              <a:t>Do </a:t>
            </a:r>
            <a:r>
              <a:rPr lang="nb-NO" sz="4800" i="1" dirty="0" err="1"/>
              <a:t>categories</a:t>
            </a:r>
            <a:r>
              <a:rPr lang="nb-NO" sz="4800" i="1" dirty="0"/>
              <a:t> have </a:t>
            </a:r>
            <a:r>
              <a:rPr lang="nb-NO" sz="4800" i="1" dirty="0" err="1"/>
              <a:t>politics</a:t>
            </a:r>
            <a:r>
              <a:rPr lang="nb-NO" sz="4800" i="1" dirty="0"/>
              <a:t>?</a:t>
            </a:r>
            <a:r>
              <a:rPr lang="nb-NO" sz="4800" dirty="0"/>
              <a:t>, 1993. Computer </a:t>
            </a:r>
            <a:r>
              <a:rPr lang="nb-NO" sz="4800" dirty="0" err="1"/>
              <a:t>Supported</a:t>
            </a:r>
            <a:r>
              <a:rPr lang="nb-NO" sz="4800" dirty="0"/>
              <a:t> Cooperative </a:t>
            </a:r>
            <a:r>
              <a:rPr lang="nb-NO" sz="4800" dirty="0" err="1"/>
              <a:t>Work</a:t>
            </a:r>
            <a:r>
              <a:rPr lang="nb-NO" sz="4800" dirty="0"/>
              <a:t>: Journal </a:t>
            </a:r>
            <a:r>
              <a:rPr lang="nb-NO" sz="4800" dirty="0" err="1"/>
              <a:t>of</a:t>
            </a:r>
            <a:r>
              <a:rPr lang="nb-NO" sz="4800" dirty="0"/>
              <a:t> </a:t>
            </a:r>
            <a:r>
              <a:rPr lang="nb-NO" sz="4800" dirty="0" err="1"/>
              <a:t>Collaborative</a:t>
            </a:r>
            <a:r>
              <a:rPr lang="nb-NO" sz="4800" dirty="0"/>
              <a:t> Computing, vol 2 </a:t>
            </a:r>
            <a:r>
              <a:rPr lang="nb-NO" sz="4800" dirty="0" err="1"/>
              <a:t>no</a:t>
            </a:r>
            <a:r>
              <a:rPr lang="nb-NO" sz="4800" dirty="0"/>
              <a:t> 3, 177-190. </a:t>
            </a:r>
            <a:r>
              <a:rPr lang="nb-NO" sz="4800" dirty="0">
                <a:hlinkClick r:id="rId10"/>
              </a:rPr>
              <a:t>online </a:t>
            </a:r>
            <a:r>
              <a:rPr lang="nb-NO" sz="4800" dirty="0" err="1">
                <a:hlinkClick r:id="rId10"/>
              </a:rPr>
              <a:t>access</a:t>
            </a:r>
            <a:endParaRPr lang="nb-NO" sz="4800" dirty="0"/>
          </a:p>
          <a:p>
            <a:r>
              <a:rPr lang="en-US" sz="4800" dirty="0" err="1"/>
              <a:t>Winograd</a:t>
            </a:r>
            <a:r>
              <a:rPr lang="en-US" sz="4800" dirty="0"/>
              <a:t>, T.: </a:t>
            </a:r>
            <a:r>
              <a:rPr lang="en-US" sz="4800" i="1" dirty="0"/>
              <a:t>categories, disciplines, and social coordination</a:t>
            </a:r>
            <a:r>
              <a:rPr lang="en-US" sz="4800" dirty="0"/>
              <a:t>, 1993. Computer Supported Cooperative Work: Journal of Collaborative Computing, </a:t>
            </a:r>
            <a:r>
              <a:rPr lang="en-US" sz="4800" dirty="0" err="1"/>
              <a:t>vol</a:t>
            </a:r>
            <a:r>
              <a:rPr lang="en-US" sz="4800" dirty="0"/>
              <a:t> 2 no 3, 191-197. </a:t>
            </a:r>
            <a:r>
              <a:rPr lang="en-US" sz="4800" dirty="0">
                <a:hlinkClick r:id="rId11"/>
              </a:rPr>
              <a:t>online access</a:t>
            </a:r>
            <a:endParaRPr lang="en-US" sz="4800" dirty="0"/>
          </a:p>
          <a:p>
            <a:r>
              <a:rPr lang="en-US" sz="4800" dirty="0" err="1"/>
              <a:t>Grinter</a:t>
            </a:r>
            <a:r>
              <a:rPr lang="en-US" sz="4800" dirty="0"/>
              <a:t>, R.E.: </a:t>
            </a:r>
            <a:r>
              <a:rPr lang="en-US" sz="4800" i="1" dirty="0"/>
              <a:t>From workplace to development: what have we learned so far and where do we go?</a:t>
            </a:r>
            <a:r>
              <a:rPr lang="en-US" sz="4800" dirty="0"/>
              <a:t>, 1997. Proceedings of the international ACM SIGGROUP conference on Supporting group work : the integration challenge: the integration challenge (Group' 97), pp. 231 - 240 . </a:t>
            </a:r>
            <a:r>
              <a:rPr lang="en-US" sz="4800" dirty="0">
                <a:hlinkClick r:id="rId12"/>
              </a:rPr>
              <a:t>online at ACM Digital Library 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Hornecker</a:t>
            </a:r>
            <a:r>
              <a:rPr lang="en-US" sz="4800" dirty="0"/>
              <a:t>, E.: </a:t>
            </a:r>
            <a:r>
              <a:rPr lang="en-US" sz="4800" i="1" dirty="0"/>
              <a:t>The role of physicality in tangible and embodied interactions</a:t>
            </a:r>
            <a:r>
              <a:rPr lang="en-US" sz="4800" dirty="0"/>
              <a:t>, 2011. ACM </a:t>
            </a:r>
            <a:r>
              <a:rPr lang="en-US" sz="4800" dirty="0" err="1"/>
              <a:t>INteractions</a:t>
            </a:r>
            <a:r>
              <a:rPr lang="en-US" sz="4800" dirty="0"/>
              <a:t> Magazine, </a:t>
            </a:r>
            <a:r>
              <a:rPr lang="en-US" sz="4800" dirty="0" err="1"/>
              <a:t>vol</a:t>
            </a:r>
            <a:r>
              <a:rPr lang="en-US" sz="4800" dirty="0"/>
              <a:t> 18 issue 2: 19-23. </a:t>
            </a:r>
            <a:r>
              <a:rPr lang="en-US" sz="4800" dirty="0" err="1">
                <a:hlinkClick r:id="rId13"/>
              </a:rPr>
              <a:t>Fulltekst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Perin</a:t>
            </a:r>
            <a:r>
              <a:rPr lang="en-US" sz="4800" dirty="0"/>
              <a:t>, C.: </a:t>
            </a:r>
            <a:r>
              <a:rPr lang="en-US" sz="4800" i="1" dirty="0"/>
              <a:t>Electronic social fields in bureaucracies</a:t>
            </a:r>
            <a:r>
              <a:rPr lang="en-US" sz="4800" dirty="0"/>
              <a:t>, 1991. Communications of the ACM, Vol. 34 (12), pp. 74-82. </a:t>
            </a:r>
            <a:r>
              <a:rPr lang="en-US" sz="4800" dirty="0">
                <a:hlinkClick r:id="rId14"/>
              </a:rPr>
              <a:t>Online access at The ACM Digital Library</a:t>
            </a:r>
            <a:r>
              <a:rPr lang="en-US" sz="4800" dirty="0"/>
              <a:t>.</a:t>
            </a:r>
          </a:p>
          <a:p>
            <a:r>
              <a:rPr lang="en-US" sz="4800" dirty="0"/>
              <a:t>Plowman, L., Rogers, Y. &amp; </a:t>
            </a:r>
            <a:r>
              <a:rPr lang="en-US" sz="4800" dirty="0" err="1"/>
              <a:t>Ramage</a:t>
            </a:r>
            <a:r>
              <a:rPr lang="en-US" sz="4800" dirty="0"/>
              <a:t>, M.: </a:t>
            </a:r>
            <a:r>
              <a:rPr lang="en-US" sz="4800" i="1" dirty="0"/>
              <a:t>What Are Workplace Studies For?</a:t>
            </a:r>
            <a:r>
              <a:rPr lang="en-US" sz="4800" dirty="0"/>
              <a:t>, 1995. Proceedings of the Fourth European Conference on Computer-Supported Cooperative Work, September 10-14, Stockholm, Sweden: 309-324. </a:t>
            </a:r>
            <a:r>
              <a:rPr lang="en-US" sz="4800" dirty="0" err="1">
                <a:hlinkClick r:id="rId15"/>
              </a:rPr>
              <a:t>Fulltekst</a:t>
            </a:r>
            <a:r>
              <a:rPr lang="en-US" sz="4800" dirty="0"/>
              <a:t>.</a:t>
            </a:r>
          </a:p>
          <a:p>
            <a:r>
              <a:rPr lang="en-US" sz="4800" dirty="0"/>
              <a:t>Robertson, T. : </a:t>
            </a:r>
            <a:r>
              <a:rPr lang="en-US" sz="4800" i="1" dirty="0"/>
              <a:t>The Public Availability of Actions and Artefacts</a:t>
            </a:r>
            <a:r>
              <a:rPr lang="en-US" sz="4800" dirty="0"/>
              <a:t>, 2010. Computer supporter cooperative work (CSCW), 11 (3-4): 299-316. Volume 11, number 3-4, pp. 299-316. </a:t>
            </a:r>
            <a:r>
              <a:rPr lang="en-US" sz="4800" dirty="0" err="1">
                <a:hlinkClick r:id="rId16"/>
              </a:rPr>
              <a:t>Fulltekst</a:t>
            </a:r>
            <a:r>
              <a:rPr lang="en-US" sz="4800" dirty="0"/>
              <a:t>.</a:t>
            </a:r>
          </a:p>
          <a:p>
            <a:endParaRPr lang="nb-NO" sz="4800" dirty="0"/>
          </a:p>
        </p:txBody>
      </p:sp>
    </p:spTree>
    <p:extLst>
      <p:ext uri="{BB962C8B-B14F-4D97-AF65-F5344CB8AC3E}">
        <p14:creationId xmlns:p14="http://schemas.microsoft.com/office/powerpoint/2010/main" val="42501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 err="1" smtClean="0"/>
              <a:t>Participatory</a:t>
            </a:r>
            <a:r>
              <a:rPr lang="nb-NO" dirty="0" smtClean="0"/>
              <a:t> design as </a:t>
            </a:r>
            <a:r>
              <a:rPr lang="nb-NO" dirty="0" err="1" smtClean="0"/>
              <a:t>evolving</a:t>
            </a:r>
            <a:r>
              <a:rPr lang="nb-NO" dirty="0" smtClean="0"/>
              <a:t> </a:t>
            </a:r>
            <a:r>
              <a:rPr lang="nb-NO" dirty="0" err="1" smtClean="0"/>
              <a:t>practices</a:t>
            </a:r>
            <a:r>
              <a:rPr lang="nb-NO" dirty="0" smtClean="0"/>
              <a:t> </a:t>
            </a:r>
            <a:r>
              <a:rPr lang="nb-NO" dirty="0" err="1" smtClean="0"/>
              <a:t>amongst</a:t>
            </a:r>
            <a:r>
              <a:rPr lang="nb-NO" dirty="0" smtClean="0"/>
              <a:t> design </a:t>
            </a:r>
            <a:r>
              <a:rPr lang="nb-NO" dirty="0" err="1" smtClean="0"/>
              <a:t>professionals</a:t>
            </a:r>
            <a:r>
              <a:rPr lang="nb-NO" dirty="0" smtClean="0"/>
              <a:t>: </a:t>
            </a:r>
            <a:r>
              <a:rPr lang="nb-NO" dirty="0" err="1" smtClean="0"/>
              <a:t>politics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design nature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participation,methods</a:t>
            </a:r>
            <a:r>
              <a:rPr lang="nb-NO" dirty="0" smtClean="0"/>
              <a:t>, </a:t>
            </a:r>
            <a:r>
              <a:rPr lang="nb-NO" dirty="0" err="1" smtClean="0"/>
              <a:t>tools</a:t>
            </a:r>
            <a:r>
              <a:rPr lang="nb-NO" dirty="0" smtClean="0"/>
              <a:t>, </a:t>
            </a:r>
            <a:r>
              <a:rPr lang="nb-NO" dirty="0" err="1" smtClean="0"/>
              <a:t>techniques</a:t>
            </a:r>
            <a:r>
              <a:rPr lang="nb-NO" dirty="0" smtClean="0"/>
              <a:t> for </a:t>
            </a:r>
            <a:r>
              <a:rPr lang="nb-NO" dirty="0" err="1" smtClean="0"/>
              <a:t>participation</a:t>
            </a:r>
            <a:r>
              <a:rPr lang="nb-NO" dirty="0" smtClean="0"/>
              <a:t> ( </a:t>
            </a:r>
            <a:r>
              <a:rPr lang="nb-NO" dirty="0" err="1" smtClean="0"/>
              <a:t>Kensing</a:t>
            </a:r>
            <a:r>
              <a:rPr lang="nb-NO" dirty="0" smtClean="0"/>
              <a:t> &amp;Blomberg)</a:t>
            </a:r>
          </a:p>
          <a:p>
            <a:r>
              <a:rPr lang="nb-NO" dirty="0" err="1" smtClean="0"/>
              <a:t>Informed</a:t>
            </a:r>
            <a:r>
              <a:rPr lang="nb-NO" dirty="0" smtClean="0"/>
              <a:t> by, and </a:t>
            </a:r>
            <a:r>
              <a:rPr lang="nb-NO" dirty="0" err="1" smtClean="0"/>
              <a:t>responsive</a:t>
            </a:r>
            <a:r>
              <a:rPr lang="nb-NO" dirty="0" smtClean="0"/>
              <a:t> to </a:t>
            </a:r>
            <a:r>
              <a:rPr lang="nb-NO" dirty="0" err="1" smtClean="0"/>
              <a:t>people’s</a:t>
            </a:r>
            <a:r>
              <a:rPr lang="nb-NO" dirty="0" smtClean="0"/>
              <a:t> </a:t>
            </a:r>
            <a:r>
              <a:rPr lang="nb-NO" dirty="0" err="1" smtClean="0"/>
              <a:t>everyday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/>
              <a:t>p</a:t>
            </a:r>
            <a:r>
              <a:rPr lang="nb-NO" dirty="0" err="1" smtClean="0"/>
              <a:t>ractices</a:t>
            </a:r>
            <a:endParaRPr lang="nb-NO" dirty="0" smtClean="0"/>
          </a:p>
          <a:p>
            <a:r>
              <a:rPr lang="nb-NO" dirty="0" smtClean="0"/>
              <a:t>Distribution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power</a:t>
            </a:r>
            <a:r>
              <a:rPr lang="nb-NO" dirty="0" smtClean="0"/>
              <a:t> at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place</a:t>
            </a:r>
            <a:endParaRPr lang="nb-NO" dirty="0" smtClean="0"/>
          </a:p>
          <a:p>
            <a:r>
              <a:rPr lang="nb-NO" dirty="0" err="1" smtClean="0"/>
              <a:t>Perspectives</a:t>
            </a:r>
            <a:r>
              <a:rPr lang="nb-NO" dirty="0" smtClean="0"/>
              <a:t>: </a:t>
            </a:r>
            <a:r>
              <a:rPr lang="nb-NO" dirty="0" err="1" smtClean="0"/>
              <a:t>pragmatic</a:t>
            </a:r>
            <a:r>
              <a:rPr lang="nb-NO" dirty="0"/>
              <a:t> </a:t>
            </a:r>
            <a:r>
              <a:rPr lang="nb-NO" dirty="0" smtClean="0"/>
              <a:t>(</a:t>
            </a:r>
            <a:r>
              <a:rPr lang="nb-NO" dirty="0" err="1" smtClean="0"/>
              <a:t>workers</a:t>
            </a:r>
            <a:r>
              <a:rPr lang="nb-NO" dirty="0" smtClean="0"/>
              <a:t> </a:t>
            </a:r>
            <a:r>
              <a:rPr lang="nb-NO" dirty="0" err="1" smtClean="0"/>
              <a:t>know</a:t>
            </a:r>
            <a:r>
              <a:rPr lang="nb-NO" dirty="0" smtClean="0"/>
              <a:t> best),  </a:t>
            </a:r>
            <a:r>
              <a:rPr lang="nb-NO" dirty="0" err="1" smtClean="0"/>
              <a:t>theoretical</a:t>
            </a:r>
            <a:r>
              <a:rPr lang="nb-NO" dirty="0" smtClean="0"/>
              <a:t>  (designers and </a:t>
            </a:r>
            <a:r>
              <a:rPr lang="nb-NO" dirty="0" err="1" smtClean="0"/>
              <a:t>users</a:t>
            </a:r>
            <a:r>
              <a:rPr lang="nb-NO" dirty="0" smtClean="0"/>
              <a:t> have different </a:t>
            </a:r>
            <a:r>
              <a:rPr lang="nb-NO" dirty="0" err="1" smtClean="0"/>
              <a:t>experiences</a:t>
            </a:r>
            <a:r>
              <a:rPr lang="nb-NO" dirty="0" smtClean="0"/>
              <a:t>), </a:t>
            </a:r>
            <a:r>
              <a:rPr lang="nb-NO" dirty="0" err="1" smtClean="0"/>
              <a:t>political</a:t>
            </a:r>
            <a:r>
              <a:rPr lang="nb-NO" dirty="0" smtClean="0"/>
              <a:t> ( </a:t>
            </a:r>
            <a:r>
              <a:rPr lang="nb-NO" dirty="0" err="1" smtClean="0"/>
              <a:t>people</a:t>
            </a:r>
            <a:r>
              <a:rPr lang="nb-NO" dirty="0" smtClean="0"/>
              <a:t> have right to </a:t>
            </a:r>
            <a:r>
              <a:rPr lang="nb-NO" dirty="0" err="1" smtClean="0"/>
              <a:t>influence</a:t>
            </a:r>
            <a:r>
              <a:rPr lang="nb-NO" dirty="0" smtClean="0"/>
              <a:t>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workplace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Decision</a:t>
            </a:r>
            <a:r>
              <a:rPr lang="nb-NO" dirty="0" smtClean="0"/>
              <a:t> linkages and </a:t>
            </a:r>
            <a:r>
              <a:rPr lang="nb-NO" dirty="0" err="1" smtClean="0"/>
              <a:t>empowerment</a:t>
            </a:r>
            <a:r>
              <a:rPr lang="nb-NO" dirty="0" smtClean="0"/>
              <a:t> ( </a:t>
            </a:r>
            <a:r>
              <a:rPr lang="nb-NO" dirty="0" err="1" smtClean="0"/>
              <a:t>Bratteteig</a:t>
            </a:r>
            <a:r>
              <a:rPr lang="nb-NO" dirty="0" smtClean="0"/>
              <a:t> &amp; Wagner)</a:t>
            </a:r>
          </a:p>
          <a:p>
            <a:r>
              <a:rPr lang="nb-NO" dirty="0" smtClean="0"/>
              <a:t>Cooperative design ( </a:t>
            </a:r>
            <a:r>
              <a:rPr lang="nb-NO" dirty="0" err="1" smtClean="0"/>
              <a:t>Kyng</a:t>
            </a:r>
            <a:r>
              <a:rPr lang="nb-NO" dirty="0" smtClean="0"/>
              <a:t>)</a:t>
            </a:r>
          </a:p>
          <a:p>
            <a:r>
              <a:rPr lang="nb-NO" dirty="0" smtClean="0"/>
              <a:t>Computer </a:t>
            </a:r>
            <a:r>
              <a:rPr lang="nb-NO" dirty="0" err="1" smtClean="0"/>
              <a:t>based</a:t>
            </a:r>
            <a:r>
              <a:rPr lang="nb-NO" dirty="0" smtClean="0"/>
              <a:t> systems at </a:t>
            </a:r>
            <a:r>
              <a:rPr lang="nb-NO" dirty="0" err="1" smtClean="0"/>
              <a:t>work</a:t>
            </a:r>
            <a:r>
              <a:rPr lang="nb-NO" dirty="0" smtClean="0"/>
              <a:t> to </a:t>
            </a:r>
            <a:r>
              <a:rPr lang="nb-NO" dirty="0" err="1" smtClean="0"/>
              <a:t>control</a:t>
            </a:r>
            <a:r>
              <a:rPr lang="nb-NO" dirty="0" smtClean="0"/>
              <a:t> </a:t>
            </a:r>
            <a:r>
              <a:rPr lang="nb-NO" dirty="0" err="1" smtClean="0"/>
              <a:t>workers</a:t>
            </a:r>
            <a:r>
              <a:rPr lang="nb-NO" dirty="0" smtClean="0"/>
              <a:t>, not to </a:t>
            </a:r>
            <a:r>
              <a:rPr lang="nb-NO" dirty="0" err="1" smtClean="0"/>
              <a:t>improve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conditions</a:t>
            </a:r>
            <a:endParaRPr lang="nb-NO" dirty="0" smtClean="0"/>
          </a:p>
          <a:p>
            <a:r>
              <a:rPr lang="nb-NO" dirty="0" err="1" smtClean="0"/>
              <a:t>Workers</a:t>
            </a:r>
            <a:r>
              <a:rPr lang="nb-NO" dirty="0" smtClean="0"/>
              <a:t> </a:t>
            </a:r>
            <a:r>
              <a:rPr lang="nb-NO" dirty="0" err="1" smtClean="0"/>
              <a:t>participation</a:t>
            </a:r>
            <a:r>
              <a:rPr lang="nb-NO" dirty="0" smtClean="0"/>
              <a:t> is </a:t>
            </a:r>
            <a:r>
              <a:rPr lang="nb-NO" dirty="0" err="1" smtClean="0"/>
              <a:t>important</a:t>
            </a:r>
            <a:r>
              <a:rPr lang="nb-NO" dirty="0" smtClean="0"/>
              <a:t> : </a:t>
            </a:r>
            <a:r>
              <a:rPr lang="nb-NO" dirty="0" err="1" smtClean="0"/>
              <a:t>analysis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needs</a:t>
            </a:r>
            <a:r>
              <a:rPr lang="nb-NO" dirty="0" smtClean="0"/>
              <a:t>, </a:t>
            </a:r>
            <a:r>
              <a:rPr lang="nb-NO" dirty="0" err="1" smtClean="0"/>
              <a:t>evaluation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technologies</a:t>
            </a:r>
            <a:r>
              <a:rPr lang="nb-NO" dirty="0" smtClean="0"/>
              <a:t>, design&amp; </a:t>
            </a:r>
            <a:r>
              <a:rPr lang="nb-NO" dirty="0" err="1" smtClean="0"/>
              <a:t>prototyping</a:t>
            </a:r>
            <a:r>
              <a:rPr lang="nb-NO" dirty="0" smtClean="0"/>
              <a:t>, 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implementation</a:t>
            </a:r>
            <a:endParaRPr lang="nb-NO" dirty="0" smtClean="0"/>
          </a:p>
          <a:p>
            <a:r>
              <a:rPr lang="nb-NO" dirty="0" err="1" smtClean="0"/>
              <a:t>Participation</a:t>
            </a:r>
            <a:r>
              <a:rPr lang="nb-NO" dirty="0" smtClean="0"/>
              <a:t> and </a:t>
            </a:r>
            <a:r>
              <a:rPr lang="nb-NO" dirty="0" err="1" smtClean="0"/>
              <a:t>resistance</a:t>
            </a:r>
            <a:r>
              <a:rPr lang="nb-NO" dirty="0" smtClean="0"/>
              <a:t> ( Bowers &amp; </a:t>
            </a:r>
            <a:r>
              <a:rPr lang="nb-NO" dirty="0" err="1" smtClean="0"/>
              <a:t>Pycock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466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3.amazonaws.com/lowres.cartoonstock.com/business-commerce-team-team_work-works-businesses-companies-cwln1771_lo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52" y="1196752"/>
            <a:ext cx="38100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1640" y="4952257"/>
            <a:ext cx="590465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>
                <a:hlinkClick r:id="rId4"/>
              </a:rPr>
              <a:t>https://</a:t>
            </a:r>
            <a:r>
              <a:rPr lang="nb-NO" sz="900" dirty="0" smtClean="0">
                <a:hlinkClick r:id="rId4"/>
              </a:rPr>
              <a:t>www.google.no/search?q=funny+karikatures+about+work+places&amp;biw=1476&amp;bih=1014&amp;tbm=isch&amp;imgil=D0240dUyXPI_XM%253A%253BM3ZB0U6gYVtcXM%253Bhttp%25253A%25252F%25252Fwww.rd.com%25252Ffunny-stuff%25252Fwork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231329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CSCW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A </a:t>
            </a:r>
            <a:r>
              <a:rPr lang="nb-NO" dirty="0" err="1" smtClean="0"/>
              <a:t>set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«</a:t>
            </a:r>
            <a:r>
              <a:rPr lang="nb-NO" dirty="0" err="1" smtClean="0"/>
              <a:t>cocerns</a:t>
            </a:r>
            <a:r>
              <a:rPr lang="nb-NO" dirty="0" smtClean="0"/>
              <a:t>»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supporting</a:t>
            </a:r>
            <a:r>
              <a:rPr lang="nb-NO" dirty="0" smtClean="0"/>
              <a:t> multiple </a:t>
            </a:r>
            <a:r>
              <a:rPr lang="nb-NO" dirty="0" err="1" smtClean="0"/>
              <a:t>individuals</a:t>
            </a:r>
            <a:r>
              <a:rPr lang="nb-NO" dirty="0" smtClean="0"/>
              <a:t> </a:t>
            </a:r>
            <a:r>
              <a:rPr lang="nb-NO" dirty="0" err="1" smtClean="0"/>
              <a:t>working</a:t>
            </a:r>
            <a:r>
              <a:rPr lang="nb-NO" dirty="0" smtClean="0"/>
              <a:t> </a:t>
            </a:r>
            <a:r>
              <a:rPr lang="nb-NO" dirty="0" err="1" smtClean="0"/>
              <a:t>together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computer systems</a:t>
            </a:r>
          </a:p>
          <a:p>
            <a:r>
              <a:rPr lang="nb-NO" dirty="0"/>
              <a:t>CSCW: </a:t>
            </a:r>
            <a:r>
              <a:rPr lang="nb-NO" dirty="0" err="1"/>
              <a:t>examines</a:t>
            </a:r>
            <a:r>
              <a:rPr lang="nb-NO" dirty="0"/>
              <a:t> </a:t>
            </a:r>
            <a:r>
              <a:rPr lang="nb-NO" dirty="0" err="1"/>
              <a:t>cooperative</a:t>
            </a:r>
            <a:r>
              <a:rPr lang="nb-NO" dirty="0"/>
              <a:t> </a:t>
            </a:r>
            <a:r>
              <a:rPr lang="nb-NO" dirty="0" err="1"/>
              <a:t>work</a:t>
            </a:r>
            <a:r>
              <a:rPr lang="nb-NO" dirty="0"/>
              <a:t> arrangements , support </a:t>
            </a:r>
            <a:r>
              <a:rPr lang="nb-NO" dirty="0" err="1"/>
              <a:t>requirements</a:t>
            </a:r>
            <a:r>
              <a:rPr lang="nb-NO" dirty="0"/>
              <a:t> and </a:t>
            </a:r>
            <a:r>
              <a:rPr lang="nb-NO" dirty="0" err="1"/>
              <a:t>mechanisms</a:t>
            </a:r>
            <a:r>
              <a:rPr lang="nb-NO" dirty="0"/>
              <a:t>, design and </a:t>
            </a:r>
            <a:r>
              <a:rPr lang="nb-NO" dirty="0" err="1"/>
              <a:t>usability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technology</a:t>
            </a:r>
            <a:r>
              <a:rPr lang="nb-NO" dirty="0"/>
              <a:t> in </a:t>
            </a:r>
            <a:r>
              <a:rPr lang="nb-NO" dirty="0" err="1"/>
              <a:t>actual</a:t>
            </a:r>
            <a:r>
              <a:rPr lang="nb-NO" dirty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settings</a:t>
            </a:r>
          </a:p>
          <a:p>
            <a:r>
              <a:rPr lang="nb-NO" dirty="0" smtClean="0"/>
              <a:t>CSCW as «</a:t>
            </a:r>
            <a:r>
              <a:rPr lang="nb-NO" dirty="0" err="1" smtClean="0"/>
              <a:t>constructive</a:t>
            </a:r>
            <a:r>
              <a:rPr lang="nb-NO" dirty="0" smtClean="0"/>
              <a:t>»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domain</a:t>
            </a:r>
            <a:r>
              <a:rPr lang="nb-NO" dirty="0" smtClean="0"/>
              <a:t>- design </a:t>
            </a:r>
            <a:r>
              <a:rPr lang="nb-NO" dirty="0" err="1" smtClean="0"/>
              <a:t>oriented</a:t>
            </a:r>
            <a:r>
              <a:rPr lang="nb-NO" dirty="0" smtClean="0"/>
              <a:t> for </a:t>
            </a:r>
            <a:r>
              <a:rPr lang="nb-NO" dirty="0" err="1" smtClean="0"/>
              <a:t>developing</a:t>
            </a:r>
            <a:r>
              <a:rPr lang="nb-NO" dirty="0" smtClean="0"/>
              <a:t> </a:t>
            </a:r>
            <a:r>
              <a:rPr lang="nb-NO" dirty="0" err="1" smtClean="0"/>
              <a:t>better</a:t>
            </a:r>
            <a:r>
              <a:rPr lang="nb-NO" dirty="0" smtClean="0"/>
              <a:t> CSCW systems ( Schmidt &amp; </a:t>
            </a:r>
            <a:r>
              <a:rPr lang="nb-NO" dirty="0" err="1" smtClean="0"/>
              <a:t>Bannon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Groupware</a:t>
            </a:r>
            <a:r>
              <a:rPr lang="nb-NO" dirty="0" smtClean="0"/>
              <a:t> is </a:t>
            </a:r>
            <a:r>
              <a:rPr lang="nb-NO" dirty="0" err="1" smtClean="0"/>
              <a:t>associated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” computer support” part. It supports </a:t>
            </a:r>
            <a:r>
              <a:rPr lang="nb-NO" dirty="0" err="1" smtClean="0"/>
              <a:t>groups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people</a:t>
            </a:r>
            <a:r>
              <a:rPr lang="nb-NO" dirty="0" smtClean="0"/>
              <a:t> </a:t>
            </a:r>
            <a:r>
              <a:rPr lang="nb-NO" dirty="0" err="1" smtClean="0"/>
              <a:t>engaged</a:t>
            </a:r>
            <a:r>
              <a:rPr lang="nb-NO" dirty="0" smtClean="0"/>
              <a:t> in a </a:t>
            </a:r>
            <a:r>
              <a:rPr lang="nb-NO" dirty="0" err="1" smtClean="0"/>
              <a:t>common</a:t>
            </a:r>
            <a:r>
              <a:rPr lang="nb-NO" dirty="0" smtClean="0"/>
              <a:t> </a:t>
            </a:r>
            <a:r>
              <a:rPr lang="nb-NO" dirty="0" err="1" smtClean="0"/>
              <a:t>task</a:t>
            </a:r>
            <a:r>
              <a:rPr lang="nb-NO" dirty="0" smtClean="0"/>
              <a:t>, for a goal, and </a:t>
            </a:r>
            <a:r>
              <a:rPr lang="nb-NO" dirty="0" err="1" smtClean="0"/>
              <a:t>provides</a:t>
            </a:r>
            <a:r>
              <a:rPr lang="nb-NO" dirty="0" smtClean="0"/>
              <a:t> an </a:t>
            </a:r>
            <a:r>
              <a:rPr lang="nb-NO" dirty="0" err="1" smtClean="0"/>
              <a:t>interface</a:t>
            </a:r>
            <a:r>
              <a:rPr lang="nb-NO" dirty="0" smtClean="0"/>
              <a:t> to a </a:t>
            </a:r>
            <a:r>
              <a:rPr lang="nb-NO" dirty="0" err="1" smtClean="0"/>
              <a:t>shared</a:t>
            </a:r>
            <a:r>
              <a:rPr lang="nb-NO" dirty="0" smtClean="0"/>
              <a:t> </a:t>
            </a:r>
            <a:r>
              <a:rPr lang="nb-NO" dirty="0" err="1" smtClean="0"/>
              <a:t>environment</a:t>
            </a:r>
            <a:endParaRPr lang="nb-NO" dirty="0" smtClean="0"/>
          </a:p>
          <a:p>
            <a:r>
              <a:rPr lang="nb-NO" dirty="0" err="1" smtClean="0"/>
              <a:t>Implications</a:t>
            </a:r>
            <a:r>
              <a:rPr lang="nb-NO" dirty="0" smtClean="0"/>
              <a:t> for </a:t>
            </a:r>
            <a:r>
              <a:rPr lang="nb-NO" dirty="0" err="1" smtClean="0"/>
              <a:t>organizations</a:t>
            </a:r>
            <a:r>
              <a:rPr lang="nb-NO" dirty="0" smtClean="0"/>
              <a:t>: </a:t>
            </a:r>
            <a:r>
              <a:rPr lang="nb-NO" dirty="0" err="1" smtClean="0"/>
              <a:t>communication</a:t>
            </a:r>
            <a:r>
              <a:rPr lang="nb-NO" dirty="0" smtClean="0"/>
              <a:t>, </a:t>
            </a:r>
            <a:r>
              <a:rPr lang="nb-NO" dirty="0" err="1" smtClean="0"/>
              <a:t>coordination</a:t>
            </a:r>
            <a:r>
              <a:rPr lang="nb-NO" dirty="0" smtClean="0"/>
              <a:t>, </a:t>
            </a:r>
            <a:r>
              <a:rPr lang="nb-NO" dirty="0" err="1" smtClean="0"/>
              <a:t>collaboration</a:t>
            </a:r>
            <a:r>
              <a:rPr lang="nb-NO" dirty="0" smtClean="0"/>
              <a:t>, </a:t>
            </a:r>
            <a:r>
              <a:rPr lang="nb-NO" dirty="0" err="1" smtClean="0"/>
              <a:t>cooperation</a:t>
            </a:r>
            <a:r>
              <a:rPr lang="nb-NO" dirty="0" smtClean="0"/>
              <a:t>, </a:t>
            </a:r>
            <a:r>
              <a:rPr lang="nb-NO" dirty="0" err="1" smtClean="0"/>
              <a:t>articulation</a:t>
            </a:r>
            <a:r>
              <a:rPr lang="nb-NO" dirty="0" smtClean="0"/>
              <a:t>,…….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-media-cache-ak0.pinimg.com/236x/86/db/ac/86dbac301746df0f561527ad71bc9dd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808312" cy="418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15616" y="5157192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>
                <a:hlinkClick r:id="rId4"/>
              </a:rPr>
              <a:t>https://</a:t>
            </a:r>
            <a:r>
              <a:rPr lang="nb-NO" sz="900" dirty="0" smtClean="0">
                <a:hlinkClick r:id="rId4"/>
              </a:rPr>
              <a:t>www.google.no/search?q=funny+karikatures+about+work+places&amp;biw=1476&amp;bih=1014&amp;tbm=isch&amp;imgil=D0240dUyXPI_XM%253A%253BM3ZB0U6gYVtcXM%253Bhttp%25253A%25252F%25252Fwww.rd.com%25252Ffunny-stuff%25252Fwork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22502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Cooperative </a:t>
            </a:r>
            <a:r>
              <a:rPr lang="nb-NO" dirty="0" err="1" smtClean="0"/>
              <a:t>work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Mandatory readings</a:t>
            </a:r>
          </a:p>
          <a:p>
            <a:r>
              <a:rPr lang="en-US" dirty="0" smtClean="0"/>
              <a:t>Schmidt, K. &amp; L. </a:t>
            </a:r>
            <a:r>
              <a:rPr lang="en-US" dirty="0" err="1" smtClean="0"/>
              <a:t>Bannon</a:t>
            </a:r>
            <a:r>
              <a:rPr lang="en-US" dirty="0" smtClean="0"/>
              <a:t>: </a:t>
            </a:r>
            <a:r>
              <a:rPr lang="en-US" i="1" dirty="0" smtClean="0"/>
              <a:t>Taking CSCW Seriously. Supporting Articulation Work</a:t>
            </a:r>
            <a:r>
              <a:rPr lang="en-US" dirty="0" smtClean="0"/>
              <a:t>, 1992. Computer Supported Cooperative Work: The Journal of Collaborative Computing, vol. 1 no. 1, pp. 7-40. </a:t>
            </a:r>
            <a:r>
              <a:rPr lang="en-US" dirty="0" smtClean="0">
                <a:hlinkClick r:id="rId2"/>
              </a:rPr>
              <a:t>online access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Bowers, J.; Button, G. &amp; Sharrock, W.: </a:t>
            </a:r>
            <a:r>
              <a:rPr lang="en-US" i="1" dirty="0" smtClean="0"/>
              <a:t>Workflow from Within and Without: Technology and Cooperative Work on the Print Industry </a:t>
            </a:r>
            <a:r>
              <a:rPr lang="en-US" i="1" dirty="0" err="1" smtClean="0"/>
              <a:t>Shopfloor</a:t>
            </a:r>
            <a:r>
              <a:rPr lang="en-US" dirty="0" smtClean="0"/>
              <a:t>, 1995. </a:t>
            </a:r>
            <a:r>
              <a:rPr lang="en-US" dirty="0" err="1" smtClean="0"/>
              <a:t>Marmolin</a:t>
            </a:r>
            <a:r>
              <a:rPr lang="en-US" dirty="0" smtClean="0"/>
              <a:t> </a:t>
            </a:r>
            <a:r>
              <a:rPr lang="en-US" dirty="0" err="1" smtClean="0"/>
              <a:t>m.fl</a:t>
            </a:r>
            <a:r>
              <a:rPr lang="en-US" dirty="0" smtClean="0"/>
              <a:t>. (red): Proceedings of the Fourth European Conference on Computer-Supported Cooperative Work, ECSCW'95, Kluwer, pp. 51-66. </a:t>
            </a:r>
            <a:r>
              <a:rPr lang="en-US" dirty="0" smtClean="0">
                <a:hlinkClick r:id="rId3"/>
              </a:rPr>
              <a:t>Online access at ECSCW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Additional readings</a:t>
            </a:r>
          </a:p>
          <a:p>
            <a:r>
              <a:rPr lang="en-US" dirty="0" err="1" smtClean="0"/>
              <a:t>Grudin</a:t>
            </a:r>
            <a:r>
              <a:rPr lang="en-US" dirty="0" smtClean="0"/>
              <a:t>, J. (1994): </a:t>
            </a:r>
            <a:r>
              <a:rPr lang="en-US" i="1" dirty="0" smtClean="0"/>
              <a:t>Computer-Supported Cooperative Work: History and Focus</a:t>
            </a:r>
            <a:r>
              <a:rPr lang="en-US" dirty="0" smtClean="0"/>
              <a:t>, IEEE Computer vol. 27 no. 5 (May 1994), pp. 19-25. </a:t>
            </a:r>
            <a:r>
              <a:rPr lang="en-US" dirty="0" smtClean="0">
                <a:hlinkClick r:id="rId4"/>
              </a:rPr>
              <a:t>Online access from Jonathans homepage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Cohen, A. L., Cash, D., &amp; Muller, M. J. : </a:t>
            </a:r>
            <a:r>
              <a:rPr lang="en-US" i="1" dirty="0" smtClean="0"/>
              <a:t>Designing to support adversarial collaboration</a:t>
            </a:r>
            <a:r>
              <a:rPr lang="en-US" dirty="0" smtClean="0"/>
              <a:t>, 2000. Whittaker and Kellogg (eds.), Proceedings of the Conference on Computer-Supported Cooperative Work, CSCW 2000, ACM, pp. 31-49. </a:t>
            </a:r>
            <a:r>
              <a:rPr lang="en-US" dirty="0" smtClean="0">
                <a:hlinkClick r:id="rId5"/>
              </a:rPr>
              <a:t>online access</a:t>
            </a:r>
            <a:endParaRPr lang="en-US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28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Cooperative </a:t>
            </a:r>
            <a:r>
              <a:rPr lang="nb-NO" dirty="0" err="1"/>
              <a:t>w</a:t>
            </a:r>
            <a:r>
              <a:rPr lang="nb-NO" dirty="0" err="1" smtClean="0"/>
              <a:t>ork</a:t>
            </a:r>
            <a:r>
              <a:rPr lang="nb-NO" dirty="0" smtClean="0"/>
              <a:t> as </a:t>
            </a:r>
            <a:r>
              <a:rPr lang="nb-NO" dirty="0" err="1" smtClean="0"/>
              <a:t>interactional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:</a:t>
            </a:r>
            <a:r>
              <a:rPr lang="nb-NO" dirty="0" err="1" smtClean="0"/>
              <a:t>Polymorphous</a:t>
            </a:r>
            <a:r>
              <a:rPr lang="nb-NO" dirty="0" smtClean="0"/>
              <a:t>,  </a:t>
            </a:r>
            <a:r>
              <a:rPr lang="nb-NO" dirty="0" err="1" smtClean="0"/>
              <a:t>orderly</a:t>
            </a:r>
            <a:r>
              <a:rPr lang="nb-NO" dirty="0" smtClean="0"/>
              <a:t> </a:t>
            </a:r>
            <a:r>
              <a:rPr lang="nb-NO" dirty="0" err="1" smtClean="0"/>
              <a:t>activity</a:t>
            </a:r>
            <a:r>
              <a:rPr lang="nb-NO" dirty="0" smtClean="0"/>
              <a:t>, has </a:t>
            </a:r>
            <a:r>
              <a:rPr lang="nb-NO" dirty="0" err="1" smtClean="0"/>
              <a:t>duration</a:t>
            </a:r>
            <a:r>
              <a:rPr lang="nb-NO" dirty="0" smtClean="0"/>
              <a:t>, </a:t>
            </a:r>
            <a:r>
              <a:rPr lang="nb-NO" dirty="0" err="1" smtClean="0"/>
              <a:t>involves</a:t>
            </a:r>
            <a:r>
              <a:rPr lang="nb-NO" dirty="0" smtClean="0"/>
              <a:t> </a:t>
            </a:r>
            <a:r>
              <a:rPr lang="nb-NO" dirty="0" err="1" smtClean="0"/>
              <a:t>effort</a:t>
            </a:r>
            <a:r>
              <a:rPr lang="nb-NO" dirty="0" smtClean="0"/>
              <a:t>, </a:t>
            </a:r>
            <a:r>
              <a:rPr lang="nb-NO" dirty="0" err="1" smtClean="0"/>
              <a:t>organized</a:t>
            </a:r>
            <a:r>
              <a:rPr lang="nb-NO" dirty="0" smtClean="0"/>
              <a:t> </a:t>
            </a:r>
            <a:r>
              <a:rPr lang="nb-NO" dirty="0" err="1" smtClean="0"/>
              <a:t>commitments</a:t>
            </a:r>
            <a:r>
              <a:rPr lang="nb-NO" dirty="0" smtClean="0"/>
              <a:t> &amp; </a:t>
            </a:r>
            <a:r>
              <a:rPr lang="nb-NO" dirty="0" err="1" smtClean="0"/>
              <a:t>expectations</a:t>
            </a:r>
            <a:r>
              <a:rPr lang="nb-NO" dirty="0" smtClean="0"/>
              <a:t> for a </a:t>
            </a:r>
            <a:r>
              <a:rPr lang="nb-NO" dirty="0" err="1" smtClean="0"/>
              <a:t>shared</a:t>
            </a:r>
            <a:r>
              <a:rPr lang="nb-NO" dirty="0" smtClean="0"/>
              <a:t> goal (Wittgenstein)</a:t>
            </a:r>
          </a:p>
          <a:p>
            <a:r>
              <a:rPr lang="nb-NO" dirty="0" err="1" smtClean="0"/>
              <a:t>Articulation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as: </a:t>
            </a:r>
            <a:r>
              <a:rPr lang="nb-NO" dirty="0" err="1" smtClean="0"/>
              <a:t>cooperative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arrangements</a:t>
            </a:r>
          </a:p>
          <a:p>
            <a:pPr marL="0" indent="0">
              <a:buNone/>
            </a:pPr>
            <a:r>
              <a:rPr lang="nb-NO" dirty="0" smtClean="0"/>
              <a:t>    (</a:t>
            </a:r>
            <a:r>
              <a:rPr lang="nb-NO" dirty="0" err="1" smtClean="0"/>
              <a:t>who</a:t>
            </a:r>
            <a:r>
              <a:rPr lang="nb-NO" dirty="0" smtClean="0"/>
              <a:t> </a:t>
            </a:r>
            <a:r>
              <a:rPr lang="nb-NO" dirty="0" err="1" smtClean="0"/>
              <a:t>should</a:t>
            </a:r>
            <a:r>
              <a:rPr lang="nb-NO" dirty="0" smtClean="0"/>
              <a:t> do </a:t>
            </a:r>
            <a:r>
              <a:rPr lang="nb-NO" dirty="0" err="1" smtClean="0"/>
              <a:t>what</a:t>
            </a:r>
            <a:r>
              <a:rPr lang="nb-NO" dirty="0" smtClean="0"/>
              <a:t>, </a:t>
            </a:r>
            <a:r>
              <a:rPr lang="nb-NO" dirty="0" err="1" smtClean="0"/>
              <a:t>how</a:t>
            </a:r>
            <a:r>
              <a:rPr lang="nb-NO" dirty="0" smtClean="0"/>
              <a:t>, </a:t>
            </a:r>
            <a:r>
              <a:rPr lang="nb-NO" dirty="0" err="1" smtClean="0"/>
              <a:t>when</a:t>
            </a:r>
            <a:r>
              <a:rPr lang="nb-NO" dirty="0" smtClean="0"/>
              <a:t> and </a:t>
            </a:r>
            <a:r>
              <a:rPr lang="nb-NO" dirty="0" err="1" smtClean="0"/>
              <a:t>where</a:t>
            </a:r>
            <a:r>
              <a:rPr lang="nb-NO" dirty="0" smtClean="0"/>
              <a:t> ?)</a:t>
            </a:r>
          </a:p>
          <a:p>
            <a:r>
              <a:rPr lang="nb-NO" dirty="0" err="1" smtClean="0"/>
              <a:t>Workflow</a:t>
            </a:r>
            <a:r>
              <a:rPr lang="nb-NO" dirty="0" smtClean="0"/>
              <a:t> as : </a:t>
            </a:r>
            <a:r>
              <a:rPr lang="nb-NO" dirty="0" err="1" smtClean="0"/>
              <a:t>structured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r>
              <a:rPr lang="nb-NO" dirty="0" smtClean="0"/>
              <a:t> </a:t>
            </a:r>
            <a:r>
              <a:rPr lang="nb-NO" dirty="0" err="1" smtClean="0"/>
              <a:t>around</a:t>
            </a:r>
            <a:r>
              <a:rPr lang="nb-NO" dirty="0" smtClean="0"/>
              <a:t> </a:t>
            </a:r>
            <a:r>
              <a:rPr lang="nb-NO" dirty="0" err="1" smtClean="0"/>
              <a:t>actions</a:t>
            </a:r>
            <a:endParaRPr lang="nb-NO" dirty="0" smtClean="0"/>
          </a:p>
          <a:p>
            <a:r>
              <a:rPr lang="nb-NO" dirty="0" err="1" smtClean="0"/>
              <a:t>Workflow</a:t>
            </a:r>
            <a:r>
              <a:rPr lang="nb-NO" dirty="0" smtClean="0"/>
              <a:t> systems as: </a:t>
            </a:r>
            <a:r>
              <a:rPr lang="nb-NO" dirty="0" err="1" smtClean="0"/>
              <a:t>technologies</a:t>
            </a:r>
            <a:r>
              <a:rPr lang="nb-NO" dirty="0" smtClean="0"/>
              <a:t> for 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ordering</a:t>
            </a:r>
            <a:endParaRPr lang="nb-NO" dirty="0" smtClean="0"/>
          </a:p>
          <a:p>
            <a:r>
              <a:rPr lang="nb-NO" dirty="0" smtClean="0"/>
              <a:t>Ensembles as : </a:t>
            </a:r>
            <a:r>
              <a:rPr lang="nb-NO" dirty="0" err="1" smtClean="0"/>
              <a:t>unstructured</a:t>
            </a:r>
            <a:r>
              <a:rPr lang="nb-NO" dirty="0" smtClean="0"/>
              <a:t> </a:t>
            </a:r>
            <a:r>
              <a:rPr lang="nb-NO" dirty="0" err="1" smtClean="0"/>
              <a:t>aggregation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people</a:t>
            </a:r>
            <a:endParaRPr lang="nb-NO" dirty="0" smtClean="0"/>
          </a:p>
          <a:p>
            <a:r>
              <a:rPr lang="nb-NO" dirty="0" smtClean="0"/>
              <a:t>Group </a:t>
            </a:r>
            <a:r>
              <a:rPr lang="nb-NO" dirty="0" err="1" smtClean="0"/>
              <a:t>centrality</a:t>
            </a:r>
            <a:r>
              <a:rPr lang="nb-NO" dirty="0" smtClean="0"/>
              <a:t>, group- </a:t>
            </a:r>
            <a:r>
              <a:rPr lang="nb-NO" dirty="0" err="1" smtClean="0"/>
              <a:t>ware</a:t>
            </a:r>
            <a:r>
              <a:rPr lang="nb-NO" dirty="0" smtClean="0"/>
              <a:t>, mutual </a:t>
            </a:r>
            <a:r>
              <a:rPr lang="nb-NO" dirty="0" err="1" smtClean="0"/>
              <a:t>dependency</a:t>
            </a:r>
            <a:r>
              <a:rPr lang="nb-NO" dirty="0" smtClean="0"/>
              <a:t>, </a:t>
            </a:r>
            <a:r>
              <a:rPr lang="nb-NO" dirty="0" err="1" smtClean="0"/>
              <a:t>accountability</a:t>
            </a:r>
            <a:r>
              <a:rPr lang="nb-NO" dirty="0" smtClean="0"/>
              <a:t>, </a:t>
            </a:r>
            <a:r>
              <a:rPr lang="nb-NO" dirty="0" err="1" smtClean="0"/>
              <a:t>common</a:t>
            </a:r>
            <a:r>
              <a:rPr lang="nb-NO" dirty="0" smtClean="0"/>
              <a:t>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 err="1" smtClean="0"/>
              <a:t>space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29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Theories </a:t>
            </a:r>
            <a:r>
              <a:rPr lang="en-US" sz="3600" dirty="0"/>
              <a:t>in </a:t>
            </a:r>
            <a:r>
              <a:rPr lang="en-US" sz="3600" dirty="0" smtClean="0"/>
              <a:t>CSCW: </a:t>
            </a:r>
            <a:r>
              <a:rPr lang="en-US" sz="3600" dirty="0"/>
              <a:t>work and work practices</a:t>
            </a:r>
            <a:r>
              <a:rPr lang="en-US" dirty="0"/>
              <a:t/>
            </a:r>
            <a:br>
              <a:rPr lang="en-US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Mandatory </a:t>
            </a:r>
            <a:r>
              <a:rPr lang="en-US" b="1" dirty="0"/>
              <a:t>readings</a:t>
            </a:r>
          </a:p>
          <a:p>
            <a:r>
              <a:rPr lang="en-US" sz="3800" dirty="0"/>
              <a:t>Schmidt, K.: </a:t>
            </a:r>
            <a:r>
              <a:rPr lang="en-US" sz="3800" i="1" dirty="0"/>
              <a:t>The Concept of ‘Work’ in CSCW</a:t>
            </a:r>
            <a:r>
              <a:rPr lang="en-US" sz="3800" dirty="0"/>
              <a:t>, 2011. Computer Supported Cooperative Work 20:341–401. </a:t>
            </a:r>
            <a:r>
              <a:rPr lang="en-US" sz="3800" dirty="0">
                <a:hlinkClick r:id="rId2"/>
              </a:rPr>
              <a:t>online access.</a:t>
            </a:r>
            <a:endParaRPr lang="en-US" sz="3800" dirty="0"/>
          </a:p>
          <a:p>
            <a:r>
              <a:rPr lang="en-US" sz="3800" dirty="0"/>
              <a:t>Gasser, L.: </a:t>
            </a:r>
            <a:r>
              <a:rPr lang="en-US" sz="3800" i="1" dirty="0"/>
              <a:t>The integration of computing and routine work</a:t>
            </a:r>
            <a:r>
              <a:rPr lang="en-US" sz="3800" dirty="0"/>
              <a:t>, 1986. ACM; ACM Transactions on Information Systems (TOIS), Volume 4 Issue 3. o</a:t>
            </a:r>
            <a:r>
              <a:rPr lang="en-US" sz="3800" dirty="0">
                <a:hlinkClick r:id="rId3"/>
              </a:rPr>
              <a:t>nline access</a:t>
            </a:r>
            <a:r>
              <a:rPr lang="en-US" sz="3800" dirty="0"/>
              <a:t>.</a:t>
            </a:r>
          </a:p>
          <a:p>
            <a:pPr marL="0" indent="0">
              <a:buNone/>
            </a:pPr>
            <a:r>
              <a:rPr lang="en-US" b="1" dirty="0"/>
              <a:t>Additional readings</a:t>
            </a:r>
            <a:endParaRPr lang="en-US" dirty="0"/>
          </a:p>
          <a:p>
            <a:r>
              <a:rPr lang="en-US" dirty="0"/>
              <a:t>Star, S.L. &amp; Strauss, A.: </a:t>
            </a:r>
            <a:r>
              <a:rPr lang="en-US" i="1" dirty="0"/>
              <a:t>Layers of Silence, Arenas of Voice: The Ecology of Visible and Invisible Work</a:t>
            </a:r>
            <a:r>
              <a:rPr lang="en-US" dirty="0"/>
              <a:t>, 1999. Computer Supported Cooperative Work: The Journal of Collaborative Computing, vol. 8 no. 1-2, pp. 9-30 . </a:t>
            </a:r>
            <a:r>
              <a:rPr lang="en-US" dirty="0">
                <a:hlinkClick r:id="rId4"/>
              </a:rPr>
              <a:t>online access </a:t>
            </a:r>
            <a:r>
              <a:rPr lang="en-US" dirty="0"/>
              <a:t>.</a:t>
            </a:r>
          </a:p>
          <a:p>
            <a:r>
              <a:rPr lang="en-US" dirty="0"/>
              <a:t>Strauss, A.: </a:t>
            </a:r>
            <a:r>
              <a:rPr lang="en-US" i="1" dirty="0"/>
              <a:t>Work and the Division of Labor</a:t>
            </a:r>
            <a:r>
              <a:rPr lang="en-US" dirty="0"/>
              <a:t>, 1988. The Sociological Quarterly, vol. 29 no. 1, pp. 1-19 . </a:t>
            </a:r>
            <a:r>
              <a:rPr lang="en-US" dirty="0">
                <a:hlinkClick r:id="rId5"/>
              </a:rPr>
              <a:t>online access </a:t>
            </a:r>
            <a:r>
              <a:rPr lang="en-US" dirty="0"/>
              <a:t>.</a:t>
            </a:r>
          </a:p>
          <a:p>
            <a:r>
              <a:rPr lang="en-US" dirty="0"/>
              <a:t>Strauss, A.: </a:t>
            </a:r>
            <a:r>
              <a:rPr lang="en-US" i="1" dirty="0"/>
              <a:t>The Articulation of Project Work: An </a:t>
            </a:r>
            <a:r>
              <a:rPr lang="en-US" i="1" dirty="0" err="1"/>
              <a:t>Organisational</a:t>
            </a:r>
            <a:r>
              <a:rPr lang="en-US" i="1" dirty="0"/>
              <a:t> Process</a:t>
            </a:r>
            <a:r>
              <a:rPr lang="en-US" dirty="0"/>
              <a:t>, 1988. The Sociological Quarterly, vol. 29 no. 2, pp. 163-187 . </a:t>
            </a:r>
            <a:r>
              <a:rPr lang="en-US" dirty="0">
                <a:hlinkClick r:id="rId6"/>
              </a:rPr>
              <a:t>online access </a:t>
            </a:r>
            <a:r>
              <a:rPr lang="en-US" dirty="0"/>
              <a:t>.</a:t>
            </a:r>
          </a:p>
          <a:p>
            <a:r>
              <a:rPr lang="en-US" dirty="0"/>
              <a:t>Button, G. &amp; Harper, H.: </a:t>
            </a:r>
            <a:r>
              <a:rPr lang="en-US" i="1" dirty="0"/>
              <a:t>The Relevance of "Work Practice" for Design</a:t>
            </a:r>
            <a:r>
              <a:rPr lang="en-US" dirty="0"/>
              <a:t>, 1995. Computer Supported Cooperative Work: The Journal of Collaborative Computing, vol. 4 no. 4 pp. 263-280. </a:t>
            </a:r>
            <a:r>
              <a:rPr lang="en-US" dirty="0">
                <a:hlinkClick r:id="rId7"/>
              </a:rPr>
              <a:t>online access</a:t>
            </a:r>
            <a:endParaRPr lang="en-US" dirty="0"/>
          </a:p>
          <a:p>
            <a:r>
              <a:rPr lang="en-US" dirty="0" err="1"/>
              <a:t>Suchman</a:t>
            </a:r>
            <a:r>
              <a:rPr lang="en-US" dirty="0"/>
              <a:t>, L.: Making Work Visible, 1995. Communications of the ACM </a:t>
            </a:r>
            <a:r>
              <a:rPr lang="en-US" dirty="0" err="1"/>
              <a:t>vol</a:t>
            </a:r>
            <a:r>
              <a:rPr lang="en-US" dirty="0"/>
              <a:t> 38 no 9, pp. 56-64. </a:t>
            </a:r>
            <a:r>
              <a:rPr lang="en-US" dirty="0">
                <a:hlinkClick r:id="rId8"/>
              </a:rPr>
              <a:t>online access</a:t>
            </a:r>
            <a:r>
              <a:rPr lang="en-US" dirty="0"/>
              <a:t> </a:t>
            </a:r>
          </a:p>
          <a:p>
            <a:pPr fontAlgn="base"/>
            <a:r>
              <a:rPr lang="en-US" dirty="0"/>
              <a:t>​Clement, A. &amp; Wagner, I.: </a:t>
            </a:r>
            <a:r>
              <a:rPr lang="en-US" i="1" dirty="0"/>
              <a:t>Fragmented Exchange: Disarticulation and the Need for </a:t>
            </a:r>
            <a:r>
              <a:rPr lang="en-US" i="1" dirty="0" err="1"/>
              <a:t>regionalised</a:t>
            </a:r>
            <a:r>
              <a:rPr lang="en-US" i="1" dirty="0"/>
              <a:t> Communication Spaces</a:t>
            </a:r>
            <a:r>
              <a:rPr lang="en-US" dirty="0"/>
              <a:t>, 1995. In Proceedings of ECSCW'95, pp. 33-49. </a:t>
            </a:r>
            <a:r>
              <a:rPr lang="en-US" dirty="0">
                <a:hlinkClick r:id="rId9"/>
              </a:rPr>
              <a:t>online access</a:t>
            </a:r>
            <a:r>
              <a:rPr lang="en-US" dirty="0"/>
              <a:t>​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08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2350</Words>
  <Application>Microsoft Office PowerPoint</Application>
  <PresentationFormat>On-screen Show (4:3)</PresentationFormat>
  <Paragraphs>360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INF5200- CSCW</vt:lpstr>
      <vt:lpstr>Outline</vt:lpstr>
      <vt:lpstr>Expected outcomes</vt:lpstr>
      <vt:lpstr>PowerPoint Presentation</vt:lpstr>
      <vt:lpstr> Alexander Read’s lecture complexity of CSCW </vt:lpstr>
      <vt:lpstr>CSCW</vt:lpstr>
      <vt:lpstr>Cooperative work </vt:lpstr>
      <vt:lpstr>PowerPoint Presentation</vt:lpstr>
      <vt:lpstr> Theories in CSCW: work and work practices </vt:lpstr>
      <vt:lpstr>PowerPoint Presentation</vt:lpstr>
      <vt:lpstr>PowerPoint Presentation</vt:lpstr>
      <vt:lpstr>Groupware exercise</vt:lpstr>
      <vt:lpstr>Cooperative work in IT</vt:lpstr>
      <vt:lpstr>PowerPoint Presentation</vt:lpstr>
      <vt:lpstr>PowerPoint Presentation</vt:lpstr>
      <vt:lpstr>Theories in CSCW Activity Theory</vt:lpstr>
      <vt:lpstr>AT</vt:lpstr>
      <vt:lpstr>Activity triangle</vt:lpstr>
      <vt:lpstr>PowerPoint Presentation</vt:lpstr>
      <vt:lpstr>PowerPoint Presentation</vt:lpstr>
      <vt:lpstr>Principles</vt:lpstr>
      <vt:lpstr>PowerPoint Presentation</vt:lpstr>
      <vt:lpstr>AT; why activity ? </vt:lpstr>
      <vt:lpstr>PowerPoint Presentation</vt:lpstr>
      <vt:lpstr>At demonstrates</vt:lpstr>
      <vt:lpstr>Some relevant literature</vt:lpstr>
      <vt:lpstr>Theories in CSCW  Actor-Network Theory (ANT)</vt:lpstr>
      <vt:lpstr>PowerPoint Presentation</vt:lpstr>
      <vt:lpstr>PowerPoint Presentation</vt:lpstr>
      <vt:lpstr>Infrastructuring and eScience</vt:lpstr>
      <vt:lpstr>PowerPoint Presentation</vt:lpstr>
      <vt:lpstr>PowerPoint Presentation</vt:lpstr>
      <vt:lpstr>PowerPoint Presentation</vt:lpstr>
      <vt:lpstr>PowerPoint Presentation</vt:lpstr>
      <vt:lpstr>Concepts in cscw  Awareness</vt:lpstr>
      <vt:lpstr>PowerPoint Presentation</vt:lpstr>
      <vt:lpstr>PowerPoint Presentation</vt:lpstr>
      <vt:lpstr>PowerPoint Presentation</vt:lpstr>
      <vt:lpstr>Cooperative mobile work</vt:lpstr>
      <vt:lpstr>PowerPoint Presentation</vt:lpstr>
      <vt:lpstr>PowerPoint Presentation</vt:lpstr>
      <vt:lpstr>Pervasive technology</vt:lpstr>
      <vt:lpstr>PowerPoint Presentation</vt:lpstr>
      <vt:lpstr>PowerPoint Presentation</vt:lpstr>
      <vt:lpstr>Theories in cscw Coordination mechanisms</vt:lpstr>
      <vt:lpstr>PowerPoint Presentation</vt:lpstr>
      <vt:lpstr>PowerPoint Presentation</vt:lpstr>
      <vt:lpstr>CSCW outside work: virtual worlds and social media</vt:lpstr>
      <vt:lpstr>PowerPoint Presentation</vt:lpstr>
      <vt:lpstr>PowerPoint Presentation</vt:lpstr>
      <vt:lpstr>CSCW outside work: in the home and outdoors</vt:lpstr>
      <vt:lpstr>PowerPoint Presentation</vt:lpstr>
      <vt:lpstr>PowerPoint Presentation</vt:lpstr>
      <vt:lpstr>Design of CSCW</vt:lpstr>
      <vt:lpstr>PowerPoint Presentation</vt:lpstr>
      <vt:lpstr>PowerPoint Presentation</vt:lpstr>
      <vt:lpstr>Participatory Design &amp; cscw </vt:lpstr>
      <vt:lpstr>PowerPoint Presentation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CSCW</dc:title>
  <dc:creator>Hani Murad</dc:creator>
  <cp:lastModifiedBy>hanim</cp:lastModifiedBy>
  <cp:revision>79</cp:revision>
  <dcterms:created xsi:type="dcterms:W3CDTF">2015-05-21T10:03:27Z</dcterms:created>
  <dcterms:modified xsi:type="dcterms:W3CDTF">2016-06-01T05:38:58Z</dcterms:modified>
</cp:coreProperties>
</file>