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58" r:id="rId3"/>
    <p:sldId id="276" r:id="rId4"/>
    <p:sldId id="259" r:id="rId5"/>
    <p:sldId id="277" r:id="rId6"/>
    <p:sldId id="278" r:id="rId7"/>
    <p:sldId id="263" r:id="rId8"/>
    <p:sldId id="268" r:id="rId9"/>
    <p:sldId id="264" r:id="rId10"/>
    <p:sldId id="265" r:id="rId11"/>
    <p:sldId id="266" r:id="rId12"/>
    <p:sldId id="267" r:id="rId13"/>
    <p:sldId id="279" r:id="rId14"/>
    <p:sldId id="280" r:id="rId15"/>
    <p:sldId id="281" r:id="rId16"/>
    <p:sldId id="282" r:id="rId17"/>
    <p:sldId id="283" r:id="rId18"/>
    <p:sldId id="284" r:id="rId19"/>
    <p:sldId id="262" r:id="rId20"/>
    <p:sldId id="285" r:id="rId21"/>
    <p:sldId id="286" r:id="rId22"/>
    <p:sldId id="288" r:id="rId23"/>
    <p:sldId id="287" r:id="rId24"/>
    <p:sldId id="289" r:id="rId25"/>
    <p:sldId id="275" r:id="rId26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7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7675CE-2098-4B9D-822A-3F8C6B2E60FF}" type="datetimeFigureOut">
              <a:rPr lang="da-DK" smtClean="0"/>
              <a:pPr/>
              <a:t>06-02-2012</a:t>
            </a:fld>
            <a:endParaRPr lang="en-US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9648C1-0F2C-4734-8891-155CF9A4B61D}" type="slidenum">
              <a:rPr lang="en-US" smtClean="0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648C1-0F2C-4734-8891-155CF9A4B61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648C1-0F2C-4734-8891-155CF9A4B61D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648C1-0F2C-4734-8891-155CF9A4B61D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648C1-0F2C-4734-8891-155CF9A4B61D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648C1-0F2C-4734-8891-155CF9A4B61D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648C1-0F2C-4734-8891-155CF9A4B61D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8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6CCC61F-3832-4626-BB07-F619D0280AD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2772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064EB02-45C0-45AC-8015-4DCBD2D5DEF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3796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94CF444-DC65-404A-927A-4F78FAC2CD2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4820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556FE89-6910-4B29-A2AA-B255F2B6603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648C1-0F2C-4734-8891-155CF9A4B61D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648C1-0F2C-4734-8891-155CF9A4B61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648C1-0F2C-4734-8891-155CF9A4B61D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648C1-0F2C-4734-8891-155CF9A4B61D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648C1-0F2C-4734-8891-155CF9A4B61D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648C1-0F2C-4734-8891-155CF9A4B61D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648C1-0F2C-4734-8891-155CF9A4B61D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648C1-0F2C-4734-8891-155CF9A4B61D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648C1-0F2C-4734-8891-155CF9A4B61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648C1-0F2C-4734-8891-155CF9A4B61D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648C1-0F2C-4734-8891-155CF9A4B61D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648C1-0F2C-4734-8891-155CF9A4B61D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648C1-0F2C-4734-8891-155CF9A4B61D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648C1-0F2C-4734-8891-155CF9A4B61D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648C1-0F2C-4734-8891-155CF9A4B61D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titeltypografi i masteren</a:t>
            </a:r>
            <a:endParaRPr lang="en-US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undertiteltypografien i masteren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0094D-C53F-42CC-BEB7-44F9376640C9}" type="datetimeFigureOut">
              <a:rPr lang="da-DK" smtClean="0"/>
              <a:pPr/>
              <a:t>06-02-2012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03EC1-E7CC-4850-870F-40E331034A2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0094D-C53F-42CC-BEB7-44F9376640C9}" type="datetimeFigureOut">
              <a:rPr lang="da-DK" smtClean="0"/>
              <a:pPr/>
              <a:t>06-02-2012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03EC1-E7CC-4850-870F-40E331034A2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titeltypografi i masteren</a:t>
            </a:r>
            <a:endParaRPr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0094D-C53F-42CC-BEB7-44F9376640C9}" type="datetimeFigureOut">
              <a:rPr lang="da-DK" smtClean="0"/>
              <a:pPr/>
              <a:t>06-02-2012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03EC1-E7CC-4850-870F-40E331034A2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en-US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0094D-C53F-42CC-BEB7-44F9376640C9}" type="datetimeFigureOut">
              <a:rPr lang="da-DK" smtClean="0"/>
              <a:pPr/>
              <a:t>06-02-2012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03EC1-E7CC-4850-870F-40E331034A2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titeltypografi i masteren</a:t>
            </a:r>
            <a:endParaRPr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0094D-C53F-42CC-BEB7-44F9376640C9}" type="datetimeFigureOut">
              <a:rPr lang="da-DK" smtClean="0"/>
              <a:pPr/>
              <a:t>06-02-2012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03EC1-E7CC-4850-870F-40E331034A2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en-US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0094D-C53F-42CC-BEB7-44F9376640C9}" type="datetimeFigureOut">
              <a:rPr lang="da-DK" smtClean="0"/>
              <a:pPr/>
              <a:t>06-02-2012</a:t>
            </a:fld>
            <a:endParaRPr lang="en-US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03EC1-E7CC-4850-870F-40E331034A2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titeltypografi i masteren</a:t>
            </a:r>
            <a:endParaRPr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0094D-C53F-42CC-BEB7-44F9376640C9}" type="datetimeFigureOut">
              <a:rPr lang="da-DK" smtClean="0"/>
              <a:pPr/>
              <a:t>06-02-2012</a:t>
            </a:fld>
            <a:endParaRPr lang="en-US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03EC1-E7CC-4850-870F-40E331034A2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en-US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0094D-C53F-42CC-BEB7-44F9376640C9}" type="datetimeFigureOut">
              <a:rPr lang="da-DK" smtClean="0"/>
              <a:pPr/>
              <a:t>06-02-2012</a:t>
            </a:fld>
            <a:endParaRPr lang="en-US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03EC1-E7CC-4850-870F-40E331034A2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0094D-C53F-42CC-BEB7-44F9376640C9}" type="datetimeFigureOut">
              <a:rPr lang="da-DK" smtClean="0"/>
              <a:pPr/>
              <a:t>06-02-2012</a:t>
            </a:fld>
            <a:endParaRPr lang="en-US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03EC1-E7CC-4850-870F-40E331034A2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en-US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0094D-C53F-42CC-BEB7-44F9376640C9}" type="datetimeFigureOut">
              <a:rPr lang="da-DK" smtClean="0"/>
              <a:pPr/>
              <a:t>06-02-2012</a:t>
            </a:fld>
            <a:endParaRPr lang="en-US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03EC1-E7CC-4850-870F-40E331034A2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en-US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0094D-C53F-42CC-BEB7-44F9376640C9}" type="datetimeFigureOut">
              <a:rPr lang="da-DK" smtClean="0"/>
              <a:pPr/>
              <a:t>06-02-2012</a:t>
            </a:fld>
            <a:endParaRPr lang="en-US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03EC1-E7CC-4850-870F-40E331034A2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50"/>
            </a:gs>
            <a:gs pos="100000">
              <a:schemeClr val="bg2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titeltypografi i masteren</a:t>
            </a:r>
            <a:endParaRPr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50094D-C53F-42CC-BEB7-44F9376640C9}" type="datetimeFigureOut">
              <a:rPr lang="da-DK" smtClean="0"/>
              <a:pPr/>
              <a:t>06-02-2012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303EC1-E7CC-4850-870F-40E331034A2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ericbj@ifi.uio.no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meraldprogramminglanguage.org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ericbj@ifi.uio.no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Distribuerte Objekter</a:t>
            </a:r>
            <a:endParaRPr lang="nb-NO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 smtClean="0"/>
              <a:t>Våren 2012</a:t>
            </a:r>
          </a:p>
          <a:p>
            <a:r>
              <a:rPr lang="nb-NO" dirty="0" smtClean="0"/>
              <a:t>Professor II Eric Jul</a:t>
            </a:r>
          </a:p>
          <a:p>
            <a:r>
              <a:rPr lang="nb-NO" dirty="0" smtClean="0"/>
              <a:t>Forelesning F2 – 2012-02-06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Kurs</a:t>
            </a:r>
            <a:r>
              <a:rPr lang="en-US" dirty="0" smtClean="0"/>
              <a:t> </a:t>
            </a:r>
            <a:r>
              <a:rPr lang="en-US" dirty="0" err="1" smtClean="0"/>
              <a:t>opbygning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VIGTIGT: </a:t>
            </a:r>
            <a:r>
              <a:rPr lang="en-US" i="1" dirty="0" smtClean="0"/>
              <a:t>learning-by-doing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Fem </a:t>
            </a:r>
            <a:r>
              <a:rPr lang="en-US" dirty="0" err="1" smtClean="0"/>
              <a:t>moduler</a:t>
            </a:r>
            <a:r>
              <a:rPr lang="en-US" dirty="0" smtClean="0"/>
              <a:t>:</a:t>
            </a:r>
          </a:p>
          <a:p>
            <a:r>
              <a:rPr lang="en-US" dirty="0" err="1" smtClean="0"/>
              <a:t>forelæsning</a:t>
            </a:r>
            <a:endParaRPr lang="en-US" dirty="0" smtClean="0"/>
          </a:p>
          <a:p>
            <a:r>
              <a:rPr lang="en-US" dirty="0" err="1" smtClean="0"/>
              <a:t>øvelser</a:t>
            </a:r>
            <a:r>
              <a:rPr lang="en-US" dirty="0" smtClean="0"/>
              <a:t> (</a:t>
            </a:r>
            <a:r>
              <a:rPr lang="en-US" dirty="0" err="1" smtClean="0"/>
              <a:t>vigtigt</a:t>
            </a:r>
            <a:r>
              <a:rPr lang="en-US" dirty="0" smtClean="0"/>
              <a:t>)</a:t>
            </a:r>
          </a:p>
          <a:p>
            <a:r>
              <a:rPr lang="en-US" dirty="0" smtClean="0"/>
              <a:t>en </a:t>
            </a:r>
            <a:r>
              <a:rPr lang="en-US" dirty="0" err="1" smtClean="0"/>
              <a:t>større</a:t>
            </a:r>
            <a:r>
              <a:rPr lang="en-US" dirty="0" smtClean="0"/>
              <a:t> </a:t>
            </a:r>
            <a:r>
              <a:rPr lang="en-US" dirty="0" err="1" smtClean="0"/>
              <a:t>opgave</a:t>
            </a:r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Eksamen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Nogle</a:t>
            </a:r>
            <a:r>
              <a:rPr lang="en-US" dirty="0" smtClean="0"/>
              <a:t> </a:t>
            </a:r>
            <a:r>
              <a:rPr lang="en-US" dirty="0" err="1" smtClean="0"/>
              <a:t>obligatoriske</a:t>
            </a:r>
            <a:r>
              <a:rPr lang="en-US" dirty="0" smtClean="0"/>
              <a:t> </a:t>
            </a:r>
            <a:r>
              <a:rPr lang="en-US" dirty="0" err="1" smtClean="0"/>
              <a:t>opgaver</a:t>
            </a:r>
            <a:r>
              <a:rPr lang="en-US" dirty="0" smtClean="0"/>
              <a:t>, de </a:t>
            </a:r>
            <a:r>
              <a:rPr lang="en-US" dirty="0" err="1" smtClean="0"/>
              <a:t>sidste</a:t>
            </a:r>
            <a:r>
              <a:rPr lang="en-US" dirty="0" smtClean="0"/>
              <a:t> to med </a:t>
            </a:r>
            <a:r>
              <a:rPr lang="en-US" dirty="0" err="1" smtClean="0"/>
              <a:t>karakter</a:t>
            </a:r>
            <a:r>
              <a:rPr lang="en-US" dirty="0" smtClean="0"/>
              <a:t>, </a:t>
            </a:r>
            <a:r>
              <a:rPr lang="en-US" dirty="0" err="1" smtClean="0"/>
              <a:t>som</a:t>
            </a:r>
            <a:r>
              <a:rPr lang="en-US" dirty="0" smtClean="0"/>
              <a:t> </a:t>
            </a:r>
            <a:r>
              <a:rPr lang="en-US" dirty="0" err="1" smtClean="0"/>
              <a:t>tæller</a:t>
            </a:r>
            <a:r>
              <a:rPr lang="en-US" dirty="0" smtClean="0"/>
              <a:t> 1/3.</a:t>
            </a:r>
          </a:p>
          <a:p>
            <a:pPr>
              <a:buNone/>
            </a:pPr>
            <a:r>
              <a:rPr lang="en-US" dirty="0" err="1" smtClean="0"/>
              <a:t>Sidste</a:t>
            </a:r>
            <a:r>
              <a:rPr lang="en-US" dirty="0" smtClean="0"/>
              <a:t> 1/3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mundtlig</a:t>
            </a:r>
            <a:r>
              <a:rPr lang="en-US" dirty="0" smtClean="0"/>
              <a:t> </a:t>
            </a:r>
            <a:r>
              <a:rPr lang="en-US" dirty="0" err="1" smtClean="0"/>
              <a:t>eksamen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Modul</a:t>
            </a:r>
            <a:r>
              <a:rPr lang="en-US" dirty="0" smtClean="0"/>
              <a:t> 1: Emerald basics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Emeralds </a:t>
            </a:r>
            <a:r>
              <a:rPr lang="en-US" dirty="0" err="1" smtClean="0"/>
              <a:t>objektbegreb</a:t>
            </a:r>
            <a:endParaRPr lang="en-US" dirty="0" smtClean="0"/>
          </a:p>
          <a:p>
            <a:r>
              <a:rPr lang="en-US" dirty="0" smtClean="0"/>
              <a:t>constructors, classes</a:t>
            </a:r>
          </a:p>
          <a:p>
            <a:r>
              <a:rPr lang="en-US" dirty="0" smtClean="0"/>
              <a:t>Interfaces/types</a:t>
            </a:r>
          </a:p>
          <a:p>
            <a:r>
              <a:rPr lang="en-US" dirty="0" smtClean="0"/>
              <a:t>Immutable types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Assignment: Install Emerald from </a:t>
            </a:r>
            <a:r>
              <a:rPr lang="en-US" dirty="0" err="1" smtClean="0"/>
              <a:t>SourceForge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Modul</a:t>
            </a:r>
            <a:r>
              <a:rPr lang="en-US" dirty="0" smtClean="0"/>
              <a:t> 1: </a:t>
            </a:r>
            <a:r>
              <a:rPr lang="en-US" dirty="0" err="1" smtClean="0"/>
              <a:t>Opgaver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Installer Emerald </a:t>
            </a:r>
            <a:r>
              <a:rPr lang="en-US" dirty="0" err="1" smtClean="0"/>
              <a:t>på</a:t>
            </a:r>
            <a:r>
              <a:rPr lang="en-US" dirty="0" smtClean="0"/>
              <a:t> din </a:t>
            </a:r>
            <a:r>
              <a:rPr lang="en-US" dirty="0" err="1" smtClean="0"/>
              <a:t>maskine</a:t>
            </a:r>
            <a:endParaRPr lang="en-US" dirty="0" smtClean="0"/>
          </a:p>
          <a:p>
            <a:r>
              <a:rPr lang="en-US" dirty="0" smtClean="0"/>
              <a:t>get language report and Emerald article “General Purpose </a:t>
            </a:r>
            <a:r>
              <a:rPr lang="en-US" dirty="0" err="1" smtClean="0"/>
              <a:t>Lanuage</a:t>
            </a:r>
            <a:r>
              <a:rPr lang="en-US" dirty="0" smtClean="0"/>
              <a:t>”</a:t>
            </a:r>
          </a:p>
          <a:p>
            <a:r>
              <a:rPr lang="en-US" dirty="0" err="1" smtClean="0"/>
              <a:t>Skriv</a:t>
            </a:r>
            <a:r>
              <a:rPr lang="en-US" dirty="0" smtClean="0"/>
              <a:t> </a:t>
            </a:r>
            <a:r>
              <a:rPr lang="en-US" dirty="0" err="1" smtClean="0"/>
              <a:t>og</a:t>
            </a:r>
            <a:r>
              <a:rPr lang="en-US" dirty="0" smtClean="0"/>
              <a:t> </a:t>
            </a:r>
            <a:r>
              <a:rPr lang="en-US" dirty="0" err="1" smtClean="0"/>
              <a:t>kør</a:t>
            </a:r>
            <a:r>
              <a:rPr lang="en-US" dirty="0" smtClean="0"/>
              <a:t> “Hello, world” </a:t>
            </a:r>
            <a:r>
              <a:rPr lang="en-US" dirty="0" err="1" smtClean="0"/>
              <a:t>i</a:t>
            </a:r>
            <a:r>
              <a:rPr lang="en-US" dirty="0" smtClean="0"/>
              <a:t> Emerald</a:t>
            </a:r>
          </a:p>
          <a:p>
            <a:r>
              <a:rPr lang="en-US" dirty="0" err="1" smtClean="0"/>
              <a:t>Skriv</a:t>
            </a:r>
            <a:r>
              <a:rPr lang="en-US" dirty="0" smtClean="0"/>
              <a:t> et Sieve program: Et </a:t>
            </a:r>
            <a:r>
              <a:rPr lang="en-US" dirty="0" err="1" smtClean="0"/>
              <a:t>objekt</a:t>
            </a:r>
            <a:r>
              <a:rPr lang="en-US" dirty="0" smtClean="0"/>
              <a:t> </a:t>
            </a:r>
            <a:r>
              <a:rPr lang="en-US" dirty="0" err="1" smtClean="0"/>
              <a:t>som</a:t>
            </a:r>
            <a:r>
              <a:rPr lang="en-US" dirty="0" smtClean="0"/>
              <a:t> </a:t>
            </a:r>
            <a:r>
              <a:rPr lang="en-US" dirty="0" err="1" smtClean="0"/>
              <a:t>accepterer</a:t>
            </a:r>
            <a:r>
              <a:rPr lang="en-US" dirty="0" smtClean="0"/>
              <a:t> </a:t>
            </a:r>
            <a:r>
              <a:rPr lang="en-US" dirty="0" err="1" smtClean="0"/>
              <a:t>det</a:t>
            </a:r>
            <a:r>
              <a:rPr lang="en-US" dirty="0" smtClean="0"/>
              <a:t> </a:t>
            </a:r>
            <a:r>
              <a:rPr lang="en-US" dirty="0" err="1" smtClean="0"/>
              <a:t>første</a:t>
            </a:r>
            <a:r>
              <a:rPr lang="en-US" dirty="0" smtClean="0"/>
              <a:t> </a:t>
            </a:r>
            <a:r>
              <a:rPr lang="en-US" dirty="0" err="1" smtClean="0"/>
              <a:t>tal</a:t>
            </a:r>
            <a:r>
              <a:rPr lang="en-US" dirty="0" smtClean="0"/>
              <a:t>, </a:t>
            </a:r>
            <a:r>
              <a:rPr lang="en-US" dirty="0" err="1" smtClean="0"/>
              <a:t>som</a:t>
            </a:r>
            <a:r>
              <a:rPr lang="en-US" dirty="0" smtClean="0"/>
              <a:t> </a:t>
            </a:r>
            <a:r>
              <a:rPr lang="en-US" dirty="0" err="1" smtClean="0"/>
              <a:t>det</a:t>
            </a:r>
            <a:r>
              <a:rPr lang="en-US" dirty="0" smtClean="0"/>
              <a:t> </a:t>
            </a:r>
            <a:r>
              <a:rPr lang="en-US" dirty="0" err="1" smtClean="0"/>
              <a:t>får</a:t>
            </a:r>
            <a:r>
              <a:rPr lang="en-US" dirty="0" smtClean="0"/>
              <a:t>, </a:t>
            </a:r>
            <a:r>
              <a:rPr lang="en-US" dirty="0" err="1" smtClean="0"/>
              <a:t>herefter</a:t>
            </a:r>
            <a:r>
              <a:rPr lang="en-US" dirty="0" smtClean="0"/>
              <a:t> </a:t>
            </a:r>
            <a:r>
              <a:rPr lang="en-US" dirty="0" err="1" smtClean="0"/>
              <a:t>vil</a:t>
            </a:r>
            <a:r>
              <a:rPr lang="en-US" dirty="0" smtClean="0"/>
              <a:t> </a:t>
            </a:r>
            <a:r>
              <a:rPr lang="en-US" dirty="0" err="1" smtClean="0"/>
              <a:t>det</a:t>
            </a:r>
            <a:r>
              <a:rPr lang="en-US" dirty="0" smtClean="0"/>
              <a:t> </a:t>
            </a:r>
            <a:r>
              <a:rPr lang="en-US" dirty="0" err="1" smtClean="0"/>
              <a:t>videresende</a:t>
            </a:r>
            <a:r>
              <a:rPr lang="en-US" dirty="0" smtClean="0"/>
              <a:t> </a:t>
            </a:r>
            <a:r>
              <a:rPr lang="en-US" dirty="0" err="1" smtClean="0"/>
              <a:t>til</a:t>
            </a:r>
            <a:r>
              <a:rPr lang="en-US" dirty="0" smtClean="0"/>
              <a:t> en kopi </a:t>
            </a:r>
            <a:r>
              <a:rPr lang="en-US" dirty="0" err="1" smtClean="0"/>
              <a:t>af</a:t>
            </a:r>
            <a:r>
              <a:rPr lang="en-US" dirty="0" smtClean="0"/>
              <a:t> sig </a:t>
            </a:r>
            <a:r>
              <a:rPr lang="en-US" dirty="0" err="1" smtClean="0"/>
              <a:t>selv</a:t>
            </a:r>
            <a:r>
              <a:rPr lang="en-US" dirty="0" smtClean="0"/>
              <a:t>, de </a:t>
            </a:r>
            <a:r>
              <a:rPr lang="en-US" dirty="0" err="1" smtClean="0"/>
              <a:t>tal</a:t>
            </a:r>
            <a:r>
              <a:rPr lang="en-US" dirty="0" smtClean="0"/>
              <a:t>, </a:t>
            </a:r>
            <a:r>
              <a:rPr lang="en-US" dirty="0" err="1" smtClean="0"/>
              <a:t>der</a:t>
            </a:r>
            <a:r>
              <a:rPr lang="en-US" dirty="0" smtClean="0"/>
              <a:t> IKKE </a:t>
            </a:r>
            <a:r>
              <a:rPr lang="en-US" dirty="0" err="1" smtClean="0"/>
              <a:t>har</a:t>
            </a:r>
            <a:r>
              <a:rPr lang="en-US" dirty="0" smtClean="0"/>
              <a:t> </a:t>
            </a:r>
            <a:r>
              <a:rPr lang="en-US" dirty="0" err="1" smtClean="0"/>
              <a:t>det</a:t>
            </a:r>
            <a:r>
              <a:rPr lang="en-US" dirty="0" smtClean="0"/>
              <a:t> </a:t>
            </a:r>
            <a:r>
              <a:rPr lang="en-US" dirty="0" err="1" smtClean="0"/>
              <a:t>første</a:t>
            </a:r>
            <a:r>
              <a:rPr lang="en-US" dirty="0" smtClean="0"/>
              <a:t> </a:t>
            </a:r>
            <a:r>
              <a:rPr lang="en-US" dirty="0" err="1" smtClean="0"/>
              <a:t>tal</a:t>
            </a:r>
            <a:r>
              <a:rPr lang="en-US" dirty="0" smtClean="0"/>
              <a:t> </a:t>
            </a:r>
            <a:r>
              <a:rPr lang="en-US" dirty="0" err="1" smtClean="0"/>
              <a:t>som</a:t>
            </a:r>
            <a:r>
              <a:rPr lang="en-US" dirty="0" smtClean="0"/>
              <a:t> divisor. Send </a:t>
            </a:r>
            <a:r>
              <a:rPr lang="en-US" dirty="0" err="1" smtClean="0"/>
              <a:t>tallene</a:t>
            </a:r>
            <a:r>
              <a:rPr lang="en-US" dirty="0" smtClean="0"/>
              <a:t> </a:t>
            </a:r>
            <a:r>
              <a:rPr lang="en-US" dirty="0" err="1" smtClean="0"/>
              <a:t>fra</a:t>
            </a:r>
            <a:r>
              <a:rPr lang="en-US" dirty="0" smtClean="0"/>
              <a:t> 2 </a:t>
            </a:r>
            <a:r>
              <a:rPr lang="en-US" dirty="0" err="1" smtClean="0"/>
              <a:t>til</a:t>
            </a:r>
            <a:r>
              <a:rPr lang="en-US" dirty="0" smtClean="0"/>
              <a:t> 100 </a:t>
            </a:r>
            <a:r>
              <a:rPr lang="en-US" dirty="0" err="1" smtClean="0"/>
              <a:t>igennem</a:t>
            </a:r>
            <a:r>
              <a:rPr lang="en-US" dirty="0" smtClean="0"/>
              <a:t> </a:t>
            </a:r>
            <a:r>
              <a:rPr lang="en-US" dirty="0" err="1" smtClean="0"/>
              <a:t>sien</a:t>
            </a:r>
            <a:r>
              <a:rPr lang="en-US" dirty="0" smtClean="0"/>
              <a:t>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Modul</a:t>
            </a:r>
            <a:r>
              <a:rPr lang="en-US" dirty="0" smtClean="0"/>
              <a:t> 1: </a:t>
            </a:r>
            <a:r>
              <a:rPr lang="en-US" dirty="0" err="1" smtClean="0"/>
              <a:t>Opgaver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err="1" smtClean="0"/>
              <a:t>Hvor</a:t>
            </a:r>
            <a:r>
              <a:rPr lang="en-US" dirty="0" smtClean="0"/>
              <a:t> mange </a:t>
            </a:r>
            <a:r>
              <a:rPr lang="en-US" dirty="0" err="1" smtClean="0"/>
              <a:t>har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installeret</a:t>
            </a:r>
            <a:r>
              <a:rPr lang="en-US" dirty="0" smtClean="0"/>
              <a:t> Emerald </a:t>
            </a:r>
            <a:r>
              <a:rPr lang="en-US" dirty="0" err="1" smtClean="0"/>
              <a:t>på</a:t>
            </a:r>
            <a:r>
              <a:rPr lang="en-US" dirty="0" smtClean="0"/>
              <a:t> </a:t>
            </a:r>
            <a:r>
              <a:rPr lang="en-US" dirty="0" err="1" smtClean="0"/>
              <a:t>egen</a:t>
            </a:r>
            <a:r>
              <a:rPr lang="en-US" dirty="0" smtClean="0"/>
              <a:t> </a:t>
            </a:r>
            <a:r>
              <a:rPr lang="en-US" dirty="0" err="1" smtClean="0"/>
              <a:t>maskine</a:t>
            </a:r>
            <a:r>
              <a:rPr lang="en-US" dirty="0" smtClean="0"/>
              <a:t>?</a:t>
            </a:r>
          </a:p>
          <a:p>
            <a:pPr lvl="1"/>
            <a:r>
              <a:rPr lang="en-US" dirty="0" err="1" smtClean="0"/>
              <a:t>kørt</a:t>
            </a:r>
            <a:r>
              <a:rPr lang="en-US" dirty="0" smtClean="0"/>
              <a:t> Hello World?</a:t>
            </a:r>
          </a:p>
          <a:p>
            <a:pPr lvl="1"/>
            <a:r>
              <a:rPr lang="en-US" dirty="0" err="1" smtClean="0"/>
              <a:t>gennemført</a:t>
            </a:r>
            <a:r>
              <a:rPr lang="en-US" dirty="0" smtClean="0"/>
              <a:t> </a:t>
            </a:r>
            <a:r>
              <a:rPr lang="en-US" dirty="0" err="1" smtClean="0"/>
              <a:t>alle</a:t>
            </a:r>
            <a:r>
              <a:rPr lang="en-US" dirty="0" smtClean="0"/>
              <a:t> </a:t>
            </a:r>
            <a:r>
              <a:rPr lang="en-US" dirty="0" err="1" smtClean="0"/>
              <a:t>opgaverne</a:t>
            </a:r>
            <a:r>
              <a:rPr lang="en-US" dirty="0" smtClean="0"/>
              <a:t>?</a:t>
            </a:r>
          </a:p>
          <a:p>
            <a:pPr lvl="1"/>
            <a:r>
              <a:rPr lang="en-US" dirty="0" err="1" smtClean="0"/>
              <a:t>været</a:t>
            </a:r>
            <a:r>
              <a:rPr lang="en-US" dirty="0" smtClean="0"/>
              <a:t> </a:t>
            </a:r>
            <a:r>
              <a:rPr lang="en-US" dirty="0" err="1" smtClean="0"/>
              <a:t>til</a:t>
            </a:r>
            <a:r>
              <a:rPr lang="en-US" dirty="0" smtClean="0"/>
              <a:t> </a:t>
            </a:r>
            <a:r>
              <a:rPr lang="en-US" dirty="0" err="1" smtClean="0"/>
              <a:t>øvelserne</a:t>
            </a:r>
            <a:r>
              <a:rPr lang="en-US" dirty="0" smtClean="0"/>
              <a:t>?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Modul</a:t>
            </a:r>
            <a:r>
              <a:rPr lang="en-US" b="1" dirty="0" smtClean="0"/>
              <a:t> 2: Concurrency, distribution</a:t>
            </a:r>
          </a:p>
        </p:txBody>
      </p:sp>
      <p:sp>
        <p:nvSpPr>
          <p:cNvPr id="13315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Hvorfor</a:t>
            </a:r>
            <a:r>
              <a:rPr lang="en-US" dirty="0" smtClean="0"/>
              <a:t> distribution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interessant</a:t>
            </a:r>
            <a:r>
              <a:rPr lang="en-US" dirty="0" smtClean="0"/>
              <a:t> for </a:t>
            </a:r>
            <a:r>
              <a:rPr lang="en-US" dirty="0" err="1" smtClean="0"/>
              <a:t>alle</a:t>
            </a:r>
            <a:r>
              <a:rPr lang="en-US" dirty="0" smtClean="0"/>
              <a:t>!</a:t>
            </a:r>
          </a:p>
          <a:p>
            <a:r>
              <a:rPr lang="en-US" dirty="0" smtClean="0"/>
              <a:t>Concurrency</a:t>
            </a:r>
            <a:endParaRPr lang="en-US" dirty="0" smtClean="0"/>
          </a:p>
          <a:p>
            <a:r>
              <a:rPr lang="en-US" dirty="0" smtClean="0"/>
              <a:t>Monitors</a:t>
            </a:r>
          </a:p>
          <a:p>
            <a:r>
              <a:rPr lang="en-US" dirty="0" smtClean="0"/>
              <a:t>Distribution model</a:t>
            </a:r>
          </a:p>
          <a:p>
            <a:r>
              <a:rPr lang="en-US" dirty="0" smtClean="0"/>
              <a:t>Distribution primitives</a:t>
            </a:r>
          </a:p>
          <a:p>
            <a:endParaRPr lang="en-US" dirty="0" smtClean="0"/>
          </a:p>
          <a:p>
            <a:pPr>
              <a:buFont typeface="Arial" charset="0"/>
              <a:buNone/>
            </a:pPr>
            <a:r>
              <a:rPr lang="en-US" dirty="0" err="1" smtClean="0"/>
              <a:t>Obligatorisk</a:t>
            </a:r>
            <a:r>
              <a:rPr lang="en-US" dirty="0" smtClean="0"/>
              <a:t> </a:t>
            </a:r>
            <a:r>
              <a:rPr lang="en-US" dirty="0" err="1" smtClean="0"/>
              <a:t>opgave</a:t>
            </a:r>
            <a:r>
              <a:rPr lang="en-US" dirty="0" smtClean="0"/>
              <a:t>: </a:t>
            </a:r>
          </a:p>
          <a:p>
            <a:pPr>
              <a:buFont typeface="Arial" charset="0"/>
              <a:buNone/>
            </a:pPr>
            <a:r>
              <a:rPr lang="en-US" dirty="0" err="1" smtClean="0"/>
              <a:t>Små</a:t>
            </a:r>
            <a:r>
              <a:rPr lang="en-US" dirty="0" smtClean="0"/>
              <a:t> </a:t>
            </a:r>
            <a:r>
              <a:rPr lang="en-US" dirty="0" err="1" smtClean="0"/>
              <a:t>programmeringsopgaver</a:t>
            </a:r>
            <a:r>
              <a:rPr lang="en-US" dirty="0" smtClean="0"/>
              <a:t> </a:t>
            </a:r>
            <a:r>
              <a:rPr lang="en-US" dirty="0" err="1" smtClean="0"/>
              <a:t>om</a:t>
            </a:r>
            <a:r>
              <a:rPr lang="en-US" dirty="0" smtClean="0"/>
              <a:t> concurrency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Modul 3: Distribution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err="1" smtClean="0"/>
              <a:t>Grundliggende</a:t>
            </a:r>
            <a:r>
              <a:rPr lang="en-US" dirty="0" smtClean="0"/>
              <a:t> </a:t>
            </a:r>
            <a:r>
              <a:rPr lang="en-US" dirty="0" err="1" smtClean="0"/>
              <a:t>principper</a:t>
            </a:r>
            <a:r>
              <a:rPr lang="en-US" dirty="0" smtClean="0"/>
              <a:t> for distribution :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Remote References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RPC – remote procedure call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Implementation of RPC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Location concept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Simple mobility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Asynchronous operations in Emerald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Immutability and its uses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Modul 4: Advanced distribution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err="1" smtClean="0"/>
              <a:t>Avancerede</a:t>
            </a:r>
            <a:r>
              <a:rPr lang="en-US" dirty="0" smtClean="0"/>
              <a:t> distribution: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Call-back concept: Node State Changes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Emerald Virtual Machine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Secure hash functions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Peer-to-peer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Napster/</a:t>
            </a:r>
            <a:r>
              <a:rPr lang="en-US" dirty="0" err="1" smtClean="0"/>
              <a:t>Nopester</a:t>
            </a: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Implementation of process mobility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Distributed Garbage Collection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En </a:t>
            </a:r>
            <a:r>
              <a:rPr lang="en-US" dirty="0" err="1" smtClean="0"/>
              <a:t>større</a:t>
            </a:r>
            <a:r>
              <a:rPr lang="en-US" dirty="0" smtClean="0"/>
              <a:t> </a:t>
            </a:r>
            <a:r>
              <a:rPr lang="en-US" dirty="0" err="1" smtClean="0"/>
              <a:t>programmeringsopgave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Modul 5: Større opgave</a:t>
            </a:r>
          </a:p>
        </p:txBody>
      </p:sp>
      <p:sp>
        <p:nvSpPr>
          <p:cNvPr id="16387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Heterogeneous mobility</a:t>
            </a:r>
          </a:p>
          <a:p>
            <a:r>
              <a:rPr lang="en-US" dirty="0" smtClean="0"/>
              <a:t>Design Patterns: Proxy, Observer</a:t>
            </a:r>
          </a:p>
          <a:p>
            <a:r>
              <a:rPr lang="en-US" dirty="0" smtClean="0"/>
              <a:t>Keys</a:t>
            </a:r>
          </a:p>
          <a:p>
            <a:r>
              <a:rPr lang="en-US" dirty="0" smtClean="0"/>
              <a:t>Replication</a:t>
            </a:r>
          </a:p>
          <a:p>
            <a:r>
              <a:rPr lang="en-US" dirty="0" smtClean="0"/>
              <a:t>Take-home exam</a:t>
            </a:r>
          </a:p>
          <a:p>
            <a:r>
              <a:rPr lang="en-US" dirty="0" err="1" smtClean="0"/>
              <a:t>Planetlab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pPr>
              <a:buFont typeface="Arial" charset="0"/>
              <a:buNone/>
            </a:pPr>
            <a:r>
              <a:rPr lang="en-US" dirty="0" smtClean="0"/>
              <a:t>En </a:t>
            </a:r>
            <a:r>
              <a:rPr lang="en-US" dirty="0" err="1" smtClean="0"/>
              <a:t>større</a:t>
            </a:r>
            <a:r>
              <a:rPr lang="en-US" dirty="0" smtClean="0"/>
              <a:t> </a:t>
            </a:r>
            <a:r>
              <a:rPr lang="en-US" dirty="0" err="1" smtClean="0"/>
              <a:t>programmeringsopgave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Denne</a:t>
            </a:r>
            <a:r>
              <a:rPr lang="en-US" dirty="0" smtClean="0"/>
              <a:t> gang: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Hvorfor</a:t>
            </a:r>
            <a:r>
              <a:rPr lang="en-US" dirty="0" smtClean="0"/>
              <a:t> Distribution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interessant</a:t>
            </a:r>
            <a:r>
              <a:rPr lang="en-US" dirty="0" smtClean="0"/>
              <a:t> for </a:t>
            </a:r>
            <a:r>
              <a:rPr lang="en-US" dirty="0" err="1" smtClean="0"/>
              <a:t>alle</a:t>
            </a:r>
            <a:r>
              <a:rPr lang="en-US" dirty="0" smtClean="0"/>
              <a:t>!</a:t>
            </a:r>
          </a:p>
          <a:p>
            <a:r>
              <a:rPr lang="en-US" dirty="0" smtClean="0"/>
              <a:t>Concurrency </a:t>
            </a:r>
            <a:r>
              <a:rPr lang="en-US" dirty="0" smtClean="0"/>
              <a:t>in Emerald</a:t>
            </a:r>
          </a:p>
          <a:p>
            <a:r>
              <a:rPr lang="en-US" dirty="0" smtClean="0"/>
              <a:t>Principles for concurrency</a:t>
            </a:r>
          </a:p>
          <a:p>
            <a:r>
              <a:rPr lang="en-US" dirty="0" smtClean="0"/>
              <a:t>Distribution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Velkommen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Eric Jul, Professor II, til daglig: Bell Labs, Dublin, Ireland</a:t>
            </a:r>
          </a:p>
          <a:p>
            <a:r>
              <a:rPr lang="nb-NO" dirty="0" smtClean="0"/>
              <a:t>Tor Ivar Johansen, hjelpelærer</a:t>
            </a:r>
          </a:p>
          <a:p>
            <a:r>
              <a:rPr lang="nb-NO" dirty="0" smtClean="0"/>
              <a:t>Bj</a:t>
            </a:r>
            <a:r>
              <a:rPr lang="da-DK" dirty="0" smtClean="0"/>
              <a:t>ørn</a:t>
            </a:r>
            <a:r>
              <a:rPr lang="en-GB" dirty="0" smtClean="0"/>
              <a:t> Erik, </a:t>
            </a:r>
            <a:r>
              <a:rPr lang="en-GB" dirty="0" err="1" smtClean="0"/>
              <a:t>hjelpel</a:t>
            </a:r>
            <a:r>
              <a:rPr lang="da-DK" dirty="0" smtClean="0"/>
              <a:t>ærer</a:t>
            </a:r>
            <a:endParaRPr lang="nb-NO" dirty="0" smtClean="0"/>
          </a:p>
          <a:p>
            <a:endParaRPr lang="nb-NO" dirty="0" smtClean="0"/>
          </a:p>
          <a:p>
            <a:pPr>
              <a:buNone/>
            </a:pPr>
            <a:r>
              <a:rPr lang="nb-NO" dirty="0" smtClean="0"/>
              <a:t>Hvem var her IKKE første gang?</a:t>
            </a:r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Distribution?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Trends:</a:t>
            </a:r>
          </a:p>
          <a:p>
            <a:r>
              <a:rPr lang="en-US" dirty="0" smtClean="0"/>
              <a:t>Moore’s law (1965): transistors/cm</a:t>
            </a:r>
            <a:r>
              <a:rPr lang="en-US" baseline="30000" dirty="0" smtClean="0"/>
              <a:t>2</a:t>
            </a:r>
            <a:r>
              <a:rPr lang="en-US" dirty="0" smtClean="0"/>
              <a:t> </a:t>
            </a:r>
            <a:r>
              <a:rPr lang="en-US" i="1" dirty="0" smtClean="0"/>
              <a:t>doubles every year</a:t>
            </a:r>
          </a:p>
          <a:p>
            <a:r>
              <a:rPr lang="en-US" dirty="0" smtClean="0"/>
              <a:t>Modified Moore’s Law (1975): </a:t>
            </a:r>
            <a:r>
              <a:rPr lang="en-US" dirty="0" smtClean="0"/>
              <a:t>transistors/cm</a:t>
            </a:r>
            <a:r>
              <a:rPr lang="en-US" baseline="30000" dirty="0" smtClean="0"/>
              <a:t>2</a:t>
            </a:r>
            <a:r>
              <a:rPr lang="en-US" dirty="0" smtClean="0"/>
              <a:t> </a:t>
            </a:r>
            <a:r>
              <a:rPr lang="en-US" i="1" dirty="0" smtClean="0"/>
              <a:t>doubles one to two years</a:t>
            </a:r>
          </a:p>
          <a:p>
            <a:pPr>
              <a:buNone/>
            </a:pPr>
            <a:r>
              <a:rPr lang="en-US" dirty="0" smtClean="0"/>
              <a:t>Consequence: Number of machine cycles has doubled every 1-2 years since 1959.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CPUs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A consequence of Moore’s Law has been that CPUs from 1959 to 2005 increased in clock frequency at the same rate as the increase in transistors.</a:t>
            </a:r>
          </a:p>
          <a:p>
            <a:pPr>
              <a:buNone/>
            </a:pPr>
            <a:r>
              <a:rPr lang="en-US" dirty="0" smtClean="0"/>
              <a:t>However, from 2005 clock frequencies has leveled </a:t>
            </a:r>
            <a:r>
              <a:rPr lang="en-US" i="1" dirty="0" smtClean="0"/>
              <a:t>completely off</a:t>
            </a:r>
            <a:r>
              <a:rPr lang="en-US" dirty="0" smtClean="0"/>
              <a:t> at about 3 GHz.</a:t>
            </a:r>
          </a:p>
          <a:p>
            <a:pPr>
              <a:buNone/>
            </a:pPr>
            <a:r>
              <a:rPr lang="en-US" dirty="0" smtClean="0"/>
              <a:t>Instead, the number of </a:t>
            </a:r>
            <a:r>
              <a:rPr lang="en-US" i="1" dirty="0" smtClean="0"/>
              <a:t>cores</a:t>
            </a:r>
            <a:r>
              <a:rPr lang="en-US" dirty="0" smtClean="0"/>
              <a:t> doubles every 1-2 years.</a:t>
            </a:r>
          </a:p>
          <a:p>
            <a:pPr>
              <a:buNone/>
            </a:pPr>
            <a:r>
              <a:rPr lang="en-US" dirty="0" smtClean="0"/>
              <a:t>Summary: </a:t>
            </a:r>
            <a:r>
              <a:rPr lang="en-US" i="1" dirty="0" smtClean="0"/>
              <a:t>Cycles/second </a:t>
            </a:r>
            <a:r>
              <a:rPr lang="en-US" dirty="0" smtClean="0"/>
              <a:t> doubles every 1-2 years from 1959 to (estimated) 2018!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Speed of Light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Speed of light is approximately 300,000 km/s</a:t>
            </a:r>
          </a:p>
          <a:p>
            <a:r>
              <a:rPr lang="en-US" b="1" dirty="0" smtClean="0"/>
              <a:t>Exact</a:t>
            </a:r>
            <a:r>
              <a:rPr lang="en-US" dirty="0" smtClean="0"/>
              <a:t> definition: c = 299,792,458 m/s in vacuum.</a:t>
            </a:r>
          </a:p>
          <a:p>
            <a:r>
              <a:rPr lang="en-US" dirty="0" smtClean="0"/>
              <a:t>In copper and optical fiber: about 1/3 slower.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In a nanosecond, light moves about 30 cm, i.e</a:t>
            </a:r>
            <a:r>
              <a:rPr lang="en-US" smtClean="0"/>
              <a:t>., about </a:t>
            </a:r>
            <a:r>
              <a:rPr lang="en-US" dirty="0" smtClean="0"/>
              <a:t>1 foot, so  1 ns is a “light-foot”!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Latency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If two machines are 3 meters apart, latency due to speed of light is approximately 10 nanoseconds ((3m) / (3x10</a:t>
            </a:r>
            <a:r>
              <a:rPr lang="en-US" baseline="30000" dirty="0" smtClean="0"/>
              <a:t>9</a:t>
            </a:r>
            <a:r>
              <a:rPr lang="en-US" dirty="0" smtClean="0"/>
              <a:t>m/s))</a:t>
            </a:r>
          </a:p>
          <a:p>
            <a:pPr>
              <a:buNone/>
            </a:pPr>
            <a:r>
              <a:rPr lang="en-US" dirty="0" smtClean="0"/>
              <a:t>Now measure “distance” in </a:t>
            </a:r>
            <a:r>
              <a:rPr lang="en-US" i="1" dirty="0" smtClean="0"/>
              <a:t>CPU cycles: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In 1980: Intel 8080 1MHz </a:t>
            </a:r>
            <a:r>
              <a:rPr lang="en-US" dirty="0" smtClean="0"/>
              <a:t>CPU: 1/100 cycle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In 2005: Intel Pentium 3GHz </a:t>
            </a:r>
            <a:r>
              <a:rPr lang="en-US" dirty="0" smtClean="0"/>
              <a:t>CPU: 30 cycles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Exploding Universe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Chocking Consequence:</a:t>
            </a:r>
          </a:p>
          <a:p>
            <a:pPr>
              <a:buNone/>
            </a:pPr>
            <a:r>
              <a:rPr lang="en-US" dirty="0" smtClean="0"/>
              <a:t>If any two computers at a fixed distance (in meters) are upgraded often then they will </a:t>
            </a:r>
            <a:r>
              <a:rPr lang="en-US" i="1" dirty="0" smtClean="0"/>
              <a:t>appear</a:t>
            </a:r>
            <a:r>
              <a:rPr lang="en-US" dirty="0" smtClean="0"/>
              <a:t> to move away from each other </a:t>
            </a:r>
            <a:r>
              <a:rPr lang="en-US" i="1" dirty="0" smtClean="0"/>
              <a:t>exponentially</a:t>
            </a:r>
            <a:r>
              <a:rPr lang="en-US" dirty="0" smtClean="0"/>
              <a:t> as measured in </a:t>
            </a:r>
            <a:r>
              <a:rPr lang="en-US" i="1" dirty="0" smtClean="0"/>
              <a:t>clock cycles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THUS everyone must use distributed techniques!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The speed of light is, </a:t>
            </a:r>
            <a:r>
              <a:rPr lang="en-US" i="1" dirty="0" smtClean="0"/>
              <a:t>sadly,</a:t>
            </a:r>
            <a:r>
              <a:rPr lang="en-US" dirty="0" smtClean="0"/>
              <a:t> </a:t>
            </a:r>
            <a:r>
              <a:rPr lang="en-US" i="1" dirty="0" smtClean="0"/>
              <a:t>way, WAY too slow!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Opgavesæt</a:t>
            </a:r>
            <a:r>
              <a:rPr lang="en-US" dirty="0" smtClean="0"/>
              <a:t> II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Kør</a:t>
            </a:r>
            <a:r>
              <a:rPr lang="en-US" dirty="0" smtClean="0"/>
              <a:t> hi – ho</a:t>
            </a:r>
          </a:p>
          <a:p>
            <a:r>
              <a:rPr lang="en-US" dirty="0" smtClean="0"/>
              <a:t>Programmer en barrier </a:t>
            </a:r>
            <a:r>
              <a:rPr lang="en-US" dirty="0" err="1" smtClean="0"/>
              <a:t>i</a:t>
            </a:r>
            <a:r>
              <a:rPr lang="en-US" dirty="0" smtClean="0"/>
              <a:t> Emerald, test med program </a:t>
            </a:r>
            <a:r>
              <a:rPr lang="en-US" dirty="0" err="1" smtClean="0"/>
              <a:t>der</a:t>
            </a:r>
            <a:r>
              <a:rPr lang="en-US" dirty="0" smtClean="0"/>
              <a:t> </a:t>
            </a:r>
            <a:r>
              <a:rPr lang="en-US" dirty="0" err="1" smtClean="0"/>
              <a:t>har</a:t>
            </a:r>
            <a:r>
              <a:rPr lang="en-US" dirty="0" smtClean="0"/>
              <a:t> 4 processer, </a:t>
            </a:r>
            <a:r>
              <a:rPr lang="en-US" dirty="0" err="1" smtClean="0"/>
              <a:t>som</a:t>
            </a:r>
            <a:r>
              <a:rPr lang="en-US" dirty="0" smtClean="0"/>
              <a:t> </a:t>
            </a:r>
            <a:r>
              <a:rPr lang="en-US" dirty="0" err="1" smtClean="0"/>
              <a:t>venter</a:t>
            </a:r>
            <a:r>
              <a:rPr lang="en-US" dirty="0" smtClean="0"/>
              <a:t> </a:t>
            </a:r>
            <a:r>
              <a:rPr lang="en-US" dirty="0" err="1" smtClean="0"/>
              <a:t>på</a:t>
            </a:r>
            <a:r>
              <a:rPr lang="en-US" dirty="0" smtClean="0"/>
              <a:t> </a:t>
            </a:r>
            <a:r>
              <a:rPr lang="en-US" dirty="0" err="1" smtClean="0"/>
              <a:t>barrieren</a:t>
            </a:r>
            <a:r>
              <a:rPr lang="en-US" dirty="0" smtClean="0"/>
              <a:t> </a:t>
            </a:r>
            <a:r>
              <a:rPr lang="en-US" dirty="0" err="1" smtClean="0"/>
              <a:t>gentagne</a:t>
            </a:r>
            <a:r>
              <a:rPr lang="en-US" dirty="0" smtClean="0"/>
              <a:t> </a:t>
            </a:r>
            <a:r>
              <a:rPr lang="en-US" dirty="0" err="1" smtClean="0"/>
              <a:t>gange</a:t>
            </a:r>
            <a:r>
              <a:rPr lang="en-US" dirty="0" smtClean="0"/>
              <a:t>, </a:t>
            </a:r>
            <a:r>
              <a:rPr lang="en-US" dirty="0" err="1" smtClean="0"/>
              <a:t>skrive</a:t>
            </a:r>
            <a:r>
              <a:rPr lang="en-US" dirty="0" smtClean="0"/>
              <a:t> </a:t>
            </a:r>
            <a:r>
              <a:rPr lang="en-US" dirty="0" err="1" smtClean="0"/>
              <a:t>ud</a:t>
            </a:r>
            <a:r>
              <a:rPr lang="en-US" dirty="0" smtClean="0"/>
              <a:t> </a:t>
            </a:r>
            <a:r>
              <a:rPr lang="en-US" dirty="0" err="1" smtClean="0"/>
              <a:t>hver</a:t>
            </a:r>
            <a:r>
              <a:rPr lang="en-US" dirty="0" smtClean="0"/>
              <a:t> gang de </a:t>
            </a:r>
            <a:r>
              <a:rPr lang="en-US" dirty="0" err="1" smtClean="0"/>
              <a:t>prøver</a:t>
            </a:r>
            <a:r>
              <a:rPr lang="en-US" dirty="0" smtClean="0"/>
              <a:t> at </a:t>
            </a:r>
            <a:r>
              <a:rPr lang="en-US" dirty="0" err="1" smtClean="0"/>
              <a:t>passerer</a:t>
            </a:r>
            <a:r>
              <a:rPr lang="en-US" dirty="0" smtClean="0"/>
              <a:t> </a:t>
            </a:r>
            <a:r>
              <a:rPr lang="en-US" dirty="0" err="1" smtClean="0"/>
              <a:t>og</a:t>
            </a:r>
            <a:r>
              <a:rPr lang="en-US" dirty="0" smtClean="0"/>
              <a:t> </a:t>
            </a:r>
            <a:r>
              <a:rPr lang="en-US" dirty="0" err="1" smtClean="0"/>
              <a:t>igen</a:t>
            </a:r>
            <a:r>
              <a:rPr lang="en-US" dirty="0" smtClean="0"/>
              <a:t> </a:t>
            </a:r>
            <a:r>
              <a:rPr lang="en-US" dirty="0" err="1" smtClean="0"/>
              <a:t>når</a:t>
            </a:r>
            <a:r>
              <a:rPr lang="en-US" dirty="0" smtClean="0"/>
              <a:t> de </a:t>
            </a:r>
            <a:r>
              <a:rPr lang="en-US" dirty="0" err="1" smtClean="0"/>
              <a:t>passerer</a:t>
            </a:r>
            <a:r>
              <a:rPr lang="en-US" dirty="0" smtClean="0"/>
              <a:t>. </a:t>
            </a:r>
            <a:r>
              <a:rPr lang="en-US" dirty="0" err="1" smtClean="0"/>
              <a:t>Endnu</a:t>
            </a:r>
            <a:r>
              <a:rPr lang="en-US" dirty="0" smtClean="0"/>
              <a:t> en process </a:t>
            </a:r>
            <a:r>
              <a:rPr lang="en-US" dirty="0" err="1" smtClean="0"/>
              <a:t>som</a:t>
            </a:r>
            <a:r>
              <a:rPr lang="en-US" dirty="0" smtClean="0"/>
              <a:t> </a:t>
            </a:r>
            <a:r>
              <a:rPr lang="en-US" dirty="0" err="1" smtClean="0"/>
              <a:t>udløser</a:t>
            </a:r>
            <a:r>
              <a:rPr lang="en-US" dirty="0" smtClean="0"/>
              <a:t> </a:t>
            </a:r>
            <a:r>
              <a:rPr lang="en-US" dirty="0" err="1" smtClean="0"/>
              <a:t>barrieren</a:t>
            </a:r>
            <a:r>
              <a:rPr lang="en-US" dirty="0" smtClean="0"/>
              <a:t> 3 </a:t>
            </a:r>
            <a:r>
              <a:rPr lang="en-US" dirty="0" err="1" smtClean="0"/>
              <a:t>gange</a:t>
            </a:r>
            <a:r>
              <a:rPr lang="en-US" dirty="0" smtClean="0"/>
              <a:t>. </a:t>
            </a:r>
            <a:r>
              <a:rPr lang="en-US" dirty="0" err="1" smtClean="0"/>
              <a:t>Kør</a:t>
            </a:r>
            <a:r>
              <a:rPr lang="en-US" dirty="0" smtClean="0"/>
              <a:t> </a:t>
            </a:r>
            <a:r>
              <a:rPr lang="en-US" dirty="0" err="1" smtClean="0"/>
              <a:t>programmet</a:t>
            </a:r>
            <a:r>
              <a:rPr lang="en-US" dirty="0" smtClean="0"/>
              <a:t>.</a:t>
            </a:r>
          </a:p>
          <a:p>
            <a:r>
              <a:rPr lang="en-US" dirty="0" smtClean="0"/>
              <a:t>Programmer en producer-consumer-med-buffer </a:t>
            </a:r>
            <a:r>
              <a:rPr lang="en-US" dirty="0" err="1" smtClean="0"/>
              <a:t>i</a:t>
            </a:r>
            <a:r>
              <a:rPr lang="en-US" dirty="0" smtClean="0"/>
              <a:t> Emerald. Send </a:t>
            </a:r>
            <a:r>
              <a:rPr lang="en-US" dirty="0" err="1" smtClean="0"/>
              <a:t>tallene</a:t>
            </a:r>
            <a:r>
              <a:rPr lang="en-US" dirty="0" smtClean="0"/>
              <a:t> 1-30 </a:t>
            </a:r>
            <a:r>
              <a:rPr lang="en-US" dirty="0" err="1" smtClean="0"/>
              <a:t>igennem</a:t>
            </a:r>
            <a:r>
              <a:rPr lang="en-US" dirty="0" smtClean="0"/>
              <a:t> </a:t>
            </a:r>
            <a:r>
              <a:rPr lang="en-US" dirty="0" err="1" smtClean="0"/>
              <a:t>bufferen</a:t>
            </a:r>
            <a:r>
              <a:rPr lang="en-US" dirty="0" smtClean="0"/>
              <a:t>, </a:t>
            </a:r>
            <a:r>
              <a:rPr lang="en-US" dirty="0" err="1" smtClean="0"/>
              <a:t>hvor</a:t>
            </a:r>
            <a:r>
              <a:rPr lang="en-US" dirty="0" smtClean="0"/>
              <a:t> producer </a:t>
            </a:r>
            <a:r>
              <a:rPr lang="en-US" dirty="0" err="1" smtClean="0"/>
              <a:t>og</a:t>
            </a:r>
            <a:r>
              <a:rPr lang="en-US" dirty="0" smtClean="0"/>
              <a:t> consumer </a:t>
            </a:r>
            <a:r>
              <a:rPr lang="en-US" dirty="0" err="1" smtClean="0"/>
              <a:t>hhv</a:t>
            </a:r>
            <a:r>
              <a:rPr lang="en-US" dirty="0" smtClean="0"/>
              <a:t>. </a:t>
            </a:r>
            <a:r>
              <a:rPr lang="en-US" dirty="0" err="1" smtClean="0"/>
              <a:t>hver</a:t>
            </a:r>
            <a:r>
              <a:rPr lang="en-US" dirty="0" smtClean="0"/>
              <a:t> 3. </a:t>
            </a:r>
            <a:r>
              <a:rPr lang="en-US" dirty="0" err="1" smtClean="0"/>
              <a:t>og</a:t>
            </a:r>
            <a:r>
              <a:rPr lang="en-US" dirty="0" smtClean="0"/>
              <a:t> 5. gang </a:t>
            </a:r>
            <a:r>
              <a:rPr lang="en-US" dirty="0" err="1" smtClean="0"/>
              <a:t>venter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100 ms (</a:t>
            </a:r>
            <a:r>
              <a:rPr lang="en-US" dirty="0" err="1" smtClean="0"/>
              <a:t>brug</a:t>
            </a:r>
            <a:r>
              <a:rPr lang="en-US" dirty="0" smtClean="0"/>
              <a:t> </a:t>
            </a:r>
            <a:r>
              <a:rPr lang="en-US" i="1" dirty="0" smtClean="0"/>
              <a:t>delay</a:t>
            </a:r>
            <a:r>
              <a:rPr lang="en-US" dirty="0" smtClean="0"/>
              <a:t>). Lad </a:t>
            </a:r>
            <a:r>
              <a:rPr lang="en-US" dirty="0" err="1" smtClean="0"/>
              <a:t>bufferen</a:t>
            </a:r>
            <a:r>
              <a:rPr lang="en-US" dirty="0" smtClean="0"/>
              <a:t> </a:t>
            </a:r>
            <a:r>
              <a:rPr lang="en-US" dirty="0" err="1" smtClean="0"/>
              <a:t>udskrive</a:t>
            </a:r>
            <a:r>
              <a:rPr lang="en-US" dirty="0" smtClean="0"/>
              <a:t>, </a:t>
            </a:r>
            <a:r>
              <a:rPr lang="en-US" dirty="0" err="1" smtClean="0"/>
              <a:t>når</a:t>
            </a:r>
            <a:r>
              <a:rPr lang="en-US" dirty="0" smtClean="0"/>
              <a:t> den </a:t>
            </a:r>
            <a:r>
              <a:rPr lang="en-US" dirty="0" err="1" smtClean="0"/>
              <a:t>indsætter</a:t>
            </a:r>
            <a:r>
              <a:rPr lang="en-US" dirty="0" smtClean="0"/>
              <a:t>/</a:t>
            </a:r>
            <a:r>
              <a:rPr lang="en-US" dirty="0" err="1" smtClean="0"/>
              <a:t>fjerner</a:t>
            </a:r>
            <a:r>
              <a:rPr lang="en-US" dirty="0" smtClean="0"/>
              <a:t> et element. </a:t>
            </a:r>
            <a:r>
              <a:rPr lang="en-US" dirty="0" err="1" smtClean="0"/>
              <a:t>Brug</a:t>
            </a:r>
            <a:r>
              <a:rPr lang="en-US" dirty="0" smtClean="0"/>
              <a:t> array. Max 2 </a:t>
            </a:r>
            <a:r>
              <a:rPr lang="en-US" dirty="0" err="1" smtClean="0"/>
              <a:t>elementer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err="1" smtClean="0"/>
              <a:t>Afleveringsfrist</a:t>
            </a:r>
            <a:r>
              <a:rPr lang="en-US" dirty="0" smtClean="0"/>
              <a:t>, 2012-02-20 </a:t>
            </a:r>
            <a:r>
              <a:rPr lang="en-US" dirty="0" err="1" smtClean="0"/>
              <a:t>kl</a:t>
            </a:r>
            <a:r>
              <a:rPr lang="en-US" dirty="0" smtClean="0"/>
              <a:t>. 23.59 </a:t>
            </a:r>
            <a:r>
              <a:rPr lang="en-US" dirty="0" err="1" smtClean="0"/>
              <a:t>norsk</a:t>
            </a:r>
            <a:r>
              <a:rPr lang="en-US" dirty="0" smtClean="0"/>
              <a:t> </a:t>
            </a:r>
            <a:r>
              <a:rPr lang="en-US" dirty="0" err="1" smtClean="0"/>
              <a:t>tid</a:t>
            </a:r>
            <a:r>
              <a:rPr lang="en-US" dirty="0" smtClean="0"/>
              <a:t> (22.59 UTC)</a:t>
            </a:r>
          </a:p>
          <a:p>
            <a:pPr>
              <a:buNone/>
            </a:pPr>
            <a:r>
              <a:rPr lang="en-US" dirty="0" err="1" smtClean="0"/>
              <a:t>Sendes</a:t>
            </a:r>
            <a:r>
              <a:rPr lang="en-US" dirty="0" smtClean="0"/>
              <a:t> </a:t>
            </a:r>
            <a:r>
              <a:rPr lang="en-US" dirty="0" err="1" smtClean="0"/>
              <a:t>til</a:t>
            </a:r>
            <a:r>
              <a:rPr lang="en-US" dirty="0" smtClean="0"/>
              <a:t> Tor </a:t>
            </a:r>
            <a:r>
              <a:rPr lang="en-US" dirty="0" err="1" smtClean="0"/>
              <a:t>Ivar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Kontakt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>
                <a:hlinkClick r:id="rId3"/>
              </a:rPr>
              <a:t>ericbj@ifi.uio.no</a:t>
            </a:r>
            <a:endParaRPr lang="nb-NO" dirty="0" smtClean="0"/>
          </a:p>
          <a:p>
            <a:r>
              <a:rPr lang="nb-NO" dirty="0" smtClean="0"/>
              <a:t>Haster? SMS til +45 40 25 16 50</a:t>
            </a:r>
          </a:p>
          <a:p>
            <a:r>
              <a:rPr lang="nb-NO" dirty="0" smtClean="0"/>
              <a:t>Skypeid: ericbjul – efter aftale.</a:t>
            </a:r>
          </a:p>
          <a:p>
            <a:endParaRPr lang="nb-NO" dirty="0" smtClean="0"/>
          </a:p>
          <a:p>
            <a:r>
              <a:rPr lang="nb-NO" dirty="0" smtClean="0"/>
              <a:t>Tor Ivar og Bjørn Erik: kan hjelpe med det praktiske</a:t>
            </a:r>
          </a:p>
          <a:p>
            <a:pPr>
              <a:buNone/>
            </a:pPr>
            <a:endParaRPr lang="nb-NO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Hvad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Kurs om Distribuerete Objekter</a:t>
            </a:r>
          </a:p>
          <a:p>
            <a:pPr>
              <a:buNone/>
            </a:pPr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Hvornår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8457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nb-NO" dirty="0" smtClean="0"/>
              <a:t>Starter i dag og er på følgende mandage:</a:t>
            </a:r>
          </a:p>
          <a:p>
            <a:r>
              <a:rPr lang="nb-NO" dirty="0" smtClean="0"/>
              <a:t>23/1 – 2011</a:t>
            </a:r>
          </a:p>
          <a:p>
            <a:r>
              <a:rPr lang="nb-NO" dirty="0" smtClean="0"/>
              <a:t>6/2 – 2011</a:t>
            </a:r>
          </a:p>
          <a:p>
            <a:r>
              <a:rPr lang="nb-NO" dirty="0" smtClean="0"/>
              <a:t>20/2 – 2011</a:t>
            </a:r>
          </a:p>
          <a:p>
            <a:r>
              <a:rPr lang="nb-NO" dirty="0" smtClean="0"/>
              <a:t>19/3 – 2011</a:t>
            </a:r>
          </a:p>
          <a:p>
            <a:r>
              <a:rPr lang="nb-NO" dirty="0" smtClean="0"/>
              <a:t>16/4 – 2011 (forventet)</a:t>
            </a:r>
          </a:p>
          <a:p>
            <a:pPr>
              <a:buNone/>
            </a:pPr>
            <a:r>
              <a:rPr lang="nb-NO" dirty="0" smtClean="0"/>
              <a:t>Klokken 10 – 12 og 13 – 16</a:t>
            </a:r>
          </a:p>
          <a:p>
            <a:pPr>
              <a:buNone/>
            </a:pPr>
            <a:r>
              <a:rPr lang="nb-NO" dirty="0" smtClean="0"/>
              <a:t>I alt 5 x 2 x 3 timer = 30 timer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Hvor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b-NO" dirty="0" smtClean="0"/>
              <a:t>Her!?!? Men se websiderne.</a:t>
            </a:r>
          </a:p>
          <a:p>
            <a:pPr>
              <a:buNone/>
            </a:pPr>
            <a:endParaRPr lang="nb-NO" dirty="0" smtClean="0"/>
          </a:p>
          <a:p>
            <a:pPr>
              <a:buNone/>
            </a:pPr>
            <a:r>
              <a:rPr lang="nb-NO" dirty="0" smtClean="0"/>
              <a:t>Øvelsestimer: hver fredag med Tor Ivar/Bjørn Erik</a:t>
            </a:r>
          </a:p>
          <a:p>
            <a:pPr>
              <a:buNone/>
            </a:pPr>
            <a:endParaRPr lang="nb-NO" dirty="0" smtClean="0"/>
          </a:p>
          <a:p>
            <a:pPr>
              <a:buNone/>
            </a:pPr>
            <a:r>
              <a:rPr lang="nb-NO" dirty="0" smtClean="0"/>
              <a:t>VIGTIGT: mød op til øvelserne!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Hvad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b-NO" dirty="0" smtClean="0"/>
              <a:t>Principper om distribuerete objekter.</a:t>
            </a:r>
          </a:p>
          <a:p>
            <a:pPr>
              <a:buNone/>
            </a:pPr>
            <a:endParaRPr lang="nb-NO" dirty="0" smtClean="0"/>
          </a:p>
          <a:p>
            <a:pPr>
              <a:buNone/>
            </a:pPr>
            <a:r>
              <a:rPr lang="nb-NO" dirty="0" smtClean="0"/>
              <a:t>Anvender et gennemgående språk: Emerald.</a:t>
            </a:r>
          </a:p>
          <a:p>
            <a:pPr>
              <a:buNone/>
            </a:pPr>
            <a:endParaRPr lang="nb-NO" dirty="0" smtClean="0"/>
          </a:p>
          <a:p>
            <a:pPr>
              <a:buNone/>
            </a:pPr>
            <a:r>
              <a:rPr lang="nb-NO" dirty="0" smtClean="0"/>
              <a:t>VIGTIGT: Emerald er et værktøj, et eksempel – Emerald er i sig selv IKKE formålet med kurs.</a:t>
            </a:r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Materiale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mtClean="0"/>
              <a:t>Rapporter</a:t>
            </a:r>
          </a:p>
          <a:p>
            <a:r>
              <a:rPr lang="nb-NO" smtClean="0"/>
              <a:t>Artikler</a:t>
            </a:r>
          </a:p>
          <a:p>
            <a:endParaRPr lang="nb-NO" smtClean="0"/>
          </a:p>
          <a:p>
            <a:pPr>
              <a:buNone/>
            </a:pPr>
            <a:r>
              <a:rPr lang="nb-NO" smtClean="0">
                <a:hlinkClick r:id="rId3"/>
              </a:rPr>
              <a:t>www.emeraldprogramminglanguage.org</a:t>
            </a:r>
            <a:endParaRPr lang="nb-NO" smtClean="0"/>
          </a:p>
          <a:p>
            <a:pPr>
              <a:buNone/>
            </a:pPr>
            <a:endParaRPr lang="nb-NO" smtClean="0"/>
          </a:p>
          <a:p>
            <a:pPr>
              <a:buNone/>
            </a:pPr>
            <a:r>
              <a:rPr lang="nb-NO" smtClean="0"/>
              <a:t>www.sourceforge.org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Kontakt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Eric:</a:t>
            </a:r>
          </a:p>
          <a:p>
            <a:pPr>
              <a:buNone/>
            </a:pPr>
            <a:r>
              <a:rPr lang="en-US" dirty="0" smtClean="0">
                <a:hlinkClick r:id="rId3"/>
              </a:rPr>
              <a:t>ericbj@ifi.uio.no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Haster</a:t>
            </a:r>
            <a:r>
              <a:rPr lang="en-US" dirty="0" smtClean="0"/>
              <a:t> </a:t>
            </a:r>
            <a:r>
              <a:rPr lang="en-US" dirty="0" err="1" smtClean="0"/>
              <a:t>det</a:t>
            </a:r>
            <a:r>
              <a:rPr lang="en-US" dirty="0" smtClean="0"/>
              <a:t>, </a:t>
            </a:r>
            <a:r>
              <a:rPr lang="en-US" dirty="0" err="1" smtClean="0"/>
              <a:t>så</a:t>
            </a:r>
            <a:r>
              <a:rPr lang="en-US" dirty="0" smtClean="0"/>
              <a:t>: SMS </a:t>
            </a:r>
            <a:r>
              <a:rPr lang="en-US" dirty="0" err="1" smtClean="0"/>
              <a:t>til</a:t>
            </a:r>
            <a:r>
              <a:rPr lang="en-US" dirty="0" smtClean="0"/>
              <a:t> +4540251650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Skype: </a:t>
            </a:r>
            <a:r>
              <a:rPr lang="en-US" dirty="0" err="1" smtClean="0"/>
              <a:t>ericbjul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1212</TotalTime>
  <Words>914</Words>
  <Application>Microsoft Office PowerPoint</Application>
  <PresentationFormat>Skærmshow (4:3)</PresentationFormat>
  <Paragraphs>183</Paragraphs>
  <Slides>25</Slides>
  <Notes>25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25</vt:i4>
      </vt:variant>
    </vt:vector>
  </HeadingPairs>
  <TitlesOfParts>
    <vt:vector size="26" baseType="lpstr">
      <vt:lpstr>Kontortema</vt:lpstr>
      <vt:lpstr>Distribuerte Objekter</vt:lpstr>
      <vt:lpstr>Velkommen</vt:lpstr>
      <vt:lpstr>Kontakt</vt:lpstr>
      <vt:lpstr>Hvad</vt:lpstr>
      <vt:lpstr>Hvornår</vt:lpstr>
      <vt:lpstr>Hvor?</vt:lpstr>
      <vt:lpstr>Hvad</vt:lpstr>
      <vt:lpstr>Materiale</vt:lpstr>
      <vt:lpstr>Kontakt</vt:lpstr>
      <vt:lpstr>Kurs opbygning</vt:lpstr>
      <vt:lpstr>Eksamen</vt:lpstr>
      <vt:lpstr>Modul 1: Emerald basics</vt:lpstr>
      <vt:lpstr>Modul 1: Opgaver</vt:lpstr>
      <vt:lpstr>Modul 1: Opgaver</vt:lpstr>
      <vt:lpstr>Modul 2: Concurrency, distribution</vt:lpstr>
      <vt:lpstr>Modul 3: Distribution</vt:lpstr>
      <vt:lpstr>Modul 4: Advanced distribution</vt:lpstr>
      <vt:lpstr>Modul 5: Større opgave</vt:lpstr>
      <vt:lpstr>Denne gang:</vt:lpstr>
      <vt:lpstr>Why Distribution?</vt:lpstr>
      <vt:lpstr>CPUs</vt:lpstr>
      <vt:lpstr>Speed of Light</vt:lpstr>
      <vt:lpstr>Latency</vt:lpstr>
      <vt:lpstr>Exploding Universe</vt:lpstr>
      <vt:lpstr>Opgavesæt II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Distribuerte Objekter</dc:title>
  <dc:creator>Eric Jul</dc:creator>
  <cp:lastModifiedBy>Eric Jul</cp:lastModifiedBy>
  <cp:revision>14</cp:revision>
  <dcterms:created xsi:type="dcterms:W3CDTF">2010-01-24T14:36:33Z</dcterms:created>
  <dcterms:modified xsi:type="dcterms:W3CDTF">2012-02-06T21:35:30Z</dcterms:modified>
</cp:coreProperties>
</file>