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279" r:id="rId9"/>
    <p:sldId id="306" r:id="rId10"/>
    <p:sldId id="280" r:id="rId11"/>
    <p:sldId id="281" r:id="rId12"/>
    <p:sldId id="295" r:id="rId13"/>
    <p:sldId id="296" r:id="rId14"/>
    <p:sldId id="294" r:id="rId15"/>
    <p:sldId id="297" r:id="rId16"/>
    <p:sldId id="301" r:id="rId17"/>
    <p:sldId id="307" r:id="rId18"/>
    <p:sldId id="304" r:id="rId19"/>
    <p:sldId id="300" r:id="rId20"/>
    <p:sldId id="282" r:id="rId21"/>
    <p:sldId id="283" r:id="rId22"/>
    <p:sldId id="302" r:id="rId23"/>
    <p:sldId id="293" r:id="rId24"/>
    <p:sldId id="285" r:id="rId25"/>
    <p:sldId id="292" r:id="rId26"/>
    <p:sldId id="286" r:id="rId27"/>
    <p:sldId id="287" r:id="rId28"/>
    <p:sldId id="288" r:id="rId29"/>
    <p:sldId id="284" r:id="rId30"/>
    <p:sldId id="289" r:id="rId31"/>
    <p:sldId id="290" r:id="rId32"/>
    <p:sldId id="298" r:id="rId33"/>
    <p:sldId id="299" r:id="rId34"/>
    <p:sldId id="269" r:id="rId35"/>
    <p:sldId id="274" r:id="rId36"/>
    <p:sldId id="271" r:id="rId37"/>
    <p:sldId id="272" r:id="rId38"/>
    <p:sldId id="273" r:id="rId39"/>
    <p:sldId id="261" r:id="rId40"/>
    <p:sldId id="277" r:id="rId4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3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23-01-2012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10</a:t>
            </a:fld>
            <a:endParaRPr lang="da-D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11</a:t>
            </a:fld>
            <a:endParaRPr lang="da-D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12</a:t>
            </a:fld>
            <a:endParaRPr lang="da-D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13</a:t>
            </a:fld>
            <a:endParaRPr lang="da-D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14</a:t>
            </a:fld>
            <a:endParaRPr lang="da-DK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15</a:t>
            </a:fld>
            <a:endParaRPr lang="da-DK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16</a:t>
            </a:fld>
            <a:endParaRPr lang="da-DK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17</a:t>
            </a:fld>
            <a:endParaRPr lang="da-DK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18</a:t>
            </a:fld>
            <a:endParaRPr lang="da-DK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19</a:t>
            </a:fld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20</a:t>
            </a:fld>
            <a:endParaRPr lang="da-DK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554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78215-8D61-4A9A-B0E8-F9D7E637DD28}" type="slidenum">
              <a:rPr lang="da-DK" smtClean="0"/>
              <a:pPr/>
              <a:t>21</a:t>
            </a:fld>
            <a:endParaRPr lang="da-DK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65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EBBB-6981-4508-A265-6BE754C5CE57}" type="slidenum">
              <a:rPr lang="da-DK" smtClean="0"/>
              <a:pPr/>
              <a:t>22</a:t>
            </a:fld>
            <a:endParaRPr lang="da-DK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97B4E-10D9-4375-AB56-E6007EDE3488}" type="slidenum">
              <a:rPr lang="da-DK" smtClean="0"/>
              <a:pPr/>
              <a:t>23</a:t>
            </a:fld>
            <a:endParaRPr lang="da-DK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0A32A-A110-41D2-938D-4F294A0C3507}" type="slidenum">
              <a:rPr lang="da-DK" smtClean="0"/>
              <a:pPr/>
              <a:t>24</a:t>
            </a:fld>
            <a:endParaRPr lang="da-DK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96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C065F-A199-4884-80C5-ACFC832CA2C7}" type="slidenum">
              <a:rPr lang="da-DK" smtClean="0"/>
              <a:pPr/>
              <a:t>25</a:t>
            </a:fld>
            <a:endParaRPr lang="da-DK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06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DA30F-9B0F-46D7-9EC6-716FC116055C}" type="slidenum">
              <a:rPr lang="da-DK" smtClean="0"/>
              <a:pPr/>
              <a:t>26</a:t>
            </a:fld>
            <a:endParaRPr lang="da-DK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16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5914C-2EB4-4EC9-9FE1-3550536E8953}" type="slidenum">
              <a:rPr lang="da-DK" smtClean="0"/>
              <a:pPr/>
              <a:t>27</a:t>
            </a:fld>
            <a:endParaRPr lang="da-DK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27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71A8-FC60-4645-A377-5D8325DC20DB}" type="slidenum">
              <a:rPr lang="da-DK" smtClean="0"/>
              <a:pPr/>
              <a:t>28</a:t>
            </a:fld>
            <a:endParaRPr lang="da-DK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3BB90-E5C0-4672-B252-205118AA6ED2}" type="slidenum">
              <a:rPr lang="da-DK" smtClean="0"/>
              <a:pPr/>
              <a:t>29</a:t>
            </a:fld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47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31142-CFDB-4DD4-B294-8016392583C0}" type="slidenum">
              <a:rPr lang="da-DK" smtClean="0"/>
              <a:pPr/>
              <a:t>30</a:t>
            </a:fld>
            <a:endParaRPr lang="da-DK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57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61C6A-D8CC-497D-B01C-A65EDD3BFFB4}" type="slidenum">
              <a:rPr lang="da-DK" smtClean="0"/>
              <a:pPr/>
              <a:t>31</a:t>
            </a:fld>
            <a:endParaRPr lang="da-DK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68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7EFEB-1253-4466-B1C5-18D4662B7B4A}" type="slidenum">
              <a:rPr lang="da-DK" smtClean="0"/>
              <a:pPr/>
              <a:t>32</a:t>
            </a:fld>
            <a:endParaRPr lang="da-DK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78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6EBD8-DD9F-4BF5-9F36-071DBA5457AE}" type="slidenum">
              <a:rPr lang="da-DK" smtClean="0"/>
              <a:pPr/>
              <a:t>33</a:t>
            </a:fld>
            <a:endParaRPr lang="da-DK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88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BBD4-F00B-4CBF-9FD1-34EED75C41EC}" type="slidenum">
              <a:rPr lang="da-DK" smtClean="0"/>
              <a:pPr/>
              <a:t>34</a:t>
            </a:fld>
            <a:endParaRPr lang="da-DK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98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43AC8-2C86-49F8-AABC-C04FF49001A5}" type="slidenum">
              <a:rPr lang="da-DK" smtClean="0"/>
              <a:pPr/>
              <a:t>35</a:t>
            </a:fld>
            <a:endParaRPr lang="da-DK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09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6F824-84ED-4EC5-AD41-85F4E2CA7E68}" type="slidenum">
              <a:rPr lang="da-DK" smtClean="0"/>
              <a:pPr/>
              <a:t>36</a:t>
            </a:fld>
            <a:endParaRPr lang="da-DK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19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9A2B-348B-4CA1-9D02-D855CB648753}" type="slidenum">
              <a:rPr lang="da-DK" smtClean="0"/>
              <a:pPr/>
              <a:t>37</a:t>
            </a:fld>
            <a:endParaRPr lang="da-DK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38</a:t>
            </a:fld>
            <a:endParaRPr lang="da-DK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39</a:t>
            </a:fld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smtClean="0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49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42AA7-3E41-4617-9C19-95EB22B26A37}" type="slidenum">
              <a:rPr lang="da-DK" smtClean="0"/>
              <a:pPr/>
              <a:t>40</a:t>
            </a:fld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smtClean="0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8</a:t>
            </a:fld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9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 smtClean="0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smtClean="0"/>
              <a:t>Eric Jul</a:t>
            </a:r>
          </a:p>
          <a:p>
            <a:pPr eaLnBrk="1" hangingPunct="1"/>
            <a:r>
              <a:rPr lang="da-DK" i="1" smtClean="0"/>
              <a:t>OMS</a:t>
            </a:r>
          </a:p>
          <a:p>
            <a:pPr eaLnBrk="1" hangingPunct="1"/>
            <a:r>
              <a:rPr lang="da-DK" i="1" smtClean="0"/>
              <a:t>Professor II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Object Constructors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Execution results in a new object</a:t>
            </a:r>
          </a:p>
          <a:p>
            <a:pPr eaLnBrk="1" hangingPunct="1"/>
            <a:r>
              <a:rPr lang="da-DK" smtClean="0"/>
              <a:t>Execute again – and get yet another object</a:t>
            </a:r>
          </a:p>
          <a:p>
            <a:pPr eaLnBrk="1" hangingPunct="1"/>
            <a:r>
              <a:rPr lang="da-DK" i="1" smtClean="0"/>
              <a:t>No class!</a:t>
            </a:r>
          </a:p>
          <a:p>
            <a:pPr eaLnBrk="1" hangingPunct="1">
              <a:buFontTx/>
              <a:buNone/>
            </a:pPr>
            <a:endParaRPr lang="da-DK" i="1" smtClean="0"/>
          </a:p>
          <a:p>
            <a:pPr eaLnBrk="1" hangingPunct="1">
              <a:buFontTx/>
              <a:buNone/>
            </a:pPr>
            <a:r>
              <a:rPr lang="da-DK" i="1" smtClean="0"/>
              <a:t>Want classes?</a:t>
            </a:r>
            <a:endParaRPr lang="en-GB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An Object that is a Class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var prev: Integer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end seqnoclass</a:t>
            </a:r>
            <a:endParaRPr lang="en-GB" sz="28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Classes with Free Variables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end seqnoclass</a:t>
            </a:r>
            <a:endParaRPr lang="en-GB" sz="28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Classes with Parameters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operation createInit[InitSN: Integer]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>
                <a:latin typeface="Courier New" pitchFamily="49" charset="0"/>
              </a:rPr>
              <a:t>end seqnoclass</a:t>
            </a:r>
            <a:endParaRPr lang="en-GB" sz="28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Class done by Syntatic Sugaring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/>
              <a:t>The following turns into the previous double object constructor: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class seqno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end seqno</a:t>
            </a:r>
            <a:endParaRPr lang="en-GB" sz="28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 smtClean="0">
                <a:latin typeface="Courier New" pitchFamily="49" charset="0"/>
              </a:rPr>
              <a:t>const</a:t>
            </a:r>
            <a:r>
              <a:rPr lang="da-DK" dirty="0" smtClean="0">
                <a:latin typeface="Courier New" pitchFamily="49" charset="0"/>
              </a:rPr>
              <a:t> SC &lt;- </a:t>
            </a:r>
            <a:r>
              <a:rPr lang="da-DK" dirty="0" err="1" smtClean="0">
                <a:latin typeface="Courier New" pitchFamily="49" charset="0"/>
              </a:rPr>
              <a:t>class</a:t>
            </a:r>
            <a:r>
              <a:rPr lang="da-DK" dirty="0" smtClean="0">
                <a:latin typeface="Courier New" pitchFamily="49" charset="0"/>
              </a:rPr>
              <a:t> </a:t>
            </a:r>
            <a:r>
              <a:rPr lang="da-DK" dirty="0" err="1" smtClean="0">
                <a:latin typeface="Courier New" pitchFamily="49" charset="0"/>
              </a:rPr>
              <a:t>seqno</a:t>
            </a:r>
            <a:endParaRPr lang="da-DK" dirty="0" smtClean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 smtClean="0">
                <a:latin typeface="Courier New" pitchFamily="49" charset="0"/>
              </a:rPr>
              <a:t>		var </a:t>
            </a:r>
            <a:r>
              <a:rPr lang="da-DK" dirty="0" err="1" smtClean="0">
                <a:latin typeface="Courier New" pitchFamily="49" charset="0"/>
              </a:rPr>
              <a:t>prev</a:t>
            </a:r>
            <a:r>
              <a:rPr lang="da-DK" dirty="0" smtClean="0">
                <a:latin typeface="Courier New" pitchFamily="49" charset="0"/>
              </a:rPr>
              <a:t>: </a:t>
            </a:r>
            <a:r>
              <a:rPr lang="da-DK" dirty="0" err="1" smtClean="0">
                <a:latin typeface="Courier New" pitchFamily="49" charset="0"/>
              </a:rPr>
              <a:t>Integer</a:t>
            </a:r>
            <a:r>
              <a:rPr lang="da-DK" dirty="0" smtClean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 smtClean="0">
                <a:latin typeface="Courier New" pitchFamily="49" charset="0"/>
              </a:rPr>
              <a:t>		</a:t>
            </a:r>
            <a:r>
              <a:rPr lang="da-DK" dirty="0" err="1" smtClean="0">
                <a:latin typeface="Courier New" pitchFamily="49" charset="0"/>
              </a:rPr>
              <a:t>Integer</a:t>
            </a:r>
            <a:r>
              <a:rPr lang="da-DK" dirty="0" smtClean="0">
                <a:latin typeface="Courier New" pitchFamily="49" charset="0"/>
              </a:rPr>
              <a:t> operation </a:t>
            </a:r>
            <a:r>
              <a:rPr lang="da-DK" dirty="0" err="1" smtClean="0">
                <a:latin typeface="Courier New" pitchFamily="49" charset="0"/>
              </a:rPr>
              <a:t>getSeqNo</a:t>
            </a:r>
            <a:r>
              <a:rPr lang="da-DK" dirty="0" smtClean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 smtClean="0">
                <a:latin typeface="Courier New" pitchFamily="49" charset="0"/>
              </a:rPr>
              <a:t>			</a:t>
            </a:r>
            <a:r>
              <a:rPr lang="da-DK" dirty="0" err="1" smtClean="0">
                <a:latin typeface="Courier New" pitchFamily="49" charset="0"/>
              </a:rPr>
              <a:t>prev</a:t>
            </a:r>
            <a:r>
              <a:rPr lang="da-DK" dirty="0" smtClean="0">
                <a:latin typeface="Courier New" pitchFamily="49" charset="0"/>
              </a:rPr>
              <a:t> &lt;- </a:t>
            </a:r>
            <a:r>
              <a:rPr lang="da-DK" dirty="0" err="1" smtClean="0">
                <a:latin typeface="Courier New" pitchFamily="49" charset="0"/>
              </a:rPr>
              <a:t>prev</a:t>
            </a:r>
            <a:r>
              <a:rPr lang="da-DK" dirty="0" smtClean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 smtClean="0">
                <a:latin typeface="Courier New" pitchFamily="49" charset="0"/>
              </a:rPr>
              <a:t>			</a:t>
            </a:r>
            <a:r>
              <a:rPr lang="da-DK" dirty="0" err="1" smtClean="0">
                <a:latin typeface="Courier New" pitchFamily="49" charset="0"/>
              </a:rPr>
              <a:t>return</a:t>
            </a:r>
            <a:r>
              <a:rPr lang="da-DK" dirty="0" smtClean="0">
                <a:latin typeface="Courier New" pitchFamily="49" charset="0"/>
              </a:rPr>
              <a:t> </a:t>
            </a:r>
            <a:r>
              <a:rPr lang="da-DK" dirty="0" err="1" smtClean="0">
                <a:latin typeface="Courier New" pitchFamily="49" charset="0"/>
              </a:rPr>
              <a:t>prev</a:t>
            </a:r>
            <a:endParaRPr lang="da-DK" dirty="0" smtClean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 smtClean="0">
                <a:latin typeface="Courier New" pitchFamily="49" charset="0"/>
              </a:rPr>
              <a:t>		end </a:t>
            </a:r>
            <a:r>
              <a:rPr lang="da-DK" dirty="0" err="1" smtClean="0">
                <a:latin typeface="Courier New" pitchFamily="49" charset="0"/>
              </a:rPr>
              <a:t>getSeqno</a:t>
            </a:r>
            <a:endParaRPr lang="da-DK" dirty="0" smtClean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 smtClean="0">
                <a:latin typeface="Courier New" pitchFamily="49" charset="0"/>
              </a:rPr>
              <a:t>	end </a:t>
            </a:r>
            <a:r>
              <a:rPr lang="da-DK" dirty="0" err="1" smtClean="0">
                <a:latin typeface="Courier New" pitchFamily="49" charset="0"/>
              </a:rPr>
              <a:t>seqno</a:t>
            </a:r>
            <a:endParaRPr lang="en-GB" dirty="0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const SC2 &lt;- class seqno2 (SC) 	Integer operation getSeqNo2[]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end seqno2</a:t>
            </a:r>
            <a:endParaRPr lang="en-GB" smtClean="0">
              <a:latin typeface="Courier New" pitchFamily="49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 smtClean="0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	end seqno2</a:t>
            </a:r>
            <a:endParaRPr lang="en-GB" smtClean="0">
              <a:latin typeface="Courier New" pitchFamily="49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end seqno2</a:t>
            </a:r>
            <a:endParaRPr lang="en-US" smtClean="0"/>
          </a:p>
          <a:p>
            <a:pPr eaLnBrk="1" hangingPunct="1">
              <a:buFontTx/>
              <a:buNone/>
            </a:pPr>
            <a:endParaRPr lang="en-GB" sz="2800" smtClean="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Using a class to create an object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Var mySeqNo: </a:t>
            </a:r>
            <a:r>
              <a:rPr lang="da-DK" i="1" smtClean="0">
                <a:latin typeface="Courier New" pitchFamily="49" charset="0"/>
              </a:rPr>
              <a:t>type-defined-later</a:t>
            </a:r>
            <a:endParaRPr lang="da-DK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mtClean="0"/>
              <a:t>Classes ARE merely objects!</a:t>
            </a:r>
          </a:p>
          <a:p>
            <a:pPr eaLnBrk="1" hangingPunct="1">
              <a:buFontTx/>
              <a:buNone/>
            </a:pPr>
            <a:endParaRPr lang="en-GB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/>
                <a:gridCol w="2643206"/>
                <a:gridCol w="289876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OS/OO-runtime-mobility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OO-language</a:t>
                      </a:r>
                      <a:r>
                        <a:rPr lang="en-US" sz="2400" baseline="0" dirty="0" smtClean="0"/>
                        <a:t> design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Ph.D.</a:t>
                      </a:r>
                      <a:r>
                        <a:rPr lang="en-US" sz="2800" baseline="0" dirty="0" smtClean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Eric Jul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Norm Hutchinson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Faculty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Hank</a:t>
                      </a:r>
                      <a:r>
                        <a:rPr lang="en-US" sz="2800" baseline="0" dirty="0" smtClean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Andrew Black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Types</a:t>
            </a:r>
            <a:endParaRPr lang="en-GB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Collection of operation signatures.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Simple Type Example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type SeqNoSource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   Integer getSeqNo[]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end SeqNoSource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Using a class to create an object</a:t>
            </a:r>
            <a:endParaRPr lang="en-GB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Var mySeqNo: SeqNoSource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en-GB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What is conformity?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437356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withdraw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da-DK" sz="1800" dirty="0" smtClean="0">
                <a:latin typeface="Courier New" pitchFamily="49" charset="0"/>
                <a:cs typeface="Courier New" pitchFamily="49" charset="0"/>
              </a:rPr>
              <a:t>-&gt;[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1665288"/>
            <a:ext cx="3327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 smtClean="0"/>
              <a:t>Conformity object-to-type</a:t>
            </a:r>
          </a:p>
          <a:p>
            <a:pPr eaLnBrk="1" hangingPunct="1">
              <a:buFontTx/>
              <a:buNone/>
            </a:pPr>
            <a:r>
              <a:rPr lang="da-DK" sz="2400" smtClean="0"/>
              <a:t>and type-to-type</a:t>
            </a:r>
          </a:p>
          <a:p>
            <a:pPr eaLnBrk="1" hangingPunct="1">
              <a:buFontTx/>
              <a:buNone/>
            </a:pPr>
            <a:endParaRPr lang="da-DK" sz="2400" smtClean="0"/>
          </a:p>
          <a:p>
            <a:pPr eaLnBrk="1" hangingPunct="1">
              <a:buFontTx/>
              <a:buNone/>
            </a:pPr>
            <a:r>
              <a:rPr lang="da-DK" sz="2400" smtClean="0"/>
              <a:t>BankAccount </a:t>
            </a:r>
            <a:r>
              <a:rPr lang="da-DK" sz="2400" i="1" smtClean="0"/>
              <a:t>conforms</a:t>
            </a:r>
            <a:r>
              <a:rPr lang="da-DK" sz="2400" smtClean="0"/>
              <a:t> to DepositOnlyBankAccount because it support all the require operations – and the parameters also conform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Conformity informally</a:t>
            </a:r>
            <a:endParaRPr lang="en-GB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An object is said to </a:t>
            </a:r>
            <a:r>
              <a:rPr lang="en-US" i="1" dirty="0" smtClean="0"/>
              <a:t>conform</a:t>
            </a:r>
            <a:r>
              <a:rPr lang="en-US" dirty="0" smtClean="0"/>
              <a:t> to a type, if </a:t>
            </a:r>
          </a:p>
          <a:p>
            <a:pPr eaLnBrk="1" hangingPunct="1">
              <a:defRPr/>
            </a:pPr>
            <a:r>
              <a:rPr lang="en-US" dirty="0" smtClean="0"/>
              <a:t>It has the operations specified by the type</a:t>
            </a:r>
          </a:p>
          <a:p>
            <a:pPr eaLnBrk="1" hangingPunct="1">
              <a:defRPr/>
            </a:pPr>
            <a:r>
              <a:rPr lang="en-US" dirty="0" smtClean="0"/>
              <a:t>For each operation in the type:</a:t>
            </a:r>
          </a:p>
          <a:p>
            <a:pPr lvl="1" eaLnBrk="1" hangingPunct="1">
              <a:defRPr/>
            </a:pPr>
            <a:r>
              <a:rPr lang="en-US" dirty="0" smtClean="0"/>
              <a:t>The number of parameters is the same in the object as in the type</a:t>
            </a:r>
          </a:p>
          <a:p>
            <a:pPr lvl="1" eaLnBrk="1" hangingPunct="1">
              <a:defRPr/>
            </a:pPr>
            <a:r>
              <a:rPr lang="en-US" dirty="0" smtClean="0"/>
              <a:t>Each input parameter of the object conforms to the corresponding param of the type</a:t>
            </a:r>
          </a:p>
          <a:p>
            <a:pPr lvl="1" eaLnBrk="1" hangingPunct="1">
              <a:defRPr/>
            </a:pPr>
            <a:r>
              <a:rPr lang="en-US" dirty="0" smtClean="0"/>
              <a:t>Each output parameter of the type conforms to the corresponding param of the object (contra variant)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Conformity between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smtClean="0"/>
              <a:t>Conformity is a mathematical relationship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smtClean="0"/>
              <a:t>If T is to conform to 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smtClean="0"/>
              <a:t>T must have all the operations required by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smtClean="0"/>
              <a:t>For each operation in T the corresponding operation in 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smtClean="0"/>
              <a:t>in-parameters must conform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smtClean="0"/>
              <a:t>out-parameters must conform </a:t>
            </a:r>
            <a:r>
              <a:rPr lang="da-DK" sz="2000" i="1" smtClean="0"/>
              <a:t>in opposite order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smtClean="0"/>
              <a:t>Contravariance: not in Simula nor Eiffel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smtClean="0"/>
              <a:t>necessary to make semantic sense of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Conformity details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Conformity is </a:t>
            </a:r>
            <a:r>
              <a:rPr lang="da-DK" i="1" smtClean="0"/>
              <a:t>implicit</a:t>
            </a:r>
            <a:endParaRPr lang="da-DK" smtClean="0"/>
          </a:p>
          <a:p>
            <a:pPr eaLnBrk="1" hangingPunct="1"/>
            <a:r>
              <a:rPr lang="da-DK" smtClean="0"/>
              <a:t>No ”implements” as in Java</a:t>
            </a:r>
          </a:p>
          <a:p>
            <a:pPr eaLnBrk="1" hangingPunct="1"/>
            <a:r>
              <a:rPr lang="da-DK" smtClean="0"/>
              <a:t>Operation names important</a:t>
            </a:r>
          </a:p>
          <a:p>
            <a:pPr eaLnBrk="1" hangingPunct="1"/>
            <a:r>
              <a:rPr lang="da-DK" smtClean="0"/>
              <a:t>Parameter names do not matter, just their type</a:t>
            </a:r>
          </a:p>
          <a:p>
            <a:pPr eaLnBrk="1" hangingPunct="1"/>
            <a:r>
              <a:rPr lang="da-DK" smtClean="0"/>
              <a:t>Arity matters: foo(char) different from foo(char, float)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Conformity more formally</a:t>
            </a:r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Don’t listen to me: Talk to Andrew Black!</a:t>
            </a:r>
          </a:p>
          <a:p>
            <a:pPr eaLnBrk="1" hangingPunct="1"/>
            <a:r>
              <a:rPr lang="da-DK" smtClean="0"/>
              <a:t>An object can conform to many different types</a:t>
            </a:r>
          </a:p>
          <a:p>
            <a:pPr eaLnBrk="1" hangingPunct="1"/>
            <a:r>
              <a:rPr lang="da-DK" smtClean="0"/>
              <a:t>An object has a ”best-fitting” type: the ”largest” of the types that the object conforms to. Essentially just collect all its methods </a:t>
            </a:r>
          </a:p>
          <a:p>
            <a:pPr eaLnBrk="1" hangingPunct="1"/>
            <a:r>
              <a:rPr lang="da-DK" smtClean="0"/>
              <a:t>Conformity defined between types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Lattice of types</a:t>
            </a:r>
            <a:endParaRPr lang="en-GB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478337"/>
          </a:xfrm>
        </p:spPr>
        <p:txBody>
          <a:bodyPr/>
          <a:lstStyle/>
          <a:p>
            <a:pPr eaLnBrk="1" hangingPunct="1"/>
            <a:r>
              <a:rPr lang="da-DK" smtClean="0"/>
              <a:t>Types form a lattice</a:t>
            </a:r>
          </a:p>
          <a:p>
            <a:pPr eaLnBrk="1" hangingPunct="1"/>
            <a:r>
              <a:rPr lang="da-DK" smtClean="0"/>
              <a:t>Top is</a:t>
            </a:r>
          </a:p>
          <a:p>
            <a:pPr lvl="1"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type Any</a:t>
            </a:r>
          </a:p>
          <a:p>
            <a:pPr lvl="1" eaLnBrk="1" hangingPunct="1">
              <a:buFontTx/>
              <a:buNone/>
            </a:pPr>
            <a:r>
              <a:rPr lang="da-DK" smtClean="0">
                <a:latin typeface="Courier New" pitchFamily="49" charset="0"/>
              </a:rPr>
              <a:t>end Any</a:t>
            </a:r>
            <a:endParaRPr lang="da-DK" smtClean="0"/>
          </a:p>
          <a:p>
            <a:pPr eaLnBrk="1" hangingPunct="1"/>
            <a:r>
              <a:rPr lang="da-DK" smtClean="0"/>
              <a:t>Bottom is </a:t>
            </a:r>
            <a:r>
              <a:rPr lang="da-DK" smtClean="0">
                <a:latin typeface="Courier New" pitchFamily="49" charset="0"/>
                <a:cs typeface="Courier New" pitchFamily="49" charset="0"/>
              </a:rPr>
              <a:t>Noone </a:t>
            </a:r>
            <a:r>
              <a:rPr lang="da-DK" smtClean="0"/>
              <a:t>(it has ALL operations”)</a:t>
            </a:r>
            <a:endParaRPr lang="da-DK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da-DK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smtClean="0"/>
              <a:t> conforms to </a:t>
            </a:r>
            <a:r>
              <a:rPr lang="da-DK" smtClean="0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smtClean="0"/>
              <a:t> </a:t>
            </a:r>
          </a:p>
          <a:p>
            <a:pPr eaLnBrk="1" hangingPunct="1"/>
            <a:r>
              <a:rPr lang="da-DK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smtClean="0"/>
              <a:t> can thus be assigned to </a:t>
            </a:r>
            <a:r>
              <a:rPr lang="da-DK" i="1" smtClean="0"/>
              <a:t>any</a:t>
            </a:r>
            <a:r>
              <a:rPr lang="da-DK" smtClean="0"/>
              <a:t> variable! (Read ”Much Ado About </a:t>
            </a:r>
            <a:r>
              <a:rPr lang="da-DK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smtClean="0">
                <a:cs typeface="Courier New" pitchFamily="49" charset="0"/>
              </a:rPr>
              <a:t>.)</a:t>
            </a:r>
            <a:endParaRPr lang="da-DK" smtClean="0"/>
          </a:p>
          <a:p>
            <a:pPr eaLnBrk="1" hangingPunct="1"/>
            <a:endParaRPr lang="da-DK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Class (with Type Added)</a:t>
            </a:r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00188"/>
            <a:ext cx="7772400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 smtClean="0">
                <a:latin typeface="Courier New" pitchFamily="49" charset="0"/>
              </a:rPr>
              <a:t>Const</a:t>
            </a:r>
            <a:r>
              <a:rPr lang="da-DK" sz="2400" dirty="0" smtClean="0">
                <a:latin typeface="Courier New" pitchFamily="49" charset="0"/>
              </a:rPr>
              <a:t> SC &lt;- </a:t>
            </a:r>
            <a:r>
              <a:rPr lang="da-DK" sz="2400" dirty="0" err="1" smtClean="0">
                <a:latin typeface="Courier New" pitchFamily="49" charset="0"/>
              </a:rPr>
              <a:t>object</a:t>
            </a:r>
            <a:r>
              <a:rPr lang="da-DK" sz="2400" dirty="0" smtClean="0">
                <a:latin typeface="Courier New" pitchFamily="49" charset="0"/>
              </a:rPr>
              <a:t> </a:t>
            </a:r>
            <a:r>
              <a:rPr lang="da-DK" sz="2400" dirty="0" err="1" smtClean="0">
                <a:latin typeface="Courier New" pitchFamily="49" charset="0"/>
              </a:rPr>
              <a:t>seqnoclass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operation </a:t>
            </a:r>
            <a:r>
              <a:rPr lang="da-DK" sz="2400" dirty="0" err="1" smtClean="0">
                <a:latin typeface="Courier New" pitchFamily="49" charset="0"/>
              </a:rPr>
              <a:t>create</a:t>
            </a:r>
            <a:r>
              <a:rPr lang="da-DK" sz="2400" dirty="0" smtClean="0">
                <a:latin typeface="Courier New" pitchFamily="49" charset="0"/>
              </a:rPr>
              <a:t>[] -&gt; [r: </a:t>
            </a:r>
            <a:r>
              <a:rPr lang="da-DK" sz="2400" dirty="0" err="1" smtClean="0">
                <a:latin typeface="Courier New" pitchFamily="49" charset="0"/>
              </a:rPr>
              <a:t>SeqNoSource</a:t>
            </a:r>
            <a:r>
              <a:rPr lang="da-DK" sz="2400" dirty="0" smtClean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  </a:t>
            </a:r>
            <a:r>
              <a:rPr lang="da-DK" sz="2400" dirty="0" err="1" smtClean="0">
                <a:latin typeface="Courier New" pitchFamily="49" charset="0"/>
              </a:rPr>
              <a:t>return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    </a:t>
            </a:r>
            <a:r>
              <a:rPr lang="da-DK" sz="2400" dirty="0" err="1" smtClean="0">
                <a:latin typeface="Courier New" pitchFamily="49" charset="0"/>
              </a:rPr>
              <a:t>object</a:t>
            </a:r>
            <a:r>
              <a:rPr lang="da-DK" sz="2400" dirty="0" smtClean="0">
                <a:latin typeface="Courier New" pitchFamily="49" charset="0"/>
              </a:rPr>
              <a:t> </a:t>
            </a:r>
            <a:r>
              <a:rPr lang="da-DK" sz="2400" dirty="0" err="1" smtClean="0">
                <a:latin typeface="Courier New" pitchFamily="49" charset="0"/>
              </a:rPr>
              <a:t>seqno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	   </a:t>
            </a:r>
            <a:r>
              <a:rPr lang="da-DK" sz="2400" dirty="0" smtClean="0">
                <a:latin typeface="Courier New" pitchFamily="49" charset="0"/>
              </a:rPr>
              <a:t>var </a:t>
            </a:r>
            <a:r>
              <a:rPr lang="da-DK" sz="2400" dirty="0" err="1" smtClean="0">
                <a:latin typeface="Courier New" pitchFamily="49" charset="0"/>
              </a:rPr>
              <a:t>prev</a:t>
            </a:r>
            <a:r>
              <a:rPr lang="da-DK" sz="2400" dirty="0" smtClean="0">
                <a:latin typeface="Courier New" pitchFamily="49" charset="0"/>
              </a:rPr>
              <a:t>: </a:t>
            </a:r>
            <a:r>
              <a:rPr lang="da-DK" sz="2400" dirty="0" err="1" smtClean="0">
                <a:latin typeface="Courier New" pitchFamily="49" charset="0"/>
              </a:rPr>
              <a:t>Integer</a:t>
            </a:r>
            <a:r>
              <a:rPr lang="da-DK" sz="2400" dirty="0" smtClean="0">
                <a:latin typeface="Courier New" pitchFamily="49" charset="0"/>
              </a:rPr>
              <a:t> = 0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	   operation </a:t>
            </a:r>
            <a:r>
              <a:rPr lang="da-DK" sz="2400" dirty="0" err="1" smtClean="0">
                <a:latin typeface="Courier New" pitchFamily="49" charset="0"/>
              </a:rPr>
              <a:t>getSeqNo</a:t>
            </a:r>
            <a:r>
              <a:rPr lang="da-DK" sz="2400" dirty="0" smtClean="0">
                <a:latin typeface="Courier New" pitchFamily="49" charset="0"/>
              </a:rPr>
              <a:t>[] -&gt; [</a:t>
            </a:r>
            <a:r>
              <a:rPr lang="da-DK" sz="2400" dirty="0" err="1" smtClean="0">
                <a:latin typeface="Courier New" pitchFamily="49" charset="0"/>
              </a:rPr>
              <a:t>s:int</a:t>
            </a:r>
            <a:r>
              <a:rPr lang="da-DK" sz="2400" dirty="0" smtClean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		      </a:t>
            </a:r>
            <a:r>
              <a:rPr lang="da-DK" sz="2400" dirty="0" err="1" smtClean="0">
                <a:latin typeface="Courier New" pitchFamily="49" charset="0"/>
              </a:rPr>
              <a:t>prev</a:t>
            </a:r>
            <a:r>
              <a:rPr lang="da-DK" sz="2400" dirty="0" smtClean="0">
                <a:latin typeface="Courier New" pitchFamily="49" charset="0"/>
              </a:rPr>
              <a:t> &lt;- </a:t>
            </a:r>
            <a:r>
              <a:rPr lang="da-DK" sz="2400" dirty="0" err="1" smtClean="0">
                <a:latin typeface="Courier New" pitchFamily="49" charset="0"/>
              </a:rPr>
              <a:t>prev</a:t>
            </a:r>
            <a:r>
              <a:rPr lang="da-DK" sz="2400" dirty="0" smtClean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		      s &lt;- </a:t>
            </a:r>
            <a:r>
              <a:rPr lang="da-DK" sz="2400" dirty="0" err="1" smtClean="0">
                <a:latin typeface="Courier New" pitchFamily="49" charset="0"/>
              </a:rPr>
              <a:t>prev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		   end </a:t>
            </a:r>
            <a:r>
              <a:rPr lang="da-DK" sz="2400" dirty="0" err="1" smtClean="0">
                <a:latin typeface="Courier New" pitchFamily="49" charset="0"/>
              </a:rPr>
              <a:t>getSeqno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    		end </a:t>
            </a:r>
            <a:r>
              <a:rPr lang="da-DK" sz="2400" dirty="0" err="1" smtClean="0">
                <a:latin typeface="Courier New" pitchFamily="49" charset="0"/>
              </a:rPr>
              <a:t>seqno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	end </a:t>
            </a:r>
            <a:r>
              <a:rPr lang="da-DK" sz="2400" dirty="0" err="1" smtClean="0">
                <a:latin typeface="Courier New" pitchFamily="49" charset="0"/>
              </a:rPr>
              <a:t>create</a:t>
            </a:r>
            <a:endParaRPr lang="da-DK" sz="24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latin typeface="Courier New" pitchFamily="49" charset="0"/>
              </a:rPr>
              <a:t>end </a:t>
            </a:r>
            <a:r>
              <a:rPr lang="da-DK" sz="2400" dirty="0" err="1" smtClean="0">
                <a:latin typeface="Courier New" pitchFamily="49" charset="0"/>
              </a:rPr>
              <a:t>seqnoclass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 smtClean="0"/>
              <a:t>Any </a:t>
            </a:r>
            <a:r>
              <a:rPr lang="da-DK" smtClean="0"/>
              <a:t>object can move at </a:t>
            </a:r>
            <a:r>
              <a:rPr lang="da-DK" i="1" smtClean="0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 smtClean="0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 smtClean="0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 smtClean="0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smtClean="0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smtClean="0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Clean OO language (better than succesors?) including uniform object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Distribution</a:t>
            </a:r>
            <a:endParaRPr lang="en-GB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Sea of objects</a:t>
            </a:r>
          </a:p>
          <a:p>
            <a:pPr eaLnBrk="1" hangingPunct="1"/>
            <a:r>
              <a:rPr lang="da-DK" smtClean="0"/>
              <a:t>Sea is divided into disjunct parts called Nodes</a:t>
            </a:r>
          </a:p>
          <a:p>
            <a:pPr eaLnBrk="1" hangingPunct="1"/>
            <a:r>
              <a:rPr lang="da-DK" smtClean="0"/>
              <a:t>An object is on one and only one Node at a time</a:t>
            </a:r>
          </a:p>
          <a:p>
            <a:pPr eaLnBrk="1" hangingPunct="1"/>
            <a:r>
              <a:rPr lang="da-DK" smtClean="0"/>
              <a:t>Each node is represented by a Node object</a:t>
            </a:r>
          </a:p>
          <a:p>
            <a:pPr eaLnBrk="1" hangingPunct="1"/>
            <a:r>
              <a:rPr lang="da-DK" smtClean="0">
                <a:latin typeface="Courier New" pitchFamily="49" charset="0"/>
              </a:rPr>
              <a:t>Locate X </a:t>
            </a:r>
            <a:r>
              <a:rPr lang="da-DK" smtClean="0"/>
              <a:t>returns the node where X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Immutable Objects</a:t>
            </a:r>
            <a:endParaRPr lang="en-GB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Immutable objects cannot change state</a:t>
            </a:r>
          </a:p>
          <a:p>
            <a:pPr eaLnBrk="1" hangingPunct="1"/>
            <a:r>
              <a:rPr lang="en-US" smtClean="0"/>
              <a:t>Examples: The integer 17</a:t>
            </a:r>
          </a:p>
          <a:p>
            <a:pPr eaLnBrk="1" hangingPunct="1"/>
            <a:r>
              <a:rPr lang="en-US" smtClean="0"/>
              <a:t>User-defined immutable objects: for example complex numbers</a:t>
            </a:r>
          </a:p>
          <a:p>
            <a:pPr eaLnBrk="1" hangingPunct="1"/>
            <a:r>
              <a:rPr lang="en-US" smtClean="0"/>
              <a:t>Immutable objects are omnipresent</a:t>
            </a:r>
          </a:p>
          <a:p>
            <a:pPr eaLnBrk="1" hangingPunct="1"/>
            <a:r>
              <a:rPr lang="en-US" smtClean="0"/>
              <a:t>Types must be immutable to allow static type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are Immutable 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Example: arrays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[Integer]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[Integer].create[]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[Integer]]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look at the implementation of Array</a:t>
            </a:r>
          </a:p>
        </p:txBody>
      </p:sp>
      <p:sp>
        <p:nvSpPr>
          <p:cNvPr id="358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(Switch to code…)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Mobility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8100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object Boss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   var w: Worker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   var n: Node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   n &lt;- …find usable node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   w &lt;- Worker.create[ ]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   move w to n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  w.DoWork[ ]</a:t>
            </a:r>
          </a:p>
          <a:p>
            <a:pPr eaLnBrk="1" hangingPunct="1">
              <a:buFontTx/>
              <a:buNone/>
            </a:pPr>
            <a:r>
              <a:rPr lang="da-DK" sz="2400" smtClean="0">
                <a:latin typeface="Courier New" pitchFamily="49" charset="0"/>
                <a:cs typeface="Courier New" pitchFamily="49" charset="0"/>
              </a:rPr>
              <a:t>end Boss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  <a:cs typeface="Courier New" pitchFamily="49" charset="0"/>
              </a:rPr>
              <a:t>class Worker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  <a:cs typeface="Courier New" pitchFamily="49" charset="0"/>
              </a:rPr>
              <a:t>  operation DoWork[ ]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  <a:cs typeface="Courier New" pitchFamily="49" charset="0"/>
              </a:rPr>
              <a:t>    … work … work …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  <a:cs typeface="Courier New" pitchFamily="49" charset="0"/>
              </a:rPr>
              <a:t>  end DoWork</a:t>
            </a:r>
          </a:p>
          <a:p>
            <a:pPr eaLnBrk="1" hangingPunct="1">
              <a:buFontTx/>
              <a:buNone/>
            </a:pPr>
            <a:r>
              <a:rPr lang="da-DK" smtClean="0">
                <a:latin typeface="Courier New" pitchFamily="49" charset="0"/>
                <a:cs typeface="Courier New" pitchFamily="49" charset="0"/>
              </a:rPr>
              <a:t>end Worker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Why Mobility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Local calls are typically 1,000 – 10,000 times faster than remote calls</a:t>
            </a:r>
          </a:p>
          <a:p>
            <a:pPr eaLnBrk="1" hangingPunct="1"/>
            <a:r>
              <a:rPr lang="da-DK" smtClean="0"/>
              <a:t>Mobility for:</a:t>
            </a:r>
          </a:p>
          <a:p>
            <a:pPr lvl="1" eaLnBrk="1" hangingPunct="1"/>
            <a:r>
              <a:rPr lang="da-DK" smtClean="0"/>
              <a:t>performance</a:t>
            </a:r>
          </a:p>
          <a:p>
            <a:pPr lvl="1" eaLnBrk="1" hangingPunct="1"/>
            <a:r>
              <a:rPr lang="da-DK" smtClean="0"/>
              <a:t>availability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Mobility and Location Concepts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/>
              <a:t>locate X          returns (one of) the object X’s </a:t>
            </a:r>
          </a:p>
          <a:p>
            <a:pPr eaLnBrk="1" hangingPunct="1">
              <a:buFontTx/>
              <a:buNone/>
            </a:pPr>
            <a:r>
              <a:rPr lang="da-DK" sz="2800" smtClean="0"/>
              <a:t>                       locations</a:t>
            </a:r>
          </a:p>
          <a:p>
            <a:pPr eaLnBrk="1" hangingPunct="1">
              <a:buFontTx/>
              <a:buNone/>
            </a:pPr>
            <a:r>
              <a:rPr lang="da-DK" sz="2800" smtClean="0"/>
              <a:t>move X to Y  move the object X to the node </a:t>
            </a:r>
          </a:p>
          <a:p>
            <a:pPr eaLnBrk="1" hangingPunct="1">
              <a:buFontTx/>
              <a:buNone/>
            </a:pPr>
            <a:r>
              <a:rPr lang="da-DK" sz="2800" smtClean="0"/>
              <a:t>                       where Y is (or rather was)</a:t>
            </a:r>
          </a:p>
          <a:p>
            <a:pPr eaLnBrk="1" hangingPunct="1">
              <a:buFontTx/>
              <a:buNone/>
            </a:pPr>
            <a:r>
              <a:rPr lang="da-DK" sz="2800" smtClean="0"/>
              <a:t>fix X at Y       as move but disregard</a:t>
            </a:r>
          </a:p>
          <a:p>
            <a:pPr eaLnBrk="1" hangingPunct="1">
              <a:buFontTx/>
              <a:buNone/>
            </a:pPr>
            <a:r>
              <a:rPr lang="da-DK" sz="2800" smtClean="0"/>
              <a:t>                       subsequent moves</a:t>
            </a:r>
          </a:p>
          <a:p>
            <a:pPr eaLnBrk="1" hangingPunct="1">
              <a:buFontTx/>
              <a:buNone/>
            </a:pPr>
            <a:r>
              <a:rPr lang="da-DK" sz="2800" smtClean="0"/>
              <a:t>refix X at Y    as fix but for fixed objects</a:t>
            </a:r>
          </a:p>
          <a:p>
            <a:pPr eaLnBrk="1" hangingPunct="1">
              <a:buFontTx/>
              <a:buNone/>
            </a:pPr>
            <a:r>
              <a:rPr lang="da-DK" sz="2800" smtClean="0"/>
              <a:t>unfix X           allow normal moves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Call-by-move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/>
              <a:t>var B: </a:t>
            </a:r>
            <a:r>
              <a:rPr lang="da-DK" i="1" smtClean="0"/>
              <a:t>some data object</a:t>
            </a:r>
            <a:endParaRPr lang="da-DK" smtClean="0"/>
          </a:p>
          <a:p>
            <a:pPr eaLnBrk="1" hangingPunct="1">
              <a:buFontTx/>
              <a:buNone/>
            </a:pPr>
            <a:r>
              <a:rPr lang="da-DK" smtClean="0"/>
              <a:t>…</a:t>
            </a:r>
          </a:p>
          <a:p>
            <a:pPr eaLnBrk="1" hangingPunct="1">
              <a:buFontTx/>
              <a:buNone/>
            </a:pPr>
            <a:r>
              <a:rPr lang="da-DK" smtClean="0"/>
              <a:t>  X.F[move B]</a:t>
            </a:r>
          </a:p>
          <a:p>
            <a:pPr eaLnBrk="1" hangingPunct="1">
              <a:buFontTx/>
              <a:buNone/>
            </a:pPr>
            <a:r>
              <a:rPr lang="da-DK" smtClean="0"/>
              <a:t>…</a:t>
            </a:r>
          </a:p>
          <a:p>
            <a:pPr eaLnBrk="1" hangingPunct="1">
              <a:buFontTx/>
              <a:buNone/>
            </a:pPr>
            <a:r>
              <a:rPr lang="da-DK" smtClean="0"/>
              <a:t>…</a:t>
            </a:r>
          </a:p>
          <a:p>
            <a:pPr eaLnBrk="1" hangingPunct="1">
              <a:buFontTx/>
              <a:buNone/>
            </a:pPr>
            <a:r>
              <a:rPr lang="da-DK" smtClean="0"/>
              <a:t>  X.F[visit B]</a:t>
            </a:r>
          </a:p>
          <a:p>
            <a:pPr eaLnBrk="1" hangingPunct="1">
              <a:buFontTx/>
              <a:buNone/>
            </a:pPr>
            <a:r>
              <a:rPr lang="da-DK" smtClean="0"/>
              <a:t>…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/>
              <a:t>object X</a:t>
            </a:r>
          </a:p>
          <a:p>
            <a:pPr eaLnBrk="1" hangingPunct="1">
              <a:buFontTx/>
              <a:buNone/>
            </a:pPr>
            <a:r>
              <a:rPr lang="da-DK" smtClean="0"/>
              <a:t>  operation F[arg:T]</a:t>
            </a:r>
          </a:p>
          <a:p>
            <a:pPr eaLnBrk="1" hangingPunct="1">
              <a:buFontTx/>
              <a:buNone/>
            </a:pPr>
            <a:r>
              <a:rPr lang="da-DK" smtClean="0"/>
              <a:t>    loop</a:t>
            </a:r>
          </a:p>
          <a:p>
            <a:pPr eaLnBrk="1" hangingPunct="1">
              <a:buFontTx/>
              <a:buNone/>
            </a:pPr>
            <a:r>
              <a:rPr lang="da-DK" smtClean="0"/>
              <a:t>      arg.g[…]</a:t>
            </a:r>
          </a:p>
          <a:p>
            <a:pPr eaLnBrk="1" hangingPunct="1">
              <a:buFontTx/>
              <a:buNone/>
            </a:pPr>
            <a:r>
              <a:rPr lang="da-DK" smtClean="0"/>
              <a:t>    exit </a:t>
            </a:r>
            <a:r>
              <a:rPr lang="da-DK" i="1" smtClean="0"/>
              <a:t>after many loops</a:t>
            </a:r>
            <a:endParaRPr lang="da-DK" smtClean="0"/>
          </a:p>
          <a:p>
            <a:pPr eaLnBrk="1" hangingPunct="1">
              <a:buFontTx/>
              <a:buNone/>
            </a:pPr>
            <a:r>
              <a:rPr lang="da-DK" smtClean="0"/>
              <a:t>    end loop</a:t>
            </a:r>
          </a:p>
          <a:p>
            <a:pPr eaLnBrk="1" hangingPunct="1">
              <a:buFontTx/>
              <a:buNone/>
            </a:pPr>
            <a:r>
              <a:rPr lang="da-DK" smtClean="0"/>
              <a:t>end X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How Many Calls of B?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smtClean="0"/>
              <a:t>Questions: given a normal PC enviroment, say 2 GHz CPU, 10 Mbit/s Ethernet, how many calls of a small (say 100 bytes) argument B before breakeven?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100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1,000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10,000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100,000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Killroy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object Killroy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  var myNode &lt;- locate 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  var up: array.of[Nodes]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  up &lt;- myNode.getNodes[]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  foreach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    move self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  end foreach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  end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smtClean="0"/>
              <a:t>end Killroy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 smtClean="0"/>
              <a:t>Object moves itself to all available nodes</a:t>
            </a:r>
          </a:p>
          <a:p>
            <a:pPr eaLnBrk="1" hangingPunct="1"/>
            <a:r>
              <a:rPr lang="da-DK" smtClean="0"/>
              <a:t>On the original MicroVAX implementation: 20 moves/second</a:t>
            </a:r>
          </a:p>
          <a:p>
            <a:pPr eaLnBrk="1" hangingPunct="1"/>
            <a:r>
              <a:rPr lang="da-DK" smtClean="0"/>
              <a:t>Note: the thread (called a process in Emerald) moves along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 Java?</a:t>
            </a:r>
          </a:p>
          <a:p>
            <a:r>
              <a:rPr lang="en-US" smtClean="0"/>
              <a:t>Experienced Java programmer?</a:t>
            </a:r>
          </a:p>
          <a:p>
            <a:r>
              <a:rPr lang="en-US" smtClean="0"/>
              <a:t>Other OO languages?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mtClean="0"/>
              <a:t>Emerald is</a:t>
            </a:r>
          </a:p>
          <a:p>
            <a:pPr eaLnBrk="1" hangingPunct="1"/>
            <a:r>
              <a:rPr lang="da-DK" smtClean="0"/>
              <a:t>clean OO language</a:t>
            </a:r>
          </a:p>
          <a:p>
            <a:pPr eaLnBrk="1" hangingPunct="1"/>
            <a:r>
              <a:rPr lang="da-DK" smtClean="0"/>
              <a:t>fully integrated distribution facilities</a:t>
            </a:r>
          </a:p>
          <a:p>
            <a:pPr eaLnBrk="1" hangingPunct="1"/>
            <a:r>
              <a:rPr lang="da-DK" smtClean="0"/>
              <a:t>has full on-the-fly mobility</a:t>
            </a:r>
          </a:p>
          <a:p>
            <a:pPr eaLnBrk="1" hangingPunct="1"/>
            <a:r>
              <a:rPr lang="da-DK" smtClean="0"/>
              <a:t>a well-defined type system</a:t>
            </a:r>
          </a:p>
          <a:p>
            <a:pPr eaLnBrk="1" hangingPunct="1">
              <a:buFontTx/>
              <a:buNone/>
            </a:pPr>
            <a:r>
              <a:rPr lang="da-DK" smtClean="0"/>
              <a:t>Many novel implementation techniques (more talks to come!)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Developed in Seattle at the University of Washington 1984-1986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Original UW version: native code and virtual machine for VAX for speed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UBC (University of </a:t>
            </a:r>
            <a:r>
              <a:rPr lang="en-US" u="sng" smtClean="0"/>
              <a:t>B</a:t>
            </a:r>
            <a:r>
              <a:rPr lang="en-US" smtClean="0"/>
              <a:t>ritish </a:t>
            </a:r>
            <a:r>
              <a:rPr lang="en-US" u="sng" smtClean="0"/>
              <a:t>C</a:t>
            </a:r>
            <a:r>
              <a:rPr lang="en-US" smtClean="0"/>
              <a:t>olumbia) version:  </a:t>
            </a:r>
            <a:r>
              <a:rPr lang="en-US" u="sng" smtClean="0"/>
              <a:t>B</a:t>
            </a:r>
            <a:r>
              <a:rPr lang="en-US" smtClean="0"/>
              <a:t>yte </a:t>
            </a:r>
            <a:r>
              <a:rPr lang="en-US" u="sng" smtClean="0"/>
              <a:t>C</a:t>
            </a:r>
            <a:r>
              <a:rPr lang="en-US" smtClean="0"/>
              <a:t>odes for portability; compiler written in BC Emerald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659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In a nutshell: Java with an Algol-like syntax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”Clean” OO language – ”everything” is an object: data, integers, strings, arrays, classes, types as in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Language constructs are NOT objects – for compilability and speed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No pointers: just object &amp; object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Objects in a distributed context</a:t>
            </a:r>
          </a:p>
          <a:p>
            <a:r>
              <a:rPr lang="en-US" smtClean="0"/>
              <a:t>Smalltalk SLOW – want ~ C performance</a:t>
            </a:r>
          </a:p>
          <a:p>
            <a:r>
              <a:rPr lang="en-US" smtClean="0"/>
              <a:t>Want strong typing</a:t>
            </a:r>
          </a:p>
          <a:p>
            <a:r>
              <a:rPr lang="en-US" smtClean="0"/>
              <a:t>Want lightweight objects</a:t>
            </a:r>
          </a:p>
          <a:p>
            <a:r>
              <a:rPr lang="en-US" smtClean="0"/>
              <a:t>Want full distribution including location concept, failure handling</a:t>
            </a:r>
          </a:p>
          <a:p>
            <a:r>
              <a:rPr lang="en-US" smtClean="0"/>
              <a:t>Want full, on-the-fly mobility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Let’s start with objects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/>
              <a:t>Principle: </a:t>
            </a:r>
            <a:r>
              <a:rPr lang="da-DK" sz="2800" i="1" smtClean="0">
                <a:cs typeface="Courier New" pitchFamily="49" charset="0"/>
              </a:rPr>
              <a:t>Everything is an object!</a:t>
            </a:r>
            <a:endParaRPr lang="da-DK" sz="2800" i="1" smtClean="0"/>
          </a:p>
          <a:p>
            <a:pPr eaLnBrk="1" hangingPunct="1">
              <a:buFontTx/>
              <a:buNone/>
            </a:pPr>
            <a:endParaRPr lang="da-DK" sz="2800" smtClean="0"/>
          </a:p>
          <a:p>
            <a:pPr eaLnBrk="1" hangingPunct="1">
              <a:buFontTx/>
              <a:buNone/>
            </a:pPr>
            <a:r>
              <a:rPr lang="da-DK" sz="2800" smtClean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smtClean="0"/>
          </a:p>
          <a:p>
            <a:pPr eaLnBrk="1" hangingPunct="1">
              <a:buFontTx/>
              <a:buNone/>
            </a:pPr>
            <a:r>
              <a:rPr lang="da-DK" sz="2800" smtClean="0"/>
              <a:t>Classic method:</a:t>
            </a:r>
          </a:p>
          <a:p>
            <a:pPr eaLnBrk="1" hangingPunct="1">
              <a:buFontTx/>
              <a:buNone/>
            </a:pPr>
            <a:endParaRPr lang="da-DK" sz="2800" smtClean="0"/>
          </a:p>
          <a:p>
            <a:pPr eaLnBrk="1" hangingPunct="1">
              <a:buFontTx/>
              <a:buNone/>
            </a:pPr>
            <a:r>
              <a:rPr lang="da-DK" sz="2800" smtClean="0"/>
              <a:t>	X = </a:t>
            </a:r>
            <a:r>
              <a:rPr lang="da-DK" sz="280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smtClean="0">
                <a:latin typeface="Courier New" pitchFamily="49" charset="0"/>
                <a:cs typeface="Courier New" pitchFamily="49" charset="0"/>
              </a:rPr>
              <a:t>someclass</a:t>
            </a:r>
          </a:p>
          <a:p>
            <a:pPr eaLnBrk="1" hangingPunct="1">
              <a:buFontTx/>
              <a:buNone/>
            </a:pPr>
            <a:endParaRPr lang="da-DK" sz="2800" i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smtClean="0">
                <a:cs typeface="Courier New" pitchFamily="49" charset="0"/>
              </a:rPr>
              <a:t>But</a:t>
            </a:r>
            <a:r>
              <a:rPr lang="da-DK" sz="2800" smtClean="0">
                <a:cs typeface="Courier New" pitchFamily="49" charset="0"/>
              </a:rPr>
              <a:t> this requires classes – let’s try Occam’s razor: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Classless Object Construction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/>
              <a:t>Object constructors: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object seqno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 smtClean="0">
                <a:latin typeface="Courier New" pitchFamily="49" charset="0"/>
              </a:rPr>
              <a:t>	end seqno</a:t>
            </a:r>
          </a:p>
          <a:p>
            <a:pPr eaLnBrk="1" hangingPunct="1">
              <a:buFontTx/>
              <a:buNone/>
            </a:pPr>
            <a:r>
              <a:rPr lang="da-DK" sz="2800" smtClean="0"/>
              <a:t>The above is an </a:t>
            </a:r>
            <a:r>
              <a:rPr lang="da-DK" sz="2800" i="1" smtClean="0"/>
              <a:t>executable expression!</a:t>
            </a:r>
            <a:endParaRPr lang="en-GB" sz="28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7669</TotalTime>
  <Words>1256</Words>
  <Application>Microsoft Office PowerPoint</Application>
  <PresentationFormat>Skærmshow (4:3)</PresentationFormat>
  <Paragraphs>359</Paragraphs>
  <Slides>40</Slides>
  <Notes>40</Notes>
  <HiddenSlides>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40</vt:i4>
      </vt:variant>
    </vt:vector>
  </HeadingPairs>
  <TitlesOfParts>
    <vt:vector size="41" baseType="lpstr"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</vt:lpstr>
      <vt:lpstr>Let’s start with objects</vt:lpstr>
      <vt:lpstr>Classless Object Construction</vt:lpstr>
      <vt:lpstr>Object Constructors</vt:lpstr>
      <vt:lpstr>An Object that is a Class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  <vt:lpstr>Simple Type Example</vt:lpstr>
      <vt:lpstr>Using a class to create an object</vt:lpstr>
      <vt:lpstr>What is conformity?</vt:lpstr>
      <vt:lpstr>Conformity informally</vt:lpstr>
      <vt:lpstr>Conformity between types</vt:lpstr>
      <vt:lpstr>Conformity details</vt:lpstr>
      <vt:lpstr>Conformity more formally</vt:lpstr>
      <vt:lpstr>Lattice of types</vt:lpstr>
      <vt:lpstr>Class (with Type Added)</vt:lpstr>
      <vt:lpstr>Distribution</vt:lpstr>
      <vt:lpstr>Immutable Objects</vt:lpstr>
      <vt:lpstr>Types are Immutable Objects</vt:lpstr>
      <vt:lpstr>Let’s look at the implementation of Array</vt:lpstr>
      <vt:lpstr>Mobility Example</vt:lpstr>
      <vt:lpstr>Why Mobility</vt:lpstr>
      <vt:lpstr>Mobility and Location Concepts</vt:lpstr>
      <vt:lpstr>Call-by-move</vt:lpstr>
      <vt:lpstr>How Many Calls of B?</vt:lpstr>
      <vt:lpstr>Killroy</vt:lpstr>
      <vt:lpstr>Conclusion</vt:lpstr>
    </vt:vector>
  </TitlesOfParts>
  <Company>DIKU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 </dc:title>
  <dc:creator>Eric Jul</dc:creator>
  <cp:lastModifiedBy>Eric Jul</cp:lastModifiedBy>
  <cp:revision>22</cp:revision>
  <cp:lastPrinted>1601-01-01T00:00:00Z</cp:lastPrinted>
  <dcterms:created xsi:type="dcterms:W3CDTF">2003-09-26T05:07:47Z</dcterms:created>
  <dcterms:modified xsi:type="dcterms:W3CDTF">2012-01-24T23:09:56Z</dcterms:modified>
</cp:coreProperties>
</file>