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38"/>
  </p:notesMasterIdLst>
  <p:handoutMasterIdLst>
    <p:handoutMasterId r:id="rId39"/>
  </p:handoutMasterIdLst>
  <p:sldIdLst>
    <p:sldId id="327" r:id="rId4"/>
    <p:sldId id="406" r:id="rId5"/>
    <p:sldId id="339" r:id="rId6"/>
    <p:sldId id="409" r:id="rId7"/>
    <p:sldId id="417" r:id="rId8"/>
    <p:sldId id="420" r:id="rId9"/>
    <p:sldId id="395" r:id="rId10"/>
    <p:sldId id="335" r:id="rId11"/>
    <p:sldId id="331" r:id="rId12"/>
    <p:sldId id="390" r:id="rId13"/>
    <p:sldId id="410" r:id="rId14"/>
    <p:sldId id="394" r:id="rId15"/>
    <p:sldId id="392" r:id="rId16"/>
    <p:sldId id="393" r:id="rId17"/>
    <p:sldId id="411" r:id="rId18"/>
    <p:sldId id="357" r:id="rId19"/>
    <p:sldId id="378" r:id="rId20"/>
    <p:sldId id="359" r:id="rId21"/>
    <p:sldId id="376" r:id="rId22"/>
    <p:sldId id="374" r:id="rId23"/>
    <p:sldId id="379" r:id="rId24"/>
    <p:sldId id="371" r:id="rId25"/>
    <p:sldId id="412" r:id="rId26"/>
    <p:sldId id="415" r:id="rId27"/>
    <p:sldId id="365" r:id="rId28"/>
    <p:sldId id="366" r:id="rId29"/>
    <p:sldId id="367" r:id="rId30"/>
    <p:sldId id="382" r:id="rId31"/>
    <p:sldId id="383" r:id="rId32"/>
    <p:sldId id="414" r:id="rId33"/>
    <p:sldId id="418" r:id="rId34"/>
    <p:sldId id="419" r:id="rId35"/>
    <p:sldId id="388" r:id="rId36"/>
    <p:sldId id="38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FFF3CD"/>
    <a:srgbClr val="FFE285"/>
    <a:srgbClr val="FFD5D5"/>
    <a:srgbClr val="EFEFFB"/>
    <a:srgbClr val="CC00FF"/>
    <a:srgbClr val="00D09E"/>
    <a:srgbClr val="EC1C24"/>
    <a:srgbClr val="6FA58E"/>
    <a:srgbClr val="0B0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55" autoAdjust="0"/>
    <p:restoredTop sz="84235" autoAdjust="0"/>
  </p:normalViewPr>
  <p:slideViewPr>
    <p:cSldViewPr snapToGrid="0" showGuides="1">
      <p:cViewPr varScale="1">
        <p:scale>
          <a:sx n="59" d="100"/>
          <a:sy n="59" d="100"/>
        </p:scale>
        <p:origin x="888" y="6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10/26/2022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7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41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6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74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1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7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6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8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2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81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827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62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17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478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96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86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82428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830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954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90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289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595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30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1038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628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959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383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367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78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132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6278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5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1.png"/><Relationship Id="rId11" Type="http://schemas.openxmlformats.org/officeDocument/2006/relationships/image" Target="../media/image1.png"/><Relationship Id="rId5" Type="http://schemas.openxmlformats.org/officeDocument/2006/relationships/image" Target="../media/image4.png"/><Relationship Id="rId10" Type="http://schemas.openxmlformats.org/officeDocument/2006/relationships/image" Target="../media/image710.png"/><Relationship Id="rId4" Type="http://schemas.openxmlformats.org/officeDocument/2006/relationships/image" Target="../media/image1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5" Type="http://schemas.openxmlformats.org/officeDocument/2006/relationships/image" Target="../media/image401.pn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280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9.png"/><Relationship Id="rId21" Type="http://schemas.openxmlformats.org/officeDocument/2006/relationships/image" Target="../media/image30.pn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8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1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6.png"/><Relationship Id="rId19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10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2.png"/><Relationship Id="rId13" Type="http://schemas.openxmlformats.org/officeDocument/2006/relationships/image" Target="../media/image431.png"/><Relationship Id="rId7" Type="http://schemas.openxmlformats.org/officeDocument/2006/relationships/image" Target="../media/image391.png"/><Relationship Id="rId12" Type="http://schemas.openxmlformats.org/officeDocument/2006/relationships/image" Target="../media/image2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11.png"/><Relationship Id="rId11" Type="http://schemas.openxmlformats.org/officeDocument/2006/relationships/image" Target="../media/image20.png"/><Relationship Id="rId5" Type="http://schemas.openxmlformats.org/officeDocument/2006/relationships/image" Target="../media/image2911.png"/><Relationship Id="rId10" Type="http://schemas.openxmlformats.org/officeDocument/2006/relationships/image" Target="../media/image421.png"/><Relationship Id="rId4" Type="http://schemas.openxmlformats.org/officeDocument/2006/relationships/image" Target="../media/image2810.png"/><Relationship Id="rId9" Type="http://schemas.openxmlformats.org/officeDocument/2006/relationships/image" Target="../media/image411.png"/><Relationship Id="rId14" Type="http://schemas.openxmlformats.org/officeDocument/2006/relationships/image" Target="../media/image4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0.png"/><Relationship Id="rId3" Type="http://schemas.openxmlformats.org/officeDocument/2006/relationships/image" Target="../media/image53.png"/><Relationship Id="rId7" Type="http://schemas.openxmlformats.org/officeDocument/2006/relationships/image" Target="../media/image510.png"/><Relationship Id="rId12" Type="http://schemas.openxmlformats.org/officeDocument/2006/relationships/image" Target="../media/image540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5" Type="http://schemas.openxmlformats.org/officeDocument/2006/relationships/image" Target="../media/image54.png"/><Relationship Id="rId15" Type="http://schemas.openxmlformats.org/officeDocument/2006/relationships/image" Target="../media/image57.png"/><Relationship Id="rId10" Type="http://schemas.openxmlformats.org/officeDocument/2006/relationships/image" Target="../media/image480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1.png"/><Relationship Id="rId5" Type="http://schemas.openxmlformats.org/officeDocument/2006/relationships/image" Target="../media/image152.png"/><Relationship Id="rId4" Type="http://schemas.openxmlformats.org/officeDocument/2006/relationships/image" Target="../media/image14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2.png"/><Relationship Id="rId18" Type="http://schemas.openxmlformats.org/officeDocument/2006/relationships/image" Target="../media/image360.png"/><Relationship Id="rId26" Type="http://schemas.openxmlformats.org/officeDocument/2006/relationships/image" Target="../media/image440.png"/><Relationship Id="rId3" Type="http://schemas.openxmlformats.org/officeDocument/2006/relationships/image" Target="../media/image211.png"/><Relationship Id="rId21" Type="http://schemas.openxmlformats.org/officeDocument/2006/relationships/image" Target="../media/image390.png"/><Relationship Id="rId7" Type="http://schemas.openxmlformats.org/officeDocument/2006/relationships/image" Target="../media/image250.png"/><Relationship Id="rId12" Type="http://schemas.openxmlformats.org/officeDocument/2006/relationships/image" Target="../media/image300.png"/><Relationship Id="rId17" Type="http://schemas.openxmlformats.org/officeDocument/2006/relationships/image" Target="../media/image350.png"/><Relationship Id="rId25" Type="http://schemas.openxmlformats.org/officeDocument/2006/relationships/image" Target="../media/image430.png"/><Relationship Id="rId2" Type="http://schemas.openxmlformats.org/officeDocument/2006/relationships/image" Target="../media/image201.png"/><Relationship Id="rId16" Type="http://schemas.openxmlformats.org/officeDocument/2006/relationships/image" Target="../media/image340.png"/><Relationship Id="rId20" Type="http://schemas.openxmlformats.org/officeDocument/2006/relationships/image" Target="../media/image380.png"/><Relationship Id="rId29" Type="http://schemas.openxmlformats.org/officeDocument/2006/relationships/image" Target="../media/image47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24" Type="http://schemas.openxmlformats.org/officeDocument/2006/relationships/image" Target="../media/image420.png"/><Relationship Id="rId32" Type="http://schemas.openxmlformats.org/officeDocument/2006/relationships/image" Target="../media/image59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23" Type="http://schemas.openxmlformats.org/officeDocument/2006/relationships/image" Target="../media/image410.png"/><Relationship Id="rId28" Type="http://schemas.openxmlformats.org/officeDocument/2006/relationships/image" Target="../media/image460.png"/><Relationship Id="rId10" Type="http://schemas.openxmlformats.org/officeDocument/2006/relationships/image" Target="../media/image281.png"/><Relationship Id="rId19" Type="http://schemas.openxmlformats.org/officeDocument/2006/relationships/image" Target="../media/image370.png"/><Relationship Id="rId31" Type="http://schemas.openxmlformats.org/officeDocument/2006/relationships/image" Target="../media/image580.png"/><Relationship Id="rId4" Type="http://schemas.openxmlformats.org/officeDocument/2006/relationships/image" Target="../media/image58.png"/><Relationship Id="rId9" Type="http://schemas.openxmlformats.org/officeDocument/2006/relationships/image" Target="../media/image270.png"/><Relationship Id="rId14" Type="http://schemas.openxmlformats.org/officeDocument/2006/relationships/image" Target="../media/image321.png"/><Relationship Id="rId22" Type="http://schemas.openxmlformats.org/officeDocument/2006/relationships/image" Target="../media/image400.png"/><Relationship Id="rId27" Type="http://schemas.openxmlformats.org/officeDocument/2006/relationships/image" Target="../media/image450.png"/><Relationship Id="rId30" Type="http://schemas.openxmlformats.org/officeDocument/2006/relationships/image" Target="../media/image4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2.png"/><Relationship Id="rId18" Type="http://schemas.openxmlformats.org/officeDocument/2006/relationships/image" Target="../media/image360.png"/><Relationship Id="rId3" Type="http://schemas.openxmlformats.org/officeDocument/2006/relationships/image" Target="../media/image211.png"/><Relationship Id="rId7" Type="http://schemas.openxmlformats.org/officeDocument/2006/relationships/image" Target="../media/image250.png"/><Relationship Id="rId12" Type="http://schemas.openxmlformats.org/officeDocument/2006/relationships/image" Target="../media/image300.png"/><Relationship Id="rId17" Type="http://schemas.openxmlformats.org/officeDocument/2006/relationships/image" Target="../media/image350.png"/><Relationship Id="rId2" Type="http://schemas.openxmlformats.org/officeDocument/2006/relationships/image" Target="../media/image201.png"/><Relationship Id="rId16" Type="http://schemas.openxmlformats.org/officeDocument/2006/relationships/image" Target="../media/image340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10" Type="http://schemas.openxmlformats.org/officeDocument/2006/relationships/image" Target="../media/image281.png"/><Relationship Id="rId19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270.png"/><Relationship Id="rId14" Type="http://schemas.openxmlformats.org/officeDocument/2006/relationships/image" Target="../media/image3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0.png"/><Relationship Id="rId3" Type="http://schemas.openxmlformats.org/officeDocument/2006/relationships/image" Target="../media/image53.png"/><Relationship Id="rId7" Type="http://schemas.openxmlformats.org/officeDocument/2006/relationships/image" Target="../media/image510.png"/><Relationship Id="rId12" Type="http://schemas.openxmlformats.org/officeDocument/2006/relationships/image" Target="../media/image54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00.png"/><Relationship Id="rId5" Type="http://schemas.openxmlformats.org/officeDocument/2006/relationships/image" Target="../media/image54.png"/><Relationship Id="rId15" Type="http://schemas.openxmlformats.org/officeDocument/2006/relationships/image" Target="../media/image57.png"/><Relationship Id="rId10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81.png"/><Relationship Id="rId4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2.png"/><Relationship Id="rId3" Type="http://schemas.openxmlformats.org/officeDocument/2006/relationships/image" Target="../media/image78.png"/><Relationship Id="rId7" Type="http://schemas.openxmlformats.org/officeDocument/2006/relationships/image" Target="../media/image800.png"/><Relationship Id="rId12" Type="http://schemas.openxmlformats.org/officeDocument/2006/relationships/image" Target="../media/image83.png"/><Relationship Id="rId17" Type="http://schemas.openxmlformats.org/officeDocument/2006/relationships/image" Target="../media/image91.png"/><Relationship Id="rId2" Type="http://schemas.openxmlformats.org/officeDocument/2006/relationships/image" Target="../media/image77.pn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30.png"/><Relationship Id="rId11" Type="http://schemas.openxmlformats.org/officeDocument/2006/relationships/image" Target="../media/image88.png"/><Relationship Id="rId5" Type="http://schemas.openxmlformats.org/officeDocument/2006/relationships/image" Target="../media/image820.png"/><Relationship Id="rId15" Type="http://schemas.openxmlformats.org/officeDocument/2006/relationships/image" Target="../media/image86.png"/><Relationship Id="rId10" Type="http://schemas.openxmlformats.org/officeDocument/2006/relationships/image" Target="../media/image87.png"/><Relationship Id="rId4" Type="http://schemas.openxmlformats.org/officeDocument/2006/relationships/image" Target="../media/image80.png"/><Relationship Id="rId9" Type="http://schemas.openxmlformats.org/officeDocument/2006/relationships/image" Target="../media/image82.png"/><Relationship Id="rId1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1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3.png"/><Relationship Id="rId5" Type="http://schemas.openxmlformats.org/officeDocument/2006/relationships/image" Target="../media/image921.png"/><Relationship Id="rId4" Type="http://schemas.openxmlformats.org/officeDocument/2006/relationships/image" Target="../media/image8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4.png"/><Relationship Id="rId3" Type="http://schemas.openxmlformats.org/officeDocument/2006/relationships/image" Target="../media/image930.png"/><Relationship Id="rId7" Type="http://schemas.openxmlformats.org/officeDocument/2006/relationships/image" Target="../media/image97.png"/><Relationship Id="rId12" Type="http://schemas.openxmlformats.org/officeDocument/2006/relationships/image" Target="../media/image100.png"/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6.png"/><Relationship Id="rId11" Type="http://schemas.openxmlformats.org/officeDocument/2006/relationships/image" Target="../media/image102.png"/><Relationship Id="rId5" Type="http://schemas.openxmlformats.org/officeDocument/2006/relationships/image" Target="../media/image95.png"/><Relationship Id="rId10" Type="http://schemas.openxmlformats.org/officeDocument/2006/relationships/image" Target="../media/image101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0.png"/><Relationship Id="rId3" Type="http://schemas.openxmlformats.org/officeDocument/2006/relationships/image" Target="../media/image53.png"/><Relationship Id="rId7" Type="http://schemas.openxmlformats.org/officeDocument/2006/relationships/image" Target="../media/image510.png"/><Relationship Id="rId12" Type="http://schemas.openxmlformats.org/officeDocument/2006/relationships/image" Target="../media/image540.png"/><Relationship Id="rId17" Type="http://schemas.openxmlformats.org/officeDocument/2006/relationships/image" Target="../media/image106.png"/><Relationship Id="rId2" Type="http://schemas.openxmlformats.org/officeDocument/2006/relationships/image" Target="../media/image730.png"/><Relationship Id="rId16" Type="http://schemas.openxmlformats.org/officeDocument/2006/relationships/image" Target="../media/image100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00.png"/><Relationship Id="rId5" Type="http://schemas.openxmlformats.org/officeDocument/2006/relationships/image" Target="../media/image54.png"/><Relationship Id="rId15" Type="http://schemas.openxmlformats.org/officeDocument/2006/relationships/image" Target="../media/image57.png"/><Relationship Id="rId10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microsoft.com/office/2007/relationships/hdphoto" Target="../media/hdphoto3.wdp"/><Relationship Id="rId3" Type="http://schemas.openxmlformats.org/officeDocument/2006/relationships/image" Target="../media/image110.png"/><Relationship Id="rId7" Type="http://schemas.openxmlformats.org/officeDocument/2006/relationships/image" Target="../media/image6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311.pn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16.png"/><Relationship Id="rId1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8" Type="http://schemas.openxmlformats.org/officeDocument/2006/relationships/image" Target="../media/image116.png"/><Relationship Id="rId3" Type="http://schemas.openxmlformats.org/officeDocument/2006/relationships/image" Target="../media/image110.png"/><Relationship Id="rId7" Type="http://schemas.openxmlformats.org/officeDocument/2006/relationships/image" Target="../media/image115.png"/><Relationship Id="rId12" Type="http://schemas.microsoft.com/office/2007/relationships/hdphoto" Target="../media/hdphoto3.wdp"/><Relationship Id="rId17" Type="http://schemas.openxmlformats.org/officeDocument/2006/relationships/image" Target="../media/image11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.png"/><Relationship Id="rId11" Type="http://schemas.openxmlformats.org/officeDocument/2006/relationships/image" Target="../media/image103.png"/><Relationship Id="rId5" Type="http://schemas.openxmlformats.org/officeDocument/2006/relationships/image" Target="../media/image5.png"/><Relationship Id="rId15" Type="http://schemas.openxmlformats.org/officeDocument/2006/relationships/image" Target="../media/image1300.png"/><Relationship Id="rId10" Type="http://schemas.openxmlformats.org/officeDocument/2006/relationships/image" Target="../media/image2.png"/><Relationship Id="rId4" Type="http://schemas.openxmlformats.org/officeDocument/2006/relationships/image" Target="../media/image311.png"/><Relationship Id="rId9" Type="http://schemas.microsoft.com/office/2007/relationships/hdphoto" Target="../media/hdphoto1.wdp"/><Relationship Id="rId14" Type="http://schemas.openxmlformats.org/officeDocument/2006/relationships/image" Target="../media/image1200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200.png"/><Relationship Id="rId18" Type="http://schemas.openxmlformats.org/officeDocument/2006/relationships/image" Target="../media/image121.png"/><Relationship Id="rId26" Type="http://schemas.openxmlformats.org/officeDocument/2006/relationships/image" Target="../media/image116.png"/><Relationship Id="rId3" Type="http://schemas.openxmlformats.org/officeDocument/2006/relationships/image" Target="../media/image311.png"/><Relationship Id="rId21" Type="http://schemas.openxmlformats.org/officeDocument/2006/relationships/image" Target="../media/image122.png"/><Relationship Id="rId7" Type="http://schemas.openxmlformats.org/officeDocument/2006/relationships/image" Target="../media/image1.png"/><Relationship Id="rId17" Type="http://schemas.openxmlformats.org/officeDocument/2006/relationships/image" Target="../media/image118.png"/><Relationship Id="rId25" Type="http://schemas.openxmlformats.org/officeDocument/2006/relationships/image" Target="../media/image2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0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5.png"/><Relationship Id="rId11" Type="http://schemas.microsoft.com/office/2007/relationships/hdphoto" Target="../media/hdphoto3.wdp"/><Relationship Id="rId24" Type="http://schemas.openxmlformats.org/officeDocument/2006/relationships/image" Target="../media/image210.png"/><Relationship Id="rId5" Type="http://schemas.openxmlformats.org/officeDocument/2006/relationships/image" Target="../media/image6.png"/><Relationship Id="rId15" Type="http://schemas.openxmlformats.org/officeDocument/2006/relationships/image" Target="../media/image119.png"/><Relationship Id="rId23" Type="http://schemas.openxmlformats.org/officeDocument/2006/relationships/image" Target="../media/image200.png"/><Relationship Id="rId10" Type="http://schemas.openxmlformats.org/officeDocument/2006/relationships/image" Target="../media/image103.png"/><Relationship Id="rId19" Type="http://schemas.openxmlformats.org/officeDocument/2006/relationships/image" Target="../media/image110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14" Type="http://schemas.openxmlformats.org/officeDocument/2006/relationships/image" Target="../media/image1300.png"/><Relationship Id="rId22" Type="http://schemas.openxmlformats.org/officeDocument/2006/relationships/image" Target="../media/image1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34.png"/><Relationship Id="rId18" Type="http://schemas.openxmlformats.org/officeDocument/2006/relationships/image" Target="../media/image129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microsoft.com/office/2007/relationships/hdphoto" Target="../media/hdphoto1.wdp"/><Relationship Id="rId17" Type="http://schemas.openxmlformats.org/officeDocument/2006/relationships/image" Target="../media/image1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7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.png"/><Relationship Id="rId5" Type="http://schemas.openxmlformats.org/officeDocument/2006/relationships/image" Target="../media/image125.png"/><Relationship Id="rId15" Type="http://schemas.openxmlformats.org/officeDocument/2006/relationships/image" Target="../media/image127.png"/><Relationship Id="rId19" Type="http://schemas.openxmlformats.org/officeDocument/2006/relationships/image" Target="../media/image130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4.png"/><Relationship Id="rId26" Type="http://schemas.openxmlformats.org/officeDocument/2006/relationships/image" Target="../media/image139.png"/><Relationship Id="rId3" Type="http://schemas.openxmlformats.org/officeDocument/2006/relationships/image" Target="../media/image107.png"/><Relationship Id="rId21" Type="http://schemas.openxmlformats.org/officeDocument/2006/relationships/image" Target="../media/image147.png"/><Relationship Id="rId7" Type="http://schemas.openxmlformats.org/officeDocument/2006/relationships/image" Target="../media/image1.png"/><Relationship Id="rId17" Type="http://schemas.openxmlformats.org/officeDocument/2006/relationships/image" Target="../media/image128.png"/><Relationship Id="rId25" Type="http://schemas.openxmlformats.org/officeDocument/2006/relationships/image" Target="../media/image149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7.png"/><Relationship Id="rId29" Type="http://schemas.openxmlformats.org/officeDocument/2006/relationships/image" Target="../media/image14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1.png"/><Relationship Id="rId24" Type="http://schemas.microsoft.com/office/2007/relationships/hdphoto" Target="../media/hdphoto3.wdp"/><Relationship Id="rId5" Type="http://schemas.openxmlformats.org/officeDocument/2006/relationships/image" Target="../media/image109.png"/><Relationship Id="rId23" Type="http://schemas.openxmlformats.org/officeDocument/2006/relationships/image" Target="../media/image103.png"/><Relationship Id="rId28" Type="http://schemas.openxmlformats.org/officeDocument/2006/relationships/image" Target="../media/image141.png"/><Relationship Id="rId31" Type="http://schemas.openxmlformats.org/officeDocument/2006/relationships/image" Target="../media/image127.png"/><Relationship Id="rId4" Type="http://schemas.openxmlformats.org/officeDocument/2006/relationships/image" Target="../media/image108.png"/><Relationship Id="rId9" Type="http://schemas.openxmlformats.org/officeDocument/2006/relationships/image" Target="../media/image2.png"/><Relationship Id="rId14" Type="http://schemas.openxmlformats.org/officeDocument/2006/relationships/image" Target="../media/image126.png"/><Relationship Id="rId22" Type="http://schemas.openxmlformats.org/officeDocument/2006/relationships/image" Target="../media/image124.png"/><Relationship Id="rId27" Type="http://schemas.openxmlformats.org/officeDocument/2006/relationships/image" Target="../media/image140.png"/><Relationship Id="rId30" Type="http://schemas.openxmlformats.org/officeDocument/2006/relationships/image" Target="../media/image116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18" Type="http://schemas.openxmlformats.org/officeDocument/2006/relationships/image" Target="../media/image143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openxmlformats.org/officeDocument/2006/relationships/image" Target="../media/image2.png"/><Relationship Id="rId17" Type="http://schemas.openxmlformats.org/officeDocument/2006/relationships/image" Target="../media/image128.png"/><Relationship Id="rId25" Type="http://schemas.openxmlformats.org/officeDocument/2006/relationships/image" Target="../media/image113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37.png"/><Relationship Id="rId20" Type="http://schemas.openxmlformats.org/officeDocument/2006/relationships/image" Target="../media/image145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1.wdp"/><Relationship Id="rId24" Type="http://schemas.openxmlformats.org/officeDocument/2006/relationships/image" Target="../media/image112.png"/><Relationship Id="rId5" Type="http://schemas.openxmlformats.org/officeDocument/2006/relationships/image" Target="../media/image1.png"/><Relationship Id="rId23" Type="http://schemas.openxmlformats.org/officeDocument/2006/relationships/image" Target="../media/image146.png"/><Relationship Id="rId19" Type="http://schemas.openxmlformats.org/officeDocument/2006/relationships/image" Target="../media/image144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27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openxmlformats.org/officeDocument/2006/relationships/image" Target="../media/image2.png"/><Relationship Id="rId17" Type="http://schemas.openxmlformats.org/officeDocument/2006/relationships/image" Target="../media/image128.png"/><Relationship Id="rId25" Type="http://schemas.openxmlformats.org/officeDocument/2006/relationships/image" Target="../media/image11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1.wdp"/><Relationship Id="rId24" Type="http://schemas.openxmlformats.org/officeDocument/2006/relationships/image" Target="../media/image1120.png"/><Relationship Id="rId5" Type="http://schemas.openxmlformats.org/officeDocument/2006/relationships/image" Target="../media/image1.png"/><Relationship Id="rId23" Type="http://schemas.openxmlformats.org/officeDocument/2006/relationships/image" Target="../media/image1110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7" Type="http://schemas.openxmlformats.org/officeDocument/2006/relationships/image" Target="../media/image138.jpe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37.jpe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0.png"/><Relationship Id="rId13" Type="http://schemas.openxmlformats.org/officeDocument/2006/relationships/image" Target="../media/image139.jpeg"/><Relationship Id="rId18" Type="http://schemas.openxmlformats.org/officeDocument/2006/relationships/image" Target="../media/image1280.png"/><Relationship Id="rId3" Type="http://schemas.openxmlformats.org/officeDocument/2006/relationships/image" Target="../media/image1510.png"/><Relationship Id="rId21" Type="http://schemas.openxmlformats.org/officeDocument/2006/relationships/image" Target="../media/image153.png"/><Relationship Id="rId7" Type="http://schemas.openxmlformats.org/officeDocument/2006/relationships/image" Target="../media/image1850.png"/><Relationship Id="rId12" Type="http://schemas.openxmlformats.org/officeDocument/2006/relationships/image" Target="../media/image1910.png"/><Relationship Id="rId17" Type="http://schemas.openxmlformats.org/officeDocument/2006/relationships/image" Target="../media/image2080.png"/><Relationship Id="rId25" Type="http://schemas.openxmlformats.org/officeDocument/2006/relationships/image" Target="../media/image2170.png"/><Relationship Id="rId2" Type="http://schemas.openxmlformats.org/officeDocument/2006/relationships/image" Target="../media/image1820.png"/><Relationship Id="rId16" Type="http://schemas.openxmlformats.org/officeDocument/2006/relationships/image" Target="../media/image2070.png"/><Relationship Id="rId20" Type="http://schemas.openxmlformats.org/officeDocument/2006/relationships/image" Target="../media/image212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4.png"/><Relationship Id="rId11" Type="http://schemas.openxmlformats.org/officeDocument/2006/relationships/image" Target="../media/image1890.png"/><Relationship Id="rId24" Type="http://schemas.openxmlformats.org/officeDocument/2006/relationships/image" Target="../media/image1290.png"/><Relationship Id="rId5" Type="http://schemas.microsoft.com/office/2007/relationships/hdphoto" Target="../media/hdphoto2.wdp"/><Relationship Id="rId15" Type="http://schemas.openxmlformats.org/officeDocument/2006/relationships/image" Target="../media/image2060.png"/><Relationship Id="rId23" Type="http://schemas.openxmlformats.org/officeDocument/2006/relationships/image" Target="../media/image2150.png"/><Relationship Id="rId19" Type="http://schemas.openxmlformats.org/officeDocument/2006/relationships/image" Target="../media/image2110.png"/><Relationship Id="rId4" Type="http://schemas.openxmlformats.org/officeDocument/2006/relationships/image" Target="../media/image53.png"/><Relationship Id="rId14" Type="http://schemas.openxmlformats.org/officeDocument/2006/relationships/image" Target="../media/image2050.png"/><Relationship Id="rId22" Type="http://schemas.openxmlformats.org/officeDocument/2006/relationships/image" Target="../media/image21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10 – </a:t>
            </a:r>
            <a:r>
              <a:rPr lang="en-US" dirty="0" err="1"/>
              <a:t>Diffie</a:t>
            </a:r>
            <a:r>
              <a:rPr lang="en-US" dirty="0"/>
              <a:t>-Hellman key exchange III,</a:t>
            </a:r>
            <a:br>
              <a:rPr lang="en-US" dirty="0"/>
            </a:br>
            <a:r>
              <a:rPr lang="en-US" dirty="0"/>
              <a:t>computational aspects, Noise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26.10.2022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496497" y="4096361"/>
            <a:ext cx="5356321" cy="423857"/>
            <a:chOff x="3286023" y="4776264"/>
            <a:chExt cx="5546917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6061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4"/>
              <a:ext cx="4635502" cy="592931"/>
              <a:chOff x="3874259" y="2935079"/>
              <a:chExt cx="4635502" cy="592931"/>
            </a:xfrm>
          </p:grpSpPr>
          <p:sp>
            <p:nvSpPr>
              <p:cNvPr id="34" name="Can 33"/>
              <p:cNvSpPr>
                <a:spLocks noChangeAspect="1"/>
              </p:cNvSpPr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Cloud 4"/>
          <p:cNvSpPr/>
          <p:nvPr/>
        </p:nvSpPr>
        <p:spPr bwMode="auto">
          <a:xfrm>
            <a:off x="4863255" y="1659636"/>
            <a:ext cx="2250345" cy="1814376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 exchange</a:t>
            </a:r>
          </a:p>
        </p:txBody>
      </p:sp>
    </p:spTree>
    <p:extLst>
      <p:ext uri="{BB962C8B-B14F-4D97-AF65-F5344CB8AC3E}">
        <p14:creationId xmlns:p14="http://schemas.microsoft.com/office/powerpoint/2010/main" val="41645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417513" lvl="1" indent="0"/>
                <a:r>
                  <a:rPr lang="nb-NO" sz="1400" b="1" dirty="0"/>
                  <a:t>Examples</a:t>
                </a:r>
                <a:endParaRPr lang="en-US" sz="1400" b="1" dirty="0"/>
              </a:p>
              <a:p>
                <a:pPr lvl="1"/>
                <a:endParaRPr lang="en-US" sz="5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		</a:t>
                </a:r>
                <a:r>
                  <a:rPr lang="en-US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		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	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02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0" name="Group 179"/>
          <p:cNvGrpSpPr/>
          <p:nvPr/>
        </p:nvGrpSpPr>
        <p:grpSpPr>
          <a:xfrm>
            <a:off x="2049540" y="331851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6" name="Group 55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Straight Connector 59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Straight Connector 60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8" name="TextBox 57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blipFill rotWithShape="0">
                <a:blip r:embed="rId8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9" name="Group 178"/>
          <p:cNvGrpSpPr/>
          <p:nvPr/>
        </p:nvGrpSpPr>
        <p:grpSpPr>
          <a:xfrm>
            <a:off x="2051521" y="4406296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90" name="Straight Connector 89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1" name="Straight Connector 90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89" name="TextBox 88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/>
              <p:cNvSpPr txBox="1"/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9" name="TextBox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/>
              <p:cNvSpPr/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1" name="Rectangle 1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blipFill rotWithShape="0">
                <a:blip r:embed="rId21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/>
              <p:cNvSpPr/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2" name="Rectangle 1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blipFill rotWithShape="0">
                <a:blip r:embed="rId22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blipFill rotWithShape="0">
                <a:blip r:embed="rId26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9" name="Group 168"/>
          <p:cNvGrpSpPr/>
          <p:nvPr/>
        </p:nvGrpSpPr>
        <p:grpSpPr>
          <a:xfrm>
            <a:off x="8243034" y="3986084"/>
            <a:ext cx="743684" cy="1349204"/>
            <a:chOff x="8243034" y="3986084"/>
            <a:chExt cx="743684" cy="1349204"/>
          </a:xfrm>
        </p:grpSpPr>
        <p:cxnSp>
          <p:nvCxnSpPr>
            <p:cNvPr id="23" name="Elbow Connector 22"/>
            <p:cNvCxnSpPr>
              <a:stCxn id="153" idx="1"/>
              <a:endCxn id="142" idx="3"/>
            </p:cNvCxnSpPr>
            <p:nvPr/>
          </p:nvCxnSpPr>
          <p:spPr bwMode="auto">
            <a:xfrm rot="10800000">
              <a:off x="8243034" y="4259084"/>
              <a:ext cx="735567" cy="1076204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8" name="TextBox 157"/>
            <p:cNvSpPr txBox="1"/>
            <p:nvPr/>
          </p:nvSpPr>
          <p:spPr>
            <a:xfrm>
              <a:off x="8251151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62" name="Elbow Connector 161"/>
          <p:cNvCxnSpPr>
            <a:stCxn id="155" idx="1"/>
            <a:endCxn id="165" idx="3"/>
          </p:cNvCxnSpPr>
          <p:nvPr/>
        </p:nvCxnSpPr>
        <p:spPr bwMode="auto">
          <a:xfrm rot="10800000">
            <a:off x="5579199" y="4255086"/>
            <a:ext cx="787843" cy="108020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0" name="Group 169"/>
          <p:cNvGrpSpPr/>
          <p:nvPr/>
        </p:nvGrpSpPr>
        <p:grpSpPr>
          <a:xfrm>
            <a:off x="6917782" y="3986084"/>
            <a:ext cx="770504" cy="1360990"/>
            <a:chOff x="6917782" y="3986084"/>
            <a:chExt cx="770504" cy="1360990"/>
          </a:xfrm>
        </p:grpSpPr>
        <p:cxnSp>
          <p:nvCxnSpPr>
            <p:cNvPr id="159" name="Elbow Connector 158"/>
            <p:cNvCxnSpPr>
              <a:stCxn id="154" idx="1"/>
              <a:endCxn id="143" idx="3"/>
            </p:cNvCxnSpPr>
            <p:nvPr/>
          </p:nvCxnSpPr>
          <p:spPr bwMode="auto">
            <a:xfrm rot="10800000">
              <a:off x="6917782" y="4259085"/>
              <a:ext cx="766397" cy="10879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TextBox 167"/>
            <p:cNvSpPr txBox="1"/>
            <p:nvPr/>
          </p:nvSpPr>
          <p:spPr>
            <a:xfrm>
              <a:off x="6952719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72" name="Straight Arrow Connector 171"/>
          <p:cNvCxnSpPr/>
          <p:nvPr/>
        </p:nvCxnSpPr>
        <p:spPr bwMode="auto">
          <a:xfrm flipH="1">
            <a:off x="9405081" y="3918918"/>
            <a:ext cx="851709" cy="3179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TextBox 172"/>
          <p:cNvSpPr txBox="1"/>
          <p:nvPr/>
        </p:nvSpPr>
        <p:spPr>
          <a:xfrm>
            <a:off x="9799823" y="3651746"/>
            <a:ext cx="1344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64 bit addition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599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 animBg="1"/>
      <p:bldP spid="62" grpId="0" animBg="1"/>
      <p:bldP spid="69" grpId="0" animBg="1"/>
      <p:bldP spid="76" grpId="0"/>
      <p:bldP spid="86" grpId="0" animBg="1"/>
      <p:bldP spid="94" grpId="0" animBg="1"/>
      <p:bldP spid="102" grpId="0" animBg="1"/>
      <p:bldP spid="20" grpId="0"/>
      <p:bldP spid="142" grpId="0"/>
      <p:bldP spid="143" grpId="0"/>
      <p:bldP spid="144" grpId="0"/>
      <p:bldP spid="149" grpId="0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 animBg="1"/>
      <p:bldP spid="173" grpId="0"/>
      <p:bldP spid="178" grpId="0"/>
      <p:bldP spid="1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0C8DCA83-3423-43FE-89B5-F5B21BC7EAE6}"/>
              </a:ext>
            </a:extLst>
          </p:cNvPr>
          <p:cNvGrpSpPr/>
          <p:nvPr/>
        </p:nvGrpSpPr>
        <p:grpSpPr>
          <a:xfrm>
            <a:off x="10150299" y="4231757"/>
            <a:ext cx="1610330" cy="831557"/>
            <a:chOff x="9963303" y="4371367"/>
            <a:chExt cx="1610330" cy="831557"/>
          </a:xfrm>
        </p:grpSpPr>
        <p:cxnSp>
          <p:nvCxnSpPr>
            <p:cNvPr id="172" name="Straight Arrow Connector 171"/>
            <p:cNvCxnSpPr>
              <a:cxnSpLocks/>
            </p:cNvCxnSpPr>
            <p:nvPr/>
          </p:nvCxnSpPr>
          <p:spPr bwMode="auto">
            <a:xfrm flipH="1" flipV="1">
              <a:off x="10214131" y="4371367"/>
              <a:ext cx="371253" cy="4833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TextBox 172"/>
            <p:cNvSpPr txBox="1"/>
            <p:nvPr/>
          </p:nvSpPr>
          <p:spPr>
            <a:xfrm>
              <a:off x="9963303" y="4925925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multiplication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1236536" y="2603484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36536" y="2603484"/>
                <a:ext cx="3084290" cy="5024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FA5DB01E-9185-435C-8AB2-C590FC08E76A}"/>
                  </a:ext>
                </a:extLst>
              </p:cNvPr>
              <p:cNvSpPr txBox="1"/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647A9E49-59CA-4DB5-81A9-08B5D7D0FC81}"/>
                  </a:ext>
                </a:extLst>
              </p:cNvPr>
              <p:cNvSpPr txBox="1"/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ED190A48-502C-451B-80C0-ADDD19915F7F}"/>
              </a:ext>
            </a:extLst>
          </p:cNvPr>
          <p:cNvCxnSpPr>
            <a:cxnSpLocks/>
          </p:cNvCxnSpPr>
          <p:nvPr/>
        </p:nvCxnSpPr>
        <p:spPr bwMode="auto">
          <a:xfrm>
            <a:off x="6246831" y="3792630"/>
            <a:ext cx="438315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xmlns="" id="{FA8324E1-2D68-4D90-97DD-EC11465F10FC}"/>
                  </a:ext>
                </a:extLst>
              </p:cNvPr>
              <p:cNvSpPr txBox="1"/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C1905EFC-614F-41DF-AC96-090C245A80A6}"/>
                  </a:ext>
                </a:extLst>
              </p:cNvPr>
              <p:cNvSpPr txBox="1"/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6F002E44-81D2-4580-8AEE-B322CF7E6B47}"/>
                  </a:ext>
                </a:extLst>
              </p:cNvPr>
              <p:cNvSpPr txBox="1"/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0AD8672E-B754-4DB2-9731-CD556DDB3347}"/>
                  </a:ext>
                </a:extLst>
              </p:cNvPr>
              <p:cNvSpPr txBox="1"/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F1E8C825-6C31-4911-AF18-234BA9548FF1}"/>
                  </a:ext>
                </a:extLst>
              </p:cNvPr>
              <p:cNvSpPr txBox="1"/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			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xmlns="" id="{6F180E68-2E23-4276-8949-A0CD995F7307}"/>
              </a:ext>
            </a:extLst>
          </p:cNvPr>
          <p:cNvCxnSpPr>
            <a:cxnSpLocks/>
          </p:cNvCxnSpPr>
          <p:nvPr/>
        </p:nvCxnSpPr>
        <p:spPr bwMode="auto">
          <a:xfrm>
            <a:off x="2051521" y="6075127"/>
            <a:ext cx="865825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6252794E-C697-4115-B09E-3177B32C5E4D}"/>
                  </a:ext>
                </a:extLst>
              </p:cNvPr>
              <p:cNvSpPr txBox="1"/>
              <p:nvPr/>
            </p:nvSpPr>
            <p:spPr>
              <a:xfrm>
                <a:off x="5349522" y="4186740"/>
                <a:ext cx="3578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6252794E-C697-4115-B09E-3177B32C5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522" y="4186740"/>
                <a:ext cx="357808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blipFill>
                <a:blip r:embed="rId14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xmlns="" id="{C50DD8E0-4C01-4DC5-951E-DA09D5E1238B}"/>
              </a:ext>
            </a:extLst>
          </p:cNvPr>
          <p:cNvGrpSpPr/>
          <p:nvPr/>
        </p:nvGrpSpPr>
        <p:grpSpPr>
          <a:xfrm>
            <a:off x="3828138" y="3654130"/>
            <a:ext cx="1610330" cy="633939"/>
            <a:chOff x="3641142" y="3793740"/>
            <a:chExt cx="1610330" cy="63393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FC722012-4DC7-4FAC-A333-A11CF75F4095}"/>
                </a:ext>
              </a:extLst>
            </p:cNvPr>
            <p:cNvSpPr txBox="1"/>
            <p:nvPr/>
          </p:nvSpPr>
          <p:spPr>
            <a:xfrm>
              <a:off x="3641142" y="3793740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addition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xmlns="" id="{56055462-CD84-46EE-8860-456AABD9ED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838700" y="4108502"/>
              <a:ext cx="368790" cy="3191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5E12E24F-157B-45C0-AE84-74BBA6D40328}"/>
              </a:ext>
            </a:extLst>
          </p:cNvPr>
          <p:cNvSpPr txBox="1"/>
          <p:nvPr/>
        </p:nvSpPr>
        <p:spPr>
          <a:xfrm>
            <a:off x="9494417" y="2785674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D4105366-A2DF-4FEB-A572-9F0075A43175}"/>
              </a:ext>
            </a:extLst>
          </p:cNvPr>
          <p:cNvSpPr txBox="1"/>
          <p:nvPr/>
        </p:nvSpPr>
        <p:spPr>
          <a:xfrm>
            <a:off x="8929039" y="2778199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xmlns="" id="{44467851-213D-4C76-B6CF-6A3B8151759C}"/>
                  </a:ext>
                </a:extLst>
              </p:cNvPr>
              <p:cNvSpPr txBox="1"/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xmlns="" id="{C77805F8-C983-4900-AF4A-C813C91212C6}"/>
                  </a:ext>
                </a:extLst>
              </p:cNvPr>
              <p:cNvSpPr txBox="1"/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xmlns="" id="{021B18C0-29D4-44A6-862D-E5E08E317BEB}"/>
                  </a:ext>
                </a:extLst>
              </p:cNvPr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xmlns="" id="{40D87E16-6076-472F-98B1-E5F701810130}"/>
                  </a:ext>
                </a:extLst>
              </p:cNvPr>
              <p:cNvSpPr txBox="1"/>
              <p:nvPr/>
            </p:nvSpPr>
            <p:spPr>
              <a:xfrm>
                <a:off x="4667888" y="4601649"/>
                <a:ext cx="3578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40D87E16-6076-472F-98B1-E5F7018101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7888" y="4601649"/>
                <a:ext cx="357808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404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5" grpId="0"/>
      <p:bldP spid="63" grpId="0"/>
      <p:bldP spid="65" grpId="0"/>
      <p:bldP spid="66" grpId="0"/>
      <p:bldP spid="67" grpId="0"/>
      <p:bldP spid="10" grpId="0"/>
      <p:bldP spid="71" grpId="0"/>
      <p:bldP spid="17" grpId="0"/>
      <p:bldP spid="75" grpId="0"/>
      <p:bldP spid="26" grpId="0"/>
      <p:bldP spid="93" grpId="0"/>
      <p:bldP spid="95" grpId="0"/>
      <p:bldP spid="96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1392416"/>
                  </p:ext>
                </p:extLst>
              </p:nvPr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1392416"/>
                  </p:ext>
                </p:extLst>
              </p:nvPr>
            </p:nvGraphicFramePr>
            <p:xfrm>
              <a:off x="1974272" y="3578206"/>
              <a:ext cx="7893656" cy="1807639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ADD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100000" r="-440000" b="-3237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100000" r="-39333" b="-3237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100000" r="-855" b="-3237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6671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MULT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196667" r="-440000" b="-2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196667" r="-39333" b="-2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196667" r="-855" b="-21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6671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291803" r="-440000" b="-1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291803" r="-39333" b="-1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291803" r="-855" b="-1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36671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MOD-INV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398333" r="-440000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398333" r="-39333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398333" r="-855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7958449" y="6128951"/>
            <a:ext cx="3272069" cy="339943"/>
            <a:chOff x="7069390" y="5906044"/>
            <a:chExt cx="3272069" cy="339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nb-NO" altLang="en-US" sz="14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Cambria" panose="02040503050406030204" pitchFamily="18" charset="0"/>
                    </a:rPr>
                    <a:t>* </a:t>
                  </a:r>
                  <a14:m>
                    <m:oMath xmlns:m="http://schemas.openxmlformats.org/officeDocument/2006/math"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&gt;2</m:t>
                      </m:r>
                    </m:oMath>
                  </a14:m>
                  <a:endParaRPr kumimoji="0" lang="en-US" alt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35" t="-4000"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en-US" sz="9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713739807325663489766475852620783120641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/>
                  <a:t>*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blipFill rotWithShape="0">
                <a:blip r:embed="rId7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1876820" y="119307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4" name="Group 53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6" name="TextBox 55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blipFill rotWithShape="0">
                <a:blip r:embed="rId10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1876820" y="1925405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68" name="Straight Connector 67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Straight Connector 68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Group exponentiation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48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 flipV="1">
            <a:off x="2607733" y="2345267"/>
            <a:ext cx="2859618" cy="10583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2607733" y="3857625"/>
            <a:ext cx="2859619" cy="14256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/>
          <p:cNvGrpSpPr/>
          <p:nvPr/>
        </p:nvGrpSpPr>
        <p:grpSpPr>
          <a:xfrm>
            <a:off x="3403899" y="5550904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345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800" b="1" dirty="0"/>
              </a:p>
              <a:p>
                <a:endParaRPr lang="en-US" sz="1800" b="1" dirty="0"/>
              </a:p>
              <a:p>
                <a:endParaRPr lang="en-US" sz="1800" b="1" dirty="0"/>
              </a:p>
              <a:p>
                <a:r>
                  <a:rPr lang="en-US" sz="1800" b="1" dirty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∘…∘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Running time: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/>
                  <a:t> group operations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dirty="0"/>
                  <a:t>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Not feasible </a:t>
                </a:r>
                <a:r>
                  <a:rPr lang="en-US" sz="1800" dirty="0"/>
                  <a:t>	</a:t>
                </a:r>
              </a:p>
              <a:p>
                <a:r>
                  <a:rPr lang="en-US" sz="18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Left Brace 5"/>
          <p:cNvSpPr/>
          <p:nvPr/>
        </p:nvSpPr>
        <p:spPr>
          <a:xfrm rot="5400000">
            <a:off x="4030514" y="1277675"/>
            <a:ext cx="135509" cy="161421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253544" y="1353223"/>
            <a:ext cx="3295710" cy="1327605"/>
            <a:chOff x="4696003" y="1761629"/>
            <a:chExt cx="3295710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nb-NO" sz="2000" b="0" dirty="0"/>
                    <a:t>     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  <m:sup/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</m:t>
                      </m:r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52644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783512" y="3630310"/>
            <a:ext cx="2220160" cy="400110"/>
            <a:chOff x="4815471" y="2515302"/>
            <a:chExt cx="2220160" cy="400110"/>
          </a:xfrm>
        </p:grpSpPr>
        <p:sp>
          <p:nvSpPr>
            <p:cNvPr id="12" name="Rectangle 11"/>
            <p:cNvSpPr/>
            <p:nvPr/>
          </p:nvSpPr>
          <p:spPr>
            <a:xfrm>
              <a:off x="4815471" y="2587288"/>
              <a:ext cx="18962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89080287395774076886404465276262680764297347818898641719959470631357066012729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7962600" y="2070772"/>
            <a:ext cx="820912" cy="1559538"/>
            <a:chOff x="7962600" y="2070772"/>
            <a:chExt cx="820912" cy="15595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>
                      <a:solidFill>
                        <a:srgbClr val="C0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 bwMode="auto">
            <a:xfrm flipV="1">
              <a:off x="8253544" y="2070772"/>
              <a:ext cx="529968" cy="610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8253544" y="2939630"/>
              <a:ext cx="529968" cy="6906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6256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blipFill rotWithShape="0">
                <a:blip r:embed="rId20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blipFill rotWithShape="0">
                <a:blip r:embed="rId2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blipFill rotWithShape="0">
                <a:blip r:embed="rId22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blipFill rotWithShape="0">
                <a:blip r:embed="rId2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blipFill rotWithShape="0">
                <a:blip r:embed="rId2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blipFill rotWithShape="0">
                <a:blip r:embed="rId2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blipFill rotWithShape="0">
                <a:blip r:embed="rId2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blipFill rotWithShape="0">
                <a:blip r:embed="rId2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blipFill rotWithShape="0">
                <a:blip r:embed="rId2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blipFill rotWithShape="0">
                <a:blip r:embed="rId3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blipFill rotWithShape="0">
                <a:blip r:embed="rId3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3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269193" y="6180776"/>
            <a:ext cx="3785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xmlns="" id="{14A8B60B-CA06-4EAF-8462-7FED06EB745A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xmlns="" id="{B5EED97F-284B-42CE-9CF6-0FD327319944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56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37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793277"/>
                  </p:ext>
                </p:extLst>
              </p:nvPr>
            </p:nvGraphicFramePr>
            <p:xfrm>
              <a:off x="7572978" y="3198035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793277"/>
                  </p:ext>
                </p:extLst>
              </p:nvPr>
            </p:nvGraphicFramePr>
            <p:xfrm>
              <a:off x="7572978" y="3198035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3" t="-1587" r="-580" b="-5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3" t="-19512" r="-580" b="-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75F1B112-0FE5-4AF0-8E34-DDC29AF127C1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xmlns="" id="{36DCC2CD-34A9-4ED7-BE37-4CC7556165EB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7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Square-and-multiply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exponentiation: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Square-and-multiply: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"exponentiation" (i.e., point multiplication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𝑛𝑄</m:t>
                    </m:r>
                  </m:oMath>
                </a14:m>
                <a:r>
                  <a:rPr lang="en-US" sz="1600" dirty="0"/>
                  <a:t>):	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"Square-and-multiply" (i.e., double-and-add):	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42009" y="1414014"/>
                <a:ext cx="6164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1414014"/>
                <a:ext cx="616417" cy="307777"/>
              </a:xfrm>
              <a:prstGeom prst="rect">
                <a:avLst/>
              </a:prstGeom>
              <a:blipFill rotWithShape="0">
                <a:blip r:embed="rId3"/>
                <a:stretch>
                  <a:fillRect r="-14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442009" y="1740559"/>
                <a:ext cx="1661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≈2048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1740559"/>
                <a:ext cx="1661091" cy="3077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42009" y="3271263"/>
                <a:ext cx="6164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3271263"/>
                <a:ext cx="616417" cy="307777"/>
              </a:xfrm>
              <a:prstGeom prst="rect">
                <a:avLst/>
              </a:prstGeom>
              <a:blipFill rotWithShape="0">
                <a:blip r:embed="rId5"/>
                <a:stretch>
                  <a:fillRect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442009" y="3597808"/>
                <a:ext cx="1661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≈256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3597808"/>
                <a:ext cx="1661091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98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779669" y="1498601"/>
            <a:ext cx="6797822" cy="4668048"/>
            <a:chOff x="252117" y="1253018"/>
            <a:chExt cx="7993959" cy="54894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" b="2298"/>
            <a:stretch/>
          </p:blipFill>
          <p:spPr>
            <a:xfrm>
              <a:off x="963828" y="1253018"/>
              <a:ext cx="7282248" cy="501597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66120" y="3896497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120" y="2805418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6120" y="1689625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049" y="5015110"/>
              <a:ext cx="537227" cy="30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-1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2747" y="6239381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831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34498" y="6236045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068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86868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40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305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50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39239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60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02024" y="6434673"/>
              <a:ext cx="813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</a:t>
              </a:r>
              <a:r>
                <a:rPr lang="en-US" sz="1200" dirty="0" err="1">
                  <a:solidFill>
                    <a:schemeClr val="accent3">
                      <a:lumMod val="50000"/>
                    </a:schemeClr>
                  </a:solidFill>
                </a:rPr>
                <a:t>ms</a:t>
              </a:r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117" y="3442342"/>
              <a:ext cx="81363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[V]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829519" y="4099859"/>
                <a:ext cx="12027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519" y="4099859"/>
                <a:ext cx="120272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Side-channel attacks – power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318493"/>
                  </p:ext>
                </p:extLst>
              </p:nvPr>
            </p:nvGraphicFramePr>
            <p:xfrm>
              <a:off x="7966774" y="3172181"/>
              <a:ext cx="3496218" cy="24199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6218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2075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318493"/>
                  </p:ext>
                </p:extLst>
              </p:nvPr>
            </p:nvGraphicFramePr>
            <p:xfrm>
              <a:off x="7966774" y="3172181"/>
              <a:ext cx="3496218" cy="24199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621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4" t="-1667" r="-348" b="-56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0530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4" t="-18047" r="-348" b="-5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 bwMode="auto">
          <a:xfrm>
            <a:off x="3784601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144131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506081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5751703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420683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529810" y="1575881"/>
            <a:ext cx="872744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885684" y="1575881"/>
            <a:ext cx="848366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6135751" y="1575881"/>
            <a:ext cx="850837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 rot="18131929">
            <a:off x="3357456" y="1042480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3" name="TextBox 32"/>
          <p:cNvSpPr txBox="1"/>
          <p:nvPr/>
        </p:nvSpPr>
        <p:spPr>
          <a:xfrm rot="18131929">
            <a:off x="3722462" y="1037436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4" name="TextBox 33"/>
          <p:cNvSpPr txBox="1"/>
          <p:nvPr/>
        </p:nvSpPr>
        <p:spPr>
          <a:xfrm rot="18131929">
            <a:off x="4087919" y="1021898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5" name="TextBox 34"/>
          <p:cNvSpPr txBox="1"/>
          <p:nvPr/>
        </p:nvSpPr>
        <p:spPr>
          <a:xfrm rot="18131929">
            <a:off x="4432462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6" name="TextBox 35"/>
          <p:cNvSpPr txBox="1"/>
          <p:nvPr/>
        </p:nvSpPr>
        <p:spPr>
          <a:xfrm rot="18131929">
            <a:off x="5655281" y="1037433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5041295" y="793948"/>
            <a:ext cx="715273" cy="734619"/>
            <a:chOff x="5050624" y="823188"/>
            <a:chExt cx="715273" cy="734619"/>
          </a:xfrm>
        </p:grpSpPr>
        <p:sp>
          <p:nvSpPr>
            <p:cNvPr id="38" name="TextBox 37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94687" y="800928"/>
            <a:ext cx="715273" cy="734619"/>
            <a:chOff x="5050624" y="823188"/>
            <a:chExt cx="715273" cy="734619"/>
          </a:xfrm>
        </p:grpSpPr>
        <p:sp>
          <p:nvSpPr>
            <p:cNvPr id="43" name="TextBox 42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636054" y="791426"/>
            <a:ext cx="715273" cy="734619"/>
            <a:chOff x="5050624" y="823188"/>
            <a:chExt cx="715273" cy="734619"/>
          </a:xfrm>
        </p:grpSpPr>
        <p:sp>
          <p:nvSpPr>
            <p:cNvPr id="47" name="TextBox 46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817430" y="1611610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35885" y="1609679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02103" y="1617310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78580" y="1611705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37212" y="1599458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52293" y="1599458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77866" y="1608662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65576" y="161472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870" y="1039706"/>
            <a:ext cx="2476530" cy="19554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3" name="Table 6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608663"/>
                  </p:ext>
                </p:extLst>
              </p:nvPr>
            </p:nvGraphicFramePr>
            <p:xfrm>
              <a:off x="3759042" y="3172181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3" name="Table 6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608663"/>
                  </p:ext>
                </p:extLst>
              </p:nvPr>
            </p:nvGraphicFramePr>
            <p:xfrm>
              <a:off x="3759042" y="3172181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93" t="-1587" r="-386" b="-5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93" t="-19512" r="-386" b="-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658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7" grpId="0" animBg="1"/>
      <p:bldP spid="23" grpId="0" animBg="1"/>
      <p:bldP spid="24" grpId="0" animBg="1"/>
      <p:bldP spid="28" grpId="0" animBg="1"/>
      <p:bldP spid="27" grpId="0" animBg="1"/>
      <p:bldP spid="30" grpId="0" animBg="1"/>
      <p:bldP spid="26" grpId="0" animBg="1"/>
      <p:bldP spid="29" grpId="0" animBg="1"/>
      <p:bldP spid="32" grpId="0"/>
      <p:bldP spid="33" grpId="0"/>
      <p:bldP spid="34" grpId="0"/>
      <p:bldP spid="35" grpId="0"/>
      <p:bldP spid="36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Power (and time) difference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Solution: Square-and-</a:t>
                </a:r>
                <a:r>
                  <a:rPr lang="en-US" sz="1800" i="1" dirty="0"/>
                  <a:t>Always</a:t>
                </a:r>
                <a:r>
                  <a:rPr lang="en-US" sz="1800" dirty="0"/>
                  <a:t>-Multiply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Wastes computations: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1800" dirty="0"/>
                  <a:t> of multiplications thrown away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Better solutions exist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 b="-6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80" y="1080847"/>
            <a:ext cx="3650193" cy="2760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0922614"/>
                  </p:ext>
                </p:extLst>
              </p:nvPr>
            </p:nvGraphicFramePr>
            <p:xfrm>
              <a:off x="8390981" y="4218368"/>
              <a:ext cx="2600869" cy="187763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0086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2955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1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1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1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1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1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1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618553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1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1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nb-NO" sz="11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1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0922614"/>
                  </p:ext>
                </p:extLst>
              </p:nvPr>
            </p:nvGraphicFramePr>
            <p:xfrm>
              <a:off x="8390981" y="4218368"/>
              <a:ext cx="2600869" cy="187763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0086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59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34" t="-2326" r="-467" b="-625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185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34" t="-16479" r="-467" b="-7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164081"/>
                  </p:ext>
                </p:extLst>
              </p:nvPr>
            </p:nvGraphicFramePr>
            <p:xfrm>
              <a:off x="1558823" y="2314207"/>
              <a:ext cx="4682426" cy="2633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24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always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92075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𝑧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dirty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</a:t>
                          </a:r>
                          <a:r>
                            <a:rPr lang="nb-NO" sz="1400" b="0" i="0" baseline="0" dirty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always perform multiplication</a:t>
                          </a:r>
                          <a:endParaRPr lang="nb-NO" sz="1400" b="0" i="0" dirty="0">
                            <a:solidFill>
                              <a:schemeClr val="accent6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𝑧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164081"/>
                  </p:ext>
                </p:extLst>
              </p:nvPr>
            </p:nvGraphicFramePr>
            <p:xfrm>
              <a:off x="1558823" y="2314207"/>
              <a:ext cx="4682426" cy="2633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24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30" t="-1667" r="-260" b="-6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2664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30" t="-16354" r="-260" b="-5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2105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1850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We need </a:t>
                </a:r>
                <a:r>
                  <a:rPr lang="en-US" sz="1800" i="1" dirty="0"/>
                  <a:t>large</a:t>
                </a:r>
                <a:r>
                  <a:rPr lang="en-US" sz="1800" dirty="0"/>
                  <a:t> prime numbers for b</a:t>
                </a:r>
                <a:r>
                  <a:rPr lang="en-US" sz="1600" dirty="0"/>
                  <a:t>oth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 efficient "prime-generating" formula is 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Simple idea: pick random number and check if it's prime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Efficient?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What is the success probability?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Depends on the ratio primes / non-primes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"#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prime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Prime Number Theorem: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2048 bit number: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≈700 </m:t>
                    </m:r>
                  </m:oMath>
                </a14:m>
                <a:r>
                  <a:rPr lang="en-US" sz="1600" dirty="0"/>
                  <a:t>trials needed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2140239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𝐆𝐞𝐧𝐏𝐫𝐢𝐦𝐞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while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true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odd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bit integer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IsPrime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PRIME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2140239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23" r="-385" b="-52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557" r="-385" b="-11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5212978"/>
                  </p:ext>
                </p:extLst>
              </p:nvPr>
            </p:nvGraphicFramePr>
            <p:xfrm>
              <a:off x="1174413" y="5549902"/>
              <a:ext cx="9309482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9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1000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5212978"/>
                  </p:ext>
                </p:extLst>
              </p:nvPr>
            </p:nvGraphicFramePr>
            <p:xfrm>
              <a:off x="1174413" y="5549902"/>
              <a:ext cx="9309482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4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5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r="-601376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99543" r="-498630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200459" r="-4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300459" r="-3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400459" r="-2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498174" r="-100000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600917" r="-459" b="-1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t="-101639" r="-601376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168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459" t="-101639" r="-300917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459" t="-101639" r="-200917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98174" t="-101639" r="-100000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600917" t="-101639" r="-459" b="-81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8877" y="4518244"/>
                <a:ext cx="4698570" cy="57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⟹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2048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1400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77" y="4518244"/>
                <a:ext cx="4698570" cy="5702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GenPrime efficient?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prime-to-non-prime ratio 	</a:t>
                </a: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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800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marL="474663" lvl="1" indent="0"/>
                <a:r>
                  <a:rPr lang="nb-NO" sz="1600" dirty="0"/>
                  <a:t>              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is prime!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Very</a:t>
                </a:r>
                <a:r>
                  <a:rPr lang="en-US" sz="1600" dirty="0"/>
                  <a:t> inefficient: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⟹  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2048</m:t>
                                </m:r>
                              </m:sup>
                            </m:sSup>
                          </m:num>
                          <m:den>
                            <m:func>
                              <m:func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2048</m:t>
                                    </m:r>
                                  </m:sup>
                                </m:sSup>
                              </m:e>
                            </m:func>
                          </m:den>
                        </m:f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Want: a simple property which </a:t>
                </a:r>
                <a:r>
                  <a:rPr lang="en-US" sz="1800" i="1" dirty="0"/>
                  <a:t>only</a:t>
                </a:r>
                <a:r>
                  <a:rPr lang="en-US" sz="1800" dirty="0"/>
                  <a:t> holds for prime numbers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019573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𝐆𝐞𝐧𝐏𝐫𝐢𝐦𝐞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while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true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odd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bit integer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IsPrime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PRIME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72019573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23" r="-385" b="-52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557" r="-385" b="-11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34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3292568" y="4542523"/>
            <a:ext cx="700391" cy="492618"/>
            <a:chOff x="3292568" y="4542523"/>
            <a:chExt cx="700391" cy="49261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292568" y="4665809"/>
                  <a:ext cx="70039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⟸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92568" y="4665809"/>
                  <a:ext cx="700391" cy="36933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477422" y="4542523"/>
                  <a:ext cx="3501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?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7422" y="4542523"/>
                  <a:ext cx="350196" cy="338554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Fermat’s theorem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</a:t>
                </a:r>
                <a:r>
                  <a:rPr lang="en-US" dirty="0" smtClean="0"/>
                  <a:t> 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6956" y="2545798"/>
                <a:ext cx="5541325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  <m:r>
                      <a:rPr lang="nb-NO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1,2,…,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dirty="0"/>
                  <a:t> under multiplication modulo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56" y="2545798"/>
                <a:ext cx="5541325" cy="410497"/>
              </a:xfrm>
              <a:prstGeom prst="rect">
                <a:avLst/>
              </a:prstGeom>
              <a:blipFill rotWithShape="0">
                <a:blip r:embed="rId5"/>
                <a:stretch>
                  <a:fillRect t="-4478" b="-17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702722" y="2591964"/>
                <a:ext cx="1309846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2722" y="2591964"/>
                <a:ext cx="1309846" cy="318164"/>
              </a:xfrm>
              <a:prstGeom prst="rect">
                <a:avLst/>
              </a:prstGeom>
              <a:blipFill rotWithShape="0">
                <a:blip r:embed="rId6"/>
                <a:stretch>
                  <a:fillRect r="-3738" b="-1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satisfy Fermat's theorem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not </a:t>
                </a:r>
                <a:r>
                  <a:rPr lang="en-US" dirty="0"/>
                  <a:t>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some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does </a:t>
                </a:r>
                <a:r>
                  <a:rPr lang="en-US" b="1" dirty="0"/>
                  <a:t>not </a:t>
                </a:r>
                <a:r>
                  <a:rPr lang="en-US" dirty="0"/>
                  <a:t>satisfy Fermat's theorem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blipFill rotWithShape="0"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blipFill rotWithShape="0">
                <a:blip r:embed="rId13"/>
                <a:stretch>
                  <a:fillRect r="-32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046570" y="3472654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570" y="3472654"/>
                <a:ext cx="1625573" cy="249043"/>
              </a:xfrm>
              <a:prstGeom prst="rect">
                <a:avLst/>
              </a:prstGeom>
              <a:blipFill rotWithShape="0">
                <a:blip r:embed="rId14"/>
                <a:stretch>
                  <a:fillRect l="-1873" r="-1873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046569" y="3847015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569" y="3847015"/>
                <a:ext cx="1625573" cy="249043"/>
              </a:xfrm>
              <a:prstGeom prst="rect">
                <a:avLst/>
              </a:prstGeom>
              <a:blipFill rotWithShape="0">
                <a:blip r:embed="rId15"/>
                <a:stretch>
                  <a:fillRect l="-1873" r="-1873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046569" y="4221376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6569" y="4221376"/>
                <a:ext cx="1625573" cy="249043"/>
              </a:xfrm>
              <a:prstGeom prst="rect">
                <a:avLst/>
              </a:prstGeom>
              <a:blipFill rotWithShape="0">
                <a:blip r:embed="rId16"/>
                <a:stretch>
                  <a:fillRect l="-1873" r="-1873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554978" y="4615693"/>
                <a:ext cx="1218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54978" y="4615693"/>
                <a:ext cx="121828" cy="246221"/>
              </a:xfrm>
              <a:prstGeom prst="rect">
                <a:avLst/>
              </a:prstGeom>
              <a:blipFill rotWithShape="0">
                <a:blip r:embed="rId17"/>
                <a:stretch>
                  <a:fillRect l="-25000" r="-30000" b="-4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818942" y="4952205"/>
                <a:ext cx="1853200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8942" y="4952205"/>
                <a:ext cx="1853200" cy="249043"/>
              </a:xfrm>
              <a:prstGeom prst="rect">
                <a:avLst/>
              </a:prstGeom>
              <a:blipFill rotWithShape="0">
                <a:blip r:embed="rId18"/>
                <a:stretch>
                  <a:fillRect l="-1974" r="-164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9158762" y="5282120"/>
            <a:ext cx="2636307" cy="1104092"/>
            <a:chOff x="9158762" y="5282120"/>
            <a:chExt cx="2636307" cy="1104092"/>
          </a:xfrm>
        </p:grpSpPr>
        <p:sp>
          <p:nvSpPr>
            <p:cNvPr id="32" name="TextBox 31"/>
            <p:cNvSpPr txBox="1"/>
            <p:nvPr/>
          </p:nvSpPr>
          <p:spPr>
            <a:xfrm>
              <a:off x="9158762" y="6047658"/>
              <a:ext cx="26363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C00000"/>
                  </a:solidFill>
                </a:rPr>
                <a:t>Carmichael</a:t>
              </a:r>
              <a:r>
                <a:rPr lang="en-US" sz="1600" dirty="0">
                  <a:solidFill>
                    <a:srgbClr val="C00000"/>
                  </a:solidFill>
                </a:rPr>
                <a:t> number</a:t>
              </a:r>
              <a:endParaRPr lang="en-US" sz="1600" b="1" dirty="0">
                <a:solidFill>
                  <a:srgbClr val="C00000"/>
                </a:solidFill>
              </a:endParaRPr>
            </a:p>
          </p:txBody>
        </p:sp>
        <p:cxnSp>
          <p:nvCxnSpPr>
            <p:cNvPr id="33" name="Straight Arrow Connector 32"/>
            <p:cNvCxnSpPr/>
            <p:nvPr/>
          </p:nvCxnSpPr>
          <p:spPr bwMode="auto">
            <a:xfrm flipV="1">
              <a:off x="10194554" y="5282120"/>
              <a:ext cx="1089531" cy="75721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3" name="Multiply 12"/>
          <p:cNvSpPr/>
          <p:nvPr/>
        </p:nvSpPr>
        <p:spPr bwMode="auto">
          <a:xfrm>
            <a:off x="3434196" y="4594476"/>
            <a:ext cx="417133" cy="511997"/>
          </a:xfrm>
          <a:prstGeom prst="mathMultiply">
            <a:avLst>
              <a:gd name="adj1" fmla="val 4506"/>
            </a:avLst>
          </a:prstGeom>
          <a:solidFill>
            <a:srgbClr val="FF0000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19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6" grpId="0"/>
      <p:bldP spid="17" grpId="0"/>
      <p:bldP spid="18" grpId="0"/>
      <p:bldP spid="12" grpId="0"/>
      <p:bldP spid="15" grpId="0"/>
      <p:bldP spid="19" grpId="0"/>
      <p:bldP spid="26" grpId="0"/>
      <p:bldP spid="27" grpId="0"/>
      <p:bldP spid="28" grpId="0"/>
      <p:bldP spid="29" grpId="0"/>
      <p:bldP spid="30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6192010" y="2466074"/>
            <a:ext cx="3925493" cy="3144005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F2B8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Integers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 primality test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915821"/>
                  </p:ext>
                </p:extLst>
              </p:nvPr>
            </p:nvGraphicFramePr>
            <p:xfrm>
              <a:off x="1383136" y="2639877"/>
              <a:ext cx="3180397" cy="1859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039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297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𝐈𝐬𝐏𝐫𝐢𝐦𝐞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55489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≠1  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mod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⁡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5915821"/>
                  </p:ext>
                </p:extLst>
              </p:nvPr>
            </p:nvGraphicFramePr>
            <p:xfrm>
              <a:off x="1383136" y="2639877"/>
              <a:ext cx="3180397" cy="1859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039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1" t="-2000" r="-382" b="-51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554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1" t="-19922" r="-382" b="-7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Oval 8"/>
          <p:cNvSpPr/>
          <p:nvPr/>
        </p:nvSpPr>
        <p:spPr bwMode="auto">
          <a:xfrm>
            <a:off x="6922420" y="3945111"/>
            <a:ext cx="1506978" cy="13591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Primes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9185208" y="4468082"/>
            <a:ext cx="232585" cy="256044"/>
          </a:xfrm>
          <a:prstGeom prst="ellipse">
            <a:avLst/>
          </a:prstGeom>
          <a:solidFill>
            <a:srgbClr val="FFD5D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48152" y="5904129"/>
                <a:ext cx="26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152" y="5904129"/>
                <a:ext cx="264070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7474898" y="4963200"/>
            <a:ext cx="375765" cy="990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7850662" y="485197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715099" y="386472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5628274" y="3996590"/>
            <a:ext cx="1008051" cy="855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87817" y="5289830"/>
                <a:ext cx="21080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7817" y="5289830"/>
                <a:ext cx="2108070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9356870" y="4624701"/>
            <a:ext cx="810291" cy="7119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820597" y="5522455"/>
            <a:ext cx="63156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Better tests exist:</a:t>
            </a:r>
          </a:p>
          <a:p>
            <a:r>
              <a:rPr lang="en-US" sz="1600" dirty="0"/>
              <a:t>    - Euler-test		  </a:t>
            </a:r>
            <a:r>
              <a:rPr lang="en-US" sz="1200" dirty="0"/>
              <a:t>(</a:t>
            </a:r>
            <a:r>
              <a:rPr lang="en-US" sz="1200" dirty="0" err="1"/>
              <a:t>Solovay</a:t>
            </a:r>
            <a:r>
              <a:rPr lang="en-US" sz="1200" dirty="0"/>
              <a:t>-Strassen algorithm)</a:t>
            </a:r>
          </a:p>
          <a:p>
            <a:r>
              <a:rPr lang="en-US" sz="1600" dirty="0"/>
              <a:t>    - Strong </a:t>
            </a:r>
            <a:r>
              <a:rPr lang="en-US" sz="1600" dirty="0" err="1"/>
              <a:t>pseudoprime</a:t>
            </a:r>
            <a:r>
              <a:rPr lang="en-US" sz="1600" dirty="0"/>
              <a:t>-test     </a:t>
            </a:r>
            <a:r>
              <a:rPr lang="en-US" sz="1200" dirty="0"/>
              <a:t>(Miller-Rabin algorithm)</a:t>
            </a:r>
          </a:p>
        </p:txBody>
      </p:sp>
      <p:sp>
        <p:nvSpPr>
          <p:cNvPr id="4" name="Rectangle 3"/>
          <p:cNvSpPr/>
          <p:nvPr/>
        </p:nvSpPr>
        <p:spPr>
          <a:xfrm>
            <a:off x="8335770" y="3927760"/>
            <a:ext cx="1990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Carmichael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 numbers</a:t>
            </a:r>
            <a:endParaRPr lang="en-US" sz="1400" b="1" dirty="0"/>
          </a:p>
        </p:txBody>
      </p:sp>
      <p:sp>
        <p:nvSpPr>
          <p:cNvPr id="20" name="Oval 19"/>
          <p:cNvSpPr>
            <a:spLocks noChangeAspect="1"/>
          </p:cNvSpPr>
          <p:nvPr/>
        </p:nvSpPr>
        <p:spPr bwMode="auto">
          <a:xfrm>
            <a:off x="9256500" y="4551104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594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/>
      <p:bldP spid="19" grpId="0" animBg="1"/>
      <p:bldP spid="21" grpId="0" animBg="1"/>
      <p:bldP spid="22" grpId="0"/>
      <p:bldP spid="31" grpId="0"/>
      <p:bldP spid="37" grpId="0"/>
      <p:bldP spid="4" grpId="0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auto">
          <a:xfrm>
            <a:off x="5058062" y="3016441"/>
            <a:ext cx="5798006" cy="309609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Composite-witnesses</a:t>
            </a:r>
          </a:p>
        </p:txBody>
      </p:sp>
      <p:sp>
        <p:nvSpPr>
          <p:cNvPr id="23" name="Oval 22"/>
          <p:cNvSpPr/>
          <p:nvPr/>
        </p:nvSpPr>
        <p:spPr bwMode="auto">
          <a:xfrm>
            <a:off x="5852874" y="4095346"/>
            <a:ext cx="4302803" cy="1964986"/>
          </a:xfrm>
          <a:prstGeom prst="ellipse">
            <a:avLst/>
          </a:prstGeom>
          <a:solidFill>
            <a:srgbClr val="FFD5D5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/>
          </a:p>
        </p:txBody>
      </p:sp>
      <p:sp>
        <p:nvSpPr>
          <p:cNvPr id="33" name="Oval 32"/>
          <p:cNvSpPr/>
          <p:nvPr/>
        </p:nvSpPr>
        <p:spPr bwMode="auto">
          <a:xfrm>
            <a:off x="6353189" y="4611291"/>
            <a:ext cx="3274565" cy="1315863"/>
          </a:xfrm>
          <a:prstGeom prst="ellipse">
            <a:avLst/>
          </a:prstGeom>
          <a:solidFill>
            <a:srgbClr val="FFE285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 </a:t>
            </a:r>
          </a:p>
        </p:txBody>
      </p:sp>
      <p:sp>
        <p:nvSpPr>
          <p:cNvPr id="37" name="Oval 36"/>
          <p:cNvSpPr/>
          <p:nvPr/>
        </p:nvSpPr>
        <p:spPr bwMode="auto">
          <a:xfrm>
            <a:off x="6768684" y="5067054"/>
            <a:ext cx="2471182" cy="689438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3781691"/>
                  </p:ext>
                </p:extLst>
              </p:nvPr>
            </p:nvGraphicFramePr>
            <p:xfrm>
              <a:off x="98915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Fermat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FermatTest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3781691"/>
                  </p:ext>
                </p:extLst>
              </p:nvPr>
            </p:nvGraphicFramePr>
            <p:xfrm>
              <a:off x="98915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887" r="-413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23478" r="-413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030308"/>
                  </p:ext>
                </p:extLst>
              </p:nvPr>
            </p:nvGraphicFramePr>
            <p:xfrm>
              <a:off x="467269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en-US" sz="1400" dirty="0" err="1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Solovay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-Strassen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EulerTest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4030308"/>
                  </p:ext>
                </p:extLst>
              </p:nvPr>
            </p:nvGraphicFramePr>
            <p:xfrm>
              <a:off x="467269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1887" r="-413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23478" r="-413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8777745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// Miller-Rabin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StrongTest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8777745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1887" r="-412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23478" r="-412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4" name="TextBox 33"/>
          <p:cNvSpPr txBox="1"/>
          <p:nvPr/>
        </p:nvSpPr>
        <p:spPr>
          <a:xfrm>
            <a:off x="7200792" y="4212453"/>
            <a:ext cx="166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Fermat liars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384744" y="4655122"/>
            <a:ext cx="155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Euler liars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325214" y="5233576"/>
            <a:ext cx="1556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Strong liars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211890" y="3433626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3433626"/>
                <a:ext cx="352151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528221" y="3751428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8221" y="3751428"/>
                <a:ext cx="459026" cy="40011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211890" y="3834710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ulerTest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3834710"/>
                <a:ext cx="3521519" cy="33855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211890" y="4246587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StrongTest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NOT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nb-NO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4246587"/>
                <a:ext cx="3521519" cy="338554"/>
              </a:xfrm>
              <a:prstGeom prst="rect">
                <a:avLst/>
              </a:prstGeom>
              <a:blipFill rotWithShape="0">
                <a:blip r:embed="rId8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>
            <a:off x="4271010" y="4095346"/>
            <a:ext cx="1257211" cy="32176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0" name="Straight Arrow Connector 39"/>
          <p:cNvCxnSpPr/>
          <p:nvPr/>
        </p:nvCxnSpPr>
        <p:spPr bwMode="auto">
          <a:xfrm flipH="1">
            <a:off x="4267130" y="3972129"/>
            <a:ext cx="1253331" cy="769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1" name="Straight Arrow Connector 40"/>
          <p:cNvCxnSpPr/>
          <p:nvPr/>
        </p:nvCxnSpPr>
        <p:spPr bwMode="auto">
          <a:xfrm flipH="1" flipV="1">
            <a:off x="4267130" y="3666681"/>
            <a:ext cx="1261091" cy="16802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1211890" y="5073219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5073219"/>
                <a:ext cx="3521519" cy="338554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Arrow Connector 43"/>
          <p:cNvCxnSpPr/>
          <p:nvPr/>
        </p:nvCxnSpPr>
        <p:spPr bwMode="auto">
          <a:xfrm flipH="1">
            <a:off x="3935811" y="4722266"/>
            <a:ext cx="2354670" cy="4616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225989" y="4455067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989" y="4455067"/>
                <a:ext cx="45902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1211890" y="5478957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EulerTest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5478957"/>
                <a:ext cx="3521519" cy="33855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1211890" y="5927154"/>
                <a:ext cx="352151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StrongTest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PRIME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1890" y="5927154"/>
                <a:ext cx="3521519" cy="338554"/>
              </a:xfrm>
              <a:prstGeom prst="rect">
                <a:avLst/>
              </a:prstGeom>
              <a:blipFill>
                <a:blip r:embed="rId12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/>
          <p:cNvCxnSpPr/>
          <p:nvPr/>
        </p:nvCxnSpPr>
        <p:spPr bwMode="auto">
          <a:xfrm flipH="1">
            <a:off x="3683274" y="5155869"/>
            <a:ext cx="2829354" cy="49695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6454840" y="4884683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4840" y="4884683"/>
                <a:ext cx="459026" cy="400110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6870742" y="5218187"/>
                <a:ext cx="4590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742" y="5218187"/>
                <a:ext cx="459026" cy="400110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>
            <a:cxnSpLocks/>
          </p:cNvCxnSpPr>
          <p:nvPr/>
        </p:nvCxnSpPr>
        <p:spPr bwMode="auto">
          <a:xfrm flipH="1">
            <a:off x="3683274" y="5473055"/>
            <a:ext cx="3284036" cy="622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96594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3" grpId="0" animBg="1"/>
      <p:bldP spid="37" grpId="0" animBg="1"/>
      <p:bldP spid="34" grpId="0"/>
      <p:bldP spid="35" grpId="0"/>
      <p:bldP spid="36" grpId="0"/>
      <p:bldP spid="5" grpId="0"/>
      <p:bldP spid="31" grpId="0"/>
      <p:bldP spid="38" grpId="0"/>
      <p:bldP spid="43" grpId="0"/>
      <p:bldP spid="45" grpId="0"/>
      <p:bldP spid="46" grpId="0"/>
      <p:bldP spid="48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 in practice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Miller-Rabin most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Failure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i="1" dirty="0"/>
                  <a:t>Deterministic</a:t>
                </a:r>
                <a:r>
                  <a:rPr lang="en-US" sz="1800" dirty="0"/>
                  <a:t> primality tests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Many exist…but none running in polynomial time (P)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Open problem for a long time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Agrawal, </a:t>
                </a:r>
                <a:r>
                  <a:rPr lang="en-US" sz="1600" i="1" dirty="0" err="1"/>
                  <a:t>Kayal</a:t>
                </a:r>
                <a:r>
                  <a:rPr lang="en-US" sz="1600" i="1" dirty="0"/>
                  <a:t> &amp; </a:t>
                </a:r>
                <a:r>
                  <a:rPr lang="en-US" sz="1600" i="1" dirty="0" err="1"/>
                  <a:t>Saxena</a:t>
                </a:r>
                <a:r>
                  <a:rPr lang="en-US" sz="1600" i="1" dirty="0"/>
                  <a:t> '02</a:t>
                </a:r>
                <a:r>
                  <a:rPr lang="en-US" sz="1600" dirty="0"/>
                  <a:t>: "PRIMES is in P"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Original running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Quickly improved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131828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// Miller-Rabin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StrongTest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NOT-PRIME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PRIME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1131828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6" t="-1887" r="-412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6" t="-23478" r="-412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3225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generators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Easy in prime-order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All non-identity elements are generators!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Not prime-order!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Common in practice: pick element at random; check if generator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595526" y="1155962"/>
                <a:ext cx="4842093" cy="109112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Lagrange's theorem: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	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nb-NO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b="0" dirty="0"/>
                  <a:t>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5526" y="1155962"/>
                <a:ext cx="4842093" cy="109112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23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lang="nb-NO" b="1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𝒃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7354168" y="4276979"/>
            <a:ext cx="28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(</a:t>
            </a:r>
            <a:r>
              <a:rPr lang="en-US" sz="1400" dirty="0" err="1"/>
              <a:t>Schoof's</a:t>
            </a:r>
            <a:r>
              <a:rPr lang="en-US" sz="1400" dirty="0"/>
              <a:t> algorithm)</a:t>
            </a:r>
            <a:endParaRPr lang="en-US" sz="1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/>
                  <a:t>  (typically)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blipFill rotWithShape="0"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380817" y="4582528"/>
                <a:ext cx="41258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Easy!		          </a:t>
                </a:r>
                <a:r>
                  <a:rPr lang="en-US" sz="1200" dirty="0"/>
                  <a:t>(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200" dirty="0"/>
                  <a:t> usually prime)  </a:t>
                </a:r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817" y="4582528"/>
                <a:ext cx="4125812" cy="307777"/>
              </a:xfrm>
              <a:prstGeom prst="rect">
                <a:avLst/>
              </a:prstGeom>
              <a:blipFill rotWithShape="0">
                <a:blip r:embed="rId17"/>
                <a:stretch>
                  <a:fillRect l="-443" t="-6000" r="-148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354168" y="3939684"/>
            <a:ext cx="5295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 Standardized choices (</a:t>
            </a:r>
            <a:r>
              <a:rPr lang="en-US" sz="1200" dirty="0"/>
              <a:t>NIST P-256, Curve25519)</a:t>
            </a:r>
            <a:r>
              <a:rPr lang="en-US" sz="1400" dirty="0"/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991360"/>
            <a:ext cx="1896533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551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57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4" grpId="0" animBg="1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41667" r="-8333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1274082">
                <a:off x="3683513" y="1981244"/>
                <a:ext cx="8667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83513" y="1981244"/>
                <a:ext cx="866776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592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551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52190" y="3970629"/>
                <a:ext cx="16810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190" y="3970629"/>
                <a:ext cx="1681038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5797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2305283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Multiply 39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0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5714" y="4783511"/>
                <a:ext cx="17200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14" y="4783511"/>
                <a:ext cx="1720023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4965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28081" y="4783510"/>
                <a:ext cx="178414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81" y="4783510"/>
                <a:ext cx="1784143" cy="313291"/>
              </a:xfrm>
              <a:prstGeom prst="rect">
                <a:avLst/>
              </a:prstGeom>
              <a:blipFill rotWithShape="0">
                <a:blip r:embed="rId22"/>
                <a:stretch>
                  <a:fillRect l="-5119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955466" y="5717350"/>
            <a:ext cx="2720883" cy="322044"/>
            <a:chOff x="3286023" y="4768650"/>
            <a:chExt cx="5546917" cy="592931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2" name="Can 51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29310" r="-517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/>
          <p:cNvGrpSpPr/>
          <p:nvPr/>
        </p:nvGrpSpPr>
        <p:grpSpPr>
          <a:xfrm>
            <a:off x="6177478" y="5724222"/>
            <a:ext cx="2720883" cy="322044"/>
            <a:chOff x="3286023" y="4768650"/>
            <a:chExt cx="5546917" cy="592931"/>
          </a:xfrm>
        </p:grpSpPr>
        <p:cxnSp>
          <p:nvCxnSpPr>
            <p:cNvPr id="56" name="Straight Arrow Connector 55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7" name="Group 56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8" name="Can 57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60" name="Multiply 59"/>
          <p:cNvSpPr/>
          <p:nvPr/>
        </p:nvSpPr>
        <p:spPr bwMode="auto">
          <a:xfrm>
            <a:off x="5328598" y="2274467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4179691" y="5091288"/>
            <a:ext cx="0" cy="5087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6674551" y="5124020"/>
            <a:ext cx="463802" cy="4759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0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9" grpId="0"/>
      <p:bldP spid="41" grpId="0"/>
      <p:bldP spid="47" grpId="0"/>
      <p:bldP spid="48" grpId="0"/>
      <p:bldP spid="67" grpId="0"/>
      <p:bldP spid="68" grpId="0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07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3085" y="3967102"/>
                <a:ext cx="2194768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2194768" cy="347403"/>
              </a:xfrm>
              <a:prstGeom prst="rect">
                <a:avLst/>
              </a:prstGeom>
              <a:blipFill rotWithShape="0">
                <a:blip r:embed="rId18"/>
                <a:stretch>
                  <a:fillRect l="-2500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blipFill rotWithShape="0">
                <a:blip r:embed="rId19"/>
                <a:stretch>
                  <a:fillRect l="-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555366" y="3987726"/>
                <a:ext cx="2194768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87726"/>
                <a:ext cx="2194768" cy="347403"/>
              </a:xfrm>
              <a:prstGeom prst="rect">
                <a:avLst/>
              </a:prstGeom>
              <a:blipFill rotWithShape="0">
                <a:blip r:embed="rId20"/>
                <a:stretch>
                  <a:fillRect l="-2500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10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1" grpId="0"/>
      <p:bldP spid="30" grpId="0"/>
      <p:bldP spid="19" grpId="0"/>
      <p:bldP spid="20" grpId="0"/>
      <p:bldP spid="22" grpId="0"/>
      <p:bldP spid="25" grpId="0"/>
      <p:bldP spid="26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076077" y="3498174"/>
                <a:ext cx="22409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2240934" cy="307777"/>
              </a:xfrm>
              <a:prstGeom prst="rect">
                <a:avLst/>
              </a:prstGeom>
              <a:blipFill>
                <a:blip r:embed="rId3"/>
                <a:stretch>
                  <a:fillRect l="-4087"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313085" y="3967102"/>
                <a:ext cx="2173480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2173480" cy="347403"/>
              </a:xfrm>
              <a:prstGeom prst="rect">
                <a:avLst/>
              </a:prstGeom>
              <a:blipFill>
                <a:blip r:embed="rId4"/>
                <a:stretch>
                  <a:fillRect l="-2521" b="-1754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230548" y="3498174"/>
                <a:ext cx="2486193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548" y="3498174"/>
                <a:ext cx="2486193" cy="347403"/>
              </a:xfrm>
              <a:prstGeom prst="rect">
                <a:avLst/>
              </a:prstGeom>
              <a:blipFill>
                <a:blip r:embed="rId5"/>
                <a:stretch>
                  <a:fillRect l="-3922" b="-35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555366" y="3977566"/>
                <a:ext cx="2315057" cy="374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77566"/>
                <a:ext cx="2315057" cy="374461"/>
              </a:xfrm>
              <a:prstGeom prst="rect">
                <a:avLst/>
              </a:prstGeom>
              <a:blipFill>
                <a:blip r:embed="rId6"/>
                <a:stretch>
                  <a:fillRect l="-2368" b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Multiply 27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2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551148" y="3036674"/>
            <a:ext cx="782716" cy="9932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364350" y="3105666"/>
                <a:ext cx="25968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4350" y="3105666"/>
                <a:ext cx="259686" cy="307777"/>
              </a:xfrm>
              <a:prstGeom prst="rect">
                <a:avLst/>
              </a:prstGeom>
              <a:blipFill rotWithShape="0">
                <a:blip r:embed="rId25"/>
                <a:stretch>
                  <a:fillRect l="-37209" r="-11628" b="-137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860872">
                <a:off x="7245573" y="2040900"/>
                <a:ext cx="9062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45573" y="2040900"/>
                <a:ext cx="906274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5732"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419269" y="3102275"/>
                <a:ext cx="1983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9269" y="3102275"/>
                <a:ext cx="198324" cy="307777"/>
              </a:xfrm>
              <a:prstGeom prst="rect">
                <a:avLst/>
              </a:prstGeom>
              <a:blipFill rotWithShape="0">
                <a:blip r:embed="rId27"/>
                <a:stretch>
                  <a:fillRect l="-33333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274082">
                <a:off x="3693483" y="1981244"/>
                <a:ext cx="84683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93483" y="1981244"/>
                <a:ext cx="846835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6040" b="-91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3328989" y="3919952"/>
            <a:ext cx="500160" cy="48183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759038" y="5116294"/>
                <a:ext cx="28659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Can't compute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nb-NO" sz="20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sz="2000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038" y="5116294"/>
                <a:ext cx="2865943" cy="400110"/>
              </a:xfrm>
              <a:prstGeom prst="rect">
                <a:avLst/>
              </a:prstGeom>
              <a:blipFill rotWithShape="0">
                <a:blip r:embed="rId29"/>
                <a:stretch>
                  <a:fillRect l="-2340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sp>
        <p:nvSpPr>
          <p:cNvPr id="46" name="Multiply 45"/>
          <p:cNvSpPr/>
          <p:nvPr/>
        </p:nvSpPr>
        <p:spPr bwMode="auto">
          <a:xfrm>
            <a:off x="5104665" y="2278037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30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31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val 61"/>
          <p:cNvSpPr/>
          <p:nvPr/>
        </p:nvSpPr>
        <p:spPr bwMode="auto">
          <a:xfrm>
            <a:off x="8582225" y="3956473"/>
            <a:ext cx="500160" cy="48183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447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47" grpId="0" animBg="1"/>
      <p:bldP spid="49" grpId="0"/>
      <p:bldP spid="6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blipFill rotWithShape="0">
                <a:blip r:embed="rId18"/>
                <a:stretch>
                  <a:fillRect l="-3175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blipFill rotWithShape="0">
                <a:blip r:embed="rId19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blipFill rotWithShape="0">
                <a:blip r:embed="rId20"/>
                <a:stretch>
                  <a:fillRect l="-2713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991100" y="4741995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91100" y="5197409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91100" y="5652822"/>
            <a:ext cx="6758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 smtClean="0">
                <a:solidFill>
                  <a:srgbClr val="FF0000"/>
                </a:solidFill>
              </a:rPr>
              <a:t>static</a:t>
            </a:r>
            <a:r>
              <a:rPr lang="en-US" sz="1600" dirty="0" smtClean="0"/>
              <a:t>-</a:t>
            </a:r>
            <a:r>
              <a:rPr lang="en-US" sz="1600" dirty="0" smtClean="0">
                <a:solidFill>
                  <a:schemeClr val="accent2"/>
                </a:solidFill>
              </a:rPr>
              <a:t>ephemeral</a:t>
            </a:r>
            <a:r>
              <a:rPr lang="en-US" sz="1600" dirty="0" smtClean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>
                <a:solidFill>
                  <a:schemeClr val="accent2"/>
                </a:solidFill>
              </a:rPr>
              <a:t>-ephemeral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392" y="3810651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Many alternatives: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blipFill rotWithShape="0">
                <a:blip r:embed="rId23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991100" y="4286581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614396" y="3952689"/>
            <a:ext cx="3111799" cy="1193009"/>
            <a:chOff x="8614396" y="3952689"/>
            <a:chExt cx="3111799" cy="1193009"/>
          </a:xfrm>
        </p:grpSpPr>
        <p:sp>
          <p:nvSpPr>
            <p:cNvPr id="3" name="TextBox 2"/>
            <p:cNvSpPr txBox="1"/>
            <p:nvPr/>
          </p:nvSpPr>
          <p:spPr>
            <a:xfrm>
              <a:off x="8614396" y="4023708"/>
              <a:ext cx="1319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Used inside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3444" y="3952689"/>
              <a:ext cx="461176" cy="4545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5" t="25893" r="17708" b="26747"/>
            <a:stretch/>
          </p:blipFill>
          <p:spPr>
            <a:xfrm>
              <a:off x="10475900" y="3952689"/>
              <a:ext cx="1250295" cy="454588"/>
            </a:xfrm>
            <a:prstGeom prst="round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 bwMode="auto">
            <a:xfrm flipH="1">
              <a:off x="8614396" y="4407277"/>
              <a:ext cx="583995" cy="7384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8963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9" grpId="0"/>
      <p:bldP spid="40" grpId="0"/>
      <p:bldP spid="41" grpId="0"/>
      <p:bldP spid="46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39922" y="3387174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3387174"/>
                <a:ext cx="2285113" cy="312650"/>
              </a:xfrm>
              <a:prstGeom prst="rect">
                <a:avLst/>
              </a:prstGeom>
              <a:blipFill rotWithShape="0">
                <a:blip r:embed="rId23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64802" y="3387174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802" y="3387174"/>
                <a:ext cx="2285113" cy="312650"/>
              </a:xfrm>
              <a:prstGeom prst="rect">
                <a:avLst/>
              </a:prstGeom>
              <a:blipFill rotWithShape="0">
                <a:blip r:embed="rId24"/>
                <a:stretch>
                  <a:fillRect l="-3467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261167" y="4095103"/>
            <a:ext cx="3393440" cy="322044"/>
            <a:chOff x="2937981" y="4768650"/>
            <a:chExt cx="6118210" cy="592931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2937981" y="5070676"/>
              <a:ext cx="611821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0" name="Group 4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1" name="Can 5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297" y="4793438"/>
            <a:ext cx="780913" cy="765661"/>
          </a:xfrm>
          <a:prstGeom prst="rect">
            <a:avLst/>
          </a:prstGeom>
        </p:spPr>
      </p:pic>
      <p:sp>
        <p:nvSpPr>
          <p:cNvPr id="55" name="Oval 54"/>
          <p:cNvSpPr/>
          <p:nvPr/>
        </p:nvSpPr>
        <p:spPr bwMode="auto">
          <a:xfrm>
            <a:off x="3120428" y="1134291"/>
            <a:ext cx="281958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57" name="Straight Arrow Connector 56"/>
          <p:cNvCxnSpPr>
            <a:stCxn id="55" idx="4"/>
          </p:cNvCxnSpPr>
          <p:nvPr/>
        </p:nvCxnSpPr>
        <p:spPr bwMode="auto">
          <a:xfrm>
            <a:off x="3261407" y="1373152"/>
            <a:ext cx="2396184" cy="34464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Oval 58"/>
          <p:cNvSpPr/>
          <p:nvPr/>
        </p:nvSpPr>
        <p:spPr bwMode="auto">
          <a:xfrm>
            <a:off x="5353914" y="1851025"/>
            <a:ext cx="399228" cy="1163765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566297" y="3033840"/>
            <a:ext cx="353733" cy="1692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/>
          <p:nvPr/>
        </p:nvCxnSpPr>
        <p:spPr bwMode="auto">
          <a:xfrm>
            <a:off x="5114218" y="4507821"/>
            <a:ext cx="430814" cy="4134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5657591" y="4491758"/>
            <a:ext cx="115585" cy="264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/>
          <p:nvPr/>
        </p:nvCxnSpPr>
        <p:spPr bwMode="auto">
          <a:xfrm flipH="1">
            <a:off x="6088639" y="4475565"/>
            <a:ext cx="140192" cy="2828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 bwMode="auto">
          <a:xfrm flipH="1">
            <a:off x="6248119" y="4517166"/>
            <a:ext cx="280033" cy="3086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H="1">
            <a:off x="6394973" y="4511040"/>
            <a:ext cx="480383" cy="4102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Oval 86"/>
          <p:cNvSpPr/>
          <p:nvPr/>
        </p:nvSpPr>
        <p:spPr bwMode="auto">
          <a:xfrm>
            <a:off x="3618307" y="3368323"/>
            <a:ext cx="327622" cy="238861"/>
          </a:xfrm>
          <a:prstGeom prst="ellipse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89" name="TextBox 88"/>
          <p:cNvSpPr txBox="1"/>
          <p:nvPr/>
        </p:nvSpPr>
        <p:spPr>
          <a:xfrm>
            <a:off x="916312" y="4297274"/>
            <a:ext cx="3673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2"/>
                </a:solidFill>
              </a:rPr>
              <a:t>Can't compute!</a:t>
            </a:r>
          </a:p>
          <a:p>
            <a:pPr algn="ctr"/>
            <a:r>
              <a:rPr lang="en-US" sz="1600" dirty="0">
                <a:solidFill>
                  <a:schemeClr val="accent2"/>
                </a:solidFill>
              </a:rPr>
              <a:t>(Need to solve DH or DLOG problem)</a:t>
            </a:r>
          </a:p>
        </p:txBody>
      </p:sp>
      <p:cxnSp>
        <p:nvCxnSpPr>
          <p:cNvPr id="90" name="Straight Arrow Connector 89"/>
          <p:cNvCxnSpPr/>
          <p:nvPr/>
        </p:nvCxnSpPr>
        <p:spPr bwMode="auto">
          <a:xfrm flipV="1">
            <a:off x="3140952" y="3636168"/>
            <a:ext cx="535133" cy="6735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TextBox 98"/>
          <p:cNvSpPr txBox="1"/>
          <p:nvPr/>
        </p:nvSpPr>
        <p:spPr>
          <a:xfrm>
            <a:off x="946467" y="5799173"/>
            <a:ext cx="5581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Forward secrecy: </a:t>
            </a:r>
            <a:r>
              <a:rPr lang="en-US" dirty="0"/>
              <a:t>attacker can't obtain old traffic keys even if it  obtains the parties' long-term keys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08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9" grpId="0" animBg="1"/>
      <p:bldP spid="87" grpId="0" animBg="1"/>
      <p:bldP spid="89" grpId="0"/>
      <p:bldP spid="9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444625"/>
            <a:ext cx="7324725" cy="1581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530536"/>
            <a:ext cx="5453063" cy="2037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11" y="2856419"/>
            <a:ext cx="5508625" cy="1990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76" y="1176332"/>
            <a:ext cx="4232868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69" y="1152561"/>
            <a:ext cx="1540360" cy="15403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/>
                  <a:t>-party </a:t>
                </a:r>
                <a:r>
                  <a:rPr lang="en-US" dirty="0" err="1"/>
                  <a:t>Diffie</a:t>
                </a:r>
                <a:r>
                  <a:rPr lang="en-US" dirty="0"/>
                  <a:t>-Hellman</a:t>
                </a:r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 possible in </a:t>
                </a:r>
                <a14:m>
                  <m:oMath xmlns:m="http://schemas.openxmlformats.org/officeDocument/2006/math"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800" dirty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1-round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/>
                  <a:t>:  normal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600" dirty="0"/>
                  <a:t>: 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 with </a:t>
                </a:r>
                <a:r>
                  <a:rPr lang="en-US" sz="1600" i="1" dirty="0"/>
                  <a:t>bilinear pairings </a:t>
                </a:r>
                <a:r>
                  <a:rPr lang="en-US" sz="1600" dirty="0"/>
                  <a:t>(</a:t>
                </a:r>
                <a:r>
                  <a:rPr lang="en-US" sz="1600" b="1" dirty="0" err="1"/>
                  <a:t>Joux</a:t>
                </a:r>
                <a:r>
                  <a:rPr lang="en-US" sz="1600" b="1" dirty="0"/>
                  <a:t> ’00</a:t>
                </a:r>
                <a:r>
                  <a:rPr lang="en-US" sz="1600" dirty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sz="1600" dirty="0"/>
                  <a:t>:  open problem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Possible with </a:t>
                </a:r>
                <a:r>
                  <a:rPr lang="en-US" sz="1400" i="1" dirty="0"/>
                  <a:t>multilinear maps</a:t>
                </a:r>
                <a:r>
                  <a:rPr lang="en-US" sz="1400" dirty="0"/>
                  <a:t> (very advanced)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…but we don’t know any secure multilinear maps </a:t>
                </a:r>
                <a:r>
                  <a:rPr lang="en-US" sz="1400" dirty="0">
                    <a:sym typeface="Wingdings" panose="05000000000000000000" pitchFamily="2" charset="2"/>
                  </a:rPr>
                  <a:t></a:t>
                </a:r>
                <a:endParaRPr lang="en-US" sz="1400" dirty="0"/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  <a:blipFill rotWithShape="0">
                <a:blip r:embed="rId3"/>
                <a:stretch>
                  <a:fillRect l="-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6605" y="6386992"/>
            <a:ext cx="679124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>
                <a:blip r:embed="rId8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>
                <a:blip r:embed="rId11"/>
                <a:stretch>
                  <a:fillRect r="-375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>
                <a:blip r:embed="rId12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730736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5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blipFill rotWithShape="0">
                <a:blip r:embed="rId18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2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500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blipFill rotWithShape="0">
                <a:blip r:embed="rId22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blipFill rotWithShape="0">
                <a:blip r:embed="rId23"/>
                <a:stretch>
                  <a:fillRect r="-1750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blipFill rotWithShape="0">
                <a:blip r:embed="rId24"/>
                <a:stretch>
                  <a:fillRect r="-18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25"/>
                <a:stretch>
                  <a:fillRect r="-175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15822" y="4998071"/>
            <a:ext cx="128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Round 2</a:t>
            </a:r>
          </a:p>
        </p:txBody>
      </p:sp>
    </p:spTree>
    <p:extLst>
      <p:ext uri="{BB962C8B-B14F-4D97-AF65-F5344CB8AC3E}">
        <p14:creationId xmlns:p14="http://schemas.microsoft.com/office/powerpoint/2010/main" val="157921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4" grpId="0"/>
      <p:bldP spid="34" grpId="1"/>
      <p:bldP spid="34" grpId="2"/>
      <p:bldP spid="37" grpId="0"/>
      <p:bldP spid="37" grpId="1"/>
      <p:bldP spid="37" grpId="2"/>
      <p:bldP spid="38" grpId="0"/>
      <p:bldP spid="38" grpId="1"/>
      <p:bldP spid="38" grpId="2"/>
      <p:bldP spid="39" grpId="0"/>
      <p:bldP spid="39" grpId="1"/>
      <p:bldP spid="39" grpId="2"/>
      <p:bldP spid="40" grpId="0"/>
      <p:bldP spid="40" grpId="1"/>
      <p:bldP spid="40" grpId="2"/>
      <p:bldP spid="41" grpId="0"/>
      <p:bldP spid="41" grpId="1"/>
      <p:bldP spid="41" grpId="2"/>
      <p:bldP spid="42" grpId="0"/>
      <p:bldP spid="42" grpId="1"/>
      <p:bldP spid="43" grpId="0"/>
      <p:bldP spid="43" grpId="1"/>
      <p:bldP spid="44" grpId="0"/>
      <p:bldP spid="44" grpId="1"/>
      <p:bldP spid="45" grpId="0"/>
      <p:bldP spid="46" grpId="0"/>
      <p:bldP spid="47" grpId="0"/>
      <p:bldP spid="32" grpId="0" animBg="1"/>
      <p:bldP spid="52" grpId="0" animBg="1"/>
      <p:bldP spid="53" grpId="0" animBg="1"/>
      <p:bldP spid="2" grpId="0"/>
      <p:bldP spid="2" grpId="1"/>
      <p:bldP spid="3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Special algorithms needed to deal with the large numbers in asymmetric cryptography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Square-and-multiply for group exponentiation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Straightforward implementation not secure against side-channel attacks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Prime finding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Common in practice: pick random number; check if prime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Primality tests: Fermat's, Miller-Rabin (small one-sided error)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Plain </a:t>
            </a:r>
            <a:r>
              <a:rPr lang="en-US" dirty="0" err="1"/>
              <a:t>Diffie</a:t>
            </a:r>
            <a:r>
              <a:rPr lang="en-US" dirty="0"/>
              <a:t>-Hellman is </a:t>
            </a:r>
            <a:r>
              <a:rPr lang="en-US" i="1" dirty="0"/>
              <a:t>not</a:t>
            </a:r>
            <a:r>
              <a:rPr lang="en-US" dirty="0"/>
              <a:t> secure against active adversaries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Man-in-the-middle attack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Problem: lack of authentication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Common solution: digital signatures (used in TLS, IPsec, SSH)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Modern solution: long-term </a:t>
            </a:r>
            <a:r>
              <a:rPr lang="en-US" dirty="0" err="1"/>
              <a:t>Diffie</a:t>
            </a:r>
            <a:r>
              <a:rPr lang="en-US" dirty="0"/>
              <a:t>-Hellman keys mixed with ephemeral </a:t>
            </a:r>
            <a:r>
              <a:rPr lang="en-US" dirty="0" err="1"/>
              <a:t>Diffie</a:t>
            </a:r>
            <a:r>
              <a:rPr lang="en-US" dirty="0"/>
              <a:t>-Hellman keys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Noise protocol, Signal, </a:t>
            </a:r>
            <a:r>
              <a:rPr lang="en-US" dirty="0" err="1"/>
              <a:t>What'sApp</a:t>
            </a:r>
            <a:r>
              <a:rPr lang="en-US" dirty="0"/>
              <a:t>, Facebook Messenger Secret Conversations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15307</TotalTime>
  <Words>1269</Words>
  <Application>Microsoft Office PowerPoint</Application>
  <PresentationFormat>Widescreen</PresentationFormat>
  <Paragraphs>770</Paragraphs>
  <Slides>34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 Unicode MS</vt:lpstr>
      <vt:lpstr>Arial</vt:lpstr>
      <vt:lpstr>Calibri</vt:lpstr>
      <vt:lpstr>Cambria</vt:lpstr>
      <vt:lpstr>Cambria Math</vt:lpstr>
      <vt:lpstr>Times New Roman</vt:lpstr>
      <vt:lpstr>Wingdings</vt:lpstr>
      <vt:lpstr>1_TEK4500-UIO</vt:lpstr>
      <vt:lpstr>TEK4500-UIO</vt:lpstr>
      <vt:lpstr>2_TEK4500-UIO</vt:lpstr>
      <vt:lpstr>Lecture 10 – Diffie-Hellman key exchange III, computational aspects, Noise</vt:lpstr>
      <vt:lpstr>Diffie-Hellman</vt:lpstr>
      <vt:lpstr>Diffie-Hellman – security </vt:lpstr>
      <vt:lpstr>Diffie-Hellman in (Z_p^∗,⋅)</vt:lpstr>
      <vt:lpstr>Big-number arithmetic</vt:lpstr>
      <vt:lpstr>Big-number arithmetic</vt:lpstr>
      <vt:lpstr>Big-number arithmetic</vt:lpstr>
      <vt:lpstr>Diffie-Hellman – computations </vt:lpstr>
      <vt:lpstr>Computing in groups – exponentiation </vt:lpstr>
      <vt:lpstr>Computing in groups – exponentiation; square-and-multiply </vt:lpstr>
      <vt:lpstr>Computing in groups – exponentiation; square-and-multiply </vt:lpstr>
      <vt:lpstr>Square-and-multiply</vt:lpstr>
      <vt:lpstr>Side-channel attacks – power analysis</vt:lpstr>
      <vt:lpstr>Mitigations </vt:lpstr>
      <vt:lpstr>Diffie-Hellman – computations </vt:lpstr>
      <vt:lpstr>Finding prime numbers</vt:lpstr>
      <vt:lpstr>Finding prime numbers</vt:lpstr>
      <vt:lpstr>Fermat’s theorem</vt:lpstr>
      <vt:lpstr>Fermat primality test</vt:lpstr>
      <vt:lpstr>Finding primes</vt:lpstr>
      <vt:lpstr>Finding primes in practice </vt:lpstr>
      <vt:lpstr>Finding generators</vt:lpstr>
      <vt:lpstr>Diffie-Hellman – computations </vt:lpstr>
      <vt:lpstr>PowerPoint Presentation</vt:lpstr>
      <vt:lpstr>Diffie-Hellman – man-in-the-middle attack</vt:lpstr>
      <vt:lpstr>Diffie-Hellman – man-in-the-middle attack</vt:lpstr>
      <vt:lpstr>Diffie-Hellman – man-in-the-middle attack</vt:lpstr>
      <vt:lpstr>Noise-protocol</vt:lpstr>
      <vt:lpstr>Noise-protocol</vt:lpstr>
      <vt:lpstr>Noise-protocol</vt:lpstr>
      <vt:lpstr>Forward secrecy</vt:lpstr>
      <vt:lpstr>      Lavabit</vt:lpstr>
      <vt:lpstr>N-party Diffie-Hellman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754</cp:revision>
  <dcterms:created xsi:type="dcterms:W3CDTF">2020-06-02T10:31:43Z</dcterms:created>
  <dcterms:modified xsi:type="dcterms:W3CDTF">2022-10-26T16:04:15Z</dcterms:modified>
</cp:coreProperties>
</file>