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  <p:sldMasterId id="2147483693" r:id="rId2"/>
    <p:sldMasterId id="2147483710" r:id="rId3"/>
  </p:sldMasterIdLst>
  <p:notesMasterIdLst>
    <p:notesMasterId r:id="rId38"/>
  </p:notesMasterIdLst>
  <p:handoutMasterIdLst>
    <p:handoutMasterId r:id="rId39"/>
  </p:handoutMasterIdLst>
  <p:sldIdLst>
    <p:sldId id="327" r:id="rId4"/>
    <p:sldId id="351" r:id="rId5"/>
    <p:sldId id="340" r:id="rId6"/>
    <p:sldId id="329" r:id="rId7"/>
    <p:sldId id="394" r:id="rId8"/>
    <p:sldId id="333" r:id="rId9"/>
    <p:sldId id="345" r:id="rId10"/>
    <p:sldId id="348" r:id="rId11"/>
    <p:sldId id="395" r:id="rId12"/>
    <p:sldId id="383" r:id="rId13"/>
    <p:sldId id="347" r:id="rId14"/>
    <p:sldId id="385" r:id="rId15"/>
    <p:sldId id="386" r:id="rId16"/>
    <p:sldId id="350" r:id="rId17"/>
    <p:sldId id="330" r:id="rId18"/>
    <p:sldId id="352" r:id="rId19"/>
    <p:sldId id="354" r:id="rId20"/>
    <p:sldId id="353" r:id="rId21"/>
    <p:sldId id="396" r:id="rId22"/>
    <p:sldId id="388" r:id="rId23"/>
    <p:sldId id="390" r:id="rId24"/>
    <p:sldId id="378" r:id="rId25"/>
    <p:sldId id="397" r:id="rId26"/>
    <p:sldId id="398" r:id="rId27"/>
    <p:sldId id="377" r:id="rId28"/>
    <p:sldId id="332" r:id="rId29"/>
    <p:sldId id="393" r:id="rId30"/>
    <p:sldId id="336" r:id="rId31"/>
    <p:sldId id="399" r:id="rId32"/>
    <p:sldId id="400" r:id="rId33"/>
    <p:sldId id="338" r:id="rId34"/>
    <p:sldId id="379" r:id="rId35"/>
    <p:sldId id="382" r:id="rId36"/>
    <p:sldId id="381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1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koja" initials="h" lastIdx="5" clrIdx="0">
    <p:extLst>
      <p:ext uri="{19B8F6BF-5375-455C-9EA6-DF929625EA0E}">
        <p15:presenceInfo xmlns:p15="http://schemas.microsoft.com/office/powerpoint/2012/main" userId="hakoj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99"/>
    <a:srgbClr val="008000"/>
    <a:srgbClr val="CC00FF"/>
    <a:srgbClr val="EFEFFB"/>
    <a:srgbClr val="D60093"/>
    <a:srgbClr val="FFCC66"/>
    <a:srgbClr val="E98BFF"/>
    <a:srgbClr val="FF66CC"/>
    <a:srgbClr val="FF6699"/>
    <a:srgbClr val="EC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2998" autoAdjust="0"/>
  </p:normalViewPr>
  <p:slideViewPr>
    <p:cSldViewPr showGuides="1">
      <p:cViewPr varScale="1">
        <p:scale>
          <a:sx n="65" d="100"/>
          <a:sy n="65" d="100"/>
        </p:scale>
        <p:origin x="816" y="78"/>
      </p:cViewPr>
      <p:guideLst>
        <p:guide orient="horz" pos="2614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viewProps" Target="view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commentAuthors" Target="commentAuthor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theme" Target="theme/theme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BCD62D-4B77-4A2F-93D6-13F9CCFC96B4}" type="datetimeFigureOut">
              <a:rPr lang="en-US" smtClean="0"/>
              <a:t>11/16/2022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3420A-E794-4D2D-BB9A-E2B1E30EB83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0277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90113F-90F5-4A43-9A5C-028416E777E5}" type="datetimeFigureOut">
              <a:rPr lang="en-US" smtClean="0"/>
              <a:t>11/16/2022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0BB4F-27F5-4A35-A00F-14A545D560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0820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024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45337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2183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133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to find period classically?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Brute-force:</a:t>
            </a:r>
            <a:r>
              <a:rPr lang="en-US" baseline="0" dirty="0"/>
              <a:t> takes 2^n time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aseline="0" dirty="0"/>
              <a:t>Create random </a:t>
            </a:r>
            <a:r>
              <a:rPr lang="en-US" baseline="0" dirty="0" err="1"/>
              <a:t>a^r</a:t>
            </a:r>
            <a:r>
              <a:rPr lang="en-US" baseline="0" dirty="0"/>
              <a:t>, </a:t>
            </a:r>
            <a:r>
              <a:rPr lang="en-US" baseline="0" dirty="0" err="1"/>
              <a:t>a^r</a:t>
            </a:r>
            <a:r>
              <a:rPr lang="en-US" baseline="0" dirty="0"/>
              <a:t>' and look for collisions: time 2^n/2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1644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Dlog: periodic</a:t>
                </a:r>
                <a:r>
                  <a:rPr lang="en-US" baseline="0" dirty="0"/>
                  <a:t> function: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sSup>
                      <m:sSupPr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p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𝑏</m:t>
                        </m:r>
                      </m:sup>
                    </m:sSup>
                  </m:oMath>
                </a14:m>
                <a:r>
                  <a:rPr lang="en-US" dirty="0"/>
                  <a:t>;  period:</a:t>
                </a:r>
                <a:r>
                  <a:rPr lang="en-US" baseline="0" dirty="0"/>
                  <a:t> </a:t>
                </a:r>
                <a14:m>
                  <m:oMath xmlns:m="http://schemas.openxmlformats.org/officeDocument/2006/math"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baseline="0" smtClean="0">
                        <a:latin typeface="Cambria Math" panose="02040503050406030204" pitchFamily="18" charset="0"/>
                      </a:rPr>
                      <m:t>,1)</m:t>
                    </m:r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h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dirty="0"/>
                  <a:t>; for any period</a:t>
                </a:r>
                <a:r>
                  <a:rPr lang="en-US" baseline="0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b="0" i="1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̃"/>
                            <m:ctrlPr>
                              <a:rPr lang="nb-NO" b="0" i="1" baseline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baseline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nb-NO" b="0" i="1" baseline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acc>
                        <m:r>
                          <a:rPr lang="nb-NO" b="0" i="1" baseline="0" smtClean="0">
                            <a:latin typeface="Cambria Math" panose="02040503050406030204" pitchFamily="18" charset="0"/>
                          </a:rPr>
                          <m:t>,</m:t>
                        </m:r>
                        <m:acc>
                          <m:accPr>
                            <m:chr m:val="̃"/>
                            <m:ctrlPr>
                              <a:rPr lang="nb-NO" b="0" i="1" baseline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baseline="0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nb-NO" b="0" i="1" baseline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</m:acc>
                      </m:e>
                    </m:d>
                  </m:oMath>
                </a14:m>
                <a:r>
                  <a:rPr lang="en-US" dirty="0"/>
                  <a:t> we have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nb-NO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̃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</m:num>
                      <m:den>
                        <m:acc>
                          <m:accPr>
                            <m:chr m:val="̃"/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  <m:r>
                      <a:rPr lang="nb-NO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nb-NO" b="0" i="0" smtClean="0">
                        <a:latin typeface="Cambria Math" panose="02040503050406030204" pitchFamily="18" charset="0"/>
                      </a:rPr>
                      <m:t>mod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⁡</m:t>
                    </m:r>
                    <m:r>
                      <a:rPr lang="nb-NO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 smtClean="0"/>
                  <a:t>Dlog: periodic</a:t>
                </a:r>
                <a:r>
                  <a:rPr lang="en-US" baseline="0" dirty="0" smtClean="0"/>
                  <a:t> function: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𝑓(𝑎,𝑏)=𝑔^𝑎 ℎ^(−𝑏)</a:t>
                </a:r>
                <a:r>
                  <a:rPr lang="en-US" dirty="0" smtClean="0"/>
                  <a:t>;  period:</a:t>
                </a:r>
                <a:r>
                  <a:rPr lang="en-US" baseline="0" dirty="0" smtClean="0"/>
                  <a:t>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(𝑥,1)</a:t>
                </a:r>
                <a:r>
                  <a:rPr lang="en-US" dirty="0" smtClean="0"/>
                  <a:t> where </a:t>
                </a:r>
                <a:r>
                  <a:rPr lang="nb-NO" b="0" i="0" smtClean="0">
                    <a:latin typeface="Cambria Math" panose="02040503050406030204" pitchFamily="18" charset="0"/>
                  </a:rPr>
                  <a:t>ℎ=𝑔^𝑥</a:t>
                </a:r>
                <a:r>
                  <a:rPr lang="en-US" dirty="0" smtClean="0"/>
                  <a:t>; for any period</a:t>
                </a:r>
                <a:r>
                  <a:rPr lang="en-US" baseline="0" dirty="0" smtClean="0"/>
                  <a:t> </a:t>
                </a:r>
                <a:r>
                  <a:rPr lang="nb-NO" b="0" i="0" baseline="0" smtClean="0">
                    <a:latin typeface="Cambria Math" panose="02040503050406030204" pitchFamily="18" charset="0"/>
                  </a:rPr>
                  <a:t>((𝑥 ) ̃,(𝑦 ) ̃ )</a:t>
                </a:r>
                <a:r>
                  <a:rPr lang="en-US" dirty="0" smtClean="0"/>
                  <a:t> we have </a:t>
                </a:r>
                <a:r>
                  <a:rPr lang="nb-NO" b="0" i="0" smtClean="0">
                    <a:latin typeface="Cambria Math" panose="02040503050406030204" pitchFamily="18" charset="0"/>
                  </a:rPr>
                  <a:t>𝑥=(−𝑥 ̃)/𝑦 ̃   mod⁡𝑞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0BB4F-27F5-4A35-A00F-14A545D56046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948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1528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18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37619" y="6386992"/>
            <a:ext cx="48810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00170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8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2" y="1080848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080848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07139" y="6386992"/>
            <a:ext cx="5185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0851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362943" y="6386992"/>
            <a:ext cx="562785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660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20061" y="6386992"/>
            <a:ext cx="505668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76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95182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737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6370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3856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21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11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 dirty="0"/>
              <a:t>Click icon to add table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37247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347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0" marR="0" indent="0" algn="l" defTabSz="45718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en-GB" noProof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585891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871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 sz="20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1053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1510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11046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0344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4269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4969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4370708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6967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2973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6725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3654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371600"/>
            <a:ext cx="50800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3716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3810000"/>
            <a:ext cx="50800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4898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457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371600"/>
            <a:ext cx="10363200" cy="4724400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8400"/>
            <a:ext cx="38608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248400"/>
            <a:ext cx="2540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6716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391" y="278295"/>
            <a:ext cx="11137237" cy="457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23392" y="1371600"/>
            <a:ext cx="6201478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50156" y="1371600"/>
            <a:ext cx="4710473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3392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5266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220629" y="65266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/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2734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028342" y="2835345"/>
            <a:ext cx="7751762" cy="1776412"/>
          </a:xfrm>
        </p:spPr>
        <p:txBody>
          <a:bodyPr/>
          <a:lstStyle>
            <a:lvl1pPr>
              <a:defRPr sz="4000"/>
            </a:lvl1pPr>
            <a:lvl2pPr>
              <a:defRPr sz="2800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71025247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87368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3920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3391" y="1371600"/>
            <a:ext cx="5485309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1" y="1371600"/>
            <a:ext cx="5512228" cy="4724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2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348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6609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85603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054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187733" y="4118861"/>
            <a:ext cx="7751762" cy="1776412"/>
          </a:xfrm>
        </p:spPr>
        <p:txBody>
          <a:bodyPr/>
          <a:lstStyle>
            <a:lvl1pPr algn="ctr">
              <a:defRPr sz="3200" b="1"/>
            </a:lvl1pPr>
            <a:lvl2pPr algn="ctr">
              <a:defRPr sz="2800" b="1"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0734525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heme" Target="../theme/theme3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11445239" y="6386992"/>
            <a:ext cx="480489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720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4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accent3">
                    <a:lumMod val="50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752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  <p:sldLayoutId id="2147483707" r:id="rId14"/>
    <p:sldLayoutId id="2147483708" r:id="rId15"/>
    <p:sldLayoutId id="2147483709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23392" y="332656"/>
            <a:ext cx="11137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23392" y="1027586"/>
            <a:ext cx="11137237" cy="50684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  <p:sp>
        <p:nvSpPr>
          <p:cNvPr id="1031" name="Line 7"/>
          <p:cNvSpPr>
            <a:spLocks noChangeShapeType="1"/>
          </p:cNvSpPr>
          <p:nvPr/>
        </p:nvSpPr>
        <p:spPr bwMode="auto">
          <a:xfrm>
            <a:off x="623392" y="908720"/>
            <a:ext cx="11137237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b-NO" sz="2400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623392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/>
              <a:t>25-Aug-20</a:t>
            </a:r>
            <a:endParaRPr lang="en-US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4165600" y="6386992"/>
            <a:ext cx="3860800" cy="324680"/>
          </a:xfrm>
          <a:prstGeom prst="rect">
            <a:avLst/>
          </a:prstGeom>
          <a:ln/>
        </p:spPr>
        <p:txBody>
          <a:bodyPr/>
          <a:lstStyle>
            <a:lvl1pPr algn="ct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nb-NO"/>
              <a:t>TEK 4500</a:t>
            </a:r>
            <a:endParaRPr lang="en-US" dirty="0"/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9385729" y="6386992"/>
            <a:ext cx="2540000" cy="324680"/>
          </a:xfrm>
          <a:prstGeom prst="rect">
            <a:avLst/>
          </a:prstGeom>
          <a:ln/>
        </p:spPr>
        <p:txBody>
          <a:bodyPr/>
          <a:lstStyle>
            <a:lvl1pPr algn="r"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F6590AF8-4F64-4D1C-B3C4-F65976908F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7439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60413" indent="-285750" algn="l" rtl="0" eaLnBrk="1" fontAlgn="base" hangingPunct="1">
        <a:spcBef>
          <a:spcPct val="20000"/>
        </a:spcBef>
        <a:spcAft>
          <a:spcPct val="0"/>
        </a:spcAft>
        <a:defRPr sz="1800">
          <a:solidFill>
            <a:schemeClr val="tx1"/>
          </a:solidFill>
          <a:latin typeface="+mn-lt"/>
        </a:defRPr>
      </a:lvl2pPr>
      <a:lvl3pPr marL="1179513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hakon.jacobsen@its.uio.no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610.png"/><Relationship Id="rId12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510.pn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1.png"/><Relationship Id="rId18" Type="http://schemas.openxmlformats.org/officeDocument/2006/relationships/image" Target="../media/image21.png"/><Relationship Id="rId26" Type="http://schemas.openxmlformats.org/officeDocument/2006/relationships/image" Target="../media/image191.png"/><Relationship Id="rId3" Type="http://schemas.openxmlformats.org/officeDocument/2006/relationships/image" Target="../media/image13.png"/><Relationship Id="rId21" Type="http://schemas.openxmlformats.org/officeDocument/2006/relationships/image" Target="../media/image24.png"/><Relationship Id="rId7" Type="http://schemas.openxmlformats.org/officeDocument/2006/relationships/image" Target="../media/image16.png"/><Relationship Id="rId12" Type="http://schemas.openxmlformats.org/officeDocument/2006/relationships/image" Target="../media/image70.png"/><Relationship Id="rId17" Type="http://schemas.openxmlformats.org/officeDocument/2006/relationships/image" Target="../media/image20.png"/><Relationship Id="rId25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20" Type="http://schemas.openxmlformats.org/officeDocument/2006/relationships/image" Target="../media/image23.png"/><Relationship Id="rId29" Type="http://schemas.openxmlformats.org/officeDocument/2006/relationships/image" Target="../media/image30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4.png"/><Relationship Id="rId11" Type="http://schemas.openxmlformats.org/officeDocument/2006/relationships/image" Target="../media/image69.png"/><Relationship Id="rId24" Type="http://schemas.openxmlformats.org/officeDocument/2006/relationships/image" Target="../media/image27.png"/><Relationship Id="rId5" Type="http://schemas.openxmlformats.org/officeDocument/2006/relationships/image" Target="../media/image65.png"/><Relationship Id="rId15" Type="http://schemas.openxmlformats.org/officeDocument/2006/relationships/image" Target="../media/image73.png"/><Relationship Id="rId23" Type="http://schemas.openxmlformats.org/officeDocument/2006/relationships/image" Target="../media/image26.png"/><Relationship Id="rId28" Type="http://schemas.openxmlformats.org/officeDocument/2006/relationships/image" Target="../media/image29.png"/><Relationship Id="rId10" Type="http://schemas.openxmlformats.org/officeDocument/2006/relationships/image" Target="../media/image68.png"/><Relationship Id="rId19" Type="http://schemas.openxmlformats.org/officeDocument/2006/relationships/image" Target="../media/image22.png"/><Relationship Id="rId4" Type="http://schemas.openxmlformats.org/officeDocument/2006/relationships/image" Target="../media/image64.png"/><Relationship Id="rId9" Type="http://schemas.openxmlformats.org/officeDocument/2006/relationships/image" Target="../media/image17.png"/><Relationship Id="rId22" Type="http://schemas.openxmlformats.org/officeDocument/2006/relationships/image" Target="../media/image25.png"/><Relationship Id="rId27" Type="http://schemas.openxmlformats.org/officeDocument/2006/relationships/image" Target="../media/image28.png"/><Relationship Id="rId30" Type="http://schemas.openxmlformats.org/officeDocument/2006/relationships/image" Target="../media/image3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34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0.png"/><Relationship Id="rId3" Type="http://schemas.openxmlformats.org/officeDocument/2006/relationships/image" Target="../media/image340.png"/><Relationship Id="rId7" Type="http://schemas.openxmlformats.org/officeDocument/2006/relationships/image" Target="../media/image37.png"/><Relationship Id="rId12" Type="http://schemas.openxmlformats.org/officeDocument/2006/relationships/image" Target="../media/image40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6.png"/><Relationship Id="rId11" Type="http://schemas.openxmlformats.org/officeDocument/2006/relationships/image" Target="../media/image280.png"/><Relationship Id="rId5" Type="http://schemas.openxmlformats.org/officeDocument/2006/relationships/image" Target="../media/image220.png"/><Relationship Id="rId15" Type="http://schemas.openxmlformats.org/officeDocument/2006/relationships/image" Target="../media/image320.png"/><Relationship Id="rId10" Type="http://schemas.openxmlformats.org/officeDocument/2006/relationships/image" Target="../media/image270.png"/><Relationship Id="rId4" Type="http://schemas.openxmlformats.org/officeDocument/2006/relationships/image" Target="../media/image35.png"/><Relationship Id="rId14" Type="http://schemas.openxmlformats.org/officeDocument/2006/relationships/image" Target="../media/image3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2.png"/><Relationship Id="rId7" Type="http://schemas.openxmlformats.org/officeDocument/2006/relationships/image" Target="../media/image49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43.png"/><Relationship Id="rId11" Type="http://schemas.openxmlformats.org/officeDocument/2006/relationships/image" Target="../media/image45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62.png"/><Relationship Id="rId3" Type="http://schemas.openxmlformats.org/officeDocument/2006/relationships/image" Target="../media/image440.png"/><Relationship Id="rId7" Type="http://schemas.openxmlformats.org/officeDocument/2006/relationships/image" Target="../media/image56.png"/><Relationship Id="rId12" Type="http://schemas.openxmlformats.org/officeDocument/2006/relationships/image" Target="../media/image61.png"/><Relationship Id="rId2" Type="http://schemas.openxmlformats.org/officeDocument/2006/relationships/image" Target="../media/image43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5.png"/><Relationship Id="rId11" Type="http://schemas.openxmlformats.org/officeDocument/2006/relationships/image" Target="../media/image46.png"/><Relationship Id="rId5" Type="http://schemas.openxmlformats.org/officeDocument/2006/relationships/image" Target="../media/image54.png"/><Relationship Id="rId15" Type="http://schemas.openxmlformats.org/officeDocument/2006/relationships/image" Target="../media/image72.png"/><Relationship Id="rId10" Type="http://schemas.openxmlformats.org/officeDocument/2006/relationships/image" Target="../media/image59.png"/><Relationship Id="rId4" Type="http://schemas.openxmlformats.org/officeDocument/2006/relationships/image" Target="../media/image450.png"/><Relationship Id="rId9" Type="http://schemas.openxmlformats.org/officeDocument/2006/relationships/image" Target="../media/image57.png"/><Relationship Id="rId14" Type="http://schemas.openxmlformats.org/officeDocument/2006/relationships/image" Target="../media/image6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600.png"/><Relationship Id="rId3" Type="http://schemas.openxmlformats.org/officeDocument/2006/relationships/image" Target="../media/image75.png"/><Relationship Id="rId7" Type="http://schemas.openxmlformats.org/officeDocument/2006/relationships/image" Target="../media/image79.png"/><Relationship Id="rId12" Type="http://schemas.openxmlformats.org/officeDocument/2006/relationships/image" Target="../media/image590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8.png"/><Relationship Id="rId11" Type="http://schemas.openxmlformats.org/officeDocument/2006/relationships/image" Target="../media/image580.png"/><Relationship Id="rId5" Type="http://schemas.openxmlformats.org/officeDocument/2006/relationships/image" Target="../media/image77.png"/><Relationship Id="rId10" Type="http://schemas.openxmlformats.org/officeDocument/2006/relationships/image" Target="../media/image82.png"/><Relationship Id="rId4" Type="http://schemas.openxmlformats.org/officeDocument/2006/relationships/image" Target="../media/image76.png"/><Relationship Id="rId9" Type="http://schemas.openxmlformats.org/officeDocument/2006/relationships/image" Target="../media/image81.png"/><Relationship Id="rId1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4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1.png"/><Relationship Id="rId2" Type="http://schemas.openxmlformats.org/officeDocument/2006/relationships/hyperlink" Target="https://www.smbc-comics.com/comic/the-talk-3" TargetMode="Externa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790.png"/><Relationship Id="rId5" Type="http://schemas.openxmlformats.org/officeDocument/2006/relationships/image" Target="../media/image58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3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0.png"/><Relationship Id="rId2" Type="http://schemas.openxmlformats.org/officeDocument/2006/relationships/image" Target="../media/image740.pn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780.png"/><Relationship Id="rId5" Type="http://schemas.openxmlformats.org/officeDocument/2006/relationships/image" Target="../media/image730.png"/><Relationship Id="rId4" Type="http://schemas.openxmlformats.org/officeDocument/2006/relationships/image" Target="../media/image770.png"/></Relationships>
</file>

<file path=ppt/slides/_rels/slide16.xml.rels><?xml version="1.0" encoding="UTF-8" standalone="yes"?>
<Relationships xmlns="http://schemas.openxmlformats.org/package/2006/relationships"><Relationship Id="rId18" Type="http://schemas.openxmlformats.org/officeDocument/2006/relationships/image" Target="../media/image92.png"/><Relationship Id="rId26" Type="http://schemas.openxmlformats.org/officeDocument/2006/relationships/image" Target="../media/image104.png"/><Relationship Id="rId21" Type="http://schemas.openxmlformats.org/officeDocument/2006/relationships/image" Target="../media/image93.png"/><Relationship Id="rId34" Type="http://schemas.openxmlformats.org/officeDocument/2006/relationships/image" Target="../media/image860.png"/><Relationship Id="rId17" Type="http://schemas.openxmlformats.org/officeDocument/2006/relationships/image" Target="../media/image95.png"/><Relationship Id="rId25" Type="http://schemas.openxmlformats.org/officeDocument/2006/relationships/image" Target="../media/image100.png"/><Relationship Id="rId38" Type="http://schemas.openxmlformats.org/officeDocument/2006/relationships/image" Target="../media/image10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911.png"/><Relationship Id="rId20" Type="http://schemas.openxmlformats.org/officeDocument/2006/relationships/image" Target="../media/image96.png"/><Relationship Id="rId29" Type="http://schemas.openxmlformats.org/officeDocument/2006/relationships/image" Target="../media/image103.png"/><Relationship Id="rId1" Type="http://schemas.openxmlformats.org/officeDocument/2006/relationships/slideLayout" Target="../slideLayouts/slideLayout34.xml"/><Relationship Id="rId24" Type="http://schemas.openxmlformats.org/officeDocument/2006/relationships/image" Target="../media/image98.png"/><Relationship Id="rId15" Type="http://schemas.openxmlformats.org/officeDocument/2006/relationships/image" Target="../media/image800.png"/><Relationship Id="rId23" Type="http://schemas.openxmlformats.org/officeDocument/2006/relationships/image" Target="../media/image99.png"/><Relationship Id="rId28" Type="http://schemas.openxmlformats.org/officeDocument/2006/relationships/image" Target="../media/image102.png"/><Relationship Id="rId19" Type="http://schemas.openxmlformats.org/officeDocument/2006/relationships/image" Target="../media/image94.png"/><Relationship Id="rId14" Type="http://schemas.openxmlformats.org/officeDocument/2006/relationships/image" Target="../media/image920.png"/><Relationship Id="rId22" Type="http://schemas.openxmlformats.org/officeDocument/2006/relationships/image" Target="../media/image97.png"/><Relationship Id="rId27" Type="http://schemas.openxmlformats.org/officeDocument/2006/relationships/image" Target="../media/image10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3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8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ttaaronson.com/qclec.pdf" TargetMode="External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4.xml"/><Relationship Id="rId5" Type="http://schemas.openxmlformats.org/officeDocument/2006/relationships/hyperlink" Target="https://youtu.be/nmgFG7PUHfo" TargetMode="External"/><Relationship Id="rId4" Type="http://schemas.openxmlformats.org/officeDocument/2006/relationships/hyperlink" Target="https://www.3blue1brown.com/lessons/fourier-transforms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8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1151.png"/><Relationship Id="rId4" Type="http://schemas.openxmlformats.org/officeDocument/2006/relationships/image" Target="../media/image100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mag.org/news/2020/09/ibm-promises-1000-qubit-quantum-computer-milestone-2023" TargetMode="External"/><Relationship Id="rId2" Type="http://schemas.openxmlformats.org/officeDocument/2006/relationships/hyperlink" Target="https://blog.google/perspectives/sundar-pichai/what-our-quantum-computing-milestone-means/" TargetMode="Externa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hyperlink" Target="https://arstechnica.com/science/2022/11/ibm-pushes-qubit-count-over-400-with-new-processor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umasson.jp/data/talks/quantum-cyberpeace-2021.pdf" TargetMode="External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3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umasson.jp/data/talks/quantum-cyberpeace-2021.pdf" TargetMode="External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3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3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3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90.png"/><Relationship Id="rId18" Type="http://schemas.openxmlformats.org/officeDocument/2006/relationships/image" Target="../media/image1150.png"/><Relationship Id="rId26" Type="http://schemas.openxmlformats.org/officeDocument/2006/relationships/image" Target="../media/image1230.png"/><Relationship Id="rId3" Type="http://schemas.openxmlformats.org/officeDocument/2006/relationships/image" Target="../media/image111.png"/><Relationship Id="rId21" Type="http://schemas.openxmlformats.org/officeDocument/2006/relationships/image" Target="../media/image1180.png"/><Relationship Id="rId7" Type="http://schemas.openxmlformats.org/officeDocument/2006/relationships/image" Target="../media/image940.png"/><Relationship Id="rId12" Type="http://schemas.openxmlformats.org/officeDocument/2006/relationships/image" Target="../media/image1080.png"/><Relationship Id="rId17" Type="http://schemas.openxmlformats.org/officeDocument/2006/relationships/image" Target="../media/image1140.png"/><Relationship Id="rId25" Type="http://schemas.openxmlformats.org/officeDocument/2006/relationships/image" Target="../media/image1220.png"/><Relationship Id="rId2" Type="http://schemas.openxmlformats.org/officeDocument/2006/relationships/image" Target="../media/image107.jpg"/><Relationship Id="rId16" Type="http://schemas.openxmlformats.org/officeDocument/2006/relationships/image" Target="../media/image1130.png"/><Relationship Id="rId20" Type="http://schemas.openxmlformats.org/officeDocument/2006/relationships/image" Target="../media/image1170.png"/><Relationship Id="rId29" Type="http://schemas.openxmlformats.org/officeDocument/2006/relationships/hyperlink" Target="https://eprint.iacr.org/2022/975" TargetMode="Externa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930.png"/><Relationship Id="rId11" Type="http://schemas.openxmlformats.org/officeDocument/2006/relationships/image" Target="../media/image1070.png"/><Relationship Id="rId24" Type="http://schemas.openxmlformats.org/officeDocument/2006/relationships/image" Target="../media/image1210.png"/><Relationship Id="rId5" Type="http://schemas.openxmlformats.org/officeDocument/2006/relationships/image" Target="../media/image910.png"/><Relationship Id="rId15" Type="http://schemas.openxmlformats.org/officeDocument/2006/relationships/image" Target="../media/image1120.png"/><Relationship Id="rId23" Type="http://schemas.openxmlformats.org/officeDocument/2006/relationships/image" Target="../media/image1200.png"/><Relationship Id="rId28" Type="http://schemas.openxmlformats.org/officeDocument/2006/relationships/image" Target="../media/image125.png"/><Relationship Id="rId10" Type="http://schemas.openxmlformats.org/officeDocument/2006/relationships/image" Target="../media/image1060.png"/><Relationship Id="rId19" Type="http://schemas.openxmlformats.org/officeDocument/2006/relationships/image" Target="../media/image1160.png"/><Relationship Id="rId4" Type="http://schemas.openxmlformats.org/officeDocument/2006/relationships/image" Target="../media/image112.png"/><Relationship Id="rId9" Type="http://schemas.openxmlformats.org/officeDocument/2006/relationships/image" Target="../media/image960.png"/><Relationship Id="rId14" Type="http://schemas.openxmlformats.org/officeDocument/2006/relationships/image" Target="../media/image1100.png"/><Relationship Id="rId22" Type="http://schemas.openxmlformats.org/officeDocument/2006/relationships/image" Target="../media/image1190.png"/><Relationship Id="rId27" Type="http://schemas.openxmlformats.org/officeDocument/2006/relationships/image" Target="../media/image124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3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3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cr.yp.to/talks/2017.12.28/slides-dan+nadia+tanja-20171228-latticehacks-16x9.pdf" TargetMode="External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3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uio.no/studier/emner/matnat/its/TEK5550/index-eng.html" TargetMode="External"/><Relationship Id="rId1" Type="http://schemas.openxmlformats.org/officeDocument/2006/relationships/slideLayout" Target="../slideLayouts/slideLayout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Lecture 13 – Quantum computers, </a:t>
            </a:r>
            <a:br>
              <a:rPr lang="en-US" dirty="0"/>
            </a:br>
            <a:r>
              <a:rPr lang="en-US" dirty="0"/>
              <a:t>Shor’s algorithm, post-quantum cryptography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nb-NO" b="1" dirty="0"/>
              <a:t>TEK4500</a:t>
            </a:r>
          </a:p>
          <a:p>
            <a:r>
              <a:rPr lang="nb-NO" dirty="0"/>
              <a:t>16.11.2022 </a:t>
            </a:r>
          </a:p>
          <a:p>
            <a:r>
              <a:rPr lang="nb-NO" dirty="0"/>
              <a:t>Håkon Jacobsen</a:t>
            </a:r>
          </a:p>
          <a:p>
            <a:r>
              <a:rPr lang="nb-NO" dirty="0">
                <a:solidFill>
                  <a:schemeClr val="accent6"/>
                </a:solidFill>
                <a:hlinkClick r:id="rId3"/>
              </a:rPr>
              <a:t>hakon.jacobsen@its.uio.no</a:t>
            </a:r>
            <a:endParaRPr lang="nb-NO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372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computing – the starting point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1556792"/>
            <a:ext cx="7772400" cy="436885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Richard Feynman playing the bongo drums — Calispher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6120" y="2060848"/>
            <a:ext cx="2416376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3283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Elements of (quantum) computing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Three elements of all computations: data, operations, results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marL="0" indent="0"/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Quantum computation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Data = </a:t>
            </a:r>
            <a:r>
              <a:rPr lang="en-US" b="1" dirty="0"/>
              <a:t>qubit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Operation = </a:t>
            </a:r>
            <a:r>
              <a:rPr lang="en-US" b="1" dirty="0"/>
              <a:t>quantum gate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Results = </a:t>
            </a:r>
            <a:r>
              <a:rPr lang="en-US" b="1" dirty="0"/>
              <a:t>measurements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2097087"/>
            <a:ext cx="6528983" cy="266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69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Qubits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ontent Placeholder 9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Classical bit: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Qubit: </a:t>
                </a:r>
              </a:p>
              <a:p>
                <a:pPr marL="474663" lvl="1" indent="0"/>
                <a:r>
                  <a:rPr lang="en-US" sz="1600" dirty="0"/>
                  <a:t>	      Can be in a </a:t>
                </a:r>
                <a:r>
                  <a:rPr lang="en-US" sz="1600" b="1" dirty="0"/>
                  <a:t>superposition</a:t>
                </a:r>
                <a:r>
                  <a:rPr lang="en-US" sz="1600" dirty="0"/>
                  <a:t> of two basic states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〉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〉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1600" dirty="0"/>
              </a:p>
              <a:p>
                <a:pPr marL="474663" lvl="1" indent="0"/>
                <a:endParaRPr lang="en-US" sz="1600" dirty="0"/>
              </a:p>
              <a:p>
                <a:pPr marL="474663" lvl="1" indent="0"/>
                <a:endParaRPr lang="en-US" sz="1600" dirty="0"/>
              </a:p>
              <a:p>
                <a:pPr marL="474663" lvl="1" indent="0"/>
                <a:r>
                  <a:rPr lang="en-US" sz="1600" dirty="0"/>
                  <a:t>             </a:t>
                </a:r>
                <a:br>
                  <a:rPr lang="en-US" sz="1600" dirty="0"/>
                </a:br>
                <a:r>
                  <a:rPr lang="en-US" sz="1600" dirty="0"/>
                  <a:t>	      But we can never observe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1600" dirty="0"/>
                  <a:t>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1600" dirty="0"/>
                  <a:t> directly!</a:t>
                </a:r>
              </a:p>
              <a:p>
                <a:pPr marL="474663" lvl="1" indent="0"/>
                <a:endParaRPr lang="en-US" sz="1600" dirty="0"/>
              </a:p>
              <a:p>
                <a:pPr marL="474663" lvl="1" indent="0"/>
                <a:r>
                  <a:rPr lang="en-US" sz="1600" dirty="0"/>
                  <a:t>	      Must </a:t>
                </a:r>
                <a:r>
                  <a:rPr lang="en-US" sz="1600" b="1" dirty="0"/>
                  <a:t>measure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〉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</m:oMath>
                </a14:m>
                <a:r>
                  <a:rPr lang="en-US" sz="1600" dirty="0"/>
                  <a:t> to obtain its value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state </a:t>
                </a:r>
                <a:r>
                  <a:rPr lang="en-US" sz="1600" i="1" dirty="0"/>
                  <a:t>randomly </a:t>
                </a:r>
                <a:r>
                  <a:rPr lang="en-US" sz="1600" dirty="0"/>
                  <a:t>collapses to either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〉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1600" dirty="0"/>
                  <a:t> 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〉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endParaRPr lang="en-US" sz="1600" dirty="0"/>
              </a:p>
              <a:p>
                <a:pPr marL="474663" lvl="1" indent="0"/>
                <a:endParaRPr lang="en-US" sz="1600" dirty="0"/>
              </a:p>
              <a:p>
                <a:pPr marL="474663" lvl="1" indent="0"/>
                <a:r>
                  <a:rPr lang="en-US" sz="1600" dirty="0"/>
                  <a:t>	      What's the probability of observing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〉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</m:oMath>
                </a14:m>
                <a:r>
                  <a:rPr lang="en-US" sz="1600" dirty="0"/>
                  <a:t> or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〉"/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</m:oMath>
                </a14:m>
                <a:r>
                  <a:rPr lang="en-US" sz="1600" dirty="0"/>
                  <a:t>?</a:t>
                </a:r>
              </a:p>
            </p:txBody>
          </p:sp>
        </mc:Choice>
        <mc:Fallback xmlns="">
          <p:sp>
            <p:nvSpPr>
              <p:cNvPr id="10" name="Content Placeholder 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4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643168" y="2943955"/>
                <a:ext cx="2882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3168" y="2943955"/>
                <a:ext cx="288223" cy="276999"/>
              </a:xfrm>
              <a:prstGeom prst="rect">
                <a:avLst/>
              </a:prstGeom>
              <a:blipFill rotWithShape="0">
                <a:blip r:embed="rId3"/>
                <a:stretch>
                  <a:fillRect l="-151064" t="-177778" r="-74468" b="-26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358069" y="2935561"/>
                <a:ext cx="28822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069" y="2935561"/>
                <a:ext cx="288223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151064" t="-177778" r="-74468" b="-26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832304" y="2964502"/>
                <a:ext cx="156754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304" y="2964502"/>
                <a:ext cx="1567545" cy="276999"/>
              </a:xfrm>
              <a:prstGeom prst="rect">
                <a:avLst/>
              </a:prstGeom>
              <a:blipFill rotWithShape="0">
                <a:blip r:embed="rId5"/>
                <a:stretch>
                  <a:fillRect t="-2174" r="-2724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Oval 10"/>
          <p:cNvSpPr>
            <a:spLocks noChangeAspect="1"/>
          </p:cNvSpPr>
          <p:nvPr/>
        </p:nvSpPr>
        <p:spPr bwMode="auto">
          <a:xfrm>
            <a:off x="3287688" y="1196752"/>
            <a:ext cx="144016" cy="144016"/>
          </a:xfrm>
          <a:prstGeom prst="ellipse">
            <a:avLst/>
          </a:prstGeom>
          <a:solidFill>
            <a:srgbClr val="FF000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12" name="Oval 11"/>
          <p:cNvSpPr>
            <a:spLocks noChangeAspect="1"/>
          </p:cNvSpPr>
          <p:nvPr/>
        </p:nvSpPr>
        <p:spPr bwMode="auto">
          <a:xfrm>
            <a:off x="4583832" y="1196752"/>
            <a:ext cx="144016" cy="144016"/>
          </a:xfrm>
          <a:prstGeom prst="ellipse">
            <a:avLst/>
          </a:prstGeom>
          <a:solidFill>
            <a:srgbClr val="FF000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3253096" y="1452522"/>
                <a:ext cx="21320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3096" y="1452522"/>
                <a:ext cx="213200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25714" r="-2285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552392" y="1452521"/>
                <a:ext cx="21320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2392" y="1452521"/>
                <a:ext cx="213200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25714" r="-22857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2827786" y="2939718"/>
                <a:ext cx="62267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7786" y="2939718"/>
                <a:ext cx="622671" cy="276999"/>
              </a:xfrm>
              <a:prstGeom prst="rect">
                <a:avLst/>
              </a:prstGeom>
              <a:blipFill rotWithShape="0">
                <a:blip r:embed="rId9"/>
                <a:stretch>
                  <a:fillRect r="-1961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3986207" y="2943955"/>
                <a:ext cx="35949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6207" y="2943955"/>
                <a:ext cx="359496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22034" r="-30508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608168" y="2964503"/>
                <a:ext cx="8587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b="1" i="1" smtClean="0"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8168" y="2964503"/>
                <a:ext cx="858761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2837" r="-5674" b="-347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4151784" y="5301208"/>
                <a:ext cx="231108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observe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begChr m:val="|"/>
                                  <m:endChr m:val="〉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784" y="5301208"/>
                <a:ext cx="2311082" cy="276999"/>
              </a:xfrm>
              <a:prstGeom prst="rect">
                <a:avLst/>
              </a:prstGeom>
              <a:blipFill rotWithShape="0">
                <a:blip r:embed="rId12"/>
                <a:stretch>
                  <a:fillRect l="-3430" t="-2222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4151784" y="5727363"/>
                <a:ext cx="231268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b="0" i="0" smtClean="0">
                                  <a:latin typeface="Cambria Math" panose="02040503050406030204" pitchFamily="18" charset="0"/>
                                </a:rPr>
                                <m:t>observe</m:t>
                              </m:r>
                              <m: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begChr m:val="|"/>
                                  <m:endChr m:val="〉"/>
                                  <m:ctrlP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  <m:sup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784" y="5727363"/>
                <a:ext cx="2312684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3430" t="-2222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350337" y="2889394"/>
                <a:ext cx="39363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0337" y="2889394"/>
                <a:ext cx="393634" cy="369332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8939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11" grpId="0" animBg="1"/>
      <p:bldP spid="11" grpId="1" animBg="1"/>
      <p:bldP spid="12" grpId="0" animBg="1"/>
      <p:bldP spid="13" grpId="0"/>
      <p:bldP spid="13" grpId="1"/>
      <p:bldP spid="14" grpId="0"/>
      <p:bldP spid="16" grpId="0"/>
      <p:bldP spid="18" grpId="0"/>
      <p:bldP spid="20" grpId="0"/>
      <p:bldP spid="21" grpId="0"/>
      <p:bldP spid="2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 qubits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2-qubit system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nb-NO" sz="1600" b="0" i="1" dirty="0">
                  <a:latin typeface="Cambria Math" panose="02040503050406030204" pitchFamily="18" charset="0"/>
                </a:endParaRPr>
              </a:p>
              <a:p>
                <a:pPr marL="474663" lvl="1" indent="0"/>
                <a:endParaRPr lang="nb-NO" sz="1600" b="0" i="1" dirty="0">
                  <a:latin typeface="Cambria Math" panose="02040503050406030204" pitchFamily="18" charset="0"/>
                </a:endParaRPr>
              </a:p>
              <a:p>
                <a:pPr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/>
                  <a:t>-qubit system: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r>
                  <a:rPr lang="en-US" sz="1800" dirty="0"/>
                  <a:t> basis states</a:t>
                </a:r>
                <a:r>
                  <a:rPr lang="en-US" dirty="0"/>
                  <a:t/>
                </a:r>
                <a:br>
                  <a:rPr lang="en-US" dirty="0"/>
                </a:br>
                <a:r>
                  <a:rPr lang="en-US" dirty="0"/>
                  <a:t> 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474663" lvl="1" indent="0"/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Representable by a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p>
                    </m:sSup>
                  </m:oMath>
                </a14:m>
                <a:r>
                  <a:rPr lang="en-US" sz="1600" dirty="0"/>
                  <a:t> element vector:</a:t>
                </a:r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0" indent="0" algn="r"/>
                <a:r>
                  <a:rPr lang="en-US" sz="1050" dirty="0"/>
                  <a:t>          </a:t>
                </a:r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9394448" y="6311834"/>
            <a:ext cx="2540000" cy="324680"/>
          </a:xfrm>
        </p:spPr>
        <p:txBody>
          <a:bodyPr/>
          <a:lstStyle/>
          <a:p>
            <a:fld id="{F6590AF8-4F64-4D1C-B3C4-F65976908F52}" type="slidenum">
              <a:rPr lang="en-US" smtClean="0"/>
              <a:pPr/>
              <a:t>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446941" y="1929823"/>
                <a:ext cx="4769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6941" y="1929823"/>
                <a:ext cx="476989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81013" t="-177778" r="-16456" b="-26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342101" y="1941852"/>
                <a:ext cx="4769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01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2101" y="1941852"/>
                <a:ext cx="476989" cy="276999"/>
              </a:xfrm>
              <a:prstGeom prst="rect">
                <a:avLst/>
              </a:prstGeom>
              <a:blipFill rotWithShape="0">
                <a:blip r:embed="rId5"/>
                <a:stretch>
                  <a:fillRect l="-81013" t="-177778" r="-16456" b="-26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536373" y="2153180"/>
                <a:ext cx="256704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</m:e>
                          </m:d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rgbClr val="FF3399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</m:d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36373" y="2153180"/>
                <a:ext cx="2567048" cy="246221"/>
              </a:xfrm>
              <a:prstGeom prst="rect">
                <a:avLst/>
              </a:prstGeom>
              <a:blipFill>
                <a:blip r:embed="rId6"/>
                <a:stretch>
                  <a:fillRect r="-1188" b="-3414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540949" y="1940722"/>
                <a:ext cx="67396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 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0949" y="1940722"/>
                <a:ext cx="673967" cy="276999"/>
              </a:xfrm>
              <a:prstGeom prst="rect">
                <a:avLst/>
              </a:prstGeom>
              <a:blipFill>
                <a:blip r:embed="rId7"/>
                <a:stretch>
                  <a:fillRect r="-2727" b="-3478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930025" y="1938502"/>
                <a:ext cx="43499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0025" y="1938502"/>
                <a:ext cx="434991" cy="276999"/>
              </a:xfrm>
              <a:prstGeom prst="rect">
                <a:avLst/>
              </a:prstGeom>
              <a:blipFill rotWithShape="0">
                <a:blip r:embed="rId8"/>
                <a:stretch>
                  <a:fillRect l="-9859" r="-16901"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9333323" y="1638451"/>
                <a:ext cx="114819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3323" y="1638451"/>
                <a:ext cx="1148198" cy="246221"/>
              </a:xfrm>
              <a:prstGeom prst="rect">
                <a:avLst/>
              </a:prstGeom>
              <a:blipFill>
                <a:blip r:embed="rId9"/>
                <a:stretch>
                  <a:fillRect l="-1064" r="-3723" b="-350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5225570" y="1938502"/>
                <a:ext cx="4769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5570" y="1938502"/>
                <a:ext cx="476989" cy="276999"/>
              </a:xfrm>
              <a:prstGeom prst="rect">
                <a:avLst/>
              </a:prstGeom>
              <a:blipFill rotWithShape="0">
                <a:blip r:embed="rId10"/>
                <a:stretch>
                  <a:fillRect l="-82051" t="-177778" r="-17949" b="-26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098472" y="1925832"/>
                <a:ext cx="4769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〉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8472" y="1925832"/>
                <a:ext cx="476989" cy="276999"/>
              </a:xfrm>
              <a:prstGeom prst="rect">
                <a:avLst/>
              </a:prstGeom>
              <a:blipFill rotWithShape="0">
                <a:blip r:embed="rId11"/>
                <a:stretch>
                  <a:fillRect l="-81013" t="-177778" r="-16456" b="-26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4829922" y="1929822"/>
                <a:ext cx="41658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nb-NO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𝛾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9922" y="1929822"/>
                <a:ext cx="416589" cy="276999"/>
              </a:xfrm>
              <a:prstGeom prst="rect">
                <a:avLst/>
              </a:prstGeom>
              <a:blipFill rotWithShape="0">
                <a:blip r:embed="rId12"/>
                <a:stretch>
                  <a:fillRect l="-10145" r="-10145" b="-2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708083" y="1934225"/>
                <a:ext cx="421013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+ </m:t>
                      </m:r>
                      <m:r>
                        <a:rPr lang="nb-NO" b="0" i="1" smtClean="0">
                          <a:solidFill>
                            <a:srgbClr val="FF3399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8083" y="1934225"/>
                <a:ext cx="421013" cy="276999"/>
              </a:xfrm>
              <a:prstGeom prst="rect">
                <a:avLst/>
              </a:prstGeom>
              <a:blipFill rotWithShape="0">
                <a:blip r:embed="rId13"/>
                <a:stretch>
                  <a:fillRect l="-8696" r="-10145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3179736" y="1884672"/>
                <a:ext cx="39363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9736" y="1884672"/>
                <a:ext cx="393634" cy="369332"/>
              </a:xfrm>
              <a:prstGeom prst="rect">
                <a:avLst/>
              </a:prstGeom>
              <a:blipFill rotWithShape="0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839917" y="3552819"/>
                <a:ext cx="1452256" cy="7344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sSup>
                            <m:sSup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sup>
                          </m:s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  <m:e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d>
                            <m:dPr>
                              <m:begChr m:val="|"/>
                              <m:endChr m:val="〉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9917" y="3552819"/>
                <a:ext cx="1452256" cy="734496"/>
              </a:xfrm>
              <a:prstGeom prst="rect">
                <a:avLst/>
              </a:prstGeom>
              <a:blipFill>
                <a:blip r:embed="rId16"/>
                <a:stretch>
                  <a:fillRect b="-83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4258492" y="5294664"/>
                <a:ext cx="766107" cy="10708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000</m:t>
                          </m:r>
                        </m:e>
                      </m:d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r>
                                        <a:rPr lang="nb-NO" sz="10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nb-NO" sz="1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m:rPr>
                                                      <m:brk m:alnAt="7"/>
                                                    </m:rP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8492" y="5294664"/>
                <a:ext cx="766107" cy="1070806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5178482" y="5294664"/>
                <a:ext cx="766107" cy="1069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001</m:t>
                          </m:r>
                        </m:e>
                      </m:d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r>
                                        <a:rPr lang="nb-NO" sz="10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nb-NO" sz="1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m:rPr>
                                                      <m:brk m:alnAt="7"/>
                                                    </m:rP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8482" y="5294664"/>
                <a:ext cx="766107" cy="1069845"/>
              </a:xfrm>
              <a:prstGeom prst="rect">
                <a:avLst/>
              </a:prstGeom>
              <a:blipFill rotWithShape="0"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6098472" y="5294664"/>
                <a:ext cx="766107" cy="1069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010</m:t>
                          </m:r>
                        </m:e>
                      </m:d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r>
                                        <a:rPr lang="nb-NO" sz="10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nb-NO" sz="1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m:rPr>
                                                      <m:brk m:alnAt="7"/>
                                                    </m:rP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8472" y="5294664"/>
                <a:ext cx="766107" cy="1069845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7018462" y="5294958"/>
                <a:ext cx="766107" cy="10708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011</m:t>
                          </m:r>
                        </m:e>
                      </m:d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r>
                                        <a:rPr lang="nb-NO" sz="10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nb-NO" sz="1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m:rPr>
                                                      <m:brk m:alnAt="7"/>
                                                    </m:rP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8462" y="5294958"/>
                <a:ext cx="766107" cy="1070806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7938452" y="5295919"/>
                <a:ext cx="766107" cy="1069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e>
                      </m:d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r>
                                        <a:rPr lang="nb-NO" sz="10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nb-NO" sz="1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m:rPr>
                                                      <m:brk m:alnAt="7"/>
                                                    </m:rP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8452" y="5295919"/>
                <a:ext cx="766107" cy="1069845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858442" y="5295921"/>
                <a:ext cx="766107" cy="1069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101</m:t>
                          </m:r>
                        </m:e>
                      </m:d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r>
                                        <a:rPr lang="nb-NO" sz="10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1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nb-NO" sz="1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m:rPr>
                                                      <m:brk m:alnAt="7"/>
                                                    </m:rP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8442" y="5295921"/>
                <a:ext cx="766107" cy="1069845"/>
              </a:xfrm>
              <a:prstGeom prst="rect">
                <a:avLst/>
              </a:prstGeom>
              <a:blipFill rotWithShape="0"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9778432" y="5295920"/>
                <a:ext cx="766107" cy="107080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110</m:t>
                          </m:r>
                        </m:e>
                      </m:d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r>
                                        <a:rPr lang="nb-NO" sz="10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nb-NO" sz="1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m:rPr>
                                                      <m:brk m:alnAt="7"/>
                                                    </m:rPr>
                                                    <a:rPr lang="nb-NO" sz="1000" b="0" i="1" smtClean="0">
                                                      <a:solidFill>
                                                        <a:srgbClr val="FF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1</m:t>
                                                  </m:r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8432" y="5295920"/>
                <a:ext cx="766107" cy="1070806"/>
              </a:xfrm>
              <a:prstGeom prst="rect">
                <a:avLst/>
              </a:prstGeom>
              <a:blipFill rotWithShape="0"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10698425" y="5295919"/>
                <a:ext cx="766107" cy="106984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000" b="0" i="1" smtClean="0">
                              <a:latin typeface="Cambria Math" panose="02040503050406030204" pitchFamily="18" charset="0"/>
                            </a:rPr>
                            <m:t>111</m:t>
                          </m:r>
                        </m:e>
                      </m:d>
                      <m:r>
                        <a:rPr lang="nb-NO" sz="1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r>
                                        <a:rPr lang="nb-NO" sz="10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0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nb-NO" sz="10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m:rPr>
                                                      <m:brk m:alnAt="7"/>
                                                    </m:rPr>
                                                    <a:rPr lang="nb-NO" sz="10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nb-NO" sz="1000" b="0" i="1" smtClean="0">
                                                      <a:solidFill>
                                                        <a:srgbClr val="FF0000"/>
                                                      </a:solidFill>
                                                      <a:latin typeface="Cambria Math" panose="02040503050406030204" pitchFamily="18" charset="0"/>
                                                    </a:rPr>
                                                    <m:t>1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0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8425" y="5295919"/>
                <a:ext cx="766107" cy="1069845"/>
              </a:xfrm>
              <a:prstGeom prst="rect">
                <a:avLst/>
              </a:prstGeom>
              <a:blipFill rotWithShape="0"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876737" y="5413992"/>
                <a:ext cx="1450077" cy="9197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nb-NO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nb-NO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nb-NO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𝛼</m:t>
                                    </m:r>
                                  </m:e>
                                  <m:sub>
                                    <m:r>
                                      <a:rPr lang="nb-NO" sz="16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⋮</m:t>
                                      </m:r>
                                    </m:e>
                                  </m:mr>
                                  <m:mr>
                                    <m:e>
                                      <m:sSub>
                                        <m:sSubPr>
                                          <m:ctrlPr>
                                            <a:rPr lang="nb-NO" sz="1600" b="0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nb-NO" sz="1600" b="0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𝛼</m:t>
                                          </m:r>
                                        </m:e>
                                        <m:sub>
                                          <m:sSup>
                                            <m:sSupPr>
                                              <m:ctrlPr>
                                                <a:rPr lang="nb-NO" sz="1600" b="0" i="1" smtClean="0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nb-NO" sz="1600" b="0" i="1" smtClean="0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e>
                                            <m:sup>
                                              <m:r>
                                                <a:rPr lang="nb-NO" sz="1600" b="0" i="1" smtClean="0">
                                                  <a:solidFill>
                                                    <a:srgbClr val="FF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𝑁</m:t>
                                              </m:r>
                                            </m:sup>
                                          </m:sSup>
                                          <m:r>
                                            <a:rPr lang="nb-NO" sz="1600" b="0" i="1" smtClean="0">
                                              <a:solidFill>
                                                <a:srgbClr val="FF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b>
                                      </m:sSub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6737" y="5413992"/>
                <a:ext cx="1450077" cy="919739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8777422" y="3356992"/>
                <a:ext cx="2206438" cy="12851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0.8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001</m:t>
                          </m:r>
                        </m:e>
                      </m:d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0.6</m:t>
                      </m:r>
                      <m:r>
                        <a:rPr lang="nb-NO" sz="12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nb-NO" sz="1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2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2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200" b="0" i="1" smtClean="0">
                                                <a:solidFill>
                                                  <a:srgbClr val="FF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0.8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r>
                                        <a:rPr lang="nb-NO" sz="12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2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r>
                                              <a:rPr lang="nb-NO" sz="1200" b="0" i="1" smtClean="0">
                                                <a:latin typeface="Cambria Math" panose="02040503050406030204" pitchFamily="18" charset="0"/>
                                              </a:rPr>
                                              <m:t>0</m:t>
                                            </m:r>
                                          </m:e>
                                        </m:mr>
                                      </m:m>
                                    </m:e>
                                  </m:mr>
                                  <m:mr>
                                    <m:e>
                                      <m:m>
                                        <m:mPr>
                                          <m:mcs>
                                            <m:mc>
                                              <m:mcPr>
                                                <m:count m:val="1"/>
                                                <m:mcJc m:val="center"/>
                                              </m:mcPr>
                                            </m:mc>
                                          </m:mcs>
                                          <m:ctrlPr>
                                            <a:rPr lang="nb-NO" sz="12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mPr>
                                        <m:mr>
                                          <m:e>
                                            <m:r>
                                              <m:rPr>
                                                <m:brk m:alnAt="7"/>
                                              </m:rPr>
                                              <a:rPr lang="nb-NO" sz="1200" b="0" i="1" smtClean="0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−</m:t>
                                            </m:r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0.6</m:t>
                                            </m:r>
                                            <m:r>
                                              <a:rPr lang="nb-NO" sz="1200" b="0" i="1" smtClean="0">
                                                <a:solidFill>
                                                  <a:schemeClr val="accent2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𝑖</m:t>
                                            </m:r>
                                          </m:e>
                                        </m:mr>
                                        <m:mr>
                                          <m:e>
                                            <m:m>
                                              <m:mPr>
                                                <m:mcs>
                                                  <m:mc>
                                                    <m:mcPr>
                                                      <m:count m:val="1"/>
                                                      <m:mcJc m:val="center"/>
                                                    </m:mcPr>
                                                  </m:mc>
                                                </m:mcs>
                                                <m:ctrlPr>
                                                  <a:rPr lang="nb-NO" sz="12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mPr>
                                              <m:mr>
                                                <m:e>
                                                  <m:r>
                                                    <m:rPr>
                                                      <m:brk m:alnAt="7"/>
                                                    </m:rPr>
                                                    <a:rPr lang="nb-NO" sz="12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  <m:mr>
                                                <m:e>
                                                  <m:r>
                                                    <a:rPr lang="nb-NO" sz="1200" b="0" i="1" smtClean="0">
                                                      <a:latin typeface="Cambria Math" panose="02040503050406030204" pitchFamily="18" charset="0"/>
                                                    </a:rPr>
                                                    <m:t>0</m:t>
                                                  </m:r>
                                                </m:e>
                                              </m:mr>
                                            </m:m>
                                          </m:e>
                                        </m:mr>
                                      </m:m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7422" y="3356992"/>
                <a:ext cx="2206438" cy="1285160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4150118" y="3748032"/>
                <a:ext cx="2425343" cy="3440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nb-NO" sz="12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200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⋯+</m:t>
                      </m:r>
                      <m:sSup>
                        <m:sSupPr>
                          <m:ctrlPr>
                            <a:rPr lang="nb-NO" sz="12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2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2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e>
                                <m:sub>
                                  <m:sSup>
                                    <m:sSupPr>
                                      <m:ctrlPr>
                                        <a:rPr lang="nb-NO" sz="1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nb-NO" sz="1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  <m:sup>
                                      <m:r>
                                        <a:rPr lang="nb-NO" sz="12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sup>
                                  </m:sSup>
                                  <m:r>
                                    <a:rPr lang="nb-NO" sz="12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nb-NO" sz="12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2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0118" y="3748032"/>
                <a:ext cx="2425343" cy="344069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/>
              <p:cNvSpPr txBox="1"/>
              <p:nvPr/>
            </p:nvSpPr>
            <p:spPr>
              <a:xfrm>
                <a:off x="7689463" y="4782213"/>
                <a:ext cx="1795492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10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100" b="0" i="0" smtClean="0">
                                  <a:latin typeface="Cambria Math" panose="02040503050406030204" pitchFamily="18" charset="0"/>
                                </a:rPr>
                                <m:t>observe</m:t>
                              </m:r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begChr m:val="|"/>
                                  <m:endChr m:val="〉"/>
                                  <m:ctrlPr>
                                    <a:rPr lang="nb-NO" sz="11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100" b="0" i="1" smtClean="0">
                                      <a:latin typeface="Cambria Math" panose="02040503050406030204" pitchFamily="18" charset="0"/>
                                    </a:rPr>
                                    <m:t>101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1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−0.6</m:t>
                              </m:r>
                              <m:r>
                                <a:rPr lang="nb-NO" sz="11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  <m:sup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1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9463" y="4782213"/>
                <a:ext cx="1795492" cy="169277"/>
              </a:xfrm>
              <a:prstGeom prst="rect">
                <a:avLst/>
              </a:prstGeom>
              <a:blipFill>
                <a:blip r:embed="rId28"/>
                <a:stretch>
                  <a:fillRect l="-2712" b="-10714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9369766" y="4680480"/>
                <a:ext cx="1460656" cy="3307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ad>
                            <m:radPr>
                              <m:degHide m:val="on"/>
                              <m:ctrlPr>
                                <a:rPr lang="nb-NO" sz="1100" i="1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nb-NO" sz="11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nb-NO" sz="1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nb-NO" sz="1100" i="1">
                                          <a:latin typeface="Cambria Math" panose="02040503050406030204" pitchFamily="18" charset="0"/>
                                        </a:rPr>
                                        <m:t>−0.6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nb-NO" sz="1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e>
                        <m:sup>
                          <m:r>
                            <a:rPr lang="nb-NO" sz="11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100" i="1">
                          <a:latin typeface="Cambria Math" panose="02040503050406030204" pitchFamily="18" charset="0"/>
                        </a:rPr>
                        <m:t>=0.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nb-NO" sz="1100" i="1"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sz="11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69766" y="4680480"/>
                <a:ext cx="1460656" cy="330796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7689462" y="4453842"/>
                <a:ext cx="2088970" cy="1692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10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100" b="0" i="0" smtClean="0">
                                  <a:latin typeface="Cambria Math" panose="02040503050406030204" pitchFamily="18" charset="0"/>
                                </a:rPr>
                                <m:t>observe</m:t>
                              </m:r>
                              <m: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begChr m:val="|"/>
                                  <m:endChr m:val="〉"/>
                                  <m:ctrlPr>
                                    <a:rPr lang="nb-NO" sz="11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100" b="0" i="1" smtClean="0">
                                      <a:latin typeface="Cambria Math" panose="02040503050406030204" pitchFamily="18" charset="0"/>
                                    </a:rPr>
                                    <m:t>001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1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1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1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0.8</m:t>
                              </m:r>
                            </m:e>
                          </m:d>
                        </m:e>
                        <m:sup>
                          <m:r>
                            <a:rPr lang="nb-NO" sz="11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=0.64</m:t>
                      </m:r>
                    </m:oMath>
                  </m:oMathPara>
                </a14:m>
                <a:endParaRPr lang="en-US" sz="1100" dirty="0">
                  <a:solidFill>
                    <a:schemeClr val="accent2"/>
                  </a:solidFill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9462" y="4453842"/>
                <a:ext cx="2088970" cy="169277"/>
              </a:xfrm>
              <a:prstGeom prst="rect">
                <a:avLst/>
              </a:prstGeom>
              <a:blipFill>
                <a:blip r:embed="rId30"/>
                <a:stretch>
                  <a:fillRect l="-2332" t="-3704" b="-1111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5107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7" grpId="2"/>
      <p:bldP spid="8" grpId="0"/>
      <p:bldP spid="9" grpId="0"/>
      <p:bldP spid="10" grpId="0"/>
      <p:bldP spid="11" grpId="0"/>
      <p:bldP spid="12" grpId="0"/>
      <p:bldP spid="12" grpId="1"/>
      <p:bldP spid="12" grpId="2"/>
      <p:bldP spid="13" grpId="0"/>
      <p:bldP spid="14" grpId="0"/>
      <p:bldP spid="15" grpId="0"/>
      <p:bldP spid="4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16" grpId="0"/>
      <p:bldP spid="29" grpId="0"/>
      <p:bldP spid="17" grpId="0"/>
      <p:bldP spid="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computation – quantum gates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Classic bits are transformed using logical gates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Qubits are transformed using </a:t>
            </a:r>
            <a:br>
              <a:rPr lang="en-US" sz="1800" dirty="0"/>
            </a:br>
            <a:r>
              <a:rPr lang="en-US" sz="1800" b="1" dirty="0"/>
              <a:t>quantum gates</a:t>
            </a:r>
            <a:endParaRPr lang="en-US" sz="18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120" y="1573323"/>
            <a:ext cx="3164031" cy="1207605"/>
          </a:xfrm>
          <a:prstGeom prst="rect">
            <a:avLst/>
          </a:prstGeom>
        </p:spPr>
      </p:pic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5663952" y="3226347"/>
            <a:ext cx="6156763" cy="2845643"/>
            <a:chOff x="887421" y="1124744"/>
            <a:chExt cx="10873208" cy="5025574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822" b="87609"/>
            <a:stretch/>
          </p:blipFill>
          <p:spPr>
            <a:xfrm>
              <a:off x="887421" y="1124744"/>
              <a:ext cx="10457669" cy="1656184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395" b="67136"/>
            <a:stretch/>
          </p:blipFill>
          <p:spPr>
            <a:xfrm>
              <a:off x="887421" y="2840469"/>
              <a:ext cx="10873208" cy="1800200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949" b="42353"/>
            <a:stretch/>
          </p:blipFill>
          <p:spPr>
            <a:xfrm>
              <a:off x="887421" y="4854174"/>
              <a:ext cx="10873208" cy="1296144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127448" y="5059906"/>
                <a:ext cx="4121834" cy="3790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↦"/>
                          <m:vertJc m:val="bot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b-NO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𝑮</m:t>
                          </m:r>
                        </m:e>
                      </m:groupChr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begChr m:val="|"/>
                          <m:endChr m:val="〉"/>
                          <m:ctrlP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  <m:d>
                        <m:dPr>
                          <m:begChr m:val="|"/>
                          <m:endChr m:val="〉"/>
                          <m:ctrlP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448" y="5059906"/>
                <a:ext cx="4121834" cy="37907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5371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(Quantum) NOT-gate (or X gate)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89632" y="1122454"/>
                <a:ext cx="1013418" cy="3777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↦"/>
                          <m:vertJc m:val="bot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groupChr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632" y="1122454"/>
                <a:ext cx="1013418" cy="37779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9075384" y="1461056"/>
                <a:ext cx="141782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400" b="0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5384" y="1461056"/>
                <a:ext cx="1417824" cy="215444"/>
              </a:xfrm>
              <a:prstGeom prst="rect">
                <a:avLst/>
              </a:prstGeom>
              <a:blipFill rotWithShape="0">
                <a:blip r:embed="rId3"/>
                <a:stretch>
                  <a:fillRect l="-2155" b="-342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9134411" y="2105678"/>
                <a:ext cx="855106" cy="4840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34411" y="2105678"/>
                <a:ext cx="855106" cy="484043"/>
              </a:xfrm>
              <a:prstGeom prst="rect">
                <a:avLst/>
              </a:prstGeom>
              <a:blipFill>
                <a:blip r:embed="rId4"/>
                <a:stretch>
                  <a:fillRect l="-2837" b="-1125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89632" y="1842534"/>
                <a:ext cx="1013418" cy="3777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↦"/>
                          <m:vertJc m:val="bot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groupChr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632" y="1842534"/>
                <a:ext cx="1013418" cy="377796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699977" y="4294578"/>
                <a:ext cx="2459776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𝑿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𝑿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num>
                            <m:den>
                              <m:r>
                                <a:rPr lang="nb-NO" sz="16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9977" y="4294578"/>
                <a:ext cx="2459776" cy="553228"/>
              </a:xfrm>
              <a:prstGeom prst="rect">
                <a:avLst/>
              </a:prstGeom>
              <a:blipFill>
                <a:blip r:embed="rId6"/>
                <a:stretch>
                  <a:fillRect l="-248" b="-109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4999792" y="4294578"/>
                <a:ext cx="2384435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𝑿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𝑿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9792" y="4294578"/>
                <a:ext cx="2384435" cy="553228"/>
              </a:xfrm>
              <a:prstGeom prst="rect">
                <a:avLst/>
              </a:prstGeom>
              <a:blipFill>
                <a:blip r:embed="rId7"/>
                <a:stretch>
                  <a:fillRect l="-256" b="-109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2063552" y="5331009"/>
                <a:ext cx="1655197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 1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 0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num>
                            <m:den>
                              <m:r>
                                <a:rPr lang="nb-NO" sz="16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3552" y="5331009"/>
                <a:ext cx="1655197" cy="553228"/>
              </a:xfrm>
              <a:prstGeom prst="rect">
                <a:avLst/>
              </a:prstGeom>
              <a:blipFill rotWithShape="0">
                <a:blip r:embed="rId10"/>
                <a:stretch>
                  <a:fillRect b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5231204" y="5331009"/>
                <a:ext cx="1655197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1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0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204" y="5331009"/>
                <a:ext cx="1655197" cy="553228"/>
              </a:xfrm>
              <a:prstGeom prst="rect">
                <a:avLst/>
              </a:prstGeom>
              <a:blipFill rotWithShape="0">
                <a:blip r:embed="rId11"/>
                <a:stretch>
                  <a:fillRect b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8808195" y="4294578"/>
                <a:ext cx="1685013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𝑿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𝑿</m:t>
                      </m:r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  ?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08195" y="4294578"/>
                <a:ext cx="1685013" cy="553228"/>
              </a:xfrm>
              <a:prstGeom prst="rect">
                <a:avLst/>
              </a:prstGeom>
              <a:blipFill rotWithShape="0">
                <a:blip r:embed="rId12"/>
                <a:stretch>
                  <a:fillRect l="-362" b="-10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650832" y="5331009"/>
                <a:ext cx="1778244" cy="55322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1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0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  <m:r>
                                <a:rPr lang="nb-NO" sz="1600" b="0" i="1" smtClean="0">
                                  <a:solidFill>
                                    <a:schemeClr val="accent6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0832" y="5331009"/>
                <a:ext cx="1778244" cy="553228"/>
              </a:xfrm>
              <a:prstGeom prst="rect">
                <a:avLst/>
              </a:prstGeom>
              <a:blipFill rotWithShape="0">
                <a:blip r:embed="rId13"/>
                <a:stretch>
                  <a:fillRect b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911424" y="2619156"/>
                <a:ext cx="2715936" cy="3777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↦"/>
                          <m:vertJc m:val="bot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groupChr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424" y="2619156"/>
                <a:ext cx="2715936" cy="377796"/>
              </a:xfrm>
              <a:prstGeom prst="rect">
                <a:avLst/>
              </a:prstGeom>
              <a:blipFill rotWithShape="0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 bwMode="auto">
              <a:xfrm>
                <a:off x="4368684" y="1937982"/>
                <a:ext cx="2727646" cy="1058970"/>
              </a:xfrm>
              <a:prstGeom prst="rect">
                <a:avLst/>
              </a:prstGeom>
              <a:solidFill>
                <a:srgbClr val="EFEFFB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600" b="1" dirty="0"/>
                  <a:t>X gate: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1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1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 0 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68684" y="1937982"/>
                <a:ext cx="2727646" cy="1058970"/>
              </a:xfrm>
              <a:prstGeom prst="rect">
                <a:avLst/>
              </a:prstGeom>
              <a:blipFill rotWithShape="0">
                <a:blip r:embed="rId15"/>
                <a:stretch>
                  <a:fillRect l="-1114" t="-1136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9315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12" grpId="0"/>
      <p:bldP spid="13" grpId="0"/>
      <p:bldP spid="15" grpId="0"/>
      <p:bldP spid="16" grpId="0"/>
      <p:bldP spid="17" grpId="0"/>
      <p:bldP spid="18" grpId="0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Hadamard</a:t>
            </a:r>
            <a:r>
              <a:rPr lang="en-US" dirty="0"/>
              <a:t> gate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67408" y="1122858"/>
                <a:ext cx="2262671" cy="508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groupChr>
                        <m:groupChrPr>
                          <m:chr m:val="↦"/>
                          <m:vertJc m:val="bot"/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6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</m:groupChr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den>
                      </m:f>
                      <m:d>
                        <m:dPr>
                          <m:begChr m:val="|"/>
                          <m:endChr m:val="〉"/>
                          <m:ctrlP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6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6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den>
                      </m:f>
                      <m:d>
                        <m:dPr>
                          <m:begChr m:val="|"/>
                          <m:endChr m:val="〉"/>
                          <m:ctrlP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408" y="1122858"/>
                <a:ext cx="2262671" cy="508665"/>
              </a:xfrm>
              <a:prstGeom prst="rect">
                <a:avLst/>
              </a:prstGeom>
              <a:blipFill rotWithShape="0">
                <a:blip r:embed="rId2"/>
                <a:stretch>
                  <a:fillRect b="-1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67408" y="2058962"/>
                <a:ext cx="2232214" cy="508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groupChr>
                        <m:groupChrPr>
                          <m:chr m:val="↦"/>
                          <m:vertJc m:val="bot"/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sz="1600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</m:groupChr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f>
                        <m:fPr>
                          <m:ctrlP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6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6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den>
                      </m:f>
                      <m:d>
                        <m:dPr>
                          <m:begChr m:val="|"/>
                          <m:endChr m:val="〉"/>
                          <m:ctrlP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6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6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den>
                      </m:f>
                      <m:d>
                        <m:dPr>
                          <m:begChr m:val="|"/>
                          <m:endChr m:val="〉"/>
                          <m:ctrlP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408" y="2058962"/>
                <a:ext cx="2232214" cy="508665"/>
              </a:xfrm>
              <a:prstGeom prst="rect">
                <a:avLst/>
              </a:prstGeom>
              <a:blipFill rotWithShape="0">
                <a:blip r:embed="rId3"/>
                <a:stretch>
                  <a:fillRect b="-24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7362453" y="3033246"/>
                <a:ext cx="207768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measure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  <m:t>𝑯</m:t>
                              </m:r>
                              <m:d>
                                <m:dPr>
                                  <m:begChr m:val="|"/>
                                  <m:endChr m:val="〉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d>
                                <m:dPr>
                                  <m:begChr m:val="|"/>
                                  <m:endChr m:val="〉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2453" y="3033246"/>
                <a:ext cx="2077685" cy="215444"/>
              </a:xfrm>
              <a:prstGeom prst="rect">
                <a:avLst/>
              </a:prstGeom>
              <a:blipFill>
                <a:blip r:embed="rId4"/>
                <a:stretch>
                  <a:fillRect l="-2933" b="-857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362453" y="3763386"/>
                <a:ext cx="2077685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 i="0" smtClean="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measure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1" i="1" smtClean="0">
                                  <a:latin typeface="Cambria Math" panose="02040503050406030204" pitchFamily="18" charset="0"/>
                                </a:rPr>
                                <m:t>𝑯</m:t>
                              </m:r>
                              <m:d>
                                <m:dPr>
                                  <m:begChr m:val="|"/>
                                  <m:endChr m:val="〉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d>
                                <m:dPr>
                                  <m:begChr m:val="|"/>
                                  <m:endChr m:val="〉"/>
                                  <m:ctrlP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2453" y="3763386"/>
                <a:ext cx="2077685" cy="215444"/>
              </a:xfrm>
              <a:prstGeom prst="rect">
                <a:avLst/>
              </a:prstGeom>
              <a:blipFill>
                <a:blip r:embed="rId5"/>
                <a:stretch>
                  <a:fillRect l="-2933" b="-5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6647639" y="4395321"/>
            <a:ext cx="51125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The </a:t>
            </a:r>
            <a:r>
              <a:rPr lang="en-US" sz="1400" dirty="0" err="1"/>
              <a:t>Hadamard</a:t>
            </a:r>
            <a:r>
              <a:rPr lang="en-US" sz="1400" dirty="0"/>
              <a:t> gate allows us to create random bits!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 bwMode="auto">
              <a:xfrm>
                <a:off x="7248128" y="1117824"/>
                <a:ext cx="3692218" cy="1250902"/>
              </a:xfrm>
              <a:prstGeom prst="rect">
                <a:avLst/>
              </a:prstGeom>
              <a:solidFill>
                <a:srgbClr val="EFEFFB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𝜓</m:t>
                      </m:r>
                      <m:r>
                        <m:rPr>
                          <m:lit/>
                        </m:rPr>
                        <a:rPr lang="nb-NO" sz="1400" b="0" i="1" smtClean="0">
                          <a:latin typeface="Cambria Math" panose="02040503050406030204" pitchFamily="18" charset="0"/>
                        </a:rPr>
                        <m:t>⟩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nb-NO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4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40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nb-NO" sz="1400" i="1" dirty="0">
                  <a:latin typeface="Cambria Math" panose="02040503050406030204" pitchFamily="18" charset="0"/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nb-NO" sz="1400" i="1" dirty="0">
                  <a:latin typeface="Cambria Math" panose="02040503050406030204" pitchFamily="18" charset="0"/>
                </a:endParaRPr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400" smtClean="0">
                                  <a:latin typeface="Cambria Math" panose="02040503050406030204" pitchFamily="18" charset="0"/>
                                </a:rPr>
                                <m:t>measure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lit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  <m:r>
                                <m:rPr>
                                  <m:lit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⟩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⇒</m:t>
                              </m:r>
                              <m:d>
                                <m:dPr>
                                  <m:begChr m:val="|"/>
                                  <m:endChr m:val="〉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nb-NO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e>
                          </m:d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400" b="1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1400" b="1" dirty="0"/>
              </a:p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400">
                              <a:latin typeface="Cambria Math" panose="02040503050406030204" pitchFamily="18" charset="0"/>
                            </a:rPr>
                            <m:t>Pr</m:t>
                          </m:r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nb-NO" sz="1400">
                                  <a:latin typeface="Cambria Math" panose="02040503050406030204" pitchFamily="18" charset="0"/>
                                </a:rPr>
                                <m:t>measure</m:t>
                              </m:r>
                              <m:r>
                                <a:rPr lang="nb-NO" sz="1400" b="0" i="0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m:rPr>
                                  <m:lit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  <m:r>
                                <m:rPr>
                                  <m:lit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⟩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⇒ </m:t>
                              </m:r>
                              <m:d>
                                <m:dPr>
                                  <m:begChr m:val="|"/>
                                  <m:endChr m:val="〉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4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r>
                        <a:rPr lang="nb-NO" sz="14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4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e>
                          </m:d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400" b="1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48128" y="1117824"/>
                <a:ext cx="3692218" cy="1250902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1416180" y="5229200"/>
                <a:ext cx="2970429" cy="6386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    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 −1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6180" y="5229200"/>
                <a:ext cx="2970429" cy="638636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5770356" y="5229200"/>
                <a:ext cx="3169201" cy="6386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    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  −1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0356" y="5229200"/>
                <a:ext cx="3169201" cy="638636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>
                <a:off x="1271464" y="3140969"/>
                <a:ext cx="2937599" cy="1152128"/>
              </a:xfrm>
              <a:prstGeom prst="rect">
                <a:avLst/>
              </a:prstGeom>
              <a:solidFill>
                <a:srgbClr val="EFEFFB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600" b="1" dirty="0"/>
                  <a:t>H gate: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   </m:t>
                      </m:r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   1</m:t>
                              </m:r>
                              <m:r>
                                <m:rPr>
                                  <m:lit/>
                                </m:rPr>
                                <a:rPr lang="nb-NO" sz="16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−1</m:t>
                              </m:r>
                              <m:r>
                                <m:rPr>
                                  <m:lit/>
                                </m:rPr>
                                <a:rPr lang="nb-NO" sz="16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71464" y="3140969"/>
                <a:ext cx="2937599" cy="1152128"/>
              </a:xfrm>
              <a:prstGeom prst="rect">
                <a:avLst/>
              </a:prstGeom>
              <a:blipFill rotWithShape="0">
                <a:blip r:embed="rId9"/>
                <a:stretch>
                  <a:fillRect l="-1035" t="-1047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9322652" y="2814793"/>
                <a:ext cx="1162691" cy="6142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i="1">
                          <a:latin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2652" y="2814793"/>
                <a:ext cx="1162691" cy="61420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9282578" y="3562115"/>
                <a:ext cx="1202765" cy="6142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  </m:t>
                      </m:r>
                      <m:sSup>
                        <m:sSupPr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ad>
                                    <m:radPr>
                                      <m:degHide m:val="on"/>
                                      <m:ctrlP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radPr>
                                    <m:deg/>
                                    <m:e>
                                      <m:r>
                                        <a:rPr lang="nb-NO" sz="1400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rad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nb-NO" sz="1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nb-NO" sz="1400" i="1">
                          <a:latin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2578" y="3562115"/>
                <a:ext cx="1202765" cy="61420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1963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1" grpId="0"/>
      <p:bldP spid="12" grpId="0"/>
      <p:bldP spid="14" grpId="0" animBg="1"/>
      <p:bldP spid="15" grpId="0"/>
      <p:bldP spid="17" grpId="0"/>
      <p:bldP spid="13" grpId="0" animBg="1"/>
      <p:bldP spid="3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Controlled-NOT gate (CNOT)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729521" y="1243066"/>
                <a:ext cx="108388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00</m:t>
                          </m:r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↦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00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521" y="1243066"/>
                <a:ext cx="1083886" cy="246221"/>
              </a:xfrm>
              <a:prstGeom prst="rect">
                <a:avLst/>
              </a:prstGeom>
              <a:blipFill rotWithShape="0">
                <a:blip r:embed="rId2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2605592" y="4802708"/>
                <a:ext cx="2531975" cy="9197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5592" y="4802708"/>
                <a:ext cx="2531975" cy="91973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 bwMode="auto">
              <a:xfrm>
                <a:off x="3512775" y="1869185"/>
                <a:ext cx="3456384" cy="1438499"/>
              </a:xfrm>
              <a:prstGeom prst="rect">
                <a:avLst/>
              </a:prstGeom>
              <a:solidFill>
                <a:srgbClr val="EFEFFB"/>
              </a:solid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nb-NO" sz="1600" b="1" dirty="0"/>
                  <a:t>CNOT gate:  </a:t>
                </a:r>
              </a:p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nb-NO" sz="1600" b="1" i="0" smtClean="0">
                          <a:latin typeface="Cambria Math" panose="02040503050406030204" pitchFamily="18" charset="0"/>
                        </a:rPr>
                        <m:t>𝐂𝐍𝐎𝐓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sz="1600" i="1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12775" y="1869185"/>
                <a:ext cx="3456384" cy="1438499"/>
              </a:xfrm>
              <a:prstGeom prst="rect">
                <a:avLst/>
              </a:prstGeom>
              <a:blipFill rotWithShape="0">
                <a:blip r:embed="rId4"/>
                <a:stretch>
                  <a:fillRect l="-703" t="-840"/>
                </a:stretch>
              </a:blipFill>
              <a:ln w="127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29521" y="1688192"/>
                <a:ext cx="108388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01</m:t>
                          </m:r>
                        </m:e>
                      </m:d>
                      <m:r>
                        <a:rPr lang="nb-NO" sz="16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↦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521" y="1688192"/>
                <a:ext cx="1083886" cy="246221"/>
              </a:xfrm>
              <a:prstGeom prst="rect">
                <a:avLst/>
              </a:prstGeom>
              <a:blipFill rotWithShape="0">
                <a:blip r:embed="rId5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729521" y="2133318"/>
                <a:ext cx="108388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  <m:r>
                        <a:rPr lang="nb-NO" sz="16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↦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521" y="2133318"/>
                <a:ext cx="1083886" cy="246221"/>
              </a:xfrm>
              <a:prstGeom prst="rect">
                <a:avLst/>
              </a:prstGeom>
              <a:blipFill rotWithShape="0">
                <a:blip r:embed="rId6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29521" y="2578445"/>
                <a:ext cx="1083886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  <m:r>
                        <a:rPr lang="nb-NO" sz="16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↦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521" y="2578445"/>
                <a:ext cx="1083886" cy="246221"/>
              </a:xfrm>
              <a:prstGeom prst="rect">
                <a:avLst/>
              </a:prstGeom>
              <a:blipFill rotWithShape="0">
                <a:blip r:embed="rId7"/>
                <a:stretch>
                  <a:fillRect b="-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991959" y="947065"/>
            <a:ext cx="70127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/>
              <a:t>CNOT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787842" y="4103277"/>
                <a:ext cx="55444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40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7842" y="4103277"/>
                <a:ext cx="554447" cy="307777"/>
              </a:xfrm>
              <a:prstGeom prst="rect">
                <a:avLst/>
              </a:prstGeom>
              <a:blipFill rotWithShape="0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4466207" y="4103277"/>
                <a:ext cx="554447" cy="3077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40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i="1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nb-NO" sz="1400" b="0" i="1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1400" dirty="0">
                  <a:solidFill>
                    <a:schemeClr val="bg1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6207" y="4103277"/>
                <a:ext cx="554447" cy="307777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Connector 21"/>
          <p:cNvCxnSpPr/>
          <p:nvPr/>
        </p:nvCxnSpPr>
        <p:spPr bwMode="auto">
          <a:xfrm>
            <a:off x="4061366" y="4514676"/>
            <a:ext cx="0" cy="23748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Straight Connector 23"/>
          <p:cNvCxnSpPr/>
          <p:nvPr/>
        </p:nvCxnSpPr>
        <p:spPr bwMode="auto">
          <a:xfrm>
            <a:off x="4728785" y="4514676"/>
            <a:ext cx="0" cy="237481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6637340" y="4802707"/>
                <a:ext cx="2491516" cy="91973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2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e>
                                    <m:e>
                                      <m:r>
                                        <a:rPr lang="nb-NO" sz="16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d>
                        <m:d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nb-NO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nb-NO" sz="1600" b="0" i="1" smtClean="0">
                                          <a:solidFill>
                                            <a:schemeClr val="accent1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𝛾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solidFill>
                                            <a:srgbClr val="FF3399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𝛿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nb-NO" sz="1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nb-NO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𝛼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nb-NO" sz="1600" b="0" i="1" smtClean="0">
                                          <a:solidFill>
                                            <a:schemeClr val="accent2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</m:mr>
                                </m:m>
                              </m:e>
                            </m:mr>
                            <m:mr>
                              <m:e>
                                <m:m>
                                  <m:mPr>
                                    <m:mcs>
                                      <m:mc>
                                        <m:mcPr>
                                          <m:count m:val="1"/>
                                          <m:mcJc m:val="center"/>
                                        </m:mcPr>
                                      </m:mc>
                                    </m:mcs>
                                    <m:ctrlPr>
                                      <a:rPr lang="nb-NO" sz="16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mPr>
                                  <m:mr>
                                    <m:e>
                                      <m:r>
                                        <a:rPr lang="nb-NO" sz="1600" b="0" i="1" smtClean="0">
                                          <a:solidFill>
                                            <a:srgbClr val="FF3399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𝛿</m:t>
                                      </m:r>
                                    </m:e>
                                  </m:mr>
                                  <m:mr>
                                    <m:e>
                                      <m:r>
                                        <a:rPr lang="nb-NO" sz="1600" b="0" i="1" smtClean="0">
                                          <a:solidFill>
                                            <a:schemeClr val="accent1">
                                              <a:lumMod val="75000"/>
                                            </a:schemeClr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𝛾</m:t>
                                      </m:r>
                                    </m:e>
                                  </m:mr>
                                </m:m>
                              </m:e>
                            </m:mr>
                          </m:m>
                        </m:e>
                      </m:d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37340" y="4802707"/>
                <a:ext cx="2491516" cy="919739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/>
          <p:cNvGrpSpPr/>
          <p:nvPr/>
        </p:nvGrpSpPr>
        <p:grpSpPr>
          <a:xfrm>
            <a:off x="8698456" y="2242447"/>
            <a:ext cx="2429477" cy="704374"/>
            <a:chOff x="9048328" y="2236247"/>
            <a:chExt cx="2429477" cy="704374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78728" y="2236247"/>
              <a:ext cx="1164856" cy="704374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9048328" y="2256428"/>
                  <a:ext cx="311624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〉"/>
                            <m:ctrlPr>
                              <a:rPr lang="nb-NO" sz="16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7" name="TextBox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48328" y="2256428"/>
                  <a:ext cx="311624" cy="246221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9054491" y="2639542"/>
                  <a:ext cx="315343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〉"/>
                            <m:ctrlPr>
                              <a:rPr lang="nb-NO" sz="16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54491" y="2639542"/>
                  <a:ext cx="315343" cy="246221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b="-2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TextBox 28"/>
                <p:cNvSpPr txBox="1"/>
                <p:nvPr/>
              </p:nvSpPr>
              <p:spPr>
                <a:xfrm>
                  <a:off x="10752478" y="2256427"/>
                  <a:ext cx="311624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〉"/>
                            <m:ctrlPr>
                              <a:rPr lang="nb-NO" sz="16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29" name="TextBox 2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52478" y="2256427"/>
                  <a:ext cx="311624" cy="246221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TextBox 29"/>
                <p:cNvSpPr txBox="1"/>
                <p:nvPr/>
              </p:nvSpPr>
              <p:spPr>
                <a:xfrm>
                  <a:off x="10752478" y="2639541"/>
                  <a:ext cx="725327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|"/>
                            <m:endChr m:val="〉"/>
                            <m:ctrlPr>
                              <a:rPr lang="nb-NO" sz="16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16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nb-NO" sz="16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⊕</m:t>
                            </m:r>
                            <m:r>
                              <a:rPr lang="nb-NO" sz="1600" b="0" i="1" smtClean="0">
                                <a:solidFill>
                                  <a:schemeClr val="tx1">
                                    <a:lumMod val="95000"/>
                                    <a:lumOff val="5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30" name="TextBox 2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752478" y="2639541"/>
                  <a:ext cx="725327" cy="246221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b="-2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1423548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3" grpId="0" animBg="1"/>
      <p:bldP spid="9" grpId="0"/>
      <p:bldP spid="21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other gates…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712" y="1046768"/>
            <a:ext cx="4608512" cy="56649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3392" y="5949280"/>
            <a:ext cx="29523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FF0000"/>
                </a:solidFill>
              </a:rPr>
              <a:t>Universal for classical logic!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3359696" y="5618936"/>
            <a:ext cx="1296144" cy="1050424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90997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gates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Turns out that all quantum gates can be described by matrices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In fact, very special matrices: unitary matrices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… and </a:t>
            </a:r>
            <a:r>
              <a:rPr lang="en-US" sz="1600" i="1" dirty="0"/>
              <a:t>only </a:t>
            </a:r>
            <a:r>
              <a:rPr lang="en-US" sz="1600" dirty="0"/>
              <a:t>unitary matrices!  (fact of nature)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Quantum operations are </a:t>
            </a:r>
            <a:r>
              <a:rPr lang="en-US" sz="1800" i="1" dirty="0"/>
              <a:t>linear</a:t>
            </a:r>
            <a:r>
              <a:rPr lang="en-US" sz="1800" dirty="0"/>
              <a:t> and can be combined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195857" y="1343222"/>
                <a:ext cx="78803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↦ 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5857" y="1343222"/>
                <a:ext cx="788036" cy="215444"/>
              </a:xfrm>
              <a:prstGeom prst="rect">
                <a:avLst/>
              </a:prstGeom>
              <a:blipFill rotWithShape="0">
                <a:blip r:embed="rId2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0195857" y="1689891"/>
                <a:ext cx="74796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↦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5857" y="1689891"/>
                <a:ext cx="747961" cy="215444"/>
              </a:xfrm>
              <a:prstGeom prst="rect">
                <a:avLst/>
              </a:prstGeom>
              <a:blipFill rotWithShape="0">
                <a:blip r:embed="rId3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7999764" y="1490121"/>
                <a:ext cx="1158972" cy="5028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1" i="1" smtClean="0">
                          <a:latin typeface="Cambria Math" panose="02040503050406030204" pitchFamily="18" charset="0"/>
                        </a:rPr>
                        <m:t>𝑿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num>
                            <m:den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9764" y="1490121"/>
                <a:ext cx="1158972" cy="502830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0199700" y="3081061"/>
                <a:ext cx="747961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↦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9700" y="3081061"/>
                <a:ext cx="747961" cy="215444"/>
              </a:xfrm>
              <a:prstGeom prst="rect">
                <a:avLst/>
              </a:prstGeom>
              <a:blipFill rotWithShape="0">
                <a:blip r:embed="rId5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0200930" y="3401240"/>
                <a:ext cx="88261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4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↦−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4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00930" y="3401240"/>
                <a:ext cx="882614" cy="215444"/>
              </a:xfrm>
              <a:prstGeom prst="rect">
                <a:avLst/>
              </a:prstGeom>
              <a:blipFill rotWithShape="0">
                <a:blip r:embed="rId6"/>
                <a:stretch>
                  <a:fillRect b="-85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7999764" y="3166552"/>
                <a:ext cx="1242328" cy="5028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1" i="1" smtClean="0">
                          <a:latin typeface="Cambria Math" panose="02040503050406030204" pitchFamily="18" charset="0"/>
                        </a:rPr>
                        <m:t>𝒁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     0</m:t>
                              </m:r>
                            </m:num>
                            <m:den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   −1 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99764" y="3166552"/>
                <a:ext cx="1242328" cy="502830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9955551" y="4786513"/>
                <a:ext cx="1538626" cy="37067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1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1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1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↦</m:t>
                      </m:r>
                      <m:f>
                        <m:fPr>
                          <m:ctrlP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den>
                      </m:f>
                      <m:d>
                        <m:dPr>
                          <m:begChr m:val="|"/>
                          <m:endChr m:val="〉"/>
                          <m:ctrlP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2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den>
                      </m:f>
                      <m:d>
                        <m:dPr>
                          <m:begChr m:val="|"/>
                          <m:endChr m:val="〉"/>
                          <m:ctrlP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551" y="4786513"/>
                <a:ext cx="1538626" cy="370679"/>
              </a:xfrm>
              <a:prstGeom prst="rect">
                <a:avLst/>
              </a:prstGeom>
              <a:blipFill rotWithShape="0">
                <a:blip r:embed="rId8"/>
                <a:stretch>
                  <a:fillRect t="-1639" b="-98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9955551" y="5373216"/>
                <a:ext cx="1572097" cy="38145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sz="12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r>
                        <a:rPr lang="nb-NO" sz="12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↦</m:t>
                      </m:r>
                      <m:f>
                        <m:fPr>
                          <m:ctrlP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den>
                      </m:f>
                      <m:d>
                        <m:dPr>
                          <m:begChr m:val="|"/>
                          <m:endChr m:val="〉"/>
                          <m:ctrlP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200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200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</m:den>
                      </m:f>
                      <m:d>
                        <m:dPr>
                          <m:begChr m:val="|"/>
                          <m:endChr m:val="〉"/>
                          <m:ctrlP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2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12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5551" y="5373216"/>
                <a:ext cx="1572097" cy="381451"/>
              </a:xfrm>
              <a:prstGeom prst="rect">
                <a:avLst/>
              </a:prstGeom>
              <a:blipFill rotWithShape="0">
                <a:blip r:embed="rId9"/>
                <a:stretch>
                  <a:fillRect t="-1587" b="-95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7677080" y="4969470"/>
                <a:ext cx="1887696" cy="6510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400" b="1" i="1" smtClean="0">
                          <a:latin typeface="Cambria Math" panose="02040503050406030204" pitchFamily="18" charset="0"/>
                        </a:rPr>
                        <m:t>𝑯</m:t>
                      </m:r>
                      <m:r>
                        <a:rPr lang="nb-NO" sz="1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4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      1</m:t>
                              </m:r>
                              <m:r>
                                <m:rPr>
                                  <m:lit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   −1</m:t>
                              </m:r>
                              <m:r>
                                <m:rPr>
                                  <m:lit/>
                                </m:rPr>
                                <a:rPr lang="nb-NO" sz="14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4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77080" y="4969470"/>
                <a:ext cx="1887696" cy="651076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1127448" y="3166552"/>
                <a:ext cx="3582904" cy="3777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groupChr>
                        <m:groupChrPr>
                          <m:chr m:val="↦"/>
                          <m:vertJc m:val="bot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</m:groupChr>
                      <m:r>
                        <a:rPr lang="nb-NO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groupChr>
                        <m:groupChrPr>
                          <m:chr m:val="↦"/>
                          <m:vertJc m:val="bot"/>
                          <m:ctrlP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m:rPr>
                              <m:brk m:alnAt="2"/>
                            </m:rPr>
                            <a:rPr lang="nb-NO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𝑿</m:t>
                          </m:r>
                        </m:e>
                      </m:groupChr>
                      <m:r>
                        <a:rPr lang="nb-NO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〉"/>
                          <m:ctrlP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groupChr>
                        <m:groupChrPr>
                          <m:chr m:val="↦"/>
                          <m:vertJc m:val="bot"/>
                          <m:ctrlP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𝑯</m:t>
                          </m:r>
                        </m:e>
                      </m:groupChr>
                      <m:r>
                        <a:rPr lang="nb-NO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〉"/>
                          <m:ctrlP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groupChr>
                        <m:groupChrPr>
                          <m:chr m:val="↦"/>
                          <m:vertJc m:val="bot"/>
                          <m:ctrlP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groupChrPr>
                        <m:e>
                          <m:r>
                            <a:rPr lang="nb-NO" b="1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𝒁</m:t>
                          </m:r>
                        </m:e>
                      </m:groupChr>
                      <m:r>
                        <a:rPr lang="nb-NO" i="1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〉"/>
                          <m:ctrlPr>
                            <a:rPr lang="nb-NO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i="1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448" y="3166552"/>
                <a:ext cx="3582904" cy="377796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127448" y="4011225"/>
                <a:ext cx="1637948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𝒁𝑯𝑿𝒁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  <m:sub>
                              <m:r>
                                <a:rPr lang="nb-NO" sz="1600" b="0" i="1" smtClean="0">
                                  <a:solidFill>
                                    <a:schemeClr val="tx1">
                                      <a:lumMod val="95000"/>
                                      <a:lumOff val="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448" y="4011225"/>
                <a:ext cx="1637948" cy="246221"/>
              </a:xfrm>
              <a:prstGeom prst="rect">
                <a:avLst/>
              </a:prstGeom>
              <a:blipFill rotWithShape="0">
                <a:blip r:embed="rId12"/>
                <a:stretch>
                  <a:fillRect l="-2230" b="-3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1127448" y="4587001"/>
                <a:ext cx="5140060" cy="63863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1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𝒁𝑯𝑿𝒁</m:t>
                      </m:r>
                      <m:d>
                        <m:dPr>
                          <m:begChr m:val="|"/>
                          <m:endChr m:val="〉"/>
                          <m:ctrlP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 0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−1 </m:t>
                              </m:r>
                            </m:den>
                          </m:f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   1</m:t>
                              </m:r>
                              <m:r>
                                <m:rPr>
                                  <m:lit/>
                                </m:rPr>
                                <a:rPr lang="nb-NO" sz="16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−1</m:t>
                              </m:r>
                              <m:r>
                                <m:rPr>
                                  <m:lit/>
                                </m:rPr>
                                <a:rPr lang="nb-NO" sz="16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1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 0 </m:t>
                              </m:r>
                            </m:den>
                          </m:f>
                        </m:e>
                      </m:d>
                      <m:d>
                        <m:dPr>
                          <m:begChr m:val="["/>
                          <m:endChr m:val="]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600" b="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 0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nb-NO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7448" y="4587001"/>
                <a:ext cx="5140060" cy="638636"/>
              </a:xfrm>
              <a:prstGeom prst="rect">
                <a:avLst/>
              </a:prstGeom>
              <a:blipFill rotWithShape="0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/>
              <p:cNvSpPr/>
              <p:nvPr/>
            </p:nvSpPr>
            <p:spPr>
              <a:xfrm>
                <a:off x="1939183" y="5533601"/>
                <a:ext cx="5114605" cy="7309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nb-NO" sz="1600" b="0" i="1">
                                  <a:latin typeface="Cambria Math" panose="02040503050406030204" pitchFamily="18" charset="0"/>
                                </a:rPr>
                                <m:t>    </m:t>
                              </m:r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1</m:t>
                              </m:r>
                              <m:r>
                                <m:rPr>
                                  <m:lit/>
                                </m:rPr>
                                <a:rPr lang="nb-NO" sz="1600" i="1"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den>
                          </m:f>
                        </m:e>
                      </m:d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nb-NO" sz="16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den>
                          </m:f>
                        </m:e>
                      </m:d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noBar"/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nb-NO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num>
                            <m:den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m:rPr>
                                  <m:lit/>
                                </m:rP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ad>
                                <m:radPr>
                                  <m:degHide m:val="on"/>
                                  <m:ctrlPr>
                                    <a:rPr lang="nb-NO" sz="16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nb-NO" sz="1600" b="0" i="1" smtClean="0">
                                      <a:solidFill>
                                        <a:schemeClr val="accent2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den>
                          </m:f>
                        </m:e>
                      </m:d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nb-NO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d>
                        <m:dPr>
                          <m:begChr m:val="|"/>
                          <m:endChr m:val="〉"/>
                          <m:ctrlP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sz="1600" b="0" i="1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nb-NO" sz="1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nb-NO" sz="1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nb-NO" sz="16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nb-NO" sz="16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nb-NO" sz="16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  <m:d>
                        <m:dPr>
                          <m:begChr m:val="|"/>
                          <m:endChr m:val="〉"/>
                          <m:ctrlPr>
                            <a:rPr lang="nb-NO" sz="1600" i="1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sz="1600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0" name="Rectangle 1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39183" y="5533601"/>
                <a:ext cx="5114605" cy="730969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5012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Quantum computer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A </a:t>
                </a:r>
                <a:r>
                  <a:rPr lang="en-US" sz="1800" b="1" dirty="0"/>
                  <a:t>quantum computer</a:t>
                </a:r>
                <a:r>
                  <a:rPr lang="en-US" sz="1800" dirty="0"/>
                  <a:t> consists of: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600" dirty="0"/>
                  <a:t> input qubits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a sequence of quantum gates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600" dirty="0"/>
                  <a:t> output qubits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result = measurement of final quantum state (output qubits)</a:t>
                </a:r>
                <a:endParaRPr lang="en-US" sz="1400" dirty="0"/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 marL="0" indent="0" algn="r"/>
                <a:r>
                  <a:rPr lang="en-US" sz="1050" dirty="0"/>
                  <a:t>          </a:t>
                </a:r>
                <a:endParaRPr lang="en-US" sz="1800" dirty="0"/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3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3592" y="3356992"/>
            <a:ext cx="7128792" cy="235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makes quantum computation special?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Warning: </a:t>
            </a:r>
            <a:r>
              <a:rPr lang="en-US" sz="1800" dirty="0"/>
              <a:t>a quantum computer does </a:t>
            </a:r>
            <a:r>
              <a:rPr lang="en-US" sz="1800" i="1" dirty="0"/>
              <a:t>not</a:t>
            </a:r>
            <a:r>
              <a:rPr lang="en-US" sz="1800" dirty="0"/>
              <a:t> simply </a:t>
            </a:r>
            <a:br>
              <a:rPr lang="en-US" sz="1800" dirty="0"/>
            </a:br>
            <a:r>
              <a:rPr lang="en-US" sz="1800" dirty="0"/>
              <a:t>"try out all solutions in parallel"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The magic comes from allowing </a:t>
            </a:r>
            <a:r>
              <a:rPr lang="en-US" sz="1800" i="1" dirty="0"/>
              <a:t>complex</a:t>
            </a:r>
            <a:r>
              <a:rPr lang="en-US" sz="1800" dirty="0"/>
              <a:t> amplitudes</a:t>
            </a:r>
            <a:br>
              <a:rPr lang="en-US" sz="1800" dirty="0"/>
            </a:br>
            <a:r>
              <a:rPr lang="en-US" sz="1800" dirty="0"/>
              <a:t>(or even just negative reals)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0" indent="0"/>
            <a:r>
              <a:rPr lang="en-US" sz="1800" dirty="0"/>
              <a:t/>
            </a:r>
            <a:br>
              <a:rPr lang="en-US" sz="1800" dirty="0"/>
            </a:b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b="1" dirty="0"/>
              <a:t>Quantum interference: </a:t>
            </a:r>
            <a:r>
              <a:rPr lang="en-US" sz="1800" dirty="0"/>
              <a:t>can </a:t>
            </a:r>
            <a:r>
              <a:rPr lang="en-US" sz="1800" i="1" dirty="0"/>
              <a:t>carefully </a:t>
            </a:r>
            <a:r>
              <a:rPr lang="en-US" sz="1800" dirty="0"/>
              <a:t>choreograph </a:t>
            </a:r>
            <a:br>
              <a:rPr lang="en-US" sz="1800" dirty="0"/>
            </a:br>
            <a:r>
              <a:rPr lang="en-US" sz="1800" dirty="0"/>
              <a:t>computations so wrong answers "cancel out" their amplitudes,</a:t>
            </a:r>
            <a:br>
              <a:rPr lang="en-US" sz="1800" dirty="0"/>
            </a:br>
            <a:r>
              <a:rPr lang="en-US" sz="1800" dirty="0"/>
              <a:t>while correct answers "combine"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increases probability of measuring correct result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only a few special problems allow this choreography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040216" y="6370998"/>
            <a:ext cx="287931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hlinkClick r:id="rId2"/>
              </a:rPr>
              <a:t>https://www.smbc-comics.com/comic/the-talk-3</a:t>
            </a:r>
            <a:r>
              <a:rPr lang="en-US" sz="10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2495600" y="2852936"/>
                <a:ext cx="182229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nb-NO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nb-NO" b="0" i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d>
                        <m:dPr>
                          <m:begChr m:val="|"/>
                          <m:endChr m:val="〉"/>
                          <m:ctrlP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nb-NO" b="0" i="1" smtClean="0">
                              <a:solidFill>
                                <a:schemeClr val="tx1">
                                  <a:lumMod val="95000"/>
                                  <a:lumOff val="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600" y="2852936"/>
                <a:ext cx="1822294" cy="276999"/>
              </a:xfrm>
              <a:prstGeom prst="rect">
                <a:avLst/>
              </a:prstGeom>
              <a:blipFill rotWithShape="0">
                <a:blip r:embed="rId3"/>
                <a:stretch>
                  <a:fillRect b="-3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228"/>
          <a:stretch/>
        </p:blipFill>
        <p:spPr>
          <a:xfrm>
            <a:off x="3935760" y="4409994"/>
            <a:ext cx="1944911" cy="12808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4681" y="1079553"/>
            <a:ext cx="3762095" cy="516194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578025" y="2884527"/>
                <a:ext cx="764953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16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nb-NO" sz="16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nb-NO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𝑪</m:t>
                      </m:r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8025" y="2884527"/>
                <a:ext cx="764953" cy="246221"/>
              </a:xfrm>
              <a:prstGeom prst="rect">
                <a:avLst/>
              </a:prstGeom>
              <a:blipFill rotWithShape="0">
                <a:blip r:embed="rId6"/>
                <a:stretch>
                  <a:fillRect l="-2381" r="-4762" b="-341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43"/>
          <a:stretch/>
        </p:blipFill>
        <p:spPr>
          <a:xfrm>
            <a:off x="1616250" y="4409994"/>
            <a:ext cx="1902205" cy="1280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103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0825" y="1412776"/>
            <a:ext cx="5975517" cy="451177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Shor's algorithm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19460068">
            <a:off x="7510805" y="2955724"/>
            <a:ext cx="878609" cy="442674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rgbClr val="FF0000"/>
                </a:solidFill>
                <a:latin typeface="Franklin Gothic Book" panose="020B0503020102020204" pitchFamily="34" charset="0"/>
              </a:rPr>
              <a:t>1994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5649" y="1268760"/>
            <a:ext cx="1440160" cy="2160241"/>
          </a:xfrm>
        </p:spPr>
      </p:pic>
    </p:spTree>
    <p:extLst>
      <p:ext uri="{BB962C8B-B14F-4D97-AF65-F5344CB8AC3E}">
        <p14:creationId xmlns:p14="http://schemas.microsoft.com/office/powerpoint/2010/main" val="215894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First: something completely different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15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431704" y="1764432"/>
                <a:ext cx="441435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2, 4, 8, 16, 32, 64, 128, 256, 512, 1024, …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1704" y="1764432"/>
                <a:ext cx="4414350" cy="307777"/>
              </a:xfrm>
              <a:prstGeom prst="rect">
                <a:avLst/>
              </a:prstGeom>
              <a:blipFill rotWithShape="0">
                <a:blip r:embed="rId2"/>
                <a:stretch>
                  <a:fillRect l="-2072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431704" y="2884569"/>
                <a:ext cx="3308342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2, 4, 8, 1,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solidFill>
                            <a:srgbClr val="D60093"/>
                          </a:solidFill>
                          <a:latin typeface="Cambria Math" panose="02040503050406030204" pitchFamily="18" charset="0"/>
                        </a:rPr>
                        <m:t>2, 4, 8, 1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nb-NO" sz="20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2, 4, 8, 1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2…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1704" y="2884569"/>
                <a:ext cx="3308342" cy="307777"/>
              </a:xfrm>
              <a:prstGeom prst="rect">
                <a:avLst/>
              </a:prstGeom>
              <a:blipFill rotWithShape="0">
                <a:blip r:embed="rId3"/>
                <a:stretch>
                  <a:fillRect l="-2762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8472262" y="2884568"/>
                <a:ext cx="89075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15</m:t>
                          </m:r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2262" y="2884568"/>
                <a:ext cx="890757" cy="307777"/>
              </a:xfrm>
              <a:prstGeom prst="rect">
                <a:avLst/>
              </a:prstGeom>
              <a:blipFill rotWithShape="0">
                <a:blip r:embed="rId4"/>
                <a:stretch>
                  <a:fillRect l="-10274" r="-1370" b="-98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431704" y="3863540"/>
                <a:ext cx="387901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2, 4, 8, 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16</m:t>
                      </m:r>
                      <m:r>
                        <a:rPr lang="nb-NO" sz="200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 11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nb-NO" sz="2000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2000" b="0" i="1" smtClean="0">
                          <a:solidFill>
                            <a:srgbClr val="D60093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2000" i="1">
                          <a:solidFill>
                            <a:srgbClr val="D60093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2000" b="0" i="1" smtClean="0">
                          <a:solidFill>
                            <a:srgbClr val="D60093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nb-NO" sz="2000" i="1">
                          <a:solidFill>
                            <a:srgbClr val="D60093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nb-NO" sz="2000" b="0" i="1" smtClean="0">
                          <a:solidFill>
                            <a:srgbClr val="D60093"/>
                          </a:solidFill>
                          <a:latin typeface="Cambria Math" panose="02040503050406030204" pitchFamily="18" charset="0"/>
                        </a:rPr>
                        <m:t> 8</m:t>
                      </m:r>
                      <m:r>
                        <a:rPr lang="nb-NO" sz="2000" i="1">
                          <a:solidFill>
                            <a:srgbClr val="D60093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2000" b="0" i="1" smtClean="0">
                          <a:solidFill>
                            <a:srgbClr val="D60093"/>
                          </a:solidFill>
                          <a:latin typeface="Cambria Math" panose="02040503050406030204" pitchFamily="18" charset="0"/>
                        </a:rPr>
                        <m:t>16, 11, 1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nb-NO" sz="20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1704" y="3863540"/>
                <a:ext cx="3879011" cy="307777"/>
              </a:xfrm>
              <a:prstGeom prst="rect">
                <a:avLst/>
              </a:prstGeom>
              <a:blipFill rotWithShape="0">
                <a:blip r:embed="rId5"/>
                <a:stretch>
                  <a:fillRect l="-2358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8470695" y="3863540"/>
                <a:ext cx="890757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200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21</m:t>
                          </m:r>
                        </m:e>
                      </m:func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0695" y="3863540"/>
                <a:ext cx="890757" cy="307777"/>
              </a:xfrm>
              <a:prstGeom prst="rect">
                <a:avLst/>
              </a:prstGeom>
              <a:blipFill rotWithShape="0">
                <a:blip r:embed="rId6"/>
                <a:stretch>
                  <a:fillRect l="-10274" r="-685" b="-1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/>
          <p:cNvSpPr txBox="1"/>
          <p:nvPr/>
        </p:nvSpPr>
        <p:spPr>
          <a:xfrm>
            <a:off x="5951984" y="4961227"/>
            <a:ext cx="40371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sequences are periodic</a:t>
            </a:r>
          </a:p>
        </p:txBody>
      </p:sp>
      <p:cxnSp>
        <p:nvCxnSpPr>
          <p:cNvPr id="24" name="Straight Arrow Connector 23"/>
          <p:cNvCxnSpPr/>
          <p:nvPr/>
        </p:nvCxnSpPr>
        <p:spPr bwMode="auto">
          <a:xfrm flipH="1" flipV="1">
            <a:off x="5318434" y="4325329"/>
            <a:ext cx="633550" cy="560250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2" name="Straight Arrow Connector 21"/>
          <p:cNvCxnSpPr/>
          <p:nvPr/>
        </p:nvCxnSpPr>
        <p:spPr bwMode="auto">
          <a:xfrm flipH="1" flipV="1">
            <a:off x="5539228" y="3290445"/>
            <a:ext cx="556772" cy="1506707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71656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 bwMode="auto">
          <a:xfrm>
            <a:off x="695400" y="5241900"/>
            <a:ext cx="10352630" cy="1355452"/>
          </a:xfrm>
          <a:prstGeom prst="rect">
            <a:avLst/>
          </a:prstGeom>
          <a:solidFill>
            <a:srgbClr val="EFEFFB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Factoring to order-finding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16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3789159" y="1617901"/>
                <a:ext cx="2725041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nb-NO" sz="2000" i="1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200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nb-NO" sz="20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nb-NO" sz="2000" i="1">
                        <a:latin typeface="Cambria Math" panose="02040503050406030204" pitchFamily="18" charset="0"/>
                      </a:rPr>
                      <m:t> …,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nb-NO" sz="2000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nb-NO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nb-NO" sz="2000" i="1">
                        <a:latin typeface="Cambria Math" panose="02040503050406030204" pitchFamily="18" charset="0"/>
                      </a:rPr>
                      <m:t>… 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9159" y="1617901"/>
                <a:ext cx="2725041" cy="307777"/>
              </a:xfrm>
              <a:prstGeom prst="rect">
                <a:avLst/>
              </a:prstGeom>
              <a:blipFill rotWithShape="0">
                <a:blip r:embed="rId14"/>
                <a:stretch>
                  <a:fillRect l="-2461" b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ounded Rectangle 21"/>
              <p:cNvSpPr/>
              <p:nvPr/>
            </p:nvSpPr>
            <p:spPr bwMode="auto">
              <a:xfrm>
                <a:off x="7905031" y="2662347"/>
                <a:ext cx="3855598" cy="807719"/>
              </a:xfrm>
              <a:prstGeom prst="roundRect">
                <a:avLst/>
              </a:prstGeom>
              <a:solidFill>
                <a:schemeClr val="accent6"/>
              </a:solid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r>
                  <a:rPr lang="nb-NO" sz="1600" b="1" dirty="0"/>
                  <a:t>Euler’s theorem: </a:t>
                </a:r>
                <a:r>
                  <a:rPr lang="nb-NO" sz="1600" dirty="0"/>
                  <a:t>for all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∈</m:t>
                    </m:r>
                    <m:sSubSup>
                      <m:sSubSupPr>
                        <m:ctrlPr>
                          <a:rPr lang="nb-NO" sz="16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  <m:sup>
                        <m:r>
                          <a:rPr lang="nb-NO" sz="16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nb-NO" sz="1200" dirty="0"/>
              </a:p>
              <a:p>
                <a:endParaRPr lang="nb-NO" sz="5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d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d>
                            <m:dPr>
                              <m:ctrlP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nb-NO" sz="1600" b="0" i="1" smtClean="0">
                              <a:solidFill>
                                <a:schemeClr val="accent1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−1)</m:t>
                          </m:r>
                        </m:sup>
                      </m:sSup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600" i="1">
                          <a:latin typeface="Cambria Math" panose="02040503050406030204" pitchFamily="18" charset="0"/>
                        </a:rPr>
                        <m:t>1 </m:t>
                      </m:r>
                      <m:d>
                        <m:d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1600">
                                  <a:latin typeface="Cambria Math" panose="02040503050406030204" pitchFamily="18" charset="0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nb-NO" sz="16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2" name="Rounded 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05031" y="2662347"/>
                <a:ext cx="3855598" cy="807719"/>
              </a:xfrm>
              <a:prstGeom prst="roundRect">
                <a:avLst/>
              </a:prstGeom>
              <a:blipFill rotWithShape="0">
                <a:blip r:embed="rId15"/>
                <a:stretch>
                  <a:fillRect/>
                </a:stretch>
              </a:blipFill>
              <a:ln w="28575" cap="flat" cmpd="sng" algn="ctr">
                <a:solidFill>
                  <a:schemeClr val="accent1">
                    <a:lumMod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25"/>
          <p:cNvGrpSpPr/>
          <p:nvPr/>
        </p:nvGrpSpPr>
        <p:grpSpPr>
          <a:xfrm>
            <a:off x="3702691" y="1934343"/>
            <a:ext cx="1715813" cy="152400"/>
            <a:chOff x="3431705" y="3723322"/>
            <a:chExt cx="864095" cy="152400"/>
          </a:xfrm>
        </p:grpSpPr>
        <p:cxnSp>
          <p:nvCxnSpPr>
            <p:cNvPr id="27" name="Straight Connector 26"/>
            <p:cNvCxnSpPr/>
            <p:nvPr/>
          </p:nvCxnSpPr>
          <p:spPr bwMode="auto">
            <a:xfrm flipV="1">
              <a:off x="3432781" y="3799522"/>
              <a:ext cx="861943" cy="137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8" name="Straight Connector 27"/>
            <p:cNvCxnSpPr/>
            <p:nvPr/>
          </p:nvCxnSpPr>
          <p:spPr bwMode="auto">
            <a:xfrm flipV="1">
              <a:off x="4294724" y="3723322"/>
              <a:ext cx="1076" cy="1524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9" name="Straight Connector 28"/>
            <p:cNvCxnSpPr/>
            <p:nvPr/>
          </p:nvCxnSpPr>
          <p:spPr bwMode="auto">
            <a:xfrm flipV="1">
              <a:off x="3431705" y="3723322"/>
              <a:ext cx="1076" cy="1524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847900" y="2852936"/>
                <a:ext cx="411620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Fact: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600" dirty="0"/>
                  <a:t> must divide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6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900" y="2852936"/>
                <a:ext cx="4116200" cy="338554"/>
              </a:xfrm>
              <a:prstGeom prst="rect">
                <a:avLst/>
              </a:prstGeom>
              <a:blipFill rotWithShape="0">
                <a:blip r:embed="rId16"/>
                <a:stretch>
                  <a:fillRect l="-741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3997362" y="2054139"/>
                <a:ext cx="224185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order </a:t>
                </a:r>
                <a:r>
                  <a:rPr lang="en-US" sz="1600" dirty="0"/>
                  <a:t>of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7362" y="2054139"/>
                <a:ext cx="2241856" cy="338554"/>
              </a:xfrm>
              <a:prstGeom prst="rect">
                <a:avLst/>
              </a:prstGeom>
              <a:blipFill rotWithShape="0">
                <a:blip r:embed="rId17"/>
                <a:stretch>
                  <a:fillRect l="-1635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52768" y="3291995"/>
                <a:ext cx="5891304" cy="18261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Proof:  </a:t>
                </a:r>
                <a:br>
                  <a:rPr lang="en-US" sz="1600" b="1" dirty="0"/>
                </a:br>
                <a:endParaRPr lang="en-US" sz="1600" b="1" i="1" dirty="0">
                  <a:latin typeface="Cambria Math" panose="02040503050406030204" pitchFamily="18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sz="16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</a:t>
                </a:r>
                <a:r>
                  <a:rPr lang="en-US" sz="1600" dirty="0"/>
                  <a:t>		 </a:t>
                </a:r>
                <a14:m>
                  <m:oMath xmlns:m="http://schemas.openxmlformats.org/officeDocument/2006/math">
                    <m:r>
                      <a:rPr lang="nb-NO" sz="1400" b="0" i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nb-NO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−1)(</m:t>
                        </m:r>
                        <m:r>
                          <a:rPr lang="nb-NO" sz="16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−1)</m:t>
                        </m:r>
                      </m:sup>
                    </m:sSup>
                  </m:oMath>
                </a14:m>
                <a:endParaRPr lang="en-US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60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nb-NO" sz="160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6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nb-NO" sz="16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nb-NO" sz="1600" i="1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nb-NO" sz="160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600" i="1" smtClean="0">
                        <a:solidFill>
                          <a:schemeClr val="tx2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nb-NO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r>
                      <a:rPr lang="nb-NO" sz="16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2768" y="3291995"/>
                <a:ext cx="5891304" cy="1826141"/>
              </a:xfrm>
              <a:prstGeom prst="rect">
                <a:avLst/>
              </a:prstGeom>
              <a:blipFill rotWithShape="0">
                <a:blip r:embed="rId18"/>
                <a:stretch>
                  <a:fillRect l="-621" t="-1000" b="-2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3536046" y="4280146"/>
                <a:ext cx="111979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nb-NO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nb-NO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nb-NO" sz="16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nb-NO" sz="16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p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6046" y="4280146"/>
                <a:ext cx="1119794" cy="338554"/>
              </a:xfrm>
              <a:prstGeom prst="rect">
                <a:avLst/>
              </a:prstGeom>
              <a:blipFill rotWithShape="0"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4462850" y="4280396"/>
                <a:ext cx="91307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=1⋅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2850" y="4280396"/>
                <a:ext cx="913070" cy="338554"/>
              </a:xfrm>
              <a:prstGeom prst="rect">
                <a:avLst/>
              </a:prstGeom>
              <a:blipFill rotWithShape="0"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5663952" y="4293096"/>
                <a:ext cx="1185453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=1</m:t>
                      </m:r>
                      <m:func>
                        <m:funcPr>
                          <m:ctrlPr>
                            <a:rPr lang="nb-NO" sz="16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nb-NO" sz="1600" b="0" i="0" smtClean="0">
                              <a:latin typeface="Cambria Math" panose="02040503050406030204" pitchFamily="18" charset="0"/>
                            </a:rPr>
                            <m:t>mod</m:t>
                          </m:r>
                        </m:fName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</m:func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3952" y="4293096"/>
                <a:ext cx="1185453" cy="338554"/>
              </a:xfrm>
              <a:prstGeom prst="rect">
                <a:avLst/>
              </a:prstGeom>
              <a:blipFill rotWithShape="0"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/>
          <p:cNvSpPr/>
          <p:nvPr/>
        </p:nvSpPr>
        <p:spPr>
          <a:xfrm>
            <a:off x="10137820" y="4744194"/>
            <a:ext cx="62869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/>
              <a:t>QED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47900" y="5342855"/>
                <a:ext cx="761949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/>
                  <a:t>Conclusion: </a:t>
                </a:r>
                <a:r>
                  <a:rPr lang="en-US" sz="1600" dirty="0"/>
                  <a:t>learn</a:t>
                </a:r>
                <a:r>
                  <a:rPr lang="en-US" sz="1600" b="1" dirty="0"/>
                  <a:t>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600" dirty="0"/>
                  <a:t> 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 we learn a factor of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−1)(</m:t>
                    </m:r>
                    <m:r>
                      <a:rPr lang="nb-NO" sz="16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r>
                  <a:rPr lang="en-US" sz="1600" dirty="0"/>
                  <a:t> 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900" y="5342855"/>
                <a:ext cx="7619496" cy="338554"/>
              </a:xfrm>
              <a:prstGeom prst="rect">
                <a:avLst/>
              </a:prstGeom>
              <a:blipFill rotWithShape="0">
                <a:blip r:embed="rId22"/>
                <a:stretch>
                  <a:fillRect l="-400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839416" y="5736664"/>
                <a:ext cx="1005898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dirty="0"/>
                  <a:t>repeat with a different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learn another factor of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r>
                  <a:rPr lang="en-US" sz="1600" dirty="0"/>
                  <a:t>   		(with high prob.)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9416" y="5736664"/>
                <a:ext cx="10058981" cy="338554"/>
              </a:xfrm>
              <a:prstGeom prst="rect">
                <a:avLst/>
              </a:prstGeom>
              <a:blipFill rotWithShape="0">
                <a:blip r:embed="rId23"/>
                <a:stretch>
                  <a:fillRect l="-364"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855688" y="6142252"/>
                <a:ext cx="1019234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nb-NO" sz="1600" dirty="0"/>
                  <a:t>e</a:t>
                </a:r>
                <a:r>
                  <a:rPr lang="nb-NO" sz="1600" b="0" dirty="0"/>
                  <a:t>ventually we can learn full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d>
                      <m:dPr>
                        <m:ctrlPr>
                          <a:rPr lang="nb-NO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600" b="0" i="1" smtClean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nb-NO" sz="16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r>
                  <a:rPr lang="nb-NO" sz="1600" b="0" dirty="0"/>
                  <a:t> </a:t>
                </a:r>
                <a14:m>
                  <m:oMath xmlns:m="http://schemas.openxmlformats.org/officeDocument/2006/math">
                    <m:r>
                      <a:rPr lang="nb-NO" sz="1600" b="0" i="0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nb-NO" sz="1600" b="0" i="1" dirty="0" smtClean="0">
                        <a:latin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US" sz="1600" dirty="0"/>
                  <a:t> can find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sz="1600" dirty="0">
                    <a:solidFill>
                      <a:schemeClr val="accent6"/>
                    </a:solidFill>
                  </a:rPr>
                  <a:t> </a:t>
                </a:r>
                <a:r>
                  <a:rPr lang="en-US" sz="1600" dirty="0"/>
                  <a:t>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sz="1600" dirty="0"/>
                  <a:t>		(Problem set 9) </a:t>
                </a:r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688" y="6142252"/>
                <a:ext cx="10192342" cy="338554"/>
              </a:xfrm>
              <a:prstGeom prst="rect">
                <a:avLst/>
              </a:prstGeom>
              <a:blipFill rotWithShape="0">
                <a:blip r:embed="rId24"/>
                <a:stretch>
                  <a:fillRect l="-299" t="-5455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/>
              <p:cNvSpPr/>
              <p:nvPr/>
            </p:nvSpPr>
            <p:spPr>
              <a:xfrm>
                <a:off x="7445910" y="4282950"/>
                <a:ext cx="3602120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⟹   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1600" dirty="0"/>
                  <a:t>      (since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600" dirty="0">
                    <a:solidFill>
                      <a:srgbClr val="FF0000"/>
                    </a:solidFill>
                  </a:rPr>
                  <a:t> </a:t>
                </a:r>
                <a:r>
                  <a:rPr lang="en-US" sz="1600" dirty="0"/>
                  <a:t>is the </a:t>
                </a:r>
                <a:r>
                  <a:rPr lang="en-US" sz="1600" i="1" dirty="0"/>
                  <a:t>smallest</a:t>
                </a:r>
                <a:r>
                  <a:rPr lang="en-US" sz="1600" dirty="0"/>
                  <a:t>) </a:t>
                </a:r>
              </a:p>
            </p:txBody>
          </p:sp>
        </mc:Choice>
        <mc:Fallback xmlns=""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45910" y="4282950"/>
                <a:ext cx="3602120" cy="338554"/>
              </a:xfrm>
              <a:prstGeom prst="rect">
                <a:avLst/>
              </a:prstGeom>
              <a:blipFill rotWithShape="0">
                <a:blip r:embed="rId25"/>
                <a:stretch>
                  <a:fillRect t="-5455" r="-846" b="-2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/>
              <p:cNvSpPr/>
              <p:nvPr/>
            </p:nvSpPr>
            <p:spPr>
              <a:xfrm>
                <a:off x="6649442" y="1573132"/>
                <a:ext cx="1254547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nb-NO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unc>
                            <m:funcPr>
                              <m:ctrlP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nb-NO" sz="2000" b="0" i="0" smtClean="0">
                                  <a:latin typeface="Cambria Math" panose="02040503050406030204" pitchFamily="18" charset="0"/>
                                </a:rPr>
                                <m:t>mod</m:t>
                              </m:r>
                            </m:fName>
                            <m:e>
                              <m:r>
                                <a:rPr lang="nb-NO" sz="2000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nb-NO" sz="2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4" name="Rectangle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9442" y="1573132"/>
                <a:ext cx="1254547" cy="400110"/>
              </a:xfrm>
              <a:prstGeom prst="rect">
                <a:avLst/>
              </a:prstGeom>
              <a:blipFill rotWithShape="0"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/>
              <p:cNvSpPr/>
              <p:nvPr/>
            </p:nvSpPr>
            <p:spPr>
              <a:xfrm rot="19608054">
                <a:off x="5334621" y="1317756"/>
                <a:ext cx="55425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1600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nb-NO" sz="16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Rectangle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9608054">
                <a:off x="5334621" y="1317756"/>
                <a:ext cx="554254" cy="338554"/>
              </a:xfrm>
              <a:prstGeom prst="rect">
                <a:avLst/>
              </a:prstGeom>
              <a:blipFill rotWithShape="0"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964100" y="2063189"/>
                <a:ext cx="474360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nb-NO" sz="16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600" dirty="0"/>
                  <a:t> the smallest positive </a:t>
                </a:r>
                <a14:m>
                  <m:oMath xmlns:m="http://schemas.openxmlformats.org/officeDocument/2006/math">
                    <m:r>
                      <a:rPr lang="nb-NO" sz="16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600" dirty="0"/>
                  <a:t>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6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nb-NO" sz="1600" i="1">
                        <a:latin typeface="Cambria Math" panose="02040503050406030204" pitchFamily="18" charset="0"/>
                      </a:rPr>
                      <m:t>=1 </m:t>
                    </m:r>
                    <m:d>
                      <m:dPr>
                        <m:ctrlPr>
                          <a:rPr lang="nb-NO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nb-NO" sz="16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nb-NO" sz="1600">
                                <a:latin typeface="Cambria Math" panose="02040503050406030204" pitchFamily="18" charset="0"/>
                              </a:rPr>
                              <m:t>mod</m:t>
                            </m:r>
                          </m:fName>
                          <m:e>
                            <m:r>
                              <a:rPr lang="nb-NO" sz="1600" i="1">
                                <a:latin typeface="Cambria Math" panose="02040503050406030204" pitchFamily="18" charset="0"/>
                              </a:rPr>
                              <m:t>𝑁</m:t>
                            </m:r>
                          </m:e>
                        </m:func>
                      </m:e>
                    </m:d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4100" y="2063189"/>
                <a:ext cx="4743606" cy="338554"/>
              </a:xfrm>
              <a:prstGeom prst="rect">
                <a:avLst/>
              </a:prstGeom>
              <a:blipFill rotWithShape="0">
                <a:blip r:embed="rId28"/>
                <a:stretch>
                  <a:fillRect t="-5357" b="-214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088952" y="4280146"/>
                <a:ext cx="167206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nb-NO" sz="16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nb-NO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8952" y="4280146"/>
                <a:ext cx="1672060" cy="338554"/>
              </a:xfrm>
              <a:prstGeom prst="rect">
                <a:avLst/>
              </a:prstGeom>
              <a:blipFill rotWithShape="0"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/>
              <p:cNvSpPr/>
              <p:nvPr/>
            </p:nvSpPr>
            <p:spPr>
              <a:xfrm>
                <a:off x="950613" y="1236773"/>
                <a:ext cx="105772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0" i="1" smtClean="0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nb-NO" sz="2000" b="0" i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𝑞</m:t>
                      </m:r>
                    </m:oMath>
                  </m:oMathPara>
                </a14:m>
                <a:endParaRPr lang="nb-NO" sz="2000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2" name="Rectangle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613" y="1236773"/>
                <a:ext cx="1057725" cy="400110"/>
              </a:xfrm>
              <a:prstGeom prst="rect">
                <a:avLst/>
              </a:prstGeom>
              <a:blipFill rotWithShape="0">
                <a:blip r:embed="rId34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5188077" y="4280396"/>
                <a:ext cx="683136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60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nb-NO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a:rPr lang="nb-NO" sz="16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nb-NO" sz="16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8077" y="4280396"/>
                <a:ext cx="683136" cy="338554"/>
              </a:xfrm>
              <a:prstGeom prst="rect">
                <a:avLst/>
              </a:prstGeom>
              <a:blipFill rotWithShape="0"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68982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2" grpId="0" animBg="1"/>
      <p:bldP spid="30" grpId="0"/>
      <p:bldP spid="31" grpId="0"/>
      <p:bldP spid="6" grpId="0"/>
      <p:bldP spid="7" grpId="0"/>
      <p:bldP spid="8" grpId="0"/>
      <p:bldP spid="19" grpId="0"/>
      <p:bldP spid="20" grpId="0"/>
      <p:bldP spid="33" grpId="0"/>
      <p:bldP spid="5" grpId="0"/>
      <p:bldP spid="11" grpId="0"/>
      <p:bldP spid="32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Shor's algorithm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9433762"/>
                  </p:ext>
                </p:extLst>
              </p:nvPr>
            </p:nvGraphicFramePr>
            <p:xfrm>
              <a:off x="3647728" y="2276872"/>
              <a:ext cx="4419246" cy="24819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1924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01579">
                    <a:tc>
                      <a:txBody>
                        <a:bodyPr/>
                        <a:lstStyle/>
                        <a:p>
                          <a:r>
                            <a:rPr lang="en-US" sz="160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Shor's</a:t>
                          </a:r>
                          <a:r>
                            <a:rPr lang="en-US" sz="160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algorithm</a:t>
                          </a:r>
                          <a:endParaRPr lang="en-US" sz="16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146693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600" b="1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Input:</a:t>
                          </a:r>
                          <a:r>
                            <a:rPr lang="nb-NO" sz="1600" b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𝑁</m:t>
                              </m:r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6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nb-NO" sz="1600" b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600" b="1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Output:</a:t>
                          </a:r>
                          <a:r>
                            <a:rPr lang="nb-NO" sz="1600" b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baseline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</m:oMath>
                          </a14:m>
                          <a:r>
                            <a:rPr lang="nb-NO" sz="1600" b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nb-NO" sz="1600" b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600" b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𝑎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1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600" b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:endParaRPr lang="nb-NO" sz="1600" b="1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baseline="0" dirty="0">
                              <a:solidFill>
                                <a:srgbClr val="FF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𝑟</m:t>
                              </m:r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Order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6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   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use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baseline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𝑟</m:t>
                              </m:r>
                            </m:oMath>
                          </a14:m>
                          <a:r>
                            <a:rPr lang="nb-NO" sz="16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to</a:t>
                          </a:r>
                          <a:r>
                            <a:rPr lang="nb-NO" sz="16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find</a:t>
                          </a:r>
                          <a:r>
                            <a:rPr lang="nb-NO" sz="16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d>
                            </m:oMath>
                          </a14:m>
                          <a:endParaRPr lang="nb-NO" sz="16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compute</a:t>
                          </a:r>
                          <a:r>
                            <a:rPr lang="nb-NO" sz="16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baseline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</m:oMath>
                          </a14:m>
                          <a:r>
                            <a:rPr lang="nb-NO" sz="16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nb-NO" sz="16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from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𝑁</m:t>
                              </m:r>
                            </m:oMath>
                          </a14:m>
                          <a:r>
                            <a:rPr lang="nb-NO" sz="16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d>
                            </m:oMath>
                          </a14:m>
                          <a:endParaRPr lang="nb-NO" sz="16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le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419433762"/>
                  </p:ext>
                </p:extLst>
              </p:nvPr>
            </p:nvGraphicFramePr>
            <p:xfrm>
              <a:off x="3647728" y="2276872"/>
              <a:ext cx="4419246" cy="24819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419246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r>
                            <a:rPr lang="en-US" sz="160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Shor's</a:t>
                          </a:r>
                          <a:r>
                            <a:rPr lang="en-US" sz="160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algorithm</a:t>
                          </a:r>
                          <a:endParaRPr lang="en-US" sz="16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21466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38" t="-16431" r="-275" b="-5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6067644" y="3685071"/>
                <a:ext cx="1999330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Clr>
                    <a:schemeClr val="tx2">
                      <a:lumMod val="50000"/>
                      <a:lumOff val="50000"/>
                    </a:schemeClr>
                  </a:buClr>
                </a:pPr>
                <a:r>
                  <a:rPr lang="nb-NO" sz="16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// but how to find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" panose="02040503050406030204" pitchFamily="18" charset="0"/>
                      </a:rPr>
                      <m:t>𝑟</m:t>
                    </m:r>
                  </m:oMath>
                </a14:m>
                <a:r>
                  <a:rPr lang="nb-NO" sz="1600" dirty="0">
                    <a:solidFill>
                      <a:schemeClr val="accent2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?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7644" y="3685071"/>
                <a:ext cx="1999330" cy="338554"/>
              </a:xfrm>
              <a:prstGeom prst="rect">
                <a:avLst/>
              </a:prstGeom>
              <a:blipFill rotWithShape="0">
                <a:blip r:embed="rId3"/>
                <a:stretch>
                  <a:fillRect l="-1524" t="-7273" r="-915" b="-2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066875" y="1523106"/>
            <a:ext cx="43204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C00000"/>
                </a:solidFill>
              </a:rPr>
              <a:t>Where the quantum magic happens! 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flipH="1">
            <a:off x="5084313" y="2022747"/>
            <a:ext cx="1584176" cy="1728193"/>
          </a:xfrm>
          <a:prstGeom prst="straightConnector1">
            <a:avLst/>
          </a:prstGeom>
          <a:solidFill>
            <a:schemeClr val="accent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99746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455" y="2132856"/>
            <a:ext cx="5144218" cy="3600953"/>
          </a:xfrm>
          <a:prstGeom prst="rect">
            <a:avLst/>
          </a:prstGeom>
        </p:spPr>
      </p:pic>
      <p:sp>
        <p:nvSpPr>
          <p:cNvPr id="7" name="Parallelogram 6"/>
          <p:cNvSpPr/>
          <p:nvPr/>
        </p:nvSpPr>
        <p:spPr bwMode="auto">
          <a:xfrm rot="19791304">
            <a:off x="8266169" y="3494652"/>
            <a:ext cx="4146999" cy="1837321"/>
          </a:xfrm>
          <a:prstGeom prst="parallelogram">
            <a:avLst>
              <a:gd name="adj" fmla="val 55566"/>
            </a:avLst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Shor’s algorithm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To factor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sz="1800" dirty="0"/>
                  <a:t>:  find order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800" dirty="0"/>
                  <a:t> of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1800" dirty="0"/>
                  <a:t> in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8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sub>
                      <m:sup>
                        <m:r>
                          <a:rPr lang="nb-NO" sz="18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endParaRPr lang="en-US" sz="1800" b="1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Problem: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sz="1800" dirty="0"/>
                  <a:t> can be very large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Classical solutions take exponential time</a:t>
                </a:r>
              </a:p>
              <a:p>
                <a:pPr marL="0" indent="0"/>
                <a:endParaRPr lang="en-US" sz="1800" b="1" dirty="0"/>
              </a:p>
              <a:p>
                <a:pPr marL="0" indent="0"/>
                <a:endParaRPr lang="en-US" sz="1800" b="1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b="1" dirty="0"/>
                  <a:t>Note:</a:t>
                </a:r>
                <a:r>
                  <a:rPr lang="en-US" sz="1800" dirty="0"/>
                  <a:t> the function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nb-NO" sz="18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func>
                      <m:funcPr>
                        <m:ctrlPr>
                          <a:rPr lang="nb-NO" sz="18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800" i="1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func>
                  </m:oMath>
                </a14:m>
                <a:r>
                  <a:rPr lang="en-US" sz="1800" dirty="0"/>
                  <a:t> is </a:t>
                </a:r>
                <a:r>
                  <a:rPr lang="en-US" sz="1800" i="1" dirty="0"/>
                  <a:t>periodic</a:t>
                </a:r>
                <a:r>
                  <a:rPr lang="en-US" sz="1800" dirty="0"/>
                  <a:t>:</a:t>
                </a:r>
                <a:r>
                  <a:rPr lang="en-US" sz="1800" i="1" dirty="0"/>
                  <a:t/>
                </a:r>
                <a:br>
                  <a:rPr lang="en-US" sz="1800" i="1" dirty="0"/>
                </a:br>
                <a:r>
                  <a:rPr lang="en-US" sz="1800" i="1" dirty="0"/>
                  <a:t>	</a:t>
                </a:r>
                <a:br>
                  <a:rPr lang="en-US" sz="1800" i="1" dirty="0"/>
                </a:br>
                <a:r>
                  <a:rPr lang="en-US" sz="1800" i="1" dirty="0"/>
                  <a:t>	  </a:t>
                </a:r>
                <a14:m>
                  <m:oMath xmlns:m="http://schemas.openxmlformats.org/officeDocument/2006/math">
                    <m:r>
                      <a:rPr lang="nb-NO" sz="1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𝑘𝑟</m:t>
                        </m:r>
                      </m:e>
                    </m:d>
                    <m:r>
                      <a:rPr lang="nb-NO" sz="1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𝑘𝑟</m:t>
                        </m:r>
                      </m:sup>
                    </m:sSup>
                    <m:r>
                      <a:rPr lang="nb-NO" sz="1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p>
                    <m:func>
                      <m:funcPr>
                        <m:ctrlP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nb-NO" sz="1800" b="0" i="0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mod</m:t>
                        </m:r>
                      </m:fName>
                      <m:e>
                        <m:r>
                          <a:rPr lang="nb-NO" sz="1800" b="0" i="1" smtClean="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</m:func>
                    <m:r>
                      <a:rPr lang="nb-NO" sz="1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nb-NO" sz="1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nb-NO" sz="1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nb-NO" sz="1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nb-NO" sz="1800" b="0" i="1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8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  <a:p>
                <a:pPr marL="474663" lvl="1" indent="0"/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finding signal frequencies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⟺</m:t>
                    </m:r>
                  </m:oMath>
                </a14:m>
                <a:r>
                  <a:rPr lang="en-US" sz="1600" dirty="0"/>
                  <a:t> finding signal period</a:t>
                </a:r>
              </a:p>
              <a:p>
                <a:pPr marL="474663" lvl="1" indent="0"/>
                <a:endParaRPr lang="en-US" sz="16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Key ingredient of Shor's algorithm: </a:t>
                </a:r>
                <a:br>
                  <a:rPr lang="en-US" sz="1800" dirty="0"/>
                </a:br>
                <a:r>
                  <a:rPr lang="en-US" sz="1800" i="1" dirty="0"/>
                  <a:t/>
                </a:r>
                <a:br>
                  <a:rPr lang="en-US" sz="1800" i="1" dirty="0"/>
                </a:br>
                <a:r>
                  <a:rPr lang="en-US" sz="1800" i="1" dirty="0"/>
                  <a:t>	quantum Fourier transform </a:t>
                </a:r>
                <a:r>
                  <a:rPr lang="en-US" sz="1800" dirty="0"/>
                  <a:t>(QFT)</a:t>
                </a:r>
              </a:p>
              <a:p>
                <a:pPr marL="0" indent="0"/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4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 rot="19327860">
            <a:off x="6771813" y="2170597"/>
            <a:ext cx="19924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Fourier transform</a:t>
            </a:r>
          </a:p>
        </p:txBody>
      </p:sp>
      <p:sp>
        <p:nvSpPr>
          <p:cNvPr id="5" name="Parallelogram 4"/>
          <p:cNvSpPr/>
          <p:nvPr/>
        </p:nvSpPr>
        <p:spPr bwMode="auto">
          <a:xfrm rot="1711599">
            <a:off x="7310725" y="1391306"/>
            <a:ext cx="3947593" cy="2817049"/>
          </a:xfrm>
          <a:prstGeom prst="parallelogram">
            <a:avLst>
              <a:gd name="adj" fmla="val 56686"/>
            </a:avLst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119139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Fourier transform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32364"/>
          <a:stretch/>
        </p:blipFill>
        <p:spPr>
          <a:xfrm>
            <a:off x="2531604" y="1055619"/>
            <a:ext cx="7056784" cy="331049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244187" y="6059402"/>
            <a:ext cx="2204450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b="1" dirty="0"/>
              <a:t>Source:</a:t>
            </a:r>
            <a:r>
              <a:rPr lang="en-US" sz="700" dirty="0"/>
              <a:t> </a:t>
            </a:r>
            <a:r>
              <a:rPr lang="en-US" sz="700" dirty="0">
                <a:hlinkClick r:id="rId3"/>
              </a:rPr>
              <a:t>https://www.scottaaronson.com/qclec.pdf</a:t>
            </a:r>
            <a:r>
              <a:rPr lang="en-US" sz="700" dirty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53321" y="6270514"/>
            <a:ext cx="36724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/>
              <a:t>More on the Fourier transform:</a:t>
            </a:r>
          </a:p>
          <a:p>
            <a:r>
              <a:rPr lang="en-US" sz="700" dirty="0"/>
              <a:t>    (3Blue1Brown) </a:t>
            </a:r>
            <a:r>
              <a:rPr lang="en-US" sz="700" dirty="0">
                <a:hlinkClick r:id="rId4"/>
              </a:rPr>
              <a:t>https://www.3blue1brown.com/lessons/fourier-transforms</a:t>
            </a:r>
            <a:r>
              <a:rPr lang="en-US" sz="700" dirty="0"/>
              <a:t/>
            </a:r>
            <a:br>
              <a:rPr lang="en-US" sz="700" dirty="0"/>
            </a:br>
            <a:r>
              <a:rPr lang="en-US" sz="700" dirty="0"/>
              <a:t>    (</a:t>
            </a:r>
            <a:r>
              <a:rPr lang="en-US" sz="700" dirty="0" err="1"/>
              <a:t>Veritasium</a:t>
            </a:r>
            <a:r>
              <a:rPr lang="en-US" sz="700" dirty="0"/>
              <a:t>)     </a:t>
            </a:r>
            <a:r>
              <a:rPr lang="en-US" sz="700" dirty="0">
                <a:hlinkClick r:id="rId5"/>
              </a:rPr>
              <a:t>https://youtu.be/nmgFG7PUHfo</a:t>
            </a:r>
            <a:r>
              <a:rPr lang="en-US" sz="700" dirty="0"/>
              <a:t/>
            </a:r>
            <a:br>
              <a:rPr lang="en-US" sz="700" dirty="0"/>
            </a:br>
            <a:r>
              <a:rPr lang="en-US" sz="700" dirty="0"/>
              <a:t>  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67581" r="66128"/>
          <a:stretch/>
        </p:blipFill>
        <p:spPr>
          <a:xfrm>
            <a:off x="2531604" y="4421326"/>
            <a:ext cx="2390253" cy="158676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67347" t="67381"/>
          <a:stretch/>
        </p:blipFill>
        <p:spPr>
          <a:xfrm>
            <a:off x="7282036" y="4421326"/>
            <a:ext cx="2304256" cy="15965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t="67581" r="66128"/>
          <a:stretch/>
        </p:blipFill>
        <p:spPr>
          <a:xfrm>
            <a:off x="4891783" y="4421326"/>
            <a:ext cx="2390253" cy="158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864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Shor’s algorithm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2050" name="Picture 2" descr="https://upload.wikimedia.org/wikipedia/commons/thumb/6/6b/Shor%27s_algorithm.svg/1920px-Shor%27s_algorithm.sv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712" y="1556792"/>
            <a:ext cx="5472608" cy="1943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Quantum circuit for Quantum-Fourier-Transform with n qubits (without rearranging the order of output states). It uses the binary fraction notation introduced below.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009" y="4453984"/>
            <a:ext cx="5809578" cy="1936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Arrow Connector 8"/>
          <p:cNvCxnSpPr/>
          <p:nvPr/>
        </p:nvCxnSpPr>
        <p:spPr bwMode="auto">
          <a:xfrm flipH="1" flipV="1">
            <a:off x="7824194" y="2708922"/>
            <a:ext cx="360038" cy="1513756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none" w="med" len="med"/>
            <a:tailEnd type="triangle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 bwMode="auto">
          <a:xfrm>
            <a:off x="5087888" y="4267644"/>
            <a:ext cx="6408712" cy="2281688"/>
          </a:xfrm>
          <a:prstGeom prst="roundRect">
            <a:avLst/>
          </a:prstGeom>
          <a:noFill/>
          <a:ln w="19050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pic>
        <p:nvPicPr>
          <p:cNvPr id="2054" name="Picture 6" descr="shors algorithm - Is there a simple, formulaic way to ...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295" y="4592327"/>
            <a:ext cx="2892633" cy="1225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ounded Rectangle 15"/>
          <p:cNvSpPr/>
          <p:nvPr/>
        </p:nvSpPr>
        <p:spPr bwMode="auto">
          <a:xfrm>
            <a:off x="983432" y="4437112"/>
            <a:ext cx="3240360" cy="1536030"/>
          </a:xfrm>
          <a:prstGeom prst="roundRect">
            <a:avLst/>
          </a:prstGeom>
          <a:noFill/>
          <a:ln w="19050" cap="flat" cmpd="sng" algn="ctr">
            <a:solidFill>
              <a:schemeClr val="bg1">
                <a:lumMod val="65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 b="1" dirty="0"/>
          </a:p>
        </p:txBody>
      </p:sp>
      <p:cxnSp>
        <p:nvCxnSpPr>
          <p:cNvPr id="17" name="Straight Arrow Connector 16"/>
          <p:cNvCxnSpPr/>
          <p:nvPr/>
        </p:nvCxnSpPr>
        <p:spPr bwMode="auto">
          <a:xfrm flipV="1">
            <a:off x="3935760" y="3609815"/>
            <a:ext cx="723000" cy="743591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none" w="med" len="med"/>
            <a:tailEnd type="triangle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 bwMode="auto">
          <a:xfrm flipV="1">
            <a:off x="4223792" y="3609816"/>
            <a:ext cx="1221217" cy="743590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none" w="med" len="med"/>
            <a:tailEnd type="triangle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 bwMode="auto">
          <a:xfrm flipV="1">
            <a:off x="4439816" y="3609815"/>
            <a:ext cx="2088232" cy="827297"/>
          </a:xfrm>
          <a:prstGeom prst="straightConnector1">
            <a:avLst/>
          </a:prstGeom>
          <a:ln w="19050">
            <a:solidFill>
              <a:schemeClr val="bg1">
                <a:lumMod val="65000"/>
              </a:schemeClr>
            </a:solidFill>
            <a:headEnd type="none" w="med" len="med"/>
            <a:tailEnd type="triangle"/>
          </a:ln>
          <a:extLst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6322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Consequences of Shor’s algorithm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/>
            <a:endParaRPr lang="en-US" dirty="0">
              <a:sym typeface="Wingdings" panose="05000000000000000000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Cryptosystems broken by </a:t>
            </a:r>
            <a:r>
              <a:rPr lang="en-US" dirty="0" err="1">
                <a:sym typeface="Wingdings" panose="05000000000000000000" pitchFamily="2" charset="2"/>
              </a:rPr>
              <a:t>Shors</a:t>
            </a:r>
            <a:r>
              <a:rPr lang="en-US" dirty="0">
                <a:sym typeface="Wingdings" panose="05000000000000000000" pitchFamily="2" charset="2"/>
              </a:rPr>
              <a:t>' algorithm: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RSA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accent4"/>
                </a:solidFill>
                <a:sym typeface="Wingdings" panose="05000000000000000000" pitchFamily="2" charset="2"/>
              </a:rPr>
              <a:t>Diffie</a:t>
            </a:r>
            <a:r>
              <a:rPr lang="en-US" dirty="0">
                <a:solidFill>
                  <a:schemeClr val="accent4"/>
                </a:solidFill>
                <a:sym typeface="Wingdings" panose="05000000000000000000" pitchFamily="2" charset="2"/>
              </a:rPr>
              <a:t>-Hellman</a:t>
            </a: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Schnorr</a:t>
            </a:r>
            <a:endParaRPr lang="en-US" dirty="0">
              <a:solidFill>
                <a:schemeClr val="accent1">
                  <a:lumMod val="75000"/>
                </a:schemeClr>
              </a:solidFill>
              <a:sym typeface="Wingdings" panose="05000000000000000000" pitchFamily="2" charset="2"/>
            </a:endParaRP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accent3"/>
                </a:solidFill>
                <a:sym typeface="Wingdings" panose="05000000000000000000" pitchFamily="2" charset="2"/>
              </a:rPr>
              <a:t>ElGamal</a:t>
            </a:r>
            <a:endParaRPr lang="en-US" dirty="0">
              <a:solidFill>
                <a:schemeClr val="accent3"/>
              </a:solidFill>
              <a:sym typeface="Wingdings" panose="05000000000000000000" pitchFamily="2" charset="2"/>
            </a:endParaRPr>
          </a:p>
          <a:p>
            <a:pPr lvl="1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ECDSA</a:t>
            </a:r>
          </a:p>
          <a:p>
            <a:pPr marL="0" indent="0"/>
            <a:endParaRPr lang="en-US" dirty="0">
              <a:sym typeface="Wingdings" panose="05000000000000000000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…public-key crypto is dead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 rot="1244492">
                <a:off x="3997195" y="2973526"/>
                <a:ext cx="2376264" cy="3751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C00000"/>
                    </a:solidFill>
                  </a:rPr>
                  <a:t>both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nb-NO" sz="16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𝒁</m:t>
                        </m:r>
                      </m:e>
                      <m:sub>
                        <m: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  <m:sup>
                        <m: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en-US" sz="1600" dirty="0">
                    <a:solidFill>
                      <a:srgbClr val="C0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nb-NO" sz="16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nb-NO" sz="1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nb-NO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nb-NO" sz="1600" b="1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𝑭</m:t>
                            </m:r>
                          </m:e>
                          <m:sub>
                            <m:r>
                              <a:rPr lang="nb-NO" sz="1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sub>
                        </m:sSub>
                      </m:e>
                    </m:d>
                  </m:oMath>
                </a14:m>
                <a:endParaRPr lang="en-US" sz="16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244492">
                <a:off x="3997195" y="2973526"/>
                <a:ext cx="2376264" cy="375167"/>
              </a:xfrm>
              <a:prstGeom prst="rect">
                <a:avLst/>
              </a:prstGeom>
              <a:blipFill rotWithShape="0">
                <a:blip r:embed="rId4"/>
                <a:stretch>
                  <a:fillRect l="-2067" t="-5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58834044"/>
                  </p:ext>
                </p:extLst>
              </p:nvPr>
            </p:nvGraphicFramePr>
            <p:xfrm>
              <a:off x="7519444" y="1920122"/>
              <a:ext cx="3732570" cy="24819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732570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01579">
                    <a:tc>
                      <a:txBody>
                        <a:bodyPr/>
                        <a:lstStyle/>
                        <a:p>
                          <a:r>
                            <a:rPr lang="en-US" sz="160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Shor's</a:t>
                          </a:r>
                          <a:r>
                            <a:rPr lang="en-US" sz="160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algorithm</a:t>
                          </a:r>
                          <a:endParaRPr lang="en-US" sz="16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2146693">
                    <a:tc>
                      <a:txBody>
                        <a:bodyPr/>
                        <a:lstStyle/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600" b="1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Input:</a:t>
                          </a:r>
                          <a:r>
                            <a:rPr lang="nb-NO" sz="1600" b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𝑁</m:t>
                              </m:r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=</m:t>
                              </m:r>
                              <m:r>
                                <a:rPr lang="nb-NO" sz="1600" b="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  <m:r>
                                <a:rPr lang="nb-NO" sz="16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nb-NO" sz="1600" b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0" marR="0" indent="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None/>
                            <a:tabLst/>
                          </a:pPr>
                          <a:r>
                            <a:rPr lang="nb-NO" sz="1600" b="1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Output:</a:t>
                          </a:r>
                          <a:r>
                            <a:rPr lang="nb-NO" sz="1600" b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baseline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</m:oMath>
                          </a14:m>
                          <a:r>
                            <a:rPr lang="nb-NO" sz="1600" b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nb-NO" sz="1600" b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endParaRPr lang="nb-NO" sz="1600" b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𝑎</m:t>
                              </m:r>
                              <m:groupChr>
                                <m:groupChrPr>
                                  <m:chr m:val="←"/>
                                  <m:vertJc m:val="bot"/>
                                  <m:ctrlP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groupChrPr>
                                <m:e>
                                  <m: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$</m:t>
                                  </m:r>
                                </m:e>
                              </m:groupChr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nb-NO" sz="1600" b="1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𝒁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</m:oMath>
                          </a14:m>
                          <a:r>
                            <a:rPr lang="nb-NO" sz="1600" b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</a:t>
                          </a:r>
                          <a:endParaRPr lang="nb-NO" sz="1600" b="1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baseline="0" dirty="0">
                              <a:solidFill>
                                <a:srgbClr val="FF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𝑟</m:t>
                              </m:r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←</m:t>
                              </m:r>
                              <m:sSub>
                                <m:sSubPr>
                                  <m:ctrlP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nb-NO" sz="1600" b="0" i="0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Order</m:t>
                                  </m:r>
                                </m:e>
                                <m:sub>
                                  <m: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𝑎</m:t>
                                  </m:r>
                                </m:e>
                              </m:d>
                            </m:oMath>
                          </a14:m>
                          <a:r>
                            <a:rPr lang="nb-NO" sz="16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   </a:t>
                          </a:r>
                          <a:r>
                            <a:rPr lang="nb-NO" sz="1600" b="0" i="0" dirty="0">
                              <a:solidFill>
                                <a:schemeClr val="accent2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// QFT++</a:t>
                          </a:r>
                          <a:r>
                            <a:rPr lang="nb-NO" sz="16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             </a:t>
                          </a: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use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baseline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𝑟</m:t>
                              </m:r>
                            </m:oMath>
                          </a14:m>
                          <a:r>
                            <a:rPr lang="nb-NO" sz="16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to</a:t>
                          </a:r>
                          <a:r>
                            <a:rPr lang="nb-NO" sz="16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find</a:t>
                          </a:r>
                          <a:r>
                            <a:rPr lang="nb-NO" sz="16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d>
                            </m:oMath>
                          </a14:m>
                          <a:endParaRPr lang="nb-NO" sz="16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  <a:p>
                          <a:pPr marL="457200" marR="0" indent="-457200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chemeClr val="tx2">
                                <a:lumMod val="50000"/>
                                <a:lumOff val="50000"/>
                              </a:schemeClr>
                            </a:buClr>
                            <a:buSzTx/>
                            <a:buFont typeface="+mj-lt"/>
                            <a:buAutoNum type="arabicPeriod"/>
                            <a:tabLst/>
                          </a:pPr>
                          <a:r>
                            <a:rPr lang="nb-NO" sz="16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compute</a:t>
                          </a:r>
                          <a:r>
                            <a:rPr lang="nb-NO" sz="1600" b="0" i="0" baseline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baseline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𝑝</m:t>
                              </m:r>
                            </m:oMath>
                          </a14:m>
                          <a:r>
                            <a:rPr lang="nb-NO" sz="16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chemeClr val="accent1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𝑞</m:t>
                              </m:r>
                            </m:oMath>
                          </a14:m>
                          <a:r>
                            <a:rPr lang="nb-NO" sz="16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from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𝑁</m:t>
                              </m:r>
                            </m:oMath>
                          </a14:m>
                          <a:r>
                            <a:rPr lang="nb-NO" sz="1600" b="0" i="0" dirty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r>
                                <a:rPr lang="nb-NO" sz="1600" b="0" i="1" smtClean="0">
                                  <a:solidFill>
                                    <a:sysClr val="windowText" lastClr="000000"/>
                                  </a:solidFill>
                                  <a:latin typeface="Cambria Math" panose="02040503050406030204" pitchFamily="18" charset="0"/>
                                  <a:ea typeface="Cambria" panose="02040503050406030204" pitchFamily="18" charset="0"/>
                                </a:rPr>
                                <m:t>𝜙</m:t>
                              </m:r>
                              <m:d>
                                <m:dPr>
                                  <m:ctrlP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nb-NO" sz="1600" b="0" i="1" smtClean="0">
                                      <a:solidFill>
                                        <a:sysClr val="windowText" lastClr="000000"/>
                                      </a:solidFill>
                                      <a:latin typeface="Cambria Math" panose="02040503050406030204" pitchFamily="18" charset="0"/>
                                      <a:ea typeface="Cambria" panose="02040503050406030204" pitchFamily="18" charset="0"/>
                                    </a:rPr>
                                    <m:t>𝑁</m:t>
                                  </m:r>
                                </m:e>
                              </m:d>
                            </m:oMath>
                          </a14:m>
                          <a:endParaRPr lang="nb-NO" sz="1600" b="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2">
                            <a:lumMod val="20000"/>
                            <a:lumOff val="8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058834044"/>
                  </p:ext>
                </p:extLst>
              </p:nvPr>
            </p:nvGraphicFramePr>
            <p:xfrm>
              <a:off x="7519444" y="1920122"/>
              <a:ext cx="3732570" cy="24819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732570">
                      <a:extLst>
                        <a:ext uri="{9D8B030D-6E8A-4147-A177-3AD203B41FA5}">
                          <a16:colId xmlns:a16="http://schemas.microsoft.com/office/drawing/2014/main" xmlns="" xmlns:a14="http://schemas.microsoft.com/office/drawing/2010/main" val="20000"/>
                        </a:ext>
                      </a:extLst>
                    </a:gridCol>
                  </a:tblGrid>
                  <a:tr h="335280">
                    <a:tc>
                      <a:txBody>
                        <a:bodyPr/>
                        <a:lstStyle/>
                        <a:p>
                          <a:r>
                            <a:rPr lang="en-US" sz="1600" i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Shor's</a:t>
                          </a:r>
                          <a:r>
                            <a:rPr lang="en-US" sz="1600" i="0" baseline="0" dirty="0" smtClean="0">
                              <a:solidFill>
                                <a:sysClr val="windowText" lastClr="000000"/>
                              </a:solidFill>
                              <a:latin typeface="Cambria" panose="02040503050406030204" pitchFamily="18" charset="0"/>
                              <a:ea typeface="Cambria" panose="02040503050406030204" pitchFamily="18" charset="0"/>
                            </a:rPr>
                            <a:t> algorithm</a:t>
                          </a:r>
                          <a:endParaRPr lang="en-US" sz="1600" i="0" dirty="0">
                            <a:solidFill>
                              <a:sysClr val="windowText" lastClr="000000"/>
                            </a:solidFill>
                            <a:latin typeface="Cambria" panose="02040503050406030204" pitchFamily="18" charset="0"/>
                            <a:ea typeface="Cambria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accent1">
                            <a:lumMod val="40000"/>
                            <a:lumOff val="60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0"/>
                      </a:ext>
                    </a:extLst>
                  </a:tr>
                  <a:tr h="214669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5"/>
                          <a:stretch>
                            <a:fillRect l="-163" t="-16384" r="-326" b="-56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xmlns:a14="http://schemas.microsoft.com/office/drawing/2010/main" val="1000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97064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quantum menace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How far away is a quantum computer?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Nobody knows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8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1800" dirty="0"/>
                  <a:t>Building a large-scale quantum computer is a huge </a:t>
                </a:r>
                <a:br>
                  <a:rPr lang="en-US" sz="1800" dirty="0"/>
                </a:br>
                <a:r>
                  <a:rPr lang="en-US" sz="1800" dirty="0"/>
                  <a:t>engineering challenge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i="1" dirty="0"/>
                  <a:t>very</a:t>
                </a:r>
                <a:r>
                  <a:rPr lang="en-US" sz="1600" dirty="0"/>
                  <a:t> susceptible to noise (</a:t>
                </a:r>
                <a:r>
                  <a:rPr lang="en-US" sz="1600" dirty="0" err="1"/>
                  <a:t>decoherence</a:t>
                </a:r>
                <a:r>
                  <a:rPr lang="en-US" sz="1600" dirty="0"/>
                  <a:t>)</a:t>
                </a:r>
                <a:br>
                  <a:rPr lang="en-US" sz="1600" dirty="0"/>
                </a:br>
                <a:endParaRPr lang="en-US" sz="1600" i="1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requires quantum error correction (is it even possible?)</a:t>
                </a:r>
                <a:br>
                  <a:rPr lang="en-US" sz="1600" dirty="0"/>
                </a:br>
                <a:endParaRPr lang="en-US" sz="1600" dirty="0"/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sz="1600" dirty="0"/>
                  <a:t>many </a:t>
                </a:r>
                <a:r>
                  <a:rPr lang="en-US" sz="1600" i="1" dirty="0"/>
                  <a:t>physical</a:t>
                </a:r>
                <a:r>
                  <a:rPr lang="en-US" sz="1600" dirty="0"/>
                  <a:t> qubits needed to simulate a single </a:t>
                </a:r>
                <a:r>
                  <a:rPr lang="en-US" sz="1600" i="1" dirty="0"/>
                  <a:t>logical</a:t>
                </a:r>
                <a:r>
                  <a:rPr lang="en-US" sz="1600" dirty="0"/>
                  <a:t> qubit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nb-NO" sz="140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1000</m:t>
                    </m:r>
                  </m:oMath>
                </a14:m>
                <a:r>
                  <a:rPr lang="en-US" sz="1400" dirty="0"/>
                  <a:t> logical qubits needed for Shor's algorithm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sz="1400" dirty="0"/>
                  <a:t>largest (known) quantum computers: </a:t>
                </a:r>
                <a:br>
                  <a:rPr lang="en-US" sz="1400" dirty="0"/>
                </a:br>
                <a:r>
                  <a:rPr lang="en-US" sz="1400" dirty="0"/>
                  <a:t>	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≈5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1400" dirty="0"/>
                  <a:t> physical qubits (</a:t>
                </a:r>
                <a:r>
                  <a:rPr lang="en-US" sz="1400" dirty="0">
                    <a:hlinkClick r:id="rId2"/>
                  </a:rPr>
                  <a:t>Google; 2019</a:t>
                </a:r>
                <a:r>
                  <a:rPr lang="en-US" sz="1400" dirty="0"/>
                  <a:t>)	(no error correction)</a:t>
                </a:r>
                <a:br>
                  <a:rPr lang="en-US" sz="1400" dirty="0"/>
                </a:br>
                <a:r>
                  <a:rPr lang="en-US" sz="1400" dirty="0"/>
                  <a:t>	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≈65</m:t>
                    </m:r>
                  </m:oMath>
                </a14:m>
                <a:r>
                  <a:rPr lang="en-US" sz="1400" dirty="0"/>
                  <a:t> physical qubits (</a:t>
                </a:r>
                <a:r>
                  <a:rPr lang="en-US" sz="1400" dirty="0">
                    <a:hlinkClick r:id="rId3"/>
                  </a:rPr>
                  <a:t>IBM; 2020</a:t>
                </a:r>
                <a:r>
                  <a:rPr lang="en-US" sz="1400" dirty="0"/>
                  <a:t>)		(no error correction)</a:t>
                </a:r>
                <a:br>
                  <a:rPr lang="en-US" sz="1400" dirty="0"/>
                </a:br>
                <a:r>
                  <a:rPr lang="en-US" sz="1400" dirty="0"/>
                  <a:t>	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127</m:t>
                    </m:r>
                  </m:oMath>
                </a14:m>
                <a:r>
                  <a:rPr lang="en-US" sz="1400" dirty="0"/>
                  <a:t> physical qubits (</a:t>
                </a:r>
                <a:r>
                  <a:rPr lang="en-US" sz="1400" dirty="0">
                    <a:hlinkClick r:id="rId4"/>
                  </a:rPr>
                  <a:t>IBM; 2021</a:t>
                </a:r>
                <a:r>
                  <a:rPr lang="en-US" sz="1400" dirty="0"/>
                  <a:t>)		(no error correction)</a:t>
                </a:r>
                <a:br>
                  <a:rPr lang="en-US" sz="1400" dirty="0"/>
                </a:br>
                <a:r>
                  <a:rPr lang="en-US" sz="1400" dirty="0"/>
                  <a:t>	</a:t>
                </a:r>
                <a14:m>
                  <m:oMath xmlns:m="http://schemas.openxmlformats.org/officeDocument/2006/math">
                    <m:r>
                      <a:rPr lang="nb-NO" sz="1400" i="1">
                        <a:latin typeface="Cambria Math" panose="02040503050406030204" pitchFamily="18" charset="0"/>
                      </a:rPr>
                      <m:t>≈</m:t>
                    </m:r>
                    <m:r>
                      <a:rPr lang="nb-NO" sz="1400" b="0" i="1" smtClean="0">
                        <a:latin typeface="Cambria Math" panose="02040503050406030204" pitchFamily="18" charset="0"/>
                      </a:rPr>
                      <m:t>433</m:t>
                    </m:r>
                  </m:oMath>
                </a14:m>
                <a:r>
                  <a:rPr lang="en-US" sz="1400" dirty="0"/>
                  <a:t> physical qubits (</a:t>
                </a:r>
                <a:r>
                  <a:rPr lang="en-US" sz="1400" dirty="0">
                    <a:hlinkClick r:id="rId4"/>
                  </a:rPr>
                  <a:t>IBM; 2022</a:t>
                </a:r>
                <a:r>
                  <a:rPr lang="en-US" sz="1400" dirty="0"/>
                  <a:t>)		(no error correction)</a:t>
                </a:r>
                <a:br>
                  <a:rPr lang="en-US" sz="1400" dirty="0"/>
                </a:br>
                <a:endParaRPr lang="en-US" sz="1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5"/>
                <a:stretch>
                  <a:fillRect l="-328" t="-7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144" y="1628800"/>
            <a:ext cx="4154242" cy="2603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30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quantum menace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814" t="14437" r="17313" b="9239"/>
          <a:stretch/>
        </p:blipFill>
        <p:spPr>
          <a:xfrm>
            <a:off x="2393140" y="1269000"/>
            <a:ext cx="7405720" cy="432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56173" y="6485114"/>
            <a:ext cx="4104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/>
              <a:t>Source: </a:t>
            </a:r>
            <a:r>
              <a:rPr lang="nb-NO" sz="700" dirty="0"/>
              <a:t>JP </a:t>
            </a:r>
            <a:r>
              <a:rPr lang="nb-NO" sz="700" dirty="0" err="1"/>
              <a:t>Aumasson</a:t>
            </a:r>
            <a:r>
              <a:rPr lang="nb-NO" sz="700" dirty="0"/>
              <a:t>; </a:t>
            </a:r>
            <a:r>
              <a:rPr lang="nb-NO" sz="700" dirty="0">
                <a:hlinkClick r:id="rId3"/>
              </a:rPr>
              <a:t>https://www.aumasson.jp/data/talks/quantum-cyberpeace-2021.pdf</a:t>
            </a:r>
            <a:endParaRPr lang="nb-NO" sz="700" dirty="0"/>
          </a:p>
          <a:p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241572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quantum menace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819" t="14425" r="17315" b="9257"/>
          <a:stretch/>
        </p:blipFill>
        <p:spPr>
          <a:xfrm>
            <a:off x="2393140" y="1269000"/>
            <a:ext cx="7405720" cy="432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56173" y="6485114"/>
            <a:ext cx="4104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b="1" dirty="0"/>
              <a:t>Source: </a:t>
            </a:r>
            <a:r>
              <a:rPr lang="nb-NO" sz="700" dirty="0"/>
              <a:t>JP </a:t>
            </a:r>
            <a:r>
              <a:rPr lang="nb-NO" sz="700" dirty="0" err="1"/>
              <a:t>Aumasson</a:t>
            </a:r>
            <a:r>
              <a:rPr lang="nb-NO" sz="700" dirty="0"/>
              <a:t>; </a:t>
            </a:r>
            <a:r>
              <a:rPr lang="nb-NO" sz="700" dirty="0">
                <a:hlinkClick r:id="rId3"/>
              </a:rPr>
              <a:t>https://www.aumasson.jp/data/talks/quantum-cyberpeace-2021.pdf</a:t>
            </a:r>
            <a:endParaRPr lang="nb-NO" sz="700" dirty="0"/>
          </a:p>
          <a:p>
            <a:endParaRPr lang="en-US" sz="700" dirty="0"/>
          </a:p>
        </p:txBody>
      </p:sp>
    </p:spTree>
    <p:extLst>
      <p:ext uri="{BB962C8B-B14F-4D97-AF65-F5344CB8AC3E}">
        <p14:creationId xmlns:p14="http://schemas.microsoft.com/office/powerpoint/2010/main" val="84164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1624" y="1386499"/>
            <a:ext cx="6205120" cy="4403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23277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quantum computers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Symmetric cryptography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Grover's algorithm: solves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 problems in </a:t>
                </a:r>
                <a14:m>
                  <m:oMath xmlns:m="http://schemas.openxmlformats.org/officeDocument/2006/math">
                    <m:r>
                      <a:rPr lang="nb-NO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nb-NO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nb-NO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m:rPr>
                                <m:lit/>
                              </m:rPr>
                              <a:rPr lang="nb-NO" b="0" i="1" smtClean="0">
                                <a:latin typeface="Cambria Math" panose="02040503050406030204" pitchFamily="18" charset="0"/>
                              </a:rPr>
                              <m:t>/</m:t>
                            </m:r>
                            <m:r>
                              <a:rPr lang="nb-NO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</m:oMath>
                </a14:m>
                <a:r>
                  <a:rPr lang="en-US" dirty="0"/>
                  <a:t> quantum steps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Inherently serial + huge constants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AES-128 is most likely safe</a:t>
                </a:r>
                <a:r>
                  <a:rPr lang="nb-NO" dirty="0"/>
                  <a:t> </a:t>
                </a:r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Quantum cryptography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Use quantum mechanics to build cryptography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0" indent="0"/>
                <a:endParaRPr lang="en-US" dirty="0"/>
              </a:p>
              <a:p>
                <a:pPr marL="0" indent="0"/>
                <a:endParaRPr lang="en-US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Post-quantum cryptography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r>
                  <a:rPr lang="en-US" dirty="0"/>
                  <a:t>Classical algorithms believed to withstand quantum attacks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93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846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6" dur="1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7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1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1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1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1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3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1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5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1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2F2F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Post-quantum cryptography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134" y="1554851"/>
            <a:ext cx="3060050" cy="427030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066" t="8962" r="8657" b="8960"/>
          <a:stretch/>
        </p:blipFill>
        <p:spPr>
          <a:xfrm>
            <a:off x="844747" y="1546605"/>
            <a:ext cx="3010587" cy="16227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7570" y="4023916"/>
            <a:ext cx="1738179" cy="1618333"/>
          </a:xfrm>
          <a:prstGeom prst="rect">
            <a:avLst/>
          </a:prstGeom>
        </p:spPr>
      </p:pic>
      <p:grpSp>
        <p:nvGrpSpPr>
          <p:cNvPr id="56" name="Group 55"/>
          <p:cNvGrpSpPr/>
          <p:nvPr/>
        </p:nvGrpSpPr>
        <p:grpSpPr>
          <a:xfrm>
            <a:off x="844747" y="4158717"/>
            <a:ext cx="2518944" cy="1682744"/>
            <a:chOff x="624728" y="4581128"/>
            <a:chExt cx="2518944" cy="1682744"/>
          </a:xfrm>
        </p:grpSpPr>
        <p:sp>
          <p:nvSpPr>
            <p:cNvPr id="10" name="Oval 9"/>
            <p:cNvSpPr/>
            <p:nvPr/>
          </p:nvSpPr>
          <p:spPr>
            <a:xfrm>
              <a:off x="748724" y="5782084"/>
              <a:ext cx="117041" cy="11497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6350">
              <a:solidFill>
                <a:srgbClr val="11111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 dirty="0"/>
            </a:p>
          </p:txBody>
        </p:sp>
        <p:sp>
          <p:nvSpPr>
            <p:cNvPr id="11" name="Oval 10"/>
            <p:cNvSpPr/>
            <p:nvPr/>
          </p:nvSpPr>
          <p:spPr>
            <a:xfrm>
              <a:off x="1071236" y="5782084"/>
              <a:ext cx="117041" cy="11497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6350">
              <a:solidFill>
                <a:srgbClr val="11111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 dirty="0"/>
            </a:p>
          </p:txBody>
        </p:sp>
        <p:sp>
          <p:nvSpPr>
            <p:cNvPr id="12" name="Oval 11"/>
            <p:cNvSpPr/>
            <p:nvPr/>
          </p:nvSpPr>
          <p:spPr>
            <a:xfrm>
              <a:off x="1393749" y="5782084"/>
              <a:ext cx="117041" cy="11497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6350">
              <a:solidFill>
                <a:srgbClr val="11111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1716261" y="5782084"/>
              <a:ext cx="117041" cy="114975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 w="6350">
              <a:solidFill>
                <a:srgbClr val="11111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 dirty="0">
                <a:solidFill>
                  <a:schemeClr val="tx1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2038774" y="5779698"/>
              <a:ext cx="117041" cy="11497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6350">
              <a:solidFill>
                <a:srgbClr val="11111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2361286" y="5782084"/>
              <a:ext cx="117041" cy="11497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6350">
              <a:solidFill>
                <a:srgbClr val="11111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2683798" y="5779698"/>
              <a:ext cx="117041" cy="11497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6350">
              <a:solidFill>
                <a:srgbClr val="11111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 dirty="0"/>
            </a:p>
          </p:txBody>
        </p:sp>
        <p:sp>
          <p:nvSpPr>
            <p:cNvPr id="17" name="Oval 16"/>
            <p:cNvSpPr/>
            <p:nvPr/>
          </p:nvSpPr>
          <p:spPr>
            <a:xfrm>
              <a:off x="3006311" y="5767670"/>
              <a:ext cx="117041" cy="114975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6350">
              <a:solidFill>
                <a:srgbClr val="11111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800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Oval 17"/>
                <p:cNvSpPr/>
                <p:nvPr/>
              </p:nvSpPr>
              <p:spPr>
                <a:xfrm>
                  <a:off x="909025" y="5455284"/>
                  <a:ext cx="117041" cy="114975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rgbClr val="11111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600" dirty="0">
                    <a:solidFill>
                      <a:srgbClr val="111111"/>
                    </a:solidFill>
                  </a:endParaRPr>
                </a:p>
              </p:txBody>
            </p:sp>
          </mc:Choice>
          <mc:Fallback xmlns="">
            <p:sp>
              <p:nvSpPr>
                <p:cNvPr id="18" name="Oval 1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9025" y="5455284"/>
                  <a:ext cx="117041" cy="114975"/>
                </a:xfrm>
                <a:prstGeom prst="ellipse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6350">
                  <a:solidFill>
                    <a:srgbClr val="11111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Oval 18"/>
                <p:cNvSpPr/>
                <p:nvPr/>
              </p:nvSpPr>
              <p:spPr>
                <a:xfrm>
                  <a:off x="1549094" y="5455284"/>
                  <a:ext cx="117041" cy="114975"/>
                </a:xfrm>
                <a:prstGeom prst="ellipse">
                  <a:avLst/>
                </a:prstGeom>
                <a:noFill/>
                <a:ln w="6350">
                  <a:solidFill>
                    <a:srgbClr val="11111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600" dirty="0">
                    <a:solidFill>
                      <a:srgbClr val="111111"/>
                    </a:solidFill>
                  </a:endParaRPr>
                </a:p>
              </p:txBody>
            </p:sp>
          </mc:Choice>
          <mc:Fallback xmlns="">
            <p:sp>
              <p:nvSpPr>
                <p:cNvPr id="19" name="Oval 1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9094" y="5455284"/>
                  <a:ext cx="117041" cy="114975"/>
                </a:xfrm>
                <a:prstGeom prst="ellipse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  <a:ln w="6350">
                  <a:solidFill>
                    <a:srgbClr val="11111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Oval 19"/>
                <p:cNvSpPr/>
                <p:nvPr/>
              </p:nvSpPr>
              <p:spPr>
                <a:xfrm>
                  <a:off x="2190217" y="5455284"/>
                  <a:ext cx="117041" cy="114975"/>
                </a:xfrm>
                <a:prstGeom prst="ellipse">
                  <a:avLst/>
                </a:prstGeom>
                <a:noFill/>
                <a:ln w="6350">
                  <a:solidFill>
                    <a:srgbClr val="11111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600" dirty="0">
                    <a:solidFill>
                      <a:srgbClr val="111111"/>
                    </a:solidFill>
                  </a:endParaRPr>
                </a:p>
              </p:txBody>
            </p:sp>
          </mc:Choice>
          <mc:Fallback xmlns="">
            <p:sp>
              <p:nvSpPr>
                <p:cNvPr id="20" name="Oval 1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90217" y="5455284"/>
                  <a:ext cx="117041" cy="114975"/>
                </a:xfrm>
                <a:prstGeom prst="ellipse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  <a:ln w="6350">
                  <a:solidFill>
                    <a:srgbClr val="11111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Oval 20"/>
                <p:cNvSpPr/>
                <p:nvPr/>
              </p:nvSpPr>
              <p:spPr>
                <a:xfrm>
                  <a:off x="2831341" y="5455284"/>
                  <a:ext cx="117041" cy="114975"/>
                </a:xfrm>
                <a:prstGeom prst="ellipse">
                  <a:avLst/>
                </a:prstGeom>
                <a:noFill/>
                <a:ln w="6350">
                  <a:solidFill>
                    <a:srgbClr val="11111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600" dirty="0">
                    <a:solidFill>
                      <a:srgbClr val="111111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Oval 2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1341" y="5455284"/>
                  <a:ext cx="117041" cy="114975"/>
                </a:xfrm>
                <a:prstGeom prst="ellipse">
                  <a:avLst/>
                </a:prstGeom>
                <a:blipFill rotWithShape="0">
                  <a:blip r:embed="rId8"/>
                  <a:stretch>
                    <a:fillRect l="-5000"/>
                  </a:stretch>
                </a:blipFill>
                <a:ln w="6350">
                  <a:solidFill>
                    <a:srgbClr val="11111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Oval 21"/>
                <p:cNvSpPr/>
                <p:nvPr/>
              </p:nvSpPr>
              <p:spPr>
                <a:xfrm>
                  <a:off x="1249866" y="5148420"/>
                  <a:ext cx="117041" cy="114975"/>
                </a:xfrm>
                <a:prstGeom prst="ellipse">
                  <a:avLst/>
                </a:prstGeom>
                <a:noFill/>
                <a:ln w="6350">
                  <a:solidFill>
                    <a:srgbClr val="11111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600" dirty="0">
                    <a:solidFill>
                      <a:srgbClr val="111111"/>
                    </a:solidFill>
                  </a:endParaRPr>
                </a:p>
              </p:txBody>
            </p:sp>
          </mc:Choice>
          <mc:Fallback xmlns="">
            <p:sp>
              <p:nvSpPr>
                <p:cNvPr id="22" name="Oval 2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49866" y="5148420"/>
                  <a:ext cx="117041" cy="114975"/>
                </a:xfrm>
                <a:prstGeom prst="ellipse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6350">
                  <a:solidFill>
                    <a:srgbClr val="11111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Oval 22"/>
                <p:cNvSpPr/>
                <p:nvPr/>
              </p:nvSpPr>
              <p:spPr>
                <a:xfrm>
                  <a:off x="2526617" y="5148420"/>
                  <a:ext cx="117041" cy="114975"/>
                </a:xfrm>
                <a:prstGeom prst="ellipse">
                  <a:avLst/>
                </a:prstGeom>
                <a:solidFill>
                  <a:schemeClr val="bg1"/>
                </a:solidFill>
                <a:ln w="6350">
                  <a:solidFill>
                    <a:srgbClr val="11111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600" dirty="0">
                    <a:solidFill>
                      <a:srgbClr val="111111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Oval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26617" y="5148420"/>
                  <a:ext cx="117041" cy="114975"/>
                </a:xfrm>
                <a:prstGeom prst="ellipse">
                  <a:avLst/>
                </a:prstGeom>
                <a:blipFill rotWithShape="0">
                  <a:blip r:embed="rId10"/>
                  <a:stretch>
                    <a:fillRect l="-5000"/>
                  </a:stretch>
                </a:blipFill>
                <a:ln w="6350">
                  <a:solidFill>
                    <a:srgbClr val="11111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Oval 23"/>
                <p:cNvSpPr/>
                <p:nvPr/>
              </p:nvSpPr>
              <p:spPr>
                <a:xfrm>
                  <a:off x="1889911" y="4799730"/>
                  <a:ext cx="117041" cy="114975"/>
                </a:xfrm>
                <a:prstGeom prst="ellipse">
                  <a:avLst/>
                </a:prstGeom>
                <a:noFill/>
                <a:ln w="6350">
                  <a:solidFill>
                    <a:srgbClr val="11111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nb-NO" sz="600" b="0" i="1" smtClean="0">
                            <a:solidFill>
                              <a:srgbClr val="111111"/>
                            </a:solidFill>
                            <a:latin typeface="Cambria Math" panose="02040503050406030204" pitchFamily="18" charset="0"/>
                          </a:rPr>
                          <m:t>𝐻</m:t>
                        </m:r>
                      </m:oMath>
                    </m:oMathPara>
                  </a14:m>
                  <a:endParaRPr lang="en-US" sz="600" dirty="0">
                    <a:solidFill>
                      <a:srgbClr val="111111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Oval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89911" y="4799730"/>
                  <a:ext cx="117041" cy="114975"/>
                </a:xfrm>
                <a:prstGeom prst="ellipse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  <a:ln w="6350">
                  <a:solidFill>
                    <a:srgbClr val="11111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" name="Straight Connector 24"/>
            <p:cNvCxnSpPr>
              <a:stCxn id="18" idx="3"/>
              <a:endCxn id="10" idx="0"/>
            </p:cNvCxnSpPr>
            <p:nvPr/>
          </p:nvCxnSpPr>
          <p:spPr>
            <a:xfrm flipH="1">
              <a:off x="807244" y="5553421"/>
              <a:ext cx="118921" cy="228663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18" idx="5"/>
              <a:endCxn id="11" idx="0"/>
            </p:cNvCxnSpPr>
            <p:nvPr/>
          </p:nvCxnSpPr>
          <p:spPr>
            <a:xfrm>
              <a:off x="1008926" y="5553421"/>
              <a:ext cx="120831" cy="228663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19" idx="3"/>
              <a:endCxn id="12" idx="0"/>
            </p:cNvCxnSpPr>
            <p:nvPr/>
          </p:nvCxnSpPr>
          <p:spPr>
            <a:xfrm flipH="1">
              <a:off x="1452269" y="5553421"/>
              <a:ext cx="113965" cy="228663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19" idx="5"/>
              <a:endCxn id="13" idx="0"/>
            </p:cNvCxnSpPr>
            <p:nvPr/>
          </p:nvCxnSpPr>
          <p:spPr>
            <a:xfrm>
              <a:off x="1648994" y="5553421"/>
              <a:ext cx="125788" cy="228663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>
              <a:stCxn id="20" idx="3"/>
              <a:endCxn id="14" idx="0"/>
            </p:cNvCxnSpPr>
            <p:nvPr/>
          </p:nvCxnSpPr>
          <p:spPr>
            <a:xfrm flipH="1">
              <a:off x="2097294" y="5553421"/>
              <a:ext cx="110063" cy="226276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>
              <a:stCxn id="20" idx="5"/>
              <a:endCxn id="15" idx="0"/>
            </p:cNvCxnSpPr>
            <p:nvPr/>
          </p:nvCxnSpPr>
          <p:spPr>
            <a:xfrm>
              <a:off x="2290118" y="5553421"/>
              <a:ext cx="129689" cy="228663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>
              <a:stCxn id="21" idx="3"/>
              <a:endCxn id="16" idx="0"/>
            </p:cNvCxnSpPr>
            <p:nvPr/>
          </p:nvCxnSpPr>
          <p:spPr>
            <a:xfrm flipH="1">
              <a:off x="2742319" y="5553421"/>
              <a:ext cx="106162" cy="226276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>
              <a:stCxn id="21" idx="5"/>
              <a:endCxn id="17" idx="0"/>
            </p:cNvCxnSpPr>
            <p:nvPr/>
          </p:nvCxnSpPr>
          <p:spPr>
            <a:xfrm>
              <a:off x="2931241" y="5553421"/>
              <a:ext cx="133590" cy="214248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>
              <a:stCxn id="23" idx="5"/>
              <a:endCxn id="21" idx="1"/>
            </p:cNvCxnSpPr>
            <p:nvPr/>
          </p:nvCxnSpPr>
          <p:spPr>
            <a:xfrm>
              <a:off x="2626517" y="5246557"/>
              <a:ext cx="221963" cy="225565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23" idx="3"/>
              <a:endCxn id="20" idx="7"/>
            </p:cNvCxnSpPr>
            <p:nvPr/>
          </p:nvCxnSpPr>
          <p:spPr>
            <a:xfrm flipH="1">
              <a:off x="2290118" y="5246557"/>
              <a:ext cx="253640" cy="225565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>
              <a:stCxn id="22" idx="5"/>
              <a:endCxn id="19" idx="1"/>
            </p:cNvCxnSpPr>
            <p:nvPr/>
          </p:nvCxnSpPr>
          <p:spPr>
            <a:xfrm>
              <a:off x="1349767" y="5246557"/>
              <a:ext cx="216467" cy="225565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stCxn id="22" idx="3"/>
              <a:endCxn id="18" idx="7"/>
            </p:cNvCxnSpPr>
            <p:nvPr/>
          </p:nvCxnSpPr>
          <p:spPr>
            <a:xfrm flipH="1">
              <a:off x="1008926" y="5246557"/>
              <a:ext cx="258081" cy="225565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>
              <a:stCxn id="24" idx="3"/>
              <a:endCxn id="22" idx="7"/>
            </p:cNvCxnSpPr>
            <p:nvPr/>
          </p:nvCxnSpPr>
          <p:spPr>
            <a:xfrm flipH="1">
              <a:off x="1349767" y="4897867"/>
              <a:ext cx="557284" cy="267391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>
              <a:stCxn id="23" idx="1"/>
              <a:endCxn id="24" idx="5"/>
            </p:cNvCxnSpPr>
            <p:nvPr/>
          </p:nvCxnSpPr>
          <p:spPr>
            <a:xfrm flipH="1" flipV="1">
              <a:off x="1989811" y="4897867"/>
              <a:ext cx="553947" cy="267391"/>
            </a:xfrm>
            <a:prstGeom prst="line">
              <a:avLst/>
            </a:prstGeom>
            <a:ln w="6350">
              <a:solidFill>
                <a:srgbClr val="111111"/>
              </a:solidFill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624728" y="5931816"/>
                  <a:ext cx="260202" cy="1960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</m:oMath>
                    </m:oMathPara>
                  </a14:m>
                  <a:endParaRPr lang="en-US" sz="6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4728" y="5931816"/>
                  <a:ext cx="260202" cy="196016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r="-190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/>
                <p:cNvSpPr txBox="1"/>
                <p:nvPr/>
              </p:nvSpPr>
              <p:spPr>
                <a:xfrm>
                  <a:off x="960122" y="5931816"/>
                  <a:ext cx="260202" cy="1962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oMath>
                    </m:oMathPara>
                  </a14:m>
                  <a:endParaRPr lang="en-US" sz="6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TextBox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0122" y="5931816"/>
                  <a:ext cx="260202" cy="196208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 r="-190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TextBox 40"/>
                <p:cNvSpPr txBox="1"/>
                <p:nvPr/>
              </p:nvSpPr>
              <p:spPr>
                <a:xfrm>
                  <a:off x="1272576" y="5932186"/>
                  <a:ext cx="260202" cy="1966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</m:oMath>
                    </m:oMathPara>
                  </a14:m>
                  <a:endParaRPr lang="en-US" sz="6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1" name="TextBox 4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2576" y="5932186"/>
                  <a:ext cx="260202" cy="196657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 r="-162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1590609" y="5931816"/>
                  <a:ext cx="260202" cy="1958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bSup>
                      </m:oMath>
                    </m:oMathPara>
                  </a14:m>
                  <a:endParaRPr lang="en-US" sz="6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90609" y="5931816"/>
                  <a:ext cx="260202" cy="195823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r="-1860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/>
                <p:cNvSpPr txBox="1"/>
                <p:nvPr/>
              </p:nvSpPr>
              <p:spPr>
                <a:xfrm>
                  <a:off x="1907195" y="5932186"/>
                  <a:ext cx="260202" cy="1980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bSup>
                      </m:oMath>
                    </m:oMathPara>
                  </a14:m>
                  <a:endParaRPr lang="en-US" sz="6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3" name="TextBox 4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7195" y="5932186"/>
                  <a:ext cx="260202" cy="198068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 r="-162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2242320" y="5932557"/>
                  <a:ext cx="260202" cy="1967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bSup>
                      </m:oMath>
                    </m:oMathPara>
                  </a14:m>
                  <a:endParaRPr lang="en-US" sz="6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42320" y="5932557"/>
                  <a:ext cx="260202" cy="196785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r="-162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TextBox 44"/>
                <p:cNvSpPr txBox="1"/>
                <p:nvPr/>
              </p:nvSpPr>
              <p:spPr>
                <a:xfrm>
                  <a:off x="2554752" y="5932557"/>
                  <a:ext cx="260202" cy="1958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sup>
                        </m:sSubSup>
                      </m:oMath>
                    </m:oMathPara>
                  </a14:m>
                  <a:endParaRPr lang="en-US" sz="6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5" name="TextBox 4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4752" y="5932557"/>
                  <a:ext cx="260202" cy="195823"/>
                </a:xfrm>
                <a:prstGeom prst="rect">
                  <a:avLst/>
                </a:prstGeom>
                <a:blipFill rotWithShape="0">
                  <a:blip r:embed="rId17"/>
                  <a:stretch>
                    <a:fillRect r="-1860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TextBox 45"/>
                <p:cNvSpPr txBox="1"/>
                <p:nvPr/>
              </p:nvSpPr>
              <p:spPr>
                <a:xfrm>
                  <a:off x="2878827" y="5932557"/>
                  <a:ext cx="260202" cy="1968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0070C0"/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bSup>
                      </m:oMath>
                    </m:oMathPara>
                  </a14:m>
                  <a:endParaRPr lang="en-US" sz="6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TextBox 4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78827" y="5932557"/>
                  <a:ext cx="260202" cy="196849"/>
                </a:xfrm>
                <a:prstGeom prst="rect">
                  <a:avLst/>
                </a:prstGeom>
                <a:blipFill rotWithShape="0">
                  <a:blip r:embed="rId18"/>
                  <a:stretch>
                    <a:fillRect r="-1860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TextBox 46"/>
                <p:cNvSpPr txBox="1"/>
                <p:nvPr/>
              </p:nvSpPr>
              <p:spPr>
                <a:xfrm>
                  <a:off x="1818330" y="4581128"/>
                  <a:ext cx="260202" cy="2000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700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𝑝𝑘</m:t>
                        </m:r>
                      </m:oMath>
                    </m:oMathPara>
                  </a14:m>
                  <a:endParaRPr lang="en-US" sz="700" dirty="0">
                    <a:solidFill>
                      <a:srgbClr val="0070C0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TextBox 4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18330" y="4581128"/>
                  <a:ext cx="260202" cy="200055"/>
                </a:xfrm>
                <a:prstGeom prst="rect">
                  <a:avLst/>
                </a:prstGeom>
                <a:blipFill rotWithShape="0"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TextBox 47"/>
                <p:cNvSpPr txBox="1"/>
                <p:nvPr/>
              </p:nvSpPr>
              <p:spPr>
                <a:xfrm>
                  <a:off x="629371" y="6065433"/>
                  <a:ext cx="260202" cy="19601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𝑠𝑘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p>
                        </m:sSubSup>
                      </m:oMath>
                    </m:oMathPara>
                  </a14:m>
                  <a:endParaRPr lang="en-US" sz="6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48" name="TextBox 4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9371" y="6065433"/>
                  <a:ext cx="260202" cy="196016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r="-162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964765" y="6065434"/>
                  <a:ext cx="260202" cy="19620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oMath>
                    </m:oMathPara>
                  </a14:m>
                  <a:endParaRPr lang="en-US" sz="6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64765" y="6065434"/>
                  <a:ext cx="260202" cy="196208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r="-162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1277219" y="6065804"/>
                  <a:ext cx="260202" cy="19665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</m:oMath>
                    </m:oMathPara>
                  </a14:m>
                  <a:endParaRPr lang="en-US" sz="6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7219" y="6065804"/>
                  <a:ext cx="260202" cy="196657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r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TextBox 50"/>
                <p:cNvSpPr txBox="1"/>
                <p:nvPr/>
              </p:nvSpPr>
              <p:spPr>
                <a:xfrm>
                  <a:off x="1595252" y="6065434"/>
                  <a:ext cx="260202" cy="1958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𝑠𝑘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bSup>
                      </m:oMath>
                    </m:oMathPara>
                  </a14:m>
                  <a:endParaRPr lang="en-US" sz="6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1" name="TextBox 5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95252" y="6065434"/>
                  <a:ext cx="260202" cy="195823"/>
                </a:xfrm>
                <a:prstGeom prst="rect">
                  <a:avLst/>
                </a:prstGeom>
                <a:blipFill rotWithShape="0">
                  <a:blip r:embed="rId23"/>
                  <a:stretch>
                    <a:fillRect r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TextBox 51"/>
                <p:cNvSpPr txBox="1"/>
                <p:nvPr/>
              </p:nvSpPr>
              <p:spPr>
                <a:xfrm>
                  <a:off x="1911838" y="6065804"/>
                  <a:ext cx="260202" cy="1980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bSup>
                      </m:oMath>
                    </m:oMathPara>
                  </a14:m>
                  <a:endParaRPr lang="en-US" sz="6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2" name="TextBox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11838" y="6065804"/>
                  <a:ext cx="260202" cy="198068"/>
                </a:xfrm>
                <a:prstGeom prst="rect">
                  <a:avLst/>
                </a:prstGeom>
                <a:blipFill rotWithShape="0">
                  <a:blip r:embed="rId24"/>
                  <a:stretch>
                    <a:fillRect r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/>
                <p:cNvSpPr txBox="1"/>
                <p:nvPr/>
              </p:nvSpPr>
              <p:spPr>
                <a:xfrm>
                  <a:off x="2246964" y="6066175"/>
                  <a:ext cx="260202" cy="1967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bSup>
                      </m:oMath>
                    </m:oMathPara>
                  </a14:m>
                  <a:endParaRPr lang="en-US" sz="6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TextBox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46964" y="6066175"/>
                  <a:ext cx="260202" cy="196785"/>
                </a:xfrm>
                <a:prstGeom prst="rect">
                  <a:avLst/>
                </a:prstGeom>
                <a:blipFill rotWithShape="0">
                  <a:blip r:embed="rId25"/>
                  <a:stretch>
                    <a:fillRect r="-16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TextBox 53"/>
                <p:cNvSpPr txBox="1"/>
                <p:nvPr/>
              </p:nvSpPr>
              <p:spPr>
                <a:xfrm>
                  <a:off x="2559395" y="6066175"/>
                  <a:ext cx="260202" cy="19582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nb-NO" sz="6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sup>
                        </m:sSubSup>
                      </m:oMath>
                    </m:oMathPara>
                  </a14:m>
                  <a:endParaRPr lang="en-US" sz="6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4" name="TextBox 5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59395" y="6066175"/>
                  <a:ext cx="260202" cy="195823"/>
                </a:xfrm>
                <a:prstGeom prst="rect">
                  <a:avLst/>
                </a:prstGeom>
                <a:blipFill rotWithShape="0">
                  <a:blip r:embed="rId26"/>
                  <a:stretch>
                    <a:fillRect r="-1395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2883470" y="6066175"/>
                  <a:ext cx="260202" cy="1968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𝑠𝑘</m:t>
                            </m:r>
                          </m:e>
                          <m:sub>
                            <m:r>
                              <m:rPr>
                                <m:nor/>
                              </m:rPr>
                              <a:rPr lang="nb-NO" sz="600" b="0" i="0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ots</m:t>
                            </m:r>
                          </m:sub>
                          <m:sup>
                            <m:r>
                              <a:rPr lang="nb-NO" sz="600" b="0" i="1" smtClean="0">
                                <a:solidFill>
                                  <a:srgbClr val="C00000"/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</m:sup>
                        </m:sSubSup>
                      </m:oMath>
                    </m:oMathPara>
                  </a14:m>
                  <a:endParaRPr lang="en-US" sz="600" dirty="0">
                    <a:solidFill>
                      <a:srgbClr val="C00000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83470" y="6066175"/>
                  <a:ext cx="260202" cy="196849"/>
                </a:xfrm>
                <a:prstGeom prst="rect">
                  <a:avLst/>
                </a:prstGeom>
                <a:blipFill rotWithShape="0">
                  <a:blip r:embed="rId27"/>
                  <a:stretch>
                    <a:fillRect r="-1627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/>
              <p:cNvSpPr txBox="1"/>
              <p:nvPr/>
            </p:nvSpPr>
            <p:spPr>
              <a:xfrm>
                <a:off x="9042418" y="1916832"/>
                <a:ext cx="189077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𝒄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𝑮𝒙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2000" b="1" i="1" smtClean="0">
                          <a:latin typeface="Cambria Math" panose="02040503050406030204" pitchFamily="18" charset="0"/>
                        </a:rPr>
                        <m:t>𝒆</m:t>
                      </m:r>
                      <m:r>
                        <a:rPr lang="nb-NO" sz="2000" b="0" i="1" smtClean="0">
                          <a:latin typeface="Cambria Math" panose="02040503050406030204" pitchFamily="18" charset="0"/>
                        </a:rPr>
                        <m:t>∈</m:t>
                      </m:r>
                      <m:sSubSup>
                        <m:sSubSupPr>
                          <m:ctrlPr>
                            <a:rPr lang="nb-NO" sz="2000" b="1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nb-NO" sz="2000" b="1" i="1" smtClean="0">
                              <a:latin typeface="Cambria Math" panose="02040503050406030204" pitchFamily="18" charset="0"/>
                            </a:rPr>
                            <m:t>𝑭</m:t>
                          </m:r>
                        </m:e>
                        <m:sub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nb-NO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bSup>
                    </m:oMath>
                  </m:oMathPara>
                </a14:m>
                <a:endParaRPr lang="en-US" sz="2000" b="1" dirty="0"/>
              </a:p>
            </p:txBody>
          </p:sp>
        </mc:Choice>
        <mc:Fallback xmlns="">
          <p:sp>
            <p:nvSpPr>
              <p:cNvPr id="57" name="TextBox 5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42418" y="1916832"/>
                <a:ext cx="1890774" cy="307777"/>
              </a:xfrm>
              <a:prstGeom prst="rect">
                <a:avLst/>
              </a:prstGeom>
              <a:blipFill rotWithShape="0">
                <a:blip r:embed="rId28"/>
                <a:stretch>
                  <a:fillRect l="-1608" b="-21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9" name="Straight Connector 58"/>
          <p:cNvCxnSpPr/>
          <p:nvPr/>
        </p:nvCxnSpPr>
        <p:spPr bwMode="auto">
          <a:xfrm>
            <a:off x="3541818" y="2798534"/>
            <a:ext cx="1443094" cy="487483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D60093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2" name="TextBox 61"/>
          <p:cNvSpPr txBox="1"/>
          <p:nvPr/>
        </p:nvSpPr>
        <p:spPr>
          <a:xfrm>
            <a:off x="1126502" y="1091367"/>
            <a:ext cx="28663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Lattice-based cryptography 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042418" y="1349904"/>
            <a:ext cx="24299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Code-based encryption 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8303568" y="5882036"/>
            <a:ext cx="3888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/>
              <a:t>Supersingular</a:t>
            </a:r>
            <a:r>
              <a:rPr lang="en-US" sz="1400" dirty="0"/>
              <a:t> isogeny key exchange 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1099851" y="5952068"/>
            <a:ext cx="25751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Hash-based signatures </a:t>
            </a:r>
          </a:p>
        </p:txBody>
      </p:sp>
      <p:cxnSp>
        <p:nvCxnSpPr>
          <p:cNvPr id="66" name="Straight Connector 65"/>
          <p:cNvCxnSpPr/>
          <p:nvPr/>
        </p:nvCxnSpPr>
        <p:spPr bwMode="auto">
          <a:xfrm flipV="1">
            <a:off x="7464152" y="2357969"/>
            <a:ext cx="1902389" cy="888949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9" name="Straight Connector 68"/>
          <p:cNvCxnSpPr/>
          <p:nvPr/>
        </p:nvCxnSpPr>
        <p:spPr bwMode="auto">
          <a:xfrm>
            <a:off x="7464152" y="4358772"/>
            <a:ext cx="1036147" cy="424724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72" name="Straight Connector 71"/>
          <p:cNvCxnSpPr/>
          <p:nvPr/>
        </p:nvCxnSpPr>
        <p:spPr bwMode="auto">
          <a:xfrm flipV="1">
            <a:off x="2678789" y="3717032"/>
            <a:ext cx="3129179" cy="689677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Explosion 1 1"/>
          <p:cNvSpPr/>
          <p:nvPr/>
        </p:nvSpPr>
        <p:spPr bwMode="auto">
          <a:xfrm>
            <a:off x="8999973" y="3614476"/>
            <a:ext cx="2160240" cy="2235036"/>
          </a:xfrm>
          <a:prstGeom prst="irregularSeal1">
            <a:avLst/>
          </a:prstGeom>
          <a:solidFill>
            <a:schemeClr val="accent5">
              <a:lumMod val="40000"/>
              <a:lumOff val="60000"/>
            </a:schemeClr>
          </a:solidFill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600" dirty="0">
                <a:ea typeface="Cambria Math" panose="02040503050406030204" pitchFamily="18" charset="0"/>
              </a:rPr>
              <a:t>Broken this year!</a:t>
            </a:r>
          </a:p>
        </p:txBody>
      </p:sp>
      <p:sp>
        <p:nvSpPr>
          <p:cNvPr id="3" name="Rectangle 2"/>
          <p:cNvSpPr/>
          <p:nvPr/>
        </p:nvSpPr>
        <p:spPr>
          <a:xfrm>
            <a:off x="9192048" y="3295076"/>
            <a:ext cx="2130711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dirty="0">
                <a:hlinkClick r:id="rId29"/>
              </a:rPr>
              <a:t>https://eprint.iacr.org/2022/975</a:t>
            </a:r>
            <a:r>
              <a:rPr lang="en-US" sz="105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43484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62" grpId="0"/>
      <p:bldP spid="63" grpId="0"/>
      <p:bldP spid="64" grpId="0"/>
      <p:bldP spid="65" grpId="0"/>
      <p:bldP spid="2" grpId="0" animBg="1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9596416"/>
              </p:ext>
            </p:extLst>
          </p:nvPr>
        </p:nvGraphicFramePr>
        <p:xfrm>
          <a:off x="6341245" y="1278464"/>
          <a:ext cx="5340427" cy="49588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155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48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5492">
                <a:tc>
                  <a:txBody>
                    <a:bodyPr/>
                    <a:lstStyle/>
                    <a:p>
                      <a:r>
                        <a:rPr lang="en-US" sz="1200" b="1" dirty="0"/>
                        <a:t>Algorithm (public-key</a:t>
                      </a:r>
                      <a:r>
                        <a:rPr lang="en-US" sz="1200" b="1" baseline="0" dirty="0"/>
                        <a:t> encryption)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Problem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/>
                        <a:t>Classic </a:t>
                      </a:r>
                      <a:r>
                        <a:rPr lang="en-US" sz="1200" dirty="0" err="1"/>
                        <a:t>McEliece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Code-based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/>
                        <a:t>CRYSTALS-KYBER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Lattice-based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/>
                        <a:t>NTRU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Lattice-based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/>
                        <a:t>SABER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Lattice-based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BIKE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Code-based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 err="1">
                          <a:solidFill>
                            <a:schemeClr val="tx1"/>
                          </a:solidFill>
                        </a:rPr>
                        <a:t>FrodoKEM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Lattice-based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HQC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Code-based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NTRU Prime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Lattice-based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SIKE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Isogeny-based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b="1" dirty="0"/>
                        <a:t>Algorithm (digital</a:t>
                      </a:r>
                      <a:r>
                        <a:rPr lang="en-US" sz="1200" b="1" baseline="0" dirty="0"/>
                        <a:t> signatures)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Problem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/>
                        <a:t>CRYSTALS-DILITHIUM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Lattice-based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/>
                        <a:t>Falcon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Lattice-based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/>
                        <a:t>Rainbow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Multivariate-based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 err="1">
                          <a:solidFill>
                            <a:schemeClr val="tx1"/>
                          </a:solidFill>
                        </a:rPr>
                        <a:t>GeMSS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Multivariate-based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Picnic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ZKP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SPHINCS+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Hash-based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NIST post-quantum competition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Public competition to standardize </a:t>
            </a:r>
            <a:br>
              <a:rPr lang="en-US" sz="1800" dirty="0"/>
            </a:br>
            <a:r>
              <a:rPr lang="en-US" sz="1800" dirty="0"/>
              <a:t>post-quantum schemes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Public-key encryption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Digital signatures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Started in 2017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Round 1: 69 submissions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Round 2: 26 candidates selected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Round 3: 15 candidates selected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Round 4: alternative candidates</a:t>
            </a:r>
          </a:p>
          <a:p>
            <a:pPr marL="474663" lvl="1" indent="0"/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Winners: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CRYSTALS-KYBER 		(PKE)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CRYSTALS-DILITHIUM	(Signature)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Falcon			(Signature)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SPHINCS+			(Signature)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2151" y="1278464"/>
            <a:ext cx="5339522" cy="468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615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24088"/>
              </p:ext>
            </p:extLst>
          </p:nvPr>
        </p:nvGraphicFramePr>
        <p:xfrm>
          <a:off x="6341245" y="1278464"/>
          <a:ext cx="5340427" cy="49588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155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48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5492">
                <a:tc>
                  <a:txBody>
                    <a:bodyPr/>
                    <a:lstStyle/>
                    <a:p>
                      <a:r>
                        <a:rPr lang="en-US" sz="1200" b="1" dirty="0"/>
                        <a:t>Algorithm (public-key</a:t>
                      </a:r>
                      <a:r>
                        <a:rPr lang="en-US" sz="1200" b="1" baseline="0" dirty="0"/>
                        <a:t> encryption)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Problem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/>
                        <a:t>Classic </a:t>
                      </a:r>
                      <a:r>
                        <a:rPr lang="en-US" sz="1200" dirty="0" err="1"/>
                        <a:t>McEliece</a:t>
                      </a:r>
                      <a:endParaRPr lang="en-US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Code-based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CRYSTALS-KYBER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Lattice-based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/>
                        <a:t>NTRU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Lattice-based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/>
                        <a:t>SABER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Lattice-based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BIKE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Code-based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 err="1">
                          <a:solidFill>
                            <a:schemeClr val="tx1"/>
                          </a:solidFill>
                        </a:rPr>
                        <a:t>FrodoKEM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Lattice-based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HQC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Code-based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NTRU Prime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Lattice-based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SIKE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Isogeny-based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b="1" dirty="0"/>
                        <a:t>Algorithm (digital</a:t>
                      </a:r>
                      <a:r>
                        <a:rPr lang="en-US" sz="1200" b="1" baseline="0" dirty="0"/>
                        <a:t> signatures)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Problem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CRYSTALS-DILITHIUM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Lattice-based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Falcon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Lattice-based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/>
                        <a:t>Rainbow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Multivariate-based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 err="1">
                          <a:solidFill>
                            <a:schemeClr val="tx1"/>
                          </a:solidFill>
                        </a:rPr>
                        <a:t>GeMSS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Multivariate-based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Picnic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ZKP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SPHINCS+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Hash-based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NIST post-quantum competition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Public competition to standardize </a:t>
            </a:r>
            <a:br>
              <a:rPr lang="en-US" sz="1800" dirty="0"/>
            </a:br>
            <a:r>
              <a:rPr lang="en-US" sz="1800" dirty="0"/>
              <a:t>post-quantum schemes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Public-key encryption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Digital signatures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Started in 2017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Round 1: 69 submissions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Round 2: 26 candidates selected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Round 3: 15 candidates selected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Round 4: alternative candidates</a:t>
            </a:r>
          </a:p>
          <a:p>
            <a:pPr marL="474663" lvl="1" indent="0"/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Winners: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CRYSTALS-KYBER 		(PKE)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CRYSTALS-DILITHIUM	(Signature)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Falcon			(Signature)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SPHINCS+			(Signature)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5034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9327978"/>
              </p:ext>
            </p:extLst>
          </p:nvPr>
        </p:nvGraphicFramePr>
        <p:xfrm>
          <a:off x="6341245" y="1278464"/>
          <a:ext cx="5340427" cy="49588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6155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248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75492">
                <a:tc>
                  <a:txBody>
                    <a:bodyPr/>
                    <a:lstStyle/>
                    <a:p>
                      <a:r>
                        <a:rPr lang="en-US" sz="1200" b="1" dirty="0"/>
                        <a:t>Algorithm (public-key</a:t>
                      </a:r>
                      <a:r>
                        <a:rPr lang="en-US" sz="1200" b="1" baseline="0" dirty="0"/>
                        <a:t> encryption)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Problem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2"/>
                          </a:solidFill>
                        </a:rPr>
                        <a:t>Classic </a:t>
                      </a:r>
                      <a:r>
                        <a:rPr lang="en-US" sz="1200" dirty="0" err="1">
                          <a:solidFill>
                            <a:schemeClr val="accent2"/>
                          </a:solidFill>
                        </a:rPr>
                        <a:t>McEliece</a:t>
                      </a:r>
                      <a:endParaRPr lang="en-US" sz="120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2"/>
                          </a:solidFill>
                        </a:rPr>
                        <a:t>Code-based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CRYSTALS-KYBER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Lattice-based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/>
                        <a:t>NTRU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Lattice-based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/>
                        <a:t>SABER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Lattice-based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2"/>
                          </a:solidFill>
                        </a:rPr>
                        <a:t>BIKE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2"/>
                          </a:solidFill>
                        </a:rPr>
                        <a:t>Code-based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 err="1">
                          <a:solidFill>
                            <a:schemeClr val="tx1"/>
                          </a:solidFill>
                        </a:rPr>
                        <a:t>FrodoKEM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Lattice-based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2"/>
                          </a:solidFill>
                        </a:rPr>
                        <a:t>HQC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2"/>
                          </a:solidFill>
                        </a:rPr>
                        <a:t>Code-based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NTRU Prime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Lattice-based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2"/>
                          </a:solidFill>
                        </a:rPr>
                        <a:t>SIKE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2"/>
                          </a:solidFill>
                        </a:rPr>
                        <a:t>Isogeny-based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b="1" dirty="0"/>
                        <a:t>Algorithm (digital</a:t>
                      </a:r>
                      <a:r>
                        <a:rPr lang="en-US" sz="1200" b="1" baseline="0" dirty="0"/>
                        <a:t> signatures)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Problem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CRYSTALS-DILITHIUM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Lattice-based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Falcon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Lattice-based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/>
                        <a:t>Rainbow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Multivariate-based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 err="1">
                          <a:solidFill>
                            <a:schemeClr val="tx1"/>
                          </a:solidFill>
                        </a:rPr>
                        <a:t>GeMSS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Multivariate-based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Picnic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ZKP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75492">
                <a:tc>
                  <a:txBody>
                    <a:bodyPr/>
                    <a:lstStyle/>
                    <a:p>
                      <a:r>
                        <a:rPr lang="en-US" sz="1200" b="0" dirty="0">
                          <a:solidFill>
                            <a:srgbClr val="FF0000"/>
                          </a:solidFill>
                        </a:rPr>
                        <a:t>SPHINCS+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Hash-based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NIST post-quantum competition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Public competition to standardize </a:t>
            </a:r>
            <a:br>
              <a:rPr lang="en-US" sz="1800" dirty="0"/>
            </a:br>
            <a:r>
              <a:rPr lang="en-US" sz="1800" dirty="0"/>
              <a:t>post-quantum schemes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Public-key encryption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Digital signatures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 lvl="1">
              <a:buFont typeface="Arial" panose="020B0604020202020204" pitchFamily="34" charset="0"/>
              <a:buChar char="•"/>
            </a:pPr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Started in 2017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Round 1: 69 submissions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Round 2: 26 candidates selected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Round 3: 15 candidates selected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Round 4: alternative candidates</a:t>
            </a:r>
          </a:p>
          <a:p>
            <a:pPr marL="474663" lvl="1" indent="0"/>
            <a:endParaRPr lang="en-US" sz="16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Winners: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CRYSTALS-KYBER 		(PKE)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CRYSTALS-DILITHIUM	(Signature)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Falcon			(Signature)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SPHINCS+			(Signature)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7712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Lattice-based cryptography</a:t>
            </a:r>
          </a:p>
        </p:txBody>
      </p:sp>
      <p:sp>
        <p:nvSpPr>
          <p:cNvPr id="22" name="Content Placeholder 2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Very versatile computational problems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Public-key encryption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Digital signatures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Hash functions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Fully homomorphic encryption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Key exchange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Leads to efficient and compact schemes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endParaRPr lang="en-U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Based on hardness of problems in algebraic number theory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 dirty="0"/>
              <a:t>Believed to be hard also for quantum computers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31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3451" y="4564408"/>
            <a:ext cx="2294671" cy="116884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059059" y="1340768"/>
            <a:ext cx="32935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Shortest</a:t>
            </a:r>
            <a:r>
              <a:rPr lang="en-US" sz="2000" dirty="0"/>
              <a:t> </a:t>
            </a:r>
            <a:r>
              <a:rPr lang="en-US" sz="2000" b="1" dirty="0"/>
              <a:t>vector problem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12224" y="4073362"/>
            <a:ext cx="31683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Closest</a:t>
            </a:r>
            <a:r>
              <a:rPr lang="en-US" sz="2000" dirty="0"/>
              <a:t> </a:t>
            </a:r>
            <a:r>
              <a:rPr lang="en-US" sz="2000" b="1" dirty="0"/>
              <a:t>vector problem</a:t>
            </a:r>
          </a:p>
        </p:txBody>
      </p:sp>
      <p:pic>
        <p:nvPicPr>
          <p:cNvPr id="23" name="Content Placeholder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03451" y="1848719"/>
            <a:ext cx="2294671" cy="11688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43151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Lattice-based cryptography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066" t="8962" r="8657" b="8960"/>
          <a:stretch/>
        </p:blipFill>
        <p:spPr>
          <a:xfrm>
            <a:off x="911424" y="1196752"/>
            <a:ext cx="10153128" cy="547260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32104" y="6373118"/>
            <a:ext cx="42447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hlinkClick r:id="rId3"/>
              </a:rPr>
              <a:t>https://cr.yp.to/talks/2017.12.28/slides-dan+nadia+tanja-20171228-latticehacks-16x9.pdf</a:t>
            </a:r>
            <a:endParaRPr lang="en-US" sz="800" dirty="0"/>
          </a:p>
          <a:p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23037670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Post-quantum cryptography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Want to learn more about post-quantum cryptography?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Sign up for </a:t>
            </a:r>
            <a:r>
              <a:rPr lang="en-US" dirty="0">
                <a:hlinkClick r:id="rId2"/>
              </a:rPr>
              <a:t>TEK5550 - Advanced Topics in Cryptology </a:t>
            </a:r>
            <a:r>
              <a:rPr lang="en-US" dirty="0"/>
              <a:t>next spring!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F6590AF8-4F64-4D1C-B3C4-F65976908F52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3171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week	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Summary lecture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If there's anything in particular you want me to repeat, let me know!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Ask me anything session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621061"/>
      </p:ext>
    </p:extLst>
  </p:cSld>
  <p:clrMapOvr>
    <a:masterClrMapping/>
  </p:clrMapOvr>
</p:sld>
</file>

<file path=ppt/theme/theme1.xml><?xml version="1.0" encoding="utf-8"?>
<a:theme xmlns:a="http://schemas.openxmlformats.org/drawingml/2006/main" name="1_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0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F80CA8B8-D88A-4F90-A944-3A97B4A00331}" vid="{37435797-98CB-4FFC-AF13-1FC647D06020}"/>
    </a:ext>
  </a:extLst>
</a:theme>
</file>

<file path=ppt/theme/theme2.xml><?xml version="1.0" encoding="utf-8"?>
<a:theme xmlns:a="http://schemas.openxmlformats.org/drawingml/2006/main" name="TEK4500-UIO">
  <a:themeElements>
    <a:clrScheme name="UI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bg1"/>
        </a:solidFill>
        <a:ln w="2857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sz="2400" b="1" dirty="0"/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triangle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sz="2400"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D98F6CE3-5215-439F-B83D-B99FB84D8141}" vid="{C3C4E773-9064-45BA-9BFA-72DEEDBB4312}"/>
    </a:ext>
  </a:extLst>
</a:theme>
</file>

<file path=ppt/theme/theme3.xml><?xml version="1.0" encoding="utf-8"?>
<a:theme xmlns:a="http://schemas.openxmlformats.org/drawingml/2006/main" name="2_TEK4500-UIO">
  <a:themeElements>
    <a:clrScheme name="Custom 1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C000"/>
      </a:accent3>
      <a:accent4>
        <a:srgbClr val="7030A0"/>
      </a:accent4>
      <a:accent5>
        <a:srgbClr val="FF0000"/>
      </a:accent5>
      <a:accent6>
        <a:srgbClr val="EEF9F4"/>
      </a:accent6>
      <a:hlink>
        <a:srgbClr val="0000E5"/>
      </a:hlink>
      <a:folHlink>
        <a:srgbClr val="0000E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DFDA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/>
      </a:spPr>
      <a:bodyPr vert="horz" wrap="square" lIns="91440" tIns="45720" rIns="91440" bIns="45720" numCol="1" rtlCol="0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dirty="0">
            <a:ea typeface="Cambria Math" panose="02040503050406030204" pitchFamily="18" charset="0"/>
          </a:defRPr>
        </a:defPPr>
      </a:lstStyle>
    </a:spDef>
    <a:lnDef>
      <a:spPr bwMode="auto">
        <a:solidFill>
          <a:schemeClr val="accent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triangl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/>
      <a:lstStyle/>
    </a:lnDef>
    <a:txDef>
      <a:spPr>
        <a:noFill/>
      </a:spPr>
      <a:bodyPr wrap="square" rtlCol="0">
        <a:spAutoFit/>
      </a:bodyPr>
      <a:lstStyle>
        <a:defPPr>
          <a:defRPr dirty="0" smtClean="0"/>
        </a:defPPr>
      </a:lstStyle>
    </a:tx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TEK4500-UIO" id="{0E1C8BE1-60D2-4044-BAB8-77C985F6EEA1}" vid="{D4B1BC77-4AE2-48B7-94A1-F92EDC65A8B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TEK4500-UIO</Template>
  <TotalTime>20555</TotalTime>
  <Words>988</Words>
  <Application>Microsoft Office PowerPoint</Application>
  <PresentationFormat>Widescreen</PresentationFormat>
  <Paragraphs>566</Paragraphs>
  <Slides>34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4" baseType="lpstr">
      <vt:lpstr>Arial</vt:lpstr>
      <vt:lpstr>Calibri</vt:lpstr>
      <vt:lpstr>Cambria</vt:lpstr>
      <vt:lpstr>Cambria Math</vt:lpstr>
      <vt:lpstr>Franklin Gothic Book</vt:lpstr>
      <vt:lpstr>Times New Roman</vt:lpstr>
      <vt:lpstr>Wingdings</vt:lpstr>
      <vt:lpstr>1_TEK4500-UIO</vt:lpstr>
      <vt:lpstr>TEK4500-UIO</vt:lpstr>
      <vt:lpstr>2_TEK4500-UIO</vt:lpstr>
      <vt:lpstr>Lecture 13 – Quantum computers,  Shor’s algorithm, post-quantum cryptography </vt:lpstr>
      <vt:lpstr>Quantum computing – the starting point</vt:lpstr>
      <vt:lpstr>Elements of (quantum) computing</vt:lpstr>
      <vt:lpstr>Qubits</vt:lpstr>
      <vt:lpstr>Multiple qubits</vt:lpstr>
      <vt:lpstr>Quantum computation – quantum gates</vt:lpstr>
      <vt:lpstr>(Quantum) NOT-gate (or X gate)</vt:lpstr>
      <vt:lpstr>The Hadamard gate</vt:lpstr>
      <vt:lpstr>Controlled-NOT gate (CNOT)</vt:lpstr>
      <vt:lpstr>Many other gates…</vt:lpstr>
      <vt:lpstr>Quantum gates</vt:lpstr>
      <vt:lpstr>Quantum computer</vt:lpstr>
      <vt:lpstr>What makes quantum computation special?</vt:lpstr>
      <vt:lpstr>Shor's algorithm</vt:lpstr>
      <vt:lpstr>First: something completely different</vt:lpstr>
      <vt:lpstr>Factoring to order-finding</vt:lpstr>
      <vt:lpstr>Shor's algorithm</vt:lpstr>
      <vt:lpstr>Shor’s algorithm</vt:lpstr>
      <vt:lpstr>Fourier transform</vt:lpstr>
      <vt:lpstr>Shor’s algorithm</vt:lpstr>
      <vt:lpstr>Consequences of Shor’s algorithm</vt:lpstr>
      <vt:lpstr>The quantum menace</vt:lpstr>
      <vt:lpstr>The quantum menace</vt:lpstr>
      <vt:lpstr>The quantum menace</vt:lpstr>
      <vt:lpstr>PowerPoint Presentation</vt:lpstr>
      <vt:lpstr>Dealing with quantum computers</vt:lpstr>
      <vt:lpstr>Post-quantum cryptography</vt:lpstr>
      <vt:lpstr>The NIST post-quantum competition</vt:lpstr>
      <vt:lpstr>The NIST post-quantum competition</vt:lpstr>
      <vt:lpstr>The NIST post-quantum competition</vt:lpstr>
      <vt:lpstr>Lattice-based cryptography</vt:lpstr>
      <vt:lpstr>Lattice-based cryptography</vt:lpstr>
      <vt:lpstr>Post-quantum cryptography</vt:lpstr>
      <vt:lpstr>Next week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hakoja</dc:creator>
  <cp:lastModifiedBy>hakoja</cp:lastModifiedBy>
  <cp:revision>922</cp:revision>
  <dcterms:created xsi:type="dcterms:W3CDTF">2020-06-02T10:31:43Z</dcterms:created>
  <dcterms:modified xsi:type="dcterms:W3CDTF">2022-11-16T21:55:09Z</dcterms:modified>
</cp:coreProperties>
</file>