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6" r:id="rId1"/>
  </p:sldMasterIdLst>
  <p:notesMasterIdLst>
    <p:notesMasterId r:id="rId13"/>
  </p:notesMasterIdLst>
  <p:handoutMasterIdLst>
    <p:handoutMasterId r:id="rId14"/>
  </p:handoutMasterIdLst>
  <p:sldIdLst>
    <p:sldId id="327" r:id="rId2"/>
    <p:sldId id="393" r:id="rId3"/>
    <p:sldId id="394" r:id="rId4"/>
    <p:sldId id="395" r:id="rId5"/>
    <p:sldId id="396" r:id="rId6"/>
    <p:sldId id="397" r:id="rId7"/>
    <p:sldId id="391" r:id="rId8"/>
    <p:sldId id="392" r:id="rId9"/>
    <p:sldId id="384" r:id="rId10"/>
    <p:sldId id="383" r:id="rId11"/>
    <p:sldId id="381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614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hakoja" initials="h" lastIdx="5" clrIdx="0">
    <p:extLst>
      <p:ext uri="{19B8F6BF-5375-455C-9EA6-DF929625EA0E}">
        <p15:presenceInfo xmlns:p15="http://schemas.microsoft.com/office/powerpoint/2012/main" userId="hakoja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00"/>
    <a:srgbClr val="FFFF66"/>
    <a:srgbClr val="25FFC6"/>
    <a:srgbClr val="37FFCB"/>
    <a:srgbClr val="FF3399"/>
    <a:srgbClr val="18DDF8"/>
    <a:srgbClr val="FF9900"/>
    <a:srgbClr val="008000"/>
    <a:srgbClr val="CC00FF"/>
    <a:srgbClr val="EFEFF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EB344D84-9AFB-497E-A393-DC336BA19D2E}" styleName="Medium Style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12C8C85-51F0-491E-9774-3900AFEF0FD7}" styleName="Light Style 2 - Acc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0104" autoAdjust="0"/>
  </p:normalViewPr>
  <p:slideViewPr>
    <p:cSldViewPr showGuides="1">
      <p:cViewPr varScale="1">
        <p:scale>
          <a:sx n="103" d="100"/>
          <a:sy n="103" d="100"/>
        </p:scale>
        <p:origin x="852" y="108"/>
      </p:cViewPr>
      <p:guideLst>
        <p:guide orient="horz" pos="2614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>
      <p:cViewPr varScale="1">
        <p:scale>
          <a:sx n="88" d="100"/>
          <a:sy n="88" d="100"/>
        </p:scale>
        <p:origin x="3822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ABCD62D-4B77-4A2F-93D6-13F9CCFC96B4}" type="datetimeFigureOut">
              <a:rPr lang="en-US" smtClean="0"/>
              <a:t>11/23/2022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E33420A-E794-4D2D-BB9A-E2B1E30EB83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027752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290113F-90F5-4A43-9A5C-028416E777E5}" type="datetimeFigureOut">
              <a:rPr lang="en-US" smtClean="0"/>
              <a:t>11/23/2022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910BB4F-27F5-4A35-A00F-14A545D5604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08207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10024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244461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805795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457198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511056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04245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3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15285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2pPr>
              <a:defRPr sz="1800"/>
            </a:lvl2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11437619" y="6386992"/>
            <a:ext cx="488109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00170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90872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3392" y="1080848"/>
            <a:ext cx="5485309" cy="472440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48401" y="1080848"/>
            <a:ext cx="5512228" cy="472440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8" name="Date Placeholder 1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1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11407139" y="6386992"/>
            <a:ext cx="518589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08510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4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3869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5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2206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05037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623392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0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4165600" y="63869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2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11362943" y="6386992"/>
            <a:ext cx="562785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76606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623392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4165600" y="63869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11420061" y="6386992"/>
            <a:ext cx="505668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47602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2028342" y="2835345"/>
            <a:ext cx="7751762" cy="1776412"/>
          </a:xfrm>
        </p:spPr>
        <p:txBody>
          <a:bodyPr/>
          <a:lstStyle>
            <a:lvl1pPr>
              <a:defRPr sz="4000"/>
            </a:lvl1pPr>
            <a:lvl2pPr>
              <a:defRPr sz="2800"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9951824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4165600" y="63869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11737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220629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36370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220629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738566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6800" y="609600"/>
            <a:ext cx="25908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609600"/>
            <a:ext cx="75692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220629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82123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09600"/>
            <a:ext cx="10363200" cy="4572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914400" y="1371600"/>
            <a:ext cx="5080000" cy="4724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6197600" y="1371600"/>
            <a:ext cx="5080000" cy="2286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6197600" y="3810000"/>
            <a:ext cx="5080000" cy="2286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220629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8110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09600"/>
            <a:ext cx="10363200" cy="4572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914400" y="1371600"/>
            <a:ext cx="10363200" cy="4724400"/>
          </a:xfrm>
        </p:spPr>
        <p:txBody>
          <a:bodyPr/>
          <a:lstStyle/>
          <a:p>
            <a:pPr lvl="0"/>
            <a:r>
              <a:rPr lang="en-US" noProof="0" dirty="0"/>
              <a:t>Click icon to add table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220629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372478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391" y="278295"/>
            <a:ext cx="11137237" cy="4572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23392" y="1371600"/>
            <a:ext cx="6201478" cy="4724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050156" y="1371600"/>
            <a:ext cx="4710473" cy="4724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5266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5266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/>
            </a:lvl1pPr>
          </a:lstStyle>
          <a:p>
            <a:endParaRPr lang="en-US" dirty="0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220629" y="65266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/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734777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 marL="0" marR="0" indent="0" algn="l" defTabSz="457189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lvl1pPr>
          </a:lstStyle>
          <a:p>
            <a:r>
              <a:rPr lang="en-GB" noProof="0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3585891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23392" y="332656"/>
            <a:ext cx="1113723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23392" y="1027586"/>
            <a:ext cx="11137237" cy="50684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031" name="Line 7"/>
          <p:cNvSpPr>
            <a:spLocks noChangeShapeType="1"/>
          </p:cNvSpPr>
          <p:nvPr/>
        </p:nvSpPr>
        <p:spPr bwMode="auto">
          <a:xfrm>
            <a:off x="623392" y="908720"/>
            <a:ext cx="11137237" cy="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 sz="2400"/>
          </a:p>
        </p:txBody>
      </p:sp>
      <p:sp>
        <p:nvSpPr>
          <p:cNvPr id="8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623392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4165600" y="63869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11445239" y="6386992"/>
            <a:ext cx="480489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57200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8" r:id="rId2"/>
    <p:sldLayoutId id="2147483679" r:id="rId3"/>
    <p:sldLayoutId id="2147483680" r:id="rId4"/>
    <p:sldLayoutId id="2147483681" r:id="rId5"/>
    <p:sldLayoutId id="2147483682" r:id="rId6"/>
    <p:sldLayoutId id="2147483683" r:id="rId7"/>
    <p:sldLayoutId id="2147483684" r:id="rId8"/>
    <p:sldLayoutId id="2147483685" r:id="rId9"/>
    <p:sldLayoutId id="2147483686" r:id="rId10"/>
    <p:sldLayoutId id="2147483687" r:id="rId11"/>
    <p:sldLayoutId id="2147483688" r:id="rId12"/>
    <p:sldLayoutId id="2147483689" r:id="rId13"/>
    <p:sldLayoutId id="2147483690" r:id="rId14"/>
    <p:sldLayoutId id="2147483691" r:id="rId15"/>
    <p:sldLayoutId id="2147483692" r:id="rId16"/>
  </p:sldLayoutIdLst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defRPr sz="2000">
          <a:solidFill>
            <a:schemeClr val="tx1"/>
          </a:solidFill>
          <a:latin typeface="+mn-lt"/>
          <a:ea typeface="+mn-ea"/>
          <a:cs typeface="+mn-cs"/>
        </a:defRPr>
      </a:lvl1pPr>
      <a:lvl2pPr marL="760413" indent="-285750" algn="l" rtl="0" eaLnBrk="1" fontAlgn="base" hangingPunct="1">
        <a:spcBef>
          <a:spcPct val="20000"/>
        </a:spcBef>
        <a:spcAft>
          <a:spcPct val="0"/>
        </a:spcAft>
        <a:defRPr sz="1800">
          <a:solidFill>
            <a:schemeClr val="tx1"/>
          </a:solidFill>
          <a:latin typeface="+mn-lt"/>
        </a:defRPr>
      </a:lvl2pPr>
      <a:lvl3pPr marL="1179513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defRPr sz="14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hakon.jacobsen@its.uio.no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.jpe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0.png"/><Relationship Id="rId9" Type="http://schemas.openxmlformats.org/officeDocument/2006/relationships/image" Target="../media/image18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11" Type="http://schemas.openxmlformats.org/officeDocument/2006/relationships/image" Target="../media/image11.png"/><Relationship Id="rId10" Type="http://schemas.openxmlformats.org/officeDocument/2006/relationships/image" Target="../media/image1.jpeg"/><Relationship Id="rId9" Type="http://schemas.openxmlformats.org/officeDocument/2006/relationships/image" Target="../media/image18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276872"/>
            <a:ext cx="10363200" cy="1470025"/>
          </a:xfrm>
        </p:spPr>
        <p:txBody>
          <a:bodyPr/>
          <a:lstStyle/>
          <a:p>
            <a:pPr algn="ctr"/>
            <a:r>
              <a:rPr lang="en-US" dirty="0"/>
              <a:t>Lecture 14 – Course recap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nb-NO" b="1" dirty="0"/>
              <a:t>TEK4500</a:t>
            </a:r>
          </a:p>
          <a:p>
            <a:r>
              <a:rPr lang="nb-NO" dirty="0"/>
              <a:t>23.11.2022 </a:t>
            </a:r>
          </a:p>
          <a:p>
            <a:r>
              <a:rPr lang="nb-NO" dirty="0"/>
              <a:t>Håkon Jacobsen</a:t>
            </a:r>
          </a:p>
          <a:p>
            <a:r>
              <a:rPr lang="nb-NO" dirty="0">
                <a:solidFill>
                  <a:schemeClr val="accent6"/>
                </a:solidFill>
                <a:hlinkClick r:id="rId3"/>
              </a:rPr>
              <a:t>hakon.jacobsen@its.uio.no</a:t>
            </a:r>
            <a:endParaRPr lang="nb-NO" dirty="0">
              <a:solidFill>
                <a:schemeClr val="accent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73724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Cloud 16"/>
          <p:cNvSpPr/>
          <p:nvPr/>
        </p:nvSpPr>
        <p:spPr bwMode="auto">
          <a:xfrm rot="11390598">
            <a:off x="4499248" y="2005781"/>
            <a:ext cx="3385524" cy="2189270"/>
          </a:xfrm>
          <a:prstGeom prst="cloud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chemeClr val="bg2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What </a:t>
            </a:r>
            <a:r>
              <a:rPr lang="nb-NO" dirty="0"/>
              <a:t>is cryptography?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</a:t>
            </a:fld>
            <a:endParaRPr lang="en-US" dirty="0"/>
          </a:p>
        </p:txBody>
      </p:sp>
      <p:cxnSp>
        <p:nvCxnSpPr>
          <p:cNvPr id="18" name="Straight Arrow Connector 17"/>
          <p:cNvCxnSpPr/>
          <p:nvPr/>
        </p:nvCxnSpPr>
        <p:spPr bwMode="auto">
          <a:xfrm>
            <a:off x="3163392" y="3231546"/>
            <a:ext cx="6057237" cy="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9" name="TextBox 18"/>
          <p:cNvSpPr txBox="1"/>
          <p:nvPr/>
        </p:nvSpPr>
        <p:spPr>
          <a:xfrm>
            <a:off x="1483675" y="1559448"/>
            <a:ext cx="12950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/>
              <a:t>Alice</a:t>
            </a:r>
            <a:endParaRPr lang="en-US" sz="2400" dirty="0"/>
          </a:p>
        </p:txBody>
      </p:sp>
      <p:sp>
        <p:nvSpPr>
          <p:cNvPr id="20" name="TextBox 19"/>
          <p:cNvSpPr txBox="1"/>
          <p:nvPr/>
        </p:nvSpPr>
        <p:spPr>
          <a:xfrm>
            <a:off x="10016417" y="1779868"/>
            <a:ext cx="12950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/>
              <a:t>Bob</a:t>
            </a:r>
            <a:endParaRPr lang="en-US" sz="2400" dirty="0"/>
          </a:p>
        </p:txBody>
      </p:sp>
      <p:sp>
        <p:nvSpPr>
          <p:cNvPr id="24" name="TextBox 23"/>
          <p:cNvSpPr txBox="1"/>
          <p:nvPr/>
        </p:nvSpPr>
        <p:spPr>
          <a:xfrm>
            <a:off x="2682049" y="3000713"/>
            <a:ext cx="12950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/>
              <a:t>M</a:t>
            </a:r>
            <a:endParaRPr lang="en-US" sz="2400" dirty="0"/>
          </a:p>
        </p:txBody>
      </p:sp>
      <p:sp>
        <p:nvSpPr>
          <p:cNvPr id="26" name="TextBox 25"/>
          <p:cNvSpPr txBox="1"/>
          <p:nvPr/>
        </p:nvSpPr>
        <p:spPr>
          <a:xfrm>
            <a:off x="5387843" y="4317967"/>
            <a:ext cx="18278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/>
              <a:t>Adversary</a:t>
            </a:r>
            <a:endParaRPr lang="en-US" sz="2400" dirty="0"/>
          </a:p>
        </p:txBody>
      </p:sp>
      <p:sp>
        <p:nvSpPr>
          <p:cNvPr id="2" name="Down Arrow 1"/>
          <p:cNvSpPr/>
          <p:nvPr/>
        </p:nvSpPr>
        <p:spPr bwMode="auto">
          <a:xfrm>
            <a:off x="5857051" y="3231546"/>
            <a:ext cx="444708" cy="1086421"/>
          </a:xfrm>
          <a:prstGeom prst="downArrow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4910" y="2530889"/>
            <a:ext cx="1561630" cy="1366426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01466" y="2533375"/>
            <a:ext cx="1561630" cy="1366426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1032412" y="4616970"/>
            <a:ext cx="974551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000" b="1" dirty="0">
                <a:solidFill>
                  <a:srgbClr val="3333CC"/>
                </a:solidFill>
              </a:rPr>
              <a:t>Security goals:</a:t>
            </a:r>
          </a:p>
          <a:p>
            <a:endParaRPr lang="nb-NO" sz="2000" dirty="0">
              <a:solidFill>
                <a:schemeClr val="accent6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000" b="1" dirty="0">
                <a:solidFill>
                  <a:schemeClr val="tx2"/>
                </a:solidFill>
              </a:rPr>
              <a:t>Data privacy: </a:t>
            </a:r>
            <a:r>
              <a:rPr lang="nb-NO" sz="2000" dirty="0">
                <a:solidFill>
                  <a:schemeClr val="tx2"/>
                </a:solidFill>
              </a:rPr>
              <a:t>adversary should not be able to </a:t>
            </a:r>
            <a:r>
              <a:rPr lang="nb-NO" sz="2000" i="1" dirty="0">
                <a:solidFill>
                  <a:schemeClr val="tx2"/>
                </a:solidFill>
              </a:rPr>
              <a:t>read</a:t>
            </a:r>
            <a:r>
              <a:rPr lang="nb-NO" sz="2000" dirty="0">
                <a:solidFill>
                  <a:schemeClr val="tx2"/>
                </a:solidFill>
              </a:rPr>
              <a:t> message M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b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20687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Cloud 20"/>
          <p:cNvSpPr/>
          <p:nvPr/>
        </p:nvSpPr>
        <p:spPr bwMode="auto">
          <a:xfrm rot="11390598">
            <a:off x="4499248" y="2005781"/>
            <a:ext cx="3385524" cy="2189270"/>
          </a:xfrm>
          <a:prstGeom prst="cloud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chemeClr val="bg2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What </a:t>
            </a:r>
            <a:r>
              <a:rPr lang="nb-NO" dirty="0"/>
              <a:t>is cryptography?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</a:t>
            </a:fld>
            <a:endParaRPr lang="en-US" dirty="0"/>
          </a:p>
        </p:txBody>
      </p:sp>
      <p:cxnSp>
        <p:nvCxnSpPr>
          <p:cNvPr id="18" name="Straight Arrow Connector 17"/>
          <p:cNvCxnSpPr/>
          <p:nvPr/>
        </p:nvCxnSpPr>
        <p:spPr bwMode="auto">
          <a:xfrm>
            <a:off x="3163392" y="3231546"/>
            <a:ext cx="1963244" cy="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9" name="TextBox 18"/>
          <p:cNvSpPr txBox="1"/>
          <p:nvPr/>
        </p:nvSpPr>
        <p:spPr>
          <a:xfrm>
            <a:off x="1483675" y="1559448"/>
            <a:ext cx="12950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/>
              <a:t>Alice</a:t>
            </a:r>
            <a:endParaRPr lang="en-US" sz="2400" dirty="0"/>
          </a:p>
        </p:txBody>
      </p:sp>
      <p:sp>
        <p:nvSpPr>
          <p:cNvPr id="20" name="TextBox 19"/>
          <p:cNvSpPr txBox="1"/>
          <p:nvPr/>
        </p:nvSpPr>
        <p:spPr>
          <a:xfrm>
            <a:off x="10016417" y="1779868"/>
            <a:ext cx="12950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/>
              <a:t>Bob</a:t>
            </a:r>
            <a:endParaRPr lang="en-US" sz="2400" dirty="0"/>
          </a:p>
        </p:txBody>
      </p:sp>
      <p:sp>
        <p:nvSpPr>
          <p:cNvPr id="24" name="TextBox 23"/>
          <p:cNvSpPr txBox="1"/>
          <p:nvPr/>
        </p:nvSpPr>
        <p:spPr>
          <a:xfrm>
            <a:off x="2682049" y="3000713"/>
            <a:ext cx="12950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/>
              <a:t>M</a:t>
            </a:r>
            <a:endParaRPr lang="en-US" sz="2400" dirty="0"/>
          </a:p>
        </p:txBody>
      </p:sp>
      <p:sp>
        <p:nvSpPr>
          <p:cNvPr id="26" name="TextBox 25"/>
          <p:cNvSpPr txBox="1"/>
          <p:nvPr/>
        </p:nvSpPr>
        <p:spPr>
          <a:xfrm>
            <a:off x="5387843" y="4317967"/>
            <a:ext cx="18278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/>
              <a:t>Adversary</a:t>
            </a:r>
            <a:endParaRPr lang="en-US" sz="2400" dirty="0"/>
          </a:p>
        </p:txBody>
      </p:sp>
      <p:sp>
        <p:nvSpPr>
          <p:cNvPr id="3" name="TextBox 2"/>
          <p:cNvSpPr txBox="1"/>
          <p:nvPr/>
        </p:nvSpPr>
        <p:spPr>
          <a:xfrm>
            <a:off x="1032412" y="4616970"/>
            <a:ext cx="9745515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000" b="1" dirty="0">
                <a:solidFill>
                  <a:srgbClr val="3333CC"/>
                </a:solidFill>
              </a:rPr>
              <a:t>Security goals:</a:t>
            </a:r>
          </a:p>
          <a:p>
            <a:endParaRPr lang="nb-NO" sz="2000" dirty="0">
              <a:solidFill>
                <a:schemeClr val="accent6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000" b="1" dirty="0">
                <a:solidFill>
                  <a:schemeClr val="tx2"/>
                </a:solidFill>
              </a:rPr>
              <a:t>Data privacy: </a:t>
            </a:r>
            <a:r>
              <a:rPr lang="nb-NO" sz="2000" dirty="0">
                <a:solidFill>
                  <a:schemeClr val="tx2"/>
                </a:solidFill>
              </a:rPr>
              <a:t>adversary should not be able to </a:t>
            </a:r>
            <a:r>
              <a:rPr lang="nb-NO" sz="2000" i="1" dirty="0">
                <a:solidFill>
                  <a:schemeClr val="tx2"/>
                </a:solidFill>
              </a:rPr>
              <a:t>read</a:t>
            </a:r>
            <a:r>
              <a:rPr lang="nb-NO" sz="2000" dirty="0">
                <a:solidFill>
                  <a:schemeClr val="tx2"/>
                </a:solidFill>
              </a:rPr>
              <a:t> message M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000" b="1" dirty="0">
                <a:solidFill>
                  <a:schemeClr val="tx2"/>
                </a:solidFill>
              </a:rPr>
              <a:t>Data integrity: </a:t>
            </a:r>
            <a:r>
              <a:rPr lang="nb-NO" sz="2000" dirty="0">
                <a:solidFill>
                  <a:schemeClr val="tx2"/>
                </a:solidFill>
              </a:rPr>
              <a:t>adversary should not be able to </a:t>
            </a:r>
            <a:r>
              <a:rPr lang="nb-NO" sz="2000" i="1" dirty="0">
                <a:solidFill>
                  <a:schemeClr val="tx2"/>
                </a:solidFill>
              </a:rPr>
              <a:t>modify</a:t>
            </a:r>
            <a:r>
              <a:rPr lang="nb-NO" sz="2000" dirty="0">
                <a:solidFill>
                  <a:schemeClr val="tx2"/>
                </a:solidFill>
              </a:rPr>
              <a:t> message M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000" b="1" dirty="0">
                <a:solidFill>
                  <a:schemeClr val="tx2"/>
                </a:solidFill>
              </a:rPr>
              <a:t>Data </a:t>
            </a:r>
            <a:r>
              <a:rPr lang="en-US" sz="2000" b="1" dirty="0">
                <a:solidFill>
                  <a:schemeClr val="tx2"/>
                </a:solidFill>
              </a:rPr>
              <a:t>authenticity</a:t>
            </a:r>
            <a:r>
              <a:rPr lang="nb-NO" sz="2000" b="1" dirty="0">
                <a:solidFill>
                  <a:schemeClr val="tx2"/>
                </a:solidFill>
              </a:rPr>
              <a:t>: </a:t>
            </a:r>
            <a:r>
              <a:rPr lang="nb-NO" sz="2000" dirty="0">
                <a:solidFill>
                  <a:schemeClr val="tx2"/>
                </a:solidFill>
              </a:rPr>
              <a:t>message M really originated from Alice</a:t>
            </a:r>
            <a:r>
              <a:rPr lang="nb-NO" sz="2000" b="1" dirty="0">
                <a:solidFill>
                  <a:schemeClr val="tx2"/>
                </a:solidFill>
              </a:rPr>
              <a:t> </a:t>
            </a:r>
            <a:r>
              <a:rPr lang="nb-NO" sz="2000" dirty="0">
                <a:solidFill>
                  <a:schemeClr val="tx2"/>
                </a:solidFill>
              </a:rPr>
              <a:t>  </a:t>
            </a:r>
            <a:endParaRPr lang="en-US" sz="2000" b="1" dirty="0">
              <a:solidFill>
                <a:schemeClr val="tx2"/>
              </a:solidFill>
            </a:endParaRPr>
          </a:p>
        </p:txBody>
      </p:sp>
      <p:sp>
        <p:nvSpPr>
          <p:cNvPr id="7" name="Explosion 1 6"/>
          <p:cNvSpPr/>
          <p:nvPr/>
        </p:nvSpPr>
        <p:spPr bwMode="auto">
          <a:xfrm>
            <a:off x="5093198" y="2940577"/>
            <a:ext cx="884419" cy="581936"/>
          </a:xfrm>
          <a:prstGeom prst="irregularSeal1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29" name="Arc 28"/>
          <p:cNvSpPr/>
          <p:nvPr/>
        </p:nvSpPr>
        <p:spPr bwMode="auto">
          <a:xfrm rot="17228160">
            <a:off x="6030022" y="3215993"/>
            <a:ext cx="1840547" cy="1926129"/>
          </a:xfrm>
          <a:prstGeom prst="arc">
            <a:avLst>
              <a:gd name="adj1" fmla="val 15112936"/>
              <a:gd name="adj2" fmla="val 20516185"/>
            </a:avLst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 w="lg" len="lg"/>
          </a:ln>
          <a:effectLst/>
          <a:extLst/>
        </p:spPr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32" name="Straight Arrow Connector 31"/>
          <p:cNvCxnSpPr/>
          <p:nvPr/>
        </p:nvCxnSpPr>
        <p:spPr bwMode="auto">
          <a:xfrm flipV="1">
            <a:off x="7420131" y="3231546"/>
            <a:ext cx="1800498" cy="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5" name="TextBox 34"/>
          <p:cNvSpPr txBox="1"/>
          <p:nvPr/>
        </p:nvSpPr>
        <p:spPr>
          <a:xfrm>
            <a:off x="6956103" y="3000889"/>
            <a:ext cx="12950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>
                <a:solidFill>
                  <a:srgbClr val="FF0000"/>
                </a:solidFill>
              </a:rPr>
              <a:t>M'</a:t>
            </a:r>
            <a:endParaRPr lang="en-US" sz="2400" dirty="0">
              <a:solidFill>
                <a:srgbClr val="FF0000"/>
              </a:solidFill>
            </a:endParaRPr>
          </a:p>
        </p:txBody>
      </p:sp>
      <p:pic>
        <p:nvPicPr>
          <p:cNvPr id="22" name="Picture 2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4910" y="2530889"/>
            <a:ext cx="1561630" cy="1366426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01466" y="2533375"/>
            <a:ext cx="1561630" cy="1366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00719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Ideal solution: secure channels</a:t>
            </a:r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15" name="Cloud 14"/>
          <p:cNvSpPr/>
          <p:nvPr/>
        </p:nvSpPr>
        <p:spPr bwMode="auto">
          <a:xfrm rot="11390598">
            <a:off x="4499248" y="2005781"/>
            <a:ext cx="3385524" cy="2189270"/>
          </a:xfrm>
          <a:prstGeom prst="cloud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chemeClr val="bg2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483675" y="1559448"/>
            <a:ext cx="12950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/>
              <a:t>Alice</a:t>
            </a:r>
            <a:endParaRPr lang="en-US" sz="2400" dirty="0"/>
          </a:p>
        </p:txBody>
      </p:sp>
      <p:sp>
        <p:nvSpPr>
          <p:cNvPr id="20" name="TextBox 19"/>
          <p:cNvSpPr txBox="1"/>
          <p:nvPr/>
        </p:nvSpPr>
        <p:spPr>
          <a:xfrm>
            <a:off x="10016417" y="1779868"/>
            <a:ext cx="12950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/>
              <a:t>Bob</a:t>
            </a:r>
            <a:endParaRPr lang="en-US" sz="2400" dirty="0"/>
          </a:p>
        </p:txBody>
      </p:sp>
      <p:sp>
        <p:nvSpPr>
          <p:cNvPr id="24" name="TextBox 23"/>
          <p:cNvSpPr txBox="1"/>
          <p:nvPr/>
        </p:nvSpPr>
        <p:spPr>
          <a:xfrm>
            <a:off x="2682049" y="3000713"/>
            <a:ext cx="12950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/>
              <a:t>M</a:t>
            </a:r>
            <a:endParaRPr lang="en-US" sz="2400" dirty="0"/>
          </a:p>
        </p:txBody>
      </p:sp>
      <p:sp>
        <p:nvSpPr>
          <p:cNvPr id="26" name="TextBox 25"/>
          <p:cNvSpPr txBox="1"/>
          <p:nvPr/>
        </p:nvSpPr>
        <p:spPr>
          <a:xfrm>
            <a:off x="5387843" y="4317967"/>
            <a:ext cx="18278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/>
              <a:t>Adversary</a:t>
            </a:r>
            <a:endParaRPr lang="en-US" sz="2400" dirty="0"/>
          </a:p>
        </p:txBody>
      </p:sp>
      <p:sp>
        <p:nvSpPr>
          <p:cNvPr id="3" name="TextBox 2"/>
          <p:cNvSpPr txBox="1"/>
          <p:nvPr/>
        </p:nvSpPr>
        <p:spPr>
          <a:xfrm>
            <a:off x="1032412" y="4616970"/>
            <a:ext cx="10030329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000" b="1" dirty="0">
                <a:solidFill>
                  <a:srgbClr val="3333CC"/>
                </a:solidFill>
              </a:rPr>
              <a:t>Security goals:</a:t>
            </a:r>
          </a:p>
          <a:p>
            <a:endParaRPr lang="nb-NO" sz="2000" dirty="0">
              <a:solidFill>
                <a:schemeClr val="accent6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000" b="1" dirty="0">
                <a:solidFill>
                  <a:schemeClr val="tx2"/>
                </a:solidFill>
              </a:rPr>
              <a:t>Data privacy: </a:t>
            </a:r>
            <a:r>
              <a:rPr lang="nb-NO" sz="2000" dirty="0">
                <a:solidFill>
                  <a:schemeClr val="tx2"/>
                </a:solidFill>
              </a:rPr>
              <a:t>adversary should not be able to </a:t>
            </a:r>
            <a:r>
              <a:rPr lang="nb-NO" sz="2000" i="1" dirty="0">
                <a:solidFill>
                  <a:schemeClr val="tx2"/>
                </a:solidFill>
              </a:rPr>
              <a:t>read</a:t>
            </a:r>
            <a:r>
              <a:rPr lang="nb-NO" sz="2000" dirty="0">
                <a:solidFill>
                  <a:schemeClr val="tx2"/>
                </a:solidFill>
              </a:rPr>
              <a:t> message M       </a:t>
            </a:r>
            <a:r>
              <a:rPr lang="nb-NO" sz="2000" b="1" dirty="0">
                <a:solidFill>
                  <a:srgbClr val="00B050"/>
                </a:solidFill>
                <a:sym typeface="Wingdings" panose="05000000000000000000" pitchFamily="2" charset="2"/>
              </a:rPr>
              <a:t></a:t>
            </a:r>
            <a:endParaRPr lang="nb-NO" sz="2000" b="1" dirty="0">
              <a:solidFill>
                <a:srgbClr val="00B050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000" b="1" dirty="0">
                <a:solidFill>
                  <a:schemeClr val="tx2"/>
                </a:solidFill>
              </a:rPr>
              <a:t>Data integrity: </a:t>
            </a:r>
            <a:r>
              <a:rPr lang="nb-NO" sz="2000" dirty="0">
                <a:solidFill>
                  <a:schemeClr val="tx2"/>
                </a:solidFill>
              </a:rPr>
              <a:t>adversary should not be able to </a:t>
            </a:r>
            <a:r>
              <a:rPr lang="nb-NO" sz="2000" i="1" dirty="0">
                <a:solidFill>
                  <a:schemeClr val="tx2"/>
                </a:solidFill>
              </a:rPr>
              <a:t>modify</a:t>
            </a:r>
            <a:r>
              <a:rPr lang="nb-NO" sz="2000" dirty="0">
                <a:solidFill>
                  <a:schemeClr val="tx2"/>
                </a:solidFill>
              </a:rPr>
              <a:t> message M  </a:t>
            </a:r>
            <a:r>
              <a:rPr lang="nb-NO" sz="2000" b="1" dirty="0">
                <a:solidFill>
                  <a:srgbClr val="00B050"/>
                </a:solidFill>
                <a:sym typeface="Wingdings" panose="05000000000000000000" pitchFamily="2" charset="2"/>
              </a:rPr>
              <a:t></a:t>
            </a:r>
            <a:endParaRPr lang="nb-NO" sz="2000" dirty="0">
              <a:solidFill>
                <a:schemeClr val="tx2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000" b="1" dirty="0">
                <a:solidFill>
                  <a:schemeClr val="tx2"/>
                </a:solidFill>
              </a:rPr>
              <a:t>Data </a:t>
            </a:r>
            <a:r>
              <a:rPr lang="en-US" sz="2000" b="1" dirty="0">
                <a:solidFill>
                  <a:schemeClr val="tx2"/>
                </a:solidFill>
              </a:rPr>
              <a:t>authenticity</a:t>
            </a:r>
            <a:r>
              <a:rPr lang="nb-NO" sz="2000" b="1" dirty="0">
                <a:solidFill>
                  <a:schemeClr val="tx2"/>
                </a:solidFill>
              </a:rPr>
              <a:t>: </a:t>
            </a:r>
            <a:r>
              <a:rPr lang="nb-NO" sz="2000" dirty="0">
                <a:solidFill>
                  <a:schemeClr val="tx2"/>
                </a:solidFill>
              </a:rPr>
              <a:t>message M really originated from Alice</a:t>
            </a:r>
            <a:r>
              <a:rPr lang="nb-NO" sz="2000" b="1" dirty="0">
                <a:solidFill>
                  <a:schemeClr val="tx2"/>
                </a:solidFill>
              </a:rPr>
              <a:t>                </a:t>
            </a:r>
            <a:r>
              <a:rPr lang="nb-NO" sz="2000" b="1" dirty="0">
                <a:solidFill>
                  <a:srgbClr val="00B050"/>
                </a:solidFill>
                <a:sym typeface="Wingdings" panose="05000000000000000000" pitchFamily="2" charset="2"/>
              </a:rPr>
              <a:t></a:t>
            </a:r>
            <a:endParaRPr lang="en-US" sz="2000" b="1" dirty="0">
              <a:solidFill>
                <a:schemeClr val="tx2"/>
              </a:solidFill>
            </a:endParaRPr>
          </a:p>
        </p:txBody>
      </p:sp>
      <p:cxnSp>
        <p:nvCxnSpPr>
          <p:cNvPr id="21" name="Straight Arrow Connector 20"/>
          <p:cNvCxnSpPr/>
          <p:nvPr/>
        </p:nvCxnSpPr>
        <p:spPr bwMode="auto">
          <a:xfrm>
            <a:off x="3163392" y="3231546"/>
            <a:ext cx="6057237" cy="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22" name="Group 21"/>
          <p:cNvGrpSpPr/>
          <p:nvPr/>
        </p:nvGrpSpPr>
        <p:grpSpPr>
          <a:xfrm>
            <a:off x="3874259" y="2932087"/>
            <a:ext cx="4635502" cy="592931"/>
            <a:chOff x="3874259" y="2935079"/>
            <a:chExt cx="4635502" cy="592931"/>
          </a:xfrm>
        </p:grpSpPr>
        <p:sp>
          <p:nvSpPr>
            <p:cNvPr id="25" name="Can 24"/>
            <p:cNvSpPr/>
            <p:nvPr/>
          </p:nvSpPr>
          <p:spPr bwMode="auto">
            <a:xfrm rot="16200000">
              <a:off x="5895544" y="913794"/>
              <a:ext cx="592931" cy="4635502"/>
            </a:xfrm>
            <a:prstGeom prst="can">
              <a:avLst>
                <a:gd name="adj" fmla="val 49096"/>
              </a:avLst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cxnSp>
          <p:nvCxnSpPr>
            <p:cNvPr id="27" name="Straight Arrow Connector 26"/>
            <p:cNvCxnSpPr/>
            <p:nvPr/>
          </p:nvCxnSpPr>
          <p:spPr bwMode="auto">
            <a:xfrm>
              <a:off x="3875845" y="3235202"/>
              <a:ext cx="188417" cy="0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13" name="Group 12"/>
          <p:cNvGrpSpPr/>
          <p:nvPr/>
        </p:nvGrpSpPr>
        <p:grpSpPr>
          <a:xfrm>
            <a:off x="7568131" y="1292387"/>
            <a:ext cx="3635195" cy="1494044"/>
            <a:chOff x="7568131" y="1292387"/>
            <a:chExt cx="3635195" cy="1494044"/>
          </a:xfrm>
        </p:grpSpPr>
        <p:sp>
          <p:nvSpPr>
            <p:cNvPr id="2" name="TextBox 1"/>
            <p:cNvSpPr txBox="1"/>
            <p:nvPr/>
          </p:nvSpPr>
          <p:spPr>
            <a:xfrm>
              <a:off x="7568131" y="1292387"/>
              <a:ext cx="363519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sz="2400" b="1" dirty="0">
                  <a:solidFill>
                    <a:srgbClr val="3333CC"/>
                  </a:solidFill>
                </a:rPr>
                <a:t>But how to build?</a:t>
              </a:r>
              <a:endParaRPr lang="en-US" sz="2400" b="1" dirty="0">
                <a:solidFill>
                  <a:srgbClr val="3333CC"/>
                </a:solidFill>
              </a:endParaRPr>
            </a:p>
          </p:txBody>
        </p:sp>
        <p:cxnSp>
          <p:nvCxnSpPr>
            <p:cNvPr id="9" name="Straight Arrow Connector 8"/>
            <p:cNvCxnSpPr/>
            <p:nvPr/>
          </p:nvCxnSpPr>
          <p:spPr bwMode="auto">
            <a:xfrm flipH="1">
              <a:off x="8046986" y="1846120"/>
              <a:ext cx="674448" cy="940311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pic>
        <p:nvPicPr>
          <p:cNvPr id="29" name="Picture 2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4910" y="2530889"/>
            <a:ext cx="1561630" cy="1366426"/>
          </a:xfrm>
          <a:prstGeom prst="rect">
            <a:avLst/>
          </a:prstGeom>
        </p:spPr>
      </p:pic>
      <p:pic>
        <p:nvPicPr>
          <p:cNvPr id="30" name="Picture 29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01466" y="2533375"/>
            <a:ext cx="1561630" cy="1366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48349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26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4910" y="2530889"/>
            <a:ext cx="1561630" cy="1366426"/>
          </a:xfrm>
          <a:prstGeom prst="rect">
            <a:avLst/>
          </a:prstGeom>
        </p:spPr>
      </p:pic>
      <p:pic>
        <p:nvPicPr>
          <p:cNvPr id="31" name="Picture 30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01466" y="2533375"/>
            <a:ext cx="1561630" cy="1366426"/>
          </a:xfrm>
          <a:prstGeom prst="rect">
            <a:avLst/>
          </a:prstGeom>
        </p:spPr>
      </p:pic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Creating secure channels: encryption schemes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15" name="Cloud 14"/>
          <p:cNvSpPr/>
          <p:nvPr/>
        </p:nvSpPr>
        <p:spPr bwMode="auto">
          <a:xfrm rot="11390598">
            <a:off x="4499248" y="2005781"/>
            <a:ext cx="3385524" cy="2189270"/>
          </a:xfrm>
          <a:prstGeom prst="cloud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chemeClr val="bg2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483675" y="1559448"/>
            <a:ext cx="12950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/>
              <a:t>Alice</a:t>
            </a:r>
            <a:endParaRPr lang="en-US" sz="2400" dirty="0"/>
          </a:p>
        </p:txBody>
      </p:sp>
      <p:sp>
        <p:nvSpPr>
          <p:cNvPr id="20" name="TextBox 19"/>
          <p:cNvSpPr txBox="1"/>
          <p:nvPr/>
        </p:nvSpPr>
        <p:spPr>
          <a:xfrm>
            <a:off x="10016417" y="1779868"/>
            <a:ext cx="12950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/>
              <a:t>Bob</a:t>
            </a:r>
            <a:endParaRPr lang="en-US" sz="2400" dirty="0"/>
          </a:p>
        </p:txBody>
      </p:sp>
      <p:sp>
        <p:nvSpPr>
          <p:cNvPr id="26" name="TextBox 25"/>
          <p:cNvSpPr txBox="1"/>
          <p:nvPr/>
        </p:nvSpPr>
        <p:spPr>
          <a:xfrm>
            <a:off x="5387843" y="4317967"/>
            <a:ext cx="18278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/>
              <a:t>Adversary</a:t>
            </a:r>
            <a:endParaRPr lang="en-US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1032412" y="4616970"/>
                <a:ext cx="5310376" cy="224676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endParaRPr lang="nb-NO" sz="2000" b="1" dirty="0">
                  <a:solidFill>
                    <a:schemeClr val="accent6"/>
                  </a:solidFill>
                </a:endParaRPr>
              </a:p>
              <a:p>
                <a:endParaRPr lang="nb-NO" sz="2000" b="1" dirty="0">
                  <a:solidFill>
                    <a:schemeClr val="accent6"/>
                  </a:solidFill>
                </a:endParaRPr>
              </a:p>
              <a:p>
                <a14:m>
                  <m:oMath xmlns:m="http://schemas.openxmlformats.org/officeDocument/2006/math">
                    <m:r>
                      <a:rPr lang="nb-NO" sz="2000" b="1" i="1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𝓔</m:t>
                    </m:r>
                  </m:oMath>
                </a14:m>
                <a:r>
                  <a:rPr lang="nb-NO" sz="2000" dirty="0">
                    <a:solidFill>
                      <a:schemeClr val="accent1">
                        <a:lumMod val="50000"/>
                      </a:schemeClr>
                    </a:solidFill>
                  </a:rPr>
                  <a:t> </a:t>
                </a:r>
                <a:r>
                  <a:rPr lang="nb-NO" sz="2000" b="1" dirty="0">
                    <a:solidFill>
                      <a:schemeClr val="accent1">
                        <a:lumMod val="50000"/>
                      </a:schemeClr>
                    </a:solidFill>
                  </a:rPr>
                  <a:t>: </a:t>
                </a:r>
                <a:r>
                  <a:rPr lang="nb-NO" sz="2000" dirty="0">
                    <a:solidFill>
                      <a:schemeClr val="tx2"/>
                    </a:solidFill>
                  </a:rPr>
                  <a:t>encryption algorithm (public)	</a:t>
                </a:r>
              </a:p>
              <a:p>
                <a:r>
                  <a:rPr lang="nb-NO" sz="2000" dirty="0">
                    <a:solidFill>
                      <a:schemeClr val="tx2"/>
                    </a:solidFill>
                  </a:rPr>
                  <a:t>	</a:t>
                </a:r>
              </a:p>
              <a:p>
                <a14:m>
                  <m:oMath xmlns:m="http://schemas.openxmlformats.org/officeDocument/2006/math">
                    <m:r>
                      <a:rPr lang="nb-NO" sz="2000" b="1" i="1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𝓓</m:t>
                    </m:r>
                  </m:oMath>
                </a14:m>
                <a:r>
                  <a:rPr lang="nb-NO" sz="2000" dirty="0">
                    <a:solidFill>
                      <a:schemeClr val="accent1">
                        <a:lumMod val="50000"/>
                      </a:schemeClr>
                    </a:solidFill>
                  </a:rPr>
                  <a:t> </a:t>
                </a:r>
                <a:r>
                  <a:rPr lang="nb-NO" sz="2000" b="1" dirty="0">
                    <a:solidFill>
                      <a:schemeClr val="accent1">
                        <a:lumMod val="50000"/>
                      </a:schemeClr>
                    </a:solidFill>
                  </a:rPr>
                  <a:t>: </a:t>
                </a:r>
                <a:r>
                  <a:rPr lang="nb-NO" sz="2000" dirty="0">
                    <a:solidFill>
                      <a:schemeClr val="tx2"/>
                    </a:solidFill>
                  </a:rPr>
                  <a:t>decryption algorithm (public)</a:t>
                </a:r>
              </a:p>
              <a:p>
                <a:endParaRPr lang="nb-NO" sz="2000" dirty="0">
                  <a:solidFill>
                    <a:schemeClr val="accent6"/>
                  </a:solidFill>
                </a:endParaRPr>
              </a:p>
              <a:p>
                <a:endParaRPr lang="nb-NO" sz="2000" dirty="0">
                  <a:solidFill>
                    <a:schemeClr val="accent6"/>
                  </a:solidFill>
                </a:endParaRPr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32412" y="4616970"/>
                <a:ext cx="5310376" cy="2246769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1" name="Straight Arrow Connector 20"/>
          <p:cNvCxnSpPr/>
          <p:nvPr/>
        </p:nvCxnSpPr>
        <p:spPr bwMode="auto">
          <a:xfrm>
            <a:off x="4337034" y="3231545"/>
            <a:ext cx="4072448" cy="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9" name="TextBox 28"/>
          <p:cNvSpPr txBox="1"/>
          <p:nvPr/>
        </p:nvSpPr>
        <p:spPr>
          <a:xfrm>
            <a:off x="1580033" y="2169761"/>
            <a:ext cx="6267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>
                <a:solidFill>
                  <a:schemeClr val="accent1">
                    <a:lumMod val="50000"/>
                  </a:schemeClr>
                </a:solidFill>
              </a:rPr>
              <a:t>K</a:t>
            </a:r>
            <a:endParaRPr lang="en-US" sz="24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10225436" y="2237913"/>
            <a:ext cx="6267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>
                <a:solidFill>
                  <a:schemeClr val="accent1">
                    <a:lumMod val="50000"/>
                  </a:schemeClr>
                </a:solidFill>
              </a:rPr>
              <a:t>K</a:t>
            </a:r>
            <a:endParaRPr lang="en-US" sz="2400" dirty="0">
              <a:solidFill>
                <a:schemeClr val="accent1">
                  <a:lumMod val="50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ounded Rectangle 9"/>
              <p:cNvSpPr/>
              <p:nvPr/>
            </p:nvSpPr>
            <p:spPr bwMode="auto">
              <a:xfrm>
                <a:off x="3560107" y="2833436"/>
                <a:ext cx="746563" cy="796218"/>
              </a:xfrm>
              <a:prstGeom prst="roundRect">
                <a:avLst/>
              </a:prstGeom>
              <a:solidFill>
                <a:schemeClr val="bg1"/>
              </a:solidFill>
              <a:ln w="38100" cap="flat" cmpd="sng" algn="ctr">
                <a:solidFill>
                  <a:schemeClr val="accent1">
                    <a:lumMod val="7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3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nb-NO" sz="3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ℰ</m:t>
                      </m:r>
                    </m:oMath>
                  </m:oMathPara>
                </a14:m>
                <a:endParaRPr kumimoji="0" lang="en-US" sz="360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</a:endParaRPr>
              </a:p>
            </p:txBody>
          </p:sp>
        </mc:Choice>
        <mc:Fallback xmlns="">
          <p:sp>
            <p:nvSpPr>
              <p:cNvPr id="10" name="Rounded Rectangl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560107" y="2833436"/>
                <a:ext cx="746563" cy="796218"/>
              </a:xfrm>
              <a:prstGeom prst="roundRect">
                <a:avLst/>
              </a:prstGeom>
              <a:blipFill rotWithShape="0">
                <a:blip r:embed="rId7"/>
                <a:stretch>
                  <a:fillRect/>
                </a:stretch>
              </a:blipFill>
              <a:ln w="38100" cap="flat" cmpd="sng" algn="ctr">
                <a:solidFill>
                  <a:schemeClr val="accent1">
                    <a:lumMod val="7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2" name="Straight Arrow Connector 31"/>
          <p:cNvCxnSpPr>
            <a:endCxn id="10" idx="1"/>
          </p:cNvCxnSpPr>
          <p:nvPr/>
        </p:nvCxnSpPr>
        <p:spPr bwMode="auto">
          <a:xfrm>
            <a:off x="3162300" y="3231545"/>
            <a:ext cx="397807" cy="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4" name="TextBox 33"/>
          <p:cNvSpPr txBox="1"/>
          <p:nvPr/>
        </p:nvSpPr>
        <p:spPr>
          <a:xfrm>
            <a:off x="5861352" y="2769880"/>
            <a:ext cx="4814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>
                <a:solidFill>
                  <a:schemeClr val="accent1">
                    <a:lumMod val="50000"/>
                  </a:schemeClr>
                </a:solidFill>
              </a:rPr>
              <a:t>C</a:t>
            </a:r>
            <a:endParaRPr lang="en-US" sz="2400" dirty="0">
              <a:solidFill>
                <a:schemeClr val="accent1">
                  <a:lumMod val="50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ounded Rectangle 36"/>
              <p:cNvSpPr/>
              <p:nvPr/>
            </p:nvSpPr>
            <p:spPr bwMode="auto">
              <a:xfrm>
                <a:off x="8418066" y="2833436"/>
                <a:ext cx="746563" cy="796218"/>
              </a:xfrm>
              <a:prstGeom prst="roundRect">
                <a:avLst/>
              </a:prstGeom>
              <a:solidFill>
                <a:schemeClr val="bg1"/>
              </a:solidFill>
              <a:ln w="38100" cap="flat" cmpd="sng" algn="ctr">
                <a:solidFill>
                  <a:schemeClr val="accent1">
                    <a:lumMod val="7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3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nb-NO" sz="3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𝒟</m:t>
                      </m:r>
                    </m:oMath>
                  </m:oMathPara>
                </a14:m>
                <a:endParaRPr kumimoji="0" lang="en-US" sz="360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</a:endParaRPr>
              </a:p>
            </p:txBody>
          </p:sp>
        </mc:Choice>
        <mc:Fallback xmlns="">
          <p:sp>
            <p:nvSpPr>
              <p:cNvPr id="37" name="Rounded 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418066" y="2833436"/>
                <a:ext cx="746563" cy="796218"/>
              </a:xfrm>
              <a:prstGeom prst="roundRect">
                <a:avLst/>
              </a:prstGeom>
              <a:blipFill rotWithShape="0">
                <a:blip r:embed="rId8"/>
                <a:stretch>
                  <a:fillRect/>
                </a:stretch>
              </a:blipFill>
              <a:ln w="38100" cap="flat" cmpd="sng" algn="ctr">
                <a:solidFill>
                  <a:schemeClr val="accent1">
                    <a:lumMod val="7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1" name="Elbow Connector 40"/>
          <p:cNvCxnSpPr>
            <a:stCxn id="30" idx="1"/>
            <a:endCxn id="37" idx="0"/>
          </p:cNvCxnSpPr>
          <p:nvPr/>
        </p:nvCxnSpPr>
        <p:spPr bwMode="auto">
          <a:xfrm rot="10800000" flipV="1">
            <a:off x="8791348" y="2468746"/>
            <a:ext cx="1434088" cy="364690"/>
          </a:xfrm>
          <a:prstGeom prst="bentConnector2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2" name="Elbow Connector 41"/>
          <p:cNvCxnSpPr>
            <a:stCxn id="29" idx="3"/>
            <a:endCxn id="10" idx="0"/>
          </p:cNvCxnSpPr>
          <p:nvPr/>
        </p:nvCxnSpPr>
        <p:spPr bwMode="auto">
          <a:xfrm>
            <a:off x="2206751" y="2400594"/>
            <a:ext cx="1726638" cy="432842"/>
          </a:xfrm>
          <a:prstGeom prst="bentConnector2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7" name="Straight Arrow Connector 46"/>
          <p:cNvCxnSpPr/>
          <p:nvPr/>
        </p:nvCxnSpPr>
        <p:spPr bwMode="auto">
          <a:xfrm flipH="1">
            <a:off x="8791347" y="3644894"/>
            <a:ext cx="1" cy="406253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extBox 49"/>
              <p:cNvSpPr txBox="1"/>
              <p:nvPr/>
            </p:nvSpPr>
            <p:spPr>
              <a:xfrm>
                <a:off x="8434533" y="4028718"/>
                <a:ext cx="1170720" cy="51328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nb-NO" sz="2400" dirty="0"/>
                  <a:t>M / </a:t>
                </a:r>
                <a14:m>
                  <m:oMath xmlns:m="http://schemas.openxmlformats.org/officeDocument/2006/math">
                    <m:r>
                      <a:rPr lang="nb-NO" sz="2800" b="0" i="1" smtClean="0">
                        <a:latin typeface="Cambria Math" panose="02040503050406030204" pitchFamily="18" charset="0"/>
                      </a:rPr>
                      <m:t>⊥</m:t>
                    </m:r>
                  </m:oMath>
                </a14:m>
                <a:r>
                  <a:rPr lang="nb-NO" sz="2400" dirty="0"/>
                  <a:t>  </a:t>
                </a:r>
                <a:endParaRPr lang="en-US" sz="2400" dirty="0"/>
              </a:p>
            </p:txBody>
          </p:sp>
        </mc:Choice>
        <mc:Fallback xmlns="">
          <p:sp>
            <p:nvSpPr>
              <p:cNvPr id="50" name="TextBox 4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34533" y="4028718"/>
                <a:ext cx="1170720" cy="513282"/>
              </a:xfrm>
              <a:prstGeom prst="rect">
                <a:avLst/>
              </a:prstGeom>
              <a:blipFill rotWithShape="0">
                <a:blip r:embed="rId9"/>
                <a:stretch>
                  <a:fillRect l="-8333" t="-1190" b="-2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Rectangle 1"/>
          <p:cNvSpPr/>
          <p:nvPr/>
        </p:nvSpPr>
        <p:spPr>
          <a:xfrm>
            <a:off x="6183888" y="5223192"/>
            <a:ext cx="465223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b-NO" sz="2000" b="1" dirty="0">
                <a:solidFill>
                  <a:schemeClr val="accent1">
                    <a:lumMod val="50000"/>
                  </a:schemeClr>
                </a:solidFill>
              </a:rPr>
              <a:t>K : </a:t>
            </a:r>
            <a:r>
              <a:rPr lang="nb-NO" sz="2000" dirty="0">
                <a:solidFill>
                  <a:schemeClr val="tx2"/>
                </a:solidFill>
              </a:rPr>
              <a:t>encryption / decryption key (secret)</a:t>
            </a:r>
            <a:endParaRPr lang="nb-NO" sz="20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2682049" y="3000713"/>
            <a:ext cx="5155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/>
              <a:t>M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0413832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Creating secure channels: encryption schemes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15" name="Cloud 14"/>
          <p:cNvSpPr/>
          <p:nvPr/>
        </p:nvSpPr>
        <p:spPr bwMode="auto">
          <a:xfrm rot="11390598">
            <a:off x="4499248" y="2005781"/>
            <a:ext cx="3385524" cy="2189270"/>
          </a:xfrm>
          <a:prstGeom prst="cloud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chemeClr val="bg2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483675" y="1559448"/>
            <a:ext cx="12950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/>
              <a:t>Alice</a:t>
            </a:r>
            <a:endParaRPr lang="en-US" sz="2400" dirty="0"/>
          </a:p>
        </p:txBody>
      </p:sp>
      <p:sp>
        <p:nvSpPr>
          <p:cNvPr id="20" name="TextBox 19"/>
          <p:cNvSpPr txBox="1"/>
          <p:nvPr/>
        </p:nvSpPr>
        <p:spPr>
          <a:xfrm>
            <a:off x="10016417" y="1779868"/>
            <a:ext cx="12950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/>
              <a:t>Bob</a:t>
            </a:r>
            <a:endParaRPr lang="en-US" sz="2400" dirty="0"/>
          </a:p>
        </p:txBody>
      </p:sp>
      <p:sp>
        <p:nvSpPr>
          <p:cNvPr id="26" name="TextBox 25"/>
          <p:cNvSpPr txBox="1"/>
          <p:nvPr/>
        </p:nvSpPr>
        <p:spPr>
          <a:xfrm>
            <a:off x="5387843" y="4317967"/>
            <a:ext cx="18278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/>
              <a:t>Adversary</a:t>
            </a:r>
            <a:endParaRPr lang="en-US" sz="2400" dirty="0"/>
          </a:p>
        </p:txBody>
      </p:sp>
      <p:cxnSp>
        <p:nvCxnSpPr>
          <p:cNvPr id="21" name="Straight Arrow Connector 20"/>
          <p:cNvCxnSpPr/>
          <p:nvPr/>
        </p:nvCxnSpPr>
        <p:spPr bwMode="auto">
          <a:xfrm>
            <a:off x="4337034" y="3231545"/>
            <a:ext cx="4072448" cy="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9" name="TextBox 28"/>
          <p:cNvSpPr txBox="1"/>
          <p:nvPr/>
        </p:nvSpPr>
        <p:spPr>
          <a:xfrm>
            <a:off x="1580033" y="2169761"/>
            <a:ext cx="6267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>
                <a:solidFill>
                  <a:srgbClr val="C00000"/>
                </a:solidFill>
              </a:rPr>
              <a:t>K</a:t>
            </a:r>
            <a:r>
              <a:rPr lang="nb-NO" sz="2400" baseline="-25000" dirty="0">
                <a:solidFill>
                  <a:srgbClr val="C00000"/>
                </a:solidFill>
              </a:rPr>
              <a:t>e</a:t>
            </a:r>
            <a:endParaRPr lang="en-US" sz="2400" dirty="0">
              <a:solidFill>
                <a:srgbClr val="C00000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10225436" y="2237913"/>
            <a:ext cx="6267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>
                <a:solidFill>
                  <a:srgbClr val="C00000"/>
                </a:solidFill>
              </a:rPr>
              <a:t>K</a:t>
            </a:r>
            <a:r>
              <a:rPr lang="nb-NO" sz="2400" baseline="-25000" dirty="0">
                <a:solidFill>
                  <a:srgbClr val="C00000"/>
                </a:solidFill>
              </a:rPr>
              <a:t>d</a:t>
            </a:r>
            <a:endParaRPr lang="en-US" sz="2400" dirty="0">
              <a:solidFill>
                <a:srgbClr val="C0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ounded Rectangle 9"/>
              <p:cNvSpPr/>
              <p:nvPr/>
            </p:nvSpPr>
            <p:spPr bwMode="auto">
              <a:xfrm>
                <a:off x="3560107" y="2833436"/>
                <a:ext cx="746563" cy="796218"/>
              </a:xfrm>
              <a:prstGeom prst="roundRect">
                <a:avLst/>
              </a:prstGeom>
              <a:solidFill>
                <a:schemeClr val="bg1"/>
              </a:solidFill>
              <a:ln w="38100" cap="flat" cmpd="sng" algn="ctr">
                <a:solidFill>
                  <a:schemeClr val="accent1">
                    <a:lumMod val="7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3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nb-NO" sz="3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ℰ</m:t>
                      </m:r>
                    </m:oMath>
                  </m:oMathPara>
                </a14:m>
                <a:endParaRPr kumimoji="0" lang="en-US" sz="360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</a:endParaRPr>
              </a:p>
            </p:txBody>
          </p:sp>
        </mc:Choice>
        <mc:Fallback xmlns="">
          <p:sp>
            <p:nvSpPr>
              <p:cNvPr id="10" name="Rounded Rectangl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560107" y="2833436"/>
                <a:ext cx="746563" cy="796218"/>
              </a:xfrm>
              <a:prstGeom prst="roundRect">
                <a:avLst/>
              </a:prstGeom>
              <a:blipFill rotWithShape="0">
                <a:blip r:embed="rId7"/>
                <a:stretch>
                  <a:fillRect/>
                </a:stretch>
              </a:blipFill>
              <a:ln w="38100" cap="flat" cmpd="sng" algn="ctr">
                <a:solidFill>
                  <a:schemeClr val="accent1">
                    <a:lumMod val="7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4" name="TextBox 33"/>
          <p:cNvSpPr txBox="1"/>
          <p:nvPr/>
        </p:nvSpPr>
        <p:spPr>
          <a:xfrm>
            <a:off x="5861352" y="2769880"/>
            <a:ext cx="4814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>
                <a:solidFill>
                  <a:schemeClr val="accent1">
                    <a:lumMod val="50000"/>
                  </a:schemeClr>
                </a:solidFill>
              </a:rPr>
              <a:t>C</a:t>
            </a:r>
            <a:endParaRPr lang="en-US" sz="2400" dirty="0">
              <a:solidFill>
                <a:schemeClr val="accent1">
                  <a:lumMod val="50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ounded Rectangle 36"/>
              <p:cNvSpPr/>
              <p:nvPr/>
            </p:nvSpPr>
            <p:spPr bwMode="auto">
              <a:xfrm>
                <a:off x="8418066" y="2833436"/>
                <a:ext cx="746563" cy="796218"/>
              </a:xfrm>
              <a:prstGeom prst="roundRect">
                <a:avLst/>
              </a:prstGeom>
              <a:solidFill>
                <a:schemeClr val="bg1"/>
              </a:solidFill>
              <a:ln w="38100" cap="flat" cmpd="sng" algn="ctr">
                <a:solidFill>
                  <a:schemeClr val="accent1">
                    <a:lumMod val="7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3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nb-NO" sz="3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𝒟</m:t>
                      </m:r>
                    </m:oMath>
                  </m:oMathPara>
                </a14:m>
                <a:endParaRPr kumimoji="0" lang="en-US" sz="360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</a:endParaRPr>
              </a:p>
            </p:txBody>
          </p:sp>
        </mc:Choice>
        <mc:Fallback xmlns="">
          <p:sp>
            <p:nvSpPr>
              <p:cNvPr id="37" name="Rounded 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418066" y="2833436"/>
                <a:ext cx="746563" cy="796218"/>
              </a:xfrm>
              <a:prstGeom prst="roundRect">
                <a:avLst/>
              </a:prstGeom>
              <a:blipFill rotWithShape="0">
                <a:blip r:embed="rId8"/>
                <a:stretch>
                  <a:fillRect/>
                </a:stretch>
              </a:blipFill>
              <a:ln w="38100" cap="flat" cmpd="sng" algn="ctr">
                <a:solidFill>
                  <a:schemeClr val="accent1">
                    <a:lumMod val="7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1" name="Elbow Connector 40"/>
          <p:cNvCxnSpPr>
            <a:stCxn id="30" idx="1"/>
            <a:endCxn id="37" idx="0"/>
          </p:cNvCxnSpPr>
          <p:nvPr/>
        </p:nvCxnSpPr>
        <p:spPr bwMode="auto">
          <a:xfrm rot="10800000" flipV="1">
            <a:off x="8791348" y="2468746"/>
            <a:ext cx="1434088" cy="364690"/>
          </a:xfrm>
          <a:prstGeom prst="bentConnector2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2" name="Elbow Connector 41"/>
          <p:cNvCxnSpPr>
            <a:stCxn id="29" idx="3"/>
            <a:endCxn id="10" idx="0"/>
          </p:cNvCxnSpPr>
          <p:nvPr/>
        </p:nvCxnSpPr>
        <p:spPr bwMode="auto">
          <a:xfrm>
            <a:off x="2206751" y="2400594"/>
            <a:ext cx="1726638" cy="432842"/>
          </a:xfrm>
          <a:prstGeom prst="bentConnector2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6" name="TextBox 45"/>
          <p:cNvSpPr txBox="1"/>
          <p:nvPr/>
        </p:nvSpPr>
        <p:spPr>
          <a:xfrm>
            <a:off x="2682049" y="3000713"/>
            <a:ext cx="4813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/>
              <a:t>M</a:t>
            </a:r>
            <a:endParaRPr lang="en-US" sz="2400" dirty="0"/>
          </a:p>
        </p:txBody>
      </p:sp>
      <p:cxnSp>
        <p:nvCxnSpPr>
          <p:cNvPr id="47" name="Straight Arrow Connector 46"/>
          <p:cNvCxnSpPr/>
          <p:nvPr/>
        </p:nvCxnSpPr>
        <p:spPr bwMode="auto">
          <a:xfrm flipH="1">
            <a:off x="8791347" y="3644894"/>
            <a:ext cx="1" cy="406253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extBox 49"/>
              <p:cNvSpPr txBox="1"/>
              <p:nvPr/>
            </p:nvSpPr>
            <p:spPr>
              <a:xfrm>
                <a:off x="8434533" y="4028718"/>
                <a:ext cx="1170720" cy="51328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nb-NO" sz="2400" dirty="0"/>
                  <a:t>M / </a:t>
                </a:r>
                <a14:m>
                  <m:oMath xmlns:m="http://schemas.openxmlformats.org/officeDocument/2006/math">
                    <m:r>
                      <a:rPr lang="nb-NO" sz="2800" b="0" i="1" smtClean="0">
                        <a:latin typeface="Cambria Math" panose="02040503050406030204" pitchFamily="18" charset="0"/>
                      </a:rPr>
                      <m:t>⊥</m:t>
                    </m:r>
                  </m:oMath>
                </a14:m>
                <a:r>
                  <a:rPr lang="nb-NO" sz="2400" dirty="0"/>
                  <a:t>  </a:t>
                </a:r>
                <a:endParaRPr lang="en-US" sz="2400" dirty="0"/>
              </a:p>
            </p:txBody>
          </p:sp>
        </mc:Choice>
        <mc:Fallback xmlns="">
          <p:sp>
            <p:nvSpPr>
              <p:cNvPr id="50" name="TextBox 4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34533" y="4028718"/>
                <a:ext cx="1170720" cy="513282"/>
              </a:xfrm>
              <a:prstGeom prst="rect">
                <a:avLst/>
              </a:prstGeom>
              <a:blipFill rotWithShape="0">
                <a:blip r:embed="rId9"/>
                <a:stretch>
                  <a:fillRect l="-8333" t="-1190" b="-2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4" name="Picture 23"/>
          <p:cNvPicPr>
            <a:picLocks noChangeAspect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4910" y="2530889"/>
            <a:ext cx="1561630" cy="1366426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01466" y="2533375"/>
            <a:ext cx="1561630" cy="1366426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1032412" y="4616970"/>
                <a:ext cx="5882738" cy="193899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endParaRPr lang="nb-NO" sz="2000" b="1" dirty="0">
                  <a:solidFill>
                    <a:schemeClr val="accent6"/>
                  </a:solidFill>
                </a:endParaRPr>
              </a:p>
              <a:p>
                <a:endParaRPr lang="nb-NO" sz="2000" b="1" dirty="0">
                  <a:solidFill>
                    <a:schemeClr val="accent6"/>
                  </a:solidFill>
                </a:endParaRPr>
              </a:p>
              <a:p>
                <a14:m>
                  <m:oMath xmlns:m="http://schemas.openxmlformats.org/officeDocument/2006/math">
                    <m:r>
                      <a:rPr lang="nb-NO" sz="2000" b="1" i="1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𝓔</m:t>
                    </m:r>
                  </m:oMath>
                </a14:m>
                <a:r>
                  <a:rPr lang="nb-NO" sz="2000" dirty="0">
                    <a:solidFill>
                      <a:schemeClr val="accent1">
                        <a:lumMod val="50000"/>
                      </a:schemeClr>
                    </a:solidFill>
                  </a:rPr>
                  <a:t> </a:t>
                </a:r>
                <a:r>
                  <a:rPr lang="nb-NO" sz="2000" b="1" dirty="0">
                    <a:solidFill>
                      <a:schemeClr val="accent1">
                        <a:lumMod val="50000"/>
                      </a:schemeClr>
                    </a:solidFill>
                  </a:rPr>
                  <a:t>: </a:t>
                </a:r>
                <a:r>
                  <a:rPr lang="nb-NO" sz="2000" dirty="0">
                    <a:solidFill>
                      <a:schemeClr val="tx2"/>
                    </a:solidFill>
                  </a:rPr>
                  <a:t>encryption algorithm (public)			</a:t>
                </a:r>
              </a:p>
              <a:p>
                <a:endParaRPr lang="nb-NO" sz="2000" dirty="0">
                  <a:solidFill>
                    <a:schemeClr val="tx2"/>
                  </a:solidFill>
                </a:endParaRPr>
              </a:p>
              <a:p>
                <a14:m>
                  <m:oMath xmlns:m="http://schemas.openxmlformats.org/officeDocument/2006/math">
                    <m:r>
                      <a:rPr lang="nb-NO" sz="2000" b="1" i="1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𝓓</m:t>
                    </m:r>
                  </m:oMath>
                </a14:m>
                <a:r>
                  <a:rPr lang="nb-NO" sz="2000" dirty="0">
                    <a:solidFill>
                      <a:schemeClr val="accent1">
                        <a:lumMod val="50000"/>
                      </a:schemeClr>
                    </a:solidFill>
                  </a:rPr>
                  <a:t> </a:t>
                </a:r>
                <a:r>
                  <a:rPr lang="nb-NO" sz="2000" b="1" dirty="0">
                    <a:solidFill>
                      <a:schemeClr val="accent1">
                        <a:lumMod val="50000"/>
                      </a:schemeClr>
                    </a:solidFill>
                  </a:rPr>
                  <a:t>: </a:t>
                </a:r>
                <a:r>
                  <a:rPr lang="nb-NO" sz="2000" dirty="0">
                    <a:solidFill>
                      <a:schemeClr val="tx2"/>
                    </a:solidFill>
                  </a:rPr>
                  <a:t>decryption algorithm (public)			</a:t>
                </a:r>
                <a:endParaRPr lang="nb-NO" sz="2000" dirty="0">
                  <a:solidFill>
                    <a:schemeClr val="accent6"/>
                  </a:solidFill>
                </a:endParaRPr>
              </a:p>
              <a:p>
                <a:endParaRPr lang="nb-NO" sz="2000" dirty="0">
                  <a:solidFill>
                    <a:schemeClr val="accent6"/>
                  </a:solidFill>
                </a:endParaRPr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32412" y="4616970"/>
                <a:ext cx="5882738" cy="1938992"/>
              </a:xfrm>
              <a:prstGeom prst="rect">
                <a:avLst/>
              </a:prstGeom>
              <a:blipFill rotWithShape="0"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1" name="Rectangle 30"/>
          <p:cNvSpPr/>
          <p:nvPr/>
        </p:nvSpPr>
        <p:spPr>
          <a:xfrm>
            <a:off x="6183888" y="5224105"/>
            <a:ext cx="325602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b-NO" sz="2000" b="1" dirty="0">
                <a:solidFill>
                  <a:srgbClr val="C00000"/>
                </a:solidFill>
              </a:rPr>
              <a:t>K</a:t>
            </a:r>
            <a:r>
              <a:rPr lang="nb-NO" sz="2000" b="1" baseline="-25000" dirty="0">
                <a:solidFill>
                  <a:srgbClr val="C00000"/>
                </a:solidFill>
              </a:rPr>
              <a:t>e</a:t>
            </a:r>
            <a:r>
              <a:rPr lang="nb-NO" sz="2000" b="1" dirty="0">
                <a:solidFill>
                  <a:srgbClr val="C00000"/>
                </a:solidFill>
              </a:rPr>
              <a:t> : </a:t>
            </a:r>
            <a:r>
              <a:rPr lang="nb-NO" sz="2000" dirty="0">
                <a:solidFill>
                  <a:schemeClr val="tx2"/>
                </a:solidFill>
              </a:rPr>
              <a:t>encryption key (public)</a:t>
            </a:r>
            <a:endParaRPr lang="nb-NO" sz="20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6183888" y="5868592"/>
            <a:ext cx="329128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b-NO" sz="2000" b="1" dirty="0">
                <a:solidFill>
                  <a:srgbClr val="C00000"/>
                </a:solidFill>
              </a:rPr>
              <a:t>K</a:t>
            </a:r>
            <a:r>
              <a:rPr lang="nb-NO" sz="2000" b="1" baseline="-25000" dirty="0">
                <a:solidFill>
                  <a:srgbClr val="C00000"/>
                </a:solidFill>
              </a:rPr>
              <a:t>d</a:t>
            </a:r>
            <a:r>
              <a:rPr lang="nb-NO" sz="2000" b="1" dirty="0">
                <a:solidFill>
                  <a:srgbClr val="C00000"/>
                </a:solidFill>
              </a:rPr>
              <a:t> : </a:t>
            </a:r>
            <a:r>
              <a:rPr lang="nb-NO" sz="2000" dirty="0">
                <a:solidFill>
                  <a:schemeClr val="tx2"/>
                </a:solidFill>
              </a:rPr>
              <a:t>decryption key (secret)</a:t>
            </a:r>
            <a:endParaRPr lang="nb-NO" sz="20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cxnSp>
        <p:nvCxnSpPr>
          <p:cNvPr id="27" name="Straight Arrow Connector 26"/>
          <p:cNvCxnSpPr/>
          <p:nvPr/>
        </p:nvCxnSpPr>
        <p:spPr bwMode="auto">
          <a:xfrm>
            <a:off x="3162300" y="3231545"/>
            <a:ext cx="397807" cy="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30448105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Basic goals of cryptography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7</a:t>
            </a:fld>
            <a:endParaRPr lang="en-US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11401381"/>
              </p:ext>
            </p:extLst>
          </p:nvPr>
        </p:nvGraphicFramePr>
        <p:xfrm>
          <a:off x="1893392" y="1863323"/>
          <a:ext cx="8078358" cy="2908701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269278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9278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9278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969567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Message</a:t>
                      </a:r>
                      <a:r>
                        <a:rPr lang="nb-NO" baseline="0" dirty="0"/>
                        <a:t> privacy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Message integrity</a:t>
                      </a:r>
                      <a:r>
                        <a:rPr lang="nb-NO" baseline="0" dirty="0"/>
                        <a:t> / authentication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69567">
                <a:tc>
                  <a:txBody>
                    <a:bodyPr/>
                    <a:lstStyle/>
                    <a:p>
                      <a:pPr algn="ctr"/>
                      <a:r>
                        <a:rPr lang="nb-NO" b="1" dirty="0"/>
                        <a:t>Symmetric</a:t>
                      </a:r>
                      <a:r>
                        <a:rPr lang="nb-NO" b="1" baseline="0" dirty="0"/>
                        <a:t> keys</a:t>
                      </a:r>
                      <a:endParaRPr lang="en-US" b="1" dirty="0"/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Symmetric encryption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Message</a:t>
                      </a:r>
                      <a:r>
                        <a:rPr lang="nb-NO" baseline="0" dirty="0"/>
                        <a:t> authentication codes (MAC)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69567">
                <a:tc>
                  <a:txBody>
                    <a:bodyPr/>
                    <a:lstStyle/>
                    <a:p>
                      <a:pPr algn="ctr"/>
                      <a:r>
                        <a:rPr lang="nb-NO" b="1" dirty="0"/>
                        <a:t>Asymmetric</a:t>
                      </a:r>
                      <a:r>
                        <a:rPr lang="nb-NO" b="1" baseline="0" dirty="0"/>
                        <a:t> keys </a:t>
                      </a:r>
                      <a:endParaRPr lang="en-US" b="1" dirty="0"/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Asymmetric</a:t>
                      </a:r>
                      <a:r>
                        <a:rPr lang="nb-NO" baseline="0" dirty="0"/>
                        <a:t> encryption (public-key encryption)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Digital signatures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5" name="Rectangle 4"/>
          <p:cNvSpPr/>
          <p:nvPr/>
        </p:nvSpPr>
        <p:spPr>
          <a:xfrm>
            <a:off x="10071956" y="4077072"/>
            <a:ext cx="164660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nb-NO" dirty="0"/>
              <a:t>Key exchange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4942973" y="1505811"/>
            <a:ext cx="197919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nb-NO" sz="1600" dirty="0">
                <a:solidFill>
                  <a:schemeClr val="accent6"/>
                </a:solidFill>
              </a:rPr>
              <a:t>IND-CPA, IND-CCA</a:t>
            </a:r>
            <a:endParaRPr lang="en-US" sz="1600" dirty="0">
              <a:solidFill>
                <a:schemeClr val="accent6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4926022" y="4869160"/>
            <a:ext cx="197919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nb-NO" sz="1600" dirty="0">
                <a:solidFill>
                  <a:schemeClr val="accent6"/>
                </a:solidFill>
              </a:rPr>
              <a:t>IND-CPA, IND-CCA</a:t>
            </a:r>
            <a:endParaRPr lang="en-US" sz="1600" dirty="0">
              <a:solidFill>
                <a:schemeClr val="accent6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8150752" y="1506270"/>
            <a:ext cx="98135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600" dirty="0">
                <a:solidFill>
                  <a:schemeClr val="accent6"/>
                </a:solidFill>
              </a:rPr>
              <a:t>UF-CMA</a:t>
            </a:r>
          </a:p>
        </p:txBody>
      </p:sp>
      <p:sp>
        <p:nvSpPr>
          <p:cNvPr id="11" name="Rectangle 10"/>
          <p:cNvSpPr/>
          <p:nvPr/>
        </p:nvSpPr>
        <p:spPr>
          <a:xfrm>
            <a:off x="8184232" y="4869160"/>
            <a:ext cx="98135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600" dirty="0">
                <a:solidFill>
                  <a:schemeClr val="accent6"/>
                </a:solidFill>
              </a:rPr>
              <a:t>UF-CMA</a:t>
            </a:r>
          </a:p>
        </p:txBody>
      </p:sp>
      <p:sp>
        <p:nvSpPr>
          <p:cNvPr id="3" name="Rounded Rectangle 2"/>
          <p:cNvSpPr/>
          <p:nvPr/>
        </p:nvSpPr>
        <p:spPr bwMode="auto">
          <a:xfrm>
            <a:off x="4295800" y="1968390"/>
            <a:ext cx="5832648" cy="747183"/>
          </a:xfrm>
          <a:prstGeom prst="roundRect">
            <a:avLst/>
          </a:prstGeom>
          <a:noFill/>
          <a:ln w="19050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12" name="Rectangle 11"/>
          <p:cNvSpPr/>
          <p:nvPr/>
        </p:nvSpPr>
        <p:spPr>
          <a:xfrm>
            <a:off x="2564254" y="1694046"/>
            <a:ext cx="45717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600" dirty="0">
                <a:solidFill>
                  <a:schemeClr val="accent6"/>
                </a:solidFill>
              </a:rPr>
              <a:t>AE</a:t>
            </a:r>
          </a:p>
        </p:txBody>
      </p:sp>
      <p:cxnSp>
        <p:nvCxnSpPr>
          <p:cNvPr id="13" name="Straight Connector 12"/>
          <p:cNvCxnSpPr>
            <a:stCxn id="3" idx="1"/>
          </p:cNvCxnSpPr>
          <p:nvPr/>
        </p:nvCxnSpPr>
        <p:spPr bwMode="auto">
          <a:xfrm flipH="1" flipV="1">
            <a:off x="3021430" y="1920238"/>
            <a:ext cx="1274370" cy="421744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7" name="Rectangle 16"/>
          <p:cNvSpPr/>
          <p:nvPr/>
        </p:nvSpPr>
        <p:spPr bwMode="auto">
          <a:xfrm>
            <a:off x="2135560" y="5237911"/>
            <a:ext cx="2511070" cy="555312"/>
          </a:xfrm>
          <a:prstGeom prst="rect">
            <a:avLst/>
          </a:prstGeom>
          <a:noFill/>
          <a:ln w="127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b="1" dirty="0" err="1"/>
              <a:t>Unkeyed</a:t>
            </a:r>
            <a:r>
              <a:rPr lang="en-US" b="1" dirty="0"/>
              <a:t> primitives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947916" y="5830087"/>
            <a:ext cx="327044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600" dirty="0">
                <a:solidFill>
                  <a:schemeClr val="accent6"/>
                </a:solidFill>
              </a:rPr>
              <a:t>Collision resistance, one-</a:t>
            </a:r>
            <a:r>
              <a:rPr lang="en-US" sz="1600" dirty="0" err="1">
                <a:solidFill>
                  <a:schemeClr val="accent6"/>
                </a:solidFill>
              </a:rPr>
              <a:t>wayness</a:t>
            </a:r>
            <a:endParaRPr lang="en-US" sz="1600" dirty="0">
              <a:solidFill>
                <a:schemeClr val="accent6"/>
              </a:solidFill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6744072" y="5326627"/>
            <a:ext cx="171072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nb-NO" dirty="0"/>
              <a:t>Hash functions</a:t>
            </a:r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10469500" y="3077523"/>
            <a:ext cx="85151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nb-NO" dirty="0"/>
              <a:t>PRNG</a:t>
            </a:r>
            <a:endParaRPr lang="en-US" dirty="0"/>
          </a:p>
        </p:txBody>
      </p:sp>
      <p:sp>
        <p:nvSpPr>
          <p:cNvPr id="20" name="Rectangle 19"/>
          <p:cNvSpPr/>
          <p:nvPr/>
        </p:nvSpPr>
        <p:spPr>
          <a:xfrm>
            <a:off x="10507170" y="2715573"/>
            <a:ext cx="77617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600" dirty="0">
                <a:solidFill>
                  <a:schemeClr val="accent6"/>
                </a:solidFill>
              </a:rPr>
              <a:t>PRNG</a:t>
            </a:r>
          </a:p>
        </p:txBody>
      </p:sp>
      <p:sp>
        <p:nvSpPr>
          <p:cNvPr id="21" name="Rectangle 20"/>
          <p:cNvSpPr/>
          <p:nvPr/>
        </p:nvSpPr>
        <p:spPr>
          <a:xfrm>
            <a:off x="10475912" y="5326627"/>
            <a:ext cx="83869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nb-NO" dirty="0"/>
              <a:t>TRNG</a:t>
            </a:r>
            <a:endParaRPr lang="en-US" dirty="0"/>
          </a:p>
        </p:txBody>
      </p:sp>
      <p:sp>
        <p:nvSpPr>
          <p:cNvPr id="22" name="Rectangle 21"/>
          <p:cNvSpPr/>
          <p:nvPr/>
        </p:nvSpPr>
        <p:spPr>
          <a:xfrm>
            <a:off x="10295783" y="5706976"/>
            <a:ext cx="132600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600" dirty="0">
                <a:solidFill>
                  <a:schemeClr val="accent6"/>
                </a:solidFill>
              </a:rPr>
              <a:t>Enough </a:t>
            </a:r>
            <a:br>
              <a:rPr lang="en-US" sz="1600" dirty="0">
                <a:solidFill>
                  <a:schemeClr val="accent6"/>
                </a:solidFill>
              </a:rPr>
            </a:br>
            <a:r>
              <a:rPr lang="en-US" sz="1600" dirty="0">
                <a:solidFill>
                  <a:schemeClr val="accent6"/>
                </a:solidFill>
              </a:rPr>
              <a:t>min-entropy </a:t>
            </a:r>
          </a:p>
        </p:txBody>
      </p:sp>
    </p:spTree>
    <p:extLst>
      <p:ext uri="{BB962C8B-B14F-4D97-AF65-F5344CB8AC3E}">
        <p14:creationId xmlns:p14="http://schemas.microsoft.com/office/powerpoint/2010/main" val="36980626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8" grpId="0"/>
      <p:bldP spid="10" grpId="0"/>
      <p:bldP spid="11" grpId="0"/>
      <p:bldP spid="3" grpId="0" animBg="1"/>
      <p:bldP spid="12" grpId="0"/>
      <p:bldP spid="17" grpId="0" animBg="1"/>
      <p:bldP spid="18" grpId="0"/>
      <p:bldP spid="19" grpId="0"/>
      <p:bldP spid="16" grpId="0"/>
      <p:bldP spid="20" grpId="0"/>
      <p:bldP spid="21" grpId="0"/>
      <p:bldP spid="2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Basic goals of cryptography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8</a:t>
            </a:fld>
            <a:endParaRPr lang="en-US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03511972"/>
              </p:ext>
            </p:extLst>
          </p:nvPr>
        </p:nvGraphicFramePr>
        <p:xfrm>
          <a:off x="1893392" y="1863323"/>
          <a:ext cx="8078358" cy="2908701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269278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9278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9278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969567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Message</a:t>
                      </a:r>
                      <a:r>
                        <a:rPr lang="nb-NO" baseline="0" dirty="0"/>
                        <a:t> privacy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Message integrity</a:t>
                      </a:r>
                      <a:r>
                        <a:rPr lang="nb-NO" baseline="0" dirty="0"/>
                        <a:t> / authentication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69567">
                <a:tc>
                  <a:txBody>
                    <a:bodyPr/>
                    <a:lstStyle/>
                    <a:p>
                      <a:pPr algn="ctr"/>
                      <a:r>
                        <a:rPr lang="nb-NO" b="1" dirty="0"/>
                        <a:t>Symmetric</a:t>
                      </a:r>
                      <a:r>
                        <a:rPr lang="nb-NO" b="1" baseline="0" dirty="0"/>
                        <a:t> keys</a:t>
                      </a:r>
                      <a:endParaRPr lang="en-US" b="1" dirty="0"/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Symmetric encryption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Message</a:t>
                      </a:r>
                      <a:r>
                        <a:rPr lang="nb-NO" baseline="0" dirty="0"/>
                        <a:t> authentication codes (MAC)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69567">
                <a:tc>
                  <a:txBody>
                    <a:bodyPr/>
                    <a:lstStyle/>
                    <a:p>
                      <a:pPr algn="ctr"/>
                      <a:r>
                        <a:rPr lang="nb-NO" b="1" dirty="0"/>
                        <a:t>Asymmetric</a:t>
                      </a:r>
                      <a:r>
                        <a:rPr lang="nb-NO" b="1" baseline="0" dirty="0"/>
                        <a:t> keys </a:t>
                      </a:r>
                      <a:endParaRPr lang="en-US" b="1" dirty="0"/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Asymmetric</a:t>
                      </a:r>
                      <a:r>
                        <a:rPr lang="nb-NO" baseline="0" dirty="0"/>
                        <a:t> encryption (public-key encryption)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Digital signatures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3" name="Rounded Rectangle 2"/>
          <p:cNvSpPr/>
          <p:nvPr/>
        </p:nvSpPr>
        <p:spPr bwMode="auto">
          <a:xfrm>
            <a:off x="4295800" y="1968390"/>
            <a:ext cx="5832648" cy="747183"/>
          </a:xfrm>
          <a:prstGeom prst="roundRect">
            <a:avLst/>
          </a:prstGeom>
          <a:noFill/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12" name="Rectangle 11"/>
          <p:cNvSpPr/>
          <p:nvPr/>
        </p:nvSpPr>
        <p:spPr>
          <a:xfrm>
            <a:off x="1414555" y="1381629"/>
            <a:ext cx="1872628" cy="10772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600" dirty="0">
                <a:solidFill>
                  <a:srgbClr val="C00000"/>
                </a:solidFill>
              </a:rPr>
              <a:t>Encrypt-then-MAC</a:t>
            </a:r>
          </a:p>
          <a:p>
            <a:pPr algn="ctr"/>
            <a:r>
              <a:rPr lang="en-US" sz="1600" dirty="0">
                <a:solidFill>
                  <a:srgbClr val="C00000"/>
                </a:solidFill>
              </a:rPr>
              <a:t>AES-GCM</a:t>
            </a:r>
          </a:p>
          <a:p>
            <a:pPr algn="ctr"/>
            <a:r>
              <a:rPr lang="en-US" sz="1600" dirty="0">
                <a:solidFill>
                  <a:srgbClr val="C00000"/>
                </a:solidFill>
              </a:rPr>
              <a:t>AES-CCM</a:t>
            </a:r>
          </a:p>
          <a:p>
            <a:pPr algn="ctr"/>
            <a:r>
              <a:rPr lang="en-US" sz="1600" dirty="0">
                <a:solidFill>
                  <a:srgbClr val="C00000"/>
                </a:solidFill>
              </a:rPr>
              <a:t>AES-OCB</a:t>
            </a:r>
          </a:p>
        </p:txBody>
      </p:sp>
      <p:cxnSp>
        <p:nvCxnSpPr>
          <p:cNvPr id="13" name="Straight Connector 12"/>
          <p:cNvCxnSpPr>
            <a:stCxn id="3" idx="1"/>
          </p:cNvCxnSpPr>
          <p:nvPr/>
        </p:nvCxnSpPr>
        <p:spPr bwMode="auto">
          <a:xfrm flipH="1" flipV="1">
            <a:off x="3021430" y="1920238"/>
            <a:ext cx="1274370" cy="421744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6" name="Rectangle 15"/>
          <p:cNvSpPr/>
          <p:nvPr/>
        </p:nvSpPr>
        <p:spPr>
          <a:xfrm>
            <a:off x="4833616" y="1324391"/>
            <a:ext cx="219790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600" dirty="0">
                <a:solidFill>
                  <a:srgbClr val="C00000"/>
                </a:solidFill>
              </a:rPr>
              <a:t>AES-CTR, AES-CTR$</a:t>
            </a:r>
          </a:p>
          <a:p>
            <a:pPr algn="ctr"/>
            <a:r>
              <a:rPr lang="en-US" sz="1600" dirty="0">
                <a:solidFill>
                  <a:srgbClr val="C00000"/>
                </a:solidFill>
              </a:rPr>
              <a:t>AES-CBC$</a:t>
            </a:r>
          </a:p>
        </p:txBody>
      </p:sp>
      <p:sp>
        <p:nvSpPr>
          <p:cNvPr id="20" name="Rectangle 19"/>
          <p:cNvSpPr/>
          <p:nvPr/>
        </p:nvSpPr>
        <p:spPr>
          <a:xfrm>
            <a:off x="7712278" y="1278727"/>
            <a:ext cx="191590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600" dirty="0">
                <a:solidFill>
                  <a:srgbClr val="C00000"/>
                </a:solidFill>
              </a:rPr>
              <a:t>CBC-MAC, CMAC,</a:t>
            </a:r>
          </a:p>
          <a:p>
            <a:pPr algn="ctr"/>
            <a:r>
              <a:rPr lang="en-US" sz="1600" dirty="0">
                <a:solidFill>
                  <a:srgbClr val="C00000"/>
                </a:solidFill>
              </a:rPr>
              <a:t>HMAC</a:t>
            </a:r>
          </a:p>
        </p:txBody>
      </p:sp>
      <p:sp>
        <p:nvSpPr>
          <p:cNvPr id="21" name="Rectangle 20"/>
          <p:cNvSpPr/>
          <p:nvPr/>
        </p:nvSpPr>
        <p:spPr>
          <a:xfrm>
            <a:off x="4798284" y="4797152"/>
            <a:ext cx="2268571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600" dirty="0" err="1">
                <a:solidFill>
                  <a:srgbClr val="C00000"/>
                </a:solidFill>
              </a:rPr>
              <a:t>ElGamal</a:t>
            </a:r>
            <a:r>
              <a:rPr lang="en-US" sz="1600" dirty="0">
                <a:solidFill>
                  <a:srgbClr val="C00000"/>
                </a:solidFill>
              </a:rPr>
              <a:t>, Padded RSA</a:t>
            </a:r>
          </a:p>
        </p:txBody>
      </p:sp>
      <p:sp>
        <p:nvSpPr>
          <p:cNvPr id="22" name="Rectangle 21"/>
          <p:cNvSpPr/>
          <p:nvPr/>
        </p:nvSpPr>
        <p:spPr>
          <a:xfrm>
            <a:off x="7212124" y="4800060"/>
            <a:ext cx="305538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600" dirty="0" err="1">
                <a:solidFill>
                  <a:srgbClr val="C00000"/>
                </a:solidFill>
              </a:rPr>
              <a:t>Schnorr</a:t>
            </a:r>
            <a:r>
              <a:rPr lang="en-US" sz="1600" dirty="0">
                <a:solidFill>
                  <a:srgbClr val="C00000"/>
                </a:solidFill>
              </a:rPr>
              <a:t>, ECDSA, Hashed RSA </a:t>
            </a:r>
          </a:p>
        </p:txBody>
      </p:sp>
      <p:sp>
        <p:nvSpPr>
          <p:cNvPr id="23" name="Rectangle 22"/>
          <p:cNvSpPr/>
          <p:nvPr/>
        </p:nvSpPr>
        <p:spPr>
          <a:xfrm>
            <a:off x="10146784" y="4400412"/>
            <a:ext cx="146655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600" dirty="0" err="1">
                <a:solidFill>
                  <a:srgbClr val="C00000"/>
                </a:solidFill>
              </a:rPr>
              <a:t>Diffie</a:t>
            </a:r>
            <a:r>
              <a:rPr lang="en-US" sz="1600" dirty="0">
                <a:solidFill>
                  <a:srgbClr val="C00000"/>
                </a:solidFill>
              </a:rPr>
              <a:t>-Hellman</a:t>
            </a:r>
          </a:p>
        </p:txBody>
      </p:sp>
      <p:sp>
        <p:nvSpPr>
          <p:cNvPr id="24" name="Rectangle 23"/>
          <p:cNvSpPr/>
          <p:nvPr/>
        </p:nvSpPr>
        <p:spPr>
          <a:xfrm>
            <a:off x="6481812" y="5705032"/>
            <a:ext cx="218842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600" dirty="0">
                <a:solidFill>
                  <a:srgbClr val="C00000"/>
                </a:solidFill>
              </a:rPr>
              <a:t>SHA2-256, SHA2-512</a:t>
            </a:r>
          </a:p>
          <a:p>
            <a:pPr algn="ctr"/>
            <a:r>
              <a:rPr lang="en-US" sz="1600" dirty="0">
                <a:solidFill>
                  <a:srgbClr val="C00000"/>
                </a:solidFill>
              </a:rPr>
              <a:t>SHA3-256, SHA3-512</a:t>
            </a:r>
          </a:p>
        </p:txBody>
      </p:sp>
      <p:sp>
        <p:nvSpPr>
          <p:cNvPr id="25" name="Rectangle 24"/>
          <p:cNvSpPr/>
          <p:nvPr/>
        </p:nvSpPr>
        <p:spPr>
          <a:xfrm>
            <a:off x="10307595" y="2781525"/>
            <a:ext cx="117532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600" dirty="0">
                <a:solidFill>
                  <a:srgbClr val="C00000"/>
                </a:solidFill>
              </a:rPr>
              <a:t>CTR mode</a:t>
            </a:r>
          </a:p>
        </p:txBody>
      </p:sp>
      <p:sp>
        <p:nvSpPr>
          <p:cNvPr id="30" name="Rectangle 29"/>
          <p:cNvSpPr/>
          <p:nvPr/>
        </p:nvSpPr>
        <p:spPr>
          <a:xfrm>
            <a:off x="10071956" y="4077072"/>
            <a:ext cx="164660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nb-NO" dirty="0"/>
              <a:t>Key exchange</a:t>
            </a:r>
            <a:endParaRPr lang="en-US" dirty="0"/>
          </a:p>
        </p:txBody>
      </p:sp>
      <p:sp>
        <p:nvSpPr>
          <p:cNvPr id="31" name="Rectangle 30"/>
          <p:cNvSpPr/>
          <p:nvPr/>
        </p:nvSpPr>
        <p:spPr>
          <a:xfrm>
            <a:off x="10469500" y="3077523"/>
            <a:ext cx="85151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nb-NO" dirty="0"/>
              <a:t>PRNG</a:t>
            </a:r>
            <a:endParaRPr lang="en-US" dirty="0"/>
          </a:p>
        </p:txBody>
      </p:sp>
      <p:sp>
        <p:nvSpPr>
          <p:cNvPr id="32" name="Rectangle 31"/>
          <p:cNvSpPr/>
          <p:nvPr/>
        </p:nvSpPr>
        <p:spPr>
          <a:xfrm>
            <a:off x="10475912" y="5326627"/>
            <a:ext cx="83869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nb-NO" dirty="0"/>
              <a:t>TRNG</a:t>
            </a:r>
            <a:endParaRPr lang="en-US" dirty="0"/>
          </a:p>
        </p:txBody>
      </p:sp>
      <p:sp>
        <p:nvSpPr>
          <p:cNvPr id="33" name="Rectangle 32"/>
          <p:cNvSpPr/>
          <p:nvPr/>
        </p:nvSpPr>
        <p:spPr bwMode="auto">
          <a:xfrm>
            <a:off x="2135560" y="5237911"/>
            <a:ext cx="2511070" cy="555312"/>
          </a:xfrm>
          <a:prstGeom prst="rect">
            <a:avLst/>
          </a:prstGeom>
          <a:noFill/>
          <a:ln w="127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b="1" dirty="0" err="1"/>
              <a:t>Unkeyed</a:t>
            </a:r>
            <a:r>
              <a:rPr lang="en-US" b="1" dirty="0"/>
              <a:t> primitives</a:t>
            </a:r>
          </a:p>
        </p:txBody>
      </p:sp>
      <p:sp>
        <p:nvSpPr>
          <p:cNvPr id="34" name="Rectangle 33"/>
          <p:cNvSpPr/>
          <p:nvPr/>
        </p:nvSpPr>
        <p:spPr>
          <a:xfrm>
            <a:off x="6744072" y="5326627"/>
            <a:ext cx="171072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nb-NO" dirty="0"/>
              <a:t>Hash functions</a:t>
            </a:r>
            <a:endParaRPr lang="en-US" dirty="0"/>
          </a:p>
        </p:txBody>
      </p:sp>
      <p:sp>
        <p:nvSpPr>
          <p:cNvPr id="37" name="Rectangle 36"/>
          <p:cNvSpPr/>
          <p:nvPr/>
        </p:nvSpPr>
        <p:spPr>
          <a:xfrm>
            <a:off x="8904312" y="5695959"/>
            <a:ext cx="328768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600" dirty="0">
                <a:solidFill>
                  <a:srgbClr val="C00000"/>
                </a:solidFill>
              </a:rPr>
              <a:t>Ring-oscillators, lava lamps</a:t>
            </a:r>
          </a:p>
          <a:p>
            <a:pPr algn="ctr"/>
            <a:r>
              <a:rPr lang="en-US" sz="1600" dirty="0">
                <a:solidFill>
                  <a:srgbClr val="C00000"/>
                </a:solidFill>
              </a:rPr>
              <a:t>quantum effects, </a:t>
            </a:r>
            <a:br>
              <a:rPr lang="en-US" sz="1600" dirty="0">
                <a:solidFill>
                  <a:srgbClr val="C00000"/>
                </a:solidFill>
              </a:rPr>
            </a:br>
            <a:r>
              <a:rPr lang="en-US" sz="1600" dirty="0">
                <a:solidFill>
                  <a:srgbClr val="C00000"/>
                </a:solidFill>
              </a:rPr>
              <a:t>mouse wiggling…</a:t>
            </a:r>
          </a:p>
        </p:txBody>
      </p:sp>
    </p:spTree>
    <p:extLst>
      <p:ext uri="{BB962C8B-B14F-4D97-AF65-F5344CB8AC3E}">
        <p14:creationId xmlns:p14="http://schemas.microsoft.com/office/powerpoint/2010/main" val="6428336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2" grpId="0"/>
      <p:bldP spid="16" grpId="0"/>
      <p:bldP spid="20" grpId="0"/>
      <p:bldP spid="21" grpId="0"/>
      <p:bldP spid="22" grpId="0"/>
      <p:bldP spid="23" grpId="0"/>
      <p:bldP spid="24" grpId="0"/>
      <p:bldP spid="25" grpId="0"/>
      <p:bldP spid="3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Freeform 115"/>
          <p:cNvSpPr/>
          <p:nvPr/>
        </p:nvSpPr>
        <p:spPr bwMode="auto">
          <a:xfrm>
            <a:off x="3508909" y="4983060"/>
            <a:ext cx="5205393" cy="329883"/>
          </a:xfrm>
          <a:custGeom>
            <a:avLst/>
            <a:gdLst>
              <a:gd name="connsiteX0" fmla="*/ 0 w 5268287"/>
              <a:gd name="connsiteY0" fmla="*/ 268447 h 314744"/>
              <a:gd name="connsiteX1" fmla="*/ 3800213 w 5268287"/>
              <a:gd name="connsiteY1" fmla="*/ 293614 h 314744"/>
              <a:gd name="connsiteX2" fmla="*/ 5268287 w 5268287"/>
              <a:gd name="connsiteY2" fmla="*/ 0 h 3147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268287" h="314744">
                <a:moveTo>
                  <a:pt x="0" y="268447"/>
                </a:moveTo>
                <a:cubicBezTo>
                  <a:pt x="1461082" y="303401"/>
                  <a:pt x="2922165" y="338355"/>
                  <a:pt x="3800213" y="293614"/>
                </a:cubicBezTo>
                <a:cubicBezTo>
                  <a:pt x="4678261" y="248873"/>
                  <a:pt x="4973274" y="124436"/>
                  <a:pt x="5268287" y="0"/>
                </a:cubicBezTo>
              </a:path>
            </a:pathLst>
          </a:custGeom>
          <a:noFill/>
          <a:ln w="19050" cap="flat" cmpd="sng" algn="ctr">
            <a:solidFill>
              <a:srgbClr val="FF9900"/>
            </a:solidFill>
            <a:prstDash val="solid"/>
            <a:round/>
            <a:headEnd type="none" w="med" len="med"/>
            <a:tailEnd type="triangle" w="med" len="med"/>
          </a:ln>
          <a:effectLst/>
          <a:extLst/>
        </p:spPr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7" name="Straight Connector 86"/>
          <p:cNvCxnSpPr/>
          <p:nvPr/>
        </p:nvCxnSpPr>
        <p:spPr bwMode="auto">
          <a:xfrm>
            <a:off x="3445155" y="4584107"/>
            <a:ext cx="2146812" cy="777335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rgbClr val="37FFCB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6" name="Freeform 45"/>
          <p:cNvSpPr/>
          <p:nvPr/>
        </p:nvSpPr>
        <p:spPr bwMode="auto">
          <a:xfrm>
            <a:off x="2935716" y="1540589"/>
            <a:ext cx="8067675" cy="1612188"/>
          </a:xfrm>
          <a:custGeom>
            <a:avLst/>
            <a:gdLst>
              <a:gd name="connsiteX0" fmla="*/ 0 w 8039100"/>
              <a:gd name="connsiteY0" fmla="*/ 0 h 1704975"/>
              <a:gd name="connsiteX1" fmla="*/ 6562725 w 8039100"/>
              <a:gd name="connsiteY1" fmla="*/ 466725 h 1704975"/>
              <a:gd name="connsiteX2" fmla="*/ 8039100 w 8039100"/>
              <a:gd name="connsiteY2" fmla="*/ 1704975 h 1704975"/>
              <a:gd name="connsiteX0" fmla="*/ 0 w 8039100"/>
              <a:gd name="connsiteY0" fmla="*/ 0 h 1704975"/>
              <a:gd name="connsiteX1" fmla="*/ 5648325 w 8039100"/>
              <a:gd name="connsiteY1" fmla="*/ 381000 h 1704975"/>
              <a:gd name="connsiteX2" fmla="*/ 8039100 w 8039100"/>
              <a:gd name="connsiteY2" fmla="*/ 1704975 h 1704975"/>
              <a:gd name="connsiteX0" fmla="*/ 0 w 8039100"/>
              <a:gd name="connsiteY0" fmla="*/ 0 h 1704975"/>
              <a:gd name="connsiteX1" fmla="*/ 5648325 w 8039100"/>
              <a:gd name="connsiteY1" fmla="*/ 381000 h 1704975"/>
              <a:gd name="connsiteX2" fmla="*/ 8039100 w 8039100"/>
              <a:gd name="connsiteY2" fmla="*/ 1704975 h 1704975"/>
              <a:gd name="connsiteX0" fmla="*/ 0 w 7924800"/>
              <a:gd name="connsiteY0" fmla="*/ 0 h 1590675"/>
              <a:gd name="connsiteX1" fmla="*/ 5648325 w 7924800"/>
              <a:gd name="connsiteY1" fmla="*/ 381000 h 1590675"/>
              <a:gd name="connsiteX2" fmla="*/ 7924800 w 7924800"/>
              <a:gd name="connsiteY2" fmla="*/ 1590675 h 1590675"/>
              <a:gd name="connsiteX0" fmla="*/ 0 w 8010525"/>
              <a:gd name="connsiteY0" fmla="*/ 0 h 1600200"/>
              <a:gd name="connsiteX1" fmla="*/ 5648325 w 8010525"/>
              <a:gd name="connsiteY1" fmla="*/ 381000 h 1600200"/>
              <a:gd name="connsiteX2" fmla="*/ 8010525 w 8010525"/>
              <a:gd name="connsiteY2" fmla="*/ 1600200 h 1600200"/>
              <a:gd name="connsiteX0" fmla="*/ 0 w 8010525"/>
              <a:gd name="connsiteY0" fmla="*/ 0 h 1600200"/>
              <a:gd name="connsiteX1" fmla="*/ 5648325 w 8010525"/>
              <a:gd name="connsiteY1" fmla="*/ 381000 h 1600200"/>
              <a:gd name="connsiteX2" fmla="*/ 8010525 w 8010525"/>
              <a:gd name="connsiteY2" fmla="*/ 1600200 h 1600200"/>
              <a:gd name="connsiteX0" fmla="*/ 0 w 8010525"/>
              <a:gd name="connsiteY0" fmla="*/ 0 h 1600200"/>
              <a:gd name="connsiteX1" fmla="*/ 5286375 w 8010525"/>
              <a:gd name="connsiteY1" fmla="*/ 323850 h 1600200"/>
              <a:gd name="connsiteX2" fmla="*/ 8010525 w 8010525"/>
              <a:gd name="connsiteY2" fmla="*/ 1600200 h 1600200"/>
              <a:gd name="connsiteX0" fmla="*/ 0 w 8029575"/>
              <a:gd name="connsiteY0" fmla="*/ 0 h 1600200"/>
              <a:gd name="connsiteX1" fmla="*/ 5305425 w 8029575"/>
              <a:gd name="connsiteY1" fmla="*/ 323850 h 1600200"/>
              <a:gd name="connsiteX2" fmla="*/ 8029575 w 8029575"/>
              <a:gd name="connsiteY2" fmla="*/ 1600200 h 1600200"/>
              <a:gd name="connsiteX0" fmla="*/ 0 w 8067675"/>
              <a:gd name="connsiteY0" fmla="*/ 0 h 1572331"/>
              <a:gd name="connsiteX1" fmla="*/ 5343525 w 8067675"/>
              <a:gd name="connsiteY1" fmla="*/ 295981 h 1572331"/>
              <a:gd name="connsiteX2" fmla="*/ 8067675 w 8067675"/>
              <a:gd name="connsiteY2" fmla="*/ 1572331 h 15723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067675" h="1572331">
                <a:moveTo>
                  <a:pt x="0" y="0"/>
                </a:moveTo>
                <a:cubicBezTo>
                  <a:pt x="2611437" y="91281"/>
                  <a:pt x="3998912" y="33926"/>
                  <a:pt x="5343525" y="295981"/>
                </a:cubicBezTo>
                <a:cubicBezTo>
                  <a:pt x="6688138" y="558036"/>
                  <a:pt x="7847012" y="1104812"/>
                  <a:pt x="8067675" y="1572331"/>
                </a:cubicBezTo>
              </a:path>
            </a:pathLst>
          </a:custGeom>
          <a:noFill/>
          <a:ln w="19050" cap="flat" cmpd="sng" algn="ctr">
            <a:solidFill>
              <a:schemeClr val="accent6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/>
        </p:spPr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35" name="Straight Connector 134"/>
          <p:cNvCxnSpPr/>
          <p:nvPr/>
        </p:nvCxnSpPr>
        <p:spPr bwMode="auto">
          <a:xfrm>
            <a:off x="2882878" y="2539486"/>
            <a:ext cx="7313157" cy="872577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accent6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32" name="Straight Connector 131"/>
          <p:cNvCxnSpPr/>
          <p:nvPr/>
        </p:nvCxnSpPr>
        <p:spPr bwMode="auto">
          <a:xfrm flipV="1">
            <a:off x="3538330" y="3748893"/>
            <a:ext cx="6090139" cy="543318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accent6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9" name="Straight Connector 88"/>
          <p:cNvCxnSpPr/>
          <p:nvPr/>
        </p:nvCxnSpPr>
        <p:spPr bwMode="auto">
          <a:xfrm>
            <a:off x="3517163" y="4459107"/>
            <a:ext cx="2190178" cy="770093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accent6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Constructions and relations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2236546" y="2241875"/>
            <a:ext cx="64633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b="1" dirty="0"/>
              <a:t>PRF</a:t>
            </a:r>
          </a:p>
        </p:txBody>
      </p:sp>
      <p:sp>
        <p:nvSpPr>
          <p:cNvPr id="5" name="Rectangle 4"/>
          <p:cNvSpPr/>
          <p:nvPr/>
        </p:nvSpPr>
        <p:spPr>
          <a:xfrm>
            <a:off x="2235247" y="3211098"/>
            <a:ext cx="65915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b="1" dirty="0"/>
              <a:t>PRP</a:t>
            </a:r>
          </a:p>
        </p:txBody>
      </p:sp>
      <p:sp>
        <p:nvSpPr>
          <p:cNvPr id="6" name="Rectangle 5"/>
          <p:cNvSpPr/>
          <p:nvPr/>
        </p:nvSpPr>
        <p:spPr>
          <a:xfrm>
            <a:off x="5143648" y="1914449"/>
            <a:ext cx="307007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b="1" dirty="0"/>
              <a:t>Symmetric-key encryption</a:t>
            </a:r>
          </a:p>
        </p:txBody>
      </p:sp>
      <p:sp>
        <p:nvSpPr>
          <p:cNvPr id="7" name="Rectangle 6"/>
          <p:cNvSpPr/>
          <p:nvPr/>
        </p:nvSpPr>
        <p:spPr>
          <a:xfrm>
            <a:off x="5816812" y="3107150"/>
            <a:ext cx="176202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b="1" dirty="0"/>
              <a:t>MAC schemes</a:t>
            </a:r>
          </a:p>
        </p:txBody>
      </p:sp>
      <p:sp>
        <p:nvSpPr>
          <p:cNvPr id="8" name="Rectangle 7"/>
          <p:cNvSpPr/>
          <p:nvPr/>
        </p:nvSpPr>
        <p:spPr>
          <a:xfrm>
            <a:off x="1705825" y="4190379"/>
            <a:ext cx="185179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b="1" dirty="0"/>
              <a:t>Hash functions</a:t>
            </a:r>
          </a:p>
        </p:txBody>
      </p:sp>
      <p:sp>
        <p:nvSpPr>
          <p:cNvPr id="9" name="Rectangle 8"/>
          <p:cNvSpPr/>
          <p:nvPr/>
        </p:nvSpPr>
        <p:spPr>
          <a:xfrm>
            <a:off x="5371225" y="4379136"/>
            <a:ext cx="258275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b="1" dirty="0"/>
              <a:t>Public-key encryption</a:t>
            </a:r>
          </a:p>
        </p:txBody>
      </p:sp>
      <p:sp>
        <p:nvSpPr>
          <p:cNvPr id="10" name="Rectangle 9"/>
          <p:cNvSpPr/>
          <p:nvPr/>
        </p:nvSpPr>
        <p:spPr>
          <a:xfrm>
            <a:off x="5602057" y="5304112"/>
            <a:ext cx="212109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b="1" dirty="0"/>
              <a:t>Digital signatures</a:t>
            </a:r>
          </a:p>
        </p:txBody>
      </p:sp>
      <p:cxnSp>
        <p:nvCxnSpPr>
          <p:cNvPr id="11" name="Straight Connector 10"/>
          <p:cNvCxnSpPr>
            <a:stCxn id="4" idx="3"/>
            <a:endCxn id="6" idx="1"/>
          </p:cNvCxnSpPr>
          <p:nvPr/>
        </p:nvCxnSpPr>
        <p:spPr bwMode="auto">
          <a:xfrm flipV="1">
            <a:off x="2882878" y="2099115"/>
            <a:ext cx="2260770" cy="327426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4" name="Straight Connector 13"/>
          <p:cNvCxnSpPr/>
          <p:nvPr/>
        </p:nvCxnSpPr>
        <p:spPr bwMode="auto">
          <a:xfrm flipV="1">
            <a:off x="2873572" y="2290882"/>
            <a:ext cx="2399725" cy="956209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7" name="Straight Connector 16"/>
          <p:cNvCxnSpPr/>
          <p:nvPr/>
        </p:nvCxnSpPr>
        <p:spPr bwMode="auto">
          <a:xfrm>
            <a:off x="2479020" y="2580430"/>
            <a:ext cx="0" cy="630668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4" name="Straight Connector 23"/>
          <p:cNvCxnSpPr/>
          <p:nvPr/>
        </p:nvCxnSpPr>
        <p:spPr bwMode="auto">
          <a:xfrm>
            <a:off x="2631723" y="2589845"/>
            <a:ext cx="0" cy="630668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triangl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8" name="Straight Connector 27"/>
          <p:cNvCxnSpPr>
            <a:stCxn id="5" idx="3"/>
          </p:cNvCxnSpPr>
          <p:nvPr/>
        </p:nvCxnSpPr>
        <p:spPr bwMode="auto">
          <a:xfrm flipV="1">
            <a:off x="2894403" y="3305807"/>
            <a:ext cx="2968993" cy="89957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7" name="Rectangle 36"/>
          <p:cNvSpPr/>
          <p:nvPr/>
        </p:nvSpPr>
        <p:spPr>
          <a:xfrm>
            <a:off x="1763534" y="5030959"/>
            <a:ext cx="173637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b="1" dirty="0" err="1"/>
              <a:t>Diffie</a:t>
            </a:r>
            <a:r>
              <a:rPr lang="en-US" b="1" dirty="0"/>
              <a:t>-Hellman</a:t>
            </a:r>
          </a:p>
        </p:txBody>
      </p:sp>
      <p:sp>
        <p:nvSpPr>
          <p:cNvPr id="38" name="Rectangle 37"/>
          <p:cNvSpPr/>
          <p:nvPr/>
        </p:nvSpPr>
        <p:spPr>
          <a:xfrm>
            <a:off x="1479260" y="5795972"/>
            <a:ext cx="230492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b="1" dirty="0"/>
              <a:t>One-Way Trapdoor </a:t>
            </a:r>
            <a:br>
              <a:rPr lang="en-US" b="1" dirty="0"/>
            </a:br>
            <a:r>
              <a:rPr lang="en-US" b="1" dirty="0"/>
              <a:t>functions</a:t>
            </a:r>
          </a:p>
        </p:txBody>
      </p:sp>
      <p:cxnSp>
        <p:nvCxnSpPr>
          <p:cNvPr id="39" name="Straight Connector 38"/>
          <p:cNvCxnSpPr/>
          <p:nvPr/>
        </p:nvCxnSpPr>
        <p:spPr bwMode="auto">
          <a:xfrm flipV="1">
            <a:off x="3521178" y="4685847"/>
            <a:ext cx="1895045" cy="496316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rgbClr val="FF3399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4" name="Straight Connector 43"/>
          <p:cNvCxnSpPr>
            <a:endCxn id="10" idx="1"/>
          </p:cNvCxnSpPr>
          <p:nvPr/>
        </p:nvCxnSpPr>
        <p:spPr bwMode="auto">
          <a:xfrm>
            <a:off x="3508909" y="5334626"/>
            <a:ext cx="2093148" cy="154152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accent6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2" name="Straight Connector 41"/>
          <p:cNvCxnSpPr/>
          <p:nvPr/>
        </p:nvCxnSpPr>
        <p:spPr bwMode="auto">
          <a:xfrm flipV="1">
            <a:off x="3367684" y="4753872"/>
            <a:ext cx="2125076" cy="1065876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0" name="Straight Connector 49"/>
          <p:cNvCxnSpPr>
            <a:stCxn id="38" idx="3"/>
          </p:cNvCxnSpPr>
          <p:nvPr/>
        </p:nvCxnSpPr>
        <p:spPr bwMode="auto">
          <a:xfrm flipV="1">
            <a:off x="3784186" y="5631664"/>
            <a:ext cx="1807781" cy="487474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57" name="Rectangle 56"/>
          <p:cNvSpPr/>
          <p:nvPr/>
        </p:nvSpPr>
        <p:spPr>
          <a:xfrm>
            <a:off x="1735057" y="2697095"/>
            <a:ext cx="71205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00" dirty="0" err="1">
                <a:solidFill>
                  <a:srgbClr val="C00000"/>
                </a:solidFill>
              </a:rPr>
              <a:t>Feistel</a:t>
            </a:r>
            <a:endParaRPr lang="en-US" sz="1400" dirty="0">
              <a:solidFill>
                <a:srgbClr val="C00000"/>
              </a:solidFill>
            </a:endParaRPr>
          </a:p>
        </p:txBody>
      </p:sp>
      <p:sp>
        <p:nvSpPr>
          <p:cNvPr id="58" name="Rectangle 57"/>
          <p:cNvSpPr/>
          <p:nvPr/>
        </p:nvSpPr>
        <p:spPr>
          <a:xfrm rot="21139986">
            <a:off x="3526967" y="1967166"/>
            <a:ext cx="55335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00" dirty="0">
                <a:solidFill>
                  <a:srgbClr val="C00000"/>
                </a:solidFill>
              </a:rPr>
              <a:t>CTR</a:t>
            </a:r>
          </a:p>
        </p:txBody>
      </p:sp>
      <p:sp>
        <p:nvSpPr>
          <p:cNvPr id="59" name="Rectangle 58"/>
          <p:cNvSpPr/>
          <p:nvPr/>
        </p:nvSpPr>
        <p:spPr>
          <a:xfrm rot="20316346">
            <a:off x="3965970" y="2379141"/>
            <a:ext cx="66396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00" dirty="0">
                <a:solidFill>
                  <a:srgbClr val="C00000"/>
                </a:solidFill>
              </a:rPr>
              <a:t>CBC$</a:t>
            </a:r>
          </a:p>
        </p:txBody>
      </p:sp>
      <p:sp>
        <p:nvSpPr>
          <p:cNvPr id="60" name="Rectangle 59"/>
          <p:cNvSpPr/>
          <p:nvPr/>
        </p:nvSpPr>
        <p:spPr>
          <a:xfrm rot="21480000">
            <a:off x="3092946" y="3371349"/>
            <a:ext cx="233764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400" dirty="0">
                <a:solidFill>
                  <a:srgbClr val="C00000"/>
                </a:solidFill>
              </a:rPr>
              <a:t>CBC-MAC, CMAC, PMAC</a:t>
            </a:r>
          </a:p>
        </p:txBody>
      </p:sp>
      <p:sp>
        <p:nvSpPr>
          <p:cNvPr id="61" name="Rectangle 60"/>
          <p:cNvSpPr/>
          <p:nvPr/>
        </p:nvSpPr>
        <p:spPr>
          <a:xfrm>
            <a:off x="9162940" y="2288041"/>
            <a:ext cx="83869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b="1" dirty="0"/>
              <a:t>AE</a:t>
            </a:r>
          </a:p>
          <a:p>
            <a:pPr algn="ctr"/>
            <a:r>
              <a:rPr lang="en-US" b="1" dirty="0"/>
              <a:t>AEAD</a:t>
            </a:r>
          </a:p>
        </p:txBody>
      </p:sp>
      <p:cxnSp>
        <p:nvCxnSpPr>
          <p:cNvPr id="62" name="Straight Connector 61"/>
          <p:cNvCxnSpPr>
            <a:stCxn id="7" idx="3"/>
          </p:cNvCxnSpPr>
          <p:nvPr/>
        </p:nvCxnSpPr>
        <p:spPr bwMode="auto">
          <a:xfrm flipV="1">
            <a:off x="7578834" y="2722830"/>
            <a:ext cx="1512870" cy="568986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accent1">
                <a:lumMod val="75000"/>
              </a:schemeClr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6" name="Straight Connector 65"/>
          <p:cNvCxnSpPr/>
          <p:nvPr/>
        </p:nvCxnSpPr>
        <p:spPr bwMode="auto">
          <a:xfrm>
            <a:off x="8200521" y="2146212"/>
            <a:ext cx="936000" cy="302818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accent1">
                <a:lumMod val="75000"/>
              </a:schemeClr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69" name="Rectangle 68"/>
          <p:cNvSpPr/>
          <p:nvPr/>
        </p:nvSpPr>
        <p:spPr>
          <a:xfrm>
            <a:off x="8133369" y="2475080"/>
            <a:ext cx="50366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00" dirty="0" err="1">
                <a:solidFill>
                  <a:schemeClr val="accent1">
                    <a:lumMod val="75000"/>
                  </a:schemeClr>
                </a:solidFill>
              </a:rPr>
              <a:t>EtM</a:t>
            </a:r>
            <a:endParaRPr lang="en-US" sz="1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72" name="Freeform 71"/>
          <p:cNvSpPr/>
          <p:nvPr/>
        </p:nvSpPr>
        <p:spPr bwMode="auto">
          <a:xfrm>
            <a:off x="2703388" y="1523246"/>
            <a:ext cx="6646423" cy="765847"/>
          </a:xfrm>
          <a:custGeom>
            <a:avLst/>
            <a:gdLst>
              <a:gd name="connsiteX0" fmla="*/ 0 w 6675120"/>
              <a:gd name="connsiteY0" fmla="*/ 618938 h 687518"/>
              <a:gd name="connsiteX1" fmla="*/ 1295400 w 6675120"/>
              <a:gd name="connsiteY1" fmla="*/ 154118 h 687518"/>
              <a:gd name="connsiteX2" fmla="*/ 3200400 w 6675120"/>
              <a:gd name="connsiteY2" fmla="*/ 32198 h 687518"/>
              <a:gd name="connsiteX3" fmla="*/ 5341620 w 6675120"/>
              <a:gd name="connsiteY3" fmla="*/ 62678 h 687518"/>
              <a:gd name="connsiteX4" fmla="*/ 6675120 w 6675120"/>
              <a:gd name="connsiteY4" fmla="*/ 687518 h 6875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75120" h="687518">
                <a:moveTo>
                  <a:pt x="0" y="618938"/>
                </a:moveTo>
                <a:cubicBezTo>
                  <a:pt x="381000" y="435423"/>
                  <a:pt x="762000" y="251908"/>
                  <a:pt x="1295400" y="154118"/>
                </a:cubicBezTo>
                <a:cubicBezTo>
                  <a:pt x="1828800" y="56328"/>
                  <a:pt x="3200400" y="32198"/>
                  <a:pt x="3200400" y="32198"/>
                </a:cubicBezTo>
                <a:cubicBezTo>
                  <a:pt x="3874770" y="16958"/>
                  <a:pt x="4762500" y="-46542"/>
                  <a:pt x="5341620" y="62678"/>
                </a:cubicBezTo>
                <a:cubicBezTo>
                  <a:pt x="5920740" y="171898"/>
                  <a:pt x="6297930" y="429708"/>
                  <a:pt x="6675120" y="687518"/>
                </a:cubicBezTo>
              </a:path>
            </a:pathLst>
          </a:custGeom>
          <a:noFill/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 w="med" len="med"/>
          </a:ln>
          <a:effectLst/>
          <a:extLst/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Rectangle 72"/>
          <p:cNvSpPr/>
          <p:nvPr/>
        </p:nvSpPr>
        <p:spPr>
          <a:xfrm rot="-120000">
            <a:off x="4390829" y="1272052"/>
            <a:ext cx="216597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00" dirty="0">
                <a:solidFill>
                  <a:srgbClr val="C00000"/>
                </a:solidFill>
              </a:rPr>
              <a:t>GCM++,  CCM,   OCB++</a:t>
            </a:r>
          </a:p>
        </p:txBody>
      </p:sp>
      <p:sp>
        <p:nvSpPr>
          <p:cNvPr id="76" name="Rectangle 75"/>
          <p:cNvSpPr/>
          <p:nvPr/>
        </p:nvSpPr>
        <p:spPr>
          <a:xfrm>
            <a:off x="1276993" y="6101025"/>
            <a:ext cx="55496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</a:rPr>
              <a:t>RSA</a:t>
            </a:r>
          </a:p>
        </p:txBody>
      </p:sp>
      <p:sp>
        <p:nvSpPr>
          <p:cNvPr id="82" name="Freeform 81"/>
          <p:cNvSpPr/>
          <p:nvPr/>
        </p:nvSpPr>
        <p:spPr bwMode="auto">
          <a:xfrm>
            <a:off x="7648916" y="2310481"/>
            <a:ext cx="430899" cy="2144960"/>
          </a:xfrm>
          <a:custGeom>
            <a:avLst/>
            <a:gdLst>
              <a:gd name="connsiteX0" fmla="*/ 0 w 581080"/>
              <a:gd name="connsiteY0" fmla="*/ 0 h 1965960"/>
              <a:gd name="connsiteX1" fmla="*/ 335280 w 581080"/>
              <a:gd name="connsiteY1" fmla="*/ 388620 h 1965960"/>
              <a:gd name="connsiteX2" fmla="*/ 502920 w 581080"/>
              <a:gd name="connsiteY2" fmla="*/ 777240 h 1965960"/>
              <a:gd name="connsiteX3" fmla="*/ 556260 w 581080"/>
              <a:gd name="connsiteY3" fmla="*/ 1295400 h 1965960"/>
              <a:gd name="connsiteX4" fmla="*/ 106680 w 581080"/>
              <a:gd name="connsiteY4" fmla="*/ 1965960 h 1965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81080" h="1965960">
                <a:moveTo>
                  <a:pt x="0" y="0"/>
                </a:moveTo>
                <a:cubicBezTo>
                  <a:pt x="125730" y="129540"/>
                  <a:pt x="251460" y="259080"/>
                  <a:pt x="335280" y="388620"/>
                </a:cubicBezTo>
                <a:cubicBezTo>
                  <a:pt x="419100" y="518160"/>
                  <a:pt x="466090" y="626110"/>
                  <a:pt x="502920" y="777240"/>
                </a:cubicBezTo>
                <a:cubicBezTo>
                  <a:pt x="539750" y="928370"/>
                  <a:pt x="622300" y="1097280"/>
                  <a:pt x="556260" y="1295400"/>
                </a:cubicBezTo>
                <a:cubicBezTo>
                  <a:pt x="490220" y="1493520"/>
                  <a:pt x="298450" y="1729740"/>
                  <a:pt x="106680" y="1965960"/>
                </a:cubicBezTo>
              </a:path>
            </a:pathLst>
          </a:custGeom>
          <a:noFill/>
          <a:ln w="19050" cap="flat" cmpd="sng" algn="ctr">
            <a:solidFill>
              <a:srgbClr val="FF3399"/>
            </a:solidFill>
            <a:prstDash val="solid"/>
            <a:round/>
            <a:headEnd type="none" w="med" len="med"/>
            <a:tailEnd type="triangle" w="med" len="med"/>
          </a:ln>
          <a:effectLst/>
          <a:extLst/>
        </p:spPr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3" name="Straight Connector 82"/>
          <p:cNvCxnSpPr>
            <a:endCxn id="9" idx="1"/>
          </p:cNvCxnSpPr>
          <p:nvPr/>
        </p:nvCxnSpPr>
        <p:spPr bwMode="auto">
          <a:xfrm>
            <a:off x="3538330" y="4386457"/>
            <a:ext cx="1832895" cy="177345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rgbClr val="FF3399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96" name="Rectangle 95"/>
          <p:cNvSpPr/>
          <p:nvPr/>
        </p:nvSpPr>
        <p:spPr>
          <a:xfrm>
            <a:off x="5425225" y="4874386"/>
            <a:ext cx="152131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00" dirty="0" err="1">
                <a:solidFill>
                  <a:schemeClr val="accent6"/>
                </a:solidFill>
              </a:rPr>
              <a:t>Schnorr</a:t>
            </a:r>
            <a:r>
              <a:rPr lang="en-US" sz="1400" dirty="0">
                <a:solidFill>
                  <a:schemeClr val="accent6"/>
                </a:solidFill>
              </a:rPr>
              <a:t>, ECDSA</a:t>
            </a:r>
          </a:p>
        </p:txBody>
      </p:sp>
      <p:cxnSp>
        <p:nvCxnSpPr>
          <p:cNvPr id="101" name="Straight Connector 100"/>
          <p:cNvCxnSpPr/>
          <p:nvPr/>
        </p:nvCxnSpPr>
        <p:spPr bwMode="auto">
          <a:xfrm>
            <a:off x="2559712" y="3580430"/>
            <a:ext cx="0" cy="630668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02" name="Rectangle 101"/>
          <p:cNvSpPr/>
          <p:nvPr/>
        </p:nvSpPr>
        <p:spPr>
          <a:xfrm>
            <a:off x="1291925" y="3516248"/>
            <a:ext cx="128913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00" dirty="0">
                <a:solidFill>
                  <a:srgbClr val="C00000"/>
                </a:solidFill>
              </a:rPr>
              <a:t>Davies-Mayer</a:t>
            </a:r>
          </a:p>
        </p:txBody>
      </p:sp>
      <p:sp>
        <p:nvSpPr>
          <p:cNvPr id="104" name="Rectangle 103"/>
          <p:cNvSpPr/>
          <p:nvPr/>
        </p:nvSpPr>
        <p:spPr>
          <a:xfrm rot="20444313">
            <a:off x="4700973" y="3771552"/>
            <a:ext cx="71365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00" dirty="0">
                <a:solidFill>
                  <a:srgbClr val="00B050"/>
                </a:solidFill>
              </a:rPr>
              <a:t>HMAC</a:t>
            </a:r>
          </a:p>
        </p:txBody>
      </p:sp>
      <p:cxnSp>
        <p:nvCxnSpPr>
          <p:cNvPr id="106" name="Straight Connector 105"/>
          <p:cNvCxnSpPr/>
          <p:nvPr/>
        </p:nvCxnSpPr>
        <p:spPr bwMode="auto">
          <a:xfrm flipV="1">
            <a:off x="3524381" y="3431757"/>
            <a:ext cx="2361383" cy="813764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rgbClr val="00B05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12" name="Rectangle 111"/>
          <p:cNvSpPr/>
          <p:nvPr/>
        </p:nvSpPr>
        <p:spPr>
          <a:xfrm>
            <a:off x="8714098" y="4689720"/>
            <a:ext cx="1736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b="1" dirty="0"/>
              <a:t>Key exchange</a:t>
            </a:r>
          </a:p>
        </p:txBody>
      </p:sp>
      <p:sp>
        <p:nvSpPr>
          <p:cNvPr id="117" name="Rectangle 116"/>
          <p:cNvSpPr/>
          <p:nvPr/>
        </p:nvSpPr>
        <p:spPr>
          <a:xfrm>
            <a:off x="9640137" y="3333364"/>
            <a:ext cx="2288511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b="1" dirty="0"/>
              <a:t>Protocols</a:t>
            </a:r>
          </a:p>
          <a:p>
            <a:pPr algn="ctr"/>
            <a:r>
              <a:rPr lang="en-US" sz="1200" b="1" dirty="0"/>
              <a:t>TLS, SSH, IPsec, What's App</a:t>
            </a:r>
          </a:p>
        </p:txBody>
      </p:sp>
      <p:cxnSp>
        <p:nvCxnSpPr>
          <p:cNvPr id="118" name="Straight Connector 117"/>
          <p:cNvCxnSpPr>
            <a:stCxn id="61" idx="3"/>
            <a:endCxn id="117" idx="0"/>
          </p:cNvCxnSpPr>
          <p:nvPr/>
        </p:nvCxnSpPr>
        <p:spPr bwMode="auto">
          <a:xfrm>
            <a:off x="10001631" y="2611207"/>
            <a:ext cx="782762" cy="722157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accent6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21" name="Straight Connector 120"/>
          <p:cNvCxnSpPr>
            <a:stCxn id="112" idx="0"/>
          </p:cNvCxnSpPr>
          <p:nvPr/>
        </p:nvCxnSpPr>
        <p:spPr bwMode="auto">
          <a:xfrm flipV="1">
            <a:off x="9582285" y="3965812"/>
            <a:ext cx="1135678" cy="723908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accent6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24" name="Straight Connector 123"/>
          <p:cNvCxnSpPr>
            <a:stCxn id="9" idx="3"/>
          </p:cNvCxnSpPr>
          <p:nvPr/>
        </p:nvCxnSpPr>
        <p:spPr bwMode="auto">
          <a:xfrm flipV="1">
            <a:off x="7953984" y="3914410"/>
            <a:ext cx="2451604" cy="649392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accent6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28" name="Freeform 127"/>
          <p:cNvSpPr/>
          <p:nvPr/>
        </p:nvSpPr>
        <p:spPr bwMode="auto">
          <a:xfrm>
            <a:off x="7680301" y="4055522"/>
            <a:ext cx="3541717" cy="1509372"/>
          </a:xfrm>
          <a:custGeom>
            <a:avLst/>
            <a:gdLst>
              <a:gd name="connsiteX0" fmla="*/ 0 w 3389152"/>
              <a:gd name="connsiteY0" fmla="*/ 1132514 h 1143895"/>
              <a:gd name="connsiteX1" fmla="*/ 2499919 w 3389152"/>
              <a:gd name="connsiteY1" fmla="*/ 981512 h 1143895"/>
              <a:gd name="connsiteX2" fmla="*/ 3389152 w 3389152"/>
              <a:gd name="connsiteY2" fmla="*/ 0 h 11438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389152" h="1143895">
                <a:moveTo>
                  <a:pt x="0" y="1132514"/>
                </a:moveTo>
                <a:cubicBezTo>
                  <a:pt x="967530" y="1151389"/>
                  <a:pt x="1935060" y="1170264"/>
                  <a:pt x="2499919" y="981512"/>
                </a:cubicBezTo>
                <a:cubicBezTo>
                  <a:pt x="3064778" y="792760"/>
                  <a:pt x="3242345" y="232095"/>
                  <a:pt x="3389152" y="0"/>
                </a:cubicBezTo>
              </a:path>
            </a:pathLst>
          </a:custGeom>
          <a:noFill/>
          <a:ln w="19050" cap="flat" cmpd="sng" algn="ctr">
            <a:solidFill>
              <a:schemeClr val="accent6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/>
        </p:spPr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9" name="Straight Connector 128"/>
          <p:cNvCxnSpPr/>
          <p:nvPr/>
        </p:nvCxnSpPr>
        <p:spPr bwMode="auto">
          <a:xfrm>
            <a:off x="7583131" y="3378375"/>
            <a:ext cx="2556621" cy="15946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accent6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2" name="Freeform 11"/>
          <p:cNvSpPr/>
          <p:nvPr/>
        </p:nvSpPr>
        <p:spPr bwMode="auto">
          <a:xfrm>
            <a:off x="1158608" y="3960033"/>
            <a:ext cx="736280" cy="788435"/>
          </a:xfrm>
          <a:custGeom>
            <a:avLst/>
            <a:gdLst>
              <a:gd name="connsiteX0" fmla="*/ 557414 w 612833"/>
              <a:gd name="connsiteY0" fmla="*/ 241358 h 879116"/>
              <a:gd name="connsiteX1" fmla="*/ 446578 w 612833"/>
              <a:gd name="connsiteY1" fmla="*/ 28922 h 879116"/>
              <a:gd name="connsiteX2" fmla="*/ 67887 w 612833"/>
              <a:gd name="connsiteY2" fmla="*/ 75103 h 879116"/>
              <a:gd name="connsiteX3" fmla="*/ 30942 w 612833"/>
              <a:gd name="connsiteY3" fmla="*/ 693940 h 879116"/>
              <a:gd name="connsiteX4" fmla="*/ 400396 w 612833"/>
              <a:gd name="connsiteY4" fmla="*/ 878667 h 879116"/>
              <a:gd name="connsiteX5" fmla="*/ 612833 w 612833"/>
              <a:gd name="connsiteY5" fmla="*/ 656994 h 8791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12833" h="879116">
                <a:moveTo>
                  <a:pt x="557414" y="241358"/>
                </a:moveTo>
                <a:cubicBezTo>
                  <a:pt x="542790" y="148994"/>
                  <a:pt x="528166" y="56631"/>
                  <a:pt x="446578" y="28922"/>
                </a:cubicBezTo>
                <a:cubicBezTo>
                  <a:pt x="364990" y="1213"/>
                  <a:pt x="137160" y="-35733"/>
                  <a:pt x="67887" y="75103"/>
                </a:cubicBezTo>
                <a:cubicBezTo>
                  <a:pt x="-1386" y="185939"/>
                  <a:pt x="-24476" y="560013"/>
                  <a:pt x="30942" y="693940"/>
                </a:cubicBezTo>
                <a:cubicBezTo>
                  <a:pt x="86360" y="827867"/>
                  <a:pt x="303414" y="884825"/>
                  <a:pt x="400396" y="878667"/>
                </a:cubicBezTo>
                <a:cubicBezTo>
                  <a:pt x="497378" y="872509"/>
                  <a:pt x="555105" y="764751"/>
                  <a:pt x="612833" y="656994"/>
                </a:cubicBezTo>
              </a:path>
            </a:pathLst>
          </a:custGeom>
          <a:noFill/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/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Rectangle 62"/>
          <p:cNvSpPr/>
          <p:nvPr/>
        </p:nvSpPr>
        <p:spPr>
          <a:xfrm>
            <a:off x="512639" y="4571535"/>
            <a:ext cx="92044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nb-NO" sz="1400" dirty="0">
                <a:solidFill>
                  <a:srgbClr val="C00000"/>
                </a:solidFill>
              </a:rPr>
              <a:t>Merkle-</a:t>
            </a:r>
            <a:br>
              <a:rPr lang="nb-NO" sz="1400" dirty="0">
                <a:solidFill>
                  <a:srgbClr val="C00000"/>
                </a:solidFill>
              </a:rPr>
            </a:br>
            <a:r>
              <a:rPr lang="nb-NO" sz="1400" dirty="0">
                <a:solidFill>
                  <a:srgbClr val="C00000"/>
                </a:solidFill>
              </a:rPr>
              <a:t>Damgård</a:t>
            </a:r>
            <a:endParaRPr lang="en-US" sz="1400" dirty="0">
              <a:solidFill>
                <a:srgbClr val="C00000"/>
              </a:solidFill>
            </a:endParaRPr>
          </a:p>
        </p:txBody>
      </p:sp>
      <p:cxnSp>
        <p:nvCxnSpPr>
          <p:cNvPr id="64" name="Straight Connector 63"/>
          <p:cNvCxnSpPr>
            <a:stCxn id="10" idx="3"/>
          </p:cNvCxnSpPr>
          <p:nvPr/>
        </p:nvCxnSpPr>
        <p:spPr bwMode="auto">
          <a:xfrm flipV="1">
            <a:off x="7723150" y="5065360"/>
            <a:ext cx="1019459" cy="423418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rgbClr val="FF9900"/>
            </a:solidFill>
            <a:prstDash val="dash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65" name="Freeform 64"/>
          <p:cNvSpPr/>
          <p:nvPr/>
        </p:nvSpPr>
        <p:spPr bwMode="auto">
          <a:xfrm flipV="1">
            <a:off x="3538330" y="4279226"/>
            <a:ext cx="5266835" cy="399520"/>
          </a:xfrm>
          <a:custGeom>
            <a:avLst/>
            <a:gdLst>
              <a:gd name="connsiteX0" fmla="*/ 0 w 5268287"/>
              <a:gd name="connsiteY0" fmla="*/ 268447 h 314744"/>
              <a:gd name="connsiteX1" fmla="*/ 3800213 w 5268287"/>
              <a:gd name="connsiteY1" fmla="*/ 293614 h 314744"/>
              <a:gd name="connsiteX2" fmla="*/ 5268287 w 5268287"/>
              <a:gd name="connsiteY2" fmla="*/ 0 h 3147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268287" h="314744">
                <a:moveTo>
                  <a:pt x="0" y="268447"/>
                </a:moveTo>
                <a:cubicBezTo>
                  <a:pt x="1461082" y="303401"/>
                  <a:pt x="2922165" y="338355"/>
                  <a:pt x="3800213" y="293614"/>
                </a:cubicBezTo>
                <a:cubicBezTo>
                  <a:pt x="4678261" y="248873"/>
                  <a:pt x="4973274" y="124436"/>
                  <a:pt x="5268287" y="0"/>
                </a:cubicBezTo>
              </a:path>
            </a:pathLst>
          </a:custGeom>
          <a:noFill/>
          <a:ln w="19050" cap="flat" cmpd="sng" algn="ctr">
            <a:solidFill>
              <a:srgbClr val="FF9900"/>
            </a:solidFill>
            <a:prstDash val="solid"/>
            <a:round/>
            <a:headEnd type="none" w="med" len="med"/>
            <a:tailEnd type="triangle" w="med" len="med"/>
          </a:ln>
          <a:effectLst/>
          <a:extLst/>
        </p:spPr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7" name="Straight Connector 66"/>
          <p:cNvCxnSpPr/>
          <p:nvPr/>
        </p:nvCxnSpPr>
        <p:spPr bwMode="auto">
          <a:xfrm>
            <a:off x="7333587" y="3446002"/>
            <a:ext cx="1558106" cy="114385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rgbClr val="FF9900"/>
            </a:solidFill>
            <a:prstDash val="dash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8" name="Straight Connector 67"/>
          <p:cNvCxnSpPr/>
          <p:nvPr/>
        </p:nvCxnSpPr>
        <p:spPr bwMode="auto">
          <a:xfrm>
            <a:off x="7914717" y="4626454"/>
            <a:ext cx="832958" cy="224128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rgbClr val="FF99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78" name="Rectangle 77"/>
          <p:cNvSpPr/>
          <p:nvPr/>
        </p:nvSpPr>
        <p:spPr>
          <a:xfrm>
            <a:off x="2655377" y="2705480"/>
            <a:ext cx="59182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00" dirty="0" err="1">
                <a:solidFill>
                  <a:sysClr val="windowText" lastClr="000000"/>
                </a:solidFill>
              </a:rPr>
              <a:t>Thm</a:t>
            </a:r>
            <a:r>
              <a:rPr lang="en-US" sz="1400">
                <a:solidFill>
                  <a:sysClr val="windowText" lastClr="000000"/>
                </a:solidFill>
              </a:rPr>
              <a:t>.</a:t>
            </a:r>
            <a:endParaRPr lang="en-US" sz="1400" dirty="0">
              <a:solidFill>
                <a:sysClr val="windowText" lastClr="000000"/>
              </a:solidFill>
            </a:endParaRPr>
          </a:p>
        </p:txBody>
      </p:sp>
      <p:cxnSp>
        <p:nvCxnSpPr>
          <p:cNvPr id="70" name="Straight Connector 69"/>
          <p:cNvCxnSpPr/>
          <p:nvPr/>
        </p:nvCxnSpPr>
        <p:spPr bwMode="auto">
          <a:xfrm flipV="1">
            <a:off x="1460681" y="2432891"/>
            <a:ext cx="742544" cy="265809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1" name="Straight Connector 70"/>
          <p:cNvCxnSpPr/>
          <p:nvPr/>
        </p:nvCxnSpPr>
        <p:spPr bwMode="auto">
          <a:xfrm>
            <a:off x="1464526" y="2955817"/>
            <a:ext cx="710825" cy="309664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5" name="Rectangle 74"/>
              <p:cNvSpPr/>
              <p:nvPr/>
            </p:nvSpPr>
            <p:spPr>
              <a:xfrm>
                <a:off x="471624" y="5243769"/>
                <a:ext cx="1083886" cy="58721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nb-NO" sz="1400" b="0" i="1" smtClean="0">
                              <a:solidFill>
                                <a:schemeClr val="accent1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Sup>
                            <m:sSubSupPr>
                              <m:ctrlPr>
                                <a:rPr lang="nb-NO" sz="1400" i="1">
                                  <a:solidFill>
                                    <a:schemeClr val="accent1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nb-NO" sz="1400" b="1" i="1">
                                  <a:solidFill>
                                    <a:schemeClr val="accent1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𝒁</m:t>
                              </m:r>
                            </m:e>
                            <m:sub>
                              <m:r>
                                <a:rPr lang="nb-NO" sz="1400" i="1">
                                  <a:solidFill>
                                    <a:schemeClr val="accent1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sub>
                            <m:sup>
                              <m:r>
                                <a:rPr lang="nb-NO" sz="1400" i="1">
                                  <a:solidFill>
                                    <a:schemeClr val="accent1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bSup>
                          <m:r>
                            <m:rPr>
                              <m:nor/>
                            </m:rPr>
                            <a:rPr lang="en-US" sz="1400" dirty="0">
                              <a:solidFill>
                                <a:schemeClr val="accent1">
                                  <a:lumMod val="50000"/>
                                </a:schemeClr>
                              </a:solidFill>
                            </a:rPr>
                            <m:t> </m:t>
                          </m:r>
                          <m:r>
                            <a:rPr lang="nb-NO" sz="1400" b="0" i="1" dirty="0" smtClean="0">
                              <a:solidFill>
                                <a:schemeClr val="accent1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nb-NO" sz="1400" b="0" i="1" dirty="0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.</m:t>
                          </m:r>
                          <m:r>
                            <a:rPr lang="nb-NO" sz="1400" b="0" i="1" dirty="0" smtClean="0">
                              <a:solidFill>
                                <a:schemeClr val="accent1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⋅</m:t>
                          </m:r>
                          <m:r>
                            <a:rPr lang="nb-NO" sz="1400" b="0" i="1" dirty="0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.</m:t>
                          </m:r>
                        </m:e>
                      </m:d>
                    </m:oMath>
                  </m:oMathPara>
                </a14:m>
                <a:endParaRPr lang="nb-NO" sz="1400" b="0" i="1" dirty="0">
                  <a:solidFill>
                    <a:schemeClr val="accent1">
                      <a:lumMod val="50000"/>
                    </a:schemeClr>
                  </a:solidFill>
                  <a:latin typeface="Cambria Math" panose="02040503050406030204" pitchFamily="18" charset="0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nb-NO" sz="1400" b="0" i="1" smtClean="0">
                              <a:solidFill>
                                <a:schemeClr val="accent1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400" i="1">
                              <a:solidFill>
                                <a:schemeClr val="accent1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𝐸</m:t>
                          </m:r>
                          <m:d>
                            <m:dPr>
                              <m:ctrlPr>
                                <a:rPr lang="nb-NO" sz="1400" i="1">
                                  <a:solidFill>
                                    <a:schemeClr val="accent1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nb-NO" sz="1400" i="1">
                                      <a:solidFill>
                                        <a:schemeClr val="accent1">
                                          <a:lumMod val="50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400" b="1" i="1">
                                      <a:solidFill>
                                        <a:schemeClr val="accent1">
                                          <a:lumMod val="50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𝑭</m:t>
                                  </m:r>
                                </m:e>
                                <m:sub>
                                  <m:r>
                                    <a:rPr lang="nb-NO" sz="1400" i="1">
                                      <a:solidFill>
                                        <a:schemeClr val="accent1">
                                          <a:lumMod val="50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</m:sub>
                              </m:sSub>
                            </m:e>
                          </m:d>
                          <m:r>
                            <a:rPr lang="nb-NO" sz="1400" i="1">
                              <a:solidFill>
                                <a:schemeClr val="accent1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,+</m:t>
                          </m:r>
                        </m:e>
                      </m:d>
                    </m:oMath>
                  </m:oMathPara>
                </a14:m>
                <a:endParaRPr lang="en-US" sz="1400" dirty="0">
                  <a:solidFill>
                    <a:schemeClr val="accent1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75" name="Rectangle 7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1624" y="5243769"/>
                <a:ext cx="1083886" cy="587212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9" name="Rectangle 78"/>
          <p:cNvSpPr/>
          <p:nvPr/>
        </p:nvSpPr>
        <p:spPr>
          <a:xfrm>
            <a:off x="1168917" y="4221156"/>
            <a:ext cx="65434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00" dirty="0">
                <a:solidFill>
                  <a:schemeClr val="accent3">
                    <a:lumMod val="50000"/>
                  </a:schemeClr>
                </a:solidFill>
              </a:rPr>
              <a:t>SHA2</a:t>
            </a:r>
          </a:p>
        </p:txBody>
      </p:sp>
      <p:sp>
        <p:nvSpPr>
          <p:cNvPr id="80" name="Rectangle 79"/>
          <p:cNvSpPr/>
          <p:nvPr/>
        </p:nvSpPr>
        <p:spPr>
          <a:xfrm>
            <a:off x="2228835" y="1346623"/>
            <a:ext cx="68480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b="1" dirty="0"/>
              <a:t>PRG</a:t>
            </a:r>
          </a:p>
        </p:txBody>
      </p:sp>
      <p:cxnSp>
        <p:nvCxnSpPr>
          <p:cNvPr id="81" name="Straight Connector 80"/>
          <p:cNvCxnSpPr/>
          <p:nvPr/>
        </p:nvCxnSpPr>
        <p:spPr bwMode="auto">
          <a:xfrm>
            <a:off x="2559712" y="1685177"/>
            <a:ext cx="0" cy="567826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triangl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84" name="Rectangle 83"/>
          <p:cNvSpPr/>
          <p:nvPr/>
        </p:nvSpPr>
        <p:spPr>
          <a:xfrm>
            <a:off x="1964304" y="1852709"/>
            <a:ext cx="55335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00" dirty="0">
                <a:solidFill>
                  <a:srgbClr val="C00000"/>
                </a:solidFill>
              </a:rPr>
              <a:t>CTR</a:t>
            </a:r>
          </a:p>
        </p:txBody>
      </p:sp>
      <p:sp>
        <p:nvSpPr>
          <p:cNvPr id="85" name="Rectangle 84"/>
          <p:cNvSpPr/>
          <p:nvPr/>
        </p:nvSpPr>
        <p:spPr>
          <a:xfrm>
            <a:off x="961062" y="2662559"/>
            <a:ext cx="54534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00" dirty="0">
                <a:solidFill>
                  <a:schemeClr val="accent2"/>
                </a:solidFill>
              </a:rPr>
              <a:t>AES</a:t>
            </a:r>
          </a:p>
        </p:txBody>
      </p:sp>
      <p:cxnSp>
        <p:nvCxnSpPr>
          <p:cNvPr id="86" name="Straight Connector 85"/>
          <p:cNvCxnSpPr/>
          <p:nvPr/>
        </p:nvCxnSpPr>
        <p:spPr bwMode="auto">
          <a:xfrm flipV="1">
            <a:off x="1419117" y="5298119"/>
            <a:ext cx="379759" cy="150532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accent1">
                <a:lumMod val="50000"/>
              </a:schemeClr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74" name="Rectangle 73"/>
              <p:cNvSpPr/>
              <p:nvPr/>
            </p:nvSpPr>
            <p:spPr>
              <a:xfrm>
                <a:off x="629218" y="6098141"/>
                <a:ext cx="735330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nb-NO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Sup>
                            <m:sSubSupPr>
                              <m:ctrlPr>
                                <a:rPr lang="nb-NO" sz="14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nb-NO" sz="1400" b="1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𝒁</m:t>
                              </m:r>
                            </m:e>
                            <m:sub>
                              <m:r>
                                <a:rPr lang="nb-NO" sz="1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sub>
                            <m:sup>
                              <m:r>
                                <a:rPr lang="nb-NO" sz="14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bSup>
                          <m:r>
                            <m:rPr>
                              <m:nor/>
                            </m:rPr>
                            <a:rPr lang="en-US" sz="1400" dirty="0">
                              <a:solidFill>
                                <a:srgbClr val="FF0000"/>
                              </a:solidFill>
                            </a:rPr>
                            <m:t> </m:t>
                          </m:r>
                          <m:r>
                            <a:rPr lang="nb-NO" sz="14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nb-NO" sz="14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⋅</m:t>
                          </m:r>
                        </m:e>
                      </m:d>
                    </m:oMath>
                  </m:oMathPara>
                </a14:m>
                <a:endParaRPr lang="nb-NO" sz="1400" b="0" i="1" dirty="0">
                  <a:solidFill>
                    <a:srgbClr val="FF0000"/>
                  </a:solidFill>
                  <a:latin typeface="Cambria Math" panose="02040503050406030204" pitchFamily="18" charset="0"/>
                </a:endParaRPr>
              </a:p>
            </p:txBody>
          </p:sp>
        </mc:Choice>
        <mc:Fallback>
          <p:sp>
            <p:nvSpPr>
              <p:cNvPr id="74" name="Rectangle 7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9218" y="6098141"/>
                <a:ext cx="735330" cy="30777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" name="Rounded Rectangle 24"/>
          <p:cNvSpPr/>
          <p:nvPr/>
        </p:nvSpPr>
        <p:spPr bwMode="auto">
          <a:xfrm rot="20683483">
            <a:off x="4087830" y="4727250"/>
            <a:ext cx="716742" cy="179514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none" lIns="0" tIns="72000" rIns="0" bIns="720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400" dirty="0" err="1">
                <a:solidFill>
                  <a:srgbClr val="FF3399"/>
                </a:solidFill>
              </a:rPr>
              <a:t>ElGamal</a:t>
            </a:r>
            <a:endParaRPr lang="en-US" sz="1400" dirty="0">
              <a:solidFill>
                <a:srgbClr val="FF3399"/>
              </a:solidFill>
            </a:endParaRPr>
          </a:p>
        </p:txBody>
      </p:sp>
      <p:sp>
        <p:nvSpPr>
          <p:cNvPr id="90" name="Rectangle 89"/>
          <p:cNvSpPr/>
          <p:nvPr/>
        </p:nvSpPr>
        <p:spPr>
          <a:xfrm>
            <a:off x="3142259" y="4682576"/>
            <a:ext cx="84029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00" dirty="0" err="1">
                <a:solidFill>
                  <a:srgbClr val="25FFC6"/>
                </a:solidFill>
              </a:rPr>
              <a:t>Lamport</a:t>
            </a:r>
            <a:endParaRPr lang="en-US" sz="1400" dirty="0">
              <a:solidFill>
                <a:srgbClr val="25FFC6"/>
              </a:solidFill>
            </a:endParaRPr>
          </a:p>
        </p:txBody>
      </p:sp>
      <p:sp>
        <p:nvSpPr>
          <p:cNvPr id="91" name="Rectangle 90"/>
          <p:cNvSpPr/>
          <p:nvPr/>
        </p:nvSpPr>
        <p:spPr>
          <a:xfrm>
            <a:off x="330226" y="1348119"/>
            <a:ext cx="83869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b="1" dirty="0"/>
              <a:t>TRNG</a:t>
            </a:r>
          </a:p>
        </p:txBody>
      </p:sp>
      <p:cxnSp>
        <p:nvCxnSpPr>
          <p:cNvPr id="92" name="Straight Connector 91"/>
          <p:cNvCxnSpPr>
            <a:stCxn id="91" idx="3"/>
          </p:cNvCxnSpPr>
          <p:nvPr/>
        </p:nvCxnSpPr>
        <p:spPr bwMode="auto">
          <a:xfrm flipV="1">
            <a:off x="1168917" y="1517480"/>
            <a:ext cx="727789" cy="15305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rgbClr val="FFFF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3" name="Straight Connector 92"/>
          <p:cNvCxnSpPr/>
          <p:nvPr/>
        </p:nvCxnSpPr>
        <p:spPr bwMode="auto">
          <a:xfrm>
            <a:off x="1168917" y="1678219"/>
            <a:ext cx="608785" cy="159619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rgbClr val="FFFF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4" name="Straight Connector 93"/>
          <p:cNvCxnSpPr/>
          <p:nvPr/>
        </p:nvCxnSpPr>
        <p:spPr bwMode="auto">
          <a:xfrm>
            <a:off x="996882" y="1789902"/>
            <a:ext cx="384648" cy="305053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rgbClr val="FFFF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7" name="Straight Connector 96"/>
          <p:cNvCxnSpPr/>
          <p:nvPr/>
        </p:nvCxnSpPr>
        <p:spPr bwMode="auto">
          <a:xfrm>
            <a:off x="799905" y="1818892"/>
            <a:ext cx="225337" cy="505731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rgbClr val="FFFF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42847430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>
                      <p:stCondLst>
                        <p:cond delay="indefinite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5" fill="hold">
                      <p:stCondLst>
                        <p:cond delay="indefinite"/>
                      </p:stCondLst>
                      <p:childTnLst>
                        <p:par>
                          <p:cTn id="156" fill="hold">
                            <p:stCondLst>
                              <p:cond delay="0"/>
                            </p:stCondLst>
                            <p:childTnLst>
                              <p:par>
                                <p:cTn id="1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3" fill="hold">
                      <p:stCondLst>
                        <p:cond delay="indefinite"/>
                      </p:stCondLst>
                      <p:childTnLst>
                        <p:par>
                          <p:cTn id="174" fill="hold">
                            <p:stCondLst>
                              <p:cond delay="0"/>
                            </p:stCondLst>
                            <p:childTnLst>
                              <p:par>
                                <p:cTn id="17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7" fill="hold">
                      <p:stCondLst>
                        <p:cond delay="indefinite"/>
                      </p:stCondLst>
                      <p:childTnLst>
                        <p:par>
                          <p:cTn id="178" fill="hold">
                            <p:stCondLst>
                              <p:cond delay="0"/>
                            </p:stCondLst>
                            <p:childTnLst>
                              <p:par>
                                <p:cTn id="17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6" grpId="0" animBg="1"/>
      <p:bldP spid="46" grpId="0" animBg="1"/>
      <p:bldP spid="57" grpId="0"/>
      <p:bldP spid="58" grpId="0"/>
      <p:bldP spid="59" grpId="0"/>
      <p:bldP spid="60" grpId="0"/>
      <p:bldP spid="69" grpId="0"/>
      <p:bldP spid="72" grpId="0" animBg="1"/>
      <p:bldP spid="73" grpId="0"/>
      <p:bldP spid="76" grpId="0"/>
      <p:bldP spid="82" grpId="0" animBg="1"/>
      <p:bldP spid="96" grpId="0"/>
      <p:bldP spid="102" grpId="0"/>
      <p:bldP spid="104" grpId="0"/>
      <p:bldP spid="117" grpId="0"/>
      <p:bldP spid="128" grpId="0" animBg="1"/>
      <p:bldP spid="12" grpId="0" animBg="1"/>
      <p:bldP spid="63" grpId="0"/>
      <p:bldP spid="65" grpId="0" animBg="1"/>
      <p:bldP spid="78" grpId="0"/>
      <p:bldP spid="75" grpId="0"/>
      <p:bldP spid="79" grpId="0"/>
      <p:bldP spid="84" grpId="0"/>
      <p:bldP spid="85" grpId="0"/>
      <p:bldP spid="74" grpId="0"/>
      <p:bldP spid="25" grpId="0" animBg="1"/>
      <p:bldP spid="90" grpId="0"/>
      <p:bldP spid="9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crypto toolbox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10</a:t>
            </a:fld>
            <a:endParaRPr lang="en-US" dirty="0"/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3592" y="1340768"/>
            <a:ext cx="6665129" cy="472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6454690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Tuesday December 06, 15:00-19:00 (4 hours)</a:t>
            </a:r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Digital, on-campus (</a:t>
            </a:r>
            <a:r>
              <a:rPr lang="en-US" dirty="0" err="1"/>
              <a:t>Silurveien</a:t>
            </a:r>
            <a:r>
              <a:rPr lang="en-US" dirty="0"/>
              <a:t> 2, Sal 3B+3D)</a:t>
            </a:r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Closed-book</a:t>
            </a:r>
          </a:p>
        </p:txBody>
      </p:sp>
    </p:spTree>
    <p:extLst>
      <p:ext uri="{BB962C8B-B14F-4D97-AF65-F5344CB8AC3E}">
        <p14:creationId xmlns:p14="http://schemas.microsoft.com/office/powerpoint/2010/main" val="1519621061"/>
      </p:ext>
    </p:extLst>
  </p:cSld>
  <p:clrMapOvr>
    <a:masterClrMapping/>
  </p:clrMapOvr>
</p:sld>
</file>

<file path=ppt/theme/theme1.xml><?xml version="1.0" encoding="utf-8"?>
<a:theme xmlns:a="http://schemas.openxmlformats.org/drawingml/2006/main" name="1_TEK4500-UIO">
  <a:themeElements>
    <a:clrScheme name="UIO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0000E5"/>
      </a:hlink>
      <a:folHlink>
        <a:srgbClr val="0000E5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bg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/>
      </a:spPr>
      <a:bodyPr vert="horz" wrap="square" lIns="91440" tIns="45720" rIns="91440" bIns="45720" numCol="1" rtlCol="0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sz="2400" b="1" dirty="0"/>
        </a:defPPr>
      </a:lstStyle>
    </a:spDef>
    <a:lnDef>
      <a:spPr bwMode="auto">
        <a:solidFill>
          <a:schemeClr val="accent1"/>
        </a:solidFill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triangle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/>
      <a:lstStyle/>
    </a:lnDef>
    <a:txDef>
      <a:spPr>
        <a:noFill/>
      </a:spPr>
      <a:bodyPr wrap="square" rtlCol="0">
        <a:spAutoFit/>
      </a:bodyPr>
      <a:lstStyle>
        <a:defPPr>
          <a:defRPr sz="2000" dirty="0" smtClean="0"/>
        </a:defPPr>
      </a:lstStyle>
    </a:tx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TEK4500-UIO" id="{F80CA8B8-D88A-4F90-A944-3A97B4A00331}" vid="{37435797-98CB-4FFC-AF13-1FC647D0602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TEK4500-UIO</Template>
  <TotalTime>20442</TotalTime>
  <Words>488</Words>
  <Application>Microsoft Office PowerPoint</Application>
  <PresentationFormat>Widescreen</PresentationFormat>
  <Paragraphs>182</Paragraphs>
  <Slides>11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7" baseType="lpstr">
      <vt:lpstr>Arial</vt:lpstr>
      <vt:lpstr>Calibri</vt:lpstr>
      <vt:lpstr>Cambria Math</vt:lpstr>
      <vt:lpstr>Times New Roman</vt:lpstr>
      <vt:lpstr>Wingdings</vt:lpstr>
      <vt:lpstr>1_TEK4500-UIO</vt:lpstr>
      <vt:lpstr>Lecture 14 – Course recap</vt:lpstr>
      <vt:lpstr>What is cryptography?</vt:lpstr>
      <vt:lpstr>What is cryptography?</vt:lpstr>
      <vt:lpstr>Ideal solution: secure channels</vt:lpstr>
      <vt:lpstr>Creating secure channels: encryption schemes</vt:lpstr>
      <vt:lpstr>Creating secure channels: encryption schemes</vt:lpstr>
      <vt:lpstr>Basic goals of cryptography</vt:lpstr>
      <vt:lpstr>Basic goals of cryptography</vt:lpstr>
      <vt:lpstr>Constructions and relations</vt:lpstr>
      <vt:lpstr>The crypto toolbox</vt:lpstr>
      <vt:lpstr>Exam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hakoja</dc:creator>
  <cp:lastModifiedBy>Håkon Jacobsen</cp:lastModifiedBy>
  <cp:revision>921</cp:revision>
  <dcterms:created xsi:type="dcterms:W3CDTF">2020-06-02T10:31:43Z</dcterms:created>
  <dcterms:modified xsi:type="dcterms:W3CDTF">2022-11-23T12:36:19Z</dcterms:modified>
</cp:coreProperties>
</file>