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63"/>
  </p:notesMasterIdLst>
  <p:handoutMasterIdLst>
    <p:handoutMasterId r:id="rId64"/>
  </p:handoutMasterIdLst>
  <p:sldIdLst>
    <p:sldId id="327" r:id="rId4"/>
    <p:sldId id="420" r:id="rId5"/>
    <p:sldId id="414" r:id="rId6"/>
    <p:sldId id="408" r:id="rId7"/>
    <p:sldId id="328" r:id="rId8"/>
    <p:sldId id="371" r:id="rId9"/>
    <p:sldId id="398" r:id="rId10"/>
    <p:sldId id="410" r:id="rId11"/>
    <p:sldId id="427" r:id="rId12"/>
    <p:sldId id="428" r:id="rId13"/>
    <p:sldId id="429" r:id="rId14"/>
    <p:sldId id="393" r:id="rId15"/>
    <p:sldId id="425" r:id="rId16"/>
    <p:sldId id="426" r:id="rId17"/>
    <p:sldId id="424" r:id="rId18"/>
    <p:sldId id="415" r:id="rId19"/>
    <p:sldId id="336" r:id="rId20"/>
    <p:sldId id="411" r:id="rId21"/>
    <p:sldId id="400" r:id="rId22"/>
    <p:sldId id="399" r:id="rId23"/>
    <p:sldId id="438" r:id="rId24"/>
    <p:sldId id="378" r:id="rId25"/>
    <p:sldId id="379" r:id="rId26"/>
    <p:sldId id="386" r:id="rId27"/>
    <p:sldId id="422" r:id="rId28"/>
    <p:sldId id="432" r:id="rId29"/>
    <p:sldId id="416" r:id="rId30"/>
    <p:sldId id="330" r:id="rId31"/>
    <p:sldId id="402" r:id="rId32"/>
    <p:sldId id="403" r:id="rId33"/>
    <p:sldId id="412" r:id="rId34"/>
    <p:sldId id="351" r:id="rId35"/>
    <p:sldId id="357" r:id="rId36"/>
    <p:sldId id="433" r:id="rId37"/>
    <p:sldId id="352" r:id="rId38"/>
    <p:sldId id="353" r:id="rId39"/>
    <p:sldId id="356" r:id="rId40"/>
    <p:sldId id="355" r:id="rId41"/>
    <p:sldId id="359" r:id="rId42"/>
    <p:sldId id="360" r:id="rId43"/>
    <p:sldId id="434" r:id="rId44"/>
    <p:sldId id="361" r:id="rId45"/>
    <p:sldId id="417" r:id="rId46"/>
    <p:sldId id="435" r:id="rId47"/>
    <p:sldId id="436" r:id="rId48"/>
    <p:sldId id="373" r:id="rId49"/>
    <p:sldId id="418" r:id="rId50"/>
    <p:sldId id="431" r:id="rId51"/>
    <p:sldId id="370" r:id="rId52"/>
    <p:sldId id="339" r:id="rId53"/>
    <p:sldId id="372" r:id="rId54"/>
    <p:sldId id="364" r:id="rId55"/>
    <p:sldId id="380" r:id="rId56"/>
    <p:sldId id="381" r:id="rId57"/>
    <p:sldId id="387" r:id="rId58"/>
    <p:sldId id="388" r:id="rId59"/>
    <p:sldId id="394" r:id="rId60"/>
    <p:sldId id="334" r:id="rId61"/>
    <p:sldId id="430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DC8"/>
    <a:srgbClr val="FFE699"/>
    <a:srgbClr val="CAECDD"/>
    <a:srgbClr val="F9DB8F"/>
    <a:srgbClr val="FFDFDA"/>
    <a:srgbClr val="E4E4F8"/>
    <a:srgbClr val="FFF1EF"/>
    <a:srgbClr val="EAB200"/>
    <a:srgbClr val="F2B800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89988" autoAdjust="0"/>
  </p:normalViewPr>
  <p:slideViewPr>
    <p:cSldViewPr snapToGrid="0" showGuides="1">
      <p:cViewPr varScale="1">
        <p:scale>
          <a:sx n="98" d="100"/>
          <a:sy n="98" d="100"/>
        </p:scale>
        <p:origin x="90" y="4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0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3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38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1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17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24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389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75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8954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58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75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42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502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855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71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11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10928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675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649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50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18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72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3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870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9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7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0.png"/><Relationship Id="rId12" Type="http://schemas.openxmlformats.org/officeDocument/2006/relationships/image" Target="../media/image1.png"/><Relationship Id="rId2" Type="http://schemas.openxmlformats.org/officeDocument/2006/relationships/image" Target="../media/image22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00.png"/><Relationship Id="rId11" Type="http://schemas.openxmlformats.org/officeDocument/2006/relationships/image" Target="../media/image1301.png"/><Relationship Id="rId5" Type="http://schemas.openxmlformats.org/officeDocument/2006/relationships/image" Target="../media/image800.png"/><Relationship Id="rId10" Type="http://schemas.openxmlformats.org/officeDocument/2006/relationships/image" Target="../media/image1201.png"/><Relationship Id="rId4" Type="http://schemas.openxmlformats.org/officeDocument/2006/relationships/image" Target="../media/image700.png"/><Relationship Id="rId9" Type="http://schemas.openxmlformats.org/officeDocument/2006/relationships/image" Target="../media/image11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911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0.png"/><Relationship Id="rId7" Type="http://schemas.openxmlformats.org/officeDocument/2006/relationships/image" Target="../media/image3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2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microsoft.com/office/2007/relationships/hdphoto" Target="../media/hdphoto1.wdp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43.png"/><Relationship Id="rId18" Type="http://schemas.openxmlformats.org/officeDocument/2006/relationships/image" Target="../media/image380.png"/><Relationship Id="rId3" Type="http://schemas.openxmlformats.org/officeDocument/2006/relationships/image" Target="../media/image1290.png"/><Relationship Id="rId21" Type="http://schemas.openxmlformats.org/officeDocument/2006/relationships/image" Target="../media/image49.png"/><Relationship Id="rId7" Type="http://schemas.openxmlformats.org/officeDocument/2006/relationships/image" Target="../media/image370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1280.png"/><Relationship Id="rId16" Type="http://schemas.openxmlformats.org/officeDocument/2006/relationships/image" Target="../media/image46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45.png"/><Relationship Id="rId10" Type="http://schemas.openxmlformats.org/officeDocument/2006/relationships/image" Target="../media/image400.png"/><Relationship Id="rId19" Type="http://schemas.openxmlformats.org/officeDocument/2006/relationships/image" Target="../media/image390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13" Type="http://schemas.openxmlformats.org/officeDocument/2006/relationships/image" Target="../media/image51.png"/><Relationship Id="rId18" Type="http://schemas.openxmlformats.org/officeDocument/2006/relationships/image" Target="../media/image490.png"/><Relationship Id="rId3" Type="http://schemas.openxmlformats.org/officeDocument/2006/relationships/image" Target="../media/image1290.png"/><Relationship Id="rId21" Type="http://schemas.openxmlformats.org/officeDocument/2006/relationships/image" Target="../media/image48.png"/><Relationship Id="rId7" Type="http://schemas.openxmlformats.org/officeDocument/2006/relationships/image" Target="../media/image370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1280.png"/><Relationship Id="rId16" Type="http://schemas.openxmlformats.org/officeDocument/2006/relationships/image" Target="../media/image54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0.png"/><Relationship Id="rId11" Type="http://schemas.openxmlformats.org/officeDocument/2006/relationships/image" Target="../media/image410.png"/><Relationship Id="rId5" Type="http://schemas.openxmlformats.org/officeDocument/2006/relationships/image" Target="../media/image350.png"/><Relationship Id="rId15" Type="http://schemas.openxmlformats.org/officeDocument/2006/relationships/image" Target="../media/image53.png"/><Relationship Id="rId10" Type="http://schemas.openxmlformats.org/officeDocument/2006/relationships/image" Target="../media/image400.png"/><Relationship Id="rId19" Type="http://schemas.openxmlformats.org/officeDocument/2006/relationships/image" Target="../media/image501.png"/><Relationship Id="rId4" Type="http://schemas.openxmlformats.org/officeDocument/2006/relationships/image" Target="../media/image341.png"/><Relationship Id="rId9" Type="http://schemas.openxmlformats.org/officeDocument/2006/relationships/image" Target="../media/image391.png"/><Relationship Id="rId14" Type="http://schemas.openxmlformats.org/officeDocument/2006/relationships/image" Target="../media/image52.png"/><Relationship Id="rId22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26" Type="http://schemas.openxmlformats.org/officeDocument/2006/relationships/image" Target="../media/image610.png"/><Relationship Id="rId39" Type="http://schemas.openxmlformats.org/officeDocument/2006/relationships/image" Target="../media/image67.png"/><Relationship Id="rId3" Type="http://schemas.openxmlformats.org/officeDocument/2006/relationships/image" Target="../media/image58.png"/><Relationship Id="rId34" Type="http://schemas.openxmlformats.org/officeDocument/2006/relationships/image" Target="../media/image400.png"/><Relationship Id="rId42" Type="http://schemas.openxmlformats.org/officeDocument/2006/relationships/image" Target="../media/image48.png"/><Relationship Id="rId7" Type="http://schemas.openxmlformats.org/officeDocument/2006/relationships/image" Target="../media/image62.png"/><Relationship Id="rId33" Type="http://schemas.openxmlformats.org/officeDocument/2006/relationships/image" Target="../media/image391.png"/><Relationship Id="rId38" Type="http://schemas.openxmlformats.org/officeDocument/2006/relationships/image" Target="../media/image66.png"/><Relationship Id="rId2" Type="http://schemas.openxmlformats.org/officeDocument/2006/relationships/image" Target="../media/image38.png"/><Relationship Id="rId29" Type="http://schemas.openxmlformats.org/officeDocument/2006/relationships/image" Target="../media/image350.png"/><Relationship Id="rId41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1.png"/><Relationship Id="rId32" Type="http://schemas.openxmlformats.org/officeDocument/2006/relationships/image" Target="../media/image381.png"/><Relationship Id="rId37" Type="http://schemas.openxmlformats.org/officeDocument/2006/relationships/image" Target="../media/image63.png"/><Relationship Id="rId40" Type="http://schemas.openxmlformats.org/officeDocument/2006/relationships/image" Target="../media/image41.png"/><Relationship Id="rId5" Type="http://schemas.openxmlformats.org/officeDocument/2006/relationships/image" Target="../media/image60.png"/><Relationship Id="rId28" Type="http://schemas.openxmlformats.org/officeDocument/2006/relationships/image" Target="../media/image341.png"/><Relationship Id="rId36" Type="http://schemas.openxmlformats.org/officeDocument/2006/relationships/image" Target="../media/image64.png"/><Relationship Id="rId31" Type="http://schemas.openxmlformats.org/officeDocument/2006/relationships/image" Target="../media/image370.png"/><Relationship Id="rId4" Type="http://schemas.openxmlformats.org/officeDocument/2006/relationships/image" Target="../media/image59.png"/><Relationship Id="rId9" Type="http://schemas.openxmlformats.org/officeDocument/2006/relationships/image" Target="../media/image601.png"/><Relationship Id="rId27" Type="http://schemas.openxmlformats.org/officeDocument/2006/relationships/image" Target="../media/image620.png"/><Relationship Id="rId30" Type="http://schemas.openxmlformats.org/officeDocument/2006/relationships/image" Target="../media/image360.png"/><Relationship Id="rId35" Type="http://schemas.openxmlformats.org/officeDocument/2006/relationships/image" Target="../media/image4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51" Type="http://schemas.openxmlformats.org/officeDocument/2006/relationships/image" Target="../media/image410.png"/><Relationship Id="rId3" Type="http://schemas.openxmlformats.org/officeDocument/2006/relationships/image" Target="../media/image68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79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46" Type="http://schemas.openxmlformats.org/officeDocument/2006/relationships/image" Target="../media/image360.png"/><Relationship Id="rId2" Type="http://schemas.openxmlformats.org/officeDocument/2006/relationships/image" Target="../media/image65.png"/><Relationship Id="rId29" Type="http://schemas.openxmlformats.org/officeDocument/2006/relationships/image" Target="../media/image691.png"/><Relationship Id="rId54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45" Type="http://schemas.openxmlformats.org/officeDocument/2006/relationships/image" Target="../media/image350.png"/><Relationship Id="rId53" Type="http://schemas.openxmlformats.org/officeDocument/2006/relationships/image" Target="../media/image81.png"/><Relationship Id="rId5" Type="http://schemas.openxmlformats.org/officeDocument/2006/relationships/image" Target="../media/image70.png"/><Relationship Id="rId28" Type="http://schemas.openxmlformats.org/officeDocument/2006/relationships/image" Target="../media/image82.png"/><Relationship Id="rId49" Type="http://schemas.openxmlformats.org/officeDocument/2006/relationships/image" Target="../media/image391.png"/><Relationship Id="rId10" Type="http://schemas.openxmlformats.org/officeDocument/2006/relationships/image" Target="../media/image75.png"/><Relationship Id="rId44" Type="http://schemas.openxmlformats.org/officeDocument/2006/relationships/image" Target="../media/image341.png"/><Relationship Id="rId52" Type="http://schemas.openxmlformats.org/officeDocument/2006/relationships/image" Target="../media/image8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Relationship Id="rId56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51" Type="http://schemas.openxmlformats.org/officeDocument/2006/relationships/image" Target="../media/image410.png"/><Relationship Id="rId3" Type="http://schemas.openxmlformats.org/officeDocument/2006/relationships/image" Target="../media/image85.png"/><Relationship Id="rId42" Type="http://schemas.openxmlformats.org/officeDocument/2006/relationships/image" Target="../media/image610.png"/><Relationship Id="rId47" Type="http://schemas.openxmlformats.org/officeDocument/2006/relationships/image" Target="../media/image370.png"/><Relationship Id="rId50" Type="http://schemas.openxmlformats.org/officeDocument/2006/relationships/image" Target="../media/image400.png"/><Relationship Id="rId55" Type="http://schemas.openxmlformats.org/officeDocument/2006/relationships/image" Target="../media/image86.png"/><Relationship Id="rId46" Type="http://schemas.openxmlformats.org/officeDocument/2006/relationships/image" Target="../media/image360.png"/><Relationship Id="rId59" Type="http://schemas.openxmlformats.org/officeDocument/2006/relationships/image" Target="../media/image87.png"/><Relationship Id="rId2" Type="http://schemas.openxmlformats.org/officeDocument/2006/relationships/image" Target="../media/image65.png"/><Relationship Id="rId54" Type="http://schemas.openxmlformats.org/officeDocument/2006/relationships/image" Target="../media/image84.png"/><Relationship Id="rId1" Type="http://schemas.openxmlformats.org/officeDocument/2006/relationships/slideLayout" Target="../slideLayouts/slideLayout33.xml"/><Relationship Id="rId45" Type="http://schemas.openxmlformats.org/officeDocument/2006/relationships/image" Target="../media/image350.png"/><Relationship Id="rId53" Type="http://schemas.openxmlformats.org/officeDocument/2006/relationships/image" Target="../media/image81.png"/><Relationship Id="rId58" Type="http://schemas.openxmlformats.org/officeDocument/2006/relationships/image" Target="../media/image89.png"/><Relationship Id="rId49" Type="http://schemas.openxmlformats.org/officeDocument/2006/relationships/image" Target="../media/image391.png"/><Relationship Id="rId57" Type="http://schemas.openxmlformats.org/officeDocument/2006/relationships/image" Target="../media/image88.png"/><Relationship Id="rId44" Type="http://schemas.openxmlformats.org/officeDocument/2006/relationships/image" Target="../media/image341.png"/><Relationship Id="rId43" Type="http://schemas.openxmlformats.org/officeDocument/2006/relationships/image" Target="../media/image620.png"/><Relationship Id="rId48" Type="http://schemas.openxmlformats.org/officeDocument/2006/relationships/image" Target="../media/image381.png"/></Relationships>
</file>

<file path=ppt/slides/_rels/slide2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20.png"/><Relationship Id="rId26" Type="http://schemas.openxmlformats.org/officeDocument/2006/relationships/image" Target="../media/image410.png"/><Relationship Id="rId3" Type="http://schemas.openxmlformats.org/officeDocument/2006/relationships/image" Target="../media/image873.png"/><Relationship Id="rId21" Type="http://schemas.openxmlformats.org/officeDocument/2006/relationships/image" Target="../media/image360.png"/><Relationship Id="rId17" Type="http://schemas.openxmlformats.org/officeDocument/2006/relationships/image" Target="../media/image610.png"/><Relationship Id="rId25" Type="http://schemas.openxmlformats.org/officeDocument/2006/relationships/image" Target="../media/image400.png"/><Relationship Id="rId2" Type="http://schemas.openxmlformats.org/officeDocument/2006/relationships/image" Target="../media/image90.png"/><Relationship Id="rId20" Type="http://schemas.openxmlformats.org/officeDocument/2006/relationships/image" Target="../media/image3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02.png"/><Relationship Id="rId24" Type="http://schemas.openxmlformats.org/officeDocument/2006/relationships/image" Target="../media/image391.png"/><Relationship Id="rId5" Type="http://schemas.openxmlformats.org/officeDocument/2006/relationships/image" Target="../media/image892.png"/><Relationship Id="rId23" Type="http://schemas.openxmlformats.org/officeDocument/2006/relationships/image" Target="../media/image381.png"/><Relationship Id="rId19" Type="http://schemas.openxmlformats.org/officeDocument/2006/relationships/image" Target="../media/image341.png"/><Relationship Id="rId4" Type="http://schemas.openxmlformats.org/officeDocument/2006/relationships/image" Target="../media/image882.png"/><Relationship Id="rId22" Type="http://schemas.openxmlformats.org/officeDocument/2006/relationships/image" Target="../media/image370.png"/></Relationships>
</file>

<file path=ppt/slides/_rels/slide2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59.png"/><Relationship Id="rId26" Type="http://schemas.openxmlformats.org/officeDocument/2006/relationships/image" Target="../media/image381.png"/><Relationship Id="rId3" Type="http://schemas.openxmlformats.org/officeDocument/2006/relationships/image" Target="../media/image92.png"/><Relationship Id="rId21" Type="http://schemas.openxmlformats.org/officeDocument/2006/relationships/image" Target="../media/image620.png"/><Relationship Id="rId25" Type="http://schemas.openxmlformats.org/officeDocument/2006/relationships/image" Target="../media/image370.png"/><Relationship Id="rId2" Type="http://schemas.openxmlformats.org/officeDocument/2006/relationships/image" Target="../media/image91.png"/><Relationship Id="rId20" Type="http://schemas.openxmlformats.org/officeDocument/2006/relationships/image" Target="../media/image610.png"/><Relationship Id="rId29" Type="http://schemas.openxmlformats.org/officeDocument/2006/relationships/image" Target="../media/image410.png"/><Relationship Id="rId1" Type="http://schemas.openxmlformats.org/officeDocument/2006/relationships/slideLayout" Target="../slideLayouts/slideLayout33.xml"/><Relationship Id="rId24" Type="http://schemas.openxmlformats.org/officeDocument/2006/relationships/image" Target="../media/image360.png"/><Relationship Id="rId5" Type="http://schemas.openxmlformats.org/officeDocument/2006/relationships/image" Target="../media/image93.png"/><Relationship Id="rId23" Type="http://schemas.openxmlformats.org/officeDocument/2006/relationships/image" Target="../media/image350.png"/><Relationship Id="rId28" Type="http://schemas.openxmlformats.org/officeDocument/2006/relationships/image" Target="../media/image400.png"/><Relationship Id="rId19" Type="http://schemas.openxmlformats.org/officeDocument/2006/relationships/image" Target="../media/image401.png"/><Relationship Id="rId4" Type="http://schemas.openxmlformats.org/officeDocument/2006/relationships/image" Target="../media/image921.png"/><Relationship Id="rId22" Type="http://schemas.openxmlformats.org/officeDocument/2006/relationships/image" Target="../media/image341.png"/><Relationship Id="rId27" Type="http://schemas.openxmlformats.org/officeDocument/2006/relationships/image" Target="../media/image3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5.png"/><Relationship Id="rId4" Type="http://schemas.openxmlformats.org/officeDocument/2006/relationships/image" Target="../media/image3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1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0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1.png"/><Relationship Id="rId13" Type="http://schemas.openxmlformats.org/officeDocument/2006/relationships/image" Target="../media/image100.png"/><Relationship Id="rId3" Type="http://schemas.openxmlformats.org/officeDocument/2006/relationships/image" Target="../media/image771.png"/><Relationship Id="rId7" Type="http://schemas.openxmlformats.org/officeDocument/2006/relationships/image" Target="../media/image781.png"/><Relationship Id="rId12" Type="http://schemas.openxmlformats.org/officeDocument/2006/relationships/image" Target="../media/image99.png"/><Relationship Id="rId2" Type="http://schemas.openxmlformats.org/officeDocument/2006/relationships/image" Target="../media/image77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1.png"/><Relationship Id="rId11" Type="http://schemas.openxmlformats.org/officeDocument/2006/relationships/image" Target="../media/image98.png"/><Relationship Id="rId5" Type="http://schemas.openxmlformats.org/officeDocument/2006/relationships/image" Target="../media/image792.png"/><Relationship Id="rId10" Type="http://schemas.openxmlformats.org/officeDocument/2006/relationships/image" Target="../media/image1510.png"/><Relationship Id="rId4" Type="http://schemas.openxmlformats.org/officeDocument/2006/relationships/image" Target="../media/image782.png"/><Relationship Id="rId9" Type="http://schemas.openxmlformats.org/officeDocument/2006/relationships/image" Target="../media/image8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1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1.png"/><Relationship Id="rId13" Type="http://schemas.openxmlformats.org/officeDocument/2006/relationships/image" Target="../media/image950.png"/><Relationship Id="rId18" Type="http://schemas.openxmlformats.org/officeDocument/2006/relationships/image" Target="../media/image991.png"/><Relationship Id="rId3" Type="http://schemas.openxmlformats.org/officeDocument/2006/relationships/image" Target="../media/image851.png"/><Relationship Id="rId21" Type="http://schemas.openxmlformats.org/officeDocument/2006/relationships/image" Target="../media/image102.png"/><Relationship Id="rId7" Type="http://schemas.openxmlformats.org/officeDocument/2006/relationships/image" Target="../media/image891.png"/><Relationship Id="rId12" Type="http://schemas.openxmlformats.org/officeDocument/2006/relationships/image" Target="../media/image941.png"/><Relationship Id="rId17" Type="http://schemas.openxmlformats.org/officeDocument/2006/relationships/image" Target="../media/image98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81.png"/><Relationship Id="rId11" Type="http://schemas.openxmlformats.org/officeDocument/2006/relationships/image" Target="../media/image931.png"/><Relationship Id="rId24" Type="http://schemas.openxmlformats.org/officeDocument/2006/relationships/image" Target="../media/image105.png"/><Relationship Id="rId5" Type="http://schemas.openxmlformats.org/officeDocument/2006/relationships/image" Target="../media/image872.png"/><Relationship Id="rId15" Type="http://schemas.openxmlformats.org/officeDocument/2006/relationships/image" Target="../media/image960.png"/><Relationship Id="rId23" Type="http://schemas.openxmlformats.org/officeDocument/2006/relationships/image" Target="../media/image104.png"/><Relationship Id="rId10" Type="http://schemas.openxmlformats.org/officeDocument/2006/relationships/image" Target="../media/image920.png"/><Relationship Id="rId19" Type="http://schemas.openxmlformats.org/officeDocument/2006/relationships/image" Target="../media/image1002.png"/><Relationship Id="rId4" Type="http://schemas.openxmlformats.org/officeDocument/2006/relationships/image" Target="../media/image860.png"/><Relationship Id="rId9" Type="http://schemas.openxmlformats.org/officeDocument/2006/relationships/image" Target="../media/image910.png"/><Relationship Id="rId14" Type="http://schemas.openxmlformats.org/officeDocument/2006/relationships/image" Target="../media/image330.png"/><Relationship Id="rId22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3" Type="http://schemas.openxmlformats.org/officeDocument/2006/relationships/image" Target="../media/image860.png"/><Relationship Id="rId21" Type="http://schemas.openxmlformats.org/officeDocument/2006/relationships/image" Target="../media/image103.png"/><Relationship Id="rId7" Type="http://schemas.openxmlformats.org/officeDocument/2006/relationships/image" Target="../media/image901.png"/><Relationship Id="rId17" Type="http://schemas.openxmlformats.org/officeDocument/2006/relationships/image" Target="../media/image98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0.png"/><Relationship Id="rId11" Type="http://schemas.openxmlformats.org/officeDocument/2006/relationships/image" Target="../media/image950.png"/><Relationship Id="rId24" Type="http://schemas.openxmlformats.org/officeDocument/2006/relationships/image" Target="../media/image106.png"/><Relationship Id="rId5" Type="http://schemas.openxmlformats.org/officeDocument/2006/relationships/image" Target="../media/image880.png"/><Relationship Id="rId15" Type="http://schemas.openxmlformats.org/officeDocument/2006/relationships/image" Target="../media/image960.png"/><Relationship Id="rId23" Type="http://schemas.openxmlformats.org/officeDocument/2006/relationships/image" Target="../media/image1050.png"/><Relationship Id="rId10" Type="http://schemas.openxmlformats.org/officeDocument/2006/relationships/image" Target="../media/image940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31.png"/><Relationship Id="rId14" Type="http://schemas.openxmlformats.org/officeDocument/2006/relationships/image" Target="../media/image330.png"/><Relationship Id="rId22" Type="http://schemas.openxmlformats.org/officeDocument/2006/relationships/image" Target="../media/image10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8" Type="http://schemas.openxmlformats.org/officeDocument/2006/relationships/image" Target="../media/image990.png"/><Relationship Id="rId26" Type="http://schemas.openxmlformats.org/officeDocument/2006/relationships/image" Target="../media/image112.png"/><Relationship Id="rId3" Type="http://schemas.openxmlformats.org/officeDocument/2006/relationships/image" Target="../media/image860.png"/><Relationship Id="rId21" Type="http://schemas.openxmlformats.org/officeDocument/2006/relationships/image" Target="../media/image981.png"/><Relationship Id="rId7" Type="http://schemas.openxmlformats.org/officeDocument/2006/relationships/image" Target="../media/image901.png"/><Relationship Id="rId12" Type="http://schemas.openxmlformats.org/officeDocument/2006/relationships/image" Target="../media/image950.png"/><Relationship Id="rId17" Type="http://schemas.openxmlformats.org/officeDocument/2006/relationships/image" Target="../media/image107.png"/><Relationship Id="rId25" Type="http://schemas.openxmlformats.org/officeDocument/2006/relationships/image" Target="../media/image111.png"/><Relationship Id="rId2" Type="http://schemas.openxmlformats.org/officeDocument/2006/relationships/image" Target="../media/image850.png"/><Relationship Id="rId16" Type="http://schemas.openxmlformats.org/officeDocument/2006/relationships/image" Target="../media/image971.png"/><Relationship Id="rId20" Type="http://schemas.openxmlformats.org/officeDocument/2006/relationships/image" Target="../media/image108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24" Type="http://schemas.openxmlformats.org/officeDocument/2006/relationships/image" Target="../media/image104.png"/><Relationship Id="rId5" Type="http://schemas.openxmlformats.org/officeDocument/2006/relationships/image" Target="../media/image880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931.png"/><Relationship Id="rId19" Type="http://schemas.openxmlformats.org/officeDocument/2006/relationships/image" Target="../media/image1001.png"/><Relationship Id="rId4" Type="http://schemas.openxmlformats.org/officeDocument/2006/relationships/image" Target="../media/image871.png"/><Relationship Id="rId9" Type="http://schemas.openxmlformats.org/officeDocument/2006/relationships/image" Target="../media/image920.png"/><Relationship Id="rId14" Type="http://schemas.openxmlformats.org/officeDocument/2006/relationships/image" Target="../media/image330.png"/><Relationship Id="rId22" Type="http://schemas.openxmlformats.org/officeDocument/2006/relationships/image" Target="../media/image109.png"/><Relationship Id="rId27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10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05.png"/><Relationship Id="rId4" Type="http://schemas.openxmlformats.org/officeDocument/2006/relationships/image" Target="../media/image116.png"/><Relationship Id="rId9" Type="http://schemas.openxmlformats.org/officeDocument/2006/relationships/image" Target="../media/image920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5.png"/><Relationship Id="rId21" Type="http://schemas.openxmlformats.org/officeDocument/2006/relationships/image" Target="../media/image128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2" Type="http://schemas.openxmlformats.org/officeDocument/2006/relationships/image" Target="../media/image114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70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24" Type="http://schemas.openxmlformats.org/officeDocument/2006/relationships/image" Target="../media/image130.png"/><Relationship Id="rId32" Type="http://schemas.openxmlformats.org/officeDocument/2006/relationships/image" Target="../media/image105.png"/><Relationship Id="rId5" Type="http://schemas.openxmlformats.org/officeDocument/2006/relationships/image" Target="../media/image881.png"/><Relationship Id="rId15" Type="http://schemas.openxmlformats.org/officeDocument/2006/relationships/image" Target="../media/image340.png"/><Relationship Id="rId23" Type="http://schemas.openxmlformats.org/officeDocument/2006/relationships/image" Target="../media/image135.png"/><Relationship Id="rId28" Type="http://schemas.openxmlformats.org/officeDocument/2006/relationships/image" Target="../media/image411.png"/><Relationship Id="rId10" Type="http://schemas.openxmlformats.org/officeDocument/2006/relationships/image" Target="../media/image120.png"/><Relationship Id="rId19" Type="http://schemas.openxmlformats.org/officeDocument/2006/relationships/image" Target="../media/image1002.png"/><Relationship Id="rId31" Type="http://schemas.openxmlformats.org/officeDocument/2006/relationships/image" Target="../media/image125.png"/><Relationship Id="rId4" Type="http://schemas.openxmlformats.org/officeDocument/2006/relationships/image" Target="../media/image116.png"/><Relationship Id="rId9" Type="http://schemas.openxmlformats.org/officeDocument/2006/relationships/image" Target="../media/image134.png"/><Relationship Id="rId14" Type="http://schemas.openxmlformats.org/officeDocument/2006/relationships/image" Target="../media/image590.png"/><Relationship Id="rId22" Type="http://schemas.openxmlformats.org/officeDocument/2006/relationships/image" Target="../media/image129.png"/><Relationship Id="rId27" Type="http://schemas.openxmlformats.org/officeDocument/2006/relationships/image" Target="../media/image690.png"/><Relationship Id="rId30" Type="http://schemas.openxmlformats.org/officeDocument/2006/relationships/image" Target="../media/image7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590.png"/><Relationship Id="rId18" Type="http://schemas.openxmlformats.org/officeDocument/2006/relationships/image" Target="../media/image1002.png"/><Relationship Id="rId26" Type="http://schemas.openxmlformats.org/officeDocument/2006/relationships/image" Target="../media/image411.png"/><Relationship Id="rId3" Type="http://schemas.openxmlformats.org/officeDocument/2006/relationships/image" Target="../media/image115.png"/><Relationship Id="rId21" Type="http://schemas.openxmlformats.org/officeDocument/2006/relationships/image" Target="../media/image129.png"/><Relationship Id="rId7" Type="http://schemas.openxmlformats.org/officeDocument/2006/relationships/image" Target="../media/image118.png"/><Relationship Id="rId17" Type="http://schemas.openxmlformats.org/officeDocument/2006/relationships/image" Target="../media/image126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24" Type="http://schemas.openxmlformats.org/officeDocument/2006/relationships/image" Target="../media/image133.png"/><Relationship Id="rId5" Type="http://schemas.openxmlformats.org/officeDocument/2006/relationships/image" Target="../media/image881.png"/><Relationship Id="rId15" Type="http://schemas.openxmlformats.org/officeDocument/2006/relationships/image" Target="../media/image123.png"/><Relationship Id="rId23" Type="http://schemas.openxmlformats.org/officeDocument/2006/relationships/image" Target="../media/image132.png"/><Relationship Id="rId28" Type="http://schemas.openxmlformats.org/officeDocument/2006/relationships/image" Target="../media/image131.png"/><Relationship Id="rId10" Type="http://schemas.openxmlformats.org/officeDocument/2006/relationships/image" Target="../media/image121.png"/><Relationship Id="rId19" Type="http://schemas.openxmlformats.org/officeDocument/2006/relationships/image" Target="../media/image127.png"/><Relationship Id="rId4" Type="http://schemas.openxmlformats.org/officeDocument/2006/relationships/image" Target="../media/image116.png"/><Relationship Id="rId9" Type="http://schemas.openxmlformats.org/officeDocument/2006/relationships/image" Target="../media/image120.png"/><Relationship Id="rId14" Type="http://schemas.openxmlformats.org/officeDocument/2006/relationships/image" Target="../media/image34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09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500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32" Type="http://schemas.openxmlformats.org/officeDocument/2006/relationships/image" Target="../media/image105.png"/><Relationship Id="rId5" Type="http://schemas.openxmlformats.org/officeDocument/2006/relationships/image" Target="../media/image750.png"/><Relationship Id="rId15" Type="http://schemas.openxmlformats.org/officeDocument/2006/relationships/image" Target="../media/image600.png"/><Relationship Id="rId23" Type="http://schemas.openxmlformats.org/officeDocument/2006/relationships/image" Target="../media/image670.png"/><Relationship Id="rId28" Type="http://schemas.openxmlformats.org/officeDocument/2006/relationships/image" Target="../media/image740.png"/><Relationship Id="rId19" Type="http://schemas.openxmlformats.org/officeDocument/2006/relationships/image" Target="../media/image630.png"/><Relationship Id="rId31" Type="http://schemas.openxmlformats.org/officeDocument/2006/relationships/image" Target="../media/image137.png"/><Relationship Id="rId4" Type="http://schemas.openxmlformats.org/officeDocument/2006/relationships/image" Target="../media/image872.png"/><Relationship Id="rId9" Type="http://schemas.openxmlformats.org/officeDocument/2006/relationships/image" Target="../media/image120.png"/><Relationship Id="rId14" Type="http://schemas.openxmlformats.org/officeDocument/2006/relationships/image" Target="../media/image760.png"/><Relationship Id="rId22" Type="http://schemas.openxmlformats.org/officeDocument/2006/relationships/image" Target="../media/image130.png"/><Relationship Id="rId27" Type="http://schemas.openxmlformats.org/officeDocument/2006/relationships/image" Target="../media/image700.png"/><Relationship Id="rId30" Type="http://schemas.openxmlformats.org/officeDocument/2006/relationships/image" Target="../media/image80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151.png"/><Relationship Id="rId26" Type="http://schemas.openxmlformats.org/officeDocument/2006/relationships/image" Target="../media/image780.png"/><Relationship Id="rId3" Type="http://schemas.openxmlformats.org/officeDocument/2006/relationships/image" Target="../media/image115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91.png"/><Relationship Id="rId25" Type="http://schemas.openxmlformats.org/officeDocument/2006/relationships/image" Target="../media/image690.png"/><Relationship Id="rId2" Type="http://schemas.openxmlformats.org/officeDocument/2006/relationships/image" Target="../media/image114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7.png"/><Relationship Id="rId32" Type="http://schemas.openxmlformats.org/officeDocument/2006/relationships/image" Target="../media/image105.png"/><Relationship Id="rId5" Type="http://schemas.openxmlformats.org/officeDocument/2006/relationships/image" Target="../media/image149.png"/><Relationship Id="rId15" Type="http://schemas.openxmlformats.org/officeDocument/2006/relationships/image" Target="../media/image123.png"/><Relationship Id="rId23" Type="http://schemas.openxmlformats.org/officeDocument/2006/relationships/image" Target="../media/image133.png"/><Relationship Id="rId28" Type="http://schemas.openxmlformats.org/officeDocument/2006/relationships/image" Target="../media/image740.png"/><Relationship Id="rId10" Type="http://schemas.openxmlformats.org/officeDocument/2006/relationships/image" Target="../media/image122.png"/><Relationship Id="rId19" Type="http://schemas.openxmlformats.org/officeDocument/2006/relationships/image" Target="../media/image127.png"/><Relationship Id="rId31" Type="http://schemas.openxmlformats.org/officeDocument/2006/relationships/image" Target="../media/image138.png"/><Relationship Id="rId4" Type="http://schemas.openxmlformats.org/officeDocument/2006/relationships/image" Target="../media/image872.png"/><Relationship Id="rId9" Type="http://schemas.openxmlformats.org/officeDocument/2006/relationships/image" Target="../media/image121.png"/><Relationship Id="rId14" Type="http://schemas.openxmlformats.org/officeDocument/2006/relationships/image" Target="../media/image760.png"/><Relationship Id="rId22" Type="http://schemas.openxmlformats.org/officeDocument/2006/relationships/image" Target="../media/image132.png"/><Relationship Id="rId27" Type="http://schemas.openxmlformats.org/officeDocument/2006/relationships/image" Target="../media/image700.png"/><Relationship Id="rId30" Type="http://schemas.openxmlformats.org/officeDocument/2006/relationships/image" Target="../media/image8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60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2" Type="http://schemas.openxmlformats.org/officeDocument/2006/relationships/image" Target="../media/image122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851.png"/><Relationship Id="rId16" Type="http://schemas.openxmlformats.org/officeDocument/2006/relationships/image" Target="../media/image107.png"/><Relationship Id="rId20" Type="http://schemas.openxmlformats.org/officeDocument/2006/relationships/image" Target="../media/image128.png"/><Relationship Id="rId29" Type="http://schemas.openxmlformats.org/officeDocument/2006/relationships/image" Target="../media/image7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11" Type="http://schemas.openxmlformats.org/officeDocument/2006/relationships/image" Target="../media/image570.png"/><Relationship Id="rId24" Type="http://schemas.openxmlformats.org/officeDocument/2006/relationships/image" Target="../media/image133.png"/><Relationship Id="rId5" Type="http://schemas.openxmlformats.org/officeDocument/2006/relationships/image" Target="../media/image750.png"/><Relationship Id="rId15" Type="http://schemas.openxmlformats.org/officeDocument/2006/relationships/image" Target="../media/image97.png"/><Relationship Id="rId23" Type="http://schemas.openxmlformats.org/officeDocument/2006/relationships/image" Target="../media/image670.png"/><Relationship Id="rId19" Type="http://schemas.openxmlformats.org/officeDocument/2006/relationships/image" Target="../media/image630.png"/><Relationship Id="rId31" Type="http://schemas.openxmlformats.org/officeDocument/2006/relationships/image" Target="../media/image105.png"/><Relationship Id="rId4" Type="http://schemas.openxmlformats.org/officeDocument/2006/relationships/image" Target="../media/image870.png"/><Relationship Id="rId14" Type="http://schemas.openxmlformats.org/officeDocument/2006/relationships/image" Target="../media/image760.png"/><Relationship Id="rId30" Type="http://schemas.openxmlformats.org/officeDocument/2006/relationships/image" Target="../media/image8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139.png"/><Relationship Id="rId21" Type="http://schemas.openxmlformats.org/officeDocument/2006/relationships/image" Target="../media/image130.png"/><Relationship Id="rId7" Type="http://schemas.openxmlformats.org/officeDocument/2006/relationships/image" Target="../media/image118.png"/><Relationship Id="rId17" Type="http://schemas.openxmlformats.org/officeDocument/2006/relationships/image" Target="../media/image900.png"/><Relationship Id="rId25" Type="http://schemas.openxmlformats.org/officeDocument/2006/relationships/image" Target="../media/image690.png"/><Relationship Id="rId2" Type="http://schemas.openxmlformats.org/officeDocument/2006/relationships/image" Target="../media/image961.png"/><Relationship Id="rId16" Type="http://schemas.openxmlformats.org/officeDocument/2006/relationships/image" Target="../media/image143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0.png"/><Relationship Id="rId5" Type="http://schemas.openxmlformats.org/officeDocument/2006/relationships/image" Target="../media/image750.png"/><Relationship Id="rId15" Type="http://schemas.openxmlformats.org/officeDocument/2006/relationships/image" Target="../media/image142.png"/><Relationship Id="rId23" Type="http://schemas.openxmlformats.org/officeDocument/2006/relationships/image" Target="../media/image145.png"/><Relationship Id="rId10" Type="http://schemas.openxmlformats.org/officeDocument/2006/relationships/image" Target="../media/image141.png"/><Relationship Id="rId19" Type="http://schemas.openxmlformats.org/officeDocument/2006/relationships/image" Target="../media/image630.png"/><Relationship Id="rId31" Type="http://schemas.openxmlformats.org/officeDocument/2006/relationships/image" Target="../media/image105.png"/><Relationship Id="rId4" Type="http://schemas.openxmlformats.org/officeDocument/2006/relationships/image" Target="../media/image870.png"/><Relationship Id="rId9" Type="http://schemas.openxmlformats.org/officeDocument/2006/relationships/image" Target="../media/image140.png"/><Relationship Id="rId14" Type="http://schemas.openxmlformats.org/officeDocument/2006/relationships/image" Target="../media/image760.png"/><Relationship Id="rId22" Type="http://schemas.openxmlformats.org/officeDocument/2006/relationships/image" Target="../media/image144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0.png"/><Relationship Id="rId18" Type="http://schemas.openxmlformats.org/officeDocument/2006/relationships/image" Target="../media/image770.png"/><Relationship Id="rId26" Type="http://schemas.openxmlformats.org/officeDocument/2006/relationships/image" Target="../media/image780.png"/><Relationship Id="rId3" Type="http://schemas.openxmlformats.org/officeDocument/2006/relationships/image" Target="../media/image870.png"/><Relationship Id="rId21" Type="http://schemas.openxmlformats.org/officeDocument/2006/relationships/image" Target="../media/image104.png"/><Relationship Id="rId34" Type="http://schemas.openxmlformats.org/officeDocument/2006/relationships/image" Target="../media/image1400.png"/><Relationship Id="rId7" Type="http://schemas.openxmlformats.org/officeDocument/2006/relationships/image" Target="../media/image901.png"/><Relationship Id="rId25" Type="http://schemas.openxmlformats.org/officeDocument/2006/relationships/image" Target="../media/image690.png"/><Relationship Id="rId33" Type="http://schemas.openxmlformats.org/officeDocument/2006/relationships/image" Target="../media/image146.png"/><Relationship Id="rId2" Type="http://schemas.openxmlformats.org/officeDocument/2006/relationships/image" Target="../media/image930.png"/><Relationship Id="rId16" Type="http://schemas.openxmlformats.org/officeDocument/2006/relationships/image" Target="../media/image900.png"/><Relationship Id="rId20" Type="http://schemas.openxmlformats.org/officeDocument/2006/relationships/image" Target="../media/image98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1.png"/><Relationship Id="rId11" Type="http://schemas.openxmlformats.org/officeDocument/2006/relationships/image" Target="../media/image570.png"/><Relationship Id="rId32" Type="http://schemas.openxmlformats.org/officeDocument/2006/relationships/image" Target="../media/image1040.png"/><Relationship Id="rId5" Type="http://schemas.openxmlformats.org/officeDocument/2006/relationships/image" Target="../media/image750.png"/><Relationship Id="rId15" Type="http://schemas.openxmlformats.org/officeDocument/2006/relationships/image" Target="../media/image970.png"/><Relationship Id="rId23" Type="http://schemas.openxmlformats.org/officeDocument/2006/relationships/image" Target="../media/image670.png"/><Relationship Id="rId36" Type="http://schemas.openxmlformats.org/officeDocument/2006/relationships/image" Target="../media/image105.png"/><Relationship Id="rId19" Type="http://schemas.openxmlformats.org/officeDocument/2006/relationships/image" Target="../media/image154.png"/><Relationship Id="rId31" Type="http://schemas.openxmlformats.org/officeDocument/2006/relationships/image" Target="../media/image1030.png"/><Relationship Id="rId14" Type="http://schemas.openxmlformats.org/officeDocument/2006/relationships/image" Target="../media/image760.png"/><Relationship Id="rId35" Type="http://schemas.openxmlformats.org/officeDocument/2006/relationships/image" Target="../media/image141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1.png"/><Relationship Id="rId3" Type="http://schemas.openxmlformats.org/officeDocument/2006/relationships/image" Target="../media/image155.png"/><Relationship Id="rId7" Type="http://schemas.openxmlformats.org/officeDocument/2006/relationships/image" Target="../media/image160.png"/><Relationship Id="rId12" Type="http://schemas.openxmlformats.org/officeDocument/2006/relationships/image" Target="../media/image163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7.png"/><Relationship Id="rId11" Type="http://schemas.openxmlformats.org/officeDocument/2006/relationships/image" Target="../media/image1510.png"/><Relationship Id="rId5" Type="http://schemas.openxmlformats.org/officeDocument/2006/relationships/image" Target="../media/image156.png"/><Relationship Id="rId10" Type="http://schemas.openxmlformats.org/officeDocument/2006/relationships/image" Target="../media/image1600.png"/><Relationship Id="rId4" Type="http://schemas.openxmlformats.org/officeDocument/2006/relationships/image" Target="../media/image1550.png"/><Relationship Id="rId9" Type="http://schemas.openxmlformats.org/officeDocument/2006/relationships/image" Target="../media/image15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50.png"/><Relationship Id="rId7" Type="http://schemas.openxmlformats.org/officeDocument/2006/relationships/image" Target="../media/image164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1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52.png"/><Relationship Id="rId7" Type="http://schemas.openxmlformats.org/officeDocument/2006/relationships/image" Target="../media/image165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0.png"/><Relationship Id="rId5" Type="http://schemas.openxmlformats.org/officeDocument/2006/relationships/image" Target="../media/image167.png"/><Relationship Id="rId10" Type="http://schemas.openxmlformats.org/officeDocument/2006/relationships/image" Target="../media/image164.png"/><Relationship Id="rId4" Type="http://schemas.openxmlformats.org/officeDocument/2006/relationships/image" Target="../media/image166.png"/><Relationship Id="rId9" Type="http://schemas.openxmlformats.org/officeDocument/2006/relationships/image" Target="../media/image1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link.springer.com/chapter/10.1007/3-540-45708-9_21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eg"/><Relationship Id="rId13" Type="http://schemas.openxmlformats.org/officeDocument/2006/relationships/image" Target="../media/image1660.png"/><Relationship Id="rId18" Type="http://schemas.openxmlformats.org/officeDocument/2006/relationships/image" Target="../media/image171.png"/><Relationship Id="rId3" Type="http://schemas.openxmlformats.org/officeDocument/2006/relationships/image" Target="../media/image1480.png"/><Relationship Id="rId21" Type="http://schemas.openxmlformats.org/officeDocument/2006/relationships/image" Target="../media/image174.png"/><Relationship Id="rId7" Type="http://schemas.openxmlformats.org/officeDocument/2006/relationships/image" Target="../media/image1190.png"/><Relationship Id="rId12" Type="http://schemas.openxmlformats.org/officeDocument/2006/relationships/image" Target="../media/image1652.png"/><Relationship Id="rId17" Type="http://schemas.openxmlformats.org/officeDocument/2006/relationships/image" Target="../media/image1702.png"/><Relationship Id="rId2" Type="http://schemas.openxmlformats.org/officeDocument/2006/relationships/image" Target="../media/image1470.png"/><Relationship Id="rId16" Type="http://schemas.openxmlformats.org/officeDocument/2006/relationships/image" Target="../media/image1682.pn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0.png"/><Relationship Id="rId11" Type="http://schemas.openxmlformats.org/officeDocument/2006/relationships/image" Target="../media/image1530.png"/><Relationship Id="rId15" Type="http://schemas.openxmlformats.org/officeDocument/2006/relationships/image" Target="../media/image1640.png"/><Relationship Id="rId23" Type="http://schemas.openxmlformats.org/officeDocument/2006/relationships/image" Target="../media/image176.png"/><Relationship Id="rId10" Type="http://schemas.openxmlformats.org/officeDocument/2006/relationships/image" Target="../media/image1520.png"/><Relationship Id="rId19" Type="http://schemas.openxmlformats.org/officeDocument/2006/relationships/image" Target="../media/image1690.png"/><Relationship Id="rId4" Type="http://schemas.openxmlformats.org/officeDocument/2006/relationships/image" Target="../media/image170.png"/><Relationship Id="rId9" Type="http://schemas.openxmlformats.org/officeDocument/2006/relationships/image" Target="../media/image1521.png"/><Relationship Id="rId14" Type="http://schemas.openxmlformats.org/officeDocument/2006/relationships/image" Target="../media/image1671.png"/><Relationship Id="rId22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20.png"/><Relationship Id="rId26" Type="http://schemas.openxmlformats.org/officeDocument/2006/relationships/image" Target="../media/image1682.png"/><Relationship Id="rId3" Type="http://schemas.openxmlformats.org/officeDocument/2006/relationships/image" Target="../media/image170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5" Type="http://schemas.openxmlformats.org/officeDocument/2006/relationships/image" Target="../media/image1640.png"/><Relationship Id="rId2" Type="http://schemas.openxmlformats.org/officeDocument/2006/relationships/image" Target="../media/image1480.png"/><Relationship Id="rId29" Type="http://schemas.openxmlformats.org/officeDocument/2006/relationships/image" Target="../media/image16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80.png"/><Relationship Id="rId24" Type="http://schemas.openxmlformats.org/officeDocument/2006/relationships/image" Target="../media/image171.jpeg"/><Relationship Id="rId32" Type="http://schemas.openxmlformats.org/officeDocument/2006/relationships/image" Target="../media/image180.png"/><Relationship Id="rId23" Type="http://schemas.openxmlformats.org/officeDocument/2006/relationships/image" Target="../media/image176.png"/><Relationship Id="rId28" Type="http://schemas.openxmlformats.org/officeDocument/2006/relationships/image" Target="../media/image177.png"/><Relationship Id="rId31" Type="http://schemas.openxmlformats.org/officeDocument/2006/relationships/image" Target="../media/image179.png"/><Relationship Id="rId22" Type="http://schemas.openxmlformats.org/officeDocument/2006/relationships/image" Target="../media/image1470.png"/><Relationship Id="rId27" Type="http://schemas.openxmlformats.org/officeDocument/2006/relationships/image" Target="../media/image172.png"/><Relationship Id="rId30" Type="http://schemas.openxmlformats.org/officeDocument/2006/relationships/image" Target="../media/image1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3.png"/></Relationships>
</file>

<file path=ppt/slides/_rels/slide5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7.png"/><Relationship Id="rId21" Type="http://schemas.openxmlformats.org/officeDocument/2006/relationships/image" Target="../media/image1821.png"/><Relationship Id="rId12" Type="http://schemas.openxmlformats.org/officeDocument/2006/relationships/image" Target="../media/image1330.png"/><Relationship Id="rId25" Type="http://schemas.openxmlformats.org/officeDocument/2006/relationships/image" Target="../media/image172.png"/><Relationship Id="rId2" Type="http://schemas.openxmlformats.org/officeDocument/2006/relationships/image" Target="../media/image1801.png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321.png"/><Relationship Id="rId24" Type="http://schemas.openxmlformats.org/officeDocument/2006/relationships/image" Target="../media/image1682.png"/><Relationship Id="rId5" Type="http://schemas.openxmlformats.org/officeDocument/2006/relationships/image" Target="../media/image171.jpeg"/><Relationship Id="rId23" Type="http://schemas.openxmlformats.org/officeDocument/2006/relationships/image" Target="../media/image1640.png"/><Relationship Id="rId28" Type="http://schemas.openxmlformats.org/officeDocument/2006/relationships/image" Target="../media/image178.png"/><Relationship Id="rId10" Type="http://schemas.openxmlformats.org/officeDocument/2006/relationships/image" Target="../media/image184.png"/><Relationship Id="rId4" Type="http://schemas.openxmlformats.org/officeDocument/2006/relationships/image" Target="../media/image1301.png"/><Relationship Id="rId9" Type="http://schemas.openxmlformats.org/officeDocument/2006/relationships/image" Target="../media/image1200.png"/><Relationship Id="rId22" Type="http://schemas.openxmlformats.org/officeDocument/2006/relationships/image" Target="../media/image1831.png"/><Relationship Id="rId27" Type="http://schemas.openxmlformats.org/officeDocument/2006/relationships/image" Target="../media/image169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1.png"/><Relationship Id="rId3" Type="http://schemas.openxmlformats.org/officeDocument/2006/relationships/image" Target="../media/image1630.png"/><Relationship Id="rId7" Type="http://schemas.openxmlformats.org/officeDocument/2006/relationships/image" Target="../media/image1741.png"/><Relationship Id="rId2" Type="http://schemas.openxmlformats.org/officeDocument/2006/relationships/image" Target="../media/image154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61.png"/><Relationship Id="rId11" Type="http://schemas.openxmlformats.org/officeDocument/2006/relationships/image" Target="../media/image1711.png"/><Relationship Id="rId5" Type="http://schemas.openxmlformats.org/officeDocument/2006/relationships/image" Target="../media/image1651.png"/><Relationship Id="rId10" Type="http://schemas.openxmlformats.org/officeDocument/2006/relationships/image" Target="../media/image1560.png"/><Relationship Id="rId4" Type="http://schemas.openxmlformats.org/officeDocument/2006/relationships/image" Target="../media/image1731.png"/><Relationship Id="rId9" Type="http://schemas.openxmlformats.org/officeDocument/2006/relationships/image" Target="../media/image169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3" Type="http://schemas.openxmlformats.org/officeDocument/2006/relationships/image" Target="../media/image1540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2" Type="http://schemas.openxmlformats.org/officeDocument/2006/relationships/image" Target="../media/image170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780.png"/><Relationship Id="rId10" Type="http://schemas.openxmlformats.org/officeDocument/2006/relationships/image" Target="../media/image171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7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1.png"/><Relationship Id="rId13" Type="http://schemas.openxmlformats.org/officeDocument/2006/relationships/image" Target="../media/image1760.png"/><Relationship Id="rId18" Type="http://schemas.openxmlformats.org/officeDocument/2006/relationships/image" Target="../media/image1830.png"/><Relationship Id="rId3" Type="http://schemas.openxmlformats.org/officeDocument/2006/relationships/image" Target="../media/image1540.png"/><Relationship Id="rId21" Type="http://schemas.openxmlformats.org/officeDocument/2006/relationships/image" Target="../media/image186.png"/><Relationship Id="rId7" Type="http://schemas.openxmlformats.org/officeDocument/2006/relationships/image" Target="../media/image1680.png"/><Relationship Id="rId12" Type="http://schemas.openxmlformats.org/officeDocument/2006/relationships/image" Target="../media/image1730.png"/><Relationship Id="rId17" Type="http://schemas.openxmlformats.org/officeDocument/2006/relationships/image" Target="../media/image182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10.png"/><Relationship Id="rId20" Type="http://schemas.openxmlformats.org/officeDocument/2006/relationships/image" Target="../media/image18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70.png"/><Relationship Id="rId11" Type="http://schemas.openxmlformats.org/officeDocument/2006/relationships/image" Target="../media/image1750.png"/><Relationship Id="rId5" Type="http://schemas.openxmlformats.org/officeDocument/2006/relationships/image" Target="../media/image1731.png"/><Relationship Id="rId15" Type="http://schemas.openxmlformats.org/officeDocument/2006/relationships/image" Target="../media/image1800.png"/><Relationship Id="rId23" Type="http://schemas.openxmlformats.org/officeDocument/2006/relationships/image" Target="../media/image188.png"/><Relationship Id="rId10" Type="http://schemas.openxmlformats.org/officeDocument/2006/relationships/image" Target="../media/image1710.png"/><Relationship Id="rId19" Type="http://schemas.openxmlformats.org/officeDocument/2006/relationships/image" Target="../media/image1840.png"/><Relationship Id="rId4" Type="http://schemas.openxmlformats.org/officeDocument/2006/relationships/image" Target="../media/image1650.png"/><Relationship Id="rId9" Type="http://schemas.openxmlformats.org/officeDocument/2006/relationships/image" Target="../media/image1700.png"/><Relationship Id="rId14" Type="http://schemas.openxmlformats.org/officeDocument/2006/relationships/image" Target="../media/image1790.png"/><Relationship Id="rId22" Type="http://schemas.openxmlformats.org/officeDocument/2006/relationships/image" Target="../media/image18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7.png"/><Relationship Id="rId3" Type="http://schemas.openxmlformats.org/officeDocument/2006/relationships/image" Target="../media/image1881.png"/><Relationship Id="rId7" Type="http://schemas.openxmlformats.org/officeDocument/2006/relationships/image" Target="../media/image191.png"/><Relationship Id="rId12" Type="http://schemas.openxmlformats.org/officeDocument/2006/relationships/image" Target="../media/image1721.png"/><Relationship Id="rId2" Type="http://schemas.openxmlformats.org/officeDocument/2006/relationships/image" Target="../media/image17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40.png"/><Relationship Id="rId11" Type="http://schemas.openxmlformats.org/officeDocument/2006/relationships/image" Target="../media/image196.png"/><Relationship Id="rId5" Type="http://schemas.openxmlformats.org/officeDocument/2006/relationships/image" Target="../media/image189.png"/><Relationship Id="rId10" Type="http://schemas.openxmlformats.org/officeDocument/2006/relationships/image" Target="../media/image195.png"/><Relationship Id="rId4" Type="http://schemas.openxmlformats.org/officeDocument/2006/relationships/image" Target="../media/image190.png"/><Relationship Id="rId9" Type="http://schemas.openxmlformats.org/officeDocument/2006/relationships/image" Target="../media/image1712.png"/><Relationship Id="rId14" Type="http://schemas.openxmlformats.org/officeDocument/2006/relationships/image" Target="../media/image19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0.png"/><Relationship Id="rId18" Type="http://schemas.openxmlformats.org/officeDocument/2006/relationships/image" Target="../media/image205.png"/><Relationship Id="rId26" Type="http://schemas.openxmlformats.org/officeDocument/2006/relationships/image" Target="../media/image212.png"/><Relationship Id="rId3" Type="http://schemas.openxmlformats.org/officeDocument/2006/relationships/image" Target="../media/image1881.png"/><Relationship Id="rId21" Type="http://schemas.openxmlformats.org/officeDocument/2006/relationships/image" Target="../media/image199.png"/><Relationship Id="rId7" Type="http://schemas.openxmlformats.org/officeDocument/2006/relationships/image" Target="../media/image198.png"/><Relationship Id="rId17" Type="http://schemas.openxmlformats.org/officeDocument/2006/relationships/image" Target="../media/image204.png"/><Relationship Id="rId2" Type="http://schemas.openxmlformats.org/officeDocument/2006/relationships/image" Target="../media/image1720.png"/><Relationship Id="rId16" Type="http://schemas.openxmlformats.org/officeDocument/2006/relationships/image" Target="../media/image1880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20.png"/><Relationship Id="rId11" Type="http://schemas.openxmlformats.org/officeDocument/2006/relationships/image" Target="../media/image201.png"/><Relationship Id="rId5" Type="http://schemas.openxmlformats.org/officeDocument/2006/relationships/image" Target="../media/image189.png"/><Relationship Id="rId15" Type="http://schemas.openxmlformats.org/officeDocument/2006/relationships/image" Target="../media/image203.png"/><Relationship Id="rId23" Type="http://schemas.openxmlformats.org/officeDocument/2006/relationships/image" Target="../media/image192.png"/><Relationship Id="rId28" Type="http://schemas.openxmlformats.org/officeDocument/2006/relationships/image" Target="../media/image214.png"/><Relationship Id="rId10" Type="http://schemas.openxmlformats.org/officeDocument/2006/relationships/image" Target="../media/image200.png"/><Relationship Id="rId19" Type="http://schemas.openxmlformats.org/officeDocument/2006/relationships/image" Target="../media/image206.png"/><Relationship Id="rId4" Type="http://schemas.openxmlformats.org/officeDocument/2006/relationships/image" Target="../media/image190.png"/><Relationship Id="rId9" Type="http://schemas.openxmlformats.org/officeDocument/2006/relationships/image" Target="../media/image196.png"/><Relationship Id="rId14" Type="http://schemas.openxmlformats.org/officeDocument/2006/relationships/image" Target="../media/image202.png"/><Relationship Id="rId22" Type="http://schemas.openxmlformats.org/officeDocument/2006/relationships/image" Target="../media/image1910.png"/><Relationship Id="rId27" Type="http://schemas.openxmlformats.org/officeDocument/2006/relationships/image" Target="../media/image2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8" Type="http://schemas.openxmlformats.org/officeDocument/2006/relationships/image" Target="../media/image205.png"/><Relationship Id="rId3" Type="http://schemas.openxmlformats.org/officeDocument/2006/relationships/image" Target="../media/image1720.png"/><Relationship Id="rId21" Type="http://schemas.openxmlformats.org/officeDocument/2006/relationships/image" Target="../media/image199.png"/><Relationship Id="rId7" Type="http://schemas.openxmlformats.org/officeDocument/2006/relationships/image" Target="../media/image1920.png"/><Relationship Id="rId17" Type="http://schemas.openxmlformats.org/officeDocument/2006/relationships/image" Target="../media/image204.png"/><Relationship Id="rId2" Type="http://schemas.openxmlformats.org/officeDocument/2006/relationships/image" Target="../media/image194.png"/><Relationship Id="rId20" Type="http://schemas.openxmlformats.org/officeDocument/2006/relationships/image" Target="../media/image20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9.png"/><Relationship Id="rId11" Type="http://schemas.openxmlformats.org/officeDocument/2006/relationships/image" Target="../media/image200.png"/><Relationship Id="rId24" Type="http://schemas.openxmlformats.org/officeDocument/2006/relationships/image" Target="../media/image210.png"/><Relationship Id="rId5" Type="http://schemas.openxmlformats.org/officeDocument/2006/relationships/image" Target="../media/image190.png"/><Relationship Id="rId15" Type="http://schemas.openxmlformats.org/officeDocument/2006/relationships/image" Target="../media/image203.png"/><Relationship Id="rId23" Type="http://schemas.openxmlformats.org/officeDocument/2006/relationships/image" Target="../media/image209.png"/><Relationship Id="rId10" Type="http://schemas.openxmlformats.org/officeDocument/2006/relationships/image" Target="../media/image196.png"/><Relationship Id="rId19" Type="http://schemas.openxmlformats.org/officeDocument/2006/relationships/image" Target="../media/image206.png"/><Relationship Id="rId4" Type="http://schemas.openxmlformats.org/officeDocument/2006/relationships/image" Target="../media/image1881.png"/><Relationship Id="rId9" Type="http://schemas.openxmlformats.org/officeDocument/2006/relationships/image" Target="../media/image1940.png"/><Relationship Id="rId14" Type="http://schemas.openxmlformats.org/officeDocument/2006/relationships/image" Target="../media/image202.png"/><Relationship Id="rId22" Type="http://schemas.openxmlformats.org/officeDocument/2006/relationships/image" Target="../media/image20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3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err="1"/>
              <a:t>Lecture</a:t>
            </a:r>
            <a:r>
              <a:rPr lang="nb-NO" dirty="0"/>
              <a:t> 6 – </a:t>
            </a:r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28.09.2022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57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 err="1"/>
                        <a:t>Symmetric</a:t>
                      </a:r>
                      <a:r>
                        <a:rPr lang="nb-NO" b="1" baseline="0" dirty="0"/>
                        <a:t> </a:t>
                      </a:r>
                      <a:r>
                        <a:rPr lang="nb-NO" b="1" baseline="0" dirty="0" err="1"/>
                        <a:t>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645560" y="5601279"/>
            <a:ext cx="1146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Unkeyed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95691" y="5601858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err="1"/>
              <a:t>Hash</a:t>
            </a:r>
            <a:r>
              <a:rPr lang="nb-NO" dirty="0"/>
              <a:t> </a:t>
            </a:r>
            <a:r>
              <a:rPr lang="nb-NO" dirty="0" err="1"/>
              <a:t>functions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14373" y="1249103"/>
            <a:ext cx="18469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AEAD: </a:t>
            </a:r>
            <a:r>
              <a:rPr lang="nb-NO" sz="1600" dirty="0">
                <a:solidFill>
                  <a:schemeClr val="accent2"/>
                </a:solidFill>
              </a:rPr>
              <a:t>AES-GCM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123556">
            <a:off x="9820984" y="2644046"/>
            <a:ext cx="12650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AES-CMAC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158778">
            <a:off x="2107173" y="1570936"/>
            <a:ext cx="3292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b="1" dirty="0"/>
              <a:t>Block </a:t>
            </a:r>
            <a:r>
              <a:rPr lang="nb-NO" sz="1600" b="1" dirty="0" err="1"/>
              <a:t>cipher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</a:t>
            </a:r>
          </a:p>
          <a:p>
            <a:r>
              <a:rPr lang="nb-NO" sz="1600" b="1" dirty="0" err="1"/>
              <a:t>Encryption</a:t>
            </a:r>
            <a:r>
              <a:rPr lang="nb-NO" sz="1600" b="1" dirty="0"/>
              <a:t>: </a:t>
            </a:r>
            <a:r>
              <a:rPr lang="nb-NO" sz="1600" dirty="0">
                <a:solidFill>
                  <a:schemeClr val="accent2"/>
                </a:solidFill>
              </a:rPr>
              <a:t>AES-CTR, AES-CBC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0" y="2148840"/>
            <a:ext cx="1206062" cy="92097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ight Brace 12"/>
          <p:cNvSpPr/>
          <p:nvPr/>
        </p:nvSpPr>
        <p:spPr bwMode="auto">
          <a:xfrm rot="16200000">
            <a:off x="7240400" y="-791182"/>
            <a:ext cx="139443" cy="4897123"/>
          </a:xfrm>
          <a:prstGeom prst="rightBrace">
            <a:avLst>
              <a:gd name="adj1" fmla="val 88397"/>
              <a:gd name="adj2" fmla="val 49441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File storage verification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authentication (MACs and digital signatures)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Randomness extraction and key derivation (PRFs)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Password hashing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Quantum-resistant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chains (Bitcoin)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rgbClr val="CCEFDC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763" y="1160141"/>
                <a:ext cx="71323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70152" y="256424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25" y="1232206"/>
                <a:ext cx="17868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8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 bwMode="auto">
          <a:xfrm>
            <a:off x="8896580" y="2503416"/>
            <a:ext cx="1445514" cy="8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V="1">
            <a:off x="8636000" y="2768170"/>
            <a:ext cx="1757012" cy="10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8465068" y="2827250"/>
            <a:ext cx="1945348" cy="560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058" y="1489250"/>
                <a:ext cx="570413" cy="461665"/>
              </a:xfrm>
              <a:prstGeom prst="rect">
                <a:avLst/>
              </a:prstGeom>
              <a:blipFill>
                <a:blip r:embed="rId6"/>
                <a:stretch>
                  <a:fillRect l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ℳ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855" y="1232206"/>
                <a:ext cx="816314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𝒴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0898" y="1232205"/>
                <a:ext cx="701795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32204"/>
                <a:ext cx="500458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418" y="1244325"/>
                <a:ext cx="543739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989822" y="2949760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Collision!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 flipV="1">
            <a:off x="1753462" y="1720084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044125" y="2433239"/>
            <a:ext cx="25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Keyless function</a:t>
            </a:r>
          </a:p>
        </p:txBody>
      </p:sp>
      <p:cxnSp>
        <p:nvCxnSpPr>
          <p:cNvPr id="44" name="Straight Arrow Connector 43"/>
          <p:cNvCxnSpPr/>
          <p:nvPr/>
        </p:nvCxnSpPr>
        <p:spPr bwMode="auto">
          <a:xfrm flipH="1" flipV="1">
            <a:off x="4710274" y="1720083"/>
            <a:ext cx="184112" cy="6863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205696" y="2436785"/>
            <a:ext cx="1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Compressing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b="1" dirty="0"/>
                  <a:t>Examples:</a:t>
                </a:r>
              </a:p>
              <a:p>
                <a:pPr marL="273050" lvl="1" indent="201613">
                  <a:lnSpc>
                    <a:spcPts val="26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MD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 :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1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160</m:t>
                        </m:r>
                      </m:sup>
                    </m:sSup>
                  </m:oMath>
                </a14:m>
                <a:endParaRPr lang="nb-NO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marL="273050" lvl="1" indent="20161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>
                        <a:latin typeface="Cambria Math" panose="02040503050406030204" pitchFamily="18" charset="0"/>
                      </a:rPr>
                      <m:t>512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306" y="4547288"/>
                <a:ext cx="6096000" cy="1539909"/>
              </a:xfrm>
              <a:prstGeom prst="rect">
                <a:avLst/>
              </a:prstGeom>
              <a:blipFill rotWithShape="0">
                <a:blip r:embed="rId12"/>
                <a:stretch>
                  <a:fillRect l="-800" t="-2372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6389742" y="457416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/>
              <a:t>Possible security goals: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pre-images</a:t>
            </a:r>
          </a:p>
          <a:p>
            <a:pPr marL="541338" lvl="1" indent="-274638">
              <a:buFont typeface="Arial" panose="020B0604020202020204" pitchFamily="34" charset="0"/>
              <a:buChar char="•"/>
            </a:pPr>
            <a:r>
              <a:rPr lang="nb-NO" dirty="0"/>
              <a:t>Hard to find </a:t>
            </a:r>
            <a:r>
              <a:rPr lang="nb-NO" i="1" dirty="0"/>
              <a:t>collisions</a:t>
            </a:r>
            <a:r>
              <a:rPr lang="nb-NO" dirty="0"/>
              <a:t> </a:t>
            </a:r>
          </a:p>
        </p:txBody>
      </p:sp>
      <p:sp>
        <p:nvSpPr>
          <p:cNvPr id="10" name="Freeform 9"/>
          <p:cNvSpPr/>
          <p:nvPr/>
        </p:nvSpPr>
        <p:spPr bwMode="auto">
          <a:xfrm flipV="1">
            <a:off x="8446023" y="2226615"/>
            <a:ext cx="1896071" cy="206624"/>
          </a:xfrm>
          <a:custGeom>
            <a:avLst/>
            <a:gdLst>
              <a:gd name="connsiteX0" fmla="*/ 2002421 w 2002421"/>
              <a:gd name="connsiteY0" fmla="*/ 127321 h 292460"/>
              <a:gd name="connsiteX1" fmla="*/ 833377 w 2002421"/>
              <a:gd name="connsiteY1" fmla="*/ 289367 h 292460"/>
              <a:gd name="connsiteX2" fmla="*/ 0 w 2002421"/>
              <a:gd name="connsiteY2" fmla="*/ 0 h 292460"/>
              <a:gd name="connsiteX0" fmla="*/ 2002421 w 2002421"/>
              <a:gd name="connsiteY0" fmla="*/ 19250 h 289408"/>
              <a:gd name="connsiteX1" fmla="*/ 833377 w 2002421"/>
              <a:gd name="connsiteY1" fmla="*/ 289367 h 289408"/>
              <a:gd name="connsiteX2" fmla="*/ 0 w 2002421"/>
              <a:gd name="connsiteY2" fmla="*/ 0 h 289408"/>
              <a:gd name="connsiteX0" fmla="*/ 2002421 w 2002421"/>
              <a:gd name="connsiteY0" fmla="*/ 19250 h 168317"/>
              <a:gd name="connsiteX1" fmla="*/ 1211605 w 2002421"/>
              <a:gd name="connsiteY1" fmla="*/ 168196 h 168317"/>
              <a:gd name="connsiteX2" fmla="*/ 0 w 2002421"/>
              <a:gd name="connsiteY2" fmla="*/ 0 h 168317"/>
              <a:gd name="connsiteX0" fmla="*/ 2002421 w 2002421"/>
              <a:gd name="connsiteY0" fmla="*/ 19250 h 177604"/>
              <a:gd name="connsiteX1" fmla="*/ 1211605 w 2002421"/>
              <a:gd name="connsiteY1" fmla="*/ 168196 h 177604"/>
              <a:gd name="connsiteX2" fmla="*/ 0 w 2002421"/>
              <a:gd name="connsiteY2" fmla="*/ 0 h 17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421" h="177604">
                <a:moveTo>
                  <a:pt x="2002421" y="19250"/>
                </a:moveTo>
                <a:cubicBezTo>
                  <a:pt x="1584767" y="110883"/>
                  <a:pt x="1545342" y="132105"/>
                  <a:pt x="1211605" y="168196"/>
                </a:cubicBezTo>
                <a:cubicBezTo>
                  <a:pt x="877868" y="204287"/>
                  <a:pt x="249820" y="134073"/>
                  <a:pt x="0" y="0"/>
                </a:cubicBezTo>
              </a:path>
            </a:pathLst>
          </a:custGeom>
          <a:ln w="19050">
            <a:solidFill>
              <a:schemeClr val="accent2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8527641" y="2841364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Oval 46"/>
          <p:cNvSpPr>
            <a:spLocks noChangeAspect="1"/>
          </p:cNvSpPr>
          <p:nvPr/>
        </p:nvSpPr>
        <p:spPr bwMode="auto">
          <a:xfrm>
            <a:off x="8354379" y="3364703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8" name="Oval 47"/>
          <p:cNvSpPr>
            <a:spLocks noChangeAspect="1"/>
          </p:cNvSpPr>
          <p:nvPr/>
        </p:nvSpPr>
        <p:spPr bwMode="auto">
          <a:xfrm>
            <a:off x="8354379" y="2398985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985779" y="1882846"/>
            <a:ext cx="147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Pre-image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167494" y="5036608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1167494" y="5345821"/>
            <a:ext cx="30341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Oval 11"/>
          <p:cNvSpPr/>
          <p:nvPr/>
        </p:nvSpPr>
        <p:spPr bwMode="auto">
          <a:xfrm rot="1215468">
            <a:off x="8290428" y="2677328"/>
            <a:ext cx="413625" cy="891537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animClr clrSpc="rgb" dir="cw">
                                      <p:cBhvr>
                                        <p:cTn id="39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  <p:set>
                                      <p:cBhvr>
                                        <p:cTn id="40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56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7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61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2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9" grpId="0"/>
      <p:bldP spid="39" grpId="0"/>
      <p:bldP spid="45" grpId="0"/>
      <p:bldP spid="4" grpId="0"/>
      <p:bldP spid="10" grpId="0" animBg="1"/>
      <p:bldP spid="46" grpId="0" animBg="1"/>
      <p:bldP spid="47" grpId="0" animBg="1"/>
      <p:bldP spid="48" grpId="0" animBg="1"/>
      <p:bldP spid="49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CR-advantage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3806" y="5097780"/>
                <a:ext cx="7480593" cy="128921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Callout 6"/>
              <p:cNvSpPr/>
              <p:nvPr/>
            </p:nvSpPr>
            <p:spPr bwMode="auto">
              <a:xfrm>
                <a:off x="1010172" y="2878185"/>
                <a:ext cx="3247158" cy="1976082"/>
              </a:xfrm>
              <a:prstGeom prst="wedgeEllipseCallout">
                <a:avLst>
                  <a:gd name="adj1" fmla="val 33748"/>
                  <a:gd name="adj2" fmla="val 67952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r>
                  <a:rPr lang="en-US" sz="1600" dirty="0"/>
                  <a:t>Wanted intuitive idea: </a:t>
                </a:r>
                <a:br>
                  <a:rPr lang="en-US" sz="1600" dirty="0"/>
                </a:b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collision resistant </a:t>
                </a:r>
                <a:r>
                  <a:rPr lang="en-US" sz="1600" dirty="0"/>
                  <a:t>if </a:t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600" dirty="0"/>
                  <a:t> is “</a:t>
                </a:r>
                <a:r>
                  <a:rPr lang="en-US" sz="1600" i="1" dirty="0"/>
                  <a:t>small</a:t>
                </a:r>
                <a:r>
                  <a:rPr lang="en-US" sz="1600" dirty="0"/>
                  <a:t>” for all </a:t>
                </a:r>
                <a:br>
                  <a:rPr lang="en-US" sz="1600" dirty="0"/>
                </a:br>
                <a:r>
                  <a:rPr lang="en-US" sz="1600" dirty="0"/>
                  <a:t>“</a:t>
                </a:r>
                <a:r>
                  <a:rPr lang="en-US" sz="1600" i="1" dirty="0"/>
                  <a:t>practical</a:t>
                </a:r>
                <a:r>
                  <a:rPr lang="en-US" sz="1600" dirty="0"/>
                  <a:t>”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Oval Callou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0172" y="2878185"/>
                <a:ext cx="3247158" cy="1976082"/>
              </a:xfrm>
              <a:prstGeom prst="wedgeEllipseCallout">
                <a:avLst>
                  <a:gd name="adj1" fmla="val 33748"/>
                  <a:gd name="adj2" fmla="val 67952"/>
                </a:avLst>
              </a:prstGeom>
              <a:blipFill rotWithShape="0">
                <a:blip r:embed="rId3"/>
                <a:stretch>
                  <a:fillRect/>
                </a:stretch>
              </a:blipFill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ultiply 7"/>
          <p:cNvSpPr/>
          <p:nvPr/>
        </p:nvSpPr>
        <p:spPr bwMode="auto">
          <a:xfrm>
            <a:off x="202476" y="2051616"/>
            <a:ext cx="4818448" cy="3567447"/>
          </a:xfrm>
          <a:prstGeom prst="mathMultiply">
            <a:avLst>
              <a:gd name="adj1" fmla="val 2384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72883" y="3383072"/>
            <a:ext cx="160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Doesn't work!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090030"/>
                  </p:ext>
                </p:extLst>
              </p:nvPr>
            </p:nvGraphicFramePr>
            <p:xfrm>
              <a:off x="1001472" y="1416933"/>
              <a:ext cx="3316528" cy="1217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65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0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912940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090030"/>
                  </p:ext>
                </p:extLst>
              </p:nvPr>
            </p:nvGraphicFramePr>
            <p:xfrm>
              <a:off x="1001472" y="1416933"/>
              <a:ext cx="3316528" cy="12177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652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83" t="-2000" r="-367" b="-3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9129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83" t="-33775" r="-367" b="-13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36229" y="4071861"/>
                <a:ext cx="53685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There always </a:t>
                </a:r>
                <a:r>
                  <a:rPr lang="en-US" sz="1600" i="1" dirty="0"/>
                  <a:t>exists</a:t>
                </a:r>
                <a:r>
                  <a:rPr lang="en-US" sz="1600" dirty="0"/>
                  <a:t> a very efficient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!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229" y="4071861"/>
                <a:ext cx="5368521" cy="338554"/>
              </a:xfrm>
              <a:prstGeom prst="rect">
                <a:avLst/>
              </a:prstGeom>
              <a:blipFill rotWithShape="0">
                <a:blip r:embed="rId6"/>
                <a:stretch>
                  <a:fillRect l="-68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9751580"/>
                  </p:ext>
                </p:extLst>
              </p:nvPr>
            </p:nvGraphicFramePr>
            <p:xfrm>
              <a:off x="6290658" y="1882337"/>
              <a:ext cx="2169203" cy="771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920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6536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Output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9751580"/>
                  </p:ext>
                </p:extLst>
              </p:nvPr>
            </p:nvGraphicFramePr>
            <p:xfrm>
              <a:off x="6290658" y="1882337"/>
              <a:ext cx="2169203" cy="771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92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80" t="-1961" r="-560" b="-1549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65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80" t="-67532" r="-560" b="-25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92010" y="1326031"/>
                <a:ext cx="53846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Since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</m:oMath>
                </a14:m>
                <a:r>
                  <a:rPr lang="en-US" sz="1600" dirty="0"/>
                  <a:t>, there </a:t>
                </a:r>
                <a:r>
                  <a:rPr lang="en-US" sz="1600" i="1" dirty="0"/>
                  <a:t>exists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i="1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10" y="1326031"/>
                <a:ext cx="5384622" cy="338554"/>
              </a:xfrm>
              <a:prstGeom prst="rect">
                <a:avLst/>
              </a:prstGeom>
              <a:blipFill rotWithShape="0">
                <a:blip r:embed="rId8"/>
                <a:stretch>
                  <a:fillRect l="-680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89492" y="3011679"/>
                <a:ext cx="4872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…but how do we actually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492" y="3011679"/>
                <a:ext cx="4872230" cy="338554"/>
              </a:xfrm>
              <a:prstGeom prst="rect">
                <a:avLst/>
              </a:prstGeom>
              <a:blipFill rotWithShape="0">
                <a:blip r:embed="rId9"/>
                <a:stretch>
                  <a:fillRect l="-62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25607" y="2063084"/>
                <a:ext cx="15952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607" y="2063084"/>
                <a:ext cx="1595255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8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3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One-way / pre-image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13494"/>
                  </p:ext>
                </p:extLst>
              </p:nvPr>
            </p:nvGraphicFramePr>
            <p:xfrm>
              <a:off x="713604" y="1250451"/>
              <a:ext cx="2859329" cy="16077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7382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02977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13494"/>
                  </p:ext>
                </p:extLst>
              </p:nvPr>
            </p:nvGraphicFramePr>
            <p:xfrm>
              <a:off x="713604" y="1250451"/>
              <a:ext cx="2859329" cy="160777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" t="-2000" r="-426" b="-4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029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13" t="-23832" r="-426" b="-9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OW-advantage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against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ow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cr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604" y="4856832"/>
                <a:ext cx="7360675" cy="135770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 bwMode="auto">
          <a:xfrm>
            <a:off x="7667086" y="1653795"/>
            <a:ext cx="1426464" cy="22768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Oval 7"/>
          <p:cNvSpPr/>
          <p:nvPr/>
        </p:nvSpPr>
        <p:spPr bwMode="auto">
          <a:xfrm>
            <a:off x="10177193" y="2260956"/>
            <a:ext cx="478536" cy="681023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296" y="1001374"/>
                <a:ext cx="71323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845" y="1653795"/>
                <a:ext cx="713232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 bwMode="auto">
          <a:xfrm>
            <a:off x="8270209" y="2115460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/>
          <p:nvPr/>
        </p:nvSpPr>
        <p:spPr bwMode="auto">
          <a:xfrm>
            <a:off x="8542085" y="2849185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Oval 12"/>
          <p:cNvSpPr/>
          <p:nvPr/>
        </p:nvSpPr>
        <p:spPr bwMode="auto">
          <a:xfrm>
            <a:off x="8165243" y="2948189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Oval 13"/>
          <p:cNvSpPr/>
          <p:nvPr/>
        </p:nvSpPr>
        <p:spPr bwMode="auto">
          <a:xfrm>
            <a:off x="8360571" y="336751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Oval 14"/>
          <p:cNvSpPr/>
          <p:nvPr/>
        </p:nvSpPr>
        <p:spPr bwMode="auto">
          <a:xfrm>
            <a:off x="8354379" y="24242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Oval 15"/>
          <p:cNvSpPr/>
          <p:nvPr/>
        </p:nvSpPr>
        <p:spPr bwMode="auto">
          <a:xfrm>
            <a:off x="10400627" y="2406451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>
            <a:off x="10419672" y="2751650"/>
            <a:ext cx="75600" cy="756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Oval 17"/>
          <p:cNvSpPr/>
          <p:nvPr/>
        </p:nvSpPr>
        <p:spPr bwMode="auto">
          <a:xfrm>
            <a:off x="10345750" y="2597292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Oval 18"/>
          <p:cNvSpPr/>
          <p:nvPr/>
        </p:nvSpPr>
        <p:spPr bwMode="auto">
          <a:xfrm>
            <a:off x="8801131" y="2475984"/>
            <a:ext cx="45719" cy="45719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8664821" y="2617517"/>
            <a:ext cx="1641229" cy="2277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088" y="1992092"/>
                <a:ext cx="570413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5750" y="2406325"/>
                <a:ext cx="44518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839" y="2479065"/>
                <a:ext cx="454804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666" y="2993894"/>
                <a:ext cx="50847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reeform 24"/>
          <p:cNvSpPr/>
          <p:nvPr/>
        </p:nvSpPr>
        <p:spPr bwMode="auto">
          <a:xfrm>
            <a:off x="8625840" y="2488561"/>
            <a:ext cx="1656482" cy="315599"/>
          </a:xfrm>
          <a:custGeom>
            <a:avLst/>
            <a:gdLst>
              <a:gd name="connsiteX0" fmla="*/ 1691640 w 1691640"/>
              <a:gd name="connsiteY0" fmla="*/ 97390 h 348850"/>
              <a:gd name="connsiteX1" fmla="*/ 830580 w 1691640"/>
              <a:gd name="connsiteY1" fmla="*/ 13570 h 348850"/>
              <a:gd name="connsiteX2" fmla="*/ 0 w 1691640"/>
              <a:gd name="connsiteY2" fmla="*/ 348850 h 348850"/>
              <a:gd name="connsiteX0" fmla="*/ 1691640 w 1691640"/>
              <a:gd name="connsiteY0" fmla="*/ 61324 h 312784"/>
              <a:gd name="connsiteX1" fmla="*/ 815017 w 1691640"/>
              <a:gd name="connsiteY1" fmla="*/ 22816 h 312784"/>
              <a:gd name="connsiteX2" fmla="*/ 0 w 1691640"/>
              <a:gd name="connsiteY2" fmla="*/ 312784 h 3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1640" h="312784">
                <a:moveTo>
                  <a:pt x="1691640" y="61324"/>
                </a:moveTo>
                <a:cubicBezTo>
                  <a:pt x="1402080" y="-1541"/>
                  <a:pt x="1096957" y="-19094"/>
                  <a:pt x="815017" y="22816"/>
                </a:cubicBezTo>
                <a:cubicBezTo>
                  <a:pt x="533077" y="64726"/>
                  <a:pt x="274320" y="166099"/>
                  <a:pt x="0" y="312784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 bwMode="auto">
          <a:xfrm>
            <a:off x="8505825" y="2695575"/>
            <a:ext cx="1819275" cy="715401"/>
          </a:xfrm>
          <a:custGeom>
            <a:avLst/>
            <a:gdLst>
              <a:gd name="connsiteX0" fmla="*/ 1819275 w 1819275"/>
              <a:gd name="connsiteY0" fmla="*/ 0 h 715401"/>
              <a:gd name="connsiteX1" fmla="*/ 1292225 w 1819275"/>
              <a:gd name="connsiteY1" fmla="*/ 546100 h 715401"/>
              <a:gd name="connsiteX2" fmla="*/ 628650 w 1819275"/>
              <a:gd name="connsiteY2" fmla="*/ 698500 h 715401"/>
              <a:gd name="connsiteX3" fmla="*/ 0 w 1819275"/>
              <a:gd name="connsiteY3" fmla="*/ 704850 h 71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9275" h="715401">
                <a:moveTo>
                  <a:pt x="1819275" y="0"/>
                </a:moveTo>
                <a:cubicBezTo>
                  <a:pt x="1654968" y="214841"/>
                  <a:pt x="1490662" y="429683"/>
                  <a:pt x="1292225" y="546100"/>
                </a:cubicBezTo>
                <a:cubicBezTo>
                  <a:pt x="1093788" y="662517"/>
                  <a:pt x="844021" y="672042"/>
                  <a:pt x="628650" y="698500"/>
                </a:cubicBezTo>
                <a:cubicBezTo>
                  <a:pt x="413279" y="724958"/>
                  <a:pt x="206639" y="714904"/>
                  <a:pt x="0" y="70485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8491903" y="2676523"/>
            <a:ext cx="1814147" cy="6676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6791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40256" y="4483382"/>
                <a:ext cx="7770671" cy="1702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1" dirty="0"/>
                  <a:t>Proof idea: </a:t>
                </a:r>
                <a:r>
                  <a:rPr lang="nb-NO" sz="1600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is an algorithm that breaks one-</a:t>
                </a:r>
                <a:r>
                  <a:rPr lang="en-US" sz="1600" dirty="0" err="1"/>
                  <a:t>wayness</a:t>
                </a:r>
                <a:endParaRPr lang="en-US" sz="1600" dirty="0"/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/>
                  <a:t> Pick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and give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6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ow</m:t>
                        </m:r>
                      </m:sub>
                    </m:sSub>
                  </m:oMath>
                </a14:m>
                <a:r>
                  <a:rPr lang="en-US" sz="1600" dirty="0"/>
                  <a:t> outputs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s.t.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719138" indent="-457200">
                  <a:buFont typeface="+mj-lt"/>
                  <a:buAutoNum type="arabicPeriod"/>
                </a:pPr>
                <a:r>
                  <a:rPr lang="en-US" sz="1600" dirty="0"/>
                  <a:t>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as a collision 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1600" dirty="0"/>
              </a:p>
              <a:p>
                <a:r>
                  <a:rPr lang="en-US" sz="1600" dirty="0"/>
                  <a:t>Problem: what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4483382"/>
                <a:ext cx="7770671" cy="1702004"/>
              </a:xfrm>
              <a:prstGeom prst="rect">
                <a:avLst/>
              </a:prstGeom>
              <a:blipFill rotWithShape="0">
                <a:blip r:embed="rId3"/>
                <a:stretch>
                  <a:fillRect l="-392" t="-1071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961163" y="5799120"/>
                <a:ext cx="42216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Very unlikely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≫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163" y="5799120"/>
                <a:ext cx="4221665" cy="338554"/>
              </a:xfrm>
              <a:prstGeom prst="rect">
                <a:avLst/>
              </a:prstGeom>
              <a:blipFill rotWithShape="0">
                <a:blip r:embed="rId4"/>
                <a:stretch>
                  <a:fillRect l="-86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3335968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3335968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6" t="-1724" r="-587" b="-35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96" t="-29064" r="-587" b="-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6837330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8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6837330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3" t="-2000" r="-426" b="-42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13" t="-24171" r="-426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188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49031" y="4187531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</a:t>
                </a:r>
                <a14:m>
                  <m:oMath xmlns:m="http://schemas.openxmlformats.org/officeDocument/2006/math">
                    <m:r>
                      <a:rPr lang="nb-NO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031" y="4187531"/>
                <a:ext cx="6041814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6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resistance vs. one-</a:t>
            </a:r>
            <a:r>
              <a:rPr lang="en-US" dirty="0" err="1"/>
              <a:t>wayness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Theorem:</a:t>
                </a:r>
                <a:r>
                  <a:rPr lang="en-US" sz="1600" dirty="0"/>
                  <a:t> Collision-resistance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One-wayness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256" y="3758663"/>
                <a:ext cx="6041814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50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H="1">
            <a:off x="4982578" y="4289559"/>
            <a:ext cx="59259" cy="1535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24926" y="4941038"/>
                <a:ext cx="5394960" cy="1227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is one-way. Define</a:t>
                </a:r>
              </a:p>
              <a:p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∈{0,1}</m:t>
                                </m:r>
                              </m:e>
                            </m:mr>
                            <m:m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otherwise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4926" y="4941038"/>
                <a:ext cx="5394960" cy="1227131"/>
              </a:xfrm>
              <a:prstGeom prst="rect">
                <a:avLst/>
              </a:prstGeom>
              <a:blipFill>
                <a:blip r:embed="rId4"/>
                <a:stretch>
                  <a:fillRect l="-565" t="-9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50201" y="5368778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one-way (if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sz="1600" dirty="0"/>
                  <a:t> is large)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201" y="5368778"/>
                <a:ext cx="3310128" cy="338554"/>
              </a:xfrm>
              <a:prstGeom prst="rect">
                <a:avLst/>
              </a:prstGeom>
              <a:blipFill rotWithShape="0">
                <a:blip r:embed="rId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50201" y="5796518"/>
                <a:ext cx="3310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not </a:t>
                </a:r>
                <a:r>
                  <a:rPr lang="en-US" sz="1600" dirty="0"/>
                  <a:t>collision-resistant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201" y="5796518"/>
                <a:ext cx="3310128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4878014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cr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4878014"/>
                  </p:ext>
                </p:extLst>
              </p:nvPr>
            </p:nvGraphicFramePr>
            <p:xfrm>
              <a:off x="1001472" y="1416932"/>
              <a:ext cx="3113328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1332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1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96" t="-1724" r="-587" b="-35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30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96" t="-29064" r="-587" b="-9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81526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85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ow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981526"/>
                  </p:ext>
                </p:extLst>
              </p:nvPr>
            </p:nvGraphicFramePr>
            <p:xfrm>
              <a:off x="6398085" y="1416932"/>
              <a:ext cx="2859329" cy="15826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932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13" t="-2000" r="-426" b="-42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77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13" t="-24171" r="-426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534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03473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cat1234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batman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Flowchart: Magnetic Disk 7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val="7049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500771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H(cat1234)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H(dog)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H(password1234)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H(batman)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val="295085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password storage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750138"/>
              </p:ext>
            </p:extLst>
          </p:nvPr>
        </p:nvGraphicFramePr>
        <p:xfrm>
          <a:off x="8147048" y="2387105"/>
          <a:ext cx="3394506" cy="22250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1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Password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0x1b383a798bc2c5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0x512df2a1e63860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0x26c540082d18cd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onsolas" panose="020B0609020204030204" pitchFamily="49" charset="0"/>
                        </a:rPr>
                        <a:t>0xe33805da40919f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…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00" y="1644578"/>
            <a:ext cx="4423750" cy="4241872"/>
          </a:xfrm>
          <a:prstGeom prst="rect">
            <a:avLst/>
          </a:prstGeom>
        </p:spPr>
      </p:pic>
      <p:sp>
        <p:nvSpPr>
          <p:cNvPr id="9" name="Flowchart: Magnetic Disk 8"/>
          <p:cNvSpPr/>
          <p:nvPr/>
        </p:nvSpPr>
        <p:spPr bwMode="auto">
          <a:xfrm>
            <a:off x="9486900" y="5295900"/>
            <a:ext cx="933450" cy="942975"/>
          </a:xfrm>
          <a:prstGeom prst="flowChartMagneticDisk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val="3451370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 function applications – </a:t>
            </a:r>
            <a:r>
              <a:rPr lang="en-US" dirty="0"/>
              <a:t>MAC domain 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b="0" dirty="0"/>
                  <a:t> is collision-resistant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is UF-CMA secure,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dirty="0"/>
                  <a:t> is UF-CMA secure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097" y="3423735"/>
                <a:ext cx="10315826" cy="99679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1211349"/>
                <a:ext cx="246503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13989" y="1613355"/>
                <a:ext cx="21114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989" y="1613355"/>
                <a:ext cx="211141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AC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 :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25" y="2070884"/>
                <a:ext cx="249420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AC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MAC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22" y="2595140"/>
                <a:ext cx="3218958" cy="40498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Example: </a:t>
                </a:r>
                <a:endParaRPr lang="en-US" sz="1600" b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600" b="1" dirty="0">
                    <a:latin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SHA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600">
                        <a:latin typeface="Cambria Math" panose="02040503050406030204" pitchFamily="18" charset="0"/>
                      </a:rPr>
                      <m:t>256 :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nb-NO" sz="16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b="0" i="0" dirty="0" smtClean="0">
                        <a:latin typeface="Cambria Math" panose="02040503050406030204" pitchFamily="18" charset="0"/>
                      </a:rPr>
                      <m:t>MAC</m:t>
                    </m:r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2×128</m:t>
                        </m:r>
                      </m:sup>
                    </m:sSup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dirty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endParaRPr lang="nb-NO" sz="1600" b="0" dirty="0"/>
              </a:p>
              <a:p>
                <a:endParaRPr lang="nb-NO" sz="1600" b="0" i="0" dirty="0">
                  <a:latin typeface="Cambria Math" panose="02040503050406030204" pitchFamily="18" charset="0"/>
                </a:endParaRPr>
              </a:p>
              <a:p>
                <a:r>
                  <a:rPr lang="nb-NO" sz="1600" b="0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e>
                      <m:sup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CBC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˗</m:t>
                    </m:r>
                    <m:r>
                      <m:rPr>
                        <m:sty m:val="p"/>
                      </m:rPr>
                      <a:rPr lang="nb-NO" sz="1600" dirty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SHA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lit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˗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256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68" y="4645732"/>
                <a:ext cx="4549130" cy="1605632"/>
              </a:xfrm>
              <a:prstGeom prst="rect">
                <a:avLst/>
              </a:prstGeom>
              <a:blipFill>
                <a:blip r:embed="rId7"/>
                <a:stretch>
                  <a:fillRect l="-669" t="-11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2" idx="1"/>
          </p:cNvCxnSpPr>
          <p:nvPr/>
        </p:nvCxnSpPr>
        <p:spPr bwMode="auto">
          <a:xfrm flipH="1">
            <a:off x="4433889" y="2806187"/>
            <a:ext cx="328796" cy="8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2685" y="2621521"/>
            <a:ext cx="322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Hash-then-MAC paradigm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50555" y="4664649"/>
                <a:ext cx="51998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Collision-resistance is </a:t>
                </a:r>
                <a:r>
                  <a:rPr lang="en-US" sz="1600" b="1" i="1" dirty="0"/>
                  <a:t>necessary</a:t>
                </a:r>
                <a:r>
                  <a:rPr lang="en-US" sz="1600" b="1" dirty="0"/>
                  <a:t>:</a:t>
                </a:r>
              </a:p>
              <a:p>
                <a:endParaRPr lang="en-US" sz="1600" dirty="0"/>
              </a:p>
              <a:p>
                <a:pPr lvl="1"/>
                <a:r>
                  <a:rPr lang="en-US" sz="1600" dirty="0"/>
                  <a:t>Suppose you can find a collision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1600" dirty="0"/>
                  <a:t>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sz="1600" dirty="0"/>
              </a:p>
              <a:p>
                <a:pPr lvl="1"/>
                <a:endParaRPr lang="en-US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Ask for MAC tag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600" dirty="0"/>
                  <a:t> (receive back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600" dirty="0"/>
                  <a:t> as forgery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555" y="4664649"/>
                <a:ext cx="5199888" cy="1569660"/>
              </a:xfrm>
              <a:prstGeom prst="rect">
                <a:avLst/>
              </a:prstGeom>
              <a:blipFill rotWithShape="0">
                <a:blip r:embed="rId8"/>
                <a:stretch>
                  <a:fillRect l="-703" t="-1163" b="-3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38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2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354" y="1184094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780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66" y="1295303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593" y="3874757"/>
            <a:ext cx="455370" cy="4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8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 applications – commitment schemes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5" y="1939933"/>
            <a:ext cx="6309658" cy="3973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354" y="1184094"/>
            <a:ext cx="357312" cy="670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1955" y="3704968"/>
            <a:ext cx="488080" cy="908792"/>
          </a:xfrm>
          <a:prstGeom prst="rect">
            <a:avLst/>
          </a:prstGeom>
        </p:spPr>
      </p:pic>
      <p:pic>
        <p:nvPicPr>
          <p:cNvPr id="7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9496673" y="3591125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6810" y="3861883"/>
                <a:ext cx="476655" cy="4572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3391" y="3345563"/>
            <a:ext cx="1906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rgbClr val="FF0000"/>
                </a:solidFill>
              </a:rPr>
              <a:t>Alice: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14" name="Straight Arrow Connector 13"/>
          <p:cNvCxnSpPr>
            <a:endCxn id="11" idx="0"/>
          </p:cNvCxnSpPr>
          <p:nvPr/>
        </p:nvCxnSpPr>
        <p:spPr bwMode="auto">
          <a:xfrm>
            <a:off x="1475137" y="3617421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1" idx="2"/>
          </p:cNvCxnSpPr>
          <p:nvPr/>
        </p:nvCxnSpPr>
        <p:spPr bwMode="auto">
          <a:xfrm flipH="1">
            <a:off x="1475137" y="4319083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1089374" y="4645478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0x4fb04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8572" y="1208185"/>
                <a:ext cx="476655" cy="4572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687774" y="1221342"/>
            <a:ext cx="1258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2"/>
                </a:solidFill>
              </a:rPr>
              <a:t>Bob:</a:t>
            </a:r>
            <a:r>
              <a:rPr lang="en-US" sz="1100" dirty="0"/>
              <a:t> Waldo is at pos. …"</a:t>
            </a:r>
          </a:p>
        </p:txBody>
      </p:sp>
      <p:cxnSp>
        <p:nvCxnSpPr>
          <p:cNvPr id="26" name="Straight Arrow Connector 25"/>
          <p:cNvCxnSpPr>
            <a:stCxn id="25" idx="3"/>
            <a:endCxn id="24" idx="1"/>
          </p:cNvCxnSpPr>
          <p:nvPr/>
        </p:nvCxnSpPr>
        <p:spPr bwMode="auto">
          <a:xfrm flipV="1">
            <a:off x="7946629" y="1436785"/>
            <a:ext cx="34194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4" idx="3"/>
          </p:cNvCxnSpPr>
          <p:nvPr/>
        </p:nvCxnSpPr>
        <p:spPr bwMode="auto">
          <a:xfrm>
            <a:off x="8765227" y="1436785"/>
            <a:ext cx="333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9110910" y="1305675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0x59d67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75634" y="3726032"/>
                <a:ext cx="476655" cy="45720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9765529" y="3219960"/>
            <a:ext cx="1998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"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Charlie: </a:t>
            </a:r>
            <a:r>
              <a:rPr lang="en-US" sz="1100" dirty="0"/>
              <a:t>Waldo is at pos. …"</a:t>
            </a:r>
          </a:p>
        </p:txBody>
      </p:sp>
      <p:cxnSp>
        <p:nvCxnSpPr>
          <p:cNvPr id="46" name="Straight Arrow Connector 45"/>
          <p:cNvCxnSpPr>
            <a:endCxn id="44" idx="0"/>
          </p:cNvCxnSpPr>
          <p:nvPr/>
        </p:nvCxnSpPr>
        <p:spPr bwMode="auto">
          <a:xfrm>
            <a:off x="10613961" y="3481570"/>
            <a:ext cx="1" cy="244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4" idx="2"/>
          </p:cNvCxnSpPr>
          <p:nvPr/>
        </p:nvCxnSpPr>
        <p:spPr bwMode="auto">
          <a:xfrm flipH="1">
            <a:off x="10613961" y="4183232"/>
            <a:ext cx="1" cy="2413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10228198" y="4509627"/>
            <a:ext cx="7715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nsolas" panose="020B0609020204030204" pitchFamily="49" charset="0"/>
              </a:rPr>
              <a:t>0xf2200</a:t>
            </a:r>
          </a:p>
        </p:txBody>
      </p:sp>
    </p:spTree>
    <p:extLst>
      <p:ext uri="{BB962C8B-B14F-4D97-AF65-F5344CB8AC3E}">
        <p14:creationId xmlns:p14="http://schemas.microsoft.com/office/powerpoint/2010/main" val="629094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130681" y="4737427"/>
            <a:ext cx="7751762" cy="1776412"/>
          </a:xfrm>
        </p:spPr>
        <p:txBody>
          <a:bodyPr/>
          <a:lstStyle/>
          <a:p>
            <a:r>
              <a:rPr lang="en-US" sz="2800" dirty="0"/>
              <a:t>The birthday paradox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074" y="1672455"/>
            <a:ext cx="2672976" cy="267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</a:t>
                </a:r>
                <a:r>
                  <a:rPr lang="en-US" sz="1800" b="1" dirty="0"/>
                  <a:t>internal design </a:t>
                </a:r>
                <a:r>
                  <a:rPr lang="en-US" sz="1800" dirty="0"/>
                  <a:t>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</a:t>
                </a:r>
                <a:r>
                  <a:rPr lang="en-US" sz="1800" b="1" dirty="0"/>
                  <a:t>for all </a:t>
                </a:r>
                <a:r>
                  <a:rPr lang="en-US" sz="1800" dirty="0"/>
                  <a:t>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Attacker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pick </a:t>
                </a:r>
                <a:r>
                  <a:rPr lang="en-US" sz="1400" i="1" dirty="0"/>
                  <a:t>distinct</a:t>
                </a:r>
                <a:r>
                  <a:rPr lang="en-US" sz="1400" dirty="0"/>
                  <a:t>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sz="1400" i="1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hash every value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look for collisions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719138" lvl="2" indent="0"/>
                <a:r>
                  <a:rPr lang="en-US" sz="1400" dirty="0"/>
                  <a:t>What's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1400" dirty="0"/>
                  <a:t>?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09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2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32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9" grpId="0" animBg="1"/>
      <p:bldP spid="1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2992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1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1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1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1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20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970" y="2858073"/>
                <a:ext cx="2814360" cy="376000"/>
              </a:xfrm>
              <a:prstGeom prst="rect">
                <a:avLst/>
              </a:prstGeom>
              <a:blipFill rotWithShape="0">
                <a:blip r:embed="rId1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795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730" y="2857789"/>
                <a:ext cx="2739981" cy="376000"/>
              </a:xfrm>
              <a:prstGeom prst="rect">
                <a:avLst/>
              </a:prstGeom>
              <a:blipFill rotWithShape="0">
                <a:blip r:embed="rId2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389296"/>
                <a:ext cx="1424468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2728226"/>
                <a:ext cx="1424468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067156"/>
                <a:ext cx="1424468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406086"/>
                <a:ext cx="1424468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083945"/>
                <a:ext cx="1424468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5746168"/>
                <a:ext cx="1424468" cy="357534"/>
              </a:xfrm>
              <a:prstGeom prst="rect">
                <a:avLst/>
              </a:prstGeom>
              <a:blipFill rotWithShape="0">
                <a:blip r:embed="rId8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𝒴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4894701"/>
                <a:ext cx="1424468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64107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6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7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ed Rectangle 33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ounded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30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3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3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33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34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ounded 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35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240043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50" y="3745016"/>
                <a:ext cx="1424468" cy="338554"/>
              </a:xfrm>
              <a:prstGeom prst="rect">
                <a:avLst/>
              </a:prstGeom>
              <a:blipFill rotWithShape="0">
                <a:blip r:embed="rId3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7" y="2752309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6" y="3092990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5" y="3431544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3771162"/>
                <a:ext cx="247651" cy="200055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4" y="4105308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523" y="4913812"/>
                <a:ext cx="247651" cy="200055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7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7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863" y="5760457"/>
                <a:ext cx="247651" cy="200055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∃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357" y="2904819"/>
                <a:ext cx="1898661" cy="283667"/>
              </a:xfrm>
              <a:prstGeom prst="rect">
                <a:avLst/>
              </a:prstGeom>
              <a:blipFill rotWithShape="0">
                <a:blip r:embed="rId40"/>
                <a:stretch>
                  <a:fillRect l="-2244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/>
                  <a:t> are </a:t>
                </a:r>
                <a:r>
                  <a:rPr lang="en-US" sz="1600" i="1" dirty="0"/>
                  <a:t>distinct</a:t>
                </a:r>
                <a:endParaRPr lang="en-US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059" y="4334534"/>
                <a:ext cx="3196856" cy="357534"/>
              </a:xfrm>
              <a:prstGeom prst="rect">
                <a:avLst/>
              </a:prstGeom>
              <a:blipFill rotWithShape="0">
                <a:blip r:embed="rId41"/>
                <a:stretch>
                  <a:fillRect t="-5085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35" y="2916011"/>
                <a:ext cx="1957885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405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84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021" y="2918688"/>
                <a:ext cx="763735" cy="46102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8454" y="2918688"/>
                <a:ext cx="763735" cy="46102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086" y="2911058"/>
                <a:ext cx="1295931" cy="4762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98" y="3026090"/>
                <a:ext cx="234038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642" y="2918688"/>
                <a:ext cx="763735" cy="46102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⋯  ×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3717994"/>
                <a:ext cx="5143138" cy="55322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4500043"/>
                <a:ext cx="1329659" cy="69166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∏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24" y="5447743"/>
                <a:ext cx="1182375" cy="69166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1+2+⋯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337" y="5693332"/>
                <a:ext cx="1811137" cy="262892"/>
              </a:xfrm>
              <a:prstGeom prst="rect">
                <a:avLst/>
              </a:prstGeom>
              <a:blipFill rotWithShape="0">
                <a:blip r:embed="rId11"/>
                <a:stretch>
                  <a:fillRect l="-2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16062" y="5677513"/>
                <a:ext cx="1409168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062" y="5677513"/>
                <a:ext cx="1409168" cy="256480"/>
              </a:xfrm>
              <a:prstGeom prst="rect">
                <a:avLst/>
              </a:prstGeom>
              <a:blipFill rotWithShape="0">
                <a:blip r:embed="rId12"/>
                <a:stretch>
                  <a:fillRect l="-3030" t="-2381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677182" y="2787830"/>
            <a:ext cx="1978547" cy="665285"/>
            <a:chOff x="8660561" y="2628844"/>
            <a:chExt cx="2376248" cy="831395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8660561" y="2628844"/>
              <a:ext cx="2376248" cy="831395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18031" y="2917100"/>
                  <a:ext cx="1553342" cy="3076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8031" y="2917100"/>
                  <a:ext cx="1553342" cy="307698"/>
                </a:xfrm>
                <a:prstGeom prst="rect">
                  <a:avLst/>
                </a:prstGeom>
                <a:blipFill>
                  <a:blip r:embed="rId13"/>
                  <a:stretch>
                    <a:fillRect b="-731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236" y="3026090"/>
                <a:ext cx="5546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4396" r="-549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672007" y="4320327"/>
                <a:ext cx="2236894" cy="3705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007" y="4320327"/>
                <a:ext cx="2236894" cy="370551"/>
              </a:xfrm>
              <a:prstGeom prst="rect">
                <a:avLst/>
              </a:prstGeom>
              <a:blipFill rotWithShape="0">
                <a:blip r:embed="rId29"/>
                <a:stretch>
                  <a:fillRect l="-545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624" y="3007271"/>
                <a:ext cx="356187" cy="338554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53417" y="3054368"/>
                <a:ext cx="12041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3054368"/>
                <a:ext cx="1204112" cy="246221"/>
              </a:xfrm>
              <a:prstGeom prst="rect">
                <a:avLst/>
              </a:prstGeom>
              <a:blipFill rotWithShape="0">
                <a:blip r:embed="rId54"/>
                <a:stretch>
                  <a:fillRect l="-609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944565" y="3648285"/>
                <a:ext cx="1686937" cy="4644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565" y="3648285"/>
                <a:ext cx="1686937" cy="464486"/>
              </a:xfrm>
              <a:prstGeom prst="rect">
                <a:avLst/>
              </a:prstGeom>
              <a:blipFill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blipFill>
                <a:blip r:embed="rId56"/>
                <a:stretch>
                  <a:fillRect l="-3971" t="-2381" b="-95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05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3" grpId="0"/>
      <p:bldP spid="34" grpId="0"/>
      <p:bldP spid="34" grpId="1"/>
      <p:bldP spid="6" grpId="0"/>
      <p:bldP spid="40" grpId="0"/>
      <p:bldP spid="37" grpId="0"/>
      <p:bldP spid="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7" y="2105449"/>
                <a:ext cx="925190" cy="246221"/>
              </a:xfrm>
              <a:prstGeom prst="rect">
                <a:avLst/>
              </a:prstGeom>
              <a:blipFill rotWithShape="0">
                <a:blip r:embed="rId2"/>
                <a:stretch>
                  <a:fillRect l="-7947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9385729" y="5347765"/>
                <a:ext cx="1416817" cy="526360"/>
              </a:xfrm>
              <a:prstGeom prst="roundRect">
                <a:avLst/>
              </a:prstGeom>
              <a:ln w="19050"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85729" y="5347765"/>
                <a:ext cx="1416817" cy="52636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10309498" y="617957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42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43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4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45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4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47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48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ounded Rectangle 59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ounded 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49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50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51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˗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93" y="2105449"/>
                <a:ext cx="1352101" cy="246221"/>
              </a:xfrm>
              <a:prstGeom prst="rect">
                <a:avLst/>
              </a:prstGeom>
              <a:blipFill rotWithShape="0">
                <a:blip r:embed="rId53"/>
                <a:stretch>
                  <a:fillRect l="-5430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 1−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−1)</m:t>
                          </m:r>
                          <m:r>
                            <m:rPr>
                              <m:lit/>
                            </m:rPr>
                            <a:rPr lang="nb-NO" sz="16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1" y="2105139"/>
                <a:ext cx="1689693" cy="256480"/>
              </a:xfrm>
              <a:prstGeom prst="rect">
                <a:avLst/>
              </a:prstGeom>
              <a:blipFill>
                <a:blip r:embed="rId54"/>
                <a:stretch>
                  <a:fillRect l="-3971" t="-2381" b="-95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719317" y="2386063"/>
            <a:ext cx="2670995" cy="2527301"/>
            <a:chOff x="8719317" y="2386063"/>
            <a:chExt cx="2670995" cy="252730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9317" y="2386063"/>
              <a:ext cx="2527301" cy="25273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0310812" y="3578506"/>
                  <a:ext cx="10795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0812" y="3578506"/>
                  <a:ext cx="1079500" cy="276999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 rot="19743899">
                  <a:off x="10253055" y="2913037"/>
                  <a:ext cx="10795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0.6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743899">
                  <a:off x="10253055" y="2913037"/>
                  <a:ext cx="1079500" cy="276999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63651" y="1987063"/>
                <a:ext cx="1537409" cy="467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≥0.6×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651" y="1987063"/>
                <a:ext cx="1537409" cy="467436"/>
              </a:xfrm>
              <a:prstGeom prst="rect">
                <a:avLst/>
              </a:prstGeom>
              <a:blipFill>
                <a:blip r:embed="rId5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72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∨⋯∨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2664222"/>
                <a:ext cx="1976374" cy="265201"/>
              </a:xfrm>
              <a:prstGeom prst="rect">
                <a:avLst/>
              </a:prstGeom>
              <a:blipFill rotWithShape="0">
                <a:blip r:embed="rId3"/>
                <a:stretch>
                  <a:fillRect l="-309" r="-277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177" y="3181305"/>
                <a:ext cx="2765564" cy="282834"/>
              </a:xfrm>
              <a:prstGeom prst="rect">
                <a:avLst/>
              </a:prstGeom>
              <a:blipFill rotWithShape="0">
                <a:blip r:embed="rId4"/>
                <a:stretch>
                  <a:fillRect l="-883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16" y="3690917"/>
                <a:ext cx="1955792" cy="46102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465" y="4487185"/>
                <a:ext cx="1031436" cy="47628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19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0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1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3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/>
              <p:cNvSpPr txBox="1">
                <a:spLocks/>
              </p:cNvSpPr>
              <p:nvPr/>
            </p:nvSpPr>
            <p:spPr bwMode="auto">
              <a:xfrm>
                <a:off x="1060914" y="4590862"/>
                <a:ext cx="5446890" cy="145974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Birthday bound: </a:t>
                </a:r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 algn="r">
                  <a:spcBef>
                    <a:spcPct val="0"/>
                  </a:spcBef>
                </a:pPr>
                <a:r>
                  <a:rPr lang="nb-NO" sz="1600" dirty="0"/>
                  <a:t>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dirty="0"/>
                  <a:t>)</a:t>
                </a:r>
              </a:p>
              <a:p>
                <a:pPr indent="0">
                  <a:spcBef>
                    <a:spcPct val="0"/>
                  </a:spcBef>
                </a:pPr>
                <a:endParaRPr lang="en-US" sz="1600" b="1" dirty="0"/>
              </a:p>
              <a:p>
                <a:pPr indent="0">
                  <a:spcBef>
                    <a:spcPct val="0"/>
                  </a:spcBef>
                </a:pPr>
                <a:endParaRPr lang="nb-NO" sz="1600" b="0" dirty="0"/>
              </a:p>
            </p:txBody>
          </p:sp>
        </mc:Choice>
        <mc:Fallback xmlns="">
          <p:sp>
            <p:nvSpPr>
              <p:cNvPr id="2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0914" y="4590862"/>
                <a:ext cx="5446890" cy="145974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Birthday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≤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220" y="2519874"/>
                <a:ext cx="2341154" cy="4762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07" y="2514645"/>
                <a:ext cx="1076320" cy="4762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54351" y="5074478"/>
                <a:ext cx="1293367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51" y="5074478"/>
                <a:ext cx="1293367" cy="49250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=0.5:</m:t>
                          </m:r>
                        </m:e>
                      </m:func>
                    </m:oMath>
                  </m:oMathPara>
                </a14:m>
                <a:endParaRPr lang="en-US" sz="16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sz="16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/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5296" y="2134644"/>
                <a:ext cx="3654769" cy="847857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64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128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20234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512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5653680"/>
                  </p:ext>
                </p:extLst>
              </p:nvPr>
            </p:nvGraphicFramePr>
            <p:xfrm>
              <a:off x="8344730" y="3373764"/>
              <a:ext cx="3085530" cy="21383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54276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2000" r="-100394" b="-6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2000" r="-394" b="-6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365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23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198039" r="-100394" b="-3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1000</a:t>
                          </a:r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304000" r="-100394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304000" r="-394" b="-3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404000" r="-100394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404000" r="-394" b="-2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04000" r="-100394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04000" r="-394" b="-1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t="-592157" r="-100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9"/>
                          <a:stretch>
                            <a:fillRect l="-100000" t="-592157" r="-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2271"/>
              </p:ext>
            </p:extLst>
          </p:nvPr>
        </p:nvGraphicFramePr>
        <p:xfrm>
          <a:off x="623389" y="149292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0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4" y="1186939"/>
                <a:ext cx="889667" cy="215444"/>
              </a:xfrm>
              <a:prstGeom prst="rect">
                <a:avLst/>
              </a:prstGeom>
              <a:blipFill rotWithShape="0">
                <a:blip r:embed="rId20"/>
                <a:stretch>
                  <a:fillRect l="-6849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130" y="1186939"/>
                <a:ext cx="185499" cy="215444"/>
              </a:xfrm>
              <a:prstGeom prst="rect">
                <a:avLst/>
              </a:prstGeom>
              <a:blipFill rotWithShape="0">
                <a:blip r:embed="rId21"/>
                <a:stretch>
                  <a:fillRect l="-20000" r="-16667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701" y="1528783"/>
                <a:ext cx="247650" cy="304487"/>
              </a:xfrm>
              <a:prstGeom prst="roundRect">
                <a:avLst/>
              </a:prstGeom>
              <a:blipFill rotWithShape="0">
                <a:blip r:embed="rId22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2356" y="1528783"/>
                <a:ext cx="247650" cy="304487"/>
              </a:xfrm>
              <a:prstGeom prst="roundRect">
                <a:avLst/>
              </a:prstGeom>
              <a:blipFill rotWithShape="0">
                <a:blip r:embed="rId23"/>
                <a:stretch>
                  <a:fillRect l="-1219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9043" y="1528783"/>
                <a:ext cx="247650" cy="304487"/>
              </a:xfrm>
              <a:prstGeom prst="roundRect">
                <a:avLst/>
              </a:prstGeom>
              <a:blipFill rotWithShape="0">
                <a:blip r:embed="rId24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/>
              <p:cNvSpPr/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ounded 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9143" y="1528783"/>
                <a:ext cx="247650" cy="304487"/>
              </a:xfrm>
              <a:prstGeom prst="roundRect">
                <a:avLst/>
              </a:prstGeom>
              <a:blipFill rotWithShape="0">
                <a:blip r:embed="rId25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ounded Rectangle 53"/>
              <p:cNvSpPr/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ounded 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8184" y="1528783"/>
                <a:ext cx="247650" cy="304487"/>
              </a:xfrm>
              <a:prstGeom prst="roundRect">
                <a:avLst/>
              </a:prstGeom>
              <a:blipFill rotWithShape="0">
                <a:blip r:embed="rId26"/>
                <a:stretch>
                  <a:fillRect l="-9524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1662" y="1528783"/>
                <a:ext cx="247650" cy="304487"/>
              </a:xfrm>
              <a:prstGeom prst="roundRect">
                <a:avLst/>
              </a:prstGeom>
              <a:blipFill rotWithShape="0">
                <a:blip r:embed="rId27"/>
                <a:stretch>
                  <a:fillRect l="-11905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solidFill>
                <a:srgbClr val="FFDFDA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0728" y="1528783"/>
                <a:ext cx="247650" cy="304487"/>
              </a:xfrm>
              <a:prstGeom prst="roundRect">
                <a:avLst/>
              </a:prstGeom>
              <a:blipFill rotWithShape="0">
                <a:blip r:embed="rId28"/>
                <a:stretch>
                  <a:fillRect l="-9756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8708" y="1560933"/>
                <a:ext cx="247650" cy="304487"/>
              </a:xfrm>
              <a:prstGeom prst="roundRect">
                <a:avLst/>
              </a:prstGeom>
              <a:blipFill rotWithShape="0">
                <a:blip r:embed="rId29"/>
                <a:stretch>
                  <a:fillRect l="-7317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75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260" y="1413055"/>
            <a:ext cx="8241404" cy="48282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0" y="3484432"/>
                <a:ext cx="154381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973764" y="6004283"/>
            <a:ext cx="182880" cy="195072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03600" y="5964306"/>
                <a:ext cx="359784" cy="276999"/>
              </a:xfrm>
              <a:prstGeom prst="rect">
                <a:avLst/>
              </a:prstGeom>
              <a:blipFill>
                <a:blip r:embed="rId4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1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Specific attacks: exploit internal design of hash function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Generic attacks: work for all hash functions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Brute-force: hash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…, </m:t>
                    </m:r>
                    <m:sSup>
                      <m:s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400" b="1" dirty="0"/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Output must be long enough </a:t>
                </a:r>
                <a:br>
                  <a:rPr lang="en-US" sz="1400" dirty="0"/>
                </a:br>
                <a:r>
                  <a:rPr lang="en-US" sz="1400" dirty="0"/>
                  <a:t>       </a:t>
                </a: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400" dirty="0"/>
                  <a:t> requires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+1=1025</m:t>
                    </m:r>
                  </m:oMath>
                </a14:m>
                <a:r>
                  <a:rPr lang="en-US" sz="1400" dirty="0"/>
                  <a:t> values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enough?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Attacker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pick </a:t>
                </a:r>
                <a:r>
                  <a:rPr lang="en-US" sz="1400" i="1" dirty="0"/>
                  <a:t>distinct</a:t>
                </a:r>
                <a:r>
                  <a:rPr lang="en-US" sz="1400" dirty="0"/>
                  <a:t>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sz="1400" i="1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hash every value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look for collisions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719138" lvl="2" indent="0"/>
                <a:r>
                  <a:rPr lang="en-US" sz="1400" dirty="0"/>
                  <a:t>What's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cr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1400" dirty="0"/>
                  <a:t>?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cr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42694">
                <a:off x="4268725" y="2850148"/>
                <a:ext cx="114441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810" y="4520684"/>
                <a:ext cx="790088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25881" y="3716858"/>
                <a:ext cx="74427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No! Must take birthday attack into account: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must be large enough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881" y="3716858"/>
                <a:ext cx="744279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46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18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3507871" y="4611757"/>
            <a:ext cx="9080500" cy="1362075"/>
          </a:xfrm>
        </p:spPr>
        <p:txBody>
          <a:bodyPr/>
          <a:lstStyle/>
          <a:p>
            <a:r>
              <a:rPr lang="en-US" dirty="0"/>
              <a:t>Designing hash functions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15" y="1761874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62" y="2448500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19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Suppose we have a </a:t>
                </a:r>
                <a:r>
                  <a:rPr lang="en-US" b="1" dirty="0"/>
                  <a:t>compression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which is collision-resistant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create a hash function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Solution: iterate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491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50462" y="3276653"/>
                  <a:ext cx="1343823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Elbow Connector 55"/>
            <p:cNvCxnSpPr>
              <a:stCxn id="55" idx="2"/>
              <a:endCxn id="34" idx="6"/>
            </p:cNvCxnSpPr>
            <p:nvPr/>
          </p:nvCxnSpPr>
          <p:spPr bwMode="auto">
            <a:xfrm rot="16200000" flipH="1">
              <a:off x="8553962" y="3883749"/>
              <a:ext cx="1117012" cy="580190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841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4345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1576054" y="3139375"/>
            <a:ext cx="7809675" cy="1886854"/>
            <a:chOff x="1444314" y="3276653"/>
            <a:chExt cx="9811190" cy="23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rapezoid 5"/>
                <p:cNvSpPr/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5403293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Arrow Connector 6"/>
            <p:cNvCxnSpPr>
              <a:stCxn id="35" idx="2"/>
              <a:endCxn id="6" idx="5"/>
            </p:cNvCxnSpPr>
            <p:nvPr/>
          </p:nvCxnSpPr>
          <p:spPr bwMode="auto">
            <a:xfrm>
              <a:off x="4661841" y="5112083"/>
              <a:ext cx="969581" cy="3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78692" y="3276656"/>
                  <a:ext cx="1343823" cy="3386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Elbow Connector 26"/>
            <p:cNvCxnSpPr>
              <a:stCxn id="26" idx="2"/>
              <a:endCxn id="6" idx="6"/>
            </p:cNvCxnSpPr>
            <p:nvPr/>
          </p:nvCxnSpPr>
          <p:spPr bwMode="auto">
            <a:xfrm rot="16200000" flipH="1">
              <a:off x="4782191" y="3883753"/>
              <a:ext cx="1117008" cy="580184"/>
            </a:xfrm>
            <a:prstGeom prst="bentConnector3">
              <a:avLst>
                <a:gd name="adj1" fmla="val 100128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rapezoid 5"/>
                <p:cNvSpPr/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3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289180" y="4502646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rapezoid 5"/>
                <p:cNvSpPr/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175069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rapezoid 5"/>
                <p:cNvSpPr/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5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17405" y="4502647"/>
                  <a:ext cx="1371929" cy="91694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92806" y="3276655"/>
                  <a:ext cx="1343823" cy="33868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Elbow Connector 39"/>
            <p:cNvCxnSpPr>
              <a:stCxn id="38" idx="2"/>
              <a:endCxn id="35" idx="6"/>
            </p:cNvCxnSpPr>
            <p:nvPr/>
          </p:nvCxnSpPr>
          <p:spPr bwMode="auto">
            <a:xfrm rot="16200000" flipH="1">
              <a:off x="2896303" y="3883754"/>
              <a:ext cx="1117010" cy="580182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64577" y="3276654"/>
                  <a:ext cx="1343823" cy="33868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38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Elbow Connector 47"/>
            <p:cNvCxnSpPr>
              <a:stCxn id="47" idx="2"/>
              <a:endCxn id="33" idx="6"/>
            </p:cNvCxnSpPr>
            <p:nvPr/>
          </p:nvCxnSpPr>
          <p:spPr bwMode="auto">
            <a:xfrm rot="16200000" flipH="1">
              <a:off x="6668076" y="3883751"/>
              <a:ext cx="1117010" cy="580186"/>
            </a:xfrm>
            <a:prstGeom prst="bentConnector3">
              <a:avLst>
                <a:gd name="adj1" fmla="val 100129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>
              <a:stCxn id="6" idx="2"/>
              <a:endCxn id="33" idx="5"/>
            </p:cNvCxnSpPr>
            <p:nvPr/>
          </p:nvCxnSpPr>
          <p:spPr bwMode="auto">
            <a:xfrm>
              <a:off x="6547729" y="5112082"/>
              <a:ext cx="969580" cy="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05432" y="3276653"/>
                  <a:ext cx="1809950" cy="33868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23404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/>
            <p:cNvCxnSpPr>
              <a:stCxn id="33" idx="2"/>
              <a:endCxn id="34" idx="5"/>
            </p:cNvCxnSpPr>
            <p:nvPr/>
          </p:nvCxnSpPr>
          <p:spPr bwMode="auto">
            <a:xfrm>
              <a:off x="8433616" y="5112082"/>
              <a:ext cx="969582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34" idx="2"/>
            </p:cNvCxnSpPr>
            <p:nvPr/>
          </p:nvCxnSpPr>
          <p:spPr bwMode="auto">
            <a:xfrm flipV="1">
              <a:off x="10319505" y="5112082"/>
              <a:ext cx="935999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70" idx="1"/>
              <a:endCxn id="35" idx="5"/>
            </p:cNvCxnSpPr>
            <p:nvPr/>
          </p:nvCxnSpPr>
          <p:spPr bwMode="auto">
            <a:xfrm>
              <a:off x="2788137" y="5112082"/>
              <a:ext cx="957397" cy="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4314" y="4942739"/>
                  <a:ext cx="1343823" cy="3386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01" y="1096810"/>
                <a:ext cx="193956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188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476" y="5376284"/>
                <a:ext cx="2154179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1983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𝐼𝑉</m:t>
                                      </m:r>
                                      <m:r>
                                        <m:rPr>
                                          <m:lit/>
                                        </m:r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||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⋯ </m:t>
                              </m:r>
                              <m:r>
                                <m:rPr>
                                  <m:lit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|| 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756" y="1464735"/>
                <a:ext cx="538634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45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Elbow Connector 31"/>
          <p:cNvCxnSpPr/>
          <p:nvPr/>
        </p:nvCxnSpPr>
        <p:spPr bwMode="auto">
          <a:xfrm rot="16200000" flipH="1">
            <a:off x="7235310" y="3622622"/>
            <a:ext cx="889138" cy="461829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4718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/>
              <p:cNvSpPr txBox="1">
                <a:spLocks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8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  <a:p>
                <a:r>
                  <a:rPr lang="en-US" kern="0" dirty="0"/>
                  <a:t>	</a:t>
                </a:r>
                <a:r>
                  <a:rPr lang="en-US" sz="1800" b="1" kern="0" dirty="0"/>
                  <a:t>Proof idea: </a:t>
                </a:r>
              </a:p>
              <a:p>
                <a:endParaRPr lang="en-US" sz="1800" kern="0" dirty="0"/>
              </a:p>
              <a:p>
                <a:pPr algn="ctr"/>
                <a:r>
                  <a:rPr lang="en-US" sz="1800" kern="0" dirty="0"/>
                  <a:t>Collison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kern="0" dirty="0"/>
                  <a:t> collision on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kern="0" dirty="0"/>
              </a:p>
              <a:p>
                <a:pPr algn="ctr"/>
                <a:endParaRPr lang="en-US" sz="1800" kern="0" dirty="0"/>
              </a:p>
              <a:p>
                <a:r>
                  <a:rPr lang="en-US" sz="1800" kern="0" dirty="0"/>
                  <a:t>			If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kern="0" dirty="0"/>
                  <a:t> then we can construct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800" i="1" kern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800" kern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kern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800" kern="0" dirty="0"/>
                  <a:t> such that </a:t>
                </a:r>
                <a14:m>
                  <m:oMath xmlns:m="http://schemas.openxmlformats.org/officeDocument/2006/math"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kern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nb-NO" sz="18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nb-NO" sz="1800" i="1" kern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kern="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027586"/>
                <a:ext cx="11137237" cy="506841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collistion resistant then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collisition resistant </a:t>
                </a:r>
              </a:p>
              <a:p>
                <a:pPr indent="0" algn="ctr">
                  <a:spcBef>
                    <a:spcPct val="0"/>
                  </a:spcBef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6591" y="1315843"/>
                <a:ext cx="10429109" cy="119875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38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4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24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7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76" idx="1"/>
            <a:endCxn id="46" idx="5"/>
          </p:cNvCxnSpPr>
          <p:nvPr/>
        </p:nvCxnSpPr>
        <p:spPr bwMode="auto">
          <a:xfrm>
            <a:off x="6170522" y="5650086"/>
            <a:ext cx="627796" cy="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50459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1910072"/>
                <a:ext cx="694482" cy="307777"/>
              </a:xfrm>
              <a:prstGeom prst="rect">
                <a:avLst/>
              </a:prstGeom>
              <a:blipFill rotWithShape="0">
                <a:blip r:embed="rId23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… 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4189" y="4342473"/>
                <a:ext cx="694482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8794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681" y="5403864"/>
                <a:ext cx="464871" cy="49244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29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06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08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1956346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972372" y="4393441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9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30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Explosion 1 81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3" name="Explosion 1 82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1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33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82" grpId="0" animBg="1"/>
      <p:bldP spid="8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/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46505"/>
              </a:xfrm>
              <a:prstGeom prst="rect">
                <a:avLst/>
              </a:prstGeom>
              <a:blipFill rotWithShape="0"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888" y="2542876"/>
                <a:ext cx="4867509" cy="230832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Explosion 1 78"/>
          <p:cNvSpPr/>
          <p:nvPr/>
        </p:nvSpPr>
        <p:spPr bwMode="auto">
          <a:xfrm rot="21389817">
            <a:off x="5071377" y="271605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0" name="Explosion 1 79"/>
          <p:cNvSpPr/>
          <p:nvPr/>
        </p:nvSpPr>
        <p:spPr bwMode="auto">
          <a:xfrm rot="21389817">
            <a:off x="5078203" y="34657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0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95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1956348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424517" y="4393443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no collision</a:t>
                </a:r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1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350" y="3275623"/>
                <a:ext cx="403099" cy="338554"/>
              </a:xfrm>
              <a:prstGeom prst="rect">
                <a:avLst/>
              </a:prstGeom>
              <a:blipFill>
                <a:blip r:embed="rId27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20" y="5737628"/>
                <a:ext cx="403099" cy="338554"/>
              </a:xfrm>
              <a:prstGeom prst="rect">
                <a:avLst/>
              </a:prstGeom>
              <a:blipFill>
                <a:blip r:embed="rId28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290" y="2737031"/>
                <a:ext cx="4867509" cy="230832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Explosion 1 80"/>
          <p:cNvSpPr/>
          <p:nvPr/>
        </p:nvSpPr>
        <p:spPr bwMode="auto">
          <a:xfrm rot="21389817">
            <a:off x="4402779" y="2910208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2" name="Explosion 1 81"/>
          <p:cNvSpPr/>
          <p:nvPr/>
        </p:nvSpPr>
        <p:spPr bwMode="auto">
          <a:xfrm rot="21389817">
            <a:off x="4409605" y="3659863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2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226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2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4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111" y="3276170"/>
                <a:ext cx="403099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681" y="5738175"/>
                <a:ext cx="403099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0452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1956349"/>
                <a:ext cx="920063" cy="231884"/>
              </a:xfrm>
              <a:prstGeom prst="rect">
                <a:avLst/>
              </a:prstGeom>
              <a:blipFill rotWithShape="0">
                <a:blip r:embed="rId3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1956348"/>
                <a:ext cx="920063" cy="231884"/>
              </a:xfrm>
              <a:prstGeom prst="rect">
                <a:avLst/>
              </a:prstGeom>
              <a:blipFill rotWithShape="0">
                <a:blip r:embed="rId1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950783" y="4393444"/>
                <a:ext cx="920063" cy="231884"/>
              </a:xfrm>
              <a:prstGeom prst="rect">
                <a:avLst/>
              </a:prstGeom>
              <a:blipFill rotWithShape="0">
                <a:blip r:embed="rId16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E699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720064" y="4393443"/>
                <a:ext cx="920063" cy="231884"/>
              </a:xfrm>
              <a:prstGeom prst="rect">
                <a:avLst/>
              </a:prstGeom>
              <a:blipFill rotWithShape="0">
                <a:blip r:embed="rId23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1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225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Merkle-Damgård</a:t>
            </a:r>
            <a:r>
              <a:rPr lang="en-US" dirty="0"/>
              <a:t>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/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6" idx="5"/>
          </p:cNvCxnSpPr>
          <p:nvPr/>
        </p:nvCxnSpPr>
        <p:spPr bwMode="auto">
          <a:xfrm>
            <a:off x="6157040" y="3212992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 flipH="1">
            <a:off x="5950783" y="1956349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Elbow Connector 8"/>
          <p:cNvCxnSpPr>
            <a:stCxn id="8" idx="2"/>
            <a:endCxn id="6" idx="6"/>
          </p:cNvCxnSpPr>
          <p:nvPr/>
        </p:nvCxnSpPr>
        <p:spPr bwMode="auto">
          <a:xfrm rot="16200000" flipH="1">
            <a:off x="6221962" y="2377084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rapezoid 5"/>
              <p:cNvSpPr/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5"/>
              <p:cNvSpPr/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2795737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/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2795735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1956346"/>
                <a:ext cx="920063" cy="231884"/>
              </a:xfrm>
              <a:prstGeom prst="rect">
                <a:avLst/>
              </a:prstGeom>
              <a:blipFill rotWithShape="0">
                <a:blip r:embed="rId7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stCxn id="13" idx="2"/>
            <a:endCxn id="12" idx="6"/>
          </p:cNvCxnSpPr>
          <p:nvPr/>
        </p:nvCxnSpPr>
        <p:spPr bwMode="auto">
          <a:xfrm rot="16200000" flipH="1">
            <a:off x="1717527" y="2372003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 flipH="1">
            <a:off x="7424517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6" name="Elbow Connector 15"/>
          <p:cNvCxnSpPr>
            <a:stCxn id="15" idx="2"/>
            <a:endCxn id="10" idx="6"/>
          </p:cNvCxnSpPr>
          <p:nvPr/>
        </p:nvCxnSpPr>
        <p:spPr bwMode="auto">
          <a:xfrm rot="16200000" flipH="1">
            <a:off x="7700777" y="2372004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6" idx="2"/>
            <a:endCxn id="10" idx="5"/>
          </p:cNvCxnSpPr>
          <p:nvPr/>
        </p:nvCxnSpPr>
        <p:spPr bwMode="auto">
          <a:xfrm>
            <a:off x="7425678" y="3212995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ectangle 17"/>
          <p:cNvSpPr/>
          <p:nvPr/>
        </p:nvSpPr>
        <p:spPr bwMode="auto">
          <a:xfrm flipH="1">
            <a:off x="8972372" y="1956346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Elbow Connector 18"/>
          <p:cNvCxnSpPr>
            <a:stCxn id="18" idx="2"/>
            <a:endCxn id="11" idx="6"/>
          </p:cNvCxnSpPr>
          <p:nvPr/>
        </p:nvCxnSpPr>
        <p:spPr bwMode="auto">
          <a:xfrm rot="16200000" flipH="1">
            <a:off x="9248633" y="2372001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stCxn id="10" idx="2"/>
            <a:endCxn id="11" idx="5"/>
          </p:cNvCxnSpPr>
          <p:nvPr/>
        </p:nvCxnSpPr>
        <p:spPr bwMode="auto">
          <a:xfrm>
            <a:off x="8909574" y="3212995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11" idx="2"/>
          </p:cNvCxnSpPr>
          <p:nvPr/>
        </p:nvCxnSpPr>
        <p:spPr bwMode="auto">
          <a:xfrm flipV="1">
            <a:off x="10457432" y="3212993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1"/>
            <a:endCxn id="12" idx="5"/>
          </p:cNvCxnSpPr>
          <p:nvPr/>
        </p:nvCxnSpPr>
        <p:spPr bwMode="auto">
          <a:xfrm>
            <a:off x="1643469" y="3212991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3097049"/>
                <a:ext cx="920063" cy="2318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12" idx="2"/>
            <a:endCxn id="70" idx="5"/>
          </p:cNvCxnSpPr>
          <p:nvPr/>
        </p:nvCxnSpPr>
        <p:spPr bwMode="auto">
          <a:xfrm>
            <a:off x="2926322" y="3212993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rapezoid 5"/>
              <p:cNvSpPr/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2795736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 bwMode="auto">
          <a:xfrm flipH="1">
            <a:off x="2720064" y="1956348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3" name="Elbow Connector 72"/>
          <p:cNvCxnSpPr>
            <a:stCxn id="72" idx="2"/>
            <a:endCxn id="70" idx="6"/>
          </p:cNvCxnSpPr>
          <p:nvPr/>
        </p:nvCxnSpPr>
        <p:spPr bwMode="auto">
          <a:xfrm rot="16200000" flipH="1">
            <a:off x="2991243" y="2377083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0" idx="2"/>
          </p:cNvCxnSpPr>
          <p:nvPr/>
        </p:nvCxnSpPr>
        <p:spPr bwMode="auto">
          <a:xfrm flipV="1">
            <a:off x="4194959" y="3212991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2953004"/>
                <a:ext cx="464871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3028325"/>
                <a:ext cx="4030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rapezoid 5"/>
              <p:cNvSpPr/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42127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endCxn id="46" idx="5"/>
          </p:cNvCxnSpPr>
          <p:nvPr/>
        </p:nvCxnSpPr>
        <p:spPr bwMode="auto">
          <a:xfrm>
            <a:off x="6157040" y="5650087"/>
            <a:ext cx="641278" cy="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 bwMode="auto">
          <a:xfrm flipH="1">
            <a:off x="5950783" y="4393444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49" name="Elbow Connector 48"/>
          <p:cNvCxnSpPr>
            <a:stCxn id="48" idx="2"/>
            <a:endCxn id="46" idx="6"/>
          </p:cNvCxnSpPr>
          <p:nvPr/>
        </p:nvCxnSpPr>
        <p:spPr bwMode="auto">
          <a:xfrm rot="16200000" flipH="1">
            <a:off x="6221962" y="4814179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rapezoid 5"/>
              <p:cNvSpPr/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26023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rapezoid 5"/>
              <p:cNvSpPr/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673881" y="5232832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/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142771" y="5232830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1268" y="4393441"/>
                <a:ext cx="920063" cy="231884"/>
              </a:xfrm>
              <a:prstGeom prst="rect">
                <a:avLst/>
              </a:prstGeom>
              <a:blipFill rotWithShape="0">
                <a:blip r:embed="rId20"/>
                <a:stretch>
                  <a:fillRect b="-487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stCxn id="53" idx="2"/>
            <a:endCxn id="52" idx="6"/>
          </p:cNvCxnSpPr>
          <p:nvPr/>
        </p:nvCxnSpPr>
        <p:spPr bwMode="auto">
          <a:xfrm rot="16200000" flipH="1">
            <a:off x="1717527" y="4809098"/>
            <a:ext cx="764773" cy="397228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Rectangle 54"/>
          <p:cNvSpPr/>
          <p:nvPr/>
        </p:nvSpPr>
        <p:spPr bwMode="auto">
          <a:xfrm flipH="1">
            <a:off x="7424517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6" name="Elbow Connector 55"/>
          <p:cNvCxnSpPr>
            <a:stCxn id="55" idx="2"/>
            <a:endCxn id="50" idx="6"/>
          </p:cNvCxnSpPr>
          <p:nvPr/>
        </p:nvCxnSpPr>
        <p:spPr bwMode="auto">
          <a:xfrm rot="16200000" flipH="1">
            <a:off x="7700777" y="4809099"/>
            <a:ext cx="764773" cy="397231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>
            <a:stCxn id="46" idx="2"/>
            <a:endCxn id="50" idx="5"/>
          </p:cNvCxnSpPr>
          <p:nvPr/>
        </p:nvCxnSpPr>
        <p:spPr bwMode="auto">
          <a:xfrm>
            <a:off x="7425678" y="5650090"/>
            <a:ext cx="856536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/>
          <p:nvPr/>
        </p:nvSpPr>
        <p:spPr bwMode="auto">
          <a:xfrm flipH="1">
            <a:off x="8972372" y="4393441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9" name="Elbow Connector 58"/>
          <p:cNvCxnSpPr>
            <a:stCxn id="58" idx="2"/>
            <a:endCxn id="51" idx="6"/>
          </p:cNvCxnSpPr>
          <p:nvPr/>
        </p:nvCxnSpPr>
        <p:spPr bwMode="auto">
          <a:xfrm rot="16200000" flipH="1">
            <a:off x="9248633" y="4809096"/>
            <a:ext cx="764775" cy="397234"/>
          </a:xfrm>
          <a:prstGeom prst="bentConnector3">
            <a:avLst>
              <a:gd name="adj1" fmla="val 100129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50" idx="2"/>
            <a:endCxn id="51" idx="5"/>
          </p:cNvCxnSpPr>
          <p:nvPr/>
        </p:nvCxnSpPr>
        <p:spPr bwMode="auto">
          <a:xfrm>
            <a:off x="8909574" y="5650090"/>
            <a:ext cx="920498" cy="2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>
            <a:stCxn id="51" idx="2"/>
          </p:cNvCxnSpPr>
          <p:nvPr/>
        </p:nvCxnSpPr>
        <p:spPr bwMode="auto">
          <a:xfrm flipV="1">
            <a:off x="10457432" y="5650088"/>
            <a:ext cx="640842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63" idx="1"/>
            <a:endCxn id="52" idx="5"/>
          </p:cNvCxnSpPr>
          <p:nvPr/>
        </p:nvCxnSpPr>
        <p:spPr bwMode="auto">
          <a:xfrm>
            <a:off x="1643469" y="5650086"/>
            <a:ext cx="655493" cy="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23406" y="5534144"/>
                <a:ext cx="920063" cy="23188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52" idx="2"/>
            <a:endCxn id="65" idx="5"/>
          </p:cNvCxnSpPr>
          <p:nvPr/>
        </p:nvCxnSpPr>
        <p:spPr bwMode="auto">
          <a:xfrm>
            <a:off x="2926322" y="5650088"/>
            <a:ext cx="641277" cy="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rapezoid 5"/>
              <p:cNvSpPr/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1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411408" y="5232831"/>
                <a:ext cx="939306" cy="627795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 bwMode="auto">
          <a:xfrm flipH="1">
            <a:off x="2720064" y="4393443"/>
            <a:ext cx="920063" cy="2318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68" name="Elbow Connector 67"/>
          <p:cNvCxnSpPr>
            <a:stCxn id="66" idx="2"/>
            <a:endCxn id="65" idx="6"/>
          </p:cNvCxnSpPr>
          <p:nvPr/>
        </p:nvCxnSpPr>
        <p:spPr bwMode="auto">
          <a:xfrm rot="16200000" flipH="1">
            <a:off x="2991243" y="4814178"/>
            <a:ext cx="764773" cy="387069"/>
          </a:xfrm>
          <a:prstGeom prst="bentConnector3">
            <a:avLst>
              <a:gd name="adj1" fmla="val 9975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stCxn id="65" idx="2"/>
          </p:cNvCxnSpPr>
          <p:nvPr/>
        </p:nvCxnSpPr>
        <p:spPr bwMode="auto">
          <a:xfrm flipV="1">
            <a:off x="4194959" y="5650086"/>
            <a:ext cx="634264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093" y="5390099"/>
                <a:ext cx="464871" cy="49244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944" y="5465420"/>
                <a:ext cx="403099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95" y="3276170"/>
                <a:ext cx="403099" cy="338554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065" y="5738175"/>
                <a:ext cx="403099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541012" y="2811632"/>
                <a:ext cx="4867509" cy="230832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ea typeface="Cambria Math" panose="02040503050406030204" pitchFamily="18" charset="0"/>
                  </a:rPr>
                  <a:t>   Case 1:</a:t>
                </a:r>
                <a:r>
                  <a:rPr lang="en-US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ea typeface="Cambria Math" panose="02040503050406030204" pitchFamily="18" charset="0"/>
                  </a:rPr>
                  <a:t>   </a:t>
                </a:r>
                <a:r>
                  <a:rPr lang="en-US" sz="1600" b="1" dirty="0">
                    <a:ea typeface="Cambria Math" panose="02040503050406030204" pitchFamily="18" charset="0"/>
                  </a:rPr>
                  <a:t>Case 3: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>
                    <a:ea typeface="Cambria Math" panose="02040503050406030204" pitchFamily="18" charset="0"/>
                  </a:rPr>
                  <a:t> no collision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012" y="2811632"/>
                <a:ext cx="4867509" cy="230832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/>
          <p:cNvCxnSpPr/>
          <p:nvPr/>
        </p:nvCxnSpPr>
        <p:spPr bwMode="auto">
          <a:xfrm>
            <a:off x="4760066" y="3953476"/>
            <a:ext cx="178436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4766771" y="4701258"/>
            <a:ext cx="436349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076" y="3276170"/>
                <a:ext cx="403099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646" y="5738175"/>
                <a:ext cx="403099" cy="338554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Explosion 1 88"/>
          <p:cNvSpPr/>
          <p:nvPr/>
        </p:nvSpPr>
        <p:spPr bwMode="auto">
          <a:xfrm rot="21389817">
            <a:off x="6448613" y="2971075"/>
            <a:ext cx="482146" cy="502889"/>
          </a:xfrm>
          <a:prstGeom prst="irregularSeal1">
            <a:avLst/>
          </a:prstGeom>
          <a:solidFill>
            <a:srgbClr val="FF8585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/>
                  <a:t>Assumption: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61" y="1180133"/>
                <a:ext cx="3303790" cy="276999"/>
              </a:xfrm>
              <a:prstGeom prst="rect">
                <a:avLst/>
              </a:prstGeom>
              <a:blipFill rotWithShape="0">
                <a:blip r:embed="rId36"/>
                <a:stretch>
                  <a:fillRect l="-4428" t="-28889" r="-147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1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 designs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</p:spPr>
            <p:txBody>
              <a:bodyPr/>
              <a:lstStyle/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Merkle-Damgård</a:t>
                </a:r>
                <a:r>
                  <a:rPr lang="en-US" sz="1800" dirty="0"/>
                  <a:t> creates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  from collision resistant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Need only focus on compression function 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               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Many design options for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Ad-hoc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Structured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393017" cy="5068415"/>
              </a:xfrm>
              <a:blipFill rotWithShape="0">
                <a:blip r:embed="rId2"/>
                <a:stretch>
                  <a:fillRect l="-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6371771" y="2278744"/>
            <a:ext cx="5123543" cy="2119086"/>
            <a:chOff x="6371771" y="2278744"/>
            <a:chExt cx="5123543" cy="2119086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6371771" y="2278744"/>
              <a:ext cx="5123543" cy="2119086"/>
            </a:xfrm>
            <a:prstGeom prst="round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lg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731378" y="3021793"/>
              <a:ext cx="4470106" cy="1080000"/>
              <a:chOff x="1576054" y="3139375"/>
              <a:chExt cx="7809675" cy="1886854"/>
            </a:xfrm>
          </p:grpSpPr>
          <p:grpSp>
            <p:nvGrpSpPr>
              <p:cNvPr id="6" name="Group 5"/>
              <p:cNvGrpSpPr>
                <a:grpSpLocks noChangeAspect="1"/>
              </p:cNvGrpSpPr>
              <p:nvPr/>
            </p:nvGrpSpPr>
            <p:grpSpPr>
              <a:xfrm>
                <a:off x="1576054" y="3139375"/>
                <a:ext cx="7809675" cy="1886854"/>
                <a:chOff x="1444314" y="3276653"/>
                <a:chExt cx="9811190" cy="237042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rapezoid 5"/>
                    <p:cNvSpPr/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7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5403293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3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8" name="Straight Arrow Connector 7"/>
                <p:cNvCxnSpPr>
                  <a:stCxn id="13" idx="2"/>
                  <a:endCxn id="7" idx="5"/>
                </p:cNvCxnSpPr>
                <p:nvPr/>
              </p:nvCxnSpPr>
              <p:spPr bwMode="auto">
                <a:xfrm>
                  <a:off x="4661841" y="5112083"/>
                  <a:ext cx="969581" cy="3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Rectangle 8"/>
                    <p:cNvSpPr/>
                    <p:nvPr/>
                  </p:nvSpPr>
                  <p:spPr bwMode="auto">
                    <a:xfrm flipH="1">
                      <a:off x="4378692" y="3276656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9" name="Rectangle 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4378692" y="3276656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0" name="Elbow Connector 9"/>
                <p:cNvCxnSpPr>
                  <a:stCxn id="9" idx="2"/>
                  <a:endCxn id="7" idx="6"/>
                </p:cNvCxnSpPr>
                <p:nvPr/>
              </p:nvCxnSpPr>
              <p:spPr bwMode="auto">
                <a:xfrm rot="16200000" flipH="1">
                  <a:off x="4782191" y="3883753"/>
                  <a:ext cx="1117008" cy="580184"/>
                </a:xfrm>
                <a:prstGeom prst="bentConnector3">
                  <a:avLst>
                    <a:gd name="adj1" fmla="val 100128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rapezoid 5"/>
                    <p:cNvSpPr/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7289180" y="4502646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rapezoid 5"/>
                    <p:cNvSpPr/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2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9175069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rapezoid 5"/>
                    <p:cNvSpPr/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3" name="Trapezoid 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3517405" y="4502647"/>
                      <a:ext cx="1371929" cy="916942"/>
                    </a:xfrm>
                    <a:custGeom>
                      <a:avLst/>
                      <a:gdLst>
                        <a:gd name="connsiteX0" fmla="*/ 0 w 1177875"/>
                        <a:gd name="connsiteY0" fmla="*/ 914400 h 914400"/>
                        <a:gd name="connsiteX1" fmla="*/ 297025 w 1177875"/>
                        <a:gd name="connsiteY1" fmla="*/ 0 h 914400"/>
                        <a:gd name="connsiteX2" fmla="*/ 880850 w 1177875"/>
                        <a:gd name="connsiteY2" fmla="*/ 0 h 914400"/>
                        <a:gd name="connsiteX3" fmla="*/ 1177875 w 1177875"/>
                        <a:gd name="connsiteY3" fmla="*/ 914400 h 914400"/>
                        <a:gd name="connsiteX4" fmla="*/ 0 w 1177875"/>
                        <a:gd name="connsiteY4" fmla="*/ 914400 h 914400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636658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4400 h 915546"/>
                        <a:gd name="connsiteX1" fmla="*/ 297025 w 1177875"/>
                        <a:gd name="connsiteY1" fmla="*/ 0 h 915546"/>
                        <a:gd name="connsiteX2" fmla="*/ 880850 w 1177875"/>
                        <a:gd name="connsiteY2" fmla="*/ 0 h 915546"/>
                        <a:gd name="connsiteX3" fmla="*/ 1177875 w 1177875"/>
                        <a:gd name="connsiteY3" fmla="*/ 914400 h 915546"/>
                        <a:gd name="connsiteX4" fmla="*/ 718576 w 1177875"/>
                        <a:gd name="connsiteY4" fmla="*/ 915546 h 915546"/>
                        <a:gd name="connsiteX5" fmla="*/ 0 w 1177875"/>
                        <a:gd name="connsiteY5" fmla="*/ 914400 h 915546"/>
                        <a:gd name="connsiteX0" fmla="*/ 0 w 1177875"/>
                        <a:gd name="connsiteY0" fmla="*/ 915160 h 916306"/>
                        <a:gd name="connsiteX1" fmla="*/ 297025 w 1177875"/>
                        <a:gd name="connsiteY1" fmla="*/ 760 h 916306"/>
                        <a:gd name="connsiteX2" fmla="*/ 628590 w 1177875"/>
                        <a:gd name="connsiteY2" fmla="*/ 0 h 916306"/>
                        <a:gd name="connsiteX3" fmla="*/ 880850 w 1177875"/>
                        <a:gd name="connsiteY3" fmla="*/ 760 h 916306"/>
                        <a:gd name="connsiteX4" fmla="*/ 1177875 w 1177875"/>
                        <a:gd name="connsiteY4" fmla="*/ 915160 h 916306"/>
                        <a:gd name="connsiteX5" fmla="*/ 718576 w 1177875"/>
                        <a:gd name="connsiteY5" fmla="*/ 916306 h 916306"/>
                        <a:gd name="connsiteX6" fmla="*/ 0 w 1177875"/>
                        <a:gd name="connsiteY6" fmla="*/ 915160 h 916306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64574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74387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219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401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8747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697286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08735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3642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21820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307"/>
                        <a:gd name="connsiteX1" fmla="*/ 297025 w 1177875"/>
                        <a:gd name="connsiteY1" fmla="*/ 761 h 916307"/>
                        <a:gd name="connsiteX2" fmla="*/ 718549 w 1177875"/>
                        <a:gd name="connsiteY2" fmla="*/ 0 h 916307"/>
                        <a:gd name="connsiteX3" fmla="*/ 880850 w 1177875"/>
                        <a:gd name="connsiteY3" fmla="*/ 761 h 916307"/>
                        <a:gd name="connsiteX4" fmla="*/ 1177875 w 1177875"/>
                        <a:gd name="connsiteY4" fmla="*/ 915161 h 916307"/>
                        <a:gd name="connsiteX5" fmla="*/ 718576 w 1177875"/>
                        <a:gd name="connsiteY5" fmla="*/ 916307 h 916307"/>
                        <a:gd name="connsiteX6" fmla="*/ 0 w 1177875"/>
                        <a:gd name="connsiteY6" fmla="*/ 915161 h 916307"/>
                        <a:gd name="connsiteX0" fmla="*/ 0 w 1177875"/>
                        <a:gd name="connsiteY0" fmla="*/ 915161 h 916942"/>
                        <a:gd name="connsiteX1" fmla="*/ 297025 w 1177875"/>
                        <a:gd name="connsiteY1" fmla="*/ 761 h 916942"/>
                        <a:gd name="connsiteX2" fmla="*/ 718549 w 1177875"/>
                        <a:gd name="connsiteY2" fmla="*/ 0 h 916942"/>
                        <a:gd name="connsiteX3" fmla="*/ 880850 w 1177875"/>
                        <a:gd name="connsiteY3" fmla="*/ 761 h 916942"/>
                        <a:gd name="connsiteX4" fmla="*/ 1177875 w 1177875"/>
                        <a:gd name="connsiteY4" fmla="*/ 915161 h 916942"/>
                        <a:gd name="connsiteX5" fmla="*/ 718576 w 1177875"/>
                        <a:gd name="connsiteY5" fmla="*/ 916307 h 916942"/>
                        <a:gd name="connsiteX6" fmla="*/ 392527 w 1177875"/>
                        <a:gd name="connsiteY6" fmla="*/ 916942 h 916942"/>
                        <a:gd name="connsiteX7" fmla="*/ 0 w 1177875"/>
                        <a:gd name="connsiteY7" fmla="*/ 915161 h 9169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77875" h="916942">
                          <a:moveTo>
                            <a:pt x="0" y="915161"/>
                          </a:moveTo>
                          <a:lnTo>
                            <a:pt x="297025" y="761"/>
                          </a:lnTo>
                          <a:lnTo>
                            <a:pt x="718549" y="0"/>
                          </a:lnTo>
                          <a:lnTo>
                            <a:pt x="880850" y="761"/>
                          </a:lnTo>
                          <a:lnTo>
                            <a:pt x="1177875" y="915161"/>
                          </a:lnTo>
                          <a:lnTo>
                            <a:pt x="718576" y="916307"/>
                          </a:lnTo>
                          <a:lnTo>
                            <a:pt x="392527" y="916942"/>
                          </a:lnTo>
                          <a:lnTo>
                            <a:pt x="0" y="915161"/>
                          </a:lnTo>
                          <a:close/>
                        </a:path>
                      </a:pathLst>
                    </a:custGeom>
                    <a:blipFill rotWithShape="0">
                      <a:blip r:embed="rId7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 flipH="1">
                      <a:off x="2492806" y="3276655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2492806" y="3276655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" name="Elbow Connector 14"/>
                <p:cNvCxnSpPr>
                  <a:stCxn id="14" idx="2"/>
                  <a:endCxn id="13" idx="6"/>
                </p:cNvCxnSpPr>
                <p:nvPr/>
              </p:nvCxnSpPr>
              <p:spPr bwMode="auto">
                <a:xfrm rot="16200000" flipH="1">
                  <a:off x="2896303" y="3883754"/>
                  <a:ext cx="1117010" cy="580182"/>
                </a:xfrm>
                <a:prstGeom prst="bentConnector3">
                  <a:avLst>
                    <a:gd name="adj1" fmla="val 100129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ectangle 15"/>
                    <p:cNvSpPr/>
                    <p:nvPr/>
                  </p:nvSpPr>
                  <p:spPr bwMode="auto">
                    <a:xfrm flipH="1">
                      <a:off x="6264577" y="3276654"/>
                      <a:ext cx="1343823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6264577" y="3276654"/>
                      <a:ext cx="1343823" cy="338685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b="-14815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" name="Elbow Connector 16"/>
                <p:cNvCxnSpPr>
                  <a:stCxn id="16" idx="2"/>
                  <a:endCxn id="11" idx="6"/>
                </p:cNvCxnSpPr>
                <p:nvPr/>
              </p:nvCxnSpPr>
              <p:spPr bwMode="auto">
                <a:xfrm rot="16200000" flipH="1">
                  <a:off x="6668076" y="3883751"/>
                  <a:ext cx="1117010" cy="580186"/>
                </a:xfrm>
                <a:prstGeom prst="bentConnector3">
                  <a:avLst>
                    <a:gd name="adj1" fmla="val 100129"/>
                  </a:avLst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" name="Straight Arrow Connector 17"/>
                <p:cNvCxnSpPr>
                  <a:stCxn id="7" idx="2"/>
                  <a:endCxn id="11" idx="5"/>
                </p:cNvCxnSpPr>
                <p:nvPr/>
              </p:nvCxnSpPr>
              <p:spPr bwMode="auto">
                <a:xfrm>
                  <a:off x="6547729" y="5112082"/>
                  <a:ext cx="969580" cy="32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ectangle 18"/>
                    <p:cNvSpPr/>
                    <p:nvPr/>
                  </p:nvSpPr>
                  <p:spPr bwMode="auto">
                    <a:xfrm flipH="1">
                      <a:off x="7905432" y="3276653"/>
                      <a:ext cx="1809950" cy="338685"/>
                    </a:xfrm>
                    <a:prstGeom prst="rect">
                      <a:avLst/>
                    </a:prstGeom>
                    <a:solidFill>
                      <a:schemeClr val="accent6">
                        <a:lumMod val="9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m:rPr>
                                <m:lit/>
                              </m:rP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19" name="Rectangle 1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7905432" y="3276653"/>
                      <a:ext cx="1809950" cy="338685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t="-3704" b="-37037"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0" name="Straight Arrow Connector 19"/>
                <p:cNvCxnSpPr>
                  <a:stCxn id="11" idx="2"/>
                  <a:endCxn id="12" idx="5"/>
                </p:cNvCxnSpPr>
                <p:nvPr/>
              </p:nvCxnSpPr>
              <p:spPr bwMode="auto">
                <a:xfrm>
                  <a:off x="8433616" y="5112082"/>
                  <a:ext cx="969582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Straight Arrow Connector 20"/>
                <p:cNvCxnSpPr>
                  <a:stCxn id="12" idx="2"/>
                </p:cNvCxnSpPr>
                <p:nvPr/>
              </p:nvCxnSpPr>
              <p:spPr bwMode="auto">
                <a:xfrm flipV="1">
                  <a:off x="10319505" y="5112082"/>
                  <a:ext cx="935999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Straight Arrow Connector 21"/>
                <p:cNvCxnSpPr>
                  <a:stCxn id="23" idx="1"/>
                  <a:endCxn id="13" idx="5"/>
                </p:cNvCxnSpPr>
                <p:nvPr/>
              </p:nvCxnSpPr>
              <p:spPr bwMode="auto">
                <a:xfrm>
                  <a:off x="2788137" y="5112082"/>
                  <a:ext cx="957397" cy="33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05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lang="en-US" sz="1050" dirty="0"/>
                    </a:p>
                  </p:txBody>
                </p:sp>
              </mc:Choice>
              <mc:Fallback xmlns="">
                <p:sp>
                  <p:nvSpPr>
                    <p:cNvPr id="70" name="Rectangle 6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flipH="1">
                      <a:off x="1444314" y="4942739"/>
                      <a:ext cx="1343823" cy="338685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4" name="Elbow Connector 23"/>
              <p:cNvCxnSpPr>
                <a:cxnSpLocks noChangeAspect="1"/>
              </p:cNvCxnSpPr>
              <p:nvPr/>
            </p:nvCxnSpPr>
            <p:spPr bwMode="auto">
              <a:xfrm rot="16200000" flipH="1">
                <a:off x="7235310" y="3622622"/>
                <a:ext cx="889138" cy="461829"/>
              </a:xfrm>
              <a:prstGeom prst="bentConnector3">
                <a:avLst>
                  <a:gd name="adj1" fmla="val 100129"/>
                </a:avLst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606032" y="2479896"/>
                  <a:ext cx="129099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6032" y="2479896"/>
                  <a:ext cx="1290994" cy="18466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896" r="-474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4239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cxnSp>
        <p:nvCxnSpPr>
          <p:cNvPr id="10" name="Straight Arrow Connector 9"/>
          <p:cNvCxnSpPr>
            <a:stCxn id="19" idx="2"/>
            <a:endCxn id="18" idx="0"/>
          </p:cNvCxnSpPr>
          <p:nvPr/>
        </p:nvCxnSpPr>
        <p:spPr bwMode="auto">
          <a:xfrm>
            <a:off x="5660425" y="2093196"/>
            <a:ext cx="3" cy="5777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73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18" idx="3"/>
            <a:endCxn id="48" idx="1"/>
          </p:cNvCxnSpPr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bits</a:t>
                </a: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blipFill rotWithShape="0">
                <a:blip r:embed="rId6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0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8" grpId="0"/>
      <p:bldP spid="70" grpId="0"/>
      <p:bldP spid="7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8153" y="2670984"/>
                <a:ext cx="784549" cy="6887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functions from block ciphers – Davies-Meyer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Flowchart: Or 5"/>
          <p:cNvSpPr/>
          <p:nvPr/>
        </p:nvSpPr>
        <p:spPr bwMode="auto">
          <a:xfrm flipH="1">
            <a:off x="6587821" y="2896921"/>
            <a:ext cx="237113" cy="2368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" name="Straight Arrow Connector 6"/>
          <p:cNvCxnSpPr>
            <a:stCxn id="18" idx="3"/>
            <a:endCxn id="6" idx="6"/>
          </p:cNvCxnSpPr>
          <p:nvPr/>
        </p:nvCxnSpPr>
        <p:spPr bwMode="auto">
          <a:xfrm flipV="1">
            <a:off x="6052702" y="3015347"/>
            <a:ext cx="535119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Isosceles Triangle 12"/>
          <p:cNvSpPr/>
          <p:nvPr/>
        </p:nvSpPr>
        <p:spPr bwMode="auto">
          <a:xfrm rot="10800000">
            <a:off x="5564530" y="2672114"/>
            <a:ext cx="191792" cy="149470"/>
          </a:xfrm>
          <a:prstGeom prst="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 bwMode="auto">
          <a:xfrm>
            <a:off x="4238422" y="3015347"/>
            <a:ext cx="102973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>
            <a:stCxn id="41" idx="2"/>
            <a:endCxn id="6" idx="4"/>
          </p:cNvCxnSpPr>
          <p:nvPr/>
        </p:nvCxnSpPr>
        <p:spPr bwMode="auto">
          <a:xfrm rot="16200000" flipH="1">
            <a:off x="5632612" y="2060006"/>
            <a:ext cx="118425" cy="2029105"/>
          </a:xfrm>
          <a:prstGeom prst="bentConnector3">
            <a:avLst>
              <a:gd name="adj1" fmla="val 606714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053" y="2830681"/>
                <a:ext cx="519404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 bwMode="auto">
          <a:xfrm>
            <a:off x="4533863" y="2784270"/>
            <a:ext cx="286818" cy="231077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ontent Placeholder 4"/>
              <p:cNvSpPr txBox="1">
                <a:spLocks/>
              </p:cNvSpPr>
              <p:nvPr/>
            </p:nvSpPr>
            <p:spPr bwMode="auto">
              <a:xfrm>
                <a:off x="623392" y="4655127"/>
                <a:ext cx="11137237" cy="1180408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b="0" dirty="0"/>
                  <a:t> is a collision resistance compression function in the </a:t>
                </a:r>
                <a:r>
                  <a:rPr lang="nb-NO" b="1" i="1" dirty="0"/>
                  <a:t>ideal </a:t>
                </a:r>
                <a:r>
                  <a:rPr lang="nb-NO" b="1" i="1" dirty="0" err="1"/>
                  <a:t>cipher</a:t>
                </a:r>
                <a:r>
                  <a:rPr lang="nb-NO" b="1" i="1" dirty="0"/>
                  <a:t> </a:t>
                </a:r>
                <a:r>
                  <a:rPr lang="nb-NO" b="1" i="1" dirty="0" err="1"/>
                  <a:t>model</a:t>
                </a:r>
                <a:r>
                  <a:rPr lang="nb-NO" b="0" dirty="0"/>
                  <a:t> </a:t>
                </a:r>
              </a:p>
            </p:txBody>
          </p:sp>
        </mc:Choice>
        <mc:Fallback xmlns="">
          <p:sp>
            <p:nvSpPr>
              <p:cNvPr id="63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655127"/>
                <a:ext cx="11137237" cy="1180408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189694" y="2820295"/>
                <a:ext cx="3589211" cy="39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DM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9694" y="2820295"/>
                <a:ext cx="3589211" cy="393121"/>
              </a:xfrm>
              <a:prstGeom prst="rect">
                <a:avLst/>
              </a:prstGeom>
              <a:blipFill rotWithShape="0">
                <a:blip r:embed="rId5"/>
                <a:stretch>
                  <a:fillRect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6052702" y="3015347"/>
            <a:ext cx="1307351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3" idx="2"/>
            <a:endCxn id="13" idx="3"/>
          </p:cNvCxnSpPr>
          <p:nvPr/>
        </p:nvCxnSpPr>
        <p:spPr bwMode="auto">
          <a:xfrm>
            <a:off x="5660425" y="2093196"/>
            <a:ext cx="1" cy="5789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</p:spPr>
            <p:txBody>
              <a:bodyPr wrap="none" bIns="108000">
                <a:spAutoFit/>
              </a:bodyPr>
              <a:lstStyle/>
              <a:p>
                <a:pPr algn="ctr"/>
                <a:r>
                  <a:rPr lang="nb-NO" b="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48" y="1660976"/>
                <a:ext cx="701153" cy="432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363" y="2830681"/>
                <a:ext cx="59105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b="0" dirty="0"/>
                  <a:t>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533269"/>
                <a:ext cx="51571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bits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42" y="1224482"/>
                <a:ext cx="1093304" cy="276999"/>
              </a:xfrm>
              <a:prstGeom prst="rect">
                <a:avLst/>
              </a:prstGeom>
              <a:blipFill rotWithShape="0">
                <a:blip r:embed="rId9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nb-NO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80" y="1533269"/>
                <a:ext cx="1364027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4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92" y="1633085"/>
            <a:ext cx="5392853" cy="3595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6360" y="1504950"/>
            <a:ext cx="6014269" cy="306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2006600" y="17995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75583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517760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40032" y="174870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9294048" y="16769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006600" y="26046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2006600" y="367128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2039943" y="449273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3876480" y="259193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772502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3876480" y="4517237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92360" y="366493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5517760" y="2601009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5546346" y="4483665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7374940" y="2714532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7329914" y="37938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9394055" y="373207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11273840" y="2612524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9348798" y="2622581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1284578" y="1826556"/>
            <a:ext cx="241300" cy="24519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6776" y="6020229"/>
            <a:ext cx="10567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Black, </a:t>
            </a:r>
            <a:r>
              <a:rPr lang="en-US" sz="1400" i="1" dirty="0" err="1"/>
              <a:t>Rogaway</a:t>
            </a:r>
            <a:r>
              <a:rPr lang="en-US" sz="1400" i="1" dirty="0"/>
              <a:t> &amp; Shrimpton:</a:t>
            </a:r>
            <a:r>
              <a:rPr lang="en-US" sz="1400" dirty="0"/>
              <a:t> Black-Box Analysis of the Block-Cipher-Based Hash-Function Constructions from PGV; </a:t>
            </a:r>
            <a:r>
              <a:rPr lang="en-US" sz="1400" dirty="0">
                <a:hlinkClick r:id="rId4"/>
              </a:rPr>
              <a:t>CRYPTO'02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 bwMode="auto">
          <a:xfrm>
            <a:off x="2504869" y="1611521"/>
            <a:ext cx="1628775" cy="999014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3263" y="1143800"/>
            <a:ext cx="191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Davies-Mayer</a:t>
            </a:r>
          </a:p>
        </p:txBody>
      </p:sp>
    </p:spTree>
    <p:extLst>
      <p:ext uri="{BB962C8B-B14F-4D97-AF65-F5344CB8AC3E}">
        <p14:creationId xmlns:p14="http://schemas.microsoft.com/office/powerpoint/2010/main" val="37032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 – Secure Hash Algorithm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Family of hash functions published by NIST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SHA1 in 1995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SHA2-256 and SHA2-512 in 2001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Also truncated versions: SHA2-224, SHA2-384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SHA3-256 and SHA3-512 in 2015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SHA1 and SHA2 designed by 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err="1"/>
              <a:t>Merkle-Damgård</a:t>
            </a:r>
            <a:r>
              <a:rPr lang="en-US" sz="1600" dirty="0"/>
              <a:t> + Davies-Meyer designs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SHA3 designed by Belgian cryptographers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Sponge design</a:t>
            </a:r>
          </a:p>
          <a:p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693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0859501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/>
          <p:cNvGrpSpPr/>
          <p:nvPr/>
        </p:nvGrpSpPr>
        <p:grpSpPr>
          <a:xfrm>
            <a:off x="6785341" y="976495"/>
            <a:ext cx="4934850" cy="3925860"/>
            <a:chOff x="6785341" y="976495"/>
            <a:chExt cx="4934850" cy="3925860"/>
          </a:xfrm>
        </p:grpSpPr>
        <p:grpSp>
          <p:nvGrpSpPr>
            <p:cNvPr id="3" name="Group 2"/>
            <p:cNvGrpSpPr/>
            <p:nvPr/>
          </p:nvGrpSpPr>
          <p:grpSpPr>
            <a:xfrm>
              <a:off x="6928152" y="976495"/>
              <a:ext cx="4792039" cy="3925860"/>
              <a:chOff x="6928152" y="976495"/>
              <a:chExt cx="4792039" cy="392586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7757" y="976495"/>
                    <a:ext cx="2153660" cy="400110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5" name="Straight Connector 14"/>
              <p:cNvCxnSpPr/>
              <p:nvPr/>
            </p:nvCxnSpPr>
            <p:spPr bwMode="auto">
              <a:xfrm>
                <a:off x="6928152" y="1426306"/>
                <a:ext cx="4591806" cy="542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0221" y="2829904"/>
                <a:ext cx="3179952" cy="207245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oMath>
                      </m:oMathPara>
                    </a14:m>
                    <a:endParaRPr lang="nb-NO" sz="1200" b="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,3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←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11023" y="1708507"/>
                    <a:ext cx="819150" cy="90170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351" b="-6081"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=1…16</m:t>
                        </m:r>
                      </m:oMath>
                    </a14:m>
                    <a:r>
                      <a:rPr lang="nb-NO" sz="1200" b="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nb-NO" sz="1200" b="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a14:m>
                    <a:endParaRPr lang="nb-NO" sz="1200" b="0" dirty="0"/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for</a:t>
                    </a:r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oMath>
                    </a14:m>
                    <a:r>
                      <a:rPr lang="nb-NO" sz="12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2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do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b-NO" sz="1200" dirty="0"/>
                      <a:t>  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−16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</m:s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⋘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sz="12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463577" y="1699977"/>
                    <a:ext cx="3256614" cy="90170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2857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785341" y="3298247"/>
              <a:ext cx="962268" cy="1312367"/>
              <a:chOff x="6776600" y="3394527"/>
              <a:chExt cx="962268" cy="131236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776600" y="3394527"/>
                <a:ext cx="962268" cy="1312367"/>
                <a:chOff x="6171238" y="2710361"/>
                <a:chExt cx="962268" cy="1312367"/>
              </a:xfrm>
            </p:grpSpPr>
            <p:pic>
              <p:nvPicPr>
                <p:cNvPr id="10" name="Picture 2" descr="https://external-content.duckduckgo.com/iu/?u=https%3A%2F%2Ftse1.mm.bing.net%2Fth%3Fid%3DOIP.SNyBfqUf6_Y20TQL8ccofwHaHa%26pid%3DApi&amp;f=1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2620" y="2710361"/>
                  <a:ext cx="758473" cy="758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>
                <a:xfrm>
                  <a:off x="6171238" y="3499508"/>
                  <a:ext cx="96226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 </a:t>
                  </a:r>
                  <a:b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</a:br>
                  <a:r>
                    <a:rPr lang="en-US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80 times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9443" y="3637656"/>
                    <a:ext cx="167866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8148" r="-48148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0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5275184" y="4571311"/>
            <a:ext cx="2954989" cy="1928004"/>
            <a:chOff x="5250470" y="4546597"/>
            <a:chExt cx="2954989" cy="19280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6712" y="4546597"/>
                  <a:ext cx="1352409" cy="31354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035845"/>
                  <a:ext cx="1808793" cy="31354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3116" y="5552320"/>
                  <a:ext cx="1808793" cy="31733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</a:rPr>
                              <m:t>frac</m:t>
                            </m:r>
                          </m:e>
                          <m:sub>
                            <m:r>
                              <a:rPr lang="nb-NO" sz="120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e>
                        </m:d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0470" y="6161054"/>
                  <a:ext cx="1808793" cy="31354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/>
            <p:cNvCxnSpPr/>
            <p:nvPr/>
          </p:nvCxnSpPr>
          <p:spPr bwMode="auto">
            <a:xfrm>
              <a:off x="6719166" y="4818235"/>
              <a:ext cx="1486293" cy="7340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6722772" y="5306096"/>
              <a:ext cx="1455885" cy="50475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6678618" y="5796217"/>
              <a:ext cx="1500039" cy="32812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6719166" y="6362278"/>
              <a:ext cx="1462464" cy="1740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1" name="Straight Arrow Connector 30"/>
          <p:cNvCxnSpPr>
            <a:stCxn id="120" idx="3"/>
            <a:endCxn id="2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1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34" name="Straight Connector 33"/>
            <p:cNvCxnSpPr>
              <a:stCxn id="27" idx="0"/>
              <a:endCxn id="27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>
              <a:stCxn id="27" idx="1"/>
              <a:endCxn id="27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5" name="Straight Arrow Connector 44"/>
          <p:cNvCxnSpPr>
            <a:stCxn id="26" idx="3"/>
            <a:endCxn id="27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>
            <a:stCxn id="27" idx="3"/>
            <a:endCxn id="49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endCxn id="62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65" name="Rectangle 64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66" name="Straight Connector 65"/>
            <p:cNvCxnSpPr>
              <a:stCxn id="65" idx="0"/>
              <a:endCxn id="65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>
              <a:stCxn id="65" idx="1"/>
              <a:endCxn id="65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68" name="Straight Arrow Connector 67"/>
          <p:cNvCxnSpPr>
            <a:stCxn id="49" idx="3"/>
            <a:endCxn id="65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5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62" idx="3"/>
            <a:endCxn id="72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2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1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Isosceles Triangle 47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81" name="Elbow Connector 80"/>
          <p:cNvCxnSpPr>
            <a:endCxn id="27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Elbow Connector 91"/>
          <p:cNvCxnSpPr>
            <a:endCxn id="65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72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23" idx="2"/>
            <a:endCxn id="48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33" idx="2"/>
            <a:endCxn id="49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/>
          <p:cNvCxnSpPr>
            <a:stCxn id="78" idx="2"/>
            <a:endCxn id="62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le 11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Rounded Rectangl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ounded Rectangle 124"/>
          <p:cNvSpPr/>
          <p:nvPr/>
        </p:nvSpPr>
        <p:spPr bwMode="auto">
          <a:xfrm>
            <a:off x="4121380" y="2863191"/>
            <a:ext cx="1049979" cy="713121"/>
          </a:xfrm>
          <a:prstGeom prst="roundRect">
            <a:avLst/>
          </a:prstGeom>
          <a:noFill/>
          <a:ln w="19050" cap="flat" cmpd="sng" algn="ctr">
            <a:solidFill>
              <a:schemeClr val="accent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010780" y="4123224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Davies-Mayer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27" name="Straight Arrow Connector 126"/>
          <p:cNvCxnSpPr>
            <a:stCxn id="126" idx="0"/>
          </p:cNvCxnSpPr>
          <p:nvPr/>
        </p:nvCxnSpPr>
        <p:spPr bwMode="auto">
          <a:xfrm flipV="1">
            <a:off x="3782789" y="3667540"/>
            <a:ext cx="425615" cy="4556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Rounded Rectangle 129"/>
          <p:cNvSpPr/>
          <p:nvPr/>
        </p:nvSpPr>
        <p:spPr bwMode="auto">
          <a:xfrm>
            <a:off x="616109" y="2212581"/>
            <a:ext cx="5055642" cy="1641046"/>
          </a:xfrm>
          <a:prstGeom prst="roundRect">
            <a:avLst/>
          </a:prstGeom>
          <a:noFill/>
          <a:ln w="19050" cap="flat" cmpd="sng" algn="ctr">
            <a:solidFill>
              <a:schemeClr val="accent5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78263" y="1546088"/>
            <a:ext cx="154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C00000"/>
                </a:solidFill>
              </a:rPr>
              <a:t>Merkle-Damgård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132" name="Straight Arrow Connector 131"/>
          <p:cNvCxnSpPr>
            <a:stCxn id="131" idx="2"/>
          </p:cNvCxnSpPr>
          <p:nvPr/>
        </p:nvCxnSpPr>
        <p:spPr bwMode="auto">
          <a:xfrm>
            <a:off x="1550272" y="1853865"/>
            <a:ext cx="258404" cy="29172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Isosceles Triangle 140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42" name="Isosceles Triangle 141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46" name="Straight Arrow Connector 145"/>
          <p:cNvCxnSpPr/>
          <p:nvPr/>
        </p:nvCxnSpPr>
        <p:spPr bwMode="auto">
          <a:xfrm flipV="1">
            <a:off x="1381140" y="3360582"/>
            <a:ext cx="407598" cy="13359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00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5" grpId="0" animBg="1"/>
      <p:bldP spid="125" grpId="1" animBg="1"/>
      <p:bldP spid="126" grpId="0"/>
      <p:bldP spid="126" grpId="1"/>
      <p:bldP spid="130" grpId="0" animBg="1"/>
      <p:bldP spid="130" grpId="1" animBg="1"/>
      <p:bldP spid="131" grpId="0"/>
      <p:bldP spid="131" grpId="1"/>
      <p:bldP spid="14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757" y="976495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6928152" y="1426306"/>
            <a:ext cx="4591806" cy="54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221" y="2829904"/>
            <a:ext cx="3179952" cy="2072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1023" y="1708507"/>
                <a:ext cx="819150" cy="901700"/>
              </a:xfrm>
              <a:prstGeom prst="rect">
                <a:avLst/>
              </a:prstGeom>
              <a:blipFill rotWithShape="0">
                <a:blip r:embed="rId6"/>
                <a:stretch>
                  <a:fillRect t="-1351" b="-6081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−16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−8</m:t>
                            </m:r>
                          </m:sub>
                        </m:s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b>
                        </m:sSub>
                      </m:e>
                    </m:d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3577" y="1687277"/>
                <a:ext cx="3256614" cy="90170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/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⋘1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6726" y="2324678"/>
                <a:ext cx="580608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044010" y="2961670"/>
            <a:ext cx="683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SHA1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11368516" y="2632221"/>
            <a:ext cx="68514" cy="29890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598275" cy="217817"/>
              </a:xfrm>
              <a:prstGeom prst="rect">
                <a:avLst/>
              </a:prstGeom>
              <a:blipFill rotWithShape="0">
                <a:blip r:embed="rId13"/>
                <a:stretch>
                  <a:fillRect l="-93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val="3155771772"/>
                        </a:ext>
                      </a:extLst>
                    </a:gridCol>
                  </a:tblGrid>
                  <a:tr h="2484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1" i="1" smtClean="0"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653242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  1…20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827999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sz="1200" b="0" i="1" smtClean="0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acc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222707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21…40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EBA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325704080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41…60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BBCDC</m:t>
                                </m:r>
                              </m:oMath>
                            </m:oMathPara>
                          </a14:m>
                          <a:endParaRPr lang="nb-NO" sz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785752483"/>
                      </a:ext>
                    </a:extLst>
                  </a:tr>
                  <a:tr h="23143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61…80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nb-NO" sz="1200" b="0" i="0" dirty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CA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62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2514779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7" name="Table 7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8442787"/>
                  </p:ext>
                </p:extLst>
              </p:nvPr>
            </p:nvGraphicFramePr>
            <p:xfrm>
              <a:off x="7350526" y="5169535"/>
              <a:ext cx="4070406" cy="138893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6053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59910102"/>
                        </a:ext>
                      </a:extLst>
                    </a:gridCol>
                    <a:gridCol w="92970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23801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155771772"/>
                        </a:ext>
                      </a:extLst>
                    </a:gridCol>
                  </a:tblGrid>
                  <a:tr h="2916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r="-436000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r="-256209" b="-3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r="-256" b="-3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653242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106667" r="-436000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106667" r="-256209" b="-3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106667" r="-256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97222707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206667" r="-436000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206667" r="-256209" b="-2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206667" r="-256" b="-2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2570408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306667" r="-436000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306667" r="-256209" b="-1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306667" r="-256" b="-1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8575248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t="-406667" r="-436000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81699" t="-406667" r="-256209" b="-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2"/>
                          <a:stretch>
                            <a:fillRect l="-71100" t="-406667" r="-256" b="-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14779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IV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67452301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EFCDAB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89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98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BADCFE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 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10325476</m:t>
                      </m:r>
                      <m:r>
                        <m:rPr>
                          <m:nor/>
                        </m:rPr>
                        <a:rPr lang="nb-NO" sz="1200" b="0" i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||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de-DE" sz="120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5" y="5875146"/>
                <a:ext cx="4561960" cy="276999"/>
              </a:xfrm>
              <a:prstGeom prst="rect">
                <a:avLst/>
              </a:prstGeom>
              <a:blipFill rotWithShape="0">
                <a:blip r:embed="rId2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Picture 2" descr="https://external-content.duckduckgo.com/iu/?u=https%3A%2F%2Ftse1.mm.bing.net%2Fth%3Fid%3DOIP.SNyBfqUf6_Y20TQL8ccofwHaHa%26pid%3DApi&amp;f=1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23" y="3298247"/>
            <a:ext cx="758473" cy="75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6785341" y="4087394"/>
            <a:ext cx="96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Repeat </a:t>
            </a:r>
            <a:b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80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184" y="3541376"/>
                <a:ext cx="167866" cy="307777"/>
              </a:xfrm>
              <a:prstGeom prst="rect">
                <a:avLst/>
              </a:prstGeom>
              <a:blipFill>
                <a:blip r:embed="rId13"/>
                <a:stretch>
                  <a:fillRect l="-48148" r="-48148" b="-3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110" idx="3"/>
            <a:endCxn id="82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ounded Rectangle 70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1" name="Rounded 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6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oup 74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6" name="Rectangle 75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9" name="Straight Connector 78"/>
            <p:cNvCxnSpPr>
              <a:stCxn id="76" idx="0"/>
              <a:endCxn id="76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>
              <a:stCxn id="76" idx="1"/>
              <a:endCxn id="76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1" name="Straight Arrow Connector 80"/>
          <p:cNvCxnSpPr>
            <a:stCxn id="82" idx="3"/>
            <a:endCxn id="76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>
            <a:stCxn id="76" idx="3"/>
            <a:endCxn id="83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/>
          <p:cNvCxnSpPr>
            <a:endCxn id="85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83" idx="3"/>
            <a:endCxn id="88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94" name="Rectangle 93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95" name="Straight Connector 94"/>
            <p:cNvCxnSpPr>
              <a:stCxn id="94" idx="0"/>
              <a:endCxn id="94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>
              <a:stCxn id="94" idx="1"/>
              <a:endCxn id="94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7" name="Straight Arrow Connector 96"/>
          <p:cNvCxnSpPr>
            <a:stCxn id="85" idx="3"/>
            <a:endCxn id="94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>
            <a:stCxn id="94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9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Isosceles Triangle 99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101" name="Elbow Connector 100"/>
          <p:cNvCxnSpPr>
            <a:endCxn id="76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Elbow Connector 102"/>
          <p:cNvCxnSpPr>
            <a:endCxn id="88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endCxn id="94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70" idx="2"/>
            <a:endCxn id="100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stCxn id="71" idx="2"/>
            <a:endCxn id="83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>
            <a:stCxn id="99" idx="2"/>
            <a:endCxn id="85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ounded Rectangle 109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0" name="Rounded 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Isosceles Triangle 113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15" name="Isosceles Triangle 114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590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23392" y="2276475"/>
            <a:ext cx="5570349" cy="3446608"/>
            <a:chOff x="3423079" y="2871628"/>
            <a:chExt cx="6396857" cy="38833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2813" r="2751" b="20965"/>
            <a:stretch/>
          </p:blipFill>
          <p:spPr>
            <a:xfrm>
              <a:off x="3423079" y="2871628"/>
              <a:ext cx="6396857" cy="35023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33" t="87041" r="2751" b="4063"/>
            <a:stretch/>
          </p:blipFill>
          <p:spPr>
            <a:xfrm>
              <a:off x="3718354" y="6373944"/>
              <a:ext cx="5962650" cy="381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against SHA1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2004: First </a:t>
                </a:r>
                <a:r>
                  <a:rPr lang="en-US" sz="1600" dirty="0"/>
                  <a:t>SHA0 collision found (Wang </a:t>
                </a:r>
                <a:r>
                  <a:rPr lang="en-US" sz="1600" i="1" dirty="0"/>
                  <a:t>et al.</a:t>
                </a:r>
                <a:r>
                  <a:rPr lang="en-US" sz="16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2005: Theoretical attack on SHA1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69</m:t>
                        </m:r>
                      </m:sup>
                    </m:sSup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ops.)</a:t>
                </a:r>
                <a:r>
                  <a:rPr lang="en-US" sz="1600" i="1" dirty="0"/>
                  <a:t> 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2017: </a:t>
                </a:r>
                <a:r>
                  <a:rPr lang="en-US" sz="1600" dirty="0"/>
                  <a:t>First SHA1 collision found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i="0">
                            <a:latin typeface="Cambria Math" panose="02040503050406030204" pitchFamily="18" charset="0"/>
                          </a:rPr>
                          <m:t>63.1</m:t>
                        </m:r>
                      </m:sup>
                    </m:sSup>
                  </m:oMath>
                </a14:m>
                <a:r>
                  <a:rPr lang="en-US" sz="1600" dirty="0"/>
                  <a:t> ops.)</a:t>
                </a:r>
                <a:br>
                  <a:rPr lang="en-US" sz="1600" dirty="0"/>
                </a:br>
                <a:r>
                  <a:rPr lang="en-US" sz="1600" dirty="0"/>
                  <a:t>(Stevens &amp; </a:t>
                </a:r>
                <a:r>
                  <a:rPr lang="en-US" sz="1600" dirty="0" err="1"/>
                  <a:t>Karpman</a:t>
                </a:r>
                <a:r>
                  <a:rPr lang="en-US" sz="1600" dirty="0"/>
                  <a:t> + Google 2017)</a:t>
                </a:r>
              </a:p>
              <a:p>
                <a:pPr marL="0" indent="0"/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705601" y="1371600"/>
                <a:ext cx="5055028" cy="4724400"/>
              </a:xfrm>
              <a:blipFill rotWithShape="0">
                <a:blip r:embed="rId3"/>
                <a:stretch>
                  <a:fillRect l="-483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623" y="3393018"/>
            <a:ext cx="4264025" cy="29792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0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5528" y="913330"/>
                <a:ext cx="2153660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 flipV="1">
            <a:off x="6583900" y="1426848"/>
            <a:ext cx="4936058" cy="1076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sz="1200" b="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2902" y="1512948"/>
                <a:ext cx="819150" cy="9017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621632" y="4206363"/>
            <a:ext cx="962268" cy="1373922"/>
            <a:chOff x="6594102" y="3328576"/>
            <a:chExt cx="962268" cy="1373922"/>
          </a:xfrm>
        </p:grpSpPr>
        <p:grpSp>
          <p:nvGrpSpPr>
            <p:cNvPr id="19" name="Group 18"/>
            <p:cNvGrpSpPr/>
            <p:nvPr/>
          </p:nvGrpSpPr>
          <p:grpSpPr>
            <a:xfrm>
              <a:off x="6594102" y="3328576"/>
              <a:ext cx="962268" cy="1373922"/>
              <a:chOff x="5988740" y="2644410"/>
              <a:chExt cx="962268" cy="1373922"/>
            </a:xfrm>
          </p:grpSpPr>
          <p:pic>
            <p:nvPicPr>
              <p:cNvPr id="21" name="Picture 2" descr="https://external-content.duckduckgo.com/iu/?u=https%3A%2F%2Ftse1.mm.bing.net%2Fth%3Fid%3DOIP.SNyBfqUf6_Y20TQL8ccofwHaHa%26pid%3DApi&amp;f=1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122" y="2644410"/>
                <a:ext cx="758473" cy="758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988740" y="3433557"/>
                <a:ext cx="9622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Repeat 64 times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1161" y="3553923"/>
                  <a:ext cx="167866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48148" r="-48148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60" y="3406849"/>
            <a:ext cx="4792798" cy="2622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,5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,6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,7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,8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230" y="2322250"/>
                <a:ext cx="927541" cy="86382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=1…16</m:t>
                    </m:r>
                  </m:oMath>
                </a14:m>
                <a:r>
                  <a:rPr lang="nb-NO" sz="12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200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nb-NO" sz="1200" b="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for</a:t>
                </a:r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nb-NO" sz="12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64</m:t>
                    </m:r>
                  </m:oMath>
                </a14:m>
                <a:r>
                  <a: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do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  <m:r>
                      <a:rPr lang="nb-NO" sz="12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−15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  <a:t/>
                </a:r>
                <a:b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</a:br>
                <a:r>
                  <a:rPr lang="nb-NO" sz="1200" i="1" dirty="0">
                    <a:latin typeface="Cambria Math" panose="02040503050406030204" pitchFamily="18" charset="0"/>
                    <a:ea typeface="Cambria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ROT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)⊕</m:t>
                    </m:r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sz="120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SHR</m:t>
                            </m:r>
                          </m:e>
                          <m:sup>
                            <m:r>
                              <a:rPr lang="nb-NO" sz="1200" b="0" i="0" smtClean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10</m:t>
                            </m:r>
                          </m:sup>
                        </m:sSup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(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𝑗</m:t>
                        </m:r>
                        <m:r>
                          <a:rPr lang="nb-NO" sz="12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endParaRPr lang="nb-NO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2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2052" y="1782057"/>
                <a:ext cx="4019248" cy="1118643"/>
              </a:xfrm>
              <a:prstGeom prst="rect">
                <a:avLst/>
              </a:prstGeom>
              <a:blipFill rotWithShape="0">
                <a:blip r:embed="rId12"/>
                <a:stretch>
                  <a:fillRect t="-5978" b="-7065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11" y="4821489"/>
                <a:ext cx="2605970" cy="217817"/>
              </a:xfrm>
              <a:prstGeom prst="rect">
                <a:avLst/>
              </a:prstGeom>
              <a:blipFill rotWithShape="0">
                <a:blip r:embed="rId21"/>
                <a:stretch>
                  <a:fillRect l="-93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512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370" y="5491839"/>
                <a:ext cx="2677464" cy="217817"/>
              </a:xfrm>
              <a:prstGeom prst="rect">
                <a:avLst/>
              </a:prstGeom>
              <a:blipFill rotWithShape="0">
                <a:blip r:embed="rId22"/>
                <a:stretch>
                  <a:fillRect l="-91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1871491">
            <a:off x="3516689" y="5380111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SHA2-512</a:t>
            </a:r>
          </a:p>
        </p:txBody>
      </p:sp>
      <p:sp>
        <p:nvSpPr>
          <p:cNvPr id="67" name="TextBox 66"/>
          <p:cNvSpPr txBox="1"/>
          <p:nvPr/>
        </p:nvSpPr>
        <p:spPr>
          <a:xfrm rot="1871491">
            <a:off x="3452477" y="4682989"/>
            <a:ext cx="1076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SHA2-256</a:t>
            </a:r>
          </a:p>
        </p:txBody>
      </p:sp>
      <p:cxnSp>
        <p:nvCxnSpPr>
          <p:cNvPr id="68" name="Straight Arrow Connector 67"/>
          <p:cNvCxnSpPr>
            <a:stCxn id="104" idx="3"/>
            <a:endCxn id="76" idx="1"/>
          </p:cNvCxnSpPr>
          <p:nvPr/>
        </p:nvCxnSpPr>
        <p:spPr bwMode="auto">
          <a:xfrm>
            <a:off x="1243779" y="3136070"/>
            <a:ext cx="40535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02" y="2471947"/>
                <a:ext cx="628905" cy="219353"/>
              </a:xfrm>
              <a:prstGeom prst="roundRect">
                <a:avLst/>
              </a:prstGeom>
              <a:blipFill rotWithShape="0">
                <a:blip r:embed="rId2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9884" y="2471948"/>
                <a:ext cx="692785" cy="219353"/>
              </a:xfrm>
              <a:prstGeom prst="roundRect">
                <a:avLst/>
              </a:prstGeom>
              <a:blipFill rotWithShape="0">
                <a:blip r:embed="rId24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2195480" y="3069074"/>
            <a:ext cx="133992" cy="133992"/>
            <a:chOff x="1933575" y="2569368"/>
            <a:chExt cx="180002" cy="180000"/>
          </a:xfrm>
        </p:grpSpPr>
        <p:sp>
          <p:nvSpPr>
            <p:cNvPr id="72" name="Rectangle 7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73" name="Straight Connector 72"/>
            <p:cNvCxnSpPr>
              <a:stCxn id="72" idx="0"/>
              <a:endCxn id="7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72" idx="1"/>
              <a:endCxn id="7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5" name="Straight Arrow Connector 74"/>
          <p:cNvCxnSpPr>
            <a:stCxn id="76" idx="3"/>
            <a:endCxn id="72" idx="1"/>
          </p:cNvCxnSpPr>
          <p:nvPr/>
        </p:nvCxnSpPr>
        <p:spPr bwMode="auto">
          <a:xfrm>
            <a:off x="1968220" y="3136070"/>
            <a:ext cx="22726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132" y="2999148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6733" y="2999148"/>
                <a:ext cx="319088" cy="27384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Straight Arrow Connector 77"/>
          <p:cNvCxnSpPr>
            <a:stCxn id="72" idx="3"/>
            <a:endCxn id="77" idx="1"/>
          </p:cNvCxnSpPr>
          <p:nvPr/>
        </p:nvCxnSpPr>
        <p:spPr bwMode="auto">
          <a:xfrm>
            <a:off x="2329471" y="3136070"/>
            <a:ext cx="22726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5253" y="2993151"/>
                <a:ext cx="319088" cy="27384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/>
          <p:cNvCxnSpPr>
            <a:endCxn id="79" idx="1"/>
          </p:cNvCxnSpPr>
          <p:nvPr/>
        </p:nvCxnSpPr>
        <p:spPr bwMode="auto">
          <a:xfrm>
            <a:off x="4066754" y="3130073"/>
            <a:ext cx="32849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1" name="Group 80"/>
          <p:cNvGrpSpPr>
            <a:grpSpLocks noChangeAspect="1"/>
          </p:cNvGrpSpPr>
          <p:nvPr/>
        </p:nvGrpSpPr>
        <p:grpSpPr>
          <a:xfrm>
            <a:off x="3103082" y="3069074"/>
            <a:ext cx="133992" cy="133992"/>
            <a:chOff x="1933575" y="2569368"/>
            <a:chExt cx="180002" cy="180000"/>
          </a:xfrm>
        </p:grpSpPr>
        <p:sp>
          <p:nvSpPr>
            <p:cNvPr id="82" name="Rectangle 81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3" name="Straight Connector 82"/>
            <p:cNvCxnSpPr>
              <a:stCxn id="82" idx="0"/>
              <a:endCxn id="82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4" name="Straight Connector 83"/>
            <p:cNvCxnSpPr>
              <a:stCxn id="82" idx="1"/>
              <a:endCxn id="82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85" name="Straight Arrow Connector 84"/>
          <p:cNvCxnSpPr>
            <a:stCxn id="77" idx="3"/>
            <a:endCxn id="82" idx="1"/>
          </p:cNvCxnSpPr>
          <p:nvPr/>
        </p:nvCxnSpPr>
        <p:spPr bwMode="auto">
          <a:xfrm>
            <a:off x="2875821" y="3136070"/>
            <a:ext cx="22726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82" idx="3"/>
          </p:cNvCxnSpPr>
          <p:nvPr/>
        </p:nvCxnSpPr>
        <p:spPr bwMode="auto">
          <a:xfrm>
            <a:off x="3237073" y="3136070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7" name="Group 86"/>
          <p:cNvGrpSpPr>
            <a:grpSpLocks noChangeAspect="1"/>
          </p:cNvGrpSpPr>
          <p:nvPr/>
        </p:nvGrpSpPr>
        <p:grpSpPr>
          <a:xfrm>
            <a:off x="4941603" y="3062776"/>
            <a:ext cx="133992" cy="133992"/>
            <a:chOff x="1933575" y="2569368"/>
            <a:chExt cx="180002" cy="180000"/>
          </a:xfrm>
        </p:grpSpPr>
        <p:sp>
          <p:nvSpPr>
            <p:cNvPr id="88" name="Rectangle 87"/>
            <p:cNvSpPr>
              <a:spLocks noChangeAspect="1"/>
            </p:cNvSpPr>
            <p:nvPr/>
          </p:nvSpPr>
          <p:spPr bwMode="auto">
            <a:xfrm>
              <a:off x="1933575" y="2569368"/>
              <a:ext cx="180000" cy="18000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cxnSp>
          <p:nvCxnSpPr>
            <p:cNvPr id="89" name="Straight Connector 88"/>
            <p:cNvCxnSpPr>
              <a:stCxn id="88" idx="0"/>
              <a:endCxn id="88" idx="2"/>
            </p:cNvCxnSpPr>
            <p:nvPr/>
          </p:nvCxnSpPr>
          <p:spPr bwMode="auto">
            <a:xfrm>
              <a:off x="2023575" y="2569368"/>
              <a:ext cx="0" cy="18000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>
              <a:stCxn id="88" idx="1"/>
              <a:endCxn id="88" idx="3"/>
            </p:cNvCxnSpPr>
            <p:nvPr/>
          </p:nvCxnSpPr>
          <p:spPr bwMode="auto">
            <a:xfrm>
              <a:off x="1933577" y="2659368"/>
              <a:ext cx="180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91" name="Straight Arrow Connector 90"/>
          <p:cNvCxnSpPr>
            <a:stCxn id="79" idx="3"/>
            <a:endCxn id="88" idx="1"/>
          </p:cNvCxnSpPr>
          <p:nvPr/>
        </p:nvCxnSpPr>
        <p:spPr bwMode="auto">
          <a:xfrm flipV="1">
            <a:off x="4714341" y="3129772"/>
            <a:ext cx="227262" cy="3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8" idx="3"/>
          </p:cNvCxnSpPr>
          <p:nvPr/>
        </p:nvCxnSpPr>
        <p:spPr bwMode="auto">
          <a:xfrm>
            <a:off x="5075594" y="3129772"/>
            <a:ext cx="226296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ounded Rectangle 92"/>
              <p:cNvSpPr/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3" name="Rounded 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8404" y="2471948"/>
                <a:ext cx="692785" cy="219353"/>
              </a:xfrm>
              <a:prstGeom prst="roundRect">
                <a:avLst/>
              </a:prstGeom>
              <a:blipFill rotWithShape="0">
                <a:blip r:embed="rId27"/>
                <a:stretch>
                  <a:fillRect r="-1724" b="-18919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Isosceles Triangle 93"/>
          <p:cNvSpPr/>
          <p:nvPr/>
        </p:nvSpPr>
        <p:spPr bwMode="auto">
          <a:xfrm rot="10800000">
            <a:off x="1774649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cxnSp>
        <p:nvCxnSpPr>
          <p:cNvPr id="95" name="Elbow Connector 94"/>
          <p:cNvCxnSpPr>
            <a:endCxn id="72" idx="2"/>
          </p:cNvCxnSpPr>
          <p:nvPr/>
        </p:nvCxnSpPr>
        <p:spPr bwMode="auto">
          <a:xfrm flipV="1">
            <a:off x="1443927" y="3203066"/>
            <a:ext cx="818549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Straight Arrow Connector 95"/>
          <p:cNvCxnSpPr/>
          <p:nvPr/>
        </p:nvCxnSpPr>
        <p:spPr bwMode="auto">
          <a:xfrm>
            <a:off x="144943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Elbow Connector 96"/>
          <p:cNvCxnSpPr>
            <a:endCxn id="82" idx="2"/>
          </p:cNvCxnSpPr>
          <p:nvPr/>
        </p:nvCxnSpPr>
        <p:spPr bwMode="auto">
          <a:xfrm flipV="1">
            <a:off x="2395892" y="3203066"/>
            <a:ext cx="774186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Straight Arrow Connector 97"/>
          <p:cNvCxnSpPr/>
          <p:nvPr/>
        </p:nvCxnSpPr>
        <p:spPr bwMode="auto">
          <a:xfrm>
            <a:off x="2400316" y="3136070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Elbow Connector 98"/>
          <p:cNvCxnSpPr>
            <a:endCxn id="88" idx="2"/>
          </p:cNvCxnSpPr>
          <p:nvPr/>
        </p:nvCxnSpPr>
        <p:spPr bwMode="auto">
          <a:xfrm flipV="1">
            <a:off x="4191161" y="3196768"/>
            <a:ext cx="817438" cy="27417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>
            <a:off x="4195924" y="3131229"/>
            <a:ext cx="1" cy="3411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>
            <a:stCxn id="69" idx="2"/>
            <a:endCxn id="94" idx="3"/>
          </p:cNvCxnSpPr>
          <p:nvPr/>
        </p:nvCxnSpPr>
        <p:spPr bwMode="auto">
          <a:xfrm>
            <a:off x="1806755" y="2691300"/>
            <a:ext cx="0" cy="307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/>
          <p:cNvCxnSpPr>
            <a:stCxn id="70" idx="2"/>
            <a:endCxn id="77" idx="0"/>
          </p:cNvCxnSpPr>
          <p:nvPr/>
        </p:nvCxnSpPr>
        <p:spPr bwMode="auto">
          <a:xfrm>
            <a:off x="2716277" y="2691301"/>
            <a:ext cx="0" cy="3078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Arrow Connector 102"/>
          <p:cNvCxnSpPr>
            <a:stCxn id="93" idx="2"/>
            <a:endCxn id="79" idx="0"/>
          </p:cNvCxnSpPr>
          <p:nvPr/>
        </p:nvCxnSpPr>
        <p:spPr bwMode="auto">
          <a:xfrm>
            <a:off x="4554797" y="2691301"/>
            <a:ext cx="0" cy="301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1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3043" y="3026393"/>
                <a:ext cx="500736" cy="219353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564" y="2941297"/>
                <a:ext cx="1185432" cy="369332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139" y="2951626"/>
                <a:ext cx="795167" cy="3385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Isosceles Triangle 106"/>
          <p:cNvSpPr/>
          <p:nvPr/>
        </p:nvSpPr>
        <p:spPr bwMode="auto">
          <a:xfrm rot="10800000">
            <a:off x="2684170" y="2998671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108" name="Isosceles Triangle 107"/>
          <p:cNvSpPr/>
          <p:nvPr/>
        </p:nvSpPr>
        <p:spPr bwMode="auto">
          <a:xfrm rot="10800000">
            <a:off x="4523125" y="2992712"/>
            <a:ext cx="64212" cy="45719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3994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5" grpId="0"/>
      <p:bldP spid="6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Elbow Connector 22"/>
          <p:cNvCxnSpPr>
            <a:cxnSpLocks noChangeAspect="1"/>
            <a:stCxn id="22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Aspect="1"/>
            <a:stCxn id="25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cxnSpLocks noChangeAspect="1"/>
            <a:stCxn id="21" idx="2"/>
            <a:endCxn id="27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27" idx="2"/>
            <a:endCxn id="3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Elbow Connector 33"/>
          <p:cNvCxnSpPr>
            <a:cxnSpLocks noChangeAspect="1"/>
            <a:stCxn id="33" idx="2"/>
            <a:endCxn id="3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Aspect="1"/>
            <a:stCxn id="32" idx="2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5471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212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>
                <a:spLocks noChangeAspec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nb-NO" sz="1100" b="0" i="0" smtClean="0"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66651" y="3521075"/>
                <a:ext cx="1375111" cy="212784"/>
              </a:xfrm>
              <a:prstGeom prst="rect">
                <a:avLst/>
              </a:prstGeom>
              <a:blipFill rotWithShape="0">
                <a:blip r:embed="rId2"/>
                <a:stretch>
                  <a:fillRect l="-2203"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233" y="2926327"/>
                <a:ext cx="2168918" cy="370294"/>
              </a:xfrm>
              <a:prstGeom prst="rect">
                <a:avLst/>
              </a:prstGeom>
              <a:blipFill rotWithShape="0">
                <a:blip r:embed="rId1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841" y="4407830"/>
                <a:ext cx="296811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Elbow Connector 28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6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 noChangeAspect="1"/>
            <a:stCxn id="66" idx="2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737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6" grpId="0" animBg="1"/>
      <p:bldP spid="23" grpId="0"/>
      <p:bldP spid="3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MACs from hash functions –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b="1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16393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Doesn't work in general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Length-extension attacks</a:t>
            </a:r>
            <a:r>
              <a:rPr lang="en-US" sz="1800" dirty="0"/>
              <a:t> on </a:t>
            </a:r>
            <a:r>
              <a:rPr lang="en-US" sz="1800" dirty="0" err="1"/>
              <a:t>Merkle-Damgård</a:t>
            </a:r>
            <a:r>
              <a:rPr lang="en-US" sz="1800" dirty="0"/>
              <a:t> hash functions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704383" y="4092785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052638" y="3524250"/>
                <a:ext cx="769763" cy="21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  <a:endCxn id="6" idx="6"/>
          </p:cNvCxnSpPr>
          <p:nvPr/>
        </p:nvCxnSpPr>
        <p:spPr bwMode="auto">
          <a:xfrm rot="16200000" flipH="1">
            <a:off x="2392503" y="3782051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10" idx="1"/>
            <a:endCxn id="6" idx="5"/>
          </p:cNvCxnSpPr>
          <p:nvPr/>
        </p:nvCxnSpPr>
        <p:spPr bwMode="auto">
          <a:xfrm>
            <a:off x="2298019" y="4407830"/>
            <a:ext cx="524712" cy="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00873" y="4319979"/>
                <a:ext cx="697146" cy="175702"/>
              </a:xfrm>
              <a:prstGeom prst="rect">
                <a:avLst/>
              </a:prstGeom>
              <a:blipFill rotWithShape="0">
                <a:blip r:embed="rId6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298093" y="4408948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813365" y="4092787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38438" y="3524250"/>
                <a:ext cx="769765" cy="2127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489894" y="3770462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  <a:stCxn id="12" idx="2"/>
            <a:endCxn id="52" idx="5"/>
          </p:cNvCxnSpPr>
          <p:nvPr/>
        </p:nvCxnSpPr>
        <p:spPr bwMode="auto">
          <a:xfrm>
            <a:off x="4407076" y="4408951"/>
            <a:ext cx="630253" cy="1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60" y="2926327"/>
                <a:ext cx="887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"/>
              <p:cNvSpPr>
                <a:spLocks noChangeAspec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91898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>
                <a:spLocks noChangeAspec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224239" y="3524250"/>
                <a:ext cx="769765" cy="212784"/>
              </a:xfrm>
              <a:prstGeom prst="rect">
                <a:avLst/>
              </a:prstGeom>
              <a:blipFill rotWithShape="0">
                <a:blip r:embed="rId1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Elbow Connector 53"/>
          <p:cNvCxnSpPr>
            <a:cxnSpLocks noChangeAspect="1"/>
            <a:stCxn id="53" idx="2"/>
            <a:endCxn id="52" idx="6"/>
          </p:cNvCxnSpPr>
          <p:nvPr/>
        </p:nvCxnSpPr>
        <p:spPr bwMode="auto">
          <a:xfrm rot="16200000" flipH="1">
            <a:off x="4585602" y="3760552"/>
            <a:ext cx="474917" cy="427879"/>
          </a:xfrm>
          <a:prstGeom prst="bentConnector3">
            <a:avLst>
              <a:gd name="adj1" fmla="val 999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  <a:stCxn id="52" idx="2"/>
            <a:endCxn id="66" idx="5"/>
          </p:cNvCxnSpPr>
          <p:nvPr/>
        </p:nvCxnSpPr>
        <p:spPr bwMode="auto">
          <a:xfrm>
            <a:off x="5512692" y="4408949"/>
            <a:ext cx="553707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8" y="4407830"/>
                <a:ext cx="296811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rapezoid 5"/>
              <p:cNvSpPr>
                <a:spLocks noChangeAspec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5948051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pad</m:t>
                          </m:r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800" y="2926327"/>
                <a:ext cx="3649739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>
            <a:cxnSpLocks noChangeAspect="1"/>
            <a:stCxn id="66" idx="2"/>
            <a:endCxn id="39" idx="5"/>
          </p:cNvCxnSpPr>
          <p:nvPr/>
        </p:nvCxnSpPr>
        <p:spPr bwMode="auto">
          <a:xfrm>
            <a:off x="6541762" y="4408949"/>
            <a:ext cx="630253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rapezoid 5"/>
              <p:cNvSpPr>
                <a:spLocks noChangeAspec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05366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  <a:stCxn id="39" idx="2"/>
          </p:cNvCxnSpPr>
          <p:nvPr/>
        </p:nvCxnSpPr>
        <p:spPr bwMode="auto">
          <a:xfrm>
            <a:off x="7647378" y="4408949"/>
            <a:ext cx="4377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rapezoid 5"/>
              <p:cNvSpPr>
                <a:spLocks noChangeAspec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935594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cxnSpLocks noChangeAspect="1"/>
            <a:stCxn id="43" idx="2"/>
            <a:endCxn id="49" idx="5"/>
          </p:cNvCxnSpPr>
          <p:nvPr/>
        </p:nvCxnSpPr>
        <p:spPr bwMode="auto">
          <a:xfrm>
            <a:off x="9529305" y="4408949"/>
            <a:ext cx="514380" cy="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rapezoid 5"/>
              <p:cNvSpPr>
                <a:spLocks noChangeAspec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925337" y="4092785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>
            <a:cxnSpLocks noChangeAspect="1"/>
            <a:stCxn id="49" idx="2"/>
          </p:cNvCxnSpPr>
          <p:nvPr/>
        </p:nvCxnSpPr>
        <p:spPr bwMode="auto">
          <a:xfrm>
            <a:off x="10519048" y="4408949"/>
            <a:ext cx="5904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>
                <a:spLocks noChangeAspec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359315" y="3522406"/>
                <a:ext cx="769765" cy="212784"/>
              </a:xfrm>
              <a:prstGeom prst="rect">
                <a:avLst/>
              </a:prstGeom>
              <a:blipFill rotWithShape="0">
                <a:blip r:embed="rId18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>
                <a:spLocks noChangeAspec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95841" y="3522406"/>
                <a:ext cx="769765" cy="212784"/>
              </a:xfrm>
              <a:prstGeom prst="rect">
                <a:avLst/>
              </a:prstGeom>
              <a:blipFill rotWithShape="0">
                <a:blip r:embed="rId19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>
                <a:spLocks noChangeAspec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solidFill>
                <a:srgbClr val="FFF1E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225439" y="3522406"/>
                <a:ext cx="769765" cy="212784"/>
              </a:xfrm>
              <a:prstGeom prst="rect">
                <a:avLst/>
              </a:prstGeom>
              <a:blipFill rotWithShape="0">
                <a:blip r:embed="rId20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>
            <a:cxnSpLocks noChangeAspect="1"/>
            <a:endCxn id="43" idx="5"/>
          </p:cNvCxnSpPr>
          <p:nvPr/>
        </p:nvCxnSpPr>
        <p:spPr bwMode="auto">
          <a:xfrm>
            <a:off x="8670554" y="4408965"/>
            <a:ext cx="38338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Elbow Connector 58"/>
          <p:cNvCxnSpPr>
            <a:cxnSpLocks noChangeAspect="1"/>
            <a:stCxn id="42" idx="2"/>
            <a:endCxn id="39" idx="6"/>
          </p:cNvCxnSpPr>
          <p:nvPr/>
        </p:nvCxnSpPr>
        <p:spPr bwMode="auto">
          <a:xfrm rot="16200000" flipH="1">
            <a:off x="6737824" y="3778088"/>
            <a:ext cx="476761" cy="390963"/>
          </a:xfrm>
          <a:prstGeom prst="bentConnector3">
            <a:avLst>
              <a:gd name="adj1" fmla="val 9986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Elbow Connector 59"/>
          <p:cNvCxnSpPr>
            <a:cxnSpLocks noChangeAspect="1"/>
            <a:stCxn id="57" idx="2"/>
            <a:endCxn id="43" idx="6"/>
          </p:cNvCxnSpPr>
          <p:nvPr/>
        </p:nvCxnSpPr>
        <p:spPr bwMode="auto">
          <a:xfrm rot="16200000" flipH="1">
            <a:off x="8593587" y="3751924"/>
            <a:ext cx="476761" cy="443292"/>
          </a:xfrm>
          <a:prstGeom prst="bentConnector3">
            <a:avLst>
              <a:gd name="adj1" fmla="val 9979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>
                <a:spLocks noChangeAspec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45096" y="3522406"/>
                <a:ext cx="769765" cy="212784"/>
              </a:xfrm>
              <a:prstGeom prst="rect">
                <a:avLst/>
              </a:prstGeom>
              <a:blipFill rotWithShape="0">
                <a:blip r:embed="rId21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Elbow Connector 67"/>
          <p:cNvCxnSpPr>
            <a:cxnSpLocks noChangeAspect="1"/>
            <a:stCxn id="67" idx="2"/>
            <a:endCxn id="49" idx="6"/>
          </p:cNvCxnSpPr>
          <p:nvPr/>
        </p:nvCxnSpPr>
        <p:spPr bwMode="auto">
          <a:xfrm rot="16200000" flipH="1">
            <a:off x="9648287" y="3816881"/>
            <a:ext cx="476761" cy="313378"/>
          </a:xfrm>
          <a:prstGeom prst="bentConnector3">
            <a:avLst>
              <a:gd name="adj1" fmla="val 9966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4246" y="4407830"/>
                <a:ext cx="296811" cy="369332"/>
              </a:xfrm>
              <a:prstGeom prst="rect">
                <a:avLst/>
              </a:prstGeom>
              <a:blipFill rotWithShape="0">
                <a:blip r:embed="rId22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>
            <a:cxnSpLocks noChangeAspect="1"/>
            <a:endCxn id="66" idx="6"/>
          </p:cNvCxnSpPr>
          <p:nvPr/>
        </p:nvCxnSpPr>
        <p:spPr bwMode="auto">
          <a:xfrm rot="16200000" flipH="1">
            <a:off x="5635789" y="3781670"/>
            <a:ext cx="477412" cy="383150"/>
          </a:xfrm>
          <a:prstGeom prst="bentConnector3">
            <a:avLst>
              <a:gd name="adj1" fmla="val 9979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50" y="4211950"/>
                <a:ext cx="3478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63596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endCxn id="6" idx="5"/>
          </p:cNvCxnSpPr>
          <p:nvPr/>
        </p:nvCxnSpPr>
        <p:spPr bwMode="auto">
          <a:xfrm>
            <a:off x="2603978" y="2456551"/>
            <a:ext cx="633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499" y="2292425"/>
                <a:ext cx="296811" cy="307777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4"/>
              <p:cNvSpPr txBox="1">
                <a:spLocks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600" b="1" dirty="0"/>
                  <a:t>  Theorem (</a:t>
                </a:r>
                <a:r>
                  <a:rPr lang="nb-NO" sz="1600" b="1" dirty="0"/>
                  <a:t>Ga</a:t>
                </a:r>
                <a:r>
                  <a:rPr lang="nb-NO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ž</a:t>
                </a:r>
                <a:r>
                  <a:rPr lang="nb-NO" sz="1600" b="1" dirty="0"/>
                  <a:t>i, Pietrzak, Rybár ‘2014</a:t>
                </a:r>
                <a:r>
                  <a:rPr lang="en-US" sz="1600" b="1" dirty="0"/>
                  <a:t>):</a:t>
                </a:r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nb-NO" sz="1600" dirty="0"/>
                  <a:t>  If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</a:t>
                </a:r>
                <a:r>
                  <a:rPr lang="nb-NO" sz="1600" b="0" dirty="0" err="1"/>
                  <a:t>secure</a:t>
                </a:r>
                <a:r>
                  <a:rPr lang="nb-NO" sz="1600" b="0" dirty="0"/>
                  <a:t> PRF </a:t>
                </a:r>
                <a:r>
                  <a:rPr lang="nb-NO" sz="1600" b="0" dirty="0" err="1"/>
                  <a:t>then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NMAC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600" b="0" dirty="0"/>
                  <a:t> is a secure PRF. </a:t>
                </a:r>
              </a:p>
            </p:txBody>
          </p:sp>
        </mc:Choice>
        <mc:Fallback xmlns="">
          <p:sp>
            <p:nvSpPr>
              <p:cNvPr id="2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800" y="4850786"/>
                <a:ext cx="10212100" cy="115430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9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Elbow Connector 32"/>
          <p:cNvCxnSpPr>
            <a:cxnSpLocks noChangeAspect="1"/>
            <a:stCxn id="32" idx="2"/>
            <a:endCxn id="30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Aspect="1"/>
            <a:endCxn id="30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591070" y="2456535"/>
            <a:ext cx="2407195" cy="1767983"/>
            <a:chOff x="7591070" y="2456535"/>
            <a:chExt cx="2407195" cy="17679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Elbow Connector 36"/>
            <p:cNvCxnSpPr>
              <a:cxnSpLocks noChangeAspect="1"/>
              <a:stCxn id="30" idx="2"/>
              <a:endCxn id="38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11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11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Elbow Connector 41"/>
            <p:cNvCxnSpPr>
              <a:cxnSpLocks noChangeAspect="1"/>
              <a:stCxn id="38" idx="2"/>
              <a:endCxn id="36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>
              <a:cxnSpLocks noChangeAspect="1"/>
              <a:endCxn id="36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870" y="3793082"/>
                  <a:ext cx="29681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cxnSpLocks noChangeAspect="1"/>
              <a:stCxn id="36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9" name="Straight Arrow Connector 28"/>
          <p:cNvCxnSpPr>
            <a:cxnSpLocks noChangeAspect="1"/>
          </p:cNvCxnSpPr>
          <p:nvPr/>
        </p:nvCxnSpPr>
        <p:spPr bwMode="auto">
          <a:xfrm>
            <a:off x="7591070" y="2456534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49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rapezoid 5"/>
              <p:cNvSpPr>
                <a:spLocks noChangeAspec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119250" y="2140371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467505" y="1571836"/>
                <a:ext cx="769763" cy="212786"/>
              </a:xfrm>
              <a:prstGeom prst="rect">
                <a:avLst/>
              </a:prstGeom>
              <a:blipFill rotWithShape="0">
                <a:blip r:embed="rId3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Elbow Connector 7"/>
          <p:cNvCxnSpPr>
            <a:cxnSpLocks noChangeAspect="1"/>
            <a:stCxn id="7" idx="2"/>
          </p:cNvCxnSpPr>
          <p:nvPr/>
        </p:nvCxnSpPr>
        <p:spPr bwMode="auto">
          <a:xfrm rot="16200000" flipH="1">
            <a:off x="2807370" y="1829637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cxnSpLocks noChangeAspect="1"/>
            <a:stCxn id="29" idx="2"/>
            <a:endCxn id="6" idx="5"/>
          </p:cNvCxnSpPr>
          <p:nvPr/>
        </p:nvCxnSpPr>
        <p:spPr bwMode="auto">
          <a:xfrm>
            <a:off x="2614537" y="2456260"/>
            <a:ext cx="623061" cy="29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cxnSpLocks noChangeAspect="1"/>
            <a:stCxn id="6" idx="2"/>
            <a:endCxn id="12" idx="5"/>
          </p:cNvCxnSpPr>
          <p:nvPr/>
        </p:nvCxnSpPr>
        <p:spPr bwMode="auto">
          <a:xfrm>
            <a:off x="3712960" y="2456534"/>
            <a:ext cx="633620" cy="1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5"/>
              <p:cNvSpPr>
                <a:spLocks noChangeAspec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4228232" y="2140373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>
                <a:spLocks noChangeAspec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53305" y="1571836"/>
                <a:ext cx="769765" cy="212784"/>
              </a:xfrm>
              <a:prstGeom prst="rect">
                <a:avLst/>
              </a:prstGeom>
              <a:blipFill rotWithShape="0">
                <a:blip r:embed="rId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Elbow Connector 13"/>
          <p:cNvCxnSpPr>
            <a:cxnSpLocks noChangeAspect="1"/>
          </p:cNvCxnSpPr>
          <p:nvPr/>
        </p:nvCxnSpPr>
        <p:spPr bwMode="auto">
          <a:xfrm rot="16200000" flipH="1">
            <a:off x="3904761" y="1818048"/>
            <a:ext cx="474919" cy="408064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Aspect="1"/>
            <a:stCxn id="12" idx="2"/>
          </p:cNvCxnSpPr>
          <p:nvPr/>
        </p:nvCxnSpPr>
        <p:spPr bwMode="auto">
          <a:xfrm>
            <a:off x="4821943" y="2456537"/>
            <a:ext cx="4756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rapezoid 5"/>
              <p:cNvSpPr>
                <a:spLocks noChangeAspec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997359" y="2140371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>
                <a:spLocks noChangeAspec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0001" y="1575646"/>
                <a:ext cx="769765" cy="212784"/>
              </a:xfrm>
              <a:prstGeom prst="rect">
                <a:avLst/>
              </a:prstGeom>
              <a:blipFill rotWithShape="0">
                <a:blip r:embed="rId7"/>
                <a:stretch>
                  <a:fillRect b="-1621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Elbow Connector 17"/>
          <p:cNvCxnSpPr>
            <a:cxnSpLocks noChangeAspect="1"/>
            <a:stCxn id="17" idx="2"/>
            <a:endCxn id="16" idx="6"/>
          </p:cNvCxnSpPr>
          <p:nvPr/>
        </p:nvCxnSpPr>
        <p:spPr bwMode="auto">
          <a:xfrm rot="16200000" flipH="1">
            <a:off x="6664577" y="1808735"/>
            <a:ext cx="471107" cy="430495"/>
          </a:xfrm>
          <a:prstGeom prst="bentConnector3">
            <a:avLst>
              <a:gd name="adj1" fmla="val 9965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cxnSpLocks noChangeAspect="1"/>
            <a:endCxn id="16" idx="5"/>
          </p:cNvCxnSpPr>
          <p:nvPr/>
        </p:nvCxnSpPr>
        <p:spPr bwMode="auto">
          <a:xfrm>
            <a:off x="6476323" y="2456551"/>
            <a:ext cx="63938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795" y="2259536"/>
                <a:ext cx="347851" cy="369332"/>
              </a:xfrm>
              <a:prstGeom prst="rect">
                <a:avLst/>
              </a:prstGeom>
              <a:blipFill>
                <a:blip r:embed="rId8"/>
                <a:stretch>
                  <a:fillRect l="-3509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rapezoid 5"/>
              <p:cNvSpPr>
                <a:spLocks noChangeAspec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584173" y="3630808"/>
                <a:ext cx="711729" cy="475692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cxnSpLocks noChangeAspect="1"/>
            <a:stCxn id="16" idx="2"/>
            <a:endCxn id="49" idx="0"/>
          </p:cNvCxnSpPr>
          <p:nvPr/>
        </p:nvCxnSpPr>
        <p:spPr bwMode="auto">
          <a:xfrm rot="16200000" flipH="1">
            <a:off x="7647769" y="2399836"/>
            <a:ext cx="612840" cy="726238"/>
          </a:xfrm>
          <a:prstGeom prst="bentConnector3">
            <a:avLst>
              <a:gd name="adj1" fmla="val 26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solidFill>
                <a:schemeClr val="accent6">
                  <a:lumMod val="9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lit/>
                        </m:rPr>
                        <a:rPr lang="nb-NO" sz="11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m:rPr>
                          <m:sty m:val="p"/>
                        </m:rPr>
                        <a:rPr lang="nb-NO" sz="1100" b="0" i="0" smtClean="0">
                          <a:latin typeface="Cambria Math" panose="02040503050406030204" pitchFamily="18" charset="0"/>
                        </a:rPr>
                        <m:t>pad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932426" y="3069375"/>
                <a:ext cx="769765" cy="212784"/>
              </a:xfrm>
              <a:prstGeom prst="rect">
                <a:avLst/>
              </a:prstGeom>
              <a:blipFill rotWithShape="0">
                <a:blip r:embed="rId10"/>
                <a:stretch>
                  <a:fillRect b="-1666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Elbow Connector 52"/>
          <p:cNvCxnSpPr>
            <a:cxnSpLocks noChangeAspect="1"/>
            <a:stCxn id="49" idx="2"/>
            <a:endCxn id="40" idx="6"/>
          </p:cNvCxnSpPr>
          <p:nvPr/>
        </p:nvCxnSpPr>
        <p:spPr bwMode="auto">
          <a:xfrm rot="16200000" flipH="1">
            <a:off x="8275843" y="3323624"/>
            <a:ext cx="467815" cy="384884"/>
          </a:xfrm>
          <a:prstGeom prst="bentConnector3">
            <a:avLst>
              <a:gd name="adj1" fmla="val 10002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cxnSpLocks noChangeAspect="1"/>
            <a:stCxn id="38" idx="2"/>
            <a:endCxn id="40" idx="5"/>
          </p:cNvCxnSpPr>
          <p:nvPr/>
        </p:nvCxnSpPr>
        <p:spPr bwMode="auto">
          <a:xfrm>
            <a:off x="8005717" y="3946971"/>
            <a:ext cx="69680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02" y="3990096"/>
                <a:ext cx="296811" cy="307777"/>
              </a:xfrm>
              <a:prstGeom prst="rect">
                <a:avLst/>
              </a:prstGeom>
              <a:blipFill rotWithShape="0">
                <a:blip r:embed="rId11"/>
                <a:stretch>
                  <a:fillRect r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>
            <a:cxnSpLocks noChangeAspect="1"/>
            <a:stCxn id="40" idx="2"/>
          </p:cNvCxnSpPr>
          <p:nvPr/>
        </p:nvCxnSpPr>
        <p:spPr bwMode="auto">
          <a:xfrm>
            <a:off x="9177884" y="3946972"/>
            <a:ext cx="511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rapezoid 5"/>
              <p:cNvSpPr>
                <a:spLocks noChangeAspec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2020827" y="2140097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3" idx="1"/>
            <a:endCxn id="29" idx="5"/>
          </p:cNvCxnSpPr>
          <p:nvPr/>
        </p:nvCxnSpPr>
        <p:spPr bwMode="auto">
          <a:xfrm>
            <a:off x="1619521" y="2456260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>
                <a:spLocks noChangeAspec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81703" y="1571834"/>
                <a:ext cx="769763" cy="212786"/>
              </a:xfrm>
              <a:prstGeom prst="rect">
                <a:avLst/>
              </a:prstGeom>
              <a:blipFill rotWithShape="0">
                <a:blip r:embed="rId15"/>
                <a:stretch>
                  <a:fillRect b="-270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Elbow Connector 45"/>
          <p:cNvCxnSpPr>
            <a:cxnSpLocks noChangeAspect="1"/>
          </p:cNvCxnSpPr>
          <p:nvPr/>
        </p:nvCxnSpPr>
        <p:spPr bwMode="auto">
          <a:xfrm rot="16200000" flipH="1">
            <a:off x="1706137" y="1829638"/>
            <a:ext cx="474914" cy="384883"/>
          </a:xfrm>
          <a:prstGeom prst="bentConnector3">
            <a:avLst>
              <a:gd name="adj1" fmla="val 9996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610" y="2483998"/>
                <a:ext cx="296811" cy="307777"/>
              </a:xfrm>
              <a:prstGeom prst="rect">
                <a:avLst/>
              </a:prstGeom>
              <a:blipFill rotWithShape="0">
                <a:blip r:embed="rId16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>
                <a:spLocks noChangeAspec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22375" y="2368409"/>
                <a:ext cx="697146" cy="175702"/>
              </a:xfrm>
              <a:prstGeom prst="rect">
                <a:avLst/>
              </a:prstGeom>
              <a:blipFill rotWithShape="0">
                <a:blip r:embed="rId17"/>
                <a:stretch>
                  <a:fillRect b="-1000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rapezoid 5"/>
              <p:cNvSpPr>
                <a:spLocks noChangeAspec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rapezoi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7412007" y="3630808"/>
                <a:ext cx="711728" cy="475691"/>
              </a:xfrm>
              <a:custGeom>
                <a:avLst/>
                <a:gdLst>
                  <a:gd name="connsiteX0" fmla="*/ 0 w 1177875"/>
                  <a:gd name="connsiteY0" fmla="*/ 914400 h 914400"/>
                  <a:gd name="connsiteX1" fmla="*/ 297025 w 1177875"/>
                  <a:gd name="connsiteY1" fmla="*/ 0 h 914400"/>
                  <a:gd name="connsiteX2" fmla="*/ 880850 w 1177875"/>
                  <a:gd name="connsiteY2" fmla="*/ 0 h 914400"/>
                  <a:gd name="connsiteX3" fmla="*/ 1177875 w 1177875"/>
                  <a:gd name="connsiteY3" fmla="*/ 914400 h 914400"/>
                  <a:gd name="connsiteX4" fmla="*/ 0 w 1177875"/>
                  <a:gd name="connsiteY4" fmla="*/ 914400 h 914400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636658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4400 h 915546"/>
                  <a:gd name="connsiteX1" fmla="*/ 297025 w 1177875"/>
                  <a:gd name="connsiteY1" fmla="*/ 0 h 915546"/>
                  <a:gd name="connsiteX2" fmla="*/ 880850 w 1177875"/>
                  <a:gd name="connsiteY2" fmla="*/ 0 h 915546"/>
                  <a:gd name="connsiteX3" fmla="*/ 1177875 w 1177875"/>
                  <a:gd name="connsiteY3" fmla="*/ 914400 h 915546"/>
                  <a:gd name="connsiteX4" fmla="*/ 718576 w 1177875"/>
                  <a:gd name="connsiteY4" fmla="*/ 915546 h 915546"/>
                  <a:gd name="connsiteX5" fmla="*/ 0 w 1177875"/>
                  <a:gd name="connsiteY5" fmla="*/ 914400 h 915546"/>
                  <a:gd name="connsiteX0" fmla="*/ 0 w 1177875"/>
                  <a:gd name="connsiteY0" fmla="*/ 915160 h 916306"/>
                  <a:gd name="connsiteX1" fmla="*/ 297025 w 1177875"/>
                  <a:gd name="connsiteY1" fmla="*/ 760 h 916306"/>
                  <a:gd name="connsiteX2" fmla="*/ 628590 w 1177875"/>
                  <a:gd name="connsiteY2" fmla="*/ 0 h 916306"/>
                  <a:gd name="connsiteX3" fmla="*/ 880850 w 1177875"/>
                  <a:gd name="connsiteY3" fmla="*/ 760 h 916306"/>
                  <a:gd name="connsiteX4" fmla="*/ 1177875 w 1177875"/>
                  <a:gd name="connsiteY4" fmla="*/ 915160 h 916306"/>
                  <a:gd name="connsiteX5" fmla="*/ 718576 w 1177875"/>
                  <a:gd name="connsiteY5" fmla="*/ 916306 h 916306"/>
                  <a:gd name="connsiteX6" fmla="*/ 0 w 1177875"/>
                  <a:gd name="connsiteY6" fmla="*/ 915160 h 916306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64574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74387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219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401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8747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697286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08735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3642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21820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307"/>
                  <a:gd name="connsiteX1" fmla="*/ 297025 w 1177875"/>
                  <a:gd name="connsiteY1" fmla="*/ 761 h 916307"/>
                  <a:gd name="connsiteX2" fmla="*/ 718549 w 1177875"/>
                  <a:gd name="connsiteY2" fmla="*/ 0 h 916307"/>
                  <a:gd name="connsiteX3" fmla="*/ 880850 w 1177875"/>
                  <a:gd name="connsiteY3" fmla="*/ 761 h 916307"/>
                  <a:gd name="connsiteX4" fmla="*/ 1177875 w 1177875"/>
                  <a:gd name="connsiteY4" fmla="*/ 915161 h 916307"/>
                  <a:gd name="connsiteX5" fmla="*/ 718576 w 1177875"/>
                  <a:gd name="connsiteY5" fmla="*/ 916307 h 916307"/>
                  <a:gd name="connsiteX6" fmla="*/ 0 w 1177875"/>
                  <a:gd name="connsiteY6" fmla="*/ 915161 h 916307"/>
                  <a:gd name="connsiteX0" fmla="*/ 0 w 1177875"/>
                  <a:gd name="connsiteY0" fmla="*/ 915161 h 916942"/>
                  <a:gd name="connsiteX1" fmla="*/ 297025 w 1177875"/>
                  <a:gd name="connsiteY1" fmla="*/ 761 h 916942"/>
                  <a:gd name="connsiteX2" fmla="*/ 718549 w 1177875"/>
                  <a:gd name="connsiteY2" fmla="*/ 0 h 916942"/>
                  <a:gd name="connsiteX3" fmla="*/ 880850 w 1177875"/>
                  <a:gd name="connsiteY3" fmla="*/ 761 h 916942"/>
                  <a:gd name="connsiteX4" fmla="*/ 1177875 w 1177875"/>
                  <a:gd name="connsiteY4" fmla="*/ 915161 h 916942"/>
                  <a:gd name="connsiteX5" fmla="*/ 718576 w 1177875"/>
                  <a:gd name="connsiteY5" fmla="*/ 916307 h 916942"/>
                  <a:gd name="connsiteX6" fmla="*/ 392527 w 1177875"/>
                  <a:gd name="connsiteY6" fmla="*/ 916942 h 916942"/>
                  <a:gd name="connsiteX7" fmla="*/ 0 w 1177875"/>
                  <a:gd name="connsiteY7" fmla="*/ 915161 h 91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7875" h="916942">
                    <a:moveTo>
                      <a:pt x="0" y="915161"/>
                    </a:moveTo>
                    <a:lnTo>
                      <a:pt x="297025" y="761"/>
                    </a:lnTo>
                    <a:lnTo>
                      <a:pt x="718549" y="0"/>
                    </a:lnTo>
                    <a:lnTo>
                      <a:pt x="880850" y="761"/>
                    </a:lnTo>
                    <a:lnTo>
                      <a:pt x="1177875" y="915161"/>
                    </a:lnTo>
                    <a:lnTo>
                      <a:pt x="718576" y="916307"/>
                    </a:lnTo>
                    <a:lnTo>
                      <a:pt x="392527" y="916942"/>
                    </a:lnTo>
                    <a:lnTo>
                      <a:pt x="0" y="915161"/>
                    </a:lnTo>
                    <a:close/>
                  </a:path>
                </a:pathLst>
              </a:custGeom>
              <a:blipFill rotWithShape="0">
                <a:blip r:embed="rId1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cxnSpLocks noChangeAspect="1"/>
            <a:stCxn id="48" idx="1"/>
            <a:endCxn id="38" idx="5"/>
          </p:cNvCxnSpPr>
          <p:nvPr/>
        </p:nvCxnSpPr>
        <p:spPr bwMode="auto">
          <a:xfrm>
            <a:off x="7010701" y="3946971"/>
            <a:ext cx="519654" cy="1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solidFill>
                <a:srgbClr val="E4E4F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749441" y="3069374"/>
                <a:ext cx="769763" cy="212786"/>
              </a:xfrm>
              <a:prstGeom prst="rect">
                <a:avLst/>
              </a:prstGeom>
              <a:blipFill rotWithShape="0">
                <a:blip r:embed="rId19"/>
                <a:stretch>
                  <a:fillRect b="-555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Elbow Connector 46"/>
          <p:cNvCxnSpPr>
            <a:cxnSpLocks noChangeAspect="1"/>
            <a:stCxn id="44" idx="2"/>
          </p:cNvCxnSpPr>
          <p:nvPr/>
        </p:nvCxnSpPr>
        <p:spPr bwMode="auto">
          <a:xfrm rot="16200000" flipH="1">
            <a:off x="7096724" y="3319757"/>
            <a:ext cx="468088" cy="392893"/>
          </a:xfrm>
          <a:prstGeom prst="bentConnector3">
            <a:avLst>
              <a:gd name="adj1" fmla="val 9975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13555" y="3859120"/>
                <a:ext cx="697146" cy="175702"/>
              </a:xfrm>
              <a:prstGeom prst="rect">
                <a:avLst/>
              </a:prstGeom>
              <a:blipFill rotWithShape="0">
                <a:blip r:embed="rId20"/>
                <a:stretch>
                  <a:fillRect b="-645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454" y="3777693"/>
                <a:ext cx="29681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/>
          <p:nvPr/>
        </p:nvSpPr>
        <p:spPr bwMode="auto">
          <a:xfrm rot="5400000">
            <a:off x="2133095" y="2195022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1" name="Isosceles Triangle 60"/>
          <p:cNvSpPr/>
          <p:nvPr/>
        </p:nvSpPr>
        <p:spPr bwMode="auto">
          <a:xfrm rot="5400000">
            <a:off x="7525319" y="3685521"/>
            <a:ext cx="128598" cy="120044"/>
          </a:xfrm>
          <a:prstGeom prst="triangl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ipad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471288"/>
                <a:ext cx="3056140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opad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521" y="3961439"/>
                <a:ext cx="305614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HMAC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m:rPr>
                                  <m:sty m:val="p"/>
                                </m:rPr>
                                <a:rPr lang="nb-NO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ipad</m:t>
                              </m:r>
                              <m:r>
                                <a:rPr lang="nb-NO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61" y="4663904"/>
                <a:ext cx="5469831" cy="404983"/>
              </a:xfrm>
              <a:prstGeom prst="rect">
                <a:avLst/>
              </a:prstGeom>
              <a:blipFill rotWithShape="0">
                <a:blip r:embed="rId26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ipad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851" y="1192158"/>
                <a:ext cx="8991570" cy="1632869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rgbClr val="FFDFDA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opad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…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35492" y="2912349"/>
                <a:ext cx="5413558" cy="1632869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28575" cap="flat" cmpd="sng" algn="ctr">
                <a:solidFill>
                  <a:schemeClr val="accent2">
                    <a:lumMod val="20000"/>
                    <a:lumOff val="8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2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  <p:bldP spid="19" grpId="0"/>
      <p:bldP spid="20" grpId="0" animBg="1"/>
      <p:bldP spid="5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Very</a:t>
                </a:r>
                <a:r>
                  <a:rPr lang="en-US" sz="1800" dirty="0"/>
                  <a:t>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IPsec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SSH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LTE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…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Standardized by NIST and IETF (RFC 2104)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Security proof for NMAC can be lifted to HMAC: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a secure </a:t>
                </a:r>
                <a:r>
                  <a:rPr lang="en-US" sz="1600" b="1" dirty="0"/>
                  <a:t>dual </a:t>
                </a:r>
                <a:r>
                  <a:rPr lang="en-US" sz="1600" dirty="0"/>
                  <a:t>PRF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keyed through the message is also a secure PRF)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+ assume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 is secure against </a:t>
                </a:r>
                <a:r>
                  <a:rPr lang="en-US" sz="1600" b="1" dirty="0"/>
                  <a:t>related-key</a:t>
                </a:r>
                <a:r>
                  <a:rPr lang="en-US" sz="1600" dirty="0"/>
                  <a:t> </a:t>
                </a:r>
                <a:r>
                  <a:rPr lang="en-US" sz="1600" b="1" dirty="0"/>
                  <a:t>attacks</a:t>
                </a:r>
                <a:r>
                  <a:rPr lang="en-US" sz="1600" dirty="0"/>
                  <a:t>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b="1" i="1" dirty="0"/>
                  <a:t> </a:t>
                </a:r>
                <a:r>
                  <a:rPr lang="en-US" sz="1600" dirty="0"/>
                  <a:t>are derived from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/>
                  <a:t>)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tricky proof; controversies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5703926" y="1182601"/>
            <a:ext cx="5754650" cy="2663834"/>
            <a:chOff x="922375" y="1127448"/>
            <a:chExt cx="9075890" cy="4201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119250" y="2140371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>
                  <a:spLocks noChangeAspec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467505" y="1571836"/>
                  <a:ext cx="769763" cy="21278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Elbow Connector 8"/>
            <p:cNvCxnSpPr>
              <a:cxnSpLocks noChangeAspect="1"/>
              <a:stCxn id="8" idx="2"/>
            </p:cNvCxnSpPr>
            <p:nvPr/>
          </p:nvCxnSpPr>
          <p:spPr bwMode="auto">
            <a:xfrm rot="16200000" flipH="1">
              <a:off x="2807370" y="1829637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>
              <a:cxnSpLocks noChangeAspect="1"/>
              <a:stCxn id="27" idx="2"/>
              <a:endCxn id="7" idx="5"/>
            </p:cNvCxnSpPr>
            <p:nvPr/>
          </p:nvCxnSpPr>
          <p:spPr bwMode="auto">
            <a:xfrm>
              <a:off x="2614537" y="2456260"/>
              <a:ext cx="623061" cy="29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Straight Arrow Connector 10"/>
            <p:cNvCxnSpPr>
              <a:cxnSpLocks noChangeAspect="1"/>
              <a:stCxn id="7" idx="2"/>
              <a:endCxn id="12" idx="5"/>
            </p:cNvCxnSpPr>
            <p:nvPr/>
          </p:nvCxnSpPr>
          <p:spPr bwMode="auto">
            <a:xfrm>
              <a:off x="3712960" y="2456534"/>
              <a:ext cx="633620" cy="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4228232" y="2140373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53305" y="1571836"/>
                  <a:ext cx="769765" cy="21278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Elbow Connector 13"/>
            <p:cNvCxnSpPr>
              <a:cxnSpLocks noChangeAspect="1"/>
            </p:cNvCxnSpPr>
            <p:nvPr/>
          </p:nvCxnSpPr>
          <p:spPr bwMode="auto">
            <a:xfrm rot="16200000" flipH="1">
              <a:off x="3904761" y="1818048"/>
              <a:ext cx="474919" cy="408064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cxnSpLocks noChangeAspect="1"/>
              <a:stCxn id="12" idx="2"/>
            </p:cNvCxnSpPr>
            <p:nvPr/>
          </p:nvCxnSpPr>
          <p:spPr bwMode="auto">
            <a:xfrm>
              <a:off x="4821943" y="2456537"/>
              <a:ext cx="47569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6997359" y="2140371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>
                  <a:spLocks noChangeAspec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0001" y="1575646"/>
                  <a:ext cx="769765" cy="212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21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Elbow Connector 17"/>
            <p:cNvCxnSpPr>
              <a:cxnSpLocks noChangeAspect="1"/>
              <a:stCxn id="17" idx="2"/>
              <a:endCxn id="16" idx="6"/>
            </p:cNvCxnSpPr>
            <p:nvPr/>
          </p:nvCxnSpPr>
          <p:spPr bwMode="auto">
            <a:xfrm rot="16200000" flipH="1">
              <a:off x="6664577" y="1808735"/>
              <a:ext cx="471107" cy="430495"/>
            </a:xfrm>
            <a:prstGeom prst="bentConnector3">
              <a:avLst>
                <a:gd name="adj1" fmla="val 9965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Arrow Connector 18"/>
            <p:cNvCxnSpPr>
              <a:cxnSpLocks noChangeAspect="1"/>
              <a:endCxn id="16" idx="5"/>
            </p:cNvCxnSpPr>
            <p:nvPr/>
          </p:nvCxnSpPr>
          <p:spPr bwMode="auto">
            <a:xfrm>
              <a:off x="6476323" y="2456551"/>
              <a:ext cx="6393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5801795" y="2259537"/>
                  <a:ext cx="321077" cy="3397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1795" y="2259536"/>
                  <a:ext cx="34785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509" r="-35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584173" y="3630808"/>
                  <a:ext cx="711729" cy="475692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Elbow Connector 21"/>
            <p:cNvCxnSpPr>
              <a:cxnSpLocks noChangeAspect="1"/>
              <a:stCxn id="16" idx="2"/>
              <a:endCxn id="23" idx="0"/>
            </p:cNvCxnSpPr>
            <p:nvPr/>
          </p:nvCxnSpPr>
          <p:spPr bwMode="auto">
            <a:xfrm rot="16200000" flipH="1">
              <a:off x="7647769" y="2399836"/>
              <a:ext cx="612840" cy="726238"/>
            </a:xfrm>
            <a:prstGeom prst="bentConnector3">
              <a:avLst>
                <a:gd name="adj1" fmla="val 265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>
                  <a:spLocks noChangeAspec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solidFill>
                  <a:schemeClr val="accent6">
                    <a:lumMod val="9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m:rPr>
                            <m:sty m:val="p"/>
                          </m:rPr>
                          <a:rPr lang="nb-NO" sz="800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932426" y="3069375"/>
                  <a:ext cx="769765" cy="21278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66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Elbow Connector 23"/>
            <p:cNvCxnSpPr>
              <a:cxnSpLocks noChangeAspect="1"/>
              <a:stCxn id="23" idx="2"/>
              <a:endCxn id="21" idx="6"/>
            </p:cNvCxnSpPr>
            <p:nvPr/>
          </p:nvCxnSpPr>
          <p:spPr bwMode="auto">
            <a:xfrm rot="16200000" flipH="1">
              <a:off x="8275843" y="3323624"/>
              <a:ext cx="467815" cy="384884"/>
            </a:xfrm>
            <a:prstGeom prst="bentConnector3">
              <a:avLst>
                <a:gd name="adj1" fmla="val 100027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cxnSpLocks noChangeAspect="1"/>
              <a:stCxn id="32" idx="2"/>
              <a:endCxn id="21" idx="5"/>
            </p:cNvCxnSpPr>
            <p:nvPr/>
          </p:nvCxnSpPr>
          <p:spPr bwMode="auto">
            <a:xfrm>
              <a:off x="8005717" y="3946971"/>
              <a:ext cx="69680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Arrow Connector 25"/>
            <p:cNvCxnSpPr>
              <a:cxnSpLocks noChangeAspect="1"/>
              <a:stCxn id="21" idx="2"/>
            </p:cNvCxnSpPr>
            <p:nvPr/>
          </p:nvCxnSpPr>
          <p:spPr bwMode="auto">
            <a:xfrm>
              <a:off x="9177884" y="3946972"/>
              <a:ext cx="511025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9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2020827" y="2140097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>
              <a:cxnSpLocks noChangeAspect="1"/>
              <a:stCxn id="31" idx="1"/>
              <a:endCxn id="27" idx="5"/>
            </p:cNvCxnSpPr>
            <p:nvPr/>
          </p:nvCxnSpPr>
          <p:spPr bwMode="auto">
            <a:xfrm>
              <a:off x="1619521" y="2456260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381703" y="1571834"/>
                  <a:ext cx="769763" cy="21278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0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Elbow Connector 29"/>
            <p:cNvCxnSpPr>
              <a:cxnSpLocks noChangeAspect="1"/>
            </p:cNvCxnSpPr>
            <p:nvPr/>
          </p:nvCxnSpPr>
          <p:spPr bwMode="auto">
            <a:xfrm rot="16200000" flipH="1">
              <a:off x="1706137" y="1829638"/>
              <a:ext cx="474914" cy="384883"/>
            </a:xfrm>
            <a:prstGeom prst="bentConnector3">
              <a:avLst>
                <a:gd name="adj1" fmla="val 99961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>
                  <a:spLocks noChangeAspec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22375" y="2368409"/>
                  <a:ext cx="697146" cy="17570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rapezoid 5"/>
                <p:cNvSpPr>
                  <a:spLocks noChangeAspec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rapezoid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7412007" y="3630808"/>
                  <a:ext cx="711728" cy="475691"/>
                </a:xfrm>
                <a:custGeom>
                  <a:avLst/>
                  <a:gdLst>
                    <a:gd name="connsiteX0" fmla="*/ 0 w 1177875"/>
                    <a:gd name="connsiteY0" fmla="*/ 914400 h 914400"/>
                    <a:gd name="connsiteX1" fmla="*/ 297025 w 1177875"/>
                    <a:gd name="connsiteY1" fmla="*/ 0 h 914400"/>
                    <a:gd name="connsiteX2" fmla="*/ 880850 w 1177875"/>
                    <a:gd name="connsiteY2" fmla="*/ 0 h 914400"/>
                    <a:gd name="connsiteX3" fmla="*/ 1177875 w 1177875"/>
                    <a:gd name="connsiteY3" fmla="*/ 914400 h 914400"/>
                    <a:gd name="connsiteX4" fmla="*/ 0 w 1177875"/>
                    <a:gd name="connsiteY4" fmla="*/ 914400 h 914400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636658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4400 h 915546"/>
                    <a:gd name="connsiteX1" fmla="*/ 297025 w 1177875"/>
                    <a:gd name="connsiteY1" fmla="*/ 0 h 915546"/>
                    <a:gd name="connsiteX2" fmla="*/ 880850 w 1177875"/>
                    <a:gd name="connsiteY2" fmla="*/ 0 h 915546"/>
                    <a:gd name="connsiteX3" fmla="*/ 1177875 w 1177875"/>
                    <a:gd name="connsiteY3" fmla="*/ 914400 h 915546"/>
                    <a:gd name="connsiteX4" fmla="*/ 718576 w 1177875"/>
                    <a:gd name="connsiteY4" fmla="*/ 915546 h 915546"/>
                    <a:gd name="connsiteX5" fmla="*/ 0 w 1177875"/>
                    <a:gd name="connsiteY5" fmla="*/ 914400 h 915546"/>
                    <a:gd name="connsiteX0" fmla="*/ 0 w 1177875"/>
                    <a:gd name="connsiteY0" fmla="*/ 915160 h 916306"/>
                    <a:gd name="connsiteX1" fmla="*/ 297025 w 1177875"/>
                    <a:gd name="connsiteY1" fmla="*/ 760 h 916306"/>
                    <a:gd name="connsiteX2" fmla="*/ 628590 w 1177875"/>
                    <a:gd name="connsiteY2" fmla="*/ 0 h 916306"/>
                    <a:gd name="connsiteX3" fmla="*/ 880850 w 1177875"/>
                    <a:gd name="connsiteY3" fmla="*/ 760 h 916306"/>
                    <a:gd name="connsiteX4" fmla="*/ 1177875 w 1177875"/>
                    <a:gd name="connsiteY4" fmla="*/ 915160 h 916306"/>
                    <a:gd name="connsiteX5" fmla="*/ 718576 w 1177875"/>
                    <a:gd name="connsiteY5" fmla="*/ 916306 h 916306"/>
                    <a:gd name="connsiteX6" fmla="*/ 0 w 1177875"/>
                    <a:gd name="connsiteY6" fmla="*/ 915160 h 916306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64574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74387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219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401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8747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697286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08735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3642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21820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307"/>
                    <a:gd name="connsiteX1" fmla="*/ 297025 w 1177875"/>
                    <a:gd name="connsiteY1" fmla="*/ 761 h 916307"/>
                    <a:gd name="connsiteX2" fmla="*/ 718549 w 1177875"/>
                    <a:gd name="connsiteY2" fmla="*/ 0 h 916307"/>
                    <a:gd name="connsiteX3" fmla="*/ 880850 w 1177875"/>
                    <a:gd name="connsiteY3" fmla="*/ 761 h 916307"/>
                    <a:gd name="connsiteX4" fmla="*/ 1177875 w 1177875"/>
                    <a:gd name="connsiteY4" fmla="*/ 915161 h 916307"/>
                    <a:gd name="connsiteX5" fmla="*/ 718576 w 1177875"/>
                    <a:gd name="connsiteY5" fmla="*/ 916307 h 916307"/>
                    <a:gd name="connsiteX6" fmla="*/ 0 w 1177875"/>
                    <a:gd name="connsiteY6" fmla="*/ 915161 h 916307"/>
                    <a:gd name="connsiteX0" fmla="*/ 0 w 1177875"/>
                    <a:gd name="connsiteY0" fmla="*/ 915161 h 916942"/>
                    <a:gd name="connsiteX1" fmla="*/ 297025 w 1177875"/>
                    <a:gd name="connsiteY1" fmla="*/ 761 h 916942"/>
                    <a:gd name="connsiteX2" fmla="*/ 718549 w 1177875"/>
                    <a:gd name="connsiteY2" fmla="*/ 0 h 916942"/>
                    <a:gd name="connsiteX3" fmla="*/ 880850 w 1177875"/>
                    <a:gd name="connsiteY3" fmla="*/ 761 h 916942"/>
                    <a:gd name="connsiteX4" fmla="*/ 1177875 w 1177875"/>
                    <a:gd name="connsiteY4" fmla="*/ 915161 h 916942"/>
                    <a:gd name="connsiteX5" fmla="*/ 718576 w 1177875"/>
                    <a:gd name="connsiteY5" fmla="*/ 916307 h 916942"/>
                    <a:gd name="connsiteX6" fmla="*/ 392527 w 1177875"/>
                    <a:gd name="connsiteY6" fmla="*/ 916942 h 916942"/>
                    <a:gd name="connsiteX7" fmla="*/ 0 w 1177875"/>
                    <a:gd name="connsiteY7" fmla="*/ 915161 h 916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77875" h="916942">
                      <a:moveTo>
                        <a:pt x="0" y="915161"/>
                      </a:moveTo>
                      <a:lnTo>
                        <a:pt x="297025" y="761"/>
                      </a:lnTo>
                      <a:lnTo>
                        <a:pt x="718549" y="0"/>
                      </a:lnTo>
                      <a:lnTo>
                        <a:pt x="880850" y="761"/>
                      </a:lnTo>
                      <a:lnTo>
                        <a:pt x="1177875" y="915161"/>
                      </a:lnTo>
                      <a:lnTo>
                        <a:pt x="718576" y="916307"/>
                      </a:lnTo>
                      <a:lnTo>
                        <a:pt x="392527" y="916942"/>
                      </a:lnTo>
                      <a:lnTo>
                        <a:pt x="0" y="915161"/>
                      </a:lnTo>
                      <a:close/>
                    </a:path>
                  </a:pathLst>
                </a:cu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>
              <a:cxnSpLocks noChangeAspect="1"/>
              <a:stCxn id="36" idx="1"/>
              <a:endCxn id="32" idx="5"/>
            </p:cNvCxnSpPr>
            <p:nvPr/>
          </p:nvCxnSpPr>
          <p:spPr bwMode="auto">
            <a:xfrm>
              <a:off x="7010701" y="3946971"/>
              <a:ext cx="519654" cy="1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749441" y="3069374"/>
                  <a:ext cx="769763" cy="2127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555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Elbow Connector 34"/>
            <p:cNvCxnSpPr>
              <a:cxnSpLocks noChangeAspect="1"/>
              <a:stCxn id="34" idx="2"/>
            </p:cNvCxnSpPr>
            <p:nvPr/>
          </p:nvCxnSpPr>
          <p:spPr bwMode="auto">
            <a:xfrm rot="16200000" flipH="1">
              <a:off x="7096724" y="3319757"/>
              <a:ext cx="468088" cy="392893"/>
            </a:xfrm>
            <a:prstGeom prst="bentConnector3">
              <a:avLst>
                <a:gd name="adj1" fmla="val 99753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13555" y="3859120"/>
                  <a:ext cx="697146" cy="17570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b="-645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701454" y="3777693"/>
                  <a:ext cx="296811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05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1454" y="3777693"/>
                  <a:ext cx="296811" cy="3385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Isosceles Triangle 37"/>
            <p:cNvSpPr/>
            <p:nvPr/>
          </p:nvSpPr>
          <p:spPr bwMode="auto">
            <a:xfrm rot="5400000">
              <a:off x="2133095" y="2195022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sp>
          <p:nvSpPr>
            <p:cNvPr id="39" name="Isosceles Triangle 38"/>
            <p:cNvSpPr/>
            <p:nvPr/>
          </p:nvSpPr>
          <p:spPr bwMode="auto">
            <a:xfrm rot="5400000">
              <a:off x="7525319" y="3685521"/>
              <a:ext cx="128598" cy="120044"/>
            </a:xfrm>
            <a:prstGeom prst="triangl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ipad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489" y="1127448"/>
                  <a:ext cx="1232863" cy="400461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opad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505" y="2684973"/>
                  <a:ext cx="1232863" cy="400461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050">
                            <a:latin typeface="Cambria Math" panose="02040503050406030204" pitchFamily="18" charset="0"/>
                          </a:rPr>
                          <m:t>HMAC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05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nb-NO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m:rPr>
                                <m:sty m:val="p"/>
                              </m:rPr>
                              <a:rPr lang="nb-NO" sz="1050" i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opad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lit/>
                              </m:rPr>
                              <a:rPr lang="nb-NO" sz="1050" i="1">
                                <a:latin typeface="Cambria Math" panose="02040503050406030204" pitchFamily="18" charset="0"/>
                              </a:rPr>
                              <m:t>||</m:t>
                            </m:r>
                            <m:r>
                              <a:rPr lang="nb-NO" sz="10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050" i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ipad</m:t>
                                </m:r>
                                <m:r>
                                  <a:rPr lang="nb-NO" sz="10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lit/>
                                  </m:rP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nb-NO" sz="105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05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9600" y="4895360"/>
                  <a:ext cx="5079682" cy="433327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189686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1600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05580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Absorption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5933" y="5364878"/>
            <a:ext cx="27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Squeezing phase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1" y="2480720"/>
            <a:ext cx="6867313" cy="264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596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Available next week (Wednesday 5. October)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Due: </a:t>
            </a:r>
            <a:r>
              <a:rPr lang="en-US" sz="1800" b="1" dirty="0"/>
              <a:t>two weeks </a:t>
            </a:r>
            <a:r>
              <a:rPr lang="en-US" sz="1800" dirty="0"/>
              <a:t>later (Thursday </a:t>
            </a:r>
            <a:r>
              <a:rPr lang="en-US" sz="1800" dirty="0" smtClean="0"/>
              <a:t>20</a:t>
            </a:r>
            <a:r>
              <a:rPr lang="en-US" sz="1800" dirty="0" smtClean="0"/>
              <a:t>. </a:t>
            </a:r>
            <a:r>
              <a:rPr lang="en-US" sz="1800" dirty="0"/>
              <a:t>October, 23:59)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Take-home</a:t>
            </a:r>
            <a:r>
              <a:rPr lang="en-US" sz="1800" dirty="0"/>
              <a:t>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Individual: </a:t>
            </a:r>
            <a:r>
              <a:rPr lang="en-US" sz="1800" dirty="0"/>
              <a:t>collaboration is </a:t>
            </a:r>
            <a:r>
              <a:rPr lang="en-US" sz="1800" i="1" dirty="0"/>
              <a:t>not</a:t>
            </a:r>
            <a:r>
              <a:rPr lang="en-US" sz="1800" dirty="0"/>
              <a:t> allowed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Mandatory: </a:t>
            </a:r>
            <a:r>
              <a:rPr lang="en-US" sz="1800" dirty="0"/>
              <a:t>need to pass in order to be eligible for the exam</a:t>
            </a: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All sources allowed (save for explicitly searching for the solution)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Submission: Canvas (file type = PDF; strongly prefer if you use provided </a:t>
            </a:r>
            <a:r>
              <a:rPr lang="en-US" sz="1800" dirty="0" err="1"/>
              <a:t>LaTex</a:t>
            </a:r>
            <a:r>
              <a:rPr lang="en-US" sz="1800" dirty="0"/>
              <a:t> template)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 early! The assignment may be more challenging than you expect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73949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9116</TotalTime>
  <Words>1816</Words>
  <Application>Microsoft Office PowerPoint</Application>
  <PresentationFormat>Widescreen</PresentationFormat>
  <Paragraphs>1191</Paragraphs>
  <Slides>59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Calibri</vt:lpstr>
      <vt:lpstr>Cambria</vt:lpstr>
      <vt:lpstr>Cambria Math</vt:lpstr>
      <vt:lpstr>Consolas</vt:lpstr>
      <vt:lpstr>Times New Roman</vt:lpstr>
      <vt:lpstr>1_TEK4500-UIO</vt:lpstr>
      <vt:lpstr>TEK4500-UIO</vt:lpstr>
      <vt:lpstr>2_TEK4500-UIO</vt:lpstr>
      <vt:lpstr>Lecture 6 – Hash functions</vt:lpstr>
      <vt:lpstr>Basic goals of cryptography</vt:lpstr>
      <vt:lpstr>Hash function applications</vt:lpstr>
      <vt:lpstr>Hash functions</vt:lpstr>
      <vt:lpstr>Collision resistance</vt:lpstr>
      <vt:lpstr>One-way / pre-image security</vt:lpstr>
      <vt:lpstr>Collision resistance vs. one-wayness</vt:lpstr>
      <vt:lpstr>Collision resistance vs. one-wayness</vt:lpstr>
      <vt:lpstr>Hash function applications – password storage </vt:lpstr>
      <vt:lpstr>Hash function applications – password storage </vt:lpstr>
      <vt:lpstr>Hash function applications – password storage </vt:lpstr>
      <vt:lpstr>Hash function applications – MAC domain extension</vt:lpstr>
      <vt:lpstr>Hash function applications – commitment schemes</vt:lpstr>
      <vt:lpstr>Hash function applications – commitment schemes</vt:lpstr>
      <vt:lpstr>PowerPoint Presentation</vt:lpstr>
      <vt:lpstr>Attacks on hash functions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Birthday attack</vt:lpstr>
      <vt:lpstr>PowerPoint Presentation</vt:lpstr>
      <vt:lpstr>Attacks on hash functions</vt:lpstr>
      <vt:lpstr>Designing hash functions</vt:lpstr>
      <vt:lpstr>Merkle-Damgård</vt:lpstr>
      <vt:lpstr>Merkle-Damgård</vt:lpstr>
      <vt:lpstr>Merkle-Damgård</vt:lpstr>
      <vt:lpstr>Merkle-Damgård</vt:lpstr>
      <vt:lpstr>Merkle-Damgård – security 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Merkle-Damgård – security</vt:lpstr>
      <vt:lpstr>Compression function designs</vt:lpstr>
      <vt:lpstr>Compression functions from block ciphers – Davies-Meyer</vt:lpstr>
      <vt:lpstr>Compression functions from block ciphers – Davies-Meyer</vt:lpstr>
      <vt:lpstr>Alternatives…</vt:lpstr>
      <vt:lpstr>SHA – Secure Hash Algorithm</vt:lpstr>
      <vt:lpstr>SHA1</vt:lpstr>
      <vt:lpstr>SHA0</vt:lpstr>
      <vt:lpstr>Attacks against SHA1</vt:lpstr>
      <vt:lpstr>SHA2</vt:lpstr>
      <vt:lpstr>MACs from hash functions – H(K \|\| M)</vt:lpstr>
      <vt:lpstr>MACs from hash functions – H(K \|\| M)</vt:lpstr>
      <vt:lpstr>MACs from hash functions – H(K \|\| M)</vt:lpstr>
      <vt:lpstr>NMAC</vt:lpstr>
      <vt:lpstr>HMAC</vt:lpstr>
      <vt:lpstr>HMAC</vt:lpstr>
      <vt:lpstr>SHA3</vt:lpstr>
      <vt:lpstr>Midterm exam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569</cp:revision>
  <dcterms:created xsi:type="dcterms:W3CDTF">2020-06-02T10:31:43Z</dcterms:created>
  <dcterms:modified xsi:type="dcterms:W3CDTF">2022-09-28T12:34:53Z</dcterms:modified>
</cp:coreProperties>
</file>