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1"/>
    <p:sldMasterId id="2147483692" r:id="rId2"/>
    <p:sldMasterId id="2147483709" r:id="rId3"/>
  </p:sldMasterIdLst>
  <p:notesMasterIdLst>
    <p:notesMasterId r:id="rId38"/>
  </p:notesMasterIdLst>
  <p:handoutMasterIdLst>
    <p:handoutMasterId r:id="rId39"/>
  </p:handoutMasterIdLst>
  <p:sldIdLst>
    <p:sldId id="327" r:id="rId4"/>
    <p:sldId id="404" r:id="rId5"/>
    <p:sldId id="424" r:id="rId6"/>
    <p:sldId id="339" r:id="rId7"/>
    <p:sldId id="363" r:id="rId8"/>
    <p:sldId id="359" r:id="rId9"/>
    <p:sldId id="375" r:id="rId10"/>
    <p:sldId id="367" r:id="rId11"/>
    <p:sldId id="360" r:id="rId12"/>
    <p:sldId id="355" r:id="rId13"/>
    <p:sldId id="361" r:id="rId14"/>
    <p:sldId id="328" r:id="rId15"/>
    <p:sldId id="426" r:id="rId16"/>
    <p:sldId id="329" r:id="rId17"/>
    <p:sldId id="330" r:id="rId18"/>
    <p:sldId id="430" r:id="rId19"/>
    <p:sldId id="345" r:id="rId20"/>
    <p:sldId id="331" r:id="rId21"/>
    <p:sldId id="358" r:id="rId22"/>
    <p:sldId id="347" r:id="rId23"/>
    <p:sldId id="350" r:id="rId24"/>
    <p:sldId id="425" r:id="rId25"/>
    <p:sldId id="401" r:id="rId26"/>
    <p:sldId id="341" r:id="rId27"/>
    <p:sldId id="397" r:id="rId28"/>
    <p:sldId id="398" r:id="rId29"/>
    <p:sldId id="369" r:id="rId30"/>
    <p:sldId id="407" r:id="rId31"/>
    <p:sldId id="396" r:id="rId32"/>
    <p:sldId id="354" r:id="rId33"/>
    <p:sldId id="405" r:id="rId34"/>
    <p:sldId id="352" r:id="rId35"/>
    <p:sldId id="353" r:id="rId36"/>
    <p:sldId id="428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3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FF"/>
    <a:srgbClr val="E6AF00"/>
    <a:srgbClr val="6FA58E"/>
    <a:srgbClr val="0B0B92"/>
    <a:srgbClr val="EC1C24"/>
    <a:srgbClr val="FF7F27"/>
    <a:srgbClr val="F2B800"/>
    <a:srgbClr val="FFF3CD"/>
    <a:srgbClr val="EFEFFB"/>
    <a:srgbClr val="D4D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89988" autoAdjust="0"/>
  </p:normalViewPr>
  <p:slideViewPr>
    <p:cSldViewPr snapToGrid="0" showGuides="1">
      <p:cViewPr varScale="1">
        <p:scale>
          <a:sx n="101" d="100"/>
          <a:sy n="101" d="100"/>
        </p:scale>
        <p:origin x="858" y="10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10/12/2022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10/12/2022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393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914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28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0144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425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736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52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18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37619" y="6386992"/>
            <a:ext cx="48810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17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08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2" y="1080848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080848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25-Aug-20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07139" y="6386992"/>
            <a:ext cx="5185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851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03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366499" y="6386992"/>
            <a:ext cx="55922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660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760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95182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173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637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385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21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724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347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058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8879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5253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2214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1105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7539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7981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0529630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3522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8803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765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1420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525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7911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7639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784056783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2866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371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0310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281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8227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6971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183790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45239" y="6386992"/>
            <a:ext cx="4804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72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207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295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Relationship Id="rId10" Type="http://schemas.openxmlformats.org/officeDocument/2006/relationships/image" Target="../media/image2.png"/><Relationship Id="rId4" Type="http://schemas.openxmlformats.org/officeDocument/2006/relationships/image" Target="../media/image10.pn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Relationship Id="rId11" Type="http://schemas.openxmlformats.org/officeDocument/2006/relationships/image" Target="../media/image11.png"/><Relationship Id="rId10" Type="http://schemas.openxmlformats.org/officeDocument/2006/relationships/image" Target="../media/image1.jpe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2.png"/><Relationship Id="rId18" Type="http://schemas.openxmlformats.org/officeDocument/2006/relationships/image" Target="../media/image25.png"/><Relationship Id="rId26" Type="http://schemas.openxmlformats.org/officeDocument/2006/relationships/image" Target="../media/image31.png"/><Relationship Id="rId3" Type="http://schemas.openxmlformats.org/officeDocument/2006/relationships/image" Target="../media/image13.png"/><Relationship Id="rId21" Type="http://schemas.openxmlformats.org/officeDocument/2006/relationships/image" Target="../media/image27.png"/><Relationship Id="rId7" Type="http://schemas.microsoft.com/office/2007/relationships/hdphoto" Target="../media/hdphoto2.wdp"/><Relationship Id="rId12" Type="http://schemas.microsoft.com/office/2007/relationships/hdphoto" Target="../media/hdphoto4.wdp"/><Relationship Id="rId17" Type="http://schemas.microsoft.com/office/2007/relationships/hdphoto" Target="../media/hdphoto6.wdp"/><Relationship Id="rId25" Type="http://schemas.microsoft.com/office/2007/relationships/hdphoto" Target="../media/hdphoto9.wdp"/><Relationship Id="rId2" Type="http://schemas.openxmlformats.org/officeDocument/2006/relationships/image" Target="../media/image12.png"/><Relationship Id="rId16" Type="http://schemas.openxmlformats.org/officeDocument/2006/relationships/image" Target="../media/image24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5.png"/><Relationship Id="rId11" Type="http://schemas.openxmlformats.org/officeDocument/2006/relationships/image" Target="../media/image21.png"/><Relationship Id="rId24" Type="http://schemas.openxmlformats.org/officeDocument/2006/relationships/image" Target="../media/image29.png"/><Relationship Id="rId5" Type="http://schemas.openxmlformats.org/officeDocument/2006/relationships/image" Target="../media/image14.png"/><Relationship Id="rId15" Type="http://schemas.microsoft.com/office/2007/relationships/hdphoto" Target="../media/hdphoto5.wdp"/><Relationship Id="rId23" Type="http://schemas.openxmlformats.org/officeDocument/2006/relationships/image" Target="../media/image28.png"/><Relationship Id="rId10" Type="http://schemas.openxmlformats.org/officeDocument/2006/relationships/image" Target="../media/image20.jpeg"/><Relationship Id="rId19" Type="http://schemas.microsoft.com/office/2007/relationships/hdphoto" Target="../media/hdphoto7.wdp"/><Relationship Id="rId4" Type="http://schemas.microsoft.com/office/2007/relationships/hdphoto" Target="../media/hdphoto1.wdp"/><Relationship Id="rId9" Type="http://schemas.microsoft.com/office/2007/relationships/hdphoto" Target="../media/hdphoto3.wdp"/><Relationship Id="rId14" Type="http://schemas.openxmlformats.org/officeDocument/2006/relationships/image" Target="../media/image23.png"/><Relationship Id="rId22" Type="http://schemas.microsoft.com/office/2007/relationships/hdphoto" Target="../media/hdphoto8.wdp"/><Relationship Id="rId27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33.png"/><Relationship Id="rId18" Type="http://schemas.openxmlformats.org/officeDocument/2006/relationships/image" Target="../media/image35.png"/><Relationship Id="rId3" Type="http://schemas.microsoft.com/office/2007/relationships/hdphoto" Target="../media/hdphoto7.wdp"/><Relationship Id="rId7" Type="http://schemas.openxmlformats.org/officeDocument/2006/relationships/image" Target="../media/image14.png"/><Relationship Id="rId12" Type="http://schemas.microsoft.com/office/2007/relationships/hdphoto" Target="../media/hdphoto5.wdp"/><Relationship Id="rId17" Type="http://schemas.openxmlformats.org/officeDocument/2006/relationships/image" Target="../media/image34.png"/><Relationship Id="rId2" Type="http://schemas.openxmlformats.org/officeDocument/2006/relationships/image" Target="../media/image25.png"/><Relationship Id="rId16" Type="http://schemas.microsoft.com/office/2007/relationships/hdphoto" Target="../media/hdphoto6.wdp"/><Relationship Id="rId20" Type="http://schemas.microsoft.com/office/2007/relationships/hdphoto" Target="../media/hdphoto3.wdp"/><Relationship Id="rId1" Type="http://schemas.openxmlformats.org/officeDocument/2006/relationships/slideLayout" Target="../slideLayouts/slideLayout33.xml"/><Relationship Id="rId6" Type="http://schemas.microsoft.com/office/2007/relationships/hdphoto" Target="../media/hdphoto1.wdp"/><Relationship Id="rId11" Type="http://schemas.openxmlformats.org/officeDocument/2006/relationships/image" Target="../media/image23.png"/><Relationship Id="rId5" Type="http://schemas.openxmlformats.org/officeDocument/2006/relationships/image" Target="../media/image13.png"/><Relationship Id="rId15" Type="http://schemas.openxmlformats.org/officeDocument/2006/relationships/image" Target="../media/image24.png"/><Relationship Id="rId10" Type="http://schemas.microsoft.com/office/2007/relationships/hdphoto" Target="../media/hdphoto10.wdp"/><Relationship Id="rId19" Type="http://schemas.openxmlformats.org/officeDocument/2006/relationships/image" Target="../media/image19.png"/><Relationship Id="rId4" Type="http://schemas.openxmlformats.org/officeDocument/2006/relationships/image" Target="../media/image12.png"/><Relationship Id="rId9" Type="http://schemas.openxmlformats.org/officeDocument/2006/relationships/image" Target="../media/image30.png"/><Relationship Id="rId14" Type="http://schemas.microsoft.com/office/2007/relationships/hdphoto" Target="../media/hdphoto1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9.png"/><Relationship Id="rId7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7.png"/><Relationship Id="rId10" Type="http://schemas.openxmlformats.org/officeDocument/2006/relationships/image" Target="../media/image49.png"/><Relationship Id="rId9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10.png"/><Relationship Id="rId5" Type="http://schemas.openxmlformats.org/officeDocument/2006/relationships/image" Target="../media/image400.png"/><Relationship Id="rId4" Type="http://schemas.openxmlformats.org/officeDocument/2006/relationships/image" Target="../media/image39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51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31.png"/><Relationship Id="rId11" Type="http://schemas.openxmlformats.org/officeDocument/2006/relationships/image" Target="../media/image58.png"/><Relationship Id="rId5" Type="http://schemas.openxmlformats.org/officeDocument/2006/relationships/image" Target="../media/image53.png"/><Relationship Id="rId10" Type="http://schemas.openxmlformats.org/officeDocument/2006/relationships/image" Target="../media/image57.png"/><Relationship Id="rId4" Type="http://schemas.openxmlformats.org/officeDocument/2006/relationships/image" Target="../media/image52.png"/><Relationship Id="rId9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18" Type="http://schemas.openxmlformats.org/officeDocument/2006/relationships/image" Target="../media/image77.png"/><Relationship Id="rId3" Type="http://schemas.openxmlformats.org/officeDocument/2006/relationships/image" Target="../media/image62.png"/><Relationship Id="rId21" Type="http://schemas.openxmlformats.org/officeDocument/2006/relationships/image" Target="../media/image80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17" Type="http://schemas.openxmlformats.org/officeDocument/2006/relationships/image" Target="../media/image76.png"/><Relationship Id="rId2" Type="http://schemas.openxmlformats.org/officeDocument/2006/relationships/image" Target="../media/image61.png"/><Relationship Id="rId16" Type="http://schemas.openxmlformats.org/officeDocument/2006/relationships/image" Target="../media/image75.png"/><Relationship Id="rId20" Type="http://schemas.openxmlformats.org/officeDocument/2006/relationships/image" Target="../media/image7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5" Type="http://schemas.openxmlformats.org/officeDocument/2006/relationships/image" Target="../media/image74.png"/><Relationship Id="rId10" Type="http://schemas.openxmlformats.org/officeDocument/2006/relationships/image" Target="../media/image69.png"/><Relationship Id="rId19" Type="http://schemas.openxmlformats.org/officeDocument/2006/relationships/image" Target="../media/image78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Relationship Id="rId14" Type="http://schemas.openxmlformats.org/officeDocument/2006/relationships/image" Target="../media/image73.png"/><Relationship Id="rId22" Type="http://schemas.openxmlformats.org/officeDocument/2006/relationships/image" Target="../media/image8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0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620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50.png"/><Relationship Id="rId18" Type="http://schemas.openxmlformats.org/officeDocument/2006/relationships/image" Target="../media/image651.png"/><Relationship Id="rId26" Type="http://schemas.openxmlformats.org/officeDocument/2006/relationships/image" Target="../media/image680.png"/><Relationship Id="rId3" Type="http://schemas.openxmlformats.org/officeDocument/2006/relationships/image" Target="../media/image490.png"/><Relationship Id="rId21" Type="http://schemas.openxmlformats.org/officeDocument/2006/relationships/image" Target="../media/image85.png"/><Relationship Id="rId34" Type="http://schemas.openxmlformats.org/officeDocument/2006/relationships/image" Target="../media/image87.png"/><Relationship Id="rId7" Type="http://schemas.openxmlformats.org/officeDocument/2006/relationships/image" Target="../media/image530.png"/><Relationship Id="rId12" Type="http://schemas.openxmlformats.org/officeDocument/2006/relationships/image" Target="../media/image540.png"/><Relationship Id="rId17" Type="http://schemas.openxmlformats.org/officeDocument/2006/relationships/image" Target="../media/image590.png"/><Relationship Id="rId25" Type="http://schemas.openxmlformats.org/officeDocument/2006/relationships/image" Target="../media/image450.png"/><Relationship Id="rId33" Type="http://schemas.openxmlformats.org/officeDocument/2006/relationships/image" Target="../media/image750.png"/><Relationship Id="rId2" Type="http://schemas.openxmlformats.org/officeDocument/2006/relationships/image" Target="../media/image480.png"/><Relationship Id="rId16" Type="http://schemas.openxmlformats.org/officeDocument/2006/relationships/image" Target="../media/image580.png"/><Relationship Id="rId20" Type="http://schemas.openxmlformats.org/officeDocument/2006/relationships/image" Target="../media/image84.png"/><Relationship Id="rId29" Type="http://schemas.openxmlformats.org/officeDocument/2006/relationships/image" Target="../media/image71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30.png"/><Relationship Id="rId24" Type="http://schemas.openxmlformats.org/officeDocument/2006/relationships/image" Target="../media/image661.png"/><Relationship Id="rId32" Type="http://schemas.openxmlformats.org/officeDocument/2006/relationships/image" Target="../media/image740.png"/><Relationship Id="rId5" Type="http://schemas.openxmlformats.org/officeDocument/2006/relationships/image" Target="../media/image510.png"/><Relationship Id="rId15" Type="http://schemas.openxmlformats.org/officeDocument/2006/relationships/image" Target="../media/image570.png"/><Relationship Id="rId23" Type="http://schemas.openxmlformats.org/officeDocument/2006/relationships/image" Target="../media/image650.png"/><Relationship Id="rId28" Type="http://schemas.openxmlformats.org/officeDocument/2006/relationships/image" Target="../media/image700.png"/><Relationship Id="rId10" Type="http://schemas.openxmlformats.org/officeDocument/2006/relationships/image" Target="../media/image560.png"/><Relationship Id="rId19" Type="http://schemas.openxmlformats.org/officeDocument/2006/relationships/image" Target="../media/image83.png"/><Relationship Id="rId31" Type="http://schemas.openxmlformats.org/officeDocument/2006/relationships/image" Target="../media/image730.png"/><Relationship Id="rId4" Type="http://schemas.openxmlformats.org/officeDocument/2006/relationships/image" Target="../media/image500.png"/><Relationship Id="rId9" Type="http://schemas.openxmlformats.org/officeDocument/2006/relationships/image" Target="../media/image551.png"/><Relationship Id="rId14" Type="http://schemas.openxmlformats.org/officeDocument/2006/relationships/image" Target="../media/image641.png"/><Relationship Id="rId22" Type="http://schemas.openxmlformats.org/officeDocument/2006/relationships/image" Target="../media/image640.png"/><Relationship Id="rId27" Type="http://schemas.openxmlformats.org/officeDocument/2006/relationships/image" Target="../media/image86.png"/><Relationship Id="rId30" Type="http://schemas.openxmlformats.org/officeDocument/2006/relationships/image" Target="../media/image720.png"/><Relationship Id="rId35" Type="http://schemas.openxmlformats.org/officeDocument/2006/relationships/image" Target="../media/image88.png"/><Relationship Id="rId8" Type="http://schemas.openxmlformats.org/officeDocument/2006/relationships/image" Target="../media/image54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10" Type="http://schemas.openxmlformats.org/officeDocument/2006/relationships/image" Target="../media/image45.png"/><Relationship Id="rId4" Type="http://schemas.openxmlformats.org/officeDocument/2006/relationships/image" Target="../media/image91.png"/><Relationship Id="rId9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0.png"/><Relationship Id="rId13" Type="http://schemas.openxmlformats.org/officeDocument/2006/relationships/image" Target="../media/image880.png"/><Relationship Id="rId3" Type="http://schemas.openxmlformats.org/officeDocument/2006/relationships/image" Target="../media/image780.png"/><Relationship Id="rId7" Type="http://schemas.openxmlformats.org/officeDocument/2006/relationships/image" Target="../media/image95.png"/><Relationship Id="rId12" Type="http://schemas.openxmlformats.org/officeDocument/2006/relationships/image" Target="../media/image870.png"/><Relationship Id="rId17" Type="http://schemas.openxmlformats.org/officeDocument/2006/relationships/image" Target="../media/image920.png"/><Relationship Id="rId2" Type="http://schemas.openxmlformats.org/officeDocument/2006/relationships/image" Target="../media/image770.png"/><Relationship Id="rId16" Type="http://schemas.openxmlformats.org/officeDocument/2006/relationships/image" Target="../media/image91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11.png"/><Relationship Id="rId11" Type="http://schemas.openxmlformats.org/officeDocument/2006/relationships/image" Target="../media/image860.png"/><Relationship Id="rId5" Type="http://schemas.openxmlformats.org/officeDocument/2006/relationships/image" Target="../media/image801.png"/><Relationship Id="rId15" Type="http://schemas.openxmlformats.org/officeDocument/2006/relationships/image" Target="../media/image900.png"/><Relationship Id="rId10" Type="http://schemas.openxmlformats.org/officeDocument/2006/relationships/image" Target="../media/image850.png"/><Relationship Id="rId4" Type="http://schemas.openxmlformats.org/officeDocument/2006/relationships/image" Target="../media/image790.png"/><Relationship Id="rId9" Type="http://schemas.openxmlformats.org/officeDocument/2006/relationships/image" Target="../media/image840.png"/><Relationship Id="rId14" Type="http://schemas.openxmlformats.org/officeDocument/2006/relationships/image" Target="../media/image89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0.png"/><Relationship Id="rId13" Type="http://schemas.openxmlformats.org/officeDocument/2006/relationships/image" Target="../media/image99.png"/><Relationship Id="rId7" Type="http://schemas.openxmlformats.org/officeDocument/2006/relationships/image" Target="../media/image940.png"/><Relationship Id="rId12" Type="http://schemas.openxmlformats.org/officeDocument/2006/relationships/image" Target="../media/image98.png"/><Relationship Id="rId17" Type="http://schemas.openxmlformats.org/officeDocument/2006/relationships/image" Target="../media/image103.png"/><Relationship Id="rId2" Type="http://schemas.openxmlformats.org/officeDocument/2006/relationships/image" Target="../media/image931.png"/><Relationship Id="rId16" Type="http://schemas.openxmlformats.org/officeDocument/2006/relationships/image" Target="../media/image10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30.png"/><Relationship Id="rId11" Type="http://schemas.openxmlformats.org/officeDocument/2006/relationships/image" Target="../media/image97.png"/><Relationship Id="rId5" Type="http://schemas.openxmlformats.org/officeDocument/2006/relationships/image" Target="../media/image950.png"/><Relationship Id="rId15" Type="http://schemas.openxmlformats.org/officeDocument/2006/relationships/image" Target="../media/image101.png"/><Relationship Id="rId10" Type="http://schemas.openxmlformats.org/officeDocument/2006/relationships/image" Target="../media/image96.png"/><Relationship Id="rId4" Type="http://schemas.openxmlformats.org/officeDocument/2006/relationships/image" Target="../media/image941.png"/><Relationship Id="rId9" Type="http://schemas.openxmlformats.org/officeDocument/2006/relationships/image" Target="../media/image810.png"/><Relationship Id="rId14" Type="http://schemas.openxmlformats.org/officeDocument/2006/relationships/image" Target="../media/image10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image" Target="../media/image1110.png"/><Relationship Id="rId18" Type="http://schemas.openxmlformats.org/officeDocument/2006/relationships/image" Target="../media/image116.png"/><Relationship Id="rId3" Type="http://schemas.openxmlformats.org/officeDocument/2006/relationships/image" Target="../media/image104.png"/><Relationship Id="rId21" Type="http://schemas.openxmlformats.org/officeDocument/2006/relationships/image" Target="../media/image119.png"/><Relationship Id="rId7" Type="http://schemas.openxmlformats.org/officeDocument/2006/relationships/image" Target="../media/image108.png"/><Relationship Id="rId12" Type="http://schemas.openxmlformats.org/officeDocument/2006/relationships/image" Target="../media/image1100.png"/><Relationship Id="rId17" Type="http://schemas.openxmlformats.org/officeDocument/2006/relationships/image" Target="../media/image115.png"/><Relationship Id="rId2" Type="http://schemas.openxmlformats.org/officeDocument/2006/relationships/image" Target="../media/image1030.png"/><Relationship Id="rId16" Type="http://schemas.openxmlformats.org/officeDocument/2006/relationships/image" Target="../media/image114.png"/><Relationship Id="rId20" Type="http://schemas.openxmlformats.org/officeDocument/2006/relationships/image" Target="../media/image11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15" Type="http://schemas.openxmlformats.org/officeDocument/2006/relationships/image" Target="../media/image113.png"/><Relationship Id="rId23" Type="http://schemas.openxmlformats.org/officeDocument/2006/relationships/image" Target="../media/image121.png"/><Relationship Id="rId10" Type="http://schemas.openxmlformats.org/officeDocument/2006/relationships/image" Target="../media/image111.png"/><Relationship Id="rId19" Type="http://schemas.openxmlformats.org/officeDocument/2006/relationships/image" Target="../media/image117.png"/><Relationship Id="rId4" Type="http://schemas.openxmlformats.org/officeDocument/2006/relationships/image" Target="../media/image105.png"/><Relationship Id="rId9" Type="http://schemas.openxmlformats.org/officeDocument/2006/relationships/image" Target="../media/image110.png"/><Relationship Id="rId14" Type="http://schemas.openxmlformats.org/officeDocument/2006/relationships/image" Target="../media/image112.png"/><Relationship Id="rId22" Type="http://schemas.openxmlformats.org/officeDocument/2006/relationships/image" Target="../media/image12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0.png"/><Relationship Id="rId13" Type="http://schemas.openxmlformats.org/officeDocument/2006/relationships/image" Target="../media/image123.png"/><Relationship Id="rId18" Type="http://schemas.openxmlformats.org/officeDocument/2006/relationships/image" Target="../media/image127.png"/><Relationship Id="rId3" Type="http://schemas.openxmlformats.org/officeDocument/2006/relationships/image" Target="../media/image1130.png"/><Relationship Id="rId7" Type="http://schemas.openxmlformats.org/officeDocument/2006/relationships/image" Target="../media/image1170.png"/><Relationship Id="rId12" Type="http://schemas.openxmlformats.org/officeDocument/2006/relationships/image" Target="../media/image122.png"/><Relationship Id="rId17" Type="http://schemas.openxmlformats.org/officeDocument/2006/relationships/image" Target="../media/image126.png"/><Relationship Id="rId2" Type="http://schemas.openxmlformats.org/officeDocument/2006/relationships/image" Target="../media/image1120.png"/><Relationship Id="rId16" Type="http://schemas.openxmlformats.org/officeDocument/2006/relationships/image" Target="../media/image125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160.png"/><Relationship Id="rId11" Type="http://schemas.openxmlformats.org/officeDocument/2006/relationships/image" Target="../media/image1210.png"/><Relationship Id="rId5" Type="http://schemas.openxmlformats.org/officeDocument/2006/relationships/image" Target="../media/image1150.png"/><Relationship Id="rId15" Type="http://schemas.openxmlformats.org/officeDocument/2006/relationships/image" Target="../media/image125.png"/><Relationship Id="rId10" Type="http://schemas.openxmlformats.org/officeDocument/2006/relationships/image" Target="../media/image1201.png"/><Relationship Id="rId19" Type="http://schemas.openxmlformats.org/officeDocument/2006/relationships/image" Target="../media/image128.png"/><Relationship Id="rId4" Type="http://schemas.openxmlformats.org/officeDocument/2006/relationships/image" Target="../media/image1140.png"/><Relationship Id="rId9" Type="http://schemas.openxmlformats.org/officeDocument/2006/relationships/image" Target="../media/image1190.png"/><Relationship Id="rId14" Type="http://schemas.openxmlformats.org/officeDocument/2006/relationships/image" Target="../media/image12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30.png"/><Relationship Id="rId7" Type="http://schemas.openxmlformats.org/officeDocument/2006/relationships/image" Target="../media/image134.png"/><Relationship Id="rId12" Type="http://schemas.openxmlformats.org/officeDocument/2006/relationships/image" Target="../media/image139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33.png"/><Relationship Id="rId11" Type="http://schemas.openxmlformats.org/officeDocument/2006/relationships/image" Target="../media/image138.png"/><Relationship Id="rId5" Type="http://schemas.openxmlformats.org/officeDocument/2006/relationships/image" Target="../media/image132.png"/><Relationship Id="rId10" Type="http://schemas.openxmlformats.org/officeDocument/2006/relationships/image" Target="../media/image137.png"/><Relationship Id="rId4" Type="http://schemas.openxmlformats.org/officeDocument/2006/relationships/image" Target="../media/image131.png"/><Relationship Id="rId9" Type="http://schemas.openxmlformats.org/officeDocument/2006/relationships/image" Target="../media/image13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0.png"/><Relationship Id="rId13" Type="http://schemas.openxmlformats.org/officeDocument/2006/relationships/image" Target="../media/image148.png"/><Relationship Id="rId3" Type="http://schemas.openxmlformats.org/officeDocument/2006/relationships/image" Target="../media/image140.png"/><Relationship Id="rId12" Type="http://schemas.openxmlformats.org/officeDocument/2006/relationships/image" Target="../media/image14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43.png"/><Relationship Id="rId11" Type="http://schemas.openxmlformats.org/officeDocument/2006/relationships/image" Target="../media/image146.png"/><Relationship Id="rId5" Type="http://schemas.openxmlformats.org/officeDocument/2006/relationships/image" Target="../media/image142.png"/><Relationship Id="rId15" Type="http://schemas.openxmlformats.org/officeDocument/2006/relationships/image" Target="../media/image150.png"/><Relationship Id="rId10" Type="http://schemas.openxmlformats.org/officeDocument/2006/relationships/image" Target="../media/image145.png"/><Relationship Id="rId4" Type="http://schemas.openxmlformats.org/officeDocument/2006/relationships/image" Target="../media/image141.png"/><Relationship Id="rId9" Type="http://schemas.openxmlformats.org/officeDocument/2006/relationships/image" Target="../media/image144.png"/><Relationship Id="rId14" Type="http://schemas.openxmlformats.org/officeDocument/2006/relationships/image" Target="../media/image14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0.png"/><Relationship Id="rId1" Type="http://schemas.openxmlformats.org/officeDocument/2006/relationships/slideLayout" Target="../slideLayouts/slideLayout3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13" Type="http://schemas.openxmlformats.org/officeDocument/2006/relationships/image" Target="../media/image156.png"/><Relationship Id="rId3" Type="http://schemas.openxmlformats.org/officeDocument/2006/relationships/image" Target="../media/image1352.png"/><Relationship Id="rId7" Type="http://schemas.openxmlformats.org/officeDocument/2006/relationships/image" Target="../media/image152.png"/><Relationship Id="rId12" Type="http://schemas.openxmlformats.org/officeDocument/2006/relationships/image" Target="../media/image1430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46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390.png"/><Relationship Id="rId11" Type="http://schemas.openxmlformats.org/officeDocument/2006/relationships/image" Target="../media/image1420.png"/><Relationship Id="rId15" Type="http://schemas.openxmlformats.org/officeDocument/2006/relationships/image" Target="../media/image157.png"/><Relationship Id="rId10" Type="http://schemas.openxmlformats.org/officeDocument/2006/relationships/image" Target="../media/image155.png"/><Relationship Id="rId4" Type="http://schemas.openxmlformats.org/officeDocument/2006/relationships/image" Target="../media/image151.png"/><Relationship Id="rId9" Type="http://schemas.openxmlformats.org/officeDocument/2006/relationships/image" Target="../media/image154.png"/><Relationship Id="rId14" Type="http://schemas.microsoft.com/office/2007/relationships/hdphoto" Target="../media/hdphoto12.wd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0.png"/><Relationship Id="rId13" Type="http://schemas.openxmlformats.org/officeDocument/2006/relationships/image" Target="../media/image157.png"/><Relationship Id="rId3" Type="http://schemas.openxmlformats.org/officeDocument/2006/relationships/image" Target="../media/image1470.png"/><Relationship Id="rId7" Type="http://schemas.openxmlformats.org/officeDocument/2006/relationships/image" Target="../media/image160.png"/><Relationship Id="rId12" Type="http://schemas.microsoft.com/office/2007/relationships/hdphoto" Target="../media/hdphoto12.wdp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57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59.png"/><Relationship Id="rId11" Type="http://schemas.openxmlformats.org/officeDocument/2006/relationships/image" Target="../media/image156.png"/><Relationship Id="rId5" Type="http://schemas.openxmlformats.org/officeDocument/2006/relationships/image" Target="../media/image1490.png"/><Relationship Id="rId15" Type="http://schemas.openxmlformats.org/officeDocument/2006/relationships/image" Target="../media/image1560.png"/><Relationship Id="rId10" Type="http://schemas.openxmlformats.org/officeDocument/2006/relationships/image" Target="../media/image1540.png"/><Relationship Id="rId4" Type="http://schemas.openxmlformats.org/officeDocument/2006/relationships/image" Target="../media/image158.png"/><Relationship Id="rId9" Type="http://schemas.openxmlformats.org/officeDocument/2006/relationships/image" Target="../media/image1530.png"/><Relationship Id="rId14" Type="http://schemas.openxmlformats.org/officeDocument/2006/relationships/image" Target="../media/image155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13" Type="http://schemas.microsoft.com/office/2007/relationships/hdphoto" Target="../media/hdphoto12.wdp"/><Relationship Id="rId18" Type="http://schemas.microsoft.com/office/2007/relationships/hdphoto" Target="../media/hdphoto13.wdp"/><Relationship Id="rId3" Type="http://schemas.openxmlformats.org/officeDocument/2006/relationships/image" Target="../media/image161.png"/><Relationship Id="rId7" Type="http://schemas.openxmlformats.org/officeDocument/2006/relationships/image" Target="../media/image152.png"/><Relationship Id="rId12" Type="http://schemas.openxmlformats.org/officeDocument/2006/relationships/image" Target="../media/image156.png"/><Relationship Id="rId17" Type="http://schemas.openxmlformats.org/officeDocument/2006/relationships/image" Target="../media/image164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63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390.png"/><Relationship Id="rId11" Type="http://schemas.openxmlformats.org/officeDocument/2006/relationships/image" Target="../media/image1420.png"/><Relationship Id="rId5" Type="http://schemas.openxmlformats.org/officeDocument/2006/relationships/image" Target="../media/image151.png"/><Relationship Id="rId15" Type="http://schemas.openxmlformats.org/officeDocument/2006/relationships/image" Target="../media/image162.png"/><Relationship Id="rId10" Type="http://schemas.openxmlformats.org/officeDocument/2006/relationships/image" Target="../media/image155.png"/><Relationship Id="rId19" Type="http://schemas.openxmlformats.org/officeDocument/2006/relationships/image" Target="../media/image1430.png"/><Relationship Id="rId4" Type="http://schemas.openxmlformats.org/officeDocument/2006/relationships/image" Target="../media/image1352.png"/><Relationship Id="rId9" Type="http://schemas.openxmlformats.org/officeDocument/2006/relationships/image" Target="../media/image154.png"/><Relationship Id="rId14" Type="http://schemas.openxmlformats.org/officeDocument/2006/relationships/image" Target="../media/image15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png"/><Relationship Id="rId3" Type="http://schemas.openxmlformats.org/officeDocument/2006/relationships/image" Target="../media/image164.png"/><Relationship Id="rId7" Type="http://schemas.openxmlformats.org/officeDocument/2006/relationships/image" Target="../media/image165.png"/><Relationship Id="rId12" Type="http://schemas.openxmlformats.org/officeDocument/2006/relationships/image" Target="../media/image170.png"/><Relationship Id="rId2" Type="http://schemas.openxmlformats.org/officeDocument/2006/relationships/image" Target="../media/image162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640.png"/><Relationship Id="rId11" Type="http://schemas.openxmlformats.org/officeDocument/2006/relationships/image" Target="../media/image169.png"/><Relationship Id="rId5" Type="http://schemas.openxmlformats.org/officeDocument/2006/relationships/image" Target="../media/image1630.png"/><Relationship Id="rId10" Type="http://schemas.openxmlformats.org/officeDocument/2006/relationships/image" Target="../media/image168.png"/><Relationship Id="rId4" Type="http://schemas.microsoft.com/office/2007/relationships/hdphoto" Target="../media/hdphoto13.wdp"/><Relationship Id="rId9" Type="http://schemas.openxmlformats.org/officeDocument/2006/relationships/image" Target="../media/image16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png"/><Relationship Id="rId3" Type="http://schemas.microsoft.com/office/2007/relationships/hdphoto" Target="../media/hdphoto13.wdp"/><Relationship Id="rId7" Type="http://schemas.openxmlformats.org/officeDocument/2006/relationships/image" Target="../media/image173.png"/><Relationship Id="rId12" Type="http://schemas.openxmlformats.org/officeDocument/2006/relationships/image" Target="../media/image177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72.png"/><Relationship Id="rId11" Type="http://schemas.openxmlformats.org/officeDocument/2006/relationships/image" Target="../media/image176.png"/><Relationship Id="rId5" Type="http://schemas.openxmlformats.org/officeDocument/2006/relationships/image" Target="../media/image1640.png"/><Relationship Id="rId10" Type="http://schemas.openxmlformats.org/officeDocument/2006/relationships/image" Target="../media/image175.png"/><Relationship Id="rId4" Type="http://schemas.openxmlformats.org/officeDocument/2006/relationships/image" Target="../media/image171.png"/><Relationship Id="rId9" Type="http://schemas.openxmlformats.org/officeDocument/2006/relationships/image" Target="../media/image16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7" Type="http://schemas.openxmlformats.org/officeDocument/2006/relationships/image" Target="../media/image183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82.png"/><Relationship Id="rId5" Type="http://schemas.openxmlformats.org/officeDocument/2006/relationships/image" Target="../media/image181.png"/><Relationship Id="rId4" Type="http://schemas.openxmlformats.org/officeDocument/2006/relationships/image" Target="../media/image18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32.xml"/></Relationships>
</file>

<file path=ppt/slides/_rels/slide31.xml.rels><?xml version="1.0" encoding="UTF-8" standalone="yes"?>
<Relationships xmlns="http://schemas.openxmlformats.org/package/2006/relationships"><Relationship Id="rId39" Type="http://schemas.openxmlformats.org/officeDocument/2006/relationships/image" Target="../media/image398.png"/><Relationship Id="rId34" Type="http://schemas.openxmlformats.org/officeDocument/2006/relationships/image" Target="../media/image389.png"/><Relationship Id="rId42" Type="http://schemas.openxmlformats.org/officeDocument/2006/relationships/image" Target="../media/image192.png"/><Relationship Id="rId47" Type="http://schemas.openxmlformats.org/officeDocument/2006/relationships/image" Target="../media/image194.png"/><Relationship Id="rId50" Type="http://schemas.openxmlformats.org/officeDocument/2006/relationships/image" Target="../media/image197.png"/><Relationship Id="rId55" Type="http://schemas.openxmlformats.org/officeDocument/2006/relationships/image" Target="../media/image200.png"/><Relationship Id="rId63" Type="http://schemas.openxmlformats.org/officeDocument/2006/relationships/image" Target="../media/image431.png"/><Relationship Id="rId38" Type="http://schemas.openxmlformats.org/officeDocument/2006/relationships/image" Target="../media/image397.png"/><Relationship Id="rId46" Type="http://schemas.openxmlformats.org/officeDocument/2006/relationships/image" Target="../media/image193.png"/><Relationship Id="rId59" Type="http://schemas.openxmlformats.org/officeDocument/2006/relationships/image" Target="../media/image426.png"/><Relationship Id="rId2" Type="http://schemas.openxmlformats.org/officeDocument/2006/relationships/notesSlide" Target="../notesSlides/notesSlide7.xml"/><Relationship Id="rId41" Type="http://schemas.openxmlformats.org/officeDocument/2006/relationships/image" Target="../media/image191.png"/><Relationship Id="rId54" Type="http://schemas.openxmlformats.org/officeDocument/2006/relationships/image" Target="../media/image1921.png"/><Relationship Id="rId62" Type="http://schemas.openxmlformats.org/officeDocument/2006/relationships/image" Target="../media/image42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89.png"/><Relationship Id="rId37" Type="http://schemas.openxmlformats.org/officeDocument/2006/relationships/image" Target="../media/image394.png"/><Relationship Id="rId40" Type="http://schemas.openxmlformats.org/officeDocument/2006/relationships/image" Target="../media/image190.png"/><Relationship Id="rId45" Type="http://schemas.openxmlformats.org/officeDocument/2006/relationships/image" Target="../media/image409.png"/><Relationship Id="rId53" Type="http://schemas.openxmlformats.org/officeDocument/2006/relationships/image" Target="../media/image419.png"/><Relationship Id="rId58" Type="http://schemas.openxmlformats.org/officeDocument/2006/relationships/image" Target="../media/image425.png"/><Relationship Id="rId5" Type="http://schemas.openxmlformats.org/officeDocument/2006/relationships/image" Target="../media/image188.png"/><Relationship Id="rId36" Type="http://schemas.openxmlformats.org/officeDocument/2006/relationships/image" Target="../media/image393.png"/><Relationship Id="rId49" Type="http://schemas.openxmlformats.org/officeDocument/2006/relationships/image" Target="../media/image196.png"/><Relationship Id="rId57" Type="http://schemas.openxmlformats.org/officeDocument/2006/relationships/image" Target="../media/image424.png"/><Relationship Id="rId61" Type="http://schemas.openxmlformats.org/officeDocument/2006/relationships/image" Target="../media/image428.png"/><Relationship Id="rId44" Type="http://schemas.openxmlformats.org/officeDocument/2006/relationships/image" Target="../media/image408.png"/><Relationship Id="rId52" Type="http://schemas.openxmlformats.org/officeDocument/2006/relationships/image" Target="../media/image199.png"/><Relationship Id="rId65" Type="http://schemas.openxmlformats.org/officeDocument/2006/relationships/image" Target="../media/image202.png"/><Relationship Id="rId60" Type="http://schemas.openxmlformats.org/officeDocument/2006/relationships/image" Target="../media/image427.png"/><Relationship Id="rId4" Type="http://schemas.openxmlformats.org/officeDocument/2006/relationships/image" Target="../media/image187.png"/><Relationship Id="rId35" Type="http://schemas.openxmlformats.org/officeDocument/2006/relationships/image" Target="../media/image392.png"/><Relationship Id="rId43" Type="http://schemas.openxmlformats.org/officeDocument/2006/relationships/image" Target="../media/image407.png"/><Relationship Id="rId48" Type="http://schemas.openxmlformats.org/officeDocument/2006/relationships/image" Target="../media/image195.png"/><Relationship Id="rId56" Type="http://schemas.openxmlformats.org/officeDocument/2006/relationships/image" Target="../media/image423.png"/><Relationship Id="rId64" Type="http://schemas.openxmlformats.org/officeDocument/2006/relationships/image" Target="../media/image201.png"/><Relationship Id="rId51" Type="http://schemas.openxmlformats.org/officeDocument/2006/relationships/image" Target="../media/image198.png"/><Relationship Id="rId3" Type="http://schemas.openxmlformats.org/officeDocument/2006/relationships/image" Target="../media/image18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hyperlink" Target="https://en.wikipedia.org/wiki/Discrete_logarithm_records" TargetMode="External"/><Relationship Id="rId1" Type="http://schemas.openxmlformats.org/officeDocument/2006/relationships/slideLayout" Target="../slideLayouts/slideLayout3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g"/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b-NO" dirty="0"/>
              <a:t>Lecture 8 – Group theory, </a:t>
            </a:r>
            <a:br>
              <a:rPr lang="nb-NO" dirty="0"/>
            </a:br>
            <a:r>
              <a:rPr lang="nb-NO" dirty="0"/>
              <a:t>Diffie-Hellman key exchange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dirty="0"/>
              <a:t>12.10.2022 </a:t>
            </a:r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Creating secure channels: encryption schemes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32412" y="4616970"/>
                <a:ext cx="531037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𝓔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encryption algorithm (public)	</a:t>
                </a:r>
              </a:p>
              <a:p>
                <a:r>
                  <a:rPr lang="nb-NO" sz="2000" dirty="0">
                    <a:solidFill>
                      <a:schemeClr val="tx2"/>
                    </a:solidFill>
                  </a:rPr>
                  <a:t>	</a:t>
                </a: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𝓓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decryption algorithm (public)</a:t>
                </a: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12" y="4616970"/>
                <a:ext cx="5310376" cy="224676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1580033" y="2169761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225436" y="2237913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 bwMode="auto">
          <a:xfrm flipV="1">
            <a:off x="3073452" y="3235682"/>
            <a:ext cx="45597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TextBox 33"/>
          <p:cNvSpPr txBox="1"/>
          <p:nvPr/>
        </p:nvSpPr>
        <p:spPr>
          <a:xfrm>
            <a:off x="5861352" y="2769880"/>
            <a:ext cx="481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Elbow Connector 40"/>
          <p:cNvCxnSpPr>
            <a:stCxn id="30" idx="1"/>
            <a:endCxn id="37" idx="0"/>
          </p:cNvCxnSpPr>
          <p:nvPr/>
        </p:nvCxnSpPr>
        <p:spPr bwMode="auto">
          <a:xfrm rot="10800000" flipV="1">
            <a:off x="8791348" y="2468746"/>
            <a:ext cx="1434088" cy="36469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TextBox 45"/>
          <p:cNvSpPr txBox="1"/>
          <p:nvPr/>
        </p:nvSpPr>
        <p:spPr>
          <a:xfrm>
            <a:off x="2682049" y="3000713"/>
            <a:ext cx="481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cxnSp>
        <p:nvCxnSpPr>
          <p:cNvPr id="47" name="Straight Arrow Connector 46"/>
          <p:cNvCxnSpPr/>
          <p:nvPr/>
        </p:nvCxnSpPr>
        <p:spPr bwMode="auto">
          <a:xfrm flipH="1">
            <a:off x="8791347" y="3644894"/>
            <a:ext cx="1" cy="40625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/>
                  <a:t>M /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400" dirty="0"/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blipFill rotWithShape="0">
                <a:blip r:embed="rId9"/>
                <a:stretch>
                  <a:fillRect l="-8333" t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6183888" y="5238432"/>
            <a:ext cx="46522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chemeClr val="accent1">
                    <a:lumMod val="50000"/>
                  </a:schemeClr>
                </a:solidFill>
              </a:rPr>
              <a:t>K : </a:t>
            </a:r>
            <a:r>
              <a:rPr lang="nb-NO" sz="2000" dirty="0">
                <a:solidFill>
                  <a:schemeClr val="tx2"/>
                </a:solidFill>
              </a:rPr>
              <a:t>encryption / decryption key (secret)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21" name="Straight Arrow Connector 20"/>
          <p:cNvCxnSpPr>
            <a:stCxn id="10" idx="3"/>
            <a:endCxn id="37" idx="1"/>
          </p:cNvCxnSpPr>
          <p:nvPr/>
        </p:nvCxnSpPr>
        <p:spPr bwMode="auto">
          <a:xfrm>
            <a:off x="4306670" y="3231545"/>
            <a:ext cx="411139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Elbow Connector 41"/>
          <p:cNvCxnSpPr>
            <a:stCxn id="29" idx="3"/>
            <a:endCxn id="10" idx="0"/>
          </p:cNvCxnSpPr>
          <p:nvPr/>
        </p:nvCxnSpPr>
        <p:spPr bwMode="auto">
          <a:xfrm>
            <a:off x="2206751" y="2400594"/>
            <a:ext cx="1726638" cy="4328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3909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Creating secure channels: encryption schemes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cxnSp>
        <p:nvCxnSpPr>
          <p:cNvPr id="21" name="Straight Arrow Connector 20"/>
          <p:cNvCxnSpPr>
            <a:stCxn id="10" idx="3"/>
            <a:endCxn id="37" idx="1"/>
          </p:cNvCxnSpPr>
          <p:nvPr/>
        </p:nvCxnSpPr>
        <p:spPr bwMode="auto">
          <a:xfrm>
            <a:off x="4306670" y="3231545"/>
            <a:ext cx="411139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1580033" y="2169761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rgbClr val="C00000"/>
                </a:solidFill>
              </a:rPr>
              <a:t>K</a:t>
            </a:r>
            <a:r>
              <a:rPr lang="nb-NO" sz="2400" baseline="-25000" dirty="0">
                <a:solidFill>
                  <a:srgbClr val="C00000"/>
                </a:solidFill>
              </a:rPr>
              <a:t>e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225436" y="2237913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rgbClr val="C00000"/>
                </a:solidFill>
              </a:rPr>
              <a:t>K</a:t>
            </a:r>
            <a:r>
              <a:rPr lang="nb-NO" sz="2400" baseline="-25000" dirty="0">
                <a:solidFill>
                  <a:srgbClr val="C00000"/>
                </a:solidFill>
              </a:rPr>
              <a:t>d</a:t>
            </a:r>
            <a:endParaRPr lang="en-US" sz="2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 bwMode="auto">
          <a:xfrm flipV="1">
            <a:off x="3073452" y="3235682"/>
            <a:ext cx="45597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TextBox 33"/>
          <p:cNvSpPr txBox="1"/>
          <p:nvPr/>
        </p:nvSpPr>
        <p:spPr>
          <a:xfrm>
            <a:off x="5861352" y="2769880"/>
            <a:ext cx="481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41" name="Elbow Connector 40"/>
          <p:cNvCxnSpPr>
            <a:stCxn id="30" idx="1"/>
            <a:endCxn id="37" idx="0"/>
          </p:cNvCxnSpPr>
          <p:nvPr/>
        </p:nvCxnSpPr>
        <p:spPr bwMode="auto">
          <a:xfrm rot="10800000" flipV="1">
            <a:off x="8791348" y="2468746"/>
            <a:ext cx="1434088" cy="36469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Elbow Connector 41"/>
          <p:cNvCxnSpPr>
            <a:stCxn id="29" idx="3"/>
            <a:endCxn id="10" idx="0"/>
          </p:cNvCxnSpPr>
          <p:nvPr/>
        </p:nvCxnSpPr>
        <p:spPr bwMode="auto">
          <a:xfrm>
            <a:off x="2206751" y="2400594"/>
            <a:ext cx="1726638" cy="4328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TextBox 45"/>
          <p:cNvSpPr txBox="1"/>
          <p:nvPr/>
        </p:nvSpPr>
        <p:spPr>
          <a:xfrm>
            <a:off x="2682049" y="3000713"/>
            <a:ext cx="481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cxnSp>
        <p:nvCxnSpPr>
          <p:cNvPr id="47" name="Straight Arrow Connector 46"/>
          <p:cNvCxnSpPr/>
          <p:nvPr/>
        </p:nvCxnSpPr>
        <p:spPr bwMode="auto">
          <a:xfrm flipH="1">
            <a:off x="8791347" y="3644894"/>
            <a:ext cx="1" cy="40625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/>
                  <a:t>M /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400" dirty="0"/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blipFill rotWithShape="0">
                <a:blip r:embed="rId9"/>
                <a:stretch>
                  <a:fillRect l="-8333" t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032412" y="4616970"/>
                <a:ext cx="588273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𝓔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encryption algorithm (public)			</a:t>
                </a:r>
              </a:p>
              <a:p>
                <a:endParaRPr lang="nb-NO" sz="2000" dirty="0">
                  <a:solidFill>
                    <a:schemeClr val="tx2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𝓓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decryption algorithm (public)			</a:t>
                </a:r>
                <a:endParaRPr lang="nb-NO" sz="2000" dirty="0">
                  <a:solidFill>
                    <a:schemeClr val="accent6"/>
                  </a:solidFill>
                </a:endParaRP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12" y="4616970"/>
                <a:ext cx="5882738" cy="193899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>
          <a:xfrm>
            <a:off x="6183888" y="5238432"/>
            <a:ext cx="32560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rgbClr val="C00000"/>
                </a:solidFill>
              </a:rPr>
              <a:t>K</a:t>
            </a:r>
            <a:r>
              <a:rPr lang="nb-NO" sz="2000" b="1" baseline="-25000" dirty="0">
                <a:solidFill>
                  <a:srgbClr val="C00000"/>
                </a:solidFill>
              </a:rPr>
              <a:t>e</a:t>
            </a:r>
            <a:r>
              <a:rPr lang="nb-NO" sz="2000" b="1" dirty="0">
                <a:solidFill>
                  <a:srgbClr val="C00000"/>
                </a:solidFill>
              </a:rPr>
              <a:t> : </a:t>
            </a:r>
            <a:r>
              <a:rPr lang="nb-NO" sz="2000" dirty="0">
                <a:solidFill>
                  <a:schemeClr val="tx2"/>
                </a:solidFill>
              </a:rPr>
              <a:t>encryption key (public)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183888" y="5868592"/>
            <a:ext cx="32912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rgbClr val="C00000"/>
                </a:solidFill>
              </a:rPr>
              <a:t>K</a:t>
            </a:r>
            <a:r>
              <a:rPr lang="nb-NO" sz="2000" b="1" baseline="-25000" dirty="0">
                <a:solidFill>
                  <a:srgbClr val="C00000"/>
                </a:solidFill>
              </a:rPr>
              <a:t>d</a:t>
            </a:r>
            <a:r>
              <a:rPr lang="nb-NO" sz="2000" b="1" dirty="0">
                <a:solidFill>
                  <a:srgbClr val="C00000"/>
                </a:solidFill>
              </a:rPr>
              <a:t> : </a:t>
            </a:r>
            <a:r>
              <a:rPr lang="nb-NO" sz="2000" dirty="0">
                <a:solidFill>
                  <a:schemeClr val="tx2"/>
                </a:solidFill>
              </a:rPr>
              <a:t>decryption key (secret)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66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4313267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 rot="20006635">
            <a:off x="9835394" y="4019698"/>
            <a:ext cx="1800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(Key exchange)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696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Symmetric key distribution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9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One user needs to store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800" dirty="0"/>
                  <a:t> symmetric keys </a:t>
                </a:r>
                <a:br>
                  <a:rPr lang="en-US" sz="1800" dirty="0"/>
                </a:br>
                <a:r>
                  <a:rPr lang="en-US" sz="1800" dirty="0"/>
                  <a:t>when communicating with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800" dirty="0"/>
                  <a:t> other users</a:t>
                </a:r>
                <a:br>
                  <a:rPr lang="en-US" sz="1800" dirty="0"/>
                </a:b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−1)=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1800" dirty="0"/>
                  <a:t> keys stored in total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Difficult to store and manage so many</a:t>
                </a:r>
                <a:br>
                  <a:rPr lang="en-US" sz="1800" dirty="0"/>
                </a:br>
                <a:r>
                  <a:rPr lang="en-US" sz="1800" dirty="0"/>
                  <a:t>keys securely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Partial solution: </a:t>
                </a:r>
                <a:r>
                  <a:rPr lang="en-US" sz="1800" b="1" dirty="0"/>
                  <a:t>key distribution centers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One central authority hands out temporary keys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(long-term) keys needed (to the KDC)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Might be a feasible solution in a single organization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Single point of failure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What about the internet?</a:t>
                </a:r>
              </a:p>
            </p:txBody>
          </p:sp>
        </mc:Choice>
        <mc:Fallback xmlns="">
          <p:sp>
            <p:nvSpPr>
              <p:cNvPr id="10" name="Content Placeholder 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966" y="2783457"/>
            <a:ext cx="483274" cy="4832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528" y="1878107"/>
            <a:ext cx="483274" cy="4832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44" y="3773127"/>
            <a:ext cx="483274" cy="4832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940" y="3605762"/>
            <a:ext cx="483274" cy="4832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502" y="5275987"/>
            <a:ext cx="483274" cy="4832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9469" y="4792713"/>
            <a:ext cx="483274" cy="48327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l="45681" t="42501" r="44555" b="43056"/>
          <a:stretch/>
        </p:blipFill>
        <p:spPr>
          <a:xfrm>
            <a:off x="8829209" y="1692908"/>
            <a:ext cx="660400" cy="660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87940" y="2623471"/>
            <a:ext cx="483274" cy="48327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84579" y="4654954"/>
            <a:ext cx="646198" cy="481600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 bwMode="auto">
          <a:xfrm>
            <a:off x="7070589" y="3246755"/>
            <a:ext cx="2508880" cy="154595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Connector 17"/>
          <p:cNvCxnSpPr/>
          <p:nvPr/>
        </p:nvCxnSpPr>
        <p:spPr bwMode="auto">
          <a:xfrm flipH="1">
            <a:off x="6800216" y="3288256"/>
            <a:ext cx="190499" cy="5204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/>
          <p:nvPr/>
        </p:nvCxnSpPr>
        <p:spPr bwMode="auto">
          <a:xfrm>
            <a:off x="7016115" y="3288256"/>
            <a:ext cx="89761" cy="118922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/>
          <p:cNvCxnSpPr/>
          <p:nvPr/>
        </p:nvCxnSpPr>
        <p:spPr bwMode="auto">
          <a:xfrm>
            <a:off x="7044240" y="3288256"/>
            <a:ext cx="1015923" cy="184829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/>
          <p:cNvCxnSpPr>
            <a:endCxn id="7" idx="1"/>
          </p:cNvCxnSpPr>
          <p:nvPr/>
        </p:nvCxnSpPr>
        <p:spPr bwMode="auto">
          <a:xfrm>
            <a:off x="7070589" y="3195308"/>
            <a:ext cx="3117351" cy="6520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Connector 32"/>
          <p:cNvCxnSpPr/>
          <p:nvPr/>
        </p:nvCxnSpPr>
        <p:spPr bwMode="auto">
          <a:xfrm flipV="1">
            <a:off x="7070589" y="2980001"/>
            <a:ext cx="3110178" cy="18204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Connector 35"/>
          <p:cNvCxnSpPr/>
          <p:nvPr/>
        </p:nvCxnSpPr>
        <p:spPr bwMode="auto">
          <a:xfrm flipV="1">
            <a:off x="7070589" y="2298012"/>
            <a:ext cx="1806134" cy="82327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Connector 39"/>
          <p:cNvCxnSpPr/>
          <p:nvPr/>
        </p:nvCxnSpPr>
        <p:spPr bwMode="auto">
          <a:xfrm flipV="1">
            <a:off x="7070589" y="2484712"/>
            <a:ext cx="380144" cy="5974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8" name="Group 37"/>
          <p:cNvGrpSpPr/>
          <p:nvPr/>
        </p:nvGrpSpPr>
        <p:grpSpPr>
          <a:xfrm>
            <a:off x="5771579" y="2480099"/>
            <a:ext cx="674601" cy="890782"/>
            <a:chOff x="5771579" y="2480099"/>
            <a:chExt cx="674601" cy="890782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4195" y="3087293"/>
              <a:ext cx="283588" cy="283588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1579" y="2480099"/>
              <a:ext cx="283588" cy="283588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8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0729" y="2678908"/>
              <a:ext cx="283588" cy="283588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FF7F27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2592" y="2896610"/>
              <a:ext cx="283588" cy="283588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4293" y="2701886"/>
              <a:ext cx="283588" cy="283588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EC1C24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4293" y="2480099"/>
              <a:ext cx="283588" cy="283588"/>
            </a:xfrm>
            <a:prstGeom prst="rect">
              <a:avLst/>
            </a:prstGeom>
          </p:spPr>
        </p:pic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8220" y="2896610"/>
              <a:ext cx="283588" cy="283588"/>
            </a:xfrm>
            <a:prstGeom prst="rect">
              <a:avLst/>
            </a:prstGeom>
          </p:spPr>
        </p:pic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6FA58E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6519" y="3087293"/>
              <a:ext cx="283588" cy="283588"/>
            </a:xfrm>
            <a:prstGeom prst="rect">
              <a:avLst/>
            </a:prstGeom>
          </p:spPr>
        </p:pic>
      </p:grpSp>
      <p:cxnSp>
        <p:nvCxnSpPr>
          <p:cNvPr id="30" name="Straight Connector 29"/>
          <p:cNvCxnSpPr>
            <a:stCxn id="13" idx="3"/>
          </p:cNvCxnSpPr>
          <p:nvPr/>
        </p:nvCxnSpPr>
        <p:spPr bwMode="auto">
          <a:xfrm>
            <a:off x="7330777" y="4895754"/>
            <a:ext cx="2248692" cy="363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/>
          <p:cNvCxnSpPr/>
          <p:nvPr/>
        </p:nvCxnSpPr>
        <p:spPr bwMode="auto">
          <a:xfrm>
            <a:off x="9159409" y="2382906"/>
            <a:ext cx="499934" cy="240980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Connector 36"/>
          <p:cNvCxnSpPr/>
          <p:nvPr/>
        </p:nvCxnSpPr>
        <p:spPr bwMode="auto">
          <a:xfrm>
            <a:off x="7690438" y="2487594"/>
            <a:ext cx="1896204" cy="233471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Connector 38"/>
          <p:cNvCxnSpPr/>
          <p:nvPr/>
        </p:nvCxnSpPr>
        <p:spPr bwMode="auto">
          <a:xfrm>
            <a:off x="6927383" y="4064960"/>
            <a:ext cx="2578474" cy="79885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Connector 41"/>
          <p:cNvCxnSpPr/>
          <p:nvPr/>
        </p:nvCxnSpPr>
        <p:spPr bwMode="auto">
          <a:xfrm flipV="1">
            <a:off x="8508901" y="5081373"/>
            <a:ext cx="1016623" cy="37243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Connector 44"/>
          <p:cNvCxnSpPr/>
          <p:nvPr/>
        </p:nvCxnSpPr>
        <p:spPr bwMode="auto">
          <a:xfrm flipH="1">
            <a:off x="9869328" y="4150518"/>
            <a:ext cx="402432" cy="5521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Straight Connector 47"/>
          <p:cNvCxnSpPr/>
          <p:nvPr/>
        </p:nvCxnSpPr>
        <p:spPr bwMode="auto">
          <a:xfrm flipH="1">
            <a:off x="9776202" y="3087293"/>
            <a:ext cx="387830" cy="161533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Connector 51"/>
          <p:cNvCxnSpPr/>
          <p:nvPr/>
        </p:nvCxnSpPr>
        <p:spPr bwMode="auto">
          <a:xfrm flipH="1">
            <a:off x="7850736" y="2098150"/>
            <a:ext cx="948586" cy="431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Connector 56"/>
          <p:cNvCxnSpPr/>
          <p:nvPr/>
        </p:nvCxnSpPr>
        <p:spPr bwMode="auto">
          <a:xfrm flipH="1">
            <a:off x="6927383" y="2368436"/>
            <a:ext cx="2006251" cy="157798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Connector 59"/>
          <p:cNvCxnSpPr/>
          <p:nvPr/>
        </p:nvCxnSpPr>
        <p:spPr bwMode="auto">
          <a:xfrm flipH="1">
            <a:off x="7260661" y="2421035"/>
            <a:ext cx="1727447" cy="22941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Connector 68"/>
          <p:cNvCxnSpPr/>
          <p:nvPr/>
        </p:nvCxnSpPr>
        <p:spPr bwMode="auto">
          <a:xfrm flipH="1">
            <a:off x="8216620" y="2434824"/>
            <a:ext cx="860220" cy="279467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Connector 69"/>
          <p:cNvCxnSpPr/>
          <p:nvPr/>
        </p:nvCxnSpPr>
        <p:spPr bwMode="auto">
          <a:xfrm>
            <a:off x="9247958" y="2382906"/>
            <a:ext cx="963890" cy="127204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Connector 70"/>
          <p:cNvCxnSpPr/>
          <p:nvPr/>
        </p:nvCxnSpPr>
        <p:spPr bwMode="auto">
          <a:xfrm>
            <a:off x="9425129" y="2282553"/>
            <a:ext cx="734434" cy="4343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Straight Connector 43"/>
          <p:cNvCxnSpPr/>
          <p:nvPr/>
        </p:nvCxnSpPr>
        <p:spPr bwMode="auto">
          <a:xfrm flipH="1">
            <a:off x="10363200" y="3195308"/>
            <a:ext cx="19050" cy="3098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Connector 46"/>
          <p:cNvCxnSpPr/>
          <p:nvPr/>
        </p:nvCxnSpPr>
        <p:spPr bwMode="auto">
          <a:xfrm flipH="1">
            <a:off x="9829800" y="3195308"/>
            <a:ext cx="441960" cy="150732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Straight Connector 52"/>
          <p:cNvCxnSpPr/>
          <p:nvPr/>
        </p:nvCxnSpPr>
        <p:spPr bwMode="auto">
          <a:xfrm flipH="1">
            <a:off x="8353426" y="3162043"/>
            <a:ext cx="1834514" cy="214814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/>
          <p:cNvCxnSpPr/>
          <p:nvPr/>
        </p:nvCxnSpPr>
        <p:spPr bwMode="auto">
          <a:xfrm flipH="1">
            <a:off x="7260662" y="3106745"/>
            <a:ext cx="2898901" cy="168596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/>
          <p:cNvCxnSpPr/>
          <p:nvPr/>
        </p:nvCxnSpPr>
        <p:spPr bwMode="auto">
          <a:xfrm flipH="1">
            <a:off x="6927384" y="3033713"/>
            <a:ext cx="3232179" cy="9715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3" name="Straight Connector 72"/>
          <p:cNvCxnSpPr/>
          <p:nvPr/>
        </p:nvCxnSpPr>
        <p:spPr bwMode="auto">
          <a:xfrm flipH="1" flipV="1">
            <a:off x="7766802" y="2361381"/>
            <a:ext cx="2392761" cy="5352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588200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900238" y="4850247"/>
            <a:ext cx="7751762" cy="1025928"/>
          </a:xfrm>
        </p:spPr>
        <p:txBody>
          <a:bodyPr/>
          <a:lstStyle/>
          <a:p>
            <a:pPr algn="ctr"/>
            <a:r>
              <a:rPr lang="en-US" sz="3200" b="1" dirty="0"/>
              <a:t>The public-key revolution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652000" y="6386513"/>
            <a:ext cx="2540000" cy="325437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7" b="990"/>
          <a:stretch/>
        </p:blipFill>
        <p:spPr>
          <a:xfrm>
            <a:off x="3791541" y="1809148"/>
            <a:ext cx="4224699" cy="2747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77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key exchange – idea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6146" name="Picture 2" descr="World Africa Asia · Free vector graphic on Pixaba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295" y="2329559"/>
            <a:ext cx="2567305" cy="256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rocodile Dundee - Wikisimpsons, the Simpsons Wiki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74AEDA"/>
              </a:clrFrom>
              <a:clrTo>
                <a:srgbClr val="74AED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98" b="100000" l="5907" r="974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935" y="3240239"/>
            <a:ext cx="951865" cy="1381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57434" y="1218245"/>
            <a:ext cx="804438" cy="1497842"/>
          </a:xfrm>
          <a:prstGeom prst="rect">
            <a:avLst/>
          </a:prstGeom>
        </p:spPr>
      </p:pic>
      <p:pic>
        <p:nvPicPr>
          <p:cNvPr id="6160" name="Picture 16" descr="Brady® 13 Way Lock Box, Lockout Tagout | Set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500" b="90250" l="0" r="100000">
                        <a14:foregroundMark x1="58750" y1="44500" x2="93000" y2="37000"/>
                        <a14:foregroundMark x1="63750" y1="22000" x2="83250" y2="30500"/>
                        <a14:foregroundMark x1="75250" y1="22000" x2="84250" y2="23750"/>
                        <a14:foregroundMark x1="74750" y1="20750" x2="81750" y2="22250"/>
                        <a14:foregroundMark x1="80000" y1="21000" x2="84000" y2="2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53" y="4669078"/>
            <a:ext cx="1134965" cy="1134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2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088" y="1364955"/>
            <a:ext cx="711106" cy="71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6" name="Picture 22" descr="Curved Arrow - Cliparts.co | Curved arrow, Private island ...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88954">
            <a:off x="4729433" y="3238351"/>
            <a:ext cx="3341920" cy="2547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Group lock box 065699 - lockout-tagout-shop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48556" y1="47444" x2="63667" y2="4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657" t="18212" r="12035" b="18947"/>
          <a:stretch/>
        </p:blipFill>
        <p:spPr bwMode="auto">
          <a:xfrm>
            <a:off x="4225905" y="2248883"/>
            <a:ext cx="1062823" cy="898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8" name="Picture 24" descr="For Sale or Lease | Bayside, Queens, NY | Near Long Island ...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94245">
            <a:off x="4474194" y="3329721"/>
            <a:ext cx="4041082" cy="2543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0" name="Picture 26" descr="Brady Portable Group Lock Box, Metal: Industrial Lockout ...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72" b="100000" l="585" r="98246">
                        <a14:backgroundMark x1="47368" y1="37736" x2="47368" y2="37736"/>
                        <a14:backgroundMark x1="86550" y1="42453" x2="86550" y2="42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897" y="4704036"/>
            <a:ext cx="847286" cy="105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184" y="3581637"/>
            <a:ext cx="698814" cy="69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4" descr="Group lock box 065699 - lockout-tagout-shop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48556" y1="47444" x2="63667" y2="4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657" t="18212" r="12035" b="18947"/>
          <a:stretch/>
        </p:blipFill>
        <p:spPr bwMode="auto">
          <a:xfrm>
            <a:off x="8284591" y="4664467"/>
            <a:ext cx="1062823" cy="898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 descr="Brady Portable Group Lock Box, Metal: Industrial Lockout ...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72" b="100000" l="585" r="98246">
                        <a14:backgroundMark x1="47368" y1="37736" x2="47368" y2="37736"/>
                        <a14:backgroundMark x1="86550" y1="42453" x2="86550" y2="42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351" y="2154803"/>
            <a:ext cx="847286" cy="105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6" descr="Brady® 13 Way Lock Box, Lockout Tagout | Set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500" b="90250" l="0" r="100000">
                        <a14:foregroundMark x1="58750" y1="44500" x2="93000" y2="37000"/>
                        <a14:foregroundMark x1="63750" y1="22000" x2="83250" y2="30500"/>
                        <a14:foregroundMark x1="75250" y1="22000" x2="84250" y2="23750"/>
                        <a14:foregroundMark x1="74750" y1="20750" x2="81750" y2="22250"/>
                        <a14:foregroundMark x1="80000" y1="21000" x2="84000" y2="2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244" y="2237081"/>
            <a:ext cx="1134965" cy="1134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250" b="90000" l="0" r="92250">
                        <a14:foregroundMark x1="78250" y1="34000" x2="79750" y2="43000"/>
                        <a14:foregroundMark x1="73750" y1="24000" x2="78000" y2="28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809" y="2237080"/>
            <a:ext cx="1130400" cy="113515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250" b="90000" l="0" r="92250">
                        <a14:foregroundMark x1="78250" y1="34000" x2="79750" y2="43000"/>
                        <a14:foregroundMark x1="73750" y1="24000" x2="78000" y2="28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096" y="4695739"/>
            <a:ext cx="1119287" cy="11192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004"/>
          <a:stretch/>
        </p:blipFill>
        <p:spPr>
          <a:xfrm>
            <a:off x="5861872" y="1395099"/>
            <a:ext cx="217459" cy="454300"/>
          </a:xfrm>
          <a:prstGeom prst="rect">
            <a:avLst/>
          </a:prstGeom>
        </p:spPr>
      </p:pic>
      <p:pic>
        <p:nvPicPr>
          <p:cNvPr id="20" name="Picture 4" descr="https://static.grainger.com/rp/s/is/image/Grainger/2XU60_AS03?$mdmain$"/>
          <p:cNvPicPr>
            <a:picLocks noChangeAspect="1" noChangeArrowheads="1"/>
          </p:cNvPicPr>
          <p:nvPr/>
        </p:nvPicPr>
        <p:blipFill rotWithShape="1"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2000" b="98667" l="8000" r="92667">
                        <a14:foregroundMark x1="25000" y1="60000" x2="45000" y2="80000"/>
                        <a14:foregroundMark x1="28333" y1="7000" x2="20667" y2="13333"/>
                        <a14:foregroundMark x1="73667" y1="74667" x2="83333" y2="92667"/>
                        <a14:foregroundMark x1="68333" y1="68667" x2="74667" y2="80333"/>
                        <a14:foregroundMark x1="56000" y1="55667" x2="60000" y2="65000"/>
                        <a14:foregroundMark x1="60000" y1="64333" x2="60667" y2="66333"/>
                        <a14:foregroundMark x1="61667" y1="50333" x2="65667" y2="50000"/>
                        <a14:foregroundMark x1="23667" y1="66667" x2="32000" y2="75333"/>
                        <a14:foregroundMark x1="68667" y1="70667" x2="69333" y2="73333"/>
                        <a14:foregroundMark x1="78000" y1="88333" x2="82333" y2="94333"/>
                        <a14:foregroundMark x1="62000" y1="47000" x2="64667" y2="47000"/>
                        <a14:backgroundMark x1="55000" y1="60333" x2="56667" y2="66000"/>
                        <a14:backgroundMark x1="63000" y1="53000" x2="65333" y2="53000"/>
                        <a14:backgroundMark x1="55333" y1="47667" x2="55667" y2="4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214" t="45991"/>
          <a:stretch/>
        </p:blipFill>
        <p:spPr bwMode="auto">
          <a:xfrm>
            <a:off x="9531751" y="4440689"/>
            <a:ext cx="249308" cy="30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01" r="26189"/>
          <a:stretch/>
        </p:blipFill>
        <p:spPr>
          <a:xfrm>
            <a:off x="9213064" y="4249397"/>
            <a:ext cx="262042" cy="487056"/>
          </a:xfrm>
          <a:prstGeom prst="rect">
            <a:avLst/>
          </a:prstGeom>
        </p:spPr>
      </p:pic>
      <p:pic>
        <p:nvPicPr>
          <p:cNvPr id="23" name="Picture 4" descr="https://static.grainger.com/rp/s/is/image/Grainger/2XU60_AS03?$mdmain$"/>
          <p:cNvPicPr>
            <a:picLocks noChangeAspect="1" noChangeArrowheads="1"/>
          </p:cNvPicPr>
          <p:nvPr/>
        </p:nvPicPr>
        <p:blipFill rotWithShape="1"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2000" b="98667" l="8000" r="92667">
                        <a14:foregroundMark x1="25000" y1="60000" x2="45000" y2="80000"/>
                        <a14:foregroundMark x1="28333" y1="7000" x2="20667" y2="13333"/>
                        <a14:foregroundMark x1="73667" y1="74667" x2="83333" y2="92667"/>
                        <a14:foregroundMark x1="68333" y1="68667" x2="74667" y2="80333"/>
                        <a14:foregroundMark x1="56000" y1="55667" x2="60000" y2="65000"/>
                        <a14:foregroundMark x1="60000" y1="64333" x2="60667" y2="66333"/>
                        <a14:foregroundMark x1="61667" y1="50333" x2="65667" y2="50000"/>
                        <a14:foregroundMark x1="23667" y1="66667" x2="32000" y2="75333"/>
                        <a14:foregroundMark x1="68667" y1="70667" x2="69333" y2="73333"/>
                        <a14:foregroundMark x1="78000" y1="88333" x2="82333" y2="94333"/>
                        <a14:foregroundMark x1="62000" y1="47000" x2="64667" y2="47000"/>
                        <a14:backgroundMark x1="55000" y1="60333" x2="56667" y2="66000"/>
                        <a14:backgroundMark x1="63000" y1="53000" x2="65333" y2="53000"/>
                        <a14:backgroundMark x1="55333" y1="47667" x2="55667" y2="4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214" t="45991"/>
          <a:stretch/>
        </p:blipFill>
        <p:spPr bwMode="auto">
          <a:xfrm>
            <a:off x="6163434" y="1556617"/>
            <a:ext cx="237365" cy="292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9639539" y="3240239"/>
                <a:ext cx="34651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9539" y="3240239"/>
                <a:ext cx="346518" cy="461665"/>
              </a:xfrm>
              <a:prstGeom prst="rect">
                <a:avLst/>
              </a:prstGeom>
              <a:blipFill rotWithShape="0">
                <a:blip r:embed="rId26"/>
                <a:stretch>
                  <a:fillRect l="-3509" r="-192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439281" y="1471981"/>
                <a:ext cx="34651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9281" y="1471981"/>
                <a:ext cx="346518" cy="461665"/>
              </a:xfrm>
              <a:prstGeom prst="rect">
                <a:avLst/>
              </a:prstGeom>
              <a:blipFill rotWithShape="0">
                <a:blip r:embed="rId27"/>
                <a:stretch>
                  <a:fillRect l="-3509" r="-192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/>
          <p:cNvGrpSpPr/>
          <p:nvPr/>
        </p:nvGrpSpPr>
        <p:grpSpPr>
          <a:xfrm>
            <a:off x="5441231" y="2849502"/>
            <a:ext cx="2814238" cy="1135468"/>
            <a:chOff x="5441231" y="2849502"/>
            <a:chExt cx="2814238" cy="1135468"/>
          </a:xfrm>
        </p:grpSpPr>
        <p:grpSp>
          <p:nvGrpSpPr>
            <p:cNvPr id="31" name="Group 30"/>
            <p:cNvGrpSpPr/>
            <p:nvPr/>
          </p:nvGrpSpPr>
          <p:grpSpPr>
            <a:xfrm rot="1889233">
              <a:off x="5441231" y="2849502"/>
              <a:ext cx="2808018" cy="592931"/>
              <a:chOff x="3607870" y="2935079"/>
              <a:chExt cx="4901891" cy="592931"/>
            </a:xfrm>
          </p:grpSpPr>
          <p:sp>
            <p:nvSpPr>
              <p:cNvPr id="33" name="Can 32"/>
              <p:cNvSpPr/>
              <p:nvPr/>
            </p:nvSpPr>
            <p:spPr bwMode="auto">
              <a:xfrm rot="16200000">
                <a:off x="5895544" y="913794"/>
                <a:ext cx="592931" cy="4635502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endParaRPr>
              </a:p>
            </p:txBody>
          </p:sp>
          <p:cxnSp>
            <p:nvCxnSpPr>
              <p:cNvPr id="34" name="Straight Arrow Connector 33"/>
              <p:cNvCxnSpPr/>
              <p:nvPr/>
            </p:nvCxnSpPr>
            <p:spPr bwMode="auto">
              <a:xfrm rot="19710767">
                <a:off x="3607870" y="3160731"/>
                <a:ext cx="424969" cy="148442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32" name="Straight Arrow Connector 31"/>
            <p:cNvCxnSpPr/>
            <p:nvPr/>
          </p:nvCxnSpPr>
          <p:spPr bwMode="auto">
            <a:xfrm>
              <a:off x="8048716" y="3862174"/>
              <a:ext cx="206753" cy="12279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607871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250" b="90000" l="0" r="92250">
                        <a14:foregroundMark x1="78250" y1="34000" x2="79750" y2="43000"/>
                        <a14:foregroundMark x1="73750" y1="24000" x2="78000" y2="28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566" y="1225477"/>
            <a:ext cx="1119287" cy="11192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Public-key encryption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146" name="Picture 2" descr="World Africa Asia · Free vector graphic on Pixaba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295" y="2329559"/>
            <a:ext cx="2567305" cy="256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rocodile Dundee - Wikisimpsons, the Simpsons Wiki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74AEDA"/>
              </a:clrFrom>
              <a:clrTo>
                <a:srgbClr val="74AED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98" b="100000" l="5907" r="974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935" y="3240239"/>
            <a:ext cx="951865" cy="1381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57434" y="1218245"/>
            <a:ext cx="804438" cy="1497842"/>
          </a:xfrm>
          <a:prstGeom prst="rect">
            <a:avLst/>
          </a:prstGeom>
        </p:spPr>
      </p:pic>
      <p:pic>
        <p:nvPicPr>
          <p:cNvPr id="6166" name="Picture 22" descr="Curved Arrow - Cliparts.co | Curved arrow, Private island ...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88954">
            <a:off x="4067124" y="3100661"/>
            <a:ext cx="4446589" cy="2704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SlimView Group Lock Box | 150505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2500" l="0" r="100000">
                        <a14:foregroundMark x1="46500" y1="18750" x2="52750" y2="16000"/>
                        <a14:foregroundMark x1="26500" y1="20750" x2="30750" y2="20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2416" y="4122430"/>
            <a:ext cx="1515110" cy="1515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6" descr="Brady Portable Group Lock Box, Metal: Industrial Lockout ...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72" b="100000" l="585" r="98246">
                        <a14:backgroundMark x1="47368" y1="37736" x2="47368" y2="37736"/>
                        <a14:backgroundMark x1="86550" y1="42453" x2="86550" y2="42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935" y="4621849"/>
            <a:ext cx="847286" cy="105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https://static.grainger.com/rp/s/is/image/Grainger/2XU60_AS03?$mdmain$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000" b="98667" l="8000" r="92667">
                        <a14:foregroundMark x1="25000" y1="60000" x2="45000" y2="80000"/>
                        <a14:foregroundMark x1="28333" y1="7000" x2="20667" y2="13333"/>
                        <a14:foregroundMark x1="73667" y1="74667" x2="83333" y2="92667"/>
                        <a14:foregroundMark x1="68333" y1="68667" x2="74667" y2="80333"/>
                        <a14:foregroundMark x1="56000" y1="55667" x2="60000" y2="65000"/>
                        <a14:foregroundMark x1="60000" y1="64333" x2="60667" y2="66333"/>
                        <a14:foregroundMark x1="61667" y1="50333" x2="65667" y2="50000"/>
                        <a14:foregroundMark x1="23667" y1="66667" x2="32000" y2="75333"/>
                        <a14:foregroundMark x1="68667" y1="70667" x2="69333" y2="73333"/>
                        <a14:foregroundMark x1="78000" y1="88333" x2="82333" y2="94333"/>
                        <a14:foregroundMark x1="62000" y1="47000" x2="64667" y2="47000"/>
                        <a14:backgroundMark x1="55000" y1="60333" x2="56667" y2="66000"/>
                        <a14:backgroundMark x1="63000" y1="53000" x2="65333" y2="53000"/>
                        <a14:backgroundMark x1="55333" y1="47667" x2="55667" y2="4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214" t="45991"/>
          <a:stretch/>
        </p:blipFill>
        <p:spPr bwMode="auto">
          <a:xfrm>
            <a:off x="9512650" y="4482380"/>
            <a:ext cx="226141" cy="27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995" y="3231550"/>
            <a:ext cx="698814" cy="69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01" r="26189"/>
          <a:stretch/>
        </p:blipFill>
        <p:spPr>
          <a:xfrm>
            <a:off x="9213064" y="4249397"/>
            <a:ext cx="237693" cy="4417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857" y="3695675"/>
            <a:ext cx="234689" cy="23468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780" y="4104283"/>
            <a:ext cx="234689" cy="23468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855" y="2824758"/>
            <a:ext cx="234689" cy="234689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355" y="3347663"/>
            <a:ext cx="234689" cy="23468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997" y="2525774"/>
            <a:ext cx="234689" cy="234689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166" y="3063898"/>
            <a:ext cx="234689" cy="234689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280" y="3059447"/>
            <a:ext cx="234689" cy="234689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404" y="3777547"/>
            <a:ext cx="234689" cy="23468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630" y="3460986"/>
            <a:ext cx="234689" cy="23468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941" y="3059447"/>
            <a:ext cx="234689" cy="234689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183" y="3142872"/>
            <a:ext cx="234689" cy="234689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491" y="3434972"/>
            <a:ext cx="234689" cy="234689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092" y="3496062"/>
            <a:ext cx="234689" cy="234689"/>
          </a:xfrm>
          <a:prstGeom prst="rect">
            <a:avLst/>
          </a:prstGeom>
        </p:spPr>
      </p:pic>
      <p:pic>
        <p:nvPicPr>
          <p:cNvPr id="47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088" y="1364955"/>
            <a:ext cx="711106" cy="71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2054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key exchange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Discovered in the 1970's 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Allows two parties to establish a shared secret </a:t>
            </a:r>
            <a:br>
              <a:rPr lang="en-US" dirty="0"/>
            </a:br>
            <a:r>
              <a:rPr lang="en-US" dirty="0"/>
              <a:t>without ever having met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Diffie</a:t>
            </a:r>
            <a:r>
              <a:rPr lang="en-US" dirty="0"/>
              <a:t> &amp; Hellman paper also introduced: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Public-key encryption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Digital signatures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Picture 2" descr="https://regmedia.co.uk/2016/03/01/diffie_hellman.jpg?x=1200&amp;y=79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352" y="1111606"/>
            <a:ext cx="1803283" cy="11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910153" y="2352581"/>
            <a:ext cx="1346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Whitfield </a:t>
            </a:r>
            <a:r>
              <a:rPr lang="en-US" sz="1200" dirty="0" err="1"/>
              <a:t>Diffie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8236822" y="2542816"/>
            <a:ext cx="1346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Martin Hellman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46041" y="2329768"/>
            <a:ext cx="1346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Ralph </a:t>
            </a:r>
            <a:r>
              <a:rPr lang="en-US" sz="1200" dirty="0" err="1"/>
              <a:t>Merkle</a:t>
            </a:r>
            <a:endParaRPr lang="en-US" sz="1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7501" y="2903834"/>
            <a:ext cx="4351177" cy="321498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6710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Symmetric crypto boils down to a few </a:t>
            </a:r>
            <a:r>
              <a:rPr lang="en-US" i="1" dirty="0"/>
              <a:t>primitives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Block ciphers/PRFs, hash functions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Why are these considered secure?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Lots and lots of cryptanalysis (</a:t>
            </a:r>
            <a:r>
              <a:rPr lang="en-US" i="1" dirty="0"/>
              <a:t>well-studied!</a:t>
            </a:r>
            <a:r>
              <a:rPr lang="en-US" dirty="0"/>
              <a:t>)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Artificial and man-made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Want asymmetric crypto to be based on a few well-studied primitives too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Candidates come from a different place: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Hard </a:t>
            </a:r>
            <a:r>
              <a:rPr lang="en-US" i="1" dirty="0"/>
              <a:t>mathematical</a:t>
            </a:r>
            <a:r>
              <a:rPr lang="en-US" dirty="0"/>
              <a:t> problems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Good candidates: discrete logarithm problem, factoring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Much more algebraic structure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different kind of primitives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454" y="1443876"/>
            <a:ext cx="2268286" cy="12409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533" y="1399402"/>
            <a:ext cx="1732555" cy="17845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561186" y="4199588"/>
                <a:ext cx="3364543" cy="3945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≃</m:t>
                      </m:r>
                      <m:sSubSup>
                        <m:sSubSupPr>
                          <m:ctrlPr>
                            <a:rPr lang="nb-NO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×</m:t>
                      </m:r>
                      <m:sSubSup>
                        <m:sSubSupPr>
                          <m:ctrlPr>
                            <a:rPr lang="nb-NO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  <m:sup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×⋯×</m:t>
                      </m:r>
                      <m:sSubSup>
                        <m:sSubSupPr>
                          <m:ctrlPr>
                            <a:rPr lang="nb-NO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sub>
                        <m:sup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1186" y="4199588"/>
                <a:ext cx="3364543" cy="394532"/>
              </a:xfrm>
              <a:prstGeom prst="rect">
                <a:avLst/>
              </a:prstGeom>
              <a:blipFill rotWithShape="0">
                <a:blip r:embed="rId6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 rot="850035">
                <a:off x="7727703" y="5906595"/>
                <a:ext cx="177676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850035">
                <a:off x="7727703" y="5906595"/>
                <a:ext cx="1776768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678" b="-59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7493577" y="3186609"/>
            <a:ext cx="5124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AES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52122" y="2830180"/>
            <a:ext cx="10729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SHA2-256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9781725" y="4778392"/>
            <a:ext cx="1708528" cy="1663745"/>
            <a:chOff x="9902447" y="4641137"/>
            <a:chExt cx="1297321" cy="131140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902447" y="4641137"/>
              <a:ext cx="1297321" cy="119377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10102504" y="5794849"/>
                  <a:ext cx="1046000" cy="1576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02504" y="5794849"/>
                  <a:ext cx="1046000" cy="157688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 rot="20838538">
                <a:off x="8183549" y="4837345"/>
                <a:ext cx="24043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mod</m:t>
                              </m:r>
                            </m:fNam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838538">
                <a:off x="8183549" y="4837345"/>
                <a:ext cx="2404358" cy="3693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6565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327698" y="4561043"/>
            <a:ext cx="8074545" cy="1776412"/>
          </a:xfrm>
        </p:spPr>
        <p:txBody>
          <a:bodyPr/>
          <a:lstStyle/>
          <a:p>
            <a:pPr algn="ctr"/>
            <a:r>
              <a:rPr lang="en-US" sz="2800" b="1" dirty="0"/>
              <a:t>Group </a:t>
            </a:r>
            <a:r>
              <a:rPr lang="en-US" sz="2800" dirty="0"/>
              <a:t>t</a:t>
            </a:r>
            <a:r>
              <a:rPr lang="en-US" sz="2800" b="1" dirty="0"/>
              <a:t>heory + number theory</a:t>
            </a:r>
          </a:p>
          <a:p>
            <a:pPr algn="ctr"/>
            <a:endParaRPr lang="en-US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652000" y="6386513"/>
            <a:ext cx="2540000" cy="325437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3074" name="Picture 2" descr="https://upload.wikimedia.org/wikipedia/commons/thumb/a/a6/Rubik%27s_cube.svg/1024px-Rubik%27s_cube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5633" y="2046252"/>
            <a:ext cx="1658869" cy="1728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westongeometry [licensed for non-commercial use only ...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698" y="2427601"/>
            <a:ext cx="2323657" cy="1272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8751496" y="2122215"/>
                <a:ext cx="63979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1496" y="2122215"/>
                <a:ext cx="639791" cy="400110"/>
              </a:xfrm>
              <a:prstGeom prst="rect">
                <a:avLst/>
              </a:prstGeom>
              <a:blipFill rotWithShape="0">
                <a:blip r:embed="rId4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8214747" y="2760097"/>
                <a:ext cx="53674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4747" y="2760097"/>
                <a:ext cx="536749" cy="400110"/>
              </a:xfrm>
              <a:prstGeom prst="rect">
                <a:avLst/>
              </a:prstGeom>
              <a:blipFill rotWithShape="0">
                <a:blip r:embed="rId5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9368360" y="2809155"/>
                <a:ext cx="53674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8360" y="2809155"/>
                <a:ext cx="536749" cy="400110"/>
              </a:xfrm>
              <a:prstGeom prst="rect">
                <a:avLst/>
              </a:prstGeom>
              <a:blipFill rotWithShape="0">
                <a:blip r:embed="rId6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/>
          <p:nvPr/>
        </p:nvCxnSpPr>
        <p:spPr bwMode="auto">
          <a:xfrm flipV="1">
            <a:off x="8675017" y="2555578"/>
            <a:ext cx="142173" cy="19067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/>
          <p:cNvCxnSpPr/>
          <p:nvPr/>
        </p:nvCxnSpPr>
        <p:spPr bwMode="auto">
          <a:xfrm flipH="1" flipV="1">
            <a:off x="9210895" y="2570571"/>
            <a:ext cx="180392" cy="23892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8824789" y="3320329"/>
                <a:ext cx="40908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4789" y="3320329"/>
                <a:ext cx="409086" cy="40011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/>
          <p:nvPr/>
        </p:nvCxnSpPr>
        <p:spPr bwMode="auto">
          <a:xfrm flipH="1" flipV="1">
            <a:off x="8697073" y="3129741"/>
            <a:ext cx="211888" cy="21130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Connector 34"/>
          <p:cNvCxnSpPr/>
          <p:nvPr/>
        </p:nvCxnSpPr>
        <p:spPr bwMode="auto">
          <a:xfrm flipV="1">
            <a:off x="9233875" y="3184736"/>
            <a:ext cx="157412" cy="16845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6125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Preliminaries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126989" y="1607012"/>
                <a:ext cx="283494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𝒁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…, −2, −1, 0, 1, 2, 3, …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6989" y="1607012"/>
                <a:ext cx="2834943" cy="276999"/>
              </a:xfrm>
              <a:prstGeom prst="rect">
                <a:avLst/>
              </a:prstGeom>
              <a:blipFill rotWithShape="0">
                <a:blip r:embed="rId2"/>
                <a:stretch>
                  <a:fillRect l="-3011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761268" y="156084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(integers)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126989" y="2274435"/>
                <a:ext cx="21929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𝑹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the real numbers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6989" y="2274435"/>
                <a:ext cx="2192908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3889" t="-28261" r="-611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146041" y="2941858"/>
                <a:ext cx="22951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0, 1, 2, …,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6041" y="2941858"/>
                <a:ext cx="2295115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3448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146041" y="3609282"/>
                <a:ext cx="2285113" cy="2984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0, 1, 2, …,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6041" y="3609282"/>
                <a:ext cx="2285113" cy="298415"/>
              </a:xfrm>
              <a:prstGeom prst="rect">
                <a:avLst/>
              </a:prstGeom>
              <a:blipFill rotWithShape="0">
                <a:blip r:embed="rId5"/>
                <a:stretch>
                  <a:fillRect l="-3467" b="-204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770404" y="2226724"/>
                <a:ext cx="13672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𝑹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∖{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} </m:t>
                    </m:r>
                  </m:oMath>
                </a14:m>
                <a:r>
                  <a:rPr lang="en-US" b="1" dirty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0404" y="2226724"/>
                <a:ext cx="1367297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6250" b="-39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6645360" y="3563115"/>
                <a:ext cx="1614545" cy="3907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∖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5360" y="3563115"/>
                <a:ext cx="1614545" cy="390748"/>
              </a:xfrm>
              <a:prstGeom prst="rect">
                <a:avLst/>
              </a:prstGeom>
              <a:blipFill rotWithShape="0">
                <a:blip r:embed="rId7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/>
          <p:nvPr/>
        </p:nvSpPr>
        <p:spPr>
          <a:xfrm>
            <a:off x="761268" y="2224276"/>
            <a:ext cx="902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(reals)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761268" y="2892281"/>
                <a:ext cx="209621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(integers “mod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”) </a:t>
                </a: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268" y="2892281"/>
                <a:ext cx="2096215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2616" t="-8197" r="-872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761268" y="3546481"/>
                <a:ext cx="208544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(integers “mod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”) </a:t>
                </a: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268" y="3546481"/>
                <a:ext cx="2085443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2632" t="-10000" r="-117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773671" y="4296772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Examples: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214304" y="4919463"/>
                <a:ext cx="32944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0, 1, 2, 3, 4, 5, 6, 7, 8, 9, 10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304" y="4919463"/>
                <a:ext cx="3294428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2403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214304" y="5540908"/>
                <a:ext cx="30796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1, 2, 3, 4, 5, 6, 7, 8, 9, 10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304" y="5540908"/>
                <a:ext cx="3079626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2574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471411" y="1576234"/>
                <a:ext cx="528921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An integer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n-US" sz="1600" dirty="0"/>
                  <a:t> is </a:t>
                </a:r>
                <a:r>
                  <a:rPr lang="en-US" sz="1600" b="1" dirty="0"/>
                  <a:t>prime</a:t>
                </a:r>
                <a:r>
                  <a:rPr lang="en-US" sz="1600" dirty="0"/>
                  <a:t> if it's only divisible by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1411" y="1576234"/>
                <a:ext cx="5289218" cy="338554"/>
              </a:xfrm>
              <a:prstGeom prst="rect">
                <a:avLst/>
              </a:prstGeom>
              <a:blipFill rotWithShape="0">
                <a:blip r:embed="rId12"/>
                <a:stretch>
                  <a:fillRect l="-692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 rot="1565296">
                <a:off x="4988244" y="3512280"/>
                <a:ext cx="120420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200" dirty="0">
                    <a:solidFill>
                      <a:srgbClr val="C00000"/>
                    </a:solidFill>
                  </a:rPr>
                  <a:t> prime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565296">
                <a:off x="4988244" y="3512280"/>
                <a:ext cx="1204204" cy="27699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844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  <p:bldP spid="15" grpId="0"/>
      <p:bldP spid="17" grpId="0"/>
      <p:bldP spid="18" grpId="0"/>
      <p:bldP spid="19" grpId="0"/>
      <p:bldP spid="16" grpId="0"/>
      <p:bldP spid="21" grpId="0"/>
      <p:bldP spid="22" grpId="0"/>
      <p:bldP spid="3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9683156" y="1825368"/>
                <a:ext cx="78245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p>
                              <m:r>
                                <a:rPr lang="nb-NO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</m:e>
                      </m: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3156" y="1825368"/>
                <a:ext cx="782458" cy="307777"/>
              </a:xfrm>
              <a:prstGeom prst="rect">
                <a:avLst/>
              </a:prstGeom>
              <a:blipFill rotWithShape="0">
                <a:blip r:embed="rId2"/>
                <a:stretch>
                  <a:fillRect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933117" y="1827781"/>
                <a:ext cx="74937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3117" y="1827781"/>
                <a:ext cx="749372" cy="307777"/>
              </a:xfrm>
              <a:prstGeom prst="rect">
                <a:avLst/>
              </a:prstGeom>
              <a:blipFill rotWithShape="0">
                <a:blip r:embed="rId3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531829" y="1827781"/>
                <a:ext cx="73334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1829" y="1827781"/>
                <a:ext cx="733342" cy="307777"/>
              </a:xfrm>
              <a:prstGeom prst="rect">
                <a:avLst/>
              </a:prstGeom>
              <a:blipFill rotWithShape="0">
                <a:blip r:embed="rId4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Groups – motivation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640325" y="1825368"/>
                <a:ext cx="23243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𝒁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0325" y="1825368"/>
                <a:ext cx="232436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36842" r="-10526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01663" y="3748758"/>
                <a:ext cx="21050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6+</m:t>
                      </m:r>
                      <m:r>
                        <a:rPr lang="nb-NO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1663" y="3748758"/>
                <a:ext cx="2105025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50846" y="4771411"/>
                <a:ext cx="21050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(−6)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0846" y="4771411"/>
                <a:ext cx="2105025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040287" y="1827782"/>
                <a:ext cx="24846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0287" y="1827782"/>
                <a:ext cx="248466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36585" r="-4878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106230" y="3732439"/>
                <a:ext cx="2105025" cy="401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=3</m:t>
                      </m:r>
                      <m:rad>
                        <m:radPr>
                          <m:deg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6230" y="3732439"/>
                <a:ext cx="2105025" cy="40197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55413" y="4743968"/>
                <a:ext cx="2105025" cy="424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  <m:rad>
                            <m:radPr>
                              <m:degHide m:val="on"/>
                              <m:ctrlPr>
                                <a:rPr lang="nb-NO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5413" y="4743968"/>
                <a:ext cx="2105025" cy="42421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792664" y="1826600"/>
                <a:ext cx="34887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p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2664" y="1826600"/>
                <a:ext cx="348878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24138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744780" y="3732439"/>
                <a:ext cx="2105025" cy="401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=3</m:t>
                      </m:r>
                      <m:rad>
                        <m:radPr>
                          <m:deg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4780" y="3732439"/>
                <a:ext cx="2105025" cy="40197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886038" y="4626372"/>
                <a:ext cx="2105025" cy="6594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nb-NO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6038" y="4626372"/>
                <a:ext cx="2105025" cy="659411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344936" y="2694056"/>
                <a:ext cx="30116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1+2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+3=1+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2+3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4936" y="2694056"/>
                <a:ext cx="3011655" cy="369332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642257" y="2666613"/>
                <a:ext cx="3436138" cy="424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257" y="2666613"/>
                <a:ext cx="3436138" cy="42421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240236" y="2495993"/>
                <a:ext cx="3436138" cy="424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0236" y="2495993"/>
                <a:ext cx="3436138" cy="42421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586037" y="3748758"/>
                <a:ext cx="3124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037" y="3748758"/>
                <a:ext cx="312463" cy="369332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456876" y="4771411"/>
                <a:ext cx="6287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6876" y="4771411"/>
                <a:ext cx="628706" cy="369332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998986" y="3777333"/>
                <a:ext cx="3124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8986" y="3777333"/>
                <a:ext cx="312463" cy="369332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5815775" y="4743968"/>
                <a:ext cx="1037335" cy="4242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−3</m:t>
                          </m:r>
                          <m:rad>
                            <m:radPr>
                              <m:degHide m:val="o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5775" y="4743968"/>
                <a:ext cx="1037335" cy="424219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9576905" y="3770190"/>
                <a:ext cx="3124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6905" y="3770190"/>
                <a:ext cx="312463" cy="369332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9683156" y="4623774"/>
                <a:ext cx="656846" cy="6646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3156" y="4623774"/>
                <a:ext cx="656846" cy="664606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5706668" y="1088926"/>
            <a:ext cx="1002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Groups</a:t>
            </a:r>
          </a:p>
        </p:txBody>
      </p:sp>
      <p:sp>
        <p:nvSpPr>
          <p:cNvPr id="27" name="TextBox 26"/>
          <p:cNvSpPr txBox="1"/>
          <p:nvPr/>
        </p:nvSpPr>
        <p:spPr>
          <a:xfrm rot="20463358">
            <a:off x="474466" y="2485313"/>
            <a:ext cx="21471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Associativity </a:t>
            </a:r>
          </a:p>
        </p:txBody>
      </p:sp>
      <p:sp>
        <p:nvSpPr>
          <p:cNvPr id="28" name="TextBox 27"/>
          <p:cNvSpPr txBox="1"/>
          <p:nvPr/>
        </p:nvSpPr>
        <p:spPr>
          <a:xfrm rot="20463358">
            <a:off x="649994" y="4748676"/>
            <a:ext cx="1046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Inverses</a:t>
            </a:r>
          </a:p>
        </p:txBody>
      </p:sp>
      <p:sp>
        <p:nvSpPr>
          <p:cNvPr id="29" name="TextBox 28"/>
          <p:cNvSpPr txBox="1"/>
          <p:nvPr/>
        </p:nvSpPr>
        <p:spPr>
          <a:xfrm rot="20463358">
            <a:off x="649822" y="3710962"/>
            <a:ext cx="10403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Identity</a:t>
            </a:r>
          </a:p>
        </p:txBody>
      </p:sp>
      <p:cxnSp>
        <p:nvCxnSpPr>
          <p:cNvPr id="31" name="Straight Arrow Connector 30"/>
          <p:cNvCxnSpPr/>
          <p:nvPr/>
        </p:nvCxnSpPr>
        <p:spPr bwMode="auto">
          <a:xfrm flipH="1">
            <a:off x="3495675" y="1390650"/>
            <a:ext cx="2028825" cy="43471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Arrow Connector 31"/>
          <p:cNvCxnSpPr>
            <a:stCxn id="26" idx="2"/>
          </p:cNvCxnSpPr>
          <p:nvPr/>
        </p:nvCxnSpPr>
        <p:spPr bwMode="auto">
          <a:xfrm flipH="1">
            <a:off x="6207924" y="1458258"/>
            <a:ext cx="1" cy="26967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/>
          <p:nvPr/>
        </p:nvCxnSpPr>
        <p:spPr bwMode="auto">
          <a:xfrm>
            <a:off x="6709181" y="1427414"/>
            <a:ext cx="2689747" cy="3881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116195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4" grpId="0"/>
      <p:bldP spid="23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0" grpId="0"/>
      <p:bldP spid="21" grpId="0"/>
      <p:bldP spid="22" grpId="0"/>
      <p:bldP spid="26" grpId="0"/>
      <p:bldP spid="27" grpId="0"/>
      <p:bldP spid="28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Groups – definition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596615" y="1529840"/>
                <a:ext cx="10998771" cy="2457960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en-US" dirty="0"/>
                  <a:t>A </a:t>
                </a:r>
                <a:r>
                  <a:rPr lang="en-US" b="1" dirty="0"/>
                  <a:t>group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∘</m:t>
                        </m:r>
                      </m:e>
                    </m:d>
                  </m:oMath>
                </a14:m>
                <a:r>
                  <a:rPr lang="en-US" dirty="0"/>
                  <a:t> is a set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together with a binary operation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</m:oMath>
                </a14:m>
                <a:r>
                  <a:rPr lang="en-US" dirty="0"/>
                  <a:t> satisfying the following axioms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/>
                  <a:t>          </a:t>
                </a:r>
                <a:r>
                  <a:rPr lang="en-US" dirty="0">
                    <a:latin typeface="Script MT Bold" panose="03040602040607080904" pitchFamily="66" charset="0"/>
                  </a:rPr>
                  <a:t>G1</a:t>
                </a:r>
                <a:r>
                  <a:rPr lang="en-US" dirty="0"/>
                  <a:t>:  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∘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∘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dirty="0"/>
                  <a:t> 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				(associativity)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/>
                  <a:t>          </a:t>
                </a:r>
                <a:r>
                  <a:rPr lang="en-US" dirty="0">
                    <a:latin typeface="Script MT Bold" panose="03040602040607080904" pitchFamily="66" charset="0"/>
                  </a:rPr>
                  <a:t>G2</a:t>
                </a:r>
                <a:r>
                  <a:rPr lang="en-US" dirty="0"/>
                  <a:t>:   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			        (identity)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/>
                  <a:t>          </a:t>
                </a:r>
                <a:r>
                  <a:rPr lang="en-US" dirty="0">
                    <a:latin typeface="Script MT Bold" panose="03040602040607080904" pitchFamily="66" charset="0"/>
                  </a:rPr>
                  <a:t>G3</a:t>
                </a:r>
                <a:r>
                  <a:rPr lang="en-US" dirty="0"/>
                  <a:t>:   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there exists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−1 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/>
                  <a:t>	        (inverse)</a:t>
                </a:r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6615" y="1529840"/>
                <a:ext cx="10998771" cy="2457960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233955" y="4894698"/>
                <a:ext cx="7211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 group is </a:t>
                </a:r>
                <a:r>
                  <a:rPr lang="en-US" b="1" dirty="0"/>
                  <a:t>abelian/commutative</a:t>
                </a:r>
                <a:r>
                  <a:rPr lang="en-US" dirty="0"/>
                  <a:t> if: 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	for all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3955" y="4894698"/>
                <a:ext cx="7211545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676" t="-983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167279" y="5634682"/>
                <a:ext cx="702422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The </a:t>
                </a:r>
                <a:r>
                  <a:rPr lang="nb-NO" b="1" dirty="0"/>
                  <a:t>order</a:t>
                </a:r>
                <a:r>
                  <a:rPr lang="nb-NO" dirty="0"/>
                  <a:t> of a group is the number of elements in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nb-NO" dirty="0"/>
                  <a:t>, denoted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279" y="5634682"/>
                <a:ext cx="7024221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694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0019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Groups – examples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98129" y="2235722"/>
                <a:ext cx="66127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129" y="2235722"/>
                <a:ext cx="661271" cy="276999"/>
              </a:xfrm>
              <a:prstGeom prst="rect">
                <a:avLst/>
              </a:prstGeom>
              <a:blipFill rotWithShape="0">
                <a:blip r:embed="rId2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98129" y="2678329"/>
                <a:ext cx="6756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129" y="2678329"/>
                <a:ext cx="675698" cy="276999"/>
              </a:xfrm>
              <a:prstGeom prst="rect">
                <a:avLst/>
              </a:prstGeom>
              <a:blipFill rotWithShape="0">
                <a:blip r:embed="rId3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78171" y="3135997"/>
                <a:ext cx="102983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b>
                          </m:sSub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b>
                          </m:sSub>
                        </m:e>
                      </m:d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171" y="3135997"/>
                <a:ext cx="1029834" cy="276999"/>
              </a:xfrm>
              <a:prstGeom prst="rect">
                <a:avLst/>
              </a:prstGeom>
              <a:blipFill rotWithShape="0">
                <a:blip r:embed="rId4"/>
                <a:stretch>
                  <a:fillRect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052385" y="2675802"/>
                <a:ext cx="6211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p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,⋅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2385" y="2675802"/>
                <a:ext cx="621132" cy="276999"/>
              </a:xfrm>
              <a:prstGeom prst="rect">
                <a:avLst/>
              </a:prstGeom>
              <a:blipFill rotWithShape="0">
                <a:blip r:embed="rId5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040884" y="3585589"/>
                <a:ext cx="971163" cy="3181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⋅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e>
                      </m:d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0884" y="3585589"/>
                <a:ext cx="971163" cy="318164"/>
              </a:xfrm>
              <a:prstGeom prst="rect">
                <a:avLst/>
              </a:prstGeom>
              <a:blipFill rotWithShape="0">
                <a:blip r:embed="rId6"/>
                <a:stretch>
                  <a:fillRect b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784580" y="2230707"/>
                <a:ext cx="66127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4580" y="2230707"/>
                <a:ext cx="661271" cy="276999"/>
              </a:xfrm>
              <a:prstGeom prst="rect">
                <a:avLst/>
              </a:prstGeom>
              <a:blipFill rotWithShape="0">
                <a:blip r:embed="rId7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837811" y="2230707"/>
                <a:ext cx="5153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⋅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7811" y="2230707"/>
                <a:ext cx="515398" cy="276999"/>
              </a:xfrm>
              <a:prstGeom prst="rect">
                <a:avLst/>
              </a:prstGeom>
              <a:blipFill rotWithShape="0">
                <a:blip r:embed="rId8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837811" y="2676736"/>
                <a:ext cx="52982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⋅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7811" y="2676736"/>
                <a:ext cx="529824" cy="276999"/>
              </a:xfrm>
              <a:prstGeom prst="rect">
                <a:avLst/>
              </a:prstGeom>
              <a:blipFill rotWithShape="0">
                <a:blip r:embed="rId9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837193" y="3139644"/>
                <a:ext cx="8095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⋅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7193" y="3139644"/>
                <a:ext cx="809581" cy="276999"/>
              </a:xfrm>
              <a:prstGeom prst="rect">
                <a:avLst/>
              </a:prstGeom>
              <a:blipFill rotWithShape="0">
                <a:blip r:embed="rId10"/>
                <a:stretch>
                  <a:fillRect b="-1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758947" y="1663966"/>
            <a:ext cx="2099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Groups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87792" y="1663966"/>
            <a:ext cx="2099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Not groups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5" name="Table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38524630"/>
                  </p:ext>
                </p:extLst>
              </p:nvPr>
            </p:nvGraphicFramePr>
            <p:xfrm>
              <a:off x="9392626" y="4866319"/>
              <a:ext cx="1875410" cy="15240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⋆</m:t>
                                </m:r>
                              </m:oMath>
                            </m:oMathPara>
                          </a14:m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E4E4F8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5" name="Table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38524630"/>
                  </p:ext>
                </p:extLst>
              </p:nvPr>
            </p:nvGraphicFramePr>
            <p:xfrm>
              <a:off x="9392626" y="4866319"/>
              <a:ext cx="1875410" cy="15240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12"/>
                          <a:stretch>
                            <a:fillRect t="-4000" r="-400000" b="-4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E4E4F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6" name="Table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07660782"/>
                  </p:ext>
                </p:extLst>
              </p:nvPr>
            </p:nvGraphicFramePr>
            <p:xfrm>
              <a:off x="758947" y="5120910"/>
              <a:ext cx="1500328" cy="1219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</a:tblGrid>
                  <a:tr h="26060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∘</m:t>
                                </m:r>
                              </m:oMath>
                            </m:oMathPara>
                          </a14:m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2606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2606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2606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6" name="Table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07660782"/>
                  </p:ext>
                </p:extLst>
              </p:nvPr>
            </p:nvGraphicFramePr>
            <p:xfrm>
              <a:off x="758947" y="5120910"/>
              <a:ext cx="1500328" cy="1219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13"/>
                          <a:stretch>
                            <a:fillRect t="-6000" r="-300000" b="-3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le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39084046"/>
                  </p:ext>
                </p:extLst>
              </p:nvPr>
            </p:nvGraphicFramePr>
            <p:xfrm>
              <a:off x="2672255" y="5119658"/>
              <a:ext cx="1500328" cy="1219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</a:tblGrid>
                  <a:tr h="25813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0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+</m:t>
                                    </m:r>
                                  </m:e>
                                  <m:sub>
                                    <m:r>
                                      <a:rPr lang="nb-NO" sz="1400" b="0" i="0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2606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2606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2606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le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39084046"/>
                  </p:ext>
                </p:extLst>
              </p:nvPr>
            </p:nvGraphicFramePr>
            <p:xfrm>
              <a:off x="2672255" y="5119658"/>
              <a:ext cx="1500328" cy="1219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3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14"/>
                          <a:stretch>
                            <a:fillRect t="-4000" r="-300000" b="-3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026889" y="4810523"/>
                <a:ext cx="91242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6889" y="4810523"/>
                <a:ext cx="912429" cy="246221"/>
              </a:xfrm>
              <a:prstGeom prst="rect">
                <a:avLst/>
              </a:prstGeom>
              <a:blipFill rotWithShape="0">
                <a:blip r:embed="rId15"/>
                <a:stretch>
                  <a:fillRect b="-1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03371307"/>
                  </p:ext>
                </p:extLst>
              </p:nvPr>
            </p:nvGraphicFramePr>
            <p:xfrm>
              <a:off x="4812382" y="4866319"/>
              <a:ext cx="1875410" cy="15240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26060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∘</m:t>
                                </m:r>
                              </m:oMath>
                            </m:oMathPara>
                          </a14:m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2606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E4E4F8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2606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2606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2606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03371307"/>
                  </p:ext>
                </p:extLst>
              </p:nvPr>
            </p:nvGraphicFramePr>
            <p:xfrm>
              <a:off x="4812382" y="4866319"/>
              <a:ext cx="1875410" cy="15240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16"/>
                          <a:stretch>
                            <a:fillRect t="-4000" r="-400000" b="-4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E4E4F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2" name="Table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22667141"/>
                  </p:ext>
                </p:extLst>
              </p:nvPr>
            </p:nvGraphicFramePr>
            <p:xfrm>
              <a:off x="7100772" y="4869769"/>
              <a:ext cx="1875410" cy="15240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2759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+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27595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E4E4F8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27595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27595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27595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2" name="Table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22667141"/>
                  </p:ext>
                </p:extLst>
              </p:nvPr>
            </p:nvGraphicFramePr>
            <p:xfrm>
              <a:off x="7100772" y="4869769"/>
              <a:ext cx="1875410" cy="15240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17"/>
                          <a:stretch>
                            <a:fillRect t="-4000" r="-400000" b="-4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E4E4F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672880" y="4522557"/>
                <a:ext cx="91242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e>
                      </m:d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2880" y="4522557"/>
                <a:ext cx="912429" cy="246221"/>
              </a:xfrm>
              <a:prstGeom prst="rect">
                <a:avLst/>
              </a:prstGeom>
              <a:blipFill rotWithShape="0">
                <a:blip r:embed="rId18"/>
                <a:stretch>
                  <a:fillRect b="-1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297220" y="4767764"/>
                <a:ext cx="75430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∘ </m:t>
                          </m:r>
                        </m:e>
                      </m:d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7220" y="4767764"/>
                <a:ext cx="754309" cy="246221"/>
              </a:xfrm>
              <a:prstGeom prst="rect">
                <a:avLst/>
              </a:prstGeom>
              <a:blipFill rotWithShape="0">
                <a:blip r:embed="rId19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564654" y="4522557"/>
                <a:ext cx="75430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, .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∘ </m:t>
                          </m:r>
                        </m:e>
                      </m:d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4654" y="4522557"/>
                <a:ext cx="754309" cy="246221"/>
              </a:xfrm>
              <a:prstGeom prst="rect">
                <a:avLst/>
              </a:prstGeom>
              <a:blipFill rotWithShape="0">
                <a:blip r:embed="rId20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0093014" y="4522557"/>
                <a:ext cx="76873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⋆ </m:t>
                          </m:r>
                        </m:e>
                      </m:d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3014" y="4522557"/>
                <a:ext cx="768737" cy="246221"/>
              </a:xfrm>
              <a:prstGeom prst="rect">
                <a:avLst/>
              </a:prstGeom>
              <a:blipFill rotWithShape="0">
                <a:blip r:embed="rId21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9647784" y="2275639"/>
                <a:ext cx="1745029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1−2</m:t>
                          </m:r>
                        </m:e>
                      </m:d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−3≠1−(2−3)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7784" y="2275639"/>
                <a:ext cx="1745029" cy="184666"/>
              </a:xfrm>
              <a:prstGeom prst="rect">
                <a:avLst/>
              </a:prstGeom>
              <a:blipFill rotWithShape="0">
                <a:blip r:embed="rId22"/>
                <a:stretch>
                  <a:fillRect r="-2448" b="-387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7592054" y="2275639"/>
                <a:ext cx="53970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200" b="0" i="0" smtClean="0">
                          <a:latin typeface="Cambria Math" panose="02040503050406030204" pitchFamily="18" charset="0"/>
                        </a:rPr>
                        <m:t> ?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2054" y="2275639"/>
                <a:ext cx="539700" cy="184666"/>
              </a:xfrm>
              <a:prstGeom prst="rect">
                <a:avLst/>
              </a:prstGeom>
              <a:blipFill rotWithShape="0">
                <a:blip r:embed="rId23"/>
                <a:stretch>
                  <a:fillRect l="-5618" r="-5618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7592053" y="2741408"/>
                <a:ext cx="677943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0⋅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nb-NO" sz="1200" b="0" i="0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2053" y="2741408"/>
                <a:ext cx="677943" cy="184666"/>
              </a:xfrm>
              <a:prstGeom prst="rect">
                <a:avLst/>
              </a:prstGeom>
              <a:blipFill rotWithShape="0">
                <a:blip r:embed="rId24"/>
                <a:stretch>
                  <a:fillRect l="-4464" r="-446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7893747" y="3190744"/>
                <a:ext cx="1133259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nb-NO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</a:rPr>
                                <m:t>mod</m:t>
                              </m:r>
                            </m:fName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func>
                        </m:e>
                      </m:d>
                      <m:r>
                        <a:rPr lang="nb-NO" sz="1200" b="0" i="0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3747" y="3190744"/>
                <a:ext cx="1133259" cy="184666"/>
              </a:xfrm>
              <a:prstGeom prst="rect">
                <a:avLst/>
              </a:prstGeom>
              <a:blipFill>
                <a:blip r:embed="rId25"/>
                <a:stretch>
                  <a:fillRect l="-2688" r="-2688" b="-967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837193" y="3574863"/>
                <a:ext cx="971163" cy="3181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⋅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e>
                      </m:d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7193" y="3574863"/>
                <a:ext cx="971163" cy="318164"/>
              </a:xfrm>
              <a:prstGeom prst="rect">
                <a:avLst/>
              </a:prstGeom>
              <a:blipFill rotWithShape="0">
                <a:blip r:embed="rId26"/>
                <a:stretch>
                  <a:fillRect b="-16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ounded Rectangle 42"/>
              <p:cNvSpPr/>
              <p:nvPr/>
            </p:nvSpPr>
            <p:spPr bwMode="auto">
              <a:xfrm>
                <a:off x="7891073" y="353948"/>
                <a:ext cx="4034656" cy="1179185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b="1" dirty="0"/>
                  <a:t>Definition: </a:t>
                </a:r>
                <a:r>
                  <a:rPr lang="en-US" sz="1200" dirty="0"/>
                  <a:t>A </a:t>
                </a:r>
                <a:r>
                  <a:rPr lang="en-US" sz="1200" b="1" dirty="0"/>
                  <a:t>group</a:t>
                </a:r>
                <a:r>
                  <a:rPr lang="en-US" sz="12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, ∘</m:t>
                        </m:r>
                      </m:e>
                    </m:d>
                  </m:oMath>
                </a14:m>
                <a:r>
                  <a:rPr lang="en-US" sz="1200" dirty="0"/>
                  <a:t> </a:t>
                </a:r>
                <a:r>
                  <a:rPr lang="nb-NO" sz="1200" dirty="0"/>
                  <a:t>…</a:t>
                </a:r>
                <a:endParaRPr lang="en-US" sz="12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2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/>
                  <a:t>    </a:t>
                </a:r>
                <a:r>
                  <a:rPr lang="en-US" sz="1200" dirty="0">
                    <a:latin typeface="Script MT Bold" panose="03040602040607080904" pitchFamily="66" charset="0"/>
                  </a:rPr>
                  <a:t>G1</a:t>
                </a:r>
                <a:r>
                  <a:rPr lang="en-US" sz="1200" dirty="0"/>
                  <a:t>: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∘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∘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200" dirty="0"/>
                  <a:t> 	 (associativity)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/>
                  <a:t>    </a:t>
                </a:r>
                <a:r>
                  <a:rPr lang="en-US" sz="1200" dirty="0">
                    <a:latin typeface="Script MT Bold" panose="03040602040607080904" pitchFamily="66" charset="0"/>
                  </a:rPr>
                  <a:t>G2</a:t>
                </a:r>
                <a:r>
                  <a:rPr lang="en-US" sz="1200" dirty="0"/>
                  <a:t>: 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200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200" dirty="0"/>
                  <a:t>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200" dirty="0"/>
                  <a:t>	         (identity)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/>
                  <a:t>    </a:t>
                </a:r>
                <a:r>
                  <a:rPr lang="en-US" sz="1200" dirty="0">
                    <a:latin typeface="Script MT Bold" panose="03040602040607080904" pitchFamily="66" charset="0"/>
                  </a:rPr>
                  <a:t>G3</a:t>
                </a:r>
                <a:r>
                  <a:rPr lang="en-US" sz="1200" dirty="0"/>
                  <a:t>: 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∃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−1 </m:t>
                        </m:r>
                      </m:sup>
                    </m:sSup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200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200" dirty="0"/>
                  <a:t> 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sz="1200" dirty="0"/>
                  <a:t>           (inverse)</a:t>
                </a:r>
              </a:p>
            </p:txBody>
          </p:sp>
        </mc:Choice>
        <mc:Fallback xmlns="">
          <p:sp>
            <p:nvSpPr>
              <p:cNvPr id="43" name="Rounded 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1073" y="353948"/>
                <a:ext cx="4034656" cy="1179185"/>
              </a:xfrm>
              <a:prstGeom prst="roundRect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965741" y="2264418"/>
                <a:ext cx="40953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5741" y="2264418"/>
                <a:ext cx="409536" cy="184666"/>
              </a:xfrm>
              <a:prstGeom prst="rect">
                <a:avLst/>
              </a:prstGeom>
              <a:blipFill rotWithShape="0">
                <a:blip r:embed="rId28"/>
                <a:stretch>
                  <a:fillRect l="-2941" r="-5882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2553958" y="2264418"/>
                <a:ext cx="80528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"2</m:t>
                          </m:r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"=−2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3958" y="2264418"/>
                <a:ext cx="805285" cy="184666"/>
              </a:xfrm>
              <a:prstGeom prst="rect">
                <a:avLst/>
              </a:prstGeom>
              <a:blipFill rotWithShape="0">
                <a:blip r:embed="rId29"/>
                <a:stretch>
                  <a:fillRect l="-4545" r="-3788"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965741" y="2768135"/>
                <a:ext cx="40953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5741" y="2768135"/>
                <a:ext cx="409536" cy="184666"/>
              </a:xfrm>
              <a:prstGeom prst="rect">
                <a:avLst/>
              </a:prstGeom>
              <a:blipFill rotWithShape="0">
                <a:blip r:embed="rId28"/>
                <a:stretch>
                  <a:fillRect l="-2941" r="-588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509750" y="2765068"/>
                <a:ext cx="814004" cy="1915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"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−1"</m:t>
                          </m:r>
                        </m:sup>
                      </m:sSup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9750" y="2765068"/>
                <a:ext cx="814004" cy="191591"/>
              </a:xfrm>
              <a:prstGeom prst="rect">
                <a:avLst/>
              </a:prstGeom>
              <a:blipFill rotWithShape="0">
                <a:blip r:embed="rId30"/>
                <a:stretch>
                  <a:fillRect l="-4511" t="-3226" r="-1504"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747872" y="2722902"/>
                <a:ext cx="40953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7872" y="2722902"/>
                <a:ext cx="409536" cy="184666"/>
              </a:xfrm>
              <a:prstGeom prst="rect">
                <a:avLst/>
              </a:prstGeom>
              <a:blipFill rotWithShape="0">
                <a:blip r:embed="rId31"/>
                <a:stretch>
                  <a:fillRect l="-4478" r="-746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5299343" y="2734393"/>
                <a:ext cx="75309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m:rPr>
                          <m:lit/>
                        </m:rPr>
                        <a:rPr lang="nb-NO" sz="12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9343" y="2734393"/>
                <a:ext cx="753091" cy="184666"/>
              </a:xfrm>
              <a:prstGeom prst="rect">
                <a:avLst/>
              </a:prstGeom>
              <a:blipFill rotWithShape="0">
                <a:blip r:embed="rId32"/>
                <a:stretch>
                  <a:fillRect l="-1613" t="-3333" r="-1613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1963600" y="3167224"/>
                <a:ext cx="40953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3600" y="3167224"/>
                <a:ext cx="409536" cy="184666"/>
              </a:xfrm>
              <a:prstGeom prst="rect">
                <a:avLst/>
              </a:prstGeom>
              <a:blipFill rotWithShape="0">
                <a:blip r:embed="rId28"/>
                <a:stretch>
                  <a:fillRect l="-2985" r="-746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2553958" y="3167224"/>
                <a:ext cx="232127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"2</m:t>
                          </m:r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"=</m:t>
                      </m:r>
                      <m:r>
                        <a:rPr lang="nb-NO" sz="1200" b="0" i="0" smtClean="0">
                          <a:latin typeface="Cambria Math" panose="02040503050406030204" pitchFamily="18" charset="0"/>
                        </a:rPr>
                        <m:t>4 :    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2+4=6≡0 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⁡6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3958" y="3167224"/>
                <a:ext cx="2321276" cy="184666"/>
              </a:xfrm>
              <a:prstGeom prst="rect">
                <a:avLst/>
              </a:prstGeom>
              <a:blipFill rotWithShape="0">
                <a:blip r:embed="rId33"/>
                <a:stretch>
                  <a:fillRect l="-1312" r="-105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896448" y="3469971"/>
                <a:ext cx="40953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6448" y="3469971"/>
                <a:ext cx="409536" cy="184666"/>
              </a:xfrm>
              <a:prstGeom prst="rect">
                <a:avLst/>
              </a:prstGeom>
              <a:blipFill rotWithShape="0">
                <a:blip r:embed="rId34"/>
                <a:stretch>
                  <a:fillRect l="-2985" r="-7463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851777" y="3833954"/>
                <a:ext cx="183601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"3</m:t>
                          </m:r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"=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200" b="0" i="0" smtClean="0">
                          <a:latin typeface="Cambria Math" panose="02040503050406030204" pitchFamily="18" charset="0"/>
                        </a:rPr>
                        <m:t>:  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3⋅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≡1 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1777" y="3833954"/>
                <a:ext cx="1836015" cy="184666"/>
              </a:xfrm>
              <a:prstGeom prst="rect">
                <a:avLst/>
              </a:prstGeom>
              <a:blipFill rotWithShape="0">
                <a:blip r:embed="rId35"/>
                <a:stretch>
                  <a:fillRect l="-1661" r="-1329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2780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5" grpId="0"/>
      <p:bldP spid="17" grpId="0"/>
      <p:bldP spid="18" grpId="0"/>
      <p:bldP spid="19" grpId="0"/>
      <p:bldP spid="20" grpId="0"/>
      <p:bldP spid="22" grpId="0"/>
      <p:bldP spid="24" grpId="0"/>
      <p:bldP spid="29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1" grpId="0"/>
      <p:bldP spid="42" grpId="0"/>
      <p:bldP spid="44" grpId="0"/>
      <p:bldP spid="45" grpId="0"/>
      <p:bldP spid="46" grpId="0"/>
      <p:bldP spid="47" grpId="0"/>
      <p:bldP spid="50" grpId="0"/>
      <p:bldP spid="51" grpId="0"/>
      <p:bldP spid="54" grpId="0"/>
      <p:bldP spid="55" grpId="0"/>
      <p:bldP spid="40" grpId="0"/>
      <p:bldP spid="4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groups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970133" y="1306453"/>
            <a:ext cx="1415925" cy="1256209"/>
            <a:chOff x="2142372" y="1712634"/>
            <a:chExt cx="1415925" cy="1256209"/>
          </a:xfrm>
        </p:grpSpPr>
        <p:sp>
          <p:nvSpPr>
            <p:cNvPr id="4" name="Isosceles Triangle 3"/>
            <p:cNvSpPr>
              <a:spLocks noChangeAspect="1"/>
            </p:cNvSpPr>
            <p:nvPr/>
          </p:nvSpPr>
          <p:spPr bwMode="auto">
            <a:xfrm>
              <a:off x="2430579" y="2038135"/>
              <a:ext cx="839511" cy="726177"/>
            </a:xfrm>
            <a:prstGeom prst="triangle">
              <a:avLst/>
            </a:prstGeom>
            <a:solidFill>
              <a:srgbClr val="FFDFDA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600" dirty="0">
                <a:ea typeface="Cambria Math" panose="020405030504060302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695987" y="1712634"/>
              <a:ext cx="6545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1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142372" y="2630289"/>
              <a:ext cx="6545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2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269539" y="2630289"/>
              <a:ext cx="2887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3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337002" y="2946091"/>
            <a:ext cx="1415925" cy="1256209"/>
            <a:chOff x="2142372" y="1712634"/>
            <a:chExt cx="1415925" cy="1256209"/>
          </a:xfrm>
        </p:grpSpPr>
        <p:sp>
          <p:nvSpPr>
            <p:cNvPr id="41" name="Isosceles Triangle 40"/>
            <p:cNvSpPr>
              <a:spLocks noChangeAspect="1"/>
            </p:cNvSpPr>
            <p:nvPr/>
          </p:nvSpPr>
          <p:spPr bwMode="auto">
            <a:xfrm>
              <a:off x="2430579" y="2038135"/>
              <a:ext cx="839511" cy="726177"/>
            </a:xfrm>
            <a:prstGeom prst="triangle">
              <a:avLst/>
            </a:prstGeom>
            <a:solidFill>
              <a:srgbClr val="FFDFDA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600" dirty="0">
                <a:ea typeface="Cambria Math" panose="02040503050406030204" pitchFamily="18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695987" y="1712634"/>
              <a:ext cx="6545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1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142372" y="2630289"/>
              <a:ext cx="6545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2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269539" y="2630289"/>
              <a:ext cx="2887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3</a:t>
              </a: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975645" y="2950285"/>
            <a:ext cx="1415925" cy="1256209"/>
            <a:chOff x="2808824" y="3054299"/>
            <a:chExt cx="1415925" cy="1256209"/>
          </a:xfrm>
        </p:grpSpPr>
        <p:grpSp>
          <p:nvGrpSpPr>
            <p:cNvPr id="15" name="Group 14"/>
            <p:cNvGrpSpPr/>
            <p:nvPr/>
          </p:nvGrpSpPr>
          <p:grpSpPr>
            <a:xfrm>
              <a:off x="2808824" y="3054299"/>
              <a:ext cx="1415925" cy="1256209"/>
              <a:chOff x="2142372" y="1712634"/>
              <a:chExt cx="1415925" cy="1256209"/>
            </a:xfrm>
          </p:grpSpPr>
          <p:sp>
            <p:nvSpPr>
              <p:cNvPr id="16" name="Isosceles Triangle 15"/>
              <p:cNvSpPr>
                <a:spLocks noChangeAspect="1"/>
              </p:cNvSpPr>
              <p:nvPr/>
            </p:nvSpPr>
            <p:spPr bwMode="auto">
              <a:xfrm>
                <a:off x="2430579" y="2038135"/>
                <a:ext cx="839511" cy="726177"/>
              </a:xfrm>
              <a:prstGeom prst="triangle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2695987" y="1712634"/>
                <a:ext cx="65451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2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2142372" y="2630289"/>
                <a:ext cx="65451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3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3269539" y="2630289"/>
                <a:ext cx="28875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1</a:t>
                </a:r>
              </a:p>
            </p:txBody>
          </p:sp>
        </p:grpSp>
        <p:sp>
          <p:nvSpPr>
            <p:cNvPr id="45" name="Arc 44"/>
            <p:cNvSpPr>
              <a:spLocks noChangeAspect="1"/>
            </p:cNvSpPr>
            <p:nvPr/>
          </p:nvSpPr>
          <p:spPr bwMode="auto">
            <a:xfrm>
              <a:off x="3399540" y="3753610"/>
              <a:ext cx="234491" cy="234491"/>
            </a:xfrm>
            <a:prstGeom prst="arc">
              <a:avLst>
                <a:gd name="adj1" fmla="val 14712936"/>
                <a:gd name="adj2" fmla="val 3686445"/>
              </a:avLst>
            </a:prstGeom>
            <a:noFill/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7614288" y="2946091"/>
            <a:ext cx="1415925" cy="1256209"/>
            <a:chOff x="4776085" y="3050105"/>
            <a:chExt cx="1415925" cy="1256209"/>
          </a:xfrm>
        </p:grpSpPr>
        <p:grpSp>
          <p:nvGrpSpPr>
            <p:cNvPr id="20" name="Group 19"/>
            <p:cNvGrpSpPr/>
            <p:nvPr/>
          </p:nvGrpSpPr>
          <p:grpSpPr>
            <a:xfrm>
              <a:off x="4776085" y="3050105"/>
              <a:ext cx="1415925" cy="1256209"/>
              <a:chOff x="2142372" y="1712634"/>
              <a:chExt cx="1415925" cy="1256209"/>
            </a:xfrm>
          </p:grpSpPr>
          <p:sp>
            <p:nvSpPr>
              <p:cNvPr id="21" name="Isosceles Triangle 20"/>
              <p:cNvSpPr>
                <a:spLocks noChangeAspect="1"/>
              </p:cNvSpPr>
              <p:nvPr/>
            </p:nvSpPr>
            <p:spPr bwMode="auto">
              <a:xfrm>
                <a:off x="2430579" y="2038135"/>
                <a:ext cx="839511" cy="726177"/>
              </a:xfrm>
              <a:prstGeom prst="triangle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695987" y="1712634"/>
                <a:ext cx="65451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3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142372" y="2630289"/>
                <a:ext cx="65451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1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269539" y="2630289"/>
                <a:ext cx="28875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2</a:t>
                </a:r>
              </a:p>
            </p:txBody>
          </p:sp>
        </p:grpSp>
        <p:sp>
          <p:nvSpPr>
            <p:cNvPr id="46" name="Arc 45"/>
            <p:cNvSpPr>
              <a:spLocks noChangeAspect="1"/>
            </p:cNvSpPr>
            <p:nvPr/>
          </p:nvSpPr>
          <p:spPr bwMode="auto">
            <a:xfrm>
              <a:off x="5366800" y="3714160"/>
              <a:ext cx="234491" cy="234491"/>
            </a:xfrm>
            <a:prstGeom prst="arc">
              <a:avLst>
                <a:gd name="adj1" fmla="val 11700478"/>
                <a:gd name="adj2" fmla="val 5946975"/>
              </a:avLst>
            </a:prstGeom>
            <a:noFill/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341891" y="4464760"/>
            <a:ext cx="1415925" cy="1405635"/>
            <a:chOff x="846451" y="4568774"/>
            <a:chExt cx="1415925" cy="1405635"/>
          </a:xfrm>
        </p:grpSpPr>
        <p:grpSp>
          <p:nvGrpSpPr>
            <p:cNvPr id="25" name="Group 24"/>
            <p:cNvGrpSpPr/>
            <p:nvPr/>
          </p:nvGrpSpPr>
          <p:grpSpPr>
            <a:xfrm>
              <a:off x="846451" y="4568774"/>
              <a:ext cx="1415925" cy="1256209"/>
              <a:chOff x="2142372" y="1712634"/>
              <a:chExt cx="1415925" cy="1256209"/>
            </a:xfrm>
          </p:grpSpPr>
          <p:sp>
            <p:nvSpPr>
              <p:cNvPr id="26" name="Isosceles Triangle 25"/>
              <p:cNvSpPr>
                <a:spLocks noChangeAspect="1"/>
              </p:cNvSpPr>
              <p:nvPr/>
            </p:nvSpPr>
            <p:spPr bwMode="auto">
              <a:xfrm>
                <a:off x="2430579" y="2038135"/>
                <a:ext cx="839511" cy="726177"/>
              </a:xfrm>
              <a:prstGeom prst="triangle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695987" y="1712634"/>
                <a:ext cx="65451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1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142372" y="2630289"/>
                <a:ext cx="65451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3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3269539" y="2630289"/>
                <a:ext cx="28875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2</a:t>
                </a:r>
              </a:p>
            </p:txBody>
          </p:sp>
        </p:grpSp>
        <p:cxnSp>
          <p:nvCxnSpPr>
            <p:cNvPr id="48" name="Straight Connector 47"/>
            <p:cNvCxnSpPr>
              <a:endCxn id="26" idx="0"/>
            </p:cNvCxnSpPr>
            <p:nvPr/>
          </p:nvCxnSpPr>
          <p:spPr bwMode="auto">
            <a:xfrm flipV="1">
              <a:off x="1512007" y="4894275"/>
              <a:ext cx="42407" cy="1080134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65" name="Group 64"/>
          <p:cNvGrpSpPr/>
          <p:nvPr/>
        </p:nvGrpSpPr>
        <p:grpSpPr>
          <a:xfrm>
            <a:off x="4978089" y="4451017"/>
            <a:ext cx="1415925" cy="1256209"/>
            <a:chOff x="2811268" y="4555031"/>
            <a:chExt cx="1415925" cy="1256209"/>
          </a:xfrm>
        </p:grpSpPr>
        <p:grpSp>
          <p:nvGrpSpPr>
            <p:cNvPr id="30" name="Group 29"/>
            <p:cNvGrpSpPr/>
            <p:nvPr/>
          </p:nvGrpSpPr>
          <p:grpSpPr>
            <a:xfrm>
              <a:off x="2811268" y="4555031"/>
              <a:ext cx="1415925" cy="1256209"/>
              <a:chOff x="2142372" y="1712634"/>
              <a:chExt cx="1415925" cy="1256209"/>
            </a:xfrm>
          </p:grpSpPr>
          <p:sp>
            <p:nvSpPr>
              <p:cNvPr id="31" name="Isosceles Triangle 30"/>
              <p:cNvSpPr>
                <a:spLocks noChangeAspect="1"/>
              </p:cNvSpPr>
              <p:nvPr/>
            </p:nvSpPr>
            <p:spPr bwMode="auto">
              <a:xfrm>
                <a:off x="2430579" y="2038135"/>
                <a:ext cx="839511" cy="726177"/>
              </a:xfrm>
              <a:prstGeom prst="triangle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695987" y="1712634"/>
                <a:ext cx="65451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3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142372" y="2630289"/>
                <a:ext cx="65451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2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269539" y="2630289"/>
                <a:ext cx="28875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1</a:t>
                </a:r>
              </a:p>
            </p:txBody>
          </p:sp>
        </p:grpSp>
        <p:cxnSp>
          <p:nvCxnSpPr>
            <p:cNvPr id="54" name="Straight Connector 53"/>
            <p:cNvCxnSpPr/>
            <p:nvPr/>
          </p:nvCxnSpPr>
          <p:spPr bwMode="auto">
            <a:xfrm flipV="1">
              <a:off x="3099474" y="5138108"/>
              <a:ext cx="872451" cy="464407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66" name="Group 65"/>
          <p:cNvGrpSpPr/>
          <p:nvPr/>
        </p:nvGrpSpPr>
        <p:grpSpPr>
          <a:xfrm>
            <a:off x="7614287" y="4446823"/>
            <a:ext cx="1415925" cy="1256209"/>
            <a:chOff x="4776084" y="4550837"/>
            <a:chExt cx="1415925" cy="1256209"/>
          </a:xfrm>
        </p:grpSpPr>
        <p:grpSp>
          <p:nvGrpSpPr>
            <p:cNvPr id="35" name="Group 34"/>
            <p:cNvGrpSpPr/>
            <p:nvPr/>
          </p:nvGrpSpPr>
          <p:grpSpPr>
            <a:xfrm>
              <a:off x="4776084" y="4550837"/>
              <a:ext cx="1415925" cy="1256209"/>
              <a:chOff x="2142372" y="1712634"/>
              <a:chExt cx="1415925" cy="1256209"/>
            </a:xfrm>
          </p:grpSpPr>
          <p:sp>
            <p:nvSpPr>
              <p:cNvPr id="36" name="Isosceles Triangle 35"/>
              <p:cNvSpPr>
                <a:spLocks noChangeAspect="1"/>
              </p:cNvSpPr>
              <p:nvPr/>
            </p:nvSpPr>
            <p:spPr bwMode="auto">
              <a:xfrm>
                <a:off x="2430579" y="2038135"/>
                <a:ext cx="839511" cy="726177"/>
              </a:xfrm>
              <a:prstGeom prst="triangle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695987" y="1712634"/>
                <a:ext cx="65451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2</a:t>
                </a: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142372" y="2630289"/>
                <a:ext cx="65451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1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3269539" y="2630289"/>
                <a:ext cx="28875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3</a:t>
                </a:r>
              </a:p>
            </p:txBody>
          </p:sp>
        </p:grpSp>
        <p:cxnSp>
          <p:nvCxnSpPr>
            <p:cNvPr id="59" name="Straight Connector 58"/>
            <p:cNvCxnSpPr>
              <a:endCxn id="36" idx="4"/>
            </p:cNvCxnSpPr>
            <p:nvPr/>
          </p:nvCxnSpPr>
          <p:spPr bwMode="auto">
            <a:xfrm>
              <a:off x="5064291" y="5096215"/>
              <a:ext cx="839511" cy="5063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1982476" y="3387863"/>
                <a:ext cx="352188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2476" y="3387863"/>
                <a:ext cx="352188" cy="307777"/>
              </a:xfrm>
              <a:prstGeom prst="rect">
                <a:avLst/>
              </a:prstGeom>
              <a:blipFill rotWithShape="0">
                <a:blip r:embed="rId2"/>
                <a:stretch>
                  <a:fillRect l="-3448" r="-1724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1982476" y="4992201"/>
                <a:ext cx="352188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2476" y="4992201"/>
                <a:ext cx="352188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3448" r="-1724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4831250" y="3387862"/>
                <a:ext cx="352188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1250" y="3387862"/>
                <a:ext cx="352188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3509" r="-1754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7469893" y="3389299"/>
                <a:ext cx="352188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9893" y="3389299"/>
                <a:ext cx="352188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3448" r="-1724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4831250" y="4992201"/>
                <a:ext cx="352188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1250" y="4992201"/>
                <a:ext cx="352188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5263" r="-1754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7469892" y="4992201"/>
                <a:ext cx="352188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9892" y="4992201"/>
                <a:ext cx="352188" cy="307777"/>
              </a:xfrm>
              <a:prstGeom prst="rect">
                <a:avLst/>
              </a:prstGeom>
              <a:blipFill rotWithShape="0">
                <a:blip r:embed="rId7"/>
                <a:stretch>
                  <a:fillRect l="-3448" r="-1724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606905" y="1504922"/>
                <a:ext cx="1611213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6905" y="1504922"/>
                <a:ext cx="1611213" cy="307777"/>
              </a:xfrm>
              <a:prstGeom prst="rect">
                <a:avLst/>
              </a:prstGeom>
              <a:blipFill>
                <a:blip r:embed="rId8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606905" y="2172912"/>
                <a:ext cx="1611213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6905" y="2172912"/>
                <a:ext cx="1611213" cy="307777"/>
              </a:xfrm>
              <a:prstGeom prst="rect">
                <a:avLst/>
              </a:prstGeom>
              <a:blipFill>
                <a:blip r:embed="rId9"/>
                <a:stretch>
                  <a:fillRect b="-1960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="" xmlns:a16="http://schemas.microsoft.com/office/drawing/2014/main" id="{11317E68-19BD-41B5-BC00-6820FC1BE94A}"/>
                  </a:ext>
                </a:extLst>
              </p:cNvPr>
              <p:cNvSpPr txBox="1"/>
              <p:nvPr/>
            </p:nvSpPr>
            <p:spPr>
              <a:xfrm>
                <a:off x="9606905" y="2840902"/>
                <a:ext cx="1611213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11317E68-19BD-41B5-BC00-6820FC1BE9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6905" y="2840902"/>
                <a:ext cx="1611213" cy="307777"/>
              </a:xfrm>
              <a:prstGeom prst="rect">
                <a:avLst/>
              </a:prstGeom>
              <a:blipFill>
                <a:blip r:embed="rId10"/>
                <a:stretch>
                  <a:fillRect b="-1960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7930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5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575335" y="4046194"/>
                <a:ext cx="246080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∘⋯∘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∘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∘⋯∘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5335" y="4046194"/>
                <a:ext cx="2460802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</a:t>
            </a:r>
            <a:r>
              <a:rPr lang="en-US" dirty="0" err="1"/>
              <a:t>exponentation</a:t>
            </a:r>
            <a:r>
              <a:rPr lang="en-US" dirty="0"/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54752" y="1418204"/>
                <a:ext cx="1271043" cy="451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752" y="1418204"/>
                <a:ext cx="1271043" cy="451277"/>
              </a:xfrm>
              <a:prstGeom prst="rect">
                <a:avLst/>
              </a:prstGeom>
              <a:blipFill rotWithShape="0">
                <a:blip r:embed="rId3"/>
                <a:stretch>
                  <a:fillRect b="-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43675" y="2205085"/>
                <a:ext cx="2590154" cy="451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∘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∘⋯∘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675" y="2205085"/>
                <a:ext cx="2590154" cy="451277"/>
              </a:xfrm>
              <a:prstGeom prst="rect">
                <a:avLst/>
              </a:prstGeom>
              <a:blipFill rotWithShape="0">
                <a:blip r:embed="rId4"/>
                <a:stretch>
                  <a:fillRect b="-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Left Brace 5"/>
          <p:cNvSpPr/>
          <p:nvPr/>
        </p:nvSpPr>
        <p:spPr>
          <a:xfrm rot="5400000">
            <a:off x="2242057" y="1741028"/>
            <a:ext cx="135509" cy="1228725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accent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161536" y="1976453"/>
                <a:ext cx="3779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600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1536" y="1976453"/>
                <a:ext cx="377939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40891" y="2991966"/>
                <a:ext cx="1777289" cy="451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891" y="2991966"/>
                <a:ext cx="1777289" cy="451277"/>
              </a:xfrm>
              <a:prstGeom prst="rect">
                <a:avLst/>
              </a:prstGeom>
              <a:blipFill rotWithShape="0">
                <a:blip r:embed="rId6"/>
                <a:stretch>
                  <a:fillRect b="-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683858" y="4018988"/>
                <a:ext cx="10343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3858" y="4018988"/>
                <a:ext cx="1034322" cy="369332"/>
              </a:xfrm>
              <a:prstGeom prst="rect">
                <a:avLst/>
              </a:prstGeom>
              <a:blipFill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Left Brace 9"/>
          <p:cNvSpPr/>
          <p:nvPr/>
        </p:nvSpPr>
        <p:spPr>
          <a:xfrm rot="5400000">
            <a:off x="3322285" y="3627672"/>
            <a:ext cx="135509" cy="863733"/>
          </a:xfrm>
          <a:prstGeom prst="leftBrace">
            <a:avLst>
              <a:gd name="adj1" fmla="val 105687"/>
              <a:gd name="adj2" fmla="val 50000"/>
            </a:avLst>
          </a:prstGeom>
          <a:ln w="19050" cmpd="sng">
            <a:solidFill>
              <a:schemeClr val="accent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245952" y="3661220"/>
                <a:ext cx="24834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600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952" y="3661220"/>
                <a:ext cx="248349" cy="338554"/>
              </a:xfrm>
              <a:prstGeom prst="rect">
                <a:avLst/>
              </a:prstGeom>
              <a:blipFill rotWithShape="0">
                <a:blip r:embed="rId8"/>
                <a:stretch>
                  <a:fillRect r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Left Brace 11"/>
          <p:cNvSpPr/>
          <p:nvPr/>
        </p:nvSpPr>
        <p:spPr>
          <a:xfrm rot="5400000">
            <a:off x="4402130" y="3630768"/>
            <a:ext cx="135509" cy="848282"/>
          </a:xfrm>
          <a:prstGeom prst="leftBrace">
            <a:avLst>
              <a:gd name="adj1" fmla="val 105687"/>
              <a:gd name="adj2" fmla="val 50000"/>
            </a:avLst>
          </a:prstGeom>
          <a:ln w="19050" cmpd="sng">
            <a:solidFill>
              <a:schemeClr val="accent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297645" y="3661220"/>
                <a:ext cx="39758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1600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7645" y="3661220"/>
                <a:ext cx="397588" cy="33855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Left Brace 13"/>
          <p:cNvSpPr/>
          <p:nvPr/>
        </p:nvSpPr>
        <p:spPr>
          <a:xfrm rot="16200000">
            <a:off x="3820648" y="3509927"/>
            <a:ext cx="174766" cy="1993107"/>
          </a:xfrm>
          <a:prstGeom prst="leftBrace">
            <a:avLst>
              <a:gd name="adj1" fmla="val 105687"/>
              <a:gd name="adj2" fmla="val 50000"/>
            </a:avLst>
          </a:prstGeom>
          <a:ln w="19050" cmpd="sng">
            <a:solidFill>
              <a:schemeClr val="accent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574138" y="4591085"/>
                <a:ext cx="8286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1600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4138" y="4591085"/>
                <a:ext cx="828639" cy="33855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5107575" y="4046849"/>
                <a:ext cx="103432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7575" y="4046849"/>
                <a:ext cx="1034322" cy="369332"/>
              </a:xfrm>
              <a:prstGeom prst="rect">
                <a:avLst/>
              </a:prstGeom>
              <a:blipFill rotWithShape="0">
                <a:blip r:embed="rId11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954752" y="4046194"/>
            <a:ext cx="958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Fact: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567713" y="1582350"/>
                <a:ext cx="8203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7713" y="1582350"/>
                <a:ext cx="820382" cy="369332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388095" y="1583726"/>
                <a:ext cx="4164253" cy="372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"3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"=3+3+3+⋯+3=15⋅3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8095" y="1583726"/>
                <a:ext cx="4164253" cy="372410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Left Brace 20"/>
          <p:cNvSpPr/>
          <p:nvPr/>
        </p:nvSpPr>
        <p:spPr>
          <a:xfrm rot="5400000">
            <a:off x="9114345" y="638235"/>
            <a:ext cx="135509" cy="1790700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accent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993129" y="1158053"/>
                <a:ext cx="37793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r>
                  <a:rPr lang="en-US" sz="1400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3129" y="1158053"/>
                <a:ext cx="377939" cy="307777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957750" y="5279372"/>
            <a:ext cx="958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Fact: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900796" y="5279372"/>
                <a:ext cx="28653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𝑛𝑚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0796" y="5279372"/>
                <a:ext cx="2865396" cy="369332"/>
              </a:xfrm>
              <a:prstGeom prst="rect">
                <a:avLst/>
              </a:prstGeom>
              <a:blipFill rotWithShape="0">
                <a:blip r:embed="rId1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6567713" y="3159993"/>
            <a:ext cx="26893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Multiplicative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629400" y="3630984"/>
                <a:ext cx="344805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,⋆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:  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⋆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𝑎𝑏</m:t>
                      </m:r>
                    </m:oMath>
                  </m:oMathPara>
                </a14:m>
                <a:endParaRPr lang="nb-NO" sz="1600" b="0" dirty="0"/>
              </a:p>
              <a:p>
                <a:r>
                  <a:rPr lang="en-US" sz="1600" dirty="0"/>
                  <a:t>          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⋆⋯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9400" y="3630984"/>
                <a:ext cx="3448050" cy="584775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6585532" y="4853891"/>
            <a:ext cx="26893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Additive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647219" y="5305832"/>
                <a:ext cx="344805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,⋆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:  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⋆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nb-NO" sz="1600" b="0" dirty="0"/>
              </a:p>
              <a:p>
                <a:r>
                  <a:rPr lang="en-US" sz="1600" dirty="0"/>
                  <a:t>          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⋆⋯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7219" y="5305832"/>
                <a:ext cx="3448050" cy="58477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Oval 29"/>
          <p:cNvSpPr/>
          <p:nvPr/>
        </p:nvSpPr>
        <p:spPr bwMode="auto">
          <a:xfrm>
            <a:off x="8120061" y="3661220"/>
            <a:ext cx="352425" cy="310180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1" name="Oval 30"/>
          <p:cNvSpPr/>
          <p:nvPr/>
        </p:nvSpPr>
        <p:spPr bwMode="auto">
          <a:xfrm>
            <a:off x="8607564" y="3889959"/>
            <a:ext cx="352425" cy="310180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2" name="Oval 31"/>
          <p:cNvSpPr/>
          <p:nvPr/>
        </p:nvSpPr>
        <p:spPr bwMode="auto">
          <a:xfrm>
            <a:off x="8120061" y="5305833"/>
            <a:ext cx="623889" cy="342872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3" name="Oval 32"/>
          <p:cNvSpPr/>
          <p:nvPr/>
        </p:nvSpPr>
        <p:spPr bwMode="auto">
          <a:xfrm>
            <a:off x="8659752" y="5552053"/>
            <a:ext cx="522346" cy="383481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9640490" y="4477377"/>
            <a:ext cx="1685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just notation!</a:t>
            </a:r>
          </a:p>
        </p:txBody>
      </p:sp>
      <p:cxnSp>
        <p:nvCxnSpPr>
          <p:cNvPr id="36" name="Straight Arrow Connector 35"/>
          <p:cNvCxnSpPr/>
          <p:nvPr/>
        </p:nvCxnSpPr>
        <p:spPr bwMode="auto">
          <a:xfrm>
            <a:off x="9032420" y="4175404"/>
            <a:ext cx="608070" cy="36026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Arrow Connector 37"/>
          <p:cNvCxnSpPr/>
          <p:nvPr/>
        </p:nvCxnSpPr>
        <p:spPr bwMode="auto">
          <a:xfrm flipV="1">
            <a:off x="8993129" y="4782103"/>
            <a:ext cx="608070" cy="68193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98439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5" grpId="0"/>
      <p:bldP spid="6" grpId="0" animBg="1"/>
      <p:bldP spid="7" grpId="0"/>
      <p:bldP spid="8" grpId="0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7" grpId="0"/>
      <p:bldP spid="18" grpId="0"/>
      <p:bldP spid="19" grpId="0"/>
      <p:bldP spid="20" grpId="0"/>
      <p:bldP spid="21" grpId="0" animBg="1"/>
      <p:bldP spid="22" grpId="0"/>
      <p:bldP spid="23" grpId="0"/>
      <p:bldP spid="24" grpId="0"/>
      <p:bldP spid="25" grpId="0"/>
      <p:bldP spid="26" grpId="0"/>
      <p:bldP spid="28" grpId="0"/>
      <p:bldP spid="29" grpId="0"/>
      <p:bldP spid="30" grpId="0" animBg="1"/>
      <p:bldP spid="31" grpId="0" animBg="1"/>
      <p:bldP spid="32" grpId="0" animBg="1"/>
      <p:bldP spid="33" grpId="0" animBg="1"/>
      <p:bldP spid="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Cyclic groups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634835" y="1348995"/>
                <a:ext cx="8823012" cy="1829444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en-US" dirty="0"/>
                  <a:t>A </a:t>
                </a:r>
                <a:r>
                  <a:rPr lang="en-US" b="1" dirty="0"/>
                  <a:t>group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∘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  <a:r>
                  <a:rPr lang="nb-NO" dirty="0"/>
                  <a:t>is </a:t>
                </a:r>
                <a:r>
                  <a:rPr lang="nb-NO" b="1" dirty="0" err="1"/>
                  <a:t>cyclic</a:t>
                </a:r>
                <a:r>
                  <a:rPr lang="nb-NO" dirty="0"/>
                  <a:t> </a:t>
                </a:r>
                <a:r>
                  <a:rPr lang="nb-NO" dirty="0" err="1"/>
                  <a:t>if</a:t>
                </a:r>
                <a:r>
                  <a:rPr lang="nb-NO" dirty="0"/>
                  <a:t> </a:t>
                </a:r>
                <a:r>
                  <a:rPr lang="nb-NO" dirty="0" err="1"/>
                  <a:t>there</a:t>
                </a:r>
                <a:r>
                  <a:rPr lang="nb-NO" dirty="0"/>
                  <a:t> </a:t>
                </a:r>
                <a:r>
                  <a:rPr lang="nb-NO" dirty="0" err="1"/>
                  <a:t>exists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such that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/>
                  <a:t>		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…,</m:t>
                        </m:r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−2</m:t>
                            </m:r>
                          </m:sup>
                        </m:sSup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… </m:t>
                        </m:r>
                      </m:e>
                    </m:d>
                  </m:oMath>
                </a14:m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dirty="0"/>
                  <a:t> is called a </a:t>
                </a:r>
                <a:r>
                  <a:rPr lang="en-US" b="1" dirty="0"/>
                  <a:t>generator</a:t>
                </a:r>
                <a:r>
                  <a:rPr lang="en-US" dirty="0"/>
                  <a:t> for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and we write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∘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⟨"/>
                        <m:endChr m:val="⟩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4835" y="1348995"/>
                <a:ext cx="8823012" cy="1829444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965033" y="3925181"/>
                <a:ext cx="144148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 +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033" y="3925181"/>
                <a:ext cx="1441485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965033" y="4354605"/>
                <a:ext cx="168437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033" y="4354605"/>
                <a:ext cx="1684372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698321" y="3459477"/>
            <a:ext cx="2372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Examples: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711012" y="3459477"/>
            <a:ext cx="3043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Not cyclic groups: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7850828" y="3940570"/>
                <a:ext cx="86036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+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0828" y="3940570"/>
                <a:ext cx="860364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716313" y="3940570"/>
                <a:ext cx="80579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p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⋅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6313" y="3940570"/>
                <a:ext cx="805797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4" name="Table 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56220226"/>
                  </p:ext>
                </p:extLst>
              </p:nvPr>
            </p:nvGraphicFramePr>
            <p:xfrm>
              <a:off x="8028880" y="4910122"/>
              <a:ext cx="1875410" cy="15240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⋆</m:t>
                                </m:r>
                              </m:oMath>
                            </m:oMathPara>
                          </a14:m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E4E4F8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4" name="Table 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56220226"/>
                  </p:ext>
                </p:extLst>
              </p:nvPr>
            </p:nvGraphicFramePr>
            <p:xfrm>
              <a:off x="8028880" y="4910122"/>
              <a:ext cx="1875410" cy="15240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8"/>
                          <a:stretch>
                            <a:fillRect t="-4000" r="-398387" b="-4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E4E4F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8716313" y="4570049"/>
                <a:ext cx="69288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⋆ </m:t>
                          </m:r>
                        </m:e>
                      </m:d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6313" y="4570049"/>
                <a:ext cx="692882" cy="246221"/>
              </a:xfrm>
              <a:prstGeom prst="rect">
                <a:avLst/>
              </a:prstGeom>
              <a:blipFill rotWithShape="0">
                <a:blip r:embed="rId9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965032" y="6062889"/>
                <a:ext cx="3532323" cy="4104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</m:oMath>
                </a14:m>
                <a:r>
                  <a:rPr lang="en-US" dirty="0"/>
                  <a:t> cyclic for all primes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032" y="6062889"/>
                <a:ext cx="3532323" cy="410497"/>
              </a:xfrm>
              <a:prstGeom prst="rect">
                <a:avLst/>
              </a:prstGeom>
              <a:blipFill>
                <a:blip r:embed="rId10"/>
                <a:stretch>
                  <a:fillRect t="-4478" b="-1791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974396" y="4882456"/>
                <a:ext cx="1932553" cy="6399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sub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r>
                  <a:rPr lang="en-US" dirty="0"/>
                  <a:t>	</a:t>
                </a: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396" y="4882456"/>
                <a:ext cx="1932553" cy="639983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2207735" y="4895735"/>
                <a:ext cx="4632370" cy="3413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1, 3, 2, 6, 4, 5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735" y="4895735"/>
                <a:ext cx="4632370" cy="34137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207735" y="5259632"/>
                <a:ext cx="4738254" cy="3413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1, 5, 4, 6, 2, 3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735" y="5259632"/>
                <a:ext cx="4738254" cy="34137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582606" y="5221365"/>
                <a:ext cx="780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2606" y="5221365"/>
                <a:ext cx="780214" cy="369332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1573145" y="5608862"/>
                <a:ext cx="780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≠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3145" y="5608862"/>
                <a:ext cx="780214" cy="369332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2209177" y="5636818"/>
                <a:ext cx="5278257" cy="3413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1, 2, 4, 1, 2, 4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2,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4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177" y="5636818"/>
                <a:ext cx="5278257" cy="341376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="" xmlns:a16="http://schemas.microsoft.com/office/drawing/2014/main" id="{A2538F9B-1A82-4B3C-A57C-D822322271B8}"/>
                  </a:ext>
                </a:extLst>
              </p:cNvPr>
              <p:cNvSpPr/>
              <p:nvPr/>
            </p:nvSpPr>
            <p:spPr>
              <a:xfrm>
                <a:off x="2207735" y="3940570"/>
                <a:ext cx="95333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2538F9B-1A82-4B3C-A57C-D822322271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735" y="3940570"/>
                <a:ext cx="953338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179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30" grpId="0"/>
      <p:bldP spid="31" grpId="0"/>
      <p:bldP spid="33" grpId="0"/>
      <p:bldP spid="35" grpId="0"/>
      <p:bldP spid="36" grpId="0"/>
      <p:bldP spid="17" grpId="0"/>
      <p:bldP spid="18" grpId="0"/>
      <p:bldP spid="19" grpId="0"/>
      <p:bldP spid="3" grpId="0"/>
      <p:bldP spid="21" grpId="0"/>
      <p:bldP spid="22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Subgroups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634834" y="1348995"/>
                <a:ext cx="7547141" cy="1055549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A </a:t>
                </a:r>
                <a:r>
                  <a:rPr lang="nb-NO" dirty="0" err="1"/>
                  <a:t>set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is a </a:t>
                </a:r>
                <a:r>
                  <a:rPr lang="en-US" b="1" dirty="0"/>
                  <a:t>subgroup, </a:t>
                </a:r>
                <a:r>
                  <a:rPr lang="en-US" dirty="0"/>
                  <a:t>written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/>
                  <a:t> 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 is a group under the binary operation inherited from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4834" y="1348995"/>
                <a:ext cx="7547141" cy="1055549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649932" y="3306773"/>
            <a:ext cx="1737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err="1"/>
              <a:t>Examples</a:t>
            </a:r>
            <a:r>
              <a:rPr lang="nb-NO" b="1" dirty="0"/>
              <a:t>: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36209" y="3937379"/>
                <a:ext cx="29022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nb-NO" b="0" i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 (for all groups)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209" y="3937379"/>
                <a:ext cx="2902291" cy="369332"/>
              </a:xfrm>
              <a:prstGeom prst="rect">
                <a:avLst/>
              </a:prstGeom>
              <a:blipFill rotWithShape="0">
                <a:blip r:embed="rId3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83238" y="4510059"/>
                <a:ext cx="25701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 (for all groups)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3238" y="4510059"/>
                <a:ext cx="2570132" cy="369332"/>
              </a:xfrm>
              <a:prstGeom prst="rect">
                <a:avLst/>
              </a:prstGeom>
              <a:blipFill rotWithShape="0">
                <a:blip r:embed="rId4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36207" y="5082740"/>
                <a:ext cx="40815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𝒁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…,−2, 0, 2, 4, 6,…</m:t>
                          </m:r>
                        </m:e>
                      </m:d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&lt;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207" y="5082740"/>
                <a:ext cx="4081551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36207" y="5574827"/>
                <a:ext cx="39402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𝒁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…,−3, 0, 3, 6, 9,…</m:t>
                          </m:r>
                        </m:e>
                      </m:d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&lt;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207" y="5574827"/>
                <a:ext cx="3940235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623774" y="4469446"/>
                <a:ext cx="29022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1,−1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,⋅</m:t>
                          </m:r>
                        </m:e>
                      </m:d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&lt;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p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3774" y="4469446"/>
                <a:ext cx="2902291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623775" y="3879081"/>
                <a:ext cx="29022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&gt;0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⋅</m:t>
                          </m:r>
                        </m:e>
                      </m:d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&lt;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p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3775" y="3879081"/>
                <a:ext cx="2902291" cy="369332"/>
              </a:xfrm>
              <a:prstGeom prst="rect">
                <a:avLst/>
              </a:prstGeom>
              <a:blipFill rotWithShape="0">
                <a:blip r:embed="rId8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651251" y="5081067"/>
                <a:ext cx="100749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40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+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251" y="5081067"/>
                <a:ext cx="1007495" cy="369332"/>
              </a:xfrm>
              <a:prstGeom prst="rect">
                <a:avLst/>
              </a:prstGeom>
              <a:blipFill rotWithShape="0">
                <a:blip r:embed="rId9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322837" y="4719607"/>
                <a:ext cx="255200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0, 5, 10,…,35</m:t>
                        </m:r>
                      </m:e>
                    </m:d>
                  </m:oMath>
                </a14:m>
                <a:r>
                  <a:rPr lang="en-US" sz="1600" dirty="0"/>
                  <a:t> 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2837" y="4719607"/>
                <a:ext cx="2552007" cy="33855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 flipH="1">
            <a:off x="5928578" y="3471176"/>
            <a:ext cx="407323" cy="44888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5642371" y="3188170"/>
            <a:ext cx="2352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positive real numbers</a:t>
            </a:r>
          </a:p>
        </p:txBody>
      </p:sp>
      <p:sp>
        <p:nvSpPr>
          <p:cNvPr id="20" name="Oval 19"/>
          <p:cNvSpPr/>
          <p:nvPr/>
        </p:nvSpPr>
        <p:spPr bwMode="auto">
          <a:xfrm>
            <a:off x="8928656" y="1164586"/>
            <a:ext cx="2454564" cy="248240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2" name="Oval 21"/>
          <p:cNvSpPr/>
          <p:nvPr/>
        </p:nvSpPr>
        <p:spPr bwMode="auto">
          <a:xfrm>
            <a:off x="9360512" y="2123916"/>
            <a:ext cx="1476415" cy="1469337"/>
          </a:xfrm>
          <a:prstGeom prst="ellipse">
            <a:avLst/>
          </a:prstGeom>
          <a:solidFill>
            <a:srgbClr val="FFF3CD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981820" y="1251914"/>
                <a:ext cx="33867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1820" y="1251914"/>
                <a:ext cx="338670" cy="40011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9929385" y="2123916"/>
                <a:ext cx="33867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9385" y="2123916"/>
                <a:ext cx="338670" cy="400110"/>
              </a:xfrm>
              <a:prstGeom prst="rect">
                <a:avLst/>
              </a:prstGeom>
              <a:blipFill rotWithShape="0">
                <a:blip r:embed="rId13"/>
                <a:stretch>
                  <a:fillRect r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9817268" y="3198459"/>
                <a:ext cx="3386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7268" y="3198459"/>
                <a:ext cx="338670" cy="369332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142448" y="2952237"/>
                <a:ext cx="3386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2448" y="2952237"/>
                <a:ext cx="338670" cy="369332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9478598" y="2404544"/>
                <a:ext cx="3386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8598" y="2404544"/>
                <a:ext cx="338670" cy="369332"/>
              </a:xfrm>
              <a:prstGeom prst="rect">
                <a:avLst/>
              </a:prstGeom>
              <a:blipFill rotWithShape="0">
                <a:blip r:embed="rId16"/>
                <a:stretch>
                  <a:fillRect r="-4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9573334" y="2841102"/>
                <a:ext cx="3386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3334" y="2841102"/>
                <a:ext cx="338670" cy="369332"/>
              </a:xfrm>
              <a:prstGeom prst="rect">
                <a:avLst/>
              </a:prstGeom>
              <a:blipFill rotWithShape="0">
                <a:blip r:embed="rId1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9929385" y="2538210"/>
                <a:ext cx="6694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∘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9385" y="2538210"/>
                <a:ext cx="669456" cy="369332"/>
              </a:xfrm>
              <a:prstGeom prst="rect">
                <a:avLst/>
              </a:prstGeom>
              <a:blipFill rotWithShape="0">
                <a:blip r:embed="rId18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196071" y="5103123"/>
                <a:ext cx="255200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0, 10, 20, 30</m:t>
                        </m:r>
                      </m:e>
                    </m:d>
                  </m:oMath>
                </a14:m>
                <a:r>
                  <a:rPr lang="en-US" sz="1600" dirty="0"/>
                  <a:t>  </a:t>
                </a: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6071" y="5103123"/>
                <a:ext cx="2552007" cy="338554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9221078" y="5503233"/>
                <a:ext cx="255200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0, 20</m:t>
                        </m:r>
                      </m:e>
                    </m:d>
                  </m:oMath>
                </a14:m>
                <a:r>
                  <a:rPr lang="en-US" sz="1600" dirty="0"/>
                  <a:t>  </a:t>
                </a: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1078" y="5503233"/>
                <a:ext cx="2552007" cy="338554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5555082" y="5081067"/>
                <a:ext cx="90845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20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&lt;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5082" y="5081067"/>
                <a:ext cx="908454" cy="369332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263375" y="5081067"/>
                <a:ext cx="90845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&lt;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3375" y="5081067"/>
                <a:ext cx="908454" cy="369332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6988868" y="5081067"/>
                <a:ext cx="780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&lt;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8868" y="5081067"/>
                <a:ext cx="780214" cy="369332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932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9" grpId="0"/>
      <p:bldP spid="25" grpId="0"/>
      <p:bldP spid="26" grpId="0"/>
      <p:bldP spid="27" grpId="0"/>
      <p:bldP spid="28" grpId="0"/>
      <p:bldP spid="29" grpId="0"/>
      <p:bldP spid="31" grpId="0"/>
      <p:bldP spid="32" grpId="0"/>
      <p:bldP spid="14" grpId="0"/>
      <p:bldP spid="16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Cyclic groups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935919" y="3443691"/>
                <a:ext cx="440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5919" y="3443691"/>
                <a:ext cx="440872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495047" y="3443691"/>
                <a:ext cx="440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5047" y="3443691"/>
                <a:ext cx="440872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496533" y="3443691"/>
                <a:ext cx="440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6533" y="3443691"/>
                <a:ext cx="440872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057147" y="3443691"/>
                <a:ext cx="440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7147" y="3443691"/>
                <a:ext cx="440872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111191" y="3443691"/>
                <a:ext cx="440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1191" y="3443691"/>
                <a:ext cx="440872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752784" y="3443691"/>
                <a:ext cx="440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2784" y="3443691"/>
                <a:ext cx="440872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300851" y="3441324"/>
                <a:ext cx="440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0851" y="3441324"/>
                <a:ext cx="440872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136649" y="4131084"/>
                <a:ext cx="12710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6649" y="4131084"/>
                <a:ext cx="1271043" cy="369332"/>
              </a:xfrm>
              <a:prstGeom prst="rect">
                <a:avLst/>
              </a:prstGeom>
              <a:blipFill rotWithShape="0">
                <a:blip r:embed="rId9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332785" y="4152253"/>
                <a:ext cx="25006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⟹  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2785" y="4152253"/>
                <a:ext cx="2500604" cy="369332"/>
              </a:xfrm>
              <a:prstGeom prst="rect">
                <a:avLst/>
              </a:prstGeom>
              <a:blipFill rotWithShape="0">
                <a:blip r:embed="rId10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208728" y="4152253"/>
                <a:ext cx="2500604" cy="3782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⟹   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/>
                  <a:t>    </a:t>
                </a:r>
                <a14:m>
                  <m:oMath xmlns:m="http://schemas.openxmlformats.org/officeDocument/2006/math"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8728" y="4152253"/>
                <a:ext cx="2500604" cy="378245"/>
              </a:xfrm>
              <a:prstGeom prst="rect">
                <a:avLst/>
              </a:prstGeom>
              <a:blipFill rotWithShape="0">
                <a:blip r:embed="rId11"/>
                <a:stretch>
                  <a:fillRect b="-16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617789" y="2460100"/>
            <a:ext cx="36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Proof (finite cyclic groups):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9232" y="3025560"/>
                <a:ext cx="1909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232" y="3025560"/>
                <a:ext cx="1909471" cy="369332"/>
              </a:xfrm>
              <a:prstGeom prst="rect">
                <a:avLst/>
              </a:prstGeom>
              <a:blipFill rotWithShape="0">
                <a:blip r:embed="rId1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283559" y="3443691"/>
                <a:ext cx="440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3559" y="3443691"/>
                <a:ext cx="440872" cy="369332"/>
              </a:xfrm>
              <a:prstGeom prst="rect">
                <a:avLst/>
              </a:prstGeom>
              <a:blipFill rotWithShape="0">
                <a:blip r:embed="rId13"/>
                <a:stretch>
                  <a:fillRect r="-41667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8155125" y="4152253"/>
            <a:ext cx="2500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C00000"/>
                </a:solidFill>
              </a:rPr>
              <a:t>contradiction!</a:t>
            </a:r>
          </a:p>
        </p:txBody>
      </p:sp>
      <p:sp>
        <p:nvSpPr>
          <p:cNvPr id="22" name="Left Brace 21"/>
          <p:cNvSpPr/>
          <p:nvPr/>
        </p:nvSpPr>
        <p:spPr>
          <a:xfrm rot="5400000">
            <a:off x="5166564" y="1688680"/>
            <a:ext cx="160141" cy="3312367"/>
          </a:xfrm>
          <a:prstGeom prst="leftBrace">
            <a:avLst>
              <a:gd name="adj1" fmla="val 148802"/>
              <a:gd name="adj2" fmla="val 50000"/>
            </a:avLst>
          </a:prstGeom>
          <a:ln w="19050" cmpd="sng">
            <a:solidFill>
              <a:schemeClr val="accent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079771" y="2840263"/>
                <a:ext cx="440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9771" y="2840263"/>
                <a:ext cx="440872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/>
              <p:cNvSpPr/>
              <p:nvPr/>
            </p:nvSpPr>
            <p:spPr bwMode="auto">
              <a:xfrm>
                <a:off x="637805" y="1187114"/>
                <a:ext cx="8650156" cy="112817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Theorem:</a:t>
                </a:r>
                <a:r>
                  <a:rPr lang="en-US" dirty="0"/>
                  <a:t>  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,∘</m:t>
                        </m:r>
                      </m:e>
                    </m:d>
                  </m:oMath>
                </a14:m>
                <a:r>
                  <a:rPr lang="en-US" dirty="0"/>
                  <a:t> is a finite group, then 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: </a:t>
                </a:r>
                <a:br>
                  <a:rPr lang="en-US" dirty="0"/>
                </a:b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20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</p:txBody>
          </p:sp>
        </mc:Choice>
        <mc:Fallback xmlns="">
          <p:sp>
            <p:nvSpPr>
              <p:cNvPr id="25" name="Rounded 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7805" y="1187114"/>
                <a:ext cx="8650156" cy="1128174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696940" y="3441324"/>
                <a:ext cx="7325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6940" y="3441324"/>
                <a:ext cx="732539" cy="369332"/>
              </a:xfrm>
              <a:prstGeom prst="rect">
                <a:avLst/>
              </a:prstGeom>
              <a:blipFill rotWithShape="0">
                <a:blip r:embed="rId1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8498894" y="3441324"/>
                <a:ext cx="7325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8894" y="3441324"/>
                <a:ext cx="732539" cy="369332"/>
              </a:xfrm>
              <a:prstGeom prst="rect">
                <a:avLst/>
              </a:prstGeom>
              <a:blipFill rotWithShape="0">
                <a:blip r:embed="rId17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ounded Rectangle 26"/>
              <p:cNvSpPr/>
              <p:nvPr/>
            </p:nvSpPr>
            <p:spPr bwMode="auto">
              <a:xfrm>
                <a:off x="642610" y="4496185"/>
                <a:ext cx="7833588" cy="73986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/>
                  <a:t>Theorem:</a:t>
                </a:r>
                <a:r>
                  <a:rPr lang="en-US" dirty="0"/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latin typeface="Cambria Math" panose="02040503050406030204" pitchFamily="18" charset="0"/>
                                  </a:rPr>
                                  <m:t>mod</m:t>
                                </m:r>
                              </m:fNam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func>
                          </m:e>
                        </m:d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>
                                    <a:latin typeface="Cambria Math" panose="02040503050406030204" pitchFamily="18" charset="0"/>
                                  </a:rPr>
                                  <m:t>mod</m:t>
                                </m:r>
                              </m:fNam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e>
                                </m:d>
                              </m:e>
                            </m:func>
                          </m:e>
                        </m:d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7" name="Rounded 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2610" y="4496185"/>
                <a:ext cx="7833588" cy="739864"/>
              </a:xfrm>
              <a:prstGeom prst="round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/>
              <p:cNvSpPr/>
              <p:nvPr/>
            </p:nvSpPr>
            <p:spPr bwMode="auto">
              <a:xfrm>
                <a:off x="600696" y="5526827"/>
                <a:ext cx="7875502" cy="74569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/>
                  <a:t>Theorem (Lagrange’s theorem): </a:t>
                </a:r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then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</m:oMath>
                </a14:m>
                <a:r>
                  <a:rPr lang="en-US" dirty="0"/>
                  <a:t> divides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0696" y="5526827"/>
                <a:ext cx="7875502" cy="745694"/>
              </a:xfrm>
              <a:prstGeom prst="roundRect">
                <a:avLst/>
              </a:prstGeom>
              <a:blipFill rotWithShape="0">
                <a:blip r:embed="rId19"/>
                <a:stretch>
                  <a:fillRect l="-77"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2687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3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33C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7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8" dur="1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33C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29369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4" dur="1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2936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0" grpId="2"/>
      <p:bldP spid="11" grpId="0"/>
      <p:bldP spid="11" grpId="1"/>
      <p:bldP spid="12" grpId="0"/>
      <p:bldP spid="13" grpId="0"/>
      <p:bldP spid="14" grpId="0"/>
      <p:bldP spid="14" grpId="1"/>
      <p:bldP spid="15" grpId="0"/>
      <p:bldP spid="15" grpId="1"/>
      <p:bldP spid="16" grpId="0"/>
      <p:bldP spid="16" grpId="1"/>
      <p:bldP spid="17" grpId="0"/>
      <p:bldP spid="18" grpId="0"/>
      <p:bldP spid="20" grpId="0"/>
      <p:bldP spid="21" grpId="0"/>
      <p:bldP spid="21" grpId="1"/>
      <p:bldP spid="22" grpId="0" animBg="1"/>
      <p:bldP spid="23" grpId="0"/>
      <p:bldP spid="24" grpId="1"/>
      <p:bldP spid="24" grpId="2"/>
      <p:bldP spid="26" grpId="0"/>
      <p:bldP spid="26" grpId="1"/>
      <p:bldP spid="27" grpId="0" animBg="1"/>
      <p:bldP spid="2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Groups of prime order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359406"/>
              </a:xfrm>
            </p:spPr>
            <p:txBody>
              <a:bodyPr/>
              <a:lstStyle/>
              <a:p>
                <a:endParaRPr lang="en-US" sz="1600" dirty="0"/>
              </a:p>
              <a:p>
                <a:endParaRPr lang="en-US" sz="1600" dirty="0"/>
              </a:p>
              <a:p>
                <a:endParaRPr lang="en-US" sz="1600" b="1" dirty="0" smtClean="0"/>
              </a:p>
              <a:p>
                <a:r>
                  <a:rPr lang="en-US" sz="1600" b="1" dirty="0" smtClean="0"/>
                  <a:t>Fact</a:t>
                </a:r>
                <a:r>
                  <a:rPr lang="en-US" sz="1600" b="1" dirty="0"/>
                  <a:t>: </a:t>
                </a:r>
                <a:r>
                  <a:rPr lang="en-US" sz="1600" dirty="0"/>
                  <a:t>any non-trivial element (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sz="1600" dirty="0"/>
                  <a:t>) in a prime-order group is a generator</a:t>
                </a:r>
              </a:p>
              <a:p>
                <a:endParaRPr lang="en-US" sz="1600" dirty="0" smtClean="0"/>
              </a:p>
              <a:p>
                <a:r>
                  <a:rPr lang="en-US" sz="1600" b="1" dirty="0"/>
                  <a:t>Fact: </a:t>
                </a:r>
                <a:r>
                  <a:rPr lang="en-US" sz="1600" dirty="0"/>
                  <a:t>any prime-order group is </a:t>
                </a:r>
                <a:r>
                  <a:rPr lang="en-US" sz="1600" dirty="0" smtClean="0"/>
                  <a:t>cyclic</a:t>
                </a:r>
              </a:p>
              <a:p>
                <a:endParaRPr lang="en-US" sz="1600" dirty="0"/>
              </a:p>
              <a:p>
                <a:r>
                  <a:rPr lang="en-US" sz="1600" b="1" dirty="0"/>
                  <a:t>Warning: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 is </a:t>
                </a:r>
                <a:r>
                  <a:rPr lang="en-US" sz="1600" i="1" dirty="0"/>
                  <a:t>not </a:t>
                </a:r>
                <a:r>
                  <a:rPr lang="en-US" sz="1600" dirty="0"/>
                  <a:t>a prime-order group!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1600" dirty="0"/>
                  <a:t> </a:t>
                </a:r>
              </a:p>
              <a:p>
                <a:endParaRPr lang="en-US" sz="1600" dirty="0"/>
              </a:p>
              <a:p>
                <a:r>
                  <a:rPr lang="en-US" sz="1600" dirty="0"/>
                  <a:t>Suppose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1600" dirty="0"/>
                  <a:t>, with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1600" dirty="0"/>
                  <a:t> being prime; what are the possible sub-groups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?</a:t>
                </a:r>
              </a:p>
            </p:txBody>
          </p:sp>
        </mc:Choice>
        <mc:Fallback xmlns="">
          <p:sp>
            <p:nvSpPr>
              <p:cNvPr id="9" name="Content Placeholder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359406"/>
              </a:xfrm>
              <a:blipFill rotWithShape="0">
                <a:blip r:embed="rId2"/>
                <a:stretch>
                  <a:fillRect l="-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623392" y="1145914"/>
                <a:ext cx="8507907" cy="619386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Theorem (Lagrange's theorem): </a:t>
                </a:r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then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</m:oMath>
                </a14:m>
                <a:r>
                  <a:rPr lang="en-US" dirty="0"/>
                  <a:t> divides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45914"/>
                <a:ext cx="8507907" cy="619386"/>
              </a:xfrm>
              <a:prstGeom prst="roundRect">
                <a:avLst/>
              </a:prstGeom>
              <a:blipFill rotWithShape="0">
                <a:blip r:embed="rId3"/>
                <a:stretch>
                  <a:fillRect l="-71"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72883" y="4958066"/>
                <a:ext cx="2949334" cy="134088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{1}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                     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{</m:t>
                              </m:r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1,−1}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                     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     </m:t>
                              </m:r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</m:e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         </m:t>
                                    </m:r>
                                    <m:d>
                                      <m:dPr>
                                        <m:begChr m:val="|"/>
                                        <m:endChr m:val="|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𝐻</m:t>
                                        </m:r>
                                      </m:e>
                                    </m:d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</m:mr>
                              </m:m>
                            </m:e>
                            <m:e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𝒁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                    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883" y="4958066"/>
                <a:ext cx="2949334" cy="134088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72883" y="4249389"/>
                <a:ext cx="2541282" cy="410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−1=2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883" y="4249389"/>
                <a:ext cx="2541282" cy="410497"/>
              </a:xfrm>
              <a:prstGeom prst="rect">
                <a:avLst/>
              </a:prstGeom>
              <a:blipFill rotWithShape="0">
                <a:blip r:embed="rId5"/>
                <a:stretch>
                  <a:fillRect b="-74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5485375" y="4406918"/>
                <a:ext cx="54912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5375" y="4406918"/>
                <a:ext cx="549125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986656" y="4404834"/>
                <a:ext cx="254678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1, 2, 3, 4, 5, 6, 7, 8, 9, 10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6656" y="4404834"/>
                <a:ext cx="2546786" cy="33855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5248225" y="4985848"/>
                <a:ext cx="131119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11=2⋅5+1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8225" y="4985848"/>
                <a:ext cx="1311192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10194730" y="4404184"/>
                <a:ext cx="108972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&lt;</m:t>
                      </m:r>
                      <m:sSubSup>
                        <m:sSubSup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4730" y="4404184"/>
                <a:ext cx="1089721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9131299" y="4963822"/>
                <a:ext cx="224458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1,−1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={1,10}&lt;</m:t>
                      </m:r>
                      <m:sSubSup>
                        <m:sSubSup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1299" y="4963822"/>
                <a:ext cx="2244589" cy="338554"/>
              </a:xfrm>
              <a:prstGeom prst="rect">
                <a:avLst/>
              </a:prstGeom>
              <a:blipFill>
                <a:blip r:embed="rId10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10252119" y="6083098"/>
                <a:ext cx="112376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&lt;</m:t>
                      </m:r>
                      <m:sSubSup>
                        <m:sSubSup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2119" y="6083098"/>
                <a:ext cx="1123769" cy="3385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6986353" y="5523460"/>
                <a:ext cx="438953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={1, 3, 4, 5, 9}&lt;</m:t>
                      </m:r>
                      <m:sSubSup>
                        <m:sSubSup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6353" y="5523460"/>
                <a:ext cx="4389535" cy="338554"/>
              </a:xfrm>
              <a:prstGeom prst="rect">
                <a:avLst/>
              </a:prstGeom>
              <a:blipFill>
                <a:blip r:embed="rId12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4151450" y="4404184"/>
            <a:ext cx="10967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/>
              <a:t>Example:</a:t>
            </a:r>
          </a:p>
        </p:txBody>
      </p:sp>
    </p:spTree>
    <p:extLst>
      <p:ext uri="{BB962C8B-B14F-4D97-AF65-F5344CB8AC3E}">
        <p14:creationId xmlns:p14="http://schemas.microsoft.com/office/powerpoint/2010/main" val="2051963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Why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dirty="0"/>
                  <a:t> a group? 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095" t="-2400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7"/>
                <a:ext cx="11137237" cy="2581375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nb-NO" sz="18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1, 2,  …, 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endParaRPr lang="en-US" sz="1800" dirty="0"/>
              </a:p>
              <a:p>
                <a:pPr marL="0" indent="0"/>
                <a:endParaRPr lang="en-US" sz="7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Associativity  	</a:t>
                </a:r>
                <a:r>
                  <a:rPr lang="en-US" sz="1800" dirty="0">
                    <a:solidFill>
                      <a:srgbClr val="00B050"/>
                    </a:solidFill>
                    <a:sym typeface="Wingdings" panose="05000000000000000000" pitchFamily="2" charset="2"/>
                  </a:rPr>
                  <a:t></a:t>
                </a:r>
                <a:r>
                  <a:rPr lang="en-US" sz="1800" dirty="0">
                    <a:sym typeface="Wingdings" panose="05000000000000000000" pitchFamily="2" charset="2"/>
                  </a:rPr>
                  <a:t>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func>
                      <m:funcPr>
                        <m:ctrlPr>
                          <a:rPr lang="nb-NO" sz="1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uncPr>
                      <m:fName>
                        <m:r>
                          <a:rPr lang="nb-NO" sz="1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mod</m:t>
                        </m:r>
                      </m:fName>
                      <m:e>
                        <m:r>
                          <a:rPr lang="nb-NO" sz="1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𝑝</m:t>
                        </m:r>
                      </m:e>
                    </m:func>
                  </m:oMath>
                </a14:m>
                <a:endParaRPr lang="en-US" sz="1800" dirty="0">
                  <a:sym typeface="Wingdings" panose="05000000000000000000" pitchFamily="2" charset="2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>
                    <a:sym typeface="Wingdings" panose="05000000000000000000" pitchFamily="2" charset="2"/>
                  </a:rPr>
                  <a:t>Identity 	</a:t>
                </a:r>
                <a:r>
                  <a:rPr lang="en-US" sz="1800" dirty="0">
                    <a:solidFill>
                      <a:srgbClr val="00B050"/>
                    </a:solidFill>
                    <a:sym typeface="Wingdings" panose="05000000000000000000" pitchFamily="2" charset="2"/>
                  </a:rPr>
                  <a:t></a:t>
                </a:r>
                <a:r>
                  <a:rPr lang="en-US" sz="1800" dirty="0">
                    <a:sym typeface="Wingdings" panose="05000000000000000000" pitchFamily="2" charset="2"/>
                  </a:rPr>
                  <a:t>  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1⋅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  <m:r>
                      <a:rPr lang="nb-NO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nb-NO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  <m:r>
                      <a:rPr lang="nb-NO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⋅1=</m:t>
                    </m:r>
                    <m:r>
                      <a:rPr lang="nb-NO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  <m:func>
                      <m:funcPr>
                        <m:ctrlPr>
                          <a:rPr lang="nb-NO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uncPr>
                      <m:fName>
                        <m:r>
                          <a:rPr lang="nb-NO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mod</m:t>
                        </m:r>
                      </m:fName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𝑝</m:t>
                        </m:r>
                      </m:e>
                    </m:func>
                  </m:oMath>
                </a14:m>
                <a:endParaRPr lang="en-US" sz="1800" dirty="0">
                  <a:sym typeface="Wingdings" panose="05000000000000000000" pitchFamily="2" charset="2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>
                    <a:sym typeface="Wingdings" panose="05000000000000000000" pitchFamily="2" charset="2"/>
                  </a:rPr>
                  <a:t>Inverses	</a:t>
                </a:r>
                <a:r>
                  <a:rPr lang="en-US" sz="18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?</a:t>
                </a:r>
                <a:r>
                  <a:rPr lang="en-US" sz="1800" dirty="0">
                    <a:sym typeface="Wingdings" panose="05000000000000000000" pitchFamily="2" charset="2"/>
                  </a:rPr>
                  <a:t>  </a:t>
                </a:r>
              </a:p>
              <a:p>
                <a:pPr marL="0" indent="0"/>
                <a:endParaRPr lang="en-US" sz="1050" dirty="0">
                  <a:sym typeface="Wingdings" panose="05000000000000000000" pitchFamily="2" charset="2"/>
                </a:endParaRPr>
              </a:p>
              <a:p>
                <a:pPr marL="0" indent="0"/>
                <a:r>
                  <a:rPr lang="en-US" sz="1800" dirty="0">
                    <a:sym typeface="Wingdings" panose="05000000000000000000" pitchFamily="2" charset="2"/>
                  </a:rPr>
                  <a:t>        Given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  <m:r>
                      <a:rPr lang="nb-NO" sz="18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∈</m:t>
                    </m:r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1800" dirty="0">
                    <a:sym typeface="Wingdings" panose="05000000000000000000" pitchFamily="2" charset="2"/>
                  </a:rPr>
                  <a:t> can we always 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𝑎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−1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∈</m:t>
                    </m:r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1800" dirty="0">
                    <a:sym typeface="Wingdings" panose="05000000000000000000" pitchFamily="2" charset="2"/>
                  </a:rPr>
                  <a:t>? </a:t>
                </a:r>
                <a:endParaRPr lang="en-US" sz="1800" dirty="0"/>
              </a:p>
              <a:p>
                <a:pPr marL="0" indent="0"/>
                <a:r>
                  <a:rPr lang="en-US" sz="1800" dirty="0"/>
                  <a:t>        Need to solve:		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=1</m:t>
                    </m:r>
                    <m:func>
                      <m:func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8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sz="1800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7"/>
                <a:ext cx="11137237" cy="2581375"/>
              </a:xfrm>
              <a:blipFill rotWithShape="0">
                <a:blip r:embed="rId3"/>
                <a:stretch>
                  <a:fillRect l="-328" t="-4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103479" y="3720482"/>
                <a:ext cx="53988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Claim: 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𝒁</m:t>
                    </m:r>
                  </m:oMath>
                </a14:m>
                <a:r>
                  <a:rPr lang="en-US" dirty="0"/>
                  <a:t>  such that  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479" y="3720482"/>
                <a:ext cx="5398851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903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103478" y="4258326"/>
                <a:ext cx="10457126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Proof: 	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</m:d>
                  </m:oMath>
                </a14:m>
                <a:endParaRPr lang="en-US" dirty="0"/>
              </a:p>
              <a:p>
                <a:endParaRPr lang="en-US" sz="1000" dirty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nb-NO" sz="1600" dirty="0"/>
                  <a:t> contains a </a:t>
                </a:r>
                <a:r>
                  <a:rPr lang="nb-NO" sz="1600" i="1" dirty="0"/>
                  <a:t>positive </a:t>
                </a:r>
                <a:r>
                  <a:rPr lang="nb-NO" sz="1600" dirty="0"/>
                  <a:t>integer 			     	       </a:t>
                </a:r>
                <a:r>
                  <a:rPr lang="nb-NO" sz="1200" dirty="0"/>
                  <a:t>(e.g.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nb-NO" sz="1200" dirty="0"/>
                  <a:t> and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sz="1200" dirty="0"/>
                  <a:t>)  </a:t>
                </a:r>
                <a:endParaRPr lang="nb-NO" sz="1600" dirty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nb-NO" sz="1600" dirty="0"/>
                  <a:t> contains a </a:t>
                </a:r>
                <a:r>
                  <a:rPr lang="nb-NO" sz="1600" i="1" dirty="0"/>
                  <a:t>smallest </a:t>
                </a:r>
                <a:r>
                  <a:rPr lang="nb-NO" sz="1600" dirty="0"/>
                  <a:t>positive integer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nb-NO" sz="1600" dirty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b="0" dirty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nb-NO" sz="16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 </a:t>
                </a:r>
                <a:r>
                  <a:rPr lang="nb-NO" sz="1600" dirty="0"/>
                  <a:t>	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0≤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sz="1600" b="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600" dirty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sz="16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sz="1600" b="0" i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600" b="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nb-NO" sz="1600" dirty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b-NO" sz="1600" dirty="0"/>
                  <a:t> 						       </a:t>
                </a:r>
                <a:r>
                  <a:rPr lang="nb-NO" sz="1200" dirty="0"/>
                  <a:t>(since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nb-NO" sz="1200" dirty="0"/>
                  <a:t> is the smallest positive integer in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nb-NO" sz="1200" dirty="0"/>
                  <a:t>)</a:t>
                </a:r>
                <a:endParaRPr lang="nb-NO" sz="1600" dirty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b="0" dirty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nb-NO" sz="1600" dirty="0"/>
                  <a:t>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nb-NO" sz="1600" dirty="0"/>
                  <a:t>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nb-NO" sz="1600" dirty="0"/>
                  <a:t> 				     	       </a:t>
                </a:r>
                <a:r>
                  <a:rPr lang="nb-NO" sz="1200" dirty="0"/>
                  <a:t>(since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sz="1200" dirty="0"/>
                  <a:t> is prime and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sz="12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sz="1200" dirty="0"/>
                  <a:t>)</a:t>
                </a:r>
                <a:endParaRPr lang="nb-NO" sz="1600" dirty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b="0" dirty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nb-NO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478" y="4258326"/>
                <a:ext cx="10457126" cy="2308324"/>
              </a:xfrm>
              <a:prstGeom prst="rect">
                <a:avLst/>
              </a:prstGeom>
              <a:blipFill rotWithShape="0">
                <a:blip r:embed="rId5"/>
                <a:stretch>
                  <a:fillRect l="-466" t="-15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866380" y="3730881"/>
                <a:ext cx="232575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⟹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=1−</m:t>
                      </m:r>
                      <m:r>
                        <a:rPr lang="nb-NO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6380" y="3730881"/>
                <a:ext cx="2325753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ounded Rectangle 11"/>
          <p:cNvSpPr/>
          <p:nvPr/>
        </p:nvSpPr>
        <p:spPr bwMode="auto">
          <a:xfrm rot="20383225">
            <a:off x="5873626" y="4957422"/>
            <a:ext cx="2905291" cy="950533"/>
          </a:xfrm>
          <a:prstGeom prst="roundRect">
            <a:avLst/>
          </a:prstGeom>
          <a:noFill/>
          <a:ln w="76200" cap="flat" cmpd="sng" algn="ctr">
            <a:solidFill>
              <a:schemeClr val="accent1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400" b="1" dirty="0">
                <a:solidFill>
                  <a:schemeClr val="accent1">
                    <a:lumMod val="75000"/>
                  </a:schemeClr>
                </a:solidFill>
                <a:latin typeface="Stencil" panose="040409050D0802020404" pitchFamily="82" charset="0"/>
              </a:rPr>
              <a:t>Non-constructive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Stencil" panose="040409050D0802020404" pitchFamily="8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163423" y="2728848"/>
                <a:ext cx="3025134" cy="58477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How do we actually 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600" dirty="0"/>
                  <a:t>?</a:t>
                </a:r>
                <a:br>
                  <a:rPr lang="en-US" sz="1600" dirty="0"/>
                </a:br>
                <a:r>
                  <a:rPr lang="en-US" sz="1600" dirty="0"/>
                  <a:t>Extended Euclidian Algorithm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3423" y="2728848"/>
                <a:ext cx="3025134" cy="584775"/>
              </a:xfrm>
              <a:prstGeom prst="rect">
                <a:avLst/>
              </a:prstGeom>
              <a:blipFill>
                <a:blip r:embed="rId8"/>
                <a:stretch>
                  <a:fillRect l="-803" t="-2041" b="-1122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0182622" y="3751135"/>
                <a:ext cx="1447832" cy="3907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∈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2622" y="3751135"/>
                <a:ext cx="1447832" cy="390748"/>
              </a:xfrm>
              <a:prstGeom prst="rect">
                <a:avLst/>
              </a:prstGeom>
              <a:blipFill rotWithShape="0">
                <a:blip r:embed="rId9"/>
                <a:stretch>
                  <a:fillRect b="-4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517600" y="5421262"/>
                <a:ext cx="187051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nb-NO" sz="16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 dirty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nb-NO" sz="16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6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i="1" dirty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sz="1600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7600" y="5421262"/>
                <a:ext cx="1870512" cy="338554"/>
              </a:xfrm>
              <a:prstGeom prst="rect">
                <a:avLst/>
              </a:prstGeom>
              <a:blipFill rotWithShape="0">
                <a:blip r:embed="rId10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188016" y="5421262"/>
                <a:ext cx="212981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nb-NO" sz="1600" i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𝑞𝑚</m:t>
                      </m:r>
                      <m:r>
                        <a:rPr lang="nb-NO" sz="16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6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 dirty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nb-NO" sz="1600" i="1" dirty="0">
                              <a:latin typeface="Cambria Math" panose="02040503050406030204" pitchFamily="18" charset="0"/>
                            </a:rPr>
                            <m:t>𝑞𝑛</m:t>
                          </m:r>
                        </m:e>
                      </m:d>
                      <m:r>
                        <a:rPr lang="nb-NO" sz="160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016" y="5421262"/>
                <a:ext cx="2129814" cy="338554"/>
              </a:xfrm>
              <a:prstGeom prst="rect">
                <a:avLst/>
              </a:prstGeom>
              <a:blipFill rotWithShape="0">
                <a:blip r:embed="rId11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6150628" y="5429083"/>
                <a:ext cx="51270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0628" y="5429083"/>
                <a:ext cx="512704" cy="33855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10337021" y="6197318"/>
            <a:ext cx="813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Q.E.D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7622563" y="3737909"/>
                <a:ext cx="135447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1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2563" y="3737909"/>
                <a:ext cx="1354473" cy="369332"/>
              </a:xfrm>
              <a:prstGeom prst="rect">
                <a:avLst/>
              </a:prstGeom>
              <a:blipFill rotWithShape="0">
                <a:blip r:embed="rId1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8838180" y="3745719"/>
                <a:ext cx="155036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⟹  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8180" y="3745719"/>
                <a:ext cx="1550361" cy="369332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/>
              <p:cNvSpPr/>
              <p:nvPr/>
            </p:nvSpPr>
            <p:spPr bwMode="auto">
              <a:xfrm>
                <a:off x="7725973" y="1169760"/>
                <a:ext cx="4034656" cy="1179185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b="1" dirty="0"/>
                  <a:t>Definition: </a:t>
                </a:r>
                <a:r>
                  <a:rPr lang="en-US" sz="1200" dirty="0"/>
                  <a:t>A </a:t>
                </a:r>
                <a:r>
                  <a:rPr lang="en-US" sz="1200" b="1" dirty="0"/>
                  <a:t>group</a:t>
                </a:r>
                <a:r>
                  <a:rPr lang="en-US" sz="12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, ∘</m:t>
                        </m:r>
                      </m:e>
                    </m:d>
                  </m:oMath>
                </a14:m>
                <a:r>
                  <a:rPr lang="en-US" sz="1200" dirty="0"/>
                  <a:t> </a:t>
                </a:r>
                <a:r>
                  <a:rPr lang="nb-NO" sz="1200" dirty="0"/>
                  <a:t>…</a:t>
                </a:r>
                <a:endParaRPr lang="en-US" sz="12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2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/>
                  <a:t>    </a:t>
                </a:r>
                <a:r>
                  <a:rPr lang="en-US" sz="1200" dirty="0">
                    <a:latin typeface="Script MT Bold" panose="03040602040607080904" pitchFamily="66" charset="0"/>
                  </a:rPr>
                  <a:t>G1</a:t>
                </a:r>
                <a:r>
                  <a:rPr lang="en-US" sz="1200" dirty="0"/>
                  <a:t>: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∘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∘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200" dirty="0"/>
                  <a:t> 	 (associativity)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/>
                  <a:t>    </a:t>
                </a:r>
                <a:r>
                  <a:rPr lang="en-US" sz="1200" dirty="0">
                    <a:latin typeface="Script MT Bold" panose="03040602040607080904" pitchFamily="66" charset="0"/>
                  </a:rPr>
                  <a:t>G2</a:t>
                </a:r>
                <a:r>
                  <a:rPr lang="en-US" sz="1200" dirty="0"/>
                  <a:t>: 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200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200" dirty="0"/>
                  <a:t>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200" dirty="0"/>
                  <a:t>	         (identity)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/>
                  <a:t>    </a:t>
                </a:r>
                <a:r>
                  <a:rPr lang="en-US" sz="1200" dirty="0">
                    <a:latin typeface="Script MT Bold" panose="03040602040607080904" pitchFamily="66" charset="0"/>
                  </a:rPr>
                  <a:t>G3</a:t>
                </a:r>
                <a:r>
                  <a:rPr lang="en-US" sz="1200" dirty="0"/>
                  <a:t>: 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∃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−1 </m:t>
                        </m:r>
                      </m:sup>
                    </m:sSup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200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200" dirty="0"/>
                  <a:t> 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sz="1200" dirty="0"/>
                  <a:t>           (inverse)</a:t>
                </a:r>
              </a:p>
            </p:txBody>
          </p:sp>
        </mc:Choice>
        <mc:Fallback xmlns="">
          <p:sp>
            <p:nvSpPr>
              <p:cNvPr id="18" name="Rounded 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25973" y="1169760"/>
                <a:ext cx="4034656" cy="1179185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339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 animBg="1"/>
      <p:bldP spid="14" grpId="0" animBg="1"/>
      <p:bldP spid="5" grpId="0"/>
      <p:bldP spid="6" grpId="0"/>
      <p:bldP spid="8" grpId="0"/>
      <p:bldP spid="13" grpId="0"/>
      <p:bldP spid="15" grpId="0"/>
      <p:bldP spid="16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Before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break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Groups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Subgroups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Cyclic groups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Prime order groups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Not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! 		(order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&lt;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		(prime-order subgroup)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4895850" y="2330938"/>
            <a:ext cx="260032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74905" y="19697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4905" y="1969799"/>
                <a:ext cx="863441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582433" y="2477395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2433" y="2477395"/>
                <a:ext cx="1230618" cy="313291"/>
              </a:xfrm>
              <a:prstGeom prst="rect">
                <a:avLst/>
              </a:prstGeom>
              <a:blipFill rotWithShape="0">
                <a:blip r:embed="rId4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 bwMode="auto">
          <a:xfrm flipH="1">
            <a:off x="4901583" y="2835891"/>
            <a:ext cx="2600324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482335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2335" y="2603984"/>
                <a:ext cx="162326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218846" y="2474548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8846" y="2474548"/>
                <a:ext cx="1617815" cy="43473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955528" y="3426841"/>
                <a:ext cx="89377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5528" y="3426841"/>
                <a:ext cx="893771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10274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561215" y="3426841"/>
                <a:ext cx="933076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′←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1215" y="3426841"/>
                <a:ext cx="933076" cy="313291"/>
              </a:xfrm>
              <a:prstGeom prst="rect">
                <a:avLst/>
              </a:prstGeom>
              <a:blipFill rotWithShape="0">
                <a:blip r:embed="rId9"/>
                <a:stretch>
                  <a:fillRect l="-10458" t="-1923" b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849299" y="3421327"/>
                <a:ext cx="1693284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9299" y="3421327"/>
                <a:ext cx="1693284" cy="313291"/>
              </a:xfrm>
              <a:prstGeom prst="rect">
                <a:avLst/>
              </a:prstGeom>
              <a:blipFill rotWithShape="0">
                <a:blip r:embed="rId10"/>
                <a:stretch>
                  <a:fillRect l="-3237" t="-1923" b="-3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494291" y="3419318"/>
                <a:ext cx="1638462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4291" y="3419318"/>
                <a:ext cx="1638462" cy="313291"/>
              </a:xfrm>
              <a:prstGeom prst="rect">
                <a:avLst/>
              </a:prstGeom>
              <a:blipFill rotWithShape="0">
                <a:blip r:embed="rId11"/>
                <a:stretch>
                  <a:fillRect l="-3346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881361" y="1174393"/>
                <a:ext cx="9259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1361" y="1174393"/>
                <a:ext cx="925959" cy="307777"/>
              </a:xfrm>
              <a:prstGeom prst="rect">
                <a:avLst/>
              </a:prstGeom>
              <a:blipFill rotWithShape="0">
                <a:blip r:embed="rId12"/>
                <a:stretch>
                  <a:fillRect l="-9868" r="-3947" b="-3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491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88965" y="1590338"/>
            <a:ext cx="524436" cy="976486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 bwMode="auto">
          <a:xfrm flipH="1">
            <a:off x="6807320" y="1163207"/>
            <a:ext cx="576460" cy="131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/>
          <p:cNvSpPr txBox="1"/>
          <p:nvPr/>
        </p:nvSpPr>
        <p:spPr>
          <a:xfrm>
            <a:off x="7383780" y="943271"/>
            <a:ext cx="96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public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441315" y="4539715"/>
                <a:ext cx="18211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Claim: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315" y="4539715"/>
                <a:ext cx="1821180" cy="369332"/>
              </a:xfrm>
              <a:prstGeom prst="rect">
                <a:avLst/>
              </a:prstGeom>
              <a:blipFill rotWithShape="0">
                <a:blip r:embed="rId16"/>
                <a:stretch>
                  <a:fillRect l="-3020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 bwMode="auto">
          <a:xfrm>
            <a:off x="4883150" y="3822700"/>
            <a:ext cx="55816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/>
          <p:nvPr/>
        </p:nvCxnSpPr>
        <p:spPr bwMode="auto">
          <a:xfrm>
            <a:off x="10574588" y="3822700"/>
            <a:ext cx="55816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55196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1" grpId="0"/>
      <p:bldP spid="28" grpId="0"/>
      <p:bldP spid="29" grpId="0"/>
      <p:bldP spid="30" grpId="0"/>
      <p:bldP spid="31" grpId="0"/>
      <p:bldP spid="33" grpId="0"/>
      <p:bldP spid="34" grpId="0"/>
      <p:bldP spid="3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example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4895850" y="2330938"/>
            <a:ext cx="260032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225246" y="3262533"/>
                <a:ext cx="249138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570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493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⁡1019</m:t>
                      </m:r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5246" y="3262533"/>
                <a:ext cx="2491387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366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233595" y="3262533"/>
                <a:ext cx="230426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72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901</m:t>
                          </m:r>
                        </m:sup>
                      </m:sSup>
                      <m:r>
                        <a:rPr lang="nb-NO" sz="2000" b="0" i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1019</m:t>
                      </m:r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3595" y="3262533"/>
                <a:ext cx="2304267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3968" r="-2116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 bwMode="auto">
          <a:xfrm flipH="1">
            <a:off x="4901583" y="2835891"/>
            <a:ext cx="2600324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225246" y="2603984"/>
                <a:ext cx="213744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493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1018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5246" y="2603984"/>
                <a:ext cx="2137445" cy="43473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135434" y="2618524"/>
                <a:ext cx="213744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901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1018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5434" y="2618524"/>
                <a:ext cx="213744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413979" y="4145272"/>
                <a:ext cx="235128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72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493</m:t>
                        </m:r>
                      </m:sup>
                    </m:sSup>
                    <m:func>
                      <m:funcPr>
                        <m:ctrlPr>
                          <a:rPr lang="nb-NO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1019</m:t>
                        </m:r>
                      </m:e>
                    </m:func>
                  </m:oMath>
                </a14:m>
                <a:r>
                  <a:rPr lang="en-US" sz="2000" b="0" dirty="0"/>
                  <a:t> 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3979" y="4145272"/>
                <a:ext cx="2351285" cy="307777"/>
              </a:xfrm>
              <a:prstGeom prst="rect">
                <a:avLst/>
              </a:prstGeom>
              <a:blipFill rotWithShape="0">
                <a:blip r:embed="rId7"/>
                <a:stretch>
                  <a:fillRect l="-3886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240411" y="4145272"/>
                <a:ext cx="257628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570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901</m:t>
                          </m:r>
                        </m:sup>
                      </m:sSup>
                      <m:func>
                        <m:func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1019</m:t>
                          </m:r>
                        </m:e>
                      </m:func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0411" y="4145272"/>
                <a:ext cx="2576283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3555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0816694" y="4145272"/>
                <a:ext cx="79579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≡</m:t>
                      </m:r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𝟓𝟑𝟏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6694" y="4145272"/>
                <a:ext cx="795795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8397" r="-1527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700669" y="1163207"/>
                <a:ext cx="133017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1019</m:t>
                          </m:r>
                        </m:sub>
                        <m:sup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=〈2〉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0669" y="1163207"/>
                <a:ext cx="1330172" cy="307777"/>
              </a:xfrm>
              <a:prstGeom prst="rect">
                <a:avLst/>
              </a:prstGeom>
              <a:blipFill rotWithShape="0">
                <a:blip r:embed="rId10"/>
                <a:stretch>
                  <a:fillRect l="-6422" r="-3211" b="-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491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88965" y="1590338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673905" y="4087990"/>
                <a:ext cx="18211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≡</m:t>
                      </m:r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𝟓𝟑𝟏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905" y="4087990"/>
                <a:ext cx="1821180" cy="400110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874679" y="1964085"/>
                <a:ext cx="49853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570</m:t>
                      </m:r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4679" y="1964085"/>
                <a:ext cx="498533" cy="307777"/>
              </a:xfrm>
              <a:prstGeom prst="rect">
                <a:avLst/>
              </a:prstGeom>
              <a:blipFill rotWithShape="0">
                <a:blip r:embed="rId15"/>
                <a:stretch>
                  <a:fillRect l="-11111" r="-11111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946012" y="2513574"/>
                <a:ext cx="35586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72</m:t>
                      </m:r>
                    </m:oMath>
                  </m:oMathPara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6012" y="2513574"/>
                <a:ext cx="355867" cy="307777"/>
              </a:xfrm>
              <a:prstGeom prst="rect">
                <a:avLst/>
              </a:prstGeom>
              <a:blipFill rotWithShape="0">
                <a:blip r:embed="rId16"/>
                <a:stretch>
                  <a:fillRect l="-13559" r="-1355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/>
          <p:cNvCxnSpPr/>
          <p:nvPr/>
        </p:nvCxnSpPr>
        <p:spPr bwMode="auto">
          <a:xfrm>
            <a:off x="4997450" y="4453049"/>
            <a:ext cx="55816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Connector 19"/>
          <p:cNvCxnSpPr/>
          <p:nvPr/>
        </p:nvCxnSpPr>
        <p:spPr bwMode="auto">
          <a:xfrm>
            <a:off x="11054324" y="4453049"/>
            <a:ext cx="55816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5928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1" grpId="0"/>
      <p:bldP spid="28" grpId="0"/>
      <p:bldP spid="29" grpId="0"/>
      <p:bldP spid="30" grpId="0"/>
      <p:bldP spid="31" grpId="0"/>
      <p:bldP spid="34" grpId="0"/>
      <p:bldP spid="32" grpId="0"/>
      <p:bldP spid="25" grpId="0"/>
      <p:bldP spid="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ontent Placeholder 36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332117"/>
              </a:xfrm>
            </p:spPr>
            <p:txBody>
              <a:bodyPr/>
              <a:lstStyle/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0" indent="0"/>
                <a:endParaRPr lang="en-US" dirty="0"/>
              </a:p>
              <a:p>
                <a:pPr marL="0" indent="0"/>
                <a:r>
                  <a:rPr lang="en-US" sz="1800" b="1" dirty="0"/>
                  <a:t>Security: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Must be hard to compute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8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sz="1800" dirty="0"/>
                  <a:t> given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800" dirty="0"/>
                  <a:t>		(DH assumption)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Must be hard to find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800" dirty="0"/>
                  <a:t> (or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 given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800" dirty="0"/>
                  <a:t>			(DLOG assumption)</a:t>
                </a:r>
              </a:p>
            </p:txBody>
          </p:sp>
        </mc:Choice>
        <mc:Fallback xmlns="">
          <p:sp>
            <p:nvSpPr>
              <p:cNvPr id="37" name="Content Placeholder 3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332117"/>
              </a:xfrm>
              <a:blipFill rotWithShape="0">
                <a:blip r:embed="rId3"/>
                <a:stretch>
                  <a:fillRect l="-4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4895850" y="2330938"/>
            <a:ext cx="260032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74905" y="19697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4905" y="1969799"/>
                <a:ext cx="863441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582433" y="2477395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2433" y="2477395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 bwMode="auto">
          <a:xfrm flipH="1">
            <a:off x="4901583" y="2835891"/>
            <a:ext cx="2600324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482335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2335" y="2603984"/>
                <a:ext cx="162326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218846" y="2474548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8846" y="2474548"/>
                <a:ext cx="1617815" cy="43473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955528" y="3426841"/>
                <a:ext cx="89377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5528" y="3426841"/>
                <a:ext cx="893771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10274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561215" y="3426841"/>
                <a:ext cx="933076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′←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1215" y="3426841"/>
                <a:ext cx="933076" cy="313291"/>
              </a:xfrm>
              <a:prstGeom prst="rect">
                <a:avLst/>
              </a:prstGeom>
              <a:blipFill rotWithShape="0">
                <a:blip r:embed="rId9"/>
                <a:stretch>
                  <a:fillRect l="-10458" t="-1923" b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849299" y="3421327"/>
                <a:ext cx="1693284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9299" y="3421327"/>
                <a:ext cx="1693284" cy="313291"/>
              </a:xfrm>
              <a:prstGeom prst="rect">
                <a:avLst/>
              </a:prstGeom>
              <a:blipFill rotWithShape="0">
                <a:blip r:embed="rId10"/>
                <a:stretch>
                  <a:fillRect l="-3237" t="-1923" b="-3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494291" y="3419318"/>
                <a:ext cx="1638462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4291" y="3419318"/>
                <a:ext cx="1638462" cy="313291"/>
              </a:xfrm>
              <a:prstGeom prst="rect">
                <a:avLst/>
              </a:prstGeom>
              <a:blipFill rotWithShape="0">
                <a:blip r:embed="rId11"/>
                <a:stretch>
                  <a:fillRect l="-3346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491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88965" y="1590338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60120" y="5832766"/>
                <a:ext cx="25532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Doesn't work: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120" y="5832766"/>
                <a:ext cx="2553281" cy="369332"/>
              </a:xfrm>
              <a:prstGeom prst="rect">
                <a:avLst/>
              </a:prstGeom>
              <a:blipFill rotWithShape="0">
                <a:blip r:embed="rId15"/>
                <a:stretch>
                  <a:fillRect l="-2153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133932" y="5816875"/>
                <a:ext cx="2948612" cy="374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3932" y="5816875"/>
                <a:ext cx="2948612" cy="374270"/>
              </a:xfrm>
              <a:prstGeom prst="rect">
                <a:avLst/>
              </a:prstGeom>
              <a:blipFill rotWithShape="0">
                <a:blip r:embed="rId16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6531395" y="3197009"/>
            <a:ext cx="782716" cy="993270"/>
          </a:xfrm>
          <a:prstGeom prst="rect">
            <a:avLst/>
          </a:prstGeom>
        </p:spPr>
      </p:pic>
      <p:cxnSp>
        <p:nvCxnSpPr>
          <p:cNvPr id="27" name="Straight Arrow Connector 26"/>
          <p:cNvCxnSpPr/>
          <p:nvPr/>
        </p:nvCxnSpPr>
        <p:spPr bwMode="auto">
          <a:xfrm>
            <a:off x="6080760" y="2909282"/>
            <a:ext cx="461642" cy="4315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Oval 4"/>
          <p:cNvSpPr/>
          <p:nvPr/>
        </p:nvSpPr>
        <p:spPr bwMode="auto">
          <a:xfrm>
            <a:off x="5612913" y="1794080"/>
            <a:ext cx="565972" cy="1277675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881361" y="1174393"/>
                <a:ext cx="9259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1361" y="1174393"/>
                <a:ext cx="925959" cy="307777"/>
              </a:xfrm>
              <a:prstGeom prst="rect">
                <a:avLst/>
              </a:prstGeom>
              <a:blipFill rotWithShape="0">
                <a:blip r:embed="rId19"/>
                <a:stretch>
                  <a:fillRect l="-9868" r="-3947" b="-3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/>
          <p:cNvCxnSpPr/>
          <p:nvPr/>
        </p:nvCxnSpPr>
        <p:spPr bwMode="auto">
          <a:xfrm flipH="1">
            <a:off x="6807320" y="1163207"/>
            <a:ext cx="576460" cy="131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7383780" y="943271"/>
            <a:ext cx="96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3373227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uiExpand="1" build="p"/>
      <p:bldP spid="3" grpId="0"/>
      <p:bldP spid="25" grpId="0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logarithm (DLOG) problem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0718470"/>
                  </p:ext>
                </p:extLst>
              </p:nvPr>
            </p:nvGraphicFramePr>
            <p:xfrm>
              <a:off x="830923" y="1357696"/>
              <a:ext cx="2547277" cy="20304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47277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33635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dlo</m:t>
                                    </m:r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𝐠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646051">
                    <a:tc>
                      <a:txBody>
                        <a:bodyPr/>
                        <a:lstStyle/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1,2,…,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</m:d>
                                </m:e>
                              </m:d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  <m:limUpp>
                                <m:limUp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0718470"/>
                  </p:ext>
                </p:extLst>
              </p:nvPr>
            </p:nvGraphicFramePr>
            <p:xfrm>
              <a:off x="830923" y="1357696"/>
              <a:ext cx="2547277" cy="20304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4727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84429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39" t="-1587" r="-477" b="-43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646051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39" t="-23616" r="-477" b="-7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 flipH="1">
            <a:off x="6581927" y="1993380"/>
            <a:ext cx="986562" cy="1251952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>
            <a:off x="8133142" y="2408982"/>
            <a:ext cx="125258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9787140" y="1594618"/>
            <a:ext cx="1737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Challenger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9787140" y="2139289"/>
                <a:ext cx="1634999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1,2,…,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140" y="2139289"/>
                <a:ext cx="1634999" cy="39126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787140" y="2739172"/>
                <a:ext cx="80483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140" y="2739172"/>
                <a:ext cx="804836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10606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675499" y="2119708"/>
                <a:ext cx="21884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5499" y="2119708"/>
                <a:ext cx="218841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2222" r="-22222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val Callout 18"/>
              <p:cNvSpPr/>
              <p:nvPr/>
            </p:nvSpPr>
            <p:spPr bwMode="auto">
              <a:xfrm>
                <a:off x="5499041" y="1469662"/>
                <a:ext cx="978705" cy="558734"/>
              </a:xfrm>
              <a:prstGeom prst="wedgeEllipseCallout">
                <a:avLst>
                  <a:gd name="adj1" fmla="val 81569"/>
                  <a:gd name="adj2" fmla="val 56677"/>
                </a:avLst>
              </a:prstGeom>
              <a:solidFill>
                <a:srgbClr val="FEE9E6"/>
              </a:solid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9" name="Oval Callout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99041" y="1469662"/>
                <a:ext cx="978705" cy="558734"/>
              </a:xfrm>
              <a:prstGeom prst="wedgeEllipseCallout">
                <a:avLst>
                  <a:gd name="adj1" fmla="val 81569"/>
                  <a:gd name="adj2" fmla="val 56677"/>
                </a:avLst>
              </a:prstGeom>
              <a:blipFill rotWithShape="0">
                <a:blip r:embed="rId8"/>
                <a:stretch>
                  <a:fillRect/>
                </a:stretch>
              </a:blip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875329" y="3617883"/>
                <a:ext cx="39336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Adversary wins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5329" y="3617883"/>
                <a:ext cx="3933646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1395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394084" y="1299197"/>
                <a:ext cx="8324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4084" y="1299197"/>
                <a:ext cx="832472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5839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 bwMode="auto">
              <a:xfrm>
                <a:off x="623392" y="4808852"/>
                <a:ext cx="7979397" cy="1368616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DLOG-advantage </a:t>
                </a:r>
                <a:r>
                  <a:rPr lang="nb-NO" dirty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dlog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m:rPr>
                                  <m:sty m:val="p"/>
                                </m:rPr>
                                <a:rPr lang="nb-NO" dirty="0">
                                  <a:latin typeface="Cambria Math" panose="02040503050406030204" pitchFamily="18" charset="0"/>
                                </a:rPr>
                                <m:t>true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4808852"/>
                <a:ext cx="7979397" cy="1368616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5875329" y="3990363"/>
                <a:ext cx="2904578" cy="3919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dirty="0"/>
                  <a:t>In other words: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sub>
                        </m:sSub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5329" y="3990363"/>
                <a:ext cx="2904578" cy="391902"/>
              </a:xfrm>
              <a:prstGeom prst="rect">
                <a:avLst/>
              </a:prstGeom>
              <a:blipFill rotWithShape="0">
                <a:blip r:embed="rId12"/>
                <a:stretch>
                  <a:fillRect l="-1891" t="-9375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8450026" y="959033"/>
            <a:ext cx="961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2407405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 animBg="1"/>
      <p:bldP spid="21" grpId="0"/>
      <p:bldP spid="23" grpId="0" animBg="1"/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(DH) problem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 flipH="1">
            <a:off x="6581927" y="1993380"/>
            <a:ext cx="986562" cy="1251952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>
            <a:off x="8133142" y="2408982"/>
            <a:ext cx="125258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9787140" y="1594618"/>
            <a:ext cx="1737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Challenger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9787140" y="2139289"/>
                <a:ext cx="1855380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1,2,…,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140" y="2139289"/>
                <a:ext cx="1855380" cy="39126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787140" y="2739172"/>
                <a:ext cx="80483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140" y="2739172"/>
                <a:ext cx="804836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10606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568394" y="2091896"/>
                <a:ext cx="4505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𝑌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8394" y="2091896"/>
                <a:ext cx="450508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12329" r="-10959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val Callout 18"/>
              <p:cNvSpPr/>
              <p:nvPr/>
            </p:nvSpPr>
            <p:spPr bwMode="auto">
              <a:xfrm>
                <a:off x="5499041" y="1469662"/>
                <a:ext cx="978705" cy="558734"/>
              </a:xfrm>
              <a:prstGeom prst="wedgeEllipseCallout">
                <a:avLst>
                  <a:gd name="adj1" fmla="val 81569"/>
                  <a:gd name="adj2" fmla="val 56677"/>
                </a:avLst>
              </a:prstGeom>
              <a:solidFill>
                <a:srgbClr val="FEE9E6"/>
              </a:solid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nb-NO" sz="2000" b="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9" name="Oval Callout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99041" y="1469662"/>
                <a:ext cx="978705" cy="558734"/>
              </a:xfrm>
              <a:prstGeom prst="wedgeEllipseCallout">
                <a:avLst>
                  <a:gd name="adj1" fmla="val 81569"/>
                  <a:gd name="adj2" fmla="val 56677"/>
                </a:avLst>
              </a:prstGeom>
              <a:blipFill rotWithShape="0">
                <a:blip r:embed="rId7"/>
                <a:stretch>
                  <a:fillRect/>
                </a:stretch>
              </a:blip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875329" y="3617883"/>
                <a:ext cx="39336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Adversary wins 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𝑥𝑦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5329" y="3617883"/>
                <a:ext cx="3933646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1395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394084" y="1299197"/>
                <a:ext cx="8324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4084" y="1299197"/>
                <a:ext cx="832472" cy="276999"/>
              </a:xfrm>
              <a:prstGeom prst="rect">
                <a:avLst/>
              </a:prstGeom>
              <a:blipFill rotWithShape="0">
                <a:blip r:embed="rId9"/>
                <a:stretch>
                  <a:fillRect l="-5839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8450026" y="959033"/>
            <a:ext cx="961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public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9787140" y="3195365"/>
                <a:ext cx="80284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140" y="3195365"/>
                <a:ext cx="802848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10687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5" name="Table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90911069"/>
                  </p:ext>
                </p:extLst>
              </p:nvPr>
            </p:nvGraphicFramePr>
            <p:xfrm>
              <a:off x="830923" y="1357696"/>
              <a:ext cx="2585377" cy="22496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85377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36826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dh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802240">
                    <a:tc>
                      <a:txBody>
                        <a:bodyPr/>
                        <a:lstStyle/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1,2,…,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</m:d>
                                </m:e>
                              </m:d>
                            </m:oMath>
                          </a14:m>
                          <a:endParaRPr lang="nb-NO" sz="1400" b="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p>
                              </m:sSup>
                            </m:oMath>
                          </a14:m>
                          <a:endParaRPr lang="nb-NO" sz="1400" b="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  <m:limUpp>
                                <m:limUp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sSup>
                                <m:sSu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𝑥𝑦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5" name="Table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90911069"/>
                  </p:ext>
                </p:extLst>
              </p:nvPr>
            </p:nvGraphicFramePr>
            <p:xfrm>
              <a:off x="830923" y="1357696"/>
              <a:ext cx="2585377" cy="22496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8537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68268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35" t="-1639" r="-471" b="-5098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881378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35" t="-20065" r="-471" b="-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ounded Rectangle 25"/>
              <p:cNvSpPr/>
              <p:nvPr/>
            </p:nvSpPr>
            <p:spPr bwMode="auto">
              <a:xfrm>
                <a:off x="623392" y="4810866"/>
                <a:ext cx="7979397" cy="1368616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DH-advantage </a:t>
                </a:r>
                <a:r>
                  <a:rPr lang="nb-NO" dirty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dh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i="0"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m:rPr>
                                  <m:sty m:val="p"/>
                                </m:rPr>
                                <a:rPr lang="nb-NO" b="0" i="0" dirty="0" smtClean="0">
                                  <a:latin typeface="Cambria Math" panose="02040503050406030204" pitchFamily="18" charset="0"/>
                                </a:rPr>
                                <m:t>true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Rounded 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4810866"/>
                <a:ext cx="7979397" cy="1368616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6074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 animBg="1"/>
      <p:bldP spid="21" grpId="0"/>
      <p:bldP spid="24" grpId="0"/>
      <p:bldP spid="2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DLOG vs. DH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21190439"/>
                  </p:ext>
                </p:extLst>
              </p:nvPr>
            </p:nvGraphicFramePr>
            <p:xfrm>
              <a:off x="2507323" y="1439649"/>
              <a:ext cx="2521877" cy="22393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21877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39352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dlog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845783">
                    <a:tc>
                      <a:txBody>
                        <a:bodyPr/>
                        <a:lstStyle/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1,2,…,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</m:d>
                                </m:e>
                              </m:d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limUpp>
                                <m:limUp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21190439"/>
                  </p:ext>
                </p:extLst>
              </p:nvPr>
            </p:nvGraphicFramePr>
            <p:xfrm>
              <a:off x="2507323" y="1439649"/>
              <a:ext cx="2521877" cy="22393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2187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93523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42" t="-1538" r="-725" b="-46923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845783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42" t="-21782" r="-725" b="-6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15890504"/>
                  </p:ext>
                </p:extLst>
              </p:nvPr>
            </p:nvGraphicFramePr>
            <p:xfrm>
              <a:off x="6838691" y="1439649"/>
              <a:ext cx="2547038" cy="22393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47038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357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dh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828551">
                    <a:tc>
                      <a:txBody>
                        <a:bodyPr/>
                        <a:lstStyle/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1,2,…,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</m:d>
                                </m:e>
                              </m:d>
                            </m:oMath>
                          </a14:m>
                          <a:endParaRPr lang="nb-NO" sz="1400" b="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p>
                              </m:sSup>
                            </m:oMath>
                          </a14:m>
                          <a:endParaRPr lang="nb-NO" sz="1400" b="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  <m:limUpp>
                                <m:limUp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sSup>
                                <m:sSu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𝑥𝑦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15890504"/>
                  </p:ext>
                </p:extLst>
              </p:nvPr>
            </p:nvGraphicFramePr>
            <p:xfrm>
              <a:off x="6838691" y="1439649"/>
              <a:ext cx="2547038" cy="22393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470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57928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39" t="-1695" r="-477" b="-5271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881378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39" t="-19417" r="-477" b="-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056722" y="5169408"/>
                <a:ext cx="37486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DLOG security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⟸</m:t>
                    </m:r>
                  </m:oMath>
                </a14:m>
                <a:r>
                  <a:rPr lang="en-US" dirty="0"/>
                  <a:t> DH security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722" y="5169408"/>
                <a:ext cx="3748697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1301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056723" y="4454887"/>
                <a:ext cx="3748697" cy="4719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DLOG security </a:t>
                </a:r>
                <a14:m>
                  <m:oMath xmlns:m="http://schemas.openxmlformats.org/officeDocument/2006/math">
                    <m:limUpp>
                      <m:limUppPr>
                        <m:ctrlP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⟹</m:t>
                        </m:r>
                      </m:e>
                      <m:lim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lim>
                    </m:limUpp>
                  </m:oMath>
                </a14:m>
                <a:r>
                  <a:rPr lang="en-US" dirty="0"/>
                  <a:t> DH security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723" y="4454887"/>
                <a:ext cx="3748697" cy="471989"/>
              </a:xfrm>
              <a:prstGeom prst="rect">
                <a:avLst/>
              </a:prstGeom>
              <a:blipFill rotWithShape="0">
                <a:blip r:embed="rId5"/>
                <a:stretch>
                  <a:fillRect l="-1301" b="-207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891621" y="5974544"/>
                <a:ext cx="37486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DLOG </a:t>
                </a:r>
                <a:r>
                  <a:rPr lang="en-US" i="1" dirty="0"/>
                  <a:t>insecurity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/>
                  <a:t> DH </a:t>
                </a:r>
                <a:r>
                  <a:rPr lang="en-US" i="1" dirty="0"/>
                  <a:t>insecurity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1621" y="5974544"/>
                <a:ext cx="3748697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1301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53438" y="5602753"/>
                <a:ext cx="22121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⇕</m:t>
                      </m:r>
                    </m:oMath>
                  </m:oMathPara>
                </a14:m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3438" y="5602753"/>
                <a:ext cx="221214" cy="307777"/>
              </a:xfrm>
              <a:prstGeom prst="rect">
                <a:avLst/>
              </a:prstGeom>
              <a:blipFill rotWithShape="0">
                <a:blip r:embed="rId7"/>
                <a:stretch>
                  <a:fillRect l="-33333" r="-36111" b="-254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9668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9" grpId="1"/>
      <p:bldP spid="6" grpId="0"/>
      <p:bldP spid="6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Algorithms for solving DLOG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Generic algorithms:</a:t>
                </a:r>
                <a:r>
                  <a:rPr lang="en-US" sz="1800" dirty="0"/>
                  <a:t> works for </a:t>
                </a:r>
                <a:r>
                  <a:rPr lang="en-US" sz="1800" i="1" dirty="0"/>
                  <a:t>all</a:t>
                </a:r>
                <a:r>
                  <a:rPr lang="en-US" sz="1800" dirty="0"/>
                  <a:t> (cyclic) groups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Brute-force</a:t>
                </a:r>
              </a:p>
              <a:p>
                <a:pPr marL="1236663" lvl="2" indent="-342900">
                  <a:buFont typeface="+mj-lt"/>
                  <a:buAutoNum type="arabicPeriod"/>
                </a:pPr>
                <a:r>
                  <a:rPr lang="en-US" sz="1400" dirty="0"/>
                  <a:t>Given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sz="1400" dirty="0"/>
                  <a:t> and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sz="1400" dirty="0"/>
              </a:p>
              <a:p>
                <a:pPr marL="1236663" lvl="2" indent="-342900">
                  <a:buFont typeface="+mj-lt"/>
                  <a:buAutoNum type="arabicPeriod"/>
                </a:pPr>
                <a:r>
                  <a:rPr lang="en-US" sz="1400" dirty="0"/>
                  <a:t>for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=1, 2, …, </m:t>
                    </m:r>
                    <m:d>
                      <m:dPr>
                        <m:begChr m:val="|"/>
                        <m:endChr m:val="|"/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US" sz="1400" dirty="0"/>
                  <a:t> check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1400" dirty="0"/>
              </a:p>
              <a:p>
                <a:pPr marL="1236663" lvl="2" indent="-342900">
                  <a:buFont typeface="+mj-lt"/>
                  <a:buAutoNum type="arabicPeriod"/>
                </a:pPr>
                <a:endParaRPr lang="en-US" sz="1400" dirty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Are there better algorithms?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Group-specific algorithms:</a:t>
                </a:r>
                <a:r>
                  <a:rPr lang="en-US" sz="1800" dirty="0"/>
                  <a:t> exploits algebraic features of given group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582710" y="2216862"/>
                <a:ext cx="57180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2"/>
                    </a:solidFill>
                  </a:rPr>
                  <a:t>running time: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d>
                      </m:e>
                    </m:d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,  	given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2710" y="2216862"/>
                <a:ext cx="5718050" cy="338554"/>
              </a:xfrm>
              <a:prstGeom prst="rect">
                <a:avLst/>
              </a:prstGeom>
              <a:blipFill rotWithShape="0">
                <a:blip r:embed="rId3"/>
                <a:stretch>
                  <a:fillRect l="-640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010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DLOG: the baby-step giant-step algorithm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648807" y="1134116"/>
                <a:ext cx="1016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8807" y="1134116"/>
                <a:ext cx="1016000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241748" y="1134155"/>
                <a:ext cx="1016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1748" y="1134155"/>
                <a:ext cx="1016000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112772" y="1062714"/>
                <a:ext cx="2032000" cy="5048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d>
                        <m:dPr>
                          <m:begChr m:val="⌈"/>
                          <m:endChr m:val="⌉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</m:d>
                            </m:e>
                          </m:ra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2772" y="1062714"/>
                <a:ext cx="2032000" cy="50481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/>
          <p:nvPr/>
        </p:nvSpPr>
        <p:spPr>
          <a:xfrm>
            <a:off x="757375" y="1134155"/>
            <a:ext cx="1002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Given: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757375" y="1544087"/>
                <a:ext cx="14754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Find:  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375" y="1544087"/>
                <a:ext cx="1475467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3306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Oval 2"/>
          <p:cNvSpPr>
            <a:spLocks noChangeAspect="1"/>
          </p:cNvSpPr>
          <p:nvPr/>
        </p:nvSpPr>
        <p:spPr bwMode="auto">
          <a:xfrm>
            <a:off x="3793375" y="2295684"/>
            <a:ext cx="3807230" cy="380723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44" name="Straight Connector 43"/>
          <p:cNvCxnSpPr/>
          <p:nvPr/>
        </p:nvCxnSpPr>
        <p:spPr bwMode="auto">
          <a:xfrm>
            <a:off x="5696990" y="6014162"/>
            <a:ext cx="0" cy="180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Connector 44"/>
          <p:cNvCxnSpPr/>
          <p:nvPr/>
        </p:nvCxnSpPr>
        <p:spPr bwMode="auto">
          <a:xfrm rot="1500000" flipH="1">
            <a:off x="7381840" y="4902556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Connector 46"/>
          <p:cNvCxnSpPr/>
          <p:nvPr/>
        </p:nvCxnSpPr>
        <p:spPr bwMode="auto">
          <a:xfrm rot="2940000" flipH="1">
            <a:off x="4529697" y="2629602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Connector 49"/>
          <p:cNvCxnSpPr/>
          <p:nvPr/>
        </p:nvCxnSpPr>
        <p:spPr bwMode="auto">
          <a:xfrm rot="2100000">
            <a:off x="6782614" y="2547935"/>
            <a:ext cx="0" cy="180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Connector 50"/>
          <p:cNvCxnSpPr/>
          <p:nvPr/>
        </p:nvCxnSpPr>
        <p:spPr bwMode="auto">
          <a:xfrm rot="4080000">
            <a:off x="7492189" y="3454960"/>
            <a:ext cx="0" cy="180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Connector 53"/>
          <p:cNvCxnSpPr/>
          <p:nvPr/>
        </p:nvCxnSpPr>
        <p:spPr bwMode="auto">
          <a:xfrm rot="3240000" flipH="1">
            <a:off x="6635945" y="5810338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/>
          <p:cNvCxnSpPr/>
          <p:nvPr/>
        </p:nvCxnSpPr>
        <p:spPr bwMode="auto">
          <a:xfrm rot="1320000" flipH="1">
            <a:off x="3816197" y="3542407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Straight Connector 55"/>
          <p:cNvCxnSpPr/>
          <p:nvPr/>
        </p:nvCxnSpPr>
        <p:spPr bwMode="auto">
          <a:xfrm rot="-1800000" flipH="1">
            <a:off x="3837538" y="4914807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Connector 56"/>
          <p:cNvCxnSpPr/>
          <p:nvPr/>
        </p:nvCxnSpPr>
        <p:spPr bwMode="auto">
          <a:xfrm rot="-2880000" flipH="1">
            <a:off x="4589127" y="5816225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5532796" y="2424806"/>
                <a:ext cx="488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2796" y="2424806"/>
                <a:ext cx="488545" cy="369332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6386465" y="2729307"/>
                <a:ext cx="488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6465" y="2729307"/>
                <a:ext cx="488545" cy="369332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6983295" y="3496045"/>
                <a:ext cx="488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3295" y="3496045"/>
                <a:ext cx="488545" cy="369332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4032517" y="4615132"/>
                <a:ext cx="488545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2517" y="4615132"/>
                <a:ext cx="488545" cy="392993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679127" y="2647663"/>
                <a:ext cx="488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127" y="2647663"/>
                <a:ext cx="488545" cy="369332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7028058" y="4624959"/>
                <a:ext cx="488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8058" y="4624959"/>
                <a:ext cx="488545" cy="369332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183381" y="5652573"/>
                <a:ext cx="24562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3381" y="5652573"/>
                <a:ext cx="245622" cy="261610"/>
              </a:xfrm>
              <a:prstGeom prst="rect">
                <a:avLst/>
              </a:prstGeom>
              <a:blipFill rotWithShape="0"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Oval 67"/>
          <p:cNvSpPr>
            <a:spLocks noChangeAspect="1"/>
          </p:cNvSpPr>
          <p:nvPr/>
        </p:nvSpPr>
        <p:spPr bwMode="auto">
          <a:xfrm>
            <a:off x="4039563" y="5170456"/>
            <a:ext cx="90000" cy="90000"/>
          </a:xfrm>
          <a:prstGeom prst="ellipse">
            <a:avLst/>
          </a:prstGeom>
          <a:solidFill>
            <a:srgbClr val="00B05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3948764" y="5503538"/>
                <a:ext cx="38890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8764" y="5503538"/>
                <a:ext cx="388902" cy="261610"/>
              </a:xfrm>
              <a:prstGeom prst="rect">
                <a:avLst/>
              </a:prstGeom>
              <a:blipFill rotWithShape="0"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3808183" y="5338199"/>
                <a:ext cx="39005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183" y="5338199"/>
                <a:ext cx="390053" cy="261610"/>
              </a:xfrm>
              <a:prstGeom prst="rect">
                <a:avLst/>
              </a:prstGeom>
              <a:blipFill rotWithShape="0"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3702841" y="5150639"/>
                <a:ext cx="39507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2841" y="5150639"/>
                <a:ext cx="395077" cy="261610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Oval 71"/>
          <p:cNvSpPr>
            <a:spLocks noChangeAspect="1"/>
          </p:cNvSpPr>
          <p:nvPr/>
        </p:nvSpPr>
        <p:spPr bwMode="auto">
          <a:xfrm>
            <a:off x="4363926" y="5563121"/>
            <a:ext cx="90000" cy="90000"/>
          </a:xfrm>
          <a:prstGeom prst="ellipse">
            <a:avLst/>
          </a:prstGeom>
          <a:solidFill>
            <a:srgbClr val="00B05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3" name="Oval 72"/>
          <p:cNvSpPr>
            <a:spLocks noChangeAspect="1"/>
          </p:cNvSpPr>
          <p:nvPr/>
        </p:nvSpPr>
        <p:spPr bwMode="auto">
          <a:xfrm>
            <a:off x="4247644" y="5436686"/>
            <a:ext cx="90000" cy="90000"/>
          </a:xfrm>
          <a:prstGeom prst="ellipse">
            <a:avLst/>
          </a:prstGeom>
          <a:solidFill>
            <a:srgbClr val="00B05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4" name="Oval 73"/>
          <p:cNvSpPr>
            <a:spLocks noChangeAspect="1"/>
          </p:cNvSpPr>
          <p:nvPr/>
        </p:nvSpPr>
        <p:spPr bwMode="auto">
          <a:xfrm>
            <a:off x="4143452" y="5305839"/>
            <a:ext cx="90000" cy="90000"/>
          </a:xfrm>
          <a:prstGeom prst="ellipse">
            <a:avLst/>
          </a:prstGeom>
          <a:solidFill>
            <a:srgbClr val="00B05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6" name="Oval 75"/>
          <p:cNvSpPr>
            <a:spLocks noChangeAspect="1"/>
          </p:cNvSpPr>
          <p:nvPr/>
        </p:nvSpPr>
        <p:spPr bwMode="auto">
          <a:xfrm>
            <a:off x="3950988" y="5015917"/>
            <a:ext cx="90000" cy="9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7" name="Oval 76"/>
          <p:cNvSpPr>
            <a:spLocks noChangeAspect="1"/>
          </p:cNvSpPr>
          <p:nvPr/>
        </p:nvSpPr>
        <p:spPr bwMode="auto">
          <a:xfrm>
            <a:off x="3878855" y="4864568"/>
            <a:ext cx="90000" cy="9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8" name="Oval 77"/>
          <p:cNvSpPr>
            <a:spLocks noChangeAspect="1"/>
          </p:cNvSpPr>
          <p:nvPr/>
        </p:nvSpPr>
        <p:spPr bwMode="auto">
          <a:xfrm>
            <a:off x="3826756" y="4708451"/>
            <a:ext cx="90000" cy="9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9" name="Oval 78"/>
          <p:cNvSpPr>
            <a:spLocks noChangeAspect="1"/>
          </p:cNvSpPr>
          <p:nvPr/>
        </p:nvSpPr>
        <p:spPr bwMode="auto">
          <a:xfrm>
            <a:off x="3784905" y="4535980"/>
            <a:ext cx="90000" cy="9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3477124" y="4829952"/>
                <a:ext cx="395077" cy="267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124" y="4829952"/>
                <a:ext cx="395077" cy="267766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429241" y="4440685"/>
                <a:ext cx="395077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241" y="4440685"/>
                <a:ext cx="395077" cy="253916"/>
              </a:xfrm>
              <a:prstGeom prst="rect">
                <a:avLst/>
              </a:prstGeom>
              <a:blipFill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985001" y="2680895"/>
                <a:ext cx="1549400" cy="346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001" y="2680895"/>
                <a:ext cx="1549400" cy="346570"/>
              </a:xfrm>
              <a:prstGeom prst="rect">
                <a:avLst/>
              </a:prstGeom>
              <a:blipFill rotWithShape="0">
                <a:blip r:embed="rId46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1022625" y="3150930"/>
                <a:ext cx="1549400" cy="346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p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625" y="3150930"/>
                <a:ext cx="1549400" cy="346570"/>
              </a:xfrm>
              <a:prstGeom prst="rect">
                <a:avLst/>
              </a:prstGeom>
              <a:blipFill rotWithShape="0">
                <a:blip r:embed="rId47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995161" y="3632118"/>
                <a:ext cx="1549400" cy="346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𝑛𝑗</m:t>
                          </m:r>
                        </m:sup>
                      </m:sSup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161" y="3632118"/>
                <a:ext cx="1549400" cy="346570"/>
              </a:xfrm>
              <a:prstGeom prst="rect">
                <a:avLst/>
              </a:prstGeom>
              <a:blipFill rotWithShape="0">
                <a:blip r:embed="rId48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982643" y="4126626"/>
                <a:ext cx="1549400" cy="346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𝑛𝑗</m:t>
                          </m:r>
                        </m:sup>
                      </m:sSup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643" y="4126626"/>
                <a:ext cx="1549400" cy="346570"/>
              </a:xfrm>
              <a:prstGeom prst="rect">
                <a:avLst/>
              </a:prstGeom>
              <a:blipFill rotWithShape="0">
                <a:blip r:embed="rId49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85"/>
              <p:cNvSpPr/>
              <p:nvPr/>
            </p:nvSpPr>
            <p:spPr bwMode="auto">
              <a:xfrm>
                <a:off x="776300" y="5411697"/>
                <a:ext cx="1768261" cy="502487"/>
              </a:xfrm>
              <a:prstGeom prst="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𝑛𝑗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6" name="Rectangle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6300" y="5411697"/>
                <a:ext cx="1768261" cy="502487"/>
              </a:xfrm>
              <a:prstGeom prst="rect">
                <a:avLst/>
              </a:prstGeom>
              <a:blipFill rotWithShape="0">
                <a:blip r:embed="rId50"/>
                <a:stretch>
                  <a:fillRect/>
                </a:stretch>
              </a:blip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9159668" y="2240372"/>
                <a:ext cx="2178891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nb-NO" sz="1600" b="0" i="1" spc="300" smtClean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pc="300" smtClean="0">
                          <a:latin typeface="Cambria Math" panose="02040503050406030204" pitchFamily="18" charset="0"/>
                        </a:rPr>
                        <m:t>,…,</m:t>
                      </m:r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600" b="0" spc="300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9668" y="2240372"/>
                <a:ext cx="2178891" cy="246221"/>
              </a:xfrm>
              <a:prstGeom prst="rect">
                <a:avLst/>
              </a:prstGeom>
              <a:blipFill rotWithShape="0">
                <a:blip r:embed="rId51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9071275" y="3032384"/>
                <a:ext cx="2355675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𝑋𝑔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nb-NO" sz="1600" b="0" i="1" spc="300" smtClean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𝑋𝑔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pc="300" smtClean="0">
                          <a:latin typeface="Cambria Math" panose="02040503050406030204" pitchFamily="18" charset="0"/>
                        </a:rPr>
                        <m:t>,…,</m:t>
                      </m:r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𝑋𝑔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600" b="0" spc="300" dirty="0"/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1275" y="3032384"/>
                <a:ext cx="2355675" cy="246221"/>
              </a:xfrm>
              <a:prstGeom prst="rect">
                <a:avLst/>
              </a:prstGeom>
              <a:blipFill rotWithShape="0">
                <a:blip r:embed="rId52"/>
                <a:stretch>
                  <a:fillRect b="-34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Left Brace 89"/>
          <p:cNvSpPr/>
          <p:nvPr/>
        </p:nvSpPr>
        <p:spPr>
          <a:xfrm rot="5400000">
            <a:off x="10175550" y="1416379"/>
            <a:ext cx="118125" cy="1400175"/>
          </a:xfrm>
          <a:prstGeom prst="leftBrace">
            <a:avLst>
              <a:gd name="adj1" fmla="val 103646"/>
              <a:gd name="adj2" fmla="val 51372"/>
            </a:avLst>
          </a:prstGeom>
          <a:ln w="190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9771900" y="1631074"/>
                <a:ext cx="954423" cy="414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𝒪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</m:d>
                            </m:e>
                          </m:rad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1900" y="1631074"/>
                <a:ext cx="954423" cy="414729"/>
              </a:xfrm>
              <a:prstGeom prst="rect">
                <a:avLst/>
              </a:prstGeom>
              <a:blipFill>
                <a:blip r:embed="rId5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Left Brace 91"/>
          <p:cNvSpPr/>
          <p:nvPr/>
        </p:nvSpPr>
        <p:spPr>
          <a:xfrm rot="16200000">
            <a:off x="10146976" y="2460540"/>
            <a:ext cx="118125" cy="1908173"/>
          </a:xfrm>
          <a:prstGeom prst="leftBrace">
            <a:avLst>
              <a:gd name="adj1" fmla="val 103646"/>
              <a:gd name="adj2" fmla="val 51372"/>
            </a:avLst>
          </a:prstGeom>
          <a:ln w="190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9797969" y="3577103"/>
                <a:ext cx="954423" cy="414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𝒪</m:t>
                          </m:r>
                        </m:e>
                      </m:acc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</m:d>
                            </m:e>
                          </m:rad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7969" y="3577103"/>
                <a:ext cx="954423" cy="414729"/>
              </a:xfrm>
              <a:prstGeom prst="rect">
                <a:avLst/>
              </a:prstGeom>
              <a:blipFill rotWithShape="0">
                <a:blip r:embed="rId5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Rectangle 95"/>
              <p:cNvSpPr/>
              <p:nvPr/>
            </p:nvSpPr>
            <p:spPr bwMode="auto">
              <a:xfrm>
                <a:off x="8254269" y="5411697"/>
                <a:ext cx="3084290" cy="502486"/>
              </a:xfrm>
              <a:prstGeom prst="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 dirty="0"/>
                  <a:t>Time + memory: 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𝒪</m:t>
                        </m:r>
                      </m:e>
                    </m:acc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96" name="Rectangle 9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54269" y="5411697"/>
                <a:ext cx="3084290" cy="502486"/>
              </a:xfrm>
              <a:prstGeom prst="rect">
                <a:avLst/>
              </a:prstGeom>
              <a:blipFill rotWithShape="0">
                <a:blip r:embed="rId55"/>
                <a:stretch>
                  <a:fillRect/>
                </a:stretch>
              </a:blip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TextBox 113"/>
              <p:cNvSpPr txBox="1"/>
              <p:nvPr/>
            </p:nvSpPr>
            <p:spPr>
              <a:xfrm>
                <a:off x="6770651" y="2340256"/>
                <a:ext cx="2786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4" name="TextBox 1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0651" y="2340256"/>
                <a:ext cx="278694" cy="246221"/>
              </a:xfrm>
              <a:prstGeom prst="rect">
                <a:avLst/>
              </a:prstGeom>
              <a:blipFill>
                <a:blip r:embed="rId5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/>
              <p:cNvSpPr txBox="1"/>
              <p:nvPr/>
            </p:nvSpPr>
            <p:spPr>
              <a:xfrm>
                <a:off x="7560396" y="3330882"/>
                <a:ext cx="2786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5" name="TextBox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0396" y="3330882"/>
                <a:ext cx="278694" cy="246221"/>
              </a:xfrm>
              <a:prstGeom prst="rect">
                <a:avLst/>
              </a:prstGeom>
              <a:blipFill>
                <a:blip r:embed="rId57"/>
                <a:stretch>
                  <a:fillRect r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/>
              <p:cNvSpPr txBox="1"/>
              <p:nvPr/>
            </p:nvSpPr>
            <p:spPr>
              <a:xfrm>
                <a:off x="7518819" y="4845388"/>
                <a:ext cx="2786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6" name="TextBox 1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819" y="4845388"/>
                <a:ext cx="278694" cy="246221"/>
              </a:xfrm>
              <a:prstGeom prst="rect">
                <a:avLst/>
              </a:prstGeom>
              <a:blipFill>
                <a:blip r:embed="rId58"/>
                <a:stretch>
                  <a:fillRect r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757375" y="2238876"/>
                <a:ext cx="242523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Look for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1600" dirty="0"/>
                  <a:t> such that:</a:t>
                </a: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375" y="2238876"/>
                <a:ext cx="2425237" cy="338554"/>
              </a:xfrm>
              <a:prstGeom prst="rect">
                <a:avLst/>
              </a:prstGeom>
              <a:blipFill rotWithShape="0">
                <a:blip r:embed="rId64"/>
                <a:stretch>
                  <a:fillRect l="-1256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970128" y="4674866"/>
                <a:ext cx="1549400" cy="3596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𝑛𝑗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128" y="4674866"/>
                <a:ext cx="1549400" cy="359650"/>
              </a:xfrm>
              <a:prstGeom prst="rect">
                <a:avLst/>
              </a:prstGeom>
              <a:blipFill rotWithShape="0">
                <a:blip r:embed="rId65"/>
                <a:stretch>
                  <a:fillRect b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4" name="Straight Connector 93"/>
          <p:cNvCxnSpPr/>
          <p:nvPr/>
        </p:nvCxnSpPr>
        <p:spPr bwMode="auto">
          <a:xfrm>
            <a:off x="5696990" y="2214642"/>
            <a:ext cx="0" cy="180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20" name="Group 119"/>
          <p:cNvGrpSpPr/>
          <p:nvPr/>
        </p:nvGrpSpPr>
        <p:grpSpPr>
          <a:xfrm>
            <a:off x="5563642" y="1985724"/>
            <a:ext cx="1162303" cy="637835"/>
            <a:chOff x="5570987" y="1977435"/>
            <a:chExt cx="1162303" cy="637835"/>
          </a:xfrm>
        </p:grpSpPr>
        <p:grpSp>
          <p:nvGrpSpPr>
            <p:cNvPr id="113" name="Group 112"/>
            <p:cNvGrpSpPr/>
            <p:nvPr/>
          </p:nvGrpSpPr>
          <p:grpSpPr>
            <a:xfrm>
              <a:off x="5570987" y="1977435"/>
              <a:ext cx="1162303" cy="637835"/>
              <a:chOff x="5570987" y="1977435"/>
              <a:chExt cx="1162303" cy="637835"/>
            </a:xfrm>
          </p:grpSpPr>
          <p:grpSp>
            <p:nvGrpSpPr>
              <p:cNvPr id="111" name="Group 110"/>
              <p:cNvGrpSpPr/>
              <p:nvPr/>
            </p:nvGrpSpPr>
            <p:grpSpPr>
              <a:xfrm>
                <a:off x="5736377" y="1989605"/>
                <a:ext cx="996913" cy="625665"/>
                <a:chOff x="5736377" y="1989605"/>
                <a:chExt cx="996913" cy="625665"/>
              </a:xfrm>
            </p:grpSpPr>
            <p:sp>
              <p:nvSpPr>
                <p:cNvPr id="97" name="Oval 96"/>
                <p:cNvSpPr>
                  <a:spLocks noChangeAspect="1"/>
                </p:cNvSpPr>
                <p:nvPr/>
              </p:nvSpPr>
              <p:spPr bwMode="auto">
                <a:xfrm>
                  <a:off x="5782090" y="2240633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p:sp>
              <p:nvSpPr>
                <p:cNvPr id="99" name="Oval 98"/>
                <p:cNvSpPr>
                  <a:spLocks noChangeAspect="1"/>
                </p:cNvSpPr>
                <p:nvPr/>
              </p:nvSpPr>
              <p:spPr bwMode="auto">
                <a:xfrm>
                  <a:off x="5929777" y="2249847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p:sp>
              <p:nvSpPr>
                <p:cNvPr id="100" name="Oval 99"/>
                <p:cNvSpPr>
                  <a:spLocks noChangeAspect="1"/>
                </p:cNvSpPr>
                <p:nvPr/>
              </p:nvSpPr>
              <p:spPr bwMode="auto">
                <a:xfrm>
                  <a:off x="6077465" y="2283871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p:sp>
              <p:nvSpPr>
                <p:cNvPr id="101" name="Oval 100"/>
                <p:cNvSpPr>
                  <a:spLocks noChangeAspect="1"/>
                </p:cNvSpPr>
                <p:nvPr/>
              </p:nvSpPr>
              <p:spPr bwMode="auto">
                <a:xfrm>
                  <a:off x="6230993" y="2326517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p:sp>
              <p:nvSpPr>
                <p:cNvPr id="102" name="Oval 101"/>
                <p:cNvSpPr>
                  <a:spLocks noChangeAspect="1"/>
                </p:cNvSpPr>
                <p:nvPr/>
              </p:nvSpPr>
              <p:spPr bwMode="auto">
                <a:xfrm>
                  <a:off x="6370228" y="2383155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p:sp>
              <p:nvSpPr>
                <p:cNvPr id="103" name="Oval 102"/>
                <p:cNvSpPr>
                  <a:spLocks noChangeAspect="1"/>
                </p:cNvSpPr>
                <p:nvPr/>
              </p:nvSpPr>
              <p:spPr bwMode="auto">
                <a:xfrm>
                  <a:off x="6515929" y="2451902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p:sp>
              <p:nvSpPr>
                <p:cNvPr id="104" name="Oval 103"/>
                <p:cNvSpPr>
                  <a:spLocks noChangeAspect="1"/>
                </p:cNvSpPr>
                <p:nvPr/>
              </p:nvSpPr>
              <p:spPr bwMode="auto">
                <a:xfrm>
                  <a:off x="6643290" y="2525270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5" name="TextBox 104"/>
                    <p:cNvSpPr txBox="1"/>
                    <p:nvPr/>
                  </p:nvSpPr>
                  <p:spPr>
                    <a:xfrm>
                      <a:off x="5736377" y="1989605"/>
                      <a:ext cx="278694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sSup>
                              <m:sSupPr>
                                <m:ctrlP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p>
                            </m:sSup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05" name="TextBox 10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736377" y="1989605"/>
                      <a:ext cx="278694" cy="253916"/>
                    </a:xfrm>
                    <a:prstGeom prst="rect">
                      <a:avLst/>
                    </a:prstGeom>
                    <a:blipFill>
                      <a:blip r:embed="rId59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6" name="TextBox 105"/>
                    <p:cNvSpPr txBox="1"/>
                    <p:nvPr/>
                  </p:nvSpPr>
                  <p:spPr>
                    <a:xfrm>
                      <a:off x="5903120" y="2007719"/>
                      <a:ext cx="278694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sSup>
                              <m:sSupPr>
                                <m:ctrlP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06" name="TextBox 105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903120" y="2007719"/>
                      <a:ext cx="278694" cy="253916"/>
                    </a:xfrm>
                    <a:prstGeom prst="rect">
                      <a:avLst/>
                    </a:prstGeom>
                    <a:blipFill>
                      <a:blip r:embed="rId60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7" name="TextBox 106"/>
                    <p:cNvSpPr txBox="1"/>
                    <p:nvPr/>
                  </p:nvSpPr>
                  <p:spPr>
                    <a:xfrm>
                      <a:off x="6064783" y="2040723"/>
                      <a:ext cx="278694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sSup>
                              <m:sSupPr>
                                <m:ctrlP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07" name="TextBox 10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064783" y="2040723"/>
                      <a:ext cx="278694" cy="253916"/>
                    </a:xfrm>
                    <a:prstGeom prst="rect">
                      <a:avLst/>
                    </a:prstGeom>
                    <a:blipFill>
                      <a:blip r:embed="rId6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8" name="TextBox 107"/>
                    <p:cNvSpPr txBox="1"/>
                    <p:nvPr/>
                  </p:nvSpPr>
                  <p:spPr>
                    <a:xfrm>
                      <a:off x="6216704" y="2087076"/>
                      <a:ext cx="278694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sSup>
                              <m:sSupPr>
                                <m:ctrlP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08" name="TextBox 107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216704" y="2087076"/>
                      <a:ext cx="278694" cy="246221"/>
                    </a:xfrm>
                    <a:prstGeom prst="rect">
                      <a:avLst/>
                    </a:prstGeom>
                    <a:blipFill>
                      <a:blip r:embed="rId6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2" name="TextBox 111"/>
                  <p:cNvSpPr txBox="1"/>
                  <p:nvPr/>
                </p:nvSpPr>
                <p:spPr>
                  <a:xfrm>
                    <a:off x="5570987" y="1977435"/>
                    <a:ext cx="278694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nb-NO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12" name="TextBox 11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70987" y="1977435"/>
                    <a:ext cx="278694" cy="246221"/>
                  </a:xfrm>
                  <a:prstGeom prst="rect">
                    <a:avLst/>
                  </a:prstGeom>
                  <a:blipFill>
                    <a:blip r:embed="rId6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17" name="Oval 116"/>
            <p:cNvSpPr>
              <a:spLocks noChangeAspect="1"/>
            </p:cNvSpPr>
            <p:nvPr/>
          </p:nvSpPr>
          <p:spPr bwMode="auto">
            <a:xfrm>
              <a:off x="6492122" y="2275067"/>
              <a:ext cx="18000" cy="18000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118" name="Oval 117"/>
            <p:cNvSpPr>
              <a:spLocks noChangeAspect="1"/>
            </p:cNvSpPr>
            <p:nvPr/>
          </p:nvSpPr>
          <p:spPr bwMode="auto">
            <a:xfrm>
              <a:off x="6551739" y="2296055"/>
              <a:ext cx="18000" cy="18000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119" name="Oval 118"/>
            <p:cNvSpPr>
              <a:spLocks noChangeAspect="1"/>
            </p:cNvSpPr>
            <p:nvPr/>
          </p:nvSpPr>
          <p:spPr bwMode="auto">
            <a:xfrm>
              <a:off x="6606384" y="2327598"/>
              <a:ext cx="18000" cy="18000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090546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1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9" dur="1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1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0" grpId="0"/>
      <p:bldP spid="3" grpId="0" animBg="1"/>
      <p:bldP spid="58" grpId="0"/>
      <p:bldP spid="59" grpId="0"/>
      <p:bldP spid="60" grpId="0"/>
      <p:bldP spid="61" grpId="0"/>
      <p:bldP spid="62" grpId="0"/>
      <p:bldP spid="63" grpId="0"/>
      <p:bldP spid="64" grpId="0"/>
      <p:bldP spid="68" grpId="0" animBg="1"/>
      <p:bldP spid="69" grpId="0"/>
      <p:bldP spid="70" grpId="0"/>
      <p:bldP spid="71" grpId="0"/>
      <p:bldP spid="72" grpId="0" animBg="1"/>
      <p:bldP spid="73" grpId="0" animBg="1"/>
      <p:bldP spid="74" grpId="0" animBg="1"/>
      <p:bldP spid="76" grpId="0" animBg="1"/>
      <p:bldP spid="77" grpId="0" animBg="1"/>
      <p:bldP spid="78" grpId="0" animBg="1"/>
      <p:bldP spid="79" grpId="0" animBg="1"/>
      <p:bldP spid="80" grpId="0"/>
      <p:bldP spid="81" grpId="0"/>
      <p:bldP spid="82" grpId="0"/>
      <p:bldP spid="83" grpId="0"/>
      <p:bldP spid="84" grpId="0"/>
      <p:bldP spid="85" grpId="0"/>
      <p:bldP spid="86" grpId="0" animBg="1"/>
      <p:bldP spid="87" grpId="0"/>
      <p:bldP spid="89" grpId="0"/>
      <p:bldP spid="90" grpId="0" animBg="1"/>
      <p:bldP spid="91" grpId="0"/>
      <p:bldP spid="92" grpId="0" animBg="1"/>
      <p:bldP spid="93" grpId="0"/>
      <p:bldP spid="96" grpId="0" animBg="1"/>
      <p:bldP spid="114" grpId="0"/>
      <p:bldP spid="115" grpId="0"/>
      <p:bldP spid="116" grpId="0"/>
      <p:bldP spid="75" grpId="0"/>
      <p:bldP spid="8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algorithms for solving DLOG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Baby-step, giant-step:     time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sz="1800" dirty="0"/>
                  <a:t>  	  memory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Pollard's rho: 	     	  time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sz="1800" dirty="0"/>
                  <a:t>  	  memory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err="1"/>
                  <a:t>Pohlig</a:t>
                </a:r>
                <a:r>
                  <a:rPr lang="en-US" sz="1800" dirty="0"/>
                  <a:t>-Hellman:	  time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nb-NO" sz="1800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lim>
                        </m:limLow>
                      </m:fName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𝒪</m:t>
                        </m:r>
                        <m:d>
                          <m:d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rad>
                          </m:e>
                        </m:d>
                      </m:e>
                    </m:func>
                  </m:oMath>
                </a14:m>
                <a:r>
                  <a:rPr lang="en-US" sz="1800" dirty="0"/>
                  <a:t>	  memory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1800" dirty="0"/>
                  <a:t>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d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=</m:t>
                        </m:r>
                        <m:sSubSup>
                          <m:sSubSup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sSub>
                              <m:sSubPr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p>
                        </m:sSubSup>
                        <m:sSubSup>
                          <m:sSubSup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sSub>
                              <m:sSubPr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p>
                        </m:sSub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⋯</m:t>
                        </m:r>
                        <m:sSubSup>
                          <m:sSubSup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sSub>
                              <m:sSubPr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sup>
                        </m:sSubSup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Consequence:</a:t>
                </a:r>
                <a:r>
                  <a:rPr lang="en-US" sz="1800" dirty="0"/>
                  <a:t> for DLOG to be hard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d>
                          <m:dPr>
                            <m:begChr m:val="|"/>
                            <m:endChr m:val="|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d>
                      </m:e>
                    </m:rad>
                  </m:oMath>
                </a14:m>
                <a:r>
                  <a:rPr lang="en-US" sz="1800" dirty="0"/>
                  <a:t> must be large enough!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r>
                  <a:rPr lang="en-US" sz="1600" dirty="0"/>
                  <a:t> only gives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128</m:t>
                            </m:r>
                          </m:sup>
                        </m:sSup>
                      </m:e>
                    </m:ra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64</m:t>
                        </m:r>
                      </m:sup>
                    </m:sSup>
                  </m:oMath>
                </a14:m>
                <a:r>
                  <a:rPr lang="en-US" sz="1600" dirty="0"/>
                  <a:t>  security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r>
                  <a:rPr lang="en-US" sz="1600" dirty="0"/>
                  <a:t> only gives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256</m:t>
                            </m:r>
                          </m:sup>
                        </m:sSup>
                      </m:e>
                    </m:rad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r>
                  <a:rPr lang="en-US" sz="1600" dirty="0"/>
                  <a:t>  security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512</m:t>
                        </m:r>
                      </m:sup>
                    </m:sSup>
                  </m:oMath>
                </a14:m>
                <a:r>
                  <a:rPr lang="en-US" sz="1600" dirty="0"/>
                  <a:t> only gives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512</m:t>
                            </m:r>
                          </m:sup>
                        </m:sSup>
                      </m:e>
                    </m:rad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r>
                  <a:rPr lang="en-US" sz="1600" dirty="0"/>
                  <a:t> security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etc...</a:t>
                </a:r>
              </a:p>
              <a:p>
                <a:pPr marL="474663" lvl="1" indent="0"/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Nechaev'94 &amp; Shoup'97: </a:t>
                </a:r>
                <a:r>
                  <a:rPr lang="en-US" sz="1800" dirty="0"/>
                  <a:t>Solving DLOG requires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time in </a:t>
                </a:r>
                <a:r>
                  <a:rPr lang="en-US" sz="1800" i="1" dirty="0"/>
                  <a:t>generic</a:t>
                </a:r>
                <a:r>
                  <a:rPr lang="en-US" sz="1800" dirty="0"/>
                  <a:t> groups</a:t>
                </a:r>
                <a:r>
                  <a:rPr lang="en-US" sz="1800" b="1" dirty="0"/>
                  <a:t>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444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Non-generic algorithms for DLOG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Unfortunately,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sz="1800" dirty="0"/>
                  <a:t> is </a:t>
                </a:r>
                <a:r>
                  <a:rPr lang="en-US" sz="1800" i="1" dirty="0"/>
                  <a:t>not</a:t>
                </a:r>
                <a:r>
                  <a:rPr lang="en-US" sz="1800" dirty="0"/>
                  <a:t> a generic group!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i="1" dirty="0"/>
                  <a:t>Much </a:t>
                </a:r>
                <a:r>
                  <a:rPr lang="en-US" sz="1800" dirty="0"/>
                  <a:t>faster specific algorithms exist for solving DLOG 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sz="18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sz="1800" b="1" i="1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Index-calculus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Elliptic-curve method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Special number-field sieve (SNFS)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General number-field sieve (GNFS)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Current DLOG-solving record: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795</m:t>
                        </m:r>
                      </m:sup>
                    </m:sSup>
                  </m:oMath>
                </a14:m>
                <a:r>
                  <a:rPr lang="en-US" sz="1800" dirty="0"/>
                  <a:t> using GNFS		 (</a:t>
                </a:r>
                <a:r>
                  <a:rPr lang="en-US" sz="1800" dirty="0" err="1"/>
                  <a:t>Heninger</a:t>
                </a:r>
                <a:r>
                  <a:rPr lang="en-US" sz="1800" dirty="0"/>
                  <a:t> et al. '19)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Previous records: </a:t>
                </a:r>
                <a:r>
                  <a:rPr lang="en-US" sz="1600" dirty="0">
                    <a:hlinkClick r:id="rId2"/>
                  </a:rPr>
                  <a:t>https://en.wikipedia.org/wiki/Discrete_logarithm_records</a:t>
                </a:r>
                <a:endParaRPr lang="en-US" sz="1600" dirty="0"/>
              </a:p>
              <a:p>
                <a:pPr marL="0" indent="0"/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</m:oMath>
                </a14:m>
                <a:r>
                  <a:rPr lang="en-US" sz="1800" dirty="0"/>
                  <a:t> typically required as a minimum today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3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5" name="Left Brace 4"/>
          <p:cNvSpPr/>
          <p:nvPr/>
        </p:nvSpPr>
        <p:spPr>
          <a:xfrm rot="10800000">
            <a:off x="5193255" y="3022600"/>
            <a:ext cx="152225" cy="533400"/>
          </a:xfrm>
          <a:prstGeom prst="leftBrace">
            <a:avLst>
              <a:gd name="adj1" fmla="val 148802"/>
              <a:gd name="adj2" fmla="val 51372"/>
            </a:avLst>
          </a:prstGeom>
          <a:ln w="190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475020" y="2985870"/>
            <a:ext cx="5715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exceptionally</a:t>
            </a:r>
            <a:r>
              <a:rPr lang="en-US" sz="1600" dirty="0"/>
              <a:t> complicated algorithms, requiring very advanced mathematics!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34273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Placeholder 4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2126314" y="4904582"/>
                <a:ext cx="7751762" cy="1126331"/>
              </a:xfrm>
            </p:spPr>
            <p:txBody>
              <a:bodyPr/>
              <a:lstStyle/>
              <a:p>
                <a:pPr algn="ctr"/>
                <a:r>
                  <a:rPr lang="en-US" sz="2800" b="1" dirty="0"/>
                  <a:t>Next week: better alternatives to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2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  <m:sup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800" b="1" dirty="0"/>
                  <a:t>?</a:t>
                </a:r>
              </a:p>
            </p:txBody>
          </p:sp>
        </mc:Choice>
        <mc:Fallback xmlns="">
          <p:sp>
            <p:nvSpPr>
              <p:cNvPr id="5" name="Tex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2126314" y="4904582"/>
                <a:ext cx="7751762" cy="1126331"/>
              </a:xfrm>
              <a:blipFill rotWithShape="0">
                <a:blip r:embed="rId2"/>
                <a:stretch>
                  <a:fillRect t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652000" y="6386513"/>
            <a:ext cx="2540000" cy="325437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50" y="1604169"/>
            <a:ext cx="2787650" cy="278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82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err="1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F80CA8B8-D88A-4F90-A944-3A97B4A00331}" vid="{37435797-98CB-4FFC-AF13-1FC647D06020}"/>
    </a:ext>
  </a:extLst>
</a:theme>
</file>

<file path=ppt/theme/theme2.xml><?xml version="1.0" encoding="utf-8"?>
<a:theme xmlns:a="http://schemas.openxmlformats.org/drawingml/2006/main" name="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D98F6CE3-5215-439F-B83D-B99FB84D8141}" vid="{C3C4E773-9064-45BA-9BFA-72DEEDBB4312}"/>
    </a:ext>
  </a:extLst>
</a:theme>
</file>

<file path=ppt/theme/theme3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12083</TotalTime>
  <Words>1202</Words>
  <Application>Microsoft Office PowerPoint</Application>
  <PresentationFormat>Widescreen</PresentationFormat>
  <Paragraphs>741</Paragraphs>
  <Slides>34</Slides>
  <Notes>7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34</vt:i4>
      </vt:variant>
    </vt:vector>
  </HeadingPairs>
  <TitlesOfParts>
    <vt:vector size="45" baseType="lpstr">
      <vt:lpstr>Arial</vt:lpstr>
      <vt:lpstr>Calibri</vt:lpstr>
      <vt:lpstr>Cambria</vt:lpstr>
      <vt:lpstr>Cambria Math</vt:lpstr>
      <vt:lpstr>Script MT Bold</vt:lpstr>
      <vt:lpstr>Stencil</vt:lpstr>
      <vt:lpstr>Times New Roman</vt:lpstr>
      <vt:lpstr>Wingdings</vt:lpstr>
      <vt:lpstr>1_TEK4500-UIO</vt:lpstr>
      <vt:lpstr>TEK4500-UIO</vt:lpstr>
      <vt:lpstr>2_TEK4500-UIO</vt:lpstr>
      <vt:lpstr>Lecture 8 – Group theory,  Diffie-Hellman key exchange</vt:lpstr>
      <vt:lpstr>Creating secure channels: encryption schemes</vt:lpstr>
      <vt:lpstr>Creating secure channels: encryption schemes</vt:lpstr>
      <vt:lpstr>Basic goals of cryptography</vt:lpstr>
      <vt:lpstr>Symmetric key distribution problem</vt:lpstr>
      <vt:lpstr>PowerPoint Presentation</vt:lpstr>
      <vt:lpstr>Diffie-Hellman key exchange – idea</vt:lpstr>
      <vt:lpstr>Public-key encryption</vt:lpstr>
      <vt:lpstr>Diffie-Hellman key exchange </vt:lpstr>
      <vt:lpstr>A different kind of primitives</vt:lpstr>
      <vt:lpstr>PowerPoint Presentation</vt:lpstr>
      <vt:lpstr>Preliminaries </vt:lpstr>
      <vt:lpstr>Groups – motivation </vt:lpstr>
      <vt:lpstr>Groups – definition </vt:lpstr>
      <vt:lpstr>Groups – examples </vt:lpstr>
      <vt:lpstr>More groups</vt:lpstr>
      <vt:lpstr>Group exponentation </vt:lpstr>
      <vt:lpstr>Cyclic groups</vt:lpstr>
      <vt:lpstr>Subgroups</vt:lpstr>
      <vt:lpstr>Cyclic groups</vt:lpstr>
      <vt:lpstr>Groups of prime order</vt:lpstr>
      <vt:lpstr>Why is (Z_p^∗,⋅) a group? </vt:lpstr>
      <vt:lpstr>Before the break</vt:lpstr>
      <vt:lpstr>Diffie-Hellman</vt:lpstr>
      <vt:lpstr>Diffie-Hellman – example </vt:lpstr>
      <vt:lpstr>Diffie-Hellman</vt:lpstr>
      <vt:lpstr>Discrete logarithm (DLOG) problem</vt:lpstr>
      <vt:lpstr>Diffie-Hellman (DH) problem</vt:lpstr>
      <vt:lpstr>DLOG vs. DH</vt:lpstr>
      <vt:lpstr>Algorithms for solving DLOG</vt:lpstr>
      <vt:lpstr>Solving DLOG: the baby-step giant-step algorithm</vt:lpstr>
      <vt:lpstr>Generic algorithms for solving DLOG</vt:lpstr>
      <vt:lpstr>Non-generic algorithms for DLOG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672</cp:revision>
  <dcterms:created xsi:type="dcterms:W3CDTF">2020-06-02T10:31:43Z</dcterms:created>
  <dcterms:modified xsi:type="dcterms:W3CDTF">2022-10-12T13:09:32Z</dcterms:modified>
</cp:coreProperties>
</file>