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2" r:id="rId2"/>
    <p:sldMasterId id="2147483709" r:id="rId3"/>
  </p:sldMasterIdLst>
  <p:notesMasterIdLst>
    <p:notesMasterId r:id="rId38"/>
  </p:notesMasterIdLst>
  <p:handoutMasterIdLst>
    <p:handoutMasterId r:id="rId39"/>
  </p:handoutMasterIdLst>
  <p:sldIdLst>
    <p:sldId id="327" r:id="rId4"/>
    <p:sldId id="406" r:id="rId5"/>
    <p:sldId id="339" r:id="rId6"/>
    <p:sldId id="409" r:id="rId7"/>
    <p:sldId id="417" r:id="rId8"/>
    <p:sldId id="420" r:id="rId9"/>
    <p:sldId id="395" r:id="rId10"/>
    <p:sldId id="335" r:id="rId11"/>
    <p:sldId id="331" r:id="rId12"/>
    <p:sldId id="390" r:id="rId13"/>
    <p:sldId id="410" r:id="rId14"/>
    <p:sldId id="394" r:id="rId15"/>
    <p:sldId id="392" r:id="rId16"/>
    <p:sldId id="393" r:id="rId17"/>
    <p:sldId id="411" r:id="rId18"/>
    <p:sldId id="357" r:id="rId19"/>
    <p:sldId id="378" r:id="rId20"/>
    <p:sldId id="421" r:id="rId21"/>
    <p:sldId id="376" r:id="rId22"/>
    <p:sldId id="374" r:id="rId23"/>
    <p:sldId id="379" r:id="rId24"/>
    <p:sldId id="371" r:id="rId25"/>
    <p:sldId id="412" r:id="rId26"/>
    <p:sldId id="415" r:id="rId27"/>
    <p:sldId id="365" r:id="rId28"/>
    <p:sldId id="366" r:id="rId29"/>
    <p:sldId id="367" r:id="rId30"/>
    <p:sldId id="382" r:id="rId31"/>
    <p:sldId id="383" r:id="rId32"/>
    <p:sldId id="414" r:id="rId33"/>
    <p:sldId id="418" r:id="rId34"/>
    <p:sldId id="419" r:id="rId35"/>
    <p:sldId id="388" r:id="rId36"/>
    <p:sldId id="385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4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B800"/>
    <a:srgbClr val="FFF3CD"/>
    <a:srgbClr val="FFE285"/>
    <a:srgbClr val="FFD5D5"/>
    <a:srgbClr val="EFEFFB"/>
    <a:srgbClr val="CC00FF"/>
    <a:srgbClr val="00D09E"/>
    <a:srgbClr val="EC1C24"/>
    <a:srgbClr val="6FA58E"/>
    <a:srgbClr val="0B0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94" autoAdjust="0"/>
    <p:restoredTop sz="91562" autoAdjust="0"/>
  </p:normalViewPr>
  <p:slideViewPr>
    <p:cSldViewPr snapToGrid="0" showGuides="1">
      <p:cViewPr>
        <p:scale>
          <a:sx n="125" d="100"/>
          <a:sy n="125" d="100"/>
        </p:scale>
        <p:origin x="-948" y="-44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11/1/2023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11/1/2023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79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6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9413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763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9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1747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091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87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2866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985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826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25-Aug-20</a:t>
            </a: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TEK 4500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281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8279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3624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7177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4789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3964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5867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824287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5830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41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09549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8906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92899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TEK 4500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5595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5300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710381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6288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6959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5383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73678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5786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6132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62783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25-Aug-20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10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55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11.png"/><Relationship Id="rId11" Type="http://schemas.openxmlformats.org/officeDocument/2006/relationships/image" Target="../media/image1.png"/><Relationship Id="rId5" Type="http://schemas.openxmlformats.org/officeDocument/2006/relationships/image" Target="../media/image4.png"/><Relationship Id="rId10" Type="http://schemas.openxmlformats.org/officeDocument/2006/relationships/image" Target="../media/image710.png"/><Relationship Id="rId4" Type="http://schemas.openxmlformats.org/officeDocument/2006/relationships/image" Target="../media/image110.pn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20.png"/><Relationship Id="rId3" Type="http://schemas.openxmlformats.org/officeDocument/2006/relationships/image" Target="../media/image381.png"/><Relationship Id="rId7" Type="http://schemas.openxmlformats.org/officeDocument/2006/relationships/image" Target="../media/image160.png"/><Relationship Id="rId12" Type="http://schemas.openxmlformats.org/officeDocument/2006/relationships/image" Target="../media/image3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.png"/><Relationship Id="rId5" Type="http://schemas.microsoft.com/office/2007/relationships/hdphoto" Target="../media/hdphoto1.wdp"/><Relationship Id="rId15" Type="http://schemas.openxmlformats.org/officeDocument/2006/relationships/image" Target="../media/image401.png"/><Relationship Id="rId10" Type="http://schemas.openxmlformats.org/officeDocument/2006/relationships/image" Target="../media/image18.png"/><Relationship Id="rId4" Type="http://schemas.openxmlformats.org/officeDocument/2006/relationships/image" Target="../media/image1.png"/><Relationship Id="rId9" Type="http://schemas.openxmlformats.org/officeDocument/2006/relationships/image" Target="../media/image280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26" Type="http://schemas.openxmlformats.org/officeDocument/2006/relationships/image" Target="../media/image35.png"/><Relationship Id="rId3" Type="http://schemas.openxmlformats.org/officeDocument/2006/relationships/image" Target="../media/image9.png"/><Relationship Id="rId21" Type="http://schemas.openxmlformats.org/officeDocument/2006/relationships/image" Target="../media/image30.png"/><Relationship Id="rId7" Type="http://schemas.openxmlformats.org/officeDocument/2006/relationships/image" Target="../media/image13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4.png"/><Relationship Id="rId2" Type="http://schemas.openxmlformats.org/officeDocument/2006/relationships/image" Target="../media/image8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29" Type="http://schemas.openxmlformats.org/officeDocument/2006/relationships/image" Target="../media/image3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.png"/><Relationship Id="rId11" Type="http://schemas.openxmlformats.org/officeDocument/2006/relationships/image" Target="../media/image20.png"/><Relationship Id="rId24" Type="http://schemas.openxmlformats.org/officeDocument/2006/relationships/image" Target="../media/image33.png"/><Relationship Id="rId5" Type="http://schemas.openxmlformats.org/officeDocument/2006/relationships/image" Target="../media/image11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28" Type="http://schemas.openxmlformats.org/officeDocument/2006/relationships/image" Target="../media/image37.png"/><Relationship Id="rId10" Type="http://schemas.openxmlformats.org/officeDocument/2006/relationships/image" Target="../media/image16.png"/><Relationship Id="rId19" Type="http://schemas.openxmlformats.org/officeDocument/2006/relationships/image" Target="../media/image28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Relationship Id="rId27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8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image" Target="../media/image10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2.png"/><Relationship Id="rId13" Type="http://schemas.openxmlformats.org/officeDocument/2006/relationships/image" Target="../media/image431.png"/><Relationship Id="rId7" Type="http://schemas.openxmlformats.org/officeDocument/2006/relationships/image" Target="../media/image391.png"/><Relationship Id="rId12" Type="http://schemas.openxmlformats.org/officeDocument/2006/relationships/image" Target="../media/image21.png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011.png"/><Relationship Id="rId11" Type="http://schemas.openxmlformats.org/officeDocument/2006/relationships/image" Target="../media/image20.png"/><Relationship Id="rId5" Type="http://schemas.openxmlformats.org/officeDocument/2006/relationships/image" Target="../media/image2911.png"/><Relationship Id="rId10" Type="http://schemas.openxmlformats.org/officeDocument/2006/relationships/image" Target="../media/image421.png"/><Relationship Id="rId4" Type="http://schemas.openxmlformats.org/officeDocument/2006/relationships/image" Target="../media/image2810.png"/><Relationship Id="rId9" Type="http://schemas.openxmlformats.org/officeDocument/2006/relationships/image" Target="../media/image411.png"/><Relationship Id="rId14" Type="http://schemas.openxmlformats.org/officeDocument/2006/relationships/image" Target="../media/image4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550.png"/><Relationship Id="rId3" Type="http://schemas.openxmlformats.org/officeDocument/2006/relationships/image" Target="../media/image47.png"/><Relationship Id="rId7" Type="http://schemas.openxmlformats.org/officeDocument/2006/relationships/image" Target="../media/image58.png"/><Relationship Id="rId12" Type="http://schemas.openxmlformats.org/officeDocument/2006/relationships/image" Target="../media/image54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7.png"/><Relationship Id="rId11" Type="http://schemas.openxmlformats.org/officeDocument/2006/relationships/image" Target="../media/image55.png"/><Relationship Id="rId5" Type="http://schemas.openxmlformats.org/officeDocument/2006/relationships/image" Target="../media/image52.png"/><Relationship Id="rId15" Type="http://schemas.openxmlformats.org/officeDocument/2006/relationships/image" Target="../media/image570.png"/><Relationship Id="rId10" Type="http://schemas.openxmlformats.org/officeDocument/2006/relationships/image" Target="../media/image480.png"/><Relationship Id="rId4" Type="http://schemas.microsoft.com/office/2007/relationships/hdphoto" Target="../media/hdphoto2.wdp"/><Relationship Id="rId9" Type="http://schemas.openxmlformats.org/officeDocument/2006/relationships/image" Target="../media/image60.png"/><Relationship Id="rId14" Type="http://schemas.openxmlformats.org/officeDocument/2006/relationships/image" Target="../media/image56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0.png"/><Relationship Id="rId2" Type="http://schemas.openxmlformats.org/officeDocument/2006/relationships/image" Target="../media/image121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61.png"/><Relationship Id="rId5" Type="http://schemas.openxmlformats.org/officeDocument/2006/relationships/image" Target="../media/image152.png"/><Relationship Id="rId4" Type="http://schemas.openxmlformats.org/officeDocument/2006/relationships/image" Target="../media/image14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13" Type="http://schemas.openxmlformats.org/officeDocument/2006/relationships/image" Target="../media/image312.png"/><Relationship Id="rId18" Type="http://schemas.openxmlformats.org/officeDocument/2006/relationships/image" Target="../media/image360.png"/><Relationship Id="rId26" Type="http://schemas.openxmlformats.org/officeDocument/2006/relationships/image" Target="../media/image440.png"/><Relationship Id="rId3" Type="http://schemas.openxmlformats.org/officeDocument/2006/relationships/image" Target="../media/image211.png"/><Relationship Id="rId21" Type="http://schemas.openxmlformats.org/officeDocument/2006/relationships/image" Target="../media/image390.png"/><Relationship Id="rId7" Type="http://schemas.openxmlformats.org/officeDocument/2006/relationships/image" Target="../media/image250.png"/><Relationship Id="rId12" Type="http://schemas.openxmlformats.org/officeDocument/2006/relationships/image" Target="../media/image300.png"/><Relationship Id="rId17" Type="http://schemas.openxmlformats.org/officeDocument/2006/relationships/image" Target="../media/image350.png"/><Relationship Id="rId25" Type="http://schemas.openxmlformats.org/officeDocument/2006/relationships/image" Target="../media/image430.png"/><Relationship Id="rId2" Type="http://schemas.openxmlformats.org/officeDocument/2006/relationships/image" Target="../media/image201.png"/><Relationship Id="rId16" Type="http://schemas.openxmlformats.org/officeDocument/2006/relationships/image" Target="../media/image340.png"/><Relationship Id="rId20" Type="http://schemas.openxmlformats.org/officeDocument/2006/relationships/image" Target="../media/image380.png"/><Relationship Id="rId29" Type="http://schemas.openxmlformats.org/officeDocument/2006/relationships/image" Target="../media/image47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40.png"/><Relationship Id="rId11" Type="http://schemas.openxmlformats.org/officeDocument/2006/relationships/image" Target="../media/image290.png"/><Relationship Id="rId24" Type="http://schemas.openxmlformats.org/officeDocument/2006/relationships/image" Target="../media/image420.png"/><Relationship Id="rId32" Type="http://schemas.openxmlformats.org/officeDocument/2006/relationships/image" Target="../media/image590.png"/><Relationship Id="rId5" Type="http://schemas.openxmlformats.org/officeDocument/2006/relationships/image" Target="../media/image230.png"/><Relationship Id="rId15" Type="http://schemas.openxmlformats.org/officeDocument/2006/relationships/image" Target="../media/image330.png"/><Relationship Id="rId23" Type="http://schemas.openxmlformats.org/officeDocument/2006/relationships/image" Target="../media/image410.png"/><Relationship Id="rId28" Type="http://schemas.openxmlformats.org/officeDocument/2006/relationships/image" Target="../media/image460.png"/><Relationship Id="rId10" Type="http://schemas.openxmlformats.org/officeDocument/2006/relationships/image" Target="../media/image281.png"/><Relationship Id="rId19" Type="http://schemas.openxmlformats.org/officeDocument/2006/relationships/image" Target="../media/image370.png"/><Relationship Id="rId31" Type="http://schemas.openxmlformats.org/officeDocument/2006/relationships/image" Target="../media/image580.png"/><Relationship Id="rId4" Type="http://schemas.openxmlformats.org/officeDocument/2006/relationships/image" Target="../media/image581.png"/><Relationship Id="rId9" Type="http://schemas.openxmlformats.org/officeDocument/2006/relationships/image" Target="../media/image270.png"/><Relationship Id="rId14" Type="http://schemas.openxmlformats.org/officeDocument/2006/relationships/image" Target="../media/image321.png"/><Relationship Id="rId22" Type="http://schemas.openxmlformats.org/officeDocument/2006/relationships/image" Target="../media/image400.png"/><Relationship Id="rId27" Type="http://schemas.openxmlformats.org/officeDocument/2006/relationships/image" Target="../media/image450.png"/><Relationship Id="rId30" Type="http://schemas.openxmlformats.org/officeDocument/2006/relationships/image" Target="../media/image49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13" Type="http://schemas.openxmlformats.org/officeDocument/2006/relationships/image" Target="../media/image312.png"/><Relationship Id="rId18" Type="http://schemas.openxmlformats.org/officeDocument/2006/relationships/image" Target="../media/image360.png"/><Relationship Id="rId3" Type="http://schemas.openxmlformats.org/officeDocument/2006/relationships/image" Target="../media/image211.png"/><Relationship Id="rId7" Type="http://schemas.openxmlformats.org/officeDocument/2006/relationships/image" Target="../media/image250.png"/><Relationship Id="rId12" Type="http://schemas.openxmlformats.org/officeDocument/2006/relationships/image" Target="../media/image300.png"/><Relationship Id="rId17" Type="http://schemas.openxmlformats.org/officeDocument/2006/relationships/image" Target="../media/image350.png"/><Relationship Id="rId2" Type="http://schemas.openxmlformats.org/officeDocument/2006/relationships/image" Target="../media/image201.png"/><Relationship Id="rId16" Type="http://schemas.openxmlformats.org/officeDocument/2006/relationships/image" Target="../media/image340.png"/><Relationship Id="rId20" Type="http://schemas.openxmlformats.org/officeDocument/2006/relationships/image" Target="../media/image60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240.png"/><Relationship Id="rId11" Type="http://schemas.openxmlformats.org/officeDocument/2006/relationships/image" Target="../media/image290.png"/><Relationship Id="rId5" Type="http://schemas.openxmlformats.org/officeDocument/2006/relationships/image" Target="../media/image230.png"/><Relationship Id="rId15" Type="http://schemas.openxmlformats.org/officeDocument/2006/relationships/image" Target="../media/image330.png"/><Relationship Id="rId10" Type="http://schemas.openxmlformats.org/officeDocument/2006/relationships/image" Target="../media/image281.png"/><Relationship Id="rId19" Type="http://schemas.openxmlformats.org/officeDocument/2006/relationships/image" Target="../media/image590.png"/><Relationship Id="rId4" Type="http://schemas.openxmlformats.org/officeDocument/2006/relationships/image" Target="../media/image581.png"/><Relationship Id="rId9" Type="http://schemas.openxmlformats.org/officeDocument/2006/relationships/image" Target="../media/image270.png"/><Relationship Id="rId14" Type="http://schemas.openxmlformats.org/officeDocument/2006/relationships/image" Target="../media/image3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0.png"/><Relationship Id="rId5" Type="http://schemas.openxmlformats.org/officeDocument/2006/relationships/image" Target="../media/image61.png"/><Relationship Id="rId4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529.pn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13" Type="http://schemas.openxmlformats.org/officeDocument/2006/relationships/image" Target="../media/image550.png"/><Relationship Id="rId3" Type="http://schemas.openxmlformats.org/officeDocument/2006/relationships/image" Target="../media/image47.png"/><Relationship Id="rId7" Type="http://schemas.openxmlformats.org/officeDocument/2006/relationships/image" Target="../media/image510.png"/><Relationship Id="rId12" Type="http://schemas.openxmlformats.org/officeDocument/2006/relationships/image" Target="../media/image540.png"/><Relationship Id="rId2" Type="http://schemas.openxmlformats.org/officeDocument/2006/relationships/image" Target="../media/image73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00.png"/><Relationship Id="rId5" Type="http://schemas.openxmlformats.org/officeDocument/2006/relationships/image" Target="../media/image52.png"/><Relationship Id="rId15" Type="http://schemas.openxmlformats.org/officeDocument/2006/relationships/image" Target="../media/image570.png"/><Relationship Id="rId10" Type="http://schemas.openxmlformats.org/officeDocument/2006/relationships/image" Target="../media/image55.png"/><Relationship Id="rId4" Type="http://schemas.microsoft.com/office/2007/relationships/hdphoto" Target="../media/hdphoto2.wdp"/><Relationship Id="rId9" Type="http://schemas.openxmlformats.org/officeDocument/2006/relationships/image" Target="../media/image530.png"/><Relationship Id="rId14" Type="http://schemas.openxmlformats.org/officeDocument/2006/relationships/image" Target="../media/image5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81.png"/><Relationship Id="rId4" Type="http://schemas.openxmlformats.org/officeDocument/2006/relationships/image" Target="../media/image7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7" Type="http://schemas.openxmlformats.org/officeDocument/2006/relationships/image" Target="../media/image800.png"/><Relationship Id="rId12" Type="http://schemas.openxmlformats.org/officeDocument/2006/relationships/image" Target="../media/image83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9.png"/><Relationship Id="rId11" Type="http://schemas.openxmlformats.org/officeDocument/2006/relationships/image" Target="../media/image88.png"/><Relationship Id="rId5" Type="http://schemas.openxmlformats.org/officeDocument/2006/relationships/image" Target="../media/image78.png"/><Relationship Id="rId10" Type="http://schemas.openxmlformats.org/officeDocument/2006/relationships/image" Target="../media/image87.png"/><Relationship Id="rId4" Type="http://schemas.openxmlformats.org/officeDocument/2006/relationships/image" Target="../media/image80.png"/><Relationship Id="rId9" Type="http://schemas.openxmlformats.org/officeDocument/2006/relationships/image" Target="../media/image8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790.png"/><Relationship Id="rId7" Type="http://schemas.openxmlformats.org/officeDocument/2006/relationships/image" Target="../media/image84.png"/><Relationship Id="rId2" Type="http://schemas.openxmlformats.org/officeDocument/2006/relationships/image" Target="../media/image841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5.png"/><Relationship Id="rId11" Type="http://schemas.openxmlformats.org/officeDocument/2006/relationships/image" Target="../media/image92.png"/><Relationship Id="rId5" Type="http://schemas.openxmlformats.org/officeDocument/2006/relationships/image" Target="../media/image94.png"/><Relationship Id="rId10" Type="http://schemas.openxmlformats.org/officeDocument/2006/relationships/image" Target="../media/image91.png"/><Relationship Id="rId4" Type="http://schemas.openxmlformats.org/officeDocument/2006/relationships/image" Target="../media/image93.png"/><Relationship Id="rId9" Type="http://schemas.openxmlformats.org/officeDocument/2006/relationships/image" Target="../media/image8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3" Type="http://schemas.openxmlformats.org/officeDocument/2006/relationships/image" Target="../media/image97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1.png"/><Relationship Id="rId11" Type="http://schemas.openxmlformats.org/officeDocument/2006/relationships/image" Target="../media/image103.png"/><Relationship Id="rId5" Type="http://schemas.openxmlformats.org/officeDocument/2006/relationships/image" Target="../media/image69.png"/><Relationship Id="rId10" Type="http://schemas.openxmlformats.org/officeDocument/2006/relationships/image" Target="../media/image102.png"/><Relationship Id="rId4" Type="http://schemas.openxmlformats.org/officeDocument/2006/relationships/image" Target="../media/image98.png"/><Relationship Id="rId9" Type="http://schemas.openxmlformats.org/officeDocument/2006/relationships/image" Target="../media/image10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10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0.png"/><Relationship Id="rId2" Type="http://schemas.openxmlformats.org/officeDocument/2006/relationships/image" Target="../media/image990.png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13" Type="http://schemas.openxmlformats.org/officeDocument/2006/relationships/image" Target="../media/image550.png"/><Relationship Id="rId3" Type="http://schemas.openxmlformats.org/officeDocument/2006/relationships/image" Target="../media/image47.png"/><Relationship Id="rId7" Type="http://schemas.openxmlformats.org/officeDocument/2006/relationships/image" Target="../media/image510.png"/><Relationship Id="rId12" Type="http://schemas.openxmlformats.org/officeDocument/2006/relationships/image" Target="../media/image540.png"/><Relationship Id="rId17" Type="http://schemas.openxmlformats.org/officeDocument/2006/relationships/image" Target="../media/image711.png"/><Relationship Id="rId2" Type="http://schemas.openxmlformats.org/officeDocument/2006/relationships/image" Target="../media/image730.png"/><Relationship Id="rId16" Type="http://schemas.openxmlformats.org/officeDocument/2006/relationships/image" Target="../media/image100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00.png"/><Relationship Id="rId5" Type="http://schemas.openxmlformats.org/officeDocument/2006/relationships/image" Target="../media/image52.png"/><Relationship Id="rId15" Type="http://schemas.openxmlformats.org/officeDocument/2006/relationships/image" Target="../media/image570.png"/><Relationship Id="rId10" Type="http://schemas.openxmlformats.org/officeDocument/2006/relationships/image" Target="../media/image55.png"/><Relationship Id="rId4" Type="http://schemas.microsoft.com/office/2007/relationships/hdphoto" Target="../media/hdphoto2.wdp"/><Relationship Id="rId9" Type="http://schemas.openxmlformats.org/officeDocument/2006/relationships/image" Target="../media/image530.png"/><Relationship Id="rId14" Type="http://schemas.openxmlformats.org/officeDocument/2006/relationships/image" Target="../media/image5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38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microsoft.com/office/2007/relationships/hdphoto" Target="../media/hdphoto3.wdp"/><Relationship Id="rId3" Type="http://schemas.openxmlformats.org/officeDocument/2006/relationships/image" Target="../media/image110.png"/><Relationship Id="rId7" Type="http://schemas.openxmlformats.org/officeDocument/2006/relationships/image" Target="../media/image6.png"/><Relationship Id="rId12" Type="http://schemas.openxmlformats.org/officeDocument/2006/relationships/image" Target="../media/image1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.png"/><Relationship Id="rId11" Type="http://schemas.microsoft.com/office/2007/relationships/hdphoto" Target="../media/hdphoto1.wdp"/><Relationship Id="rId5" Type="http://schemas.openxmlformats.org/officeDocument/2006/relationships/image" Target="../media/image311.png"/><Relationship Id="rId10" Type="http://schemas.openxmlformats.org/officeDocument/2006/relationships/image" Target="../media/image1.png"/><Relationship Id="rId4" Type="http://schemas.openxmlformats.org/officeDocument/2006/relationships/image" Target="../media/image4.png"/><Relationship Id="rId9" Type="http://schemas.openxmlformats.org/officeDocument/2006/relationships/image" Target="../media/image116.png"/><Relationship Id="rId1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8" Type="http://schemas.openxmlformats.org/officeDocument/2006/relationships/image" Target="../media/image116.png"/><Relationship Id="rId3" Type="http://schemas.openxmlformats.org/officeDocument/2006/relationships/image" Target="../media/image110.png"/><Relationship Id="rId7" Type="http://schemas.openxmlformats.org/officeDocument/2006/relationships/image" Target="../media/image115.png"/><Relationship Id="rId12" Type="http://schemas.microsoft.com/office/2007/relationships/hdphoto" Target="../media/hdphoto3.wdp"/><Relationship Id="rId17" Type="http://schemas.openxmlformats.org/officeDocument/2006/relationships/image" Target="../media/image118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6.png"/><Relationship Id="rId11" Type="http://schemas.openxmlformats.org/officeDocument/2006/relationships/image" Target="../media/image111.png"/><Relationship Id="rId5" Type="http://schemas.openxmlformats.org/officeDocument/2006/relationships/image" Target="../media/image5.png"/><Relationship Id="rId15" Type="http://schemas.openxmlformats.org/officeDocument/2006/relationships/image" Target="../media/image1300.png"/><Relationship Id="rId10" Type="http://schemas.openxmlformats.org/officeDocument/2006/relationships/image" Target="../media/image2.png"/><Relationship Id="rId4" Type="http://schemas.openxmlformats.org/officeDocument/2006/relationships/image" Target="../media/image311.png"/><Relationship Id="rId9" Type="http://schemas.microsoft.com/office/2007/relationships/hdphoto" Target="../media/hdphoto1.wdp"/><Relationship Id="rId14" Type="http://schemas.openxmlformats.org/officeDocument/2006/relationships/image" Target="../media/image1200.pn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200.png"/><Relationship Id="rId18" Type="http://schemas.openxmlformats.org/officeDocument/2006/relationships/image" Target="../media/image121.png"/><Relationship Id="rId26" Type="http://schemas.openxmlformats.org/officeDocument/2006/relationships/image" Target="../media/image116.png"/><Relationship Id="rId3" Type="http://schemas.openxmlformats.org/officeDocument/2006/relationships/image" Target="../media/image311.png"/><Relationship Id="rId21" Type="http://schemas.openxmlformats.org/officeDocument/2006/relationships/image" Target="../media/image122.png"/><Relationship Id="rId7" Type="http://schemas.openxmlformats.org/officeDocument/2006/relationships/image" Target="../media/image1.png"/><Relationship Id="rId17" Type="http://schemas.openxmlformats.org/officeDocument/2006/relationships/image" Target="../media/image118.png"/><Relationship Id="rId25" Type="http://schemas.openxmlformats.org/officeDocument/2006/relationships/image" Target="../media/image22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12.png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15.png"/><Relationship Id="rId11" Type="http://schemas.microsoft.com/office/2007/relationships/hdphoto" Target="../media/hdphoto3.wdp"/><Relationship Id="rId24" Type="http://schemas.openxmlformats.org/officeDocument/2006/relationships/image" Target="../media/image210.png"/><Relationship Id="rId5" Type="http://schemas.openxmlformats.org/officeDocument/2006/relationships/image" Target="../media/image6.png"/><Relationship Id="rId15" Type="http://schemas.openxmlformats.org/officeDocument/2006/relationships/image" Target="../media/image119.png"/><Relationship Id="rId23" Type="http://schemas.openxmlformats.org/officeDocument/2006/relationships/image" Target="../media/image200.png"/><Relationship Id="rId10" Type="http://schemas.openxmlformats.org/officeDocument/2006/relationships/image" Target="../media/image111.png"/><Relationship Id="rId19" Type="http://schemas.openxmlformats.org/officeDocument/2006/relationships/image" Target="../media/image110.png"/><Relationship Id="rId4" Type="http://schemas.openxmlformats.org/officeDocument/2006/relationships/image" Target="../media/image5.png"/><Relationship Id="rId9" Type="http://schemas.openxmlformats.org/officeDocument/2006/relationships/image" Target="../media/image2.png"/><Relationship Id="rId14" Type="http://schemas.openxmlformats.org/officeDocument/2006/relationships/image" Target="../media/image1300.png"/><Relationship Id="rId22" Type="http://schemas.openxmlformats.org/officeDocument/2006/relationships/image" Target="../media/image12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8" Type="http://schemas.openxmlformats.org/officeDocument/2006/relationships/image" Target="../media/image129.png"/><Relationship Id="rId13" Type="http://schemas.openxmlformats.org/officeDocument/2006/relationships/image" Target="../media/image134.png"/><Relationship Id="rId3" Type="http://schemas.openxmlformats.org/officeDocument/2006/relationships/image" Target="../media/image131.png"/><Relationship Id="rId21" Type="http://schemas.openxmlformats.org/officeDocument/2006/relationships/image" Target="../media/image116.png"/><Relationship Id="rId7" Type="http://schemas.microsoft.com/office/2007/relationships/hdphoto" Target="../media/hdphoto1.wdp"/><Relationship Id="rId17" Type="http://schemas.openxmlformats.org/officeDocument/2006/relationships/image" Target="../media/image12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37.png"/><Relationship Id="rId20" Type="http://schemas.openxmlformats.org/officeDocument/2006/relationships/image" Target="../media/image132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.png"/><Relationship Id="rId5" Type="http://schemas.openxmlformats.org/officeDocument/2006/relationships/image" Target="../media/image125.png"/><Relationship Id="rId15" Type="http://schemas.openxmlformats.org/officeDocument/2006/relationships/image" Target="../media/image127.png"/><Relationship Id="rId19" Type="http://schemas.openxmlformats.org/officeDocument/2006/relationships/image" Target="../media/image130.png"/><Relationship Id="rId4" Type="http://schemas.openxmlformats.org/officeDocument/2006/relationships/image" Target="../media/image124.png"/><Relationship Id="rId14" Type="http://schemas.openxmlformats.org/officeDocument/2006/relationships/image" Target="../media/image126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134.png"/><Relationship Id="rId3" Type="http://schemas.openxmlformats.org/officeDocument/2006/relationships/image" Target="../media/image108.png"/><Relationship Id="rId21" Type="http://schemas.openxmlformats.org/officeDocument/2006/relationships/image" Target="../media/image147.png"/><Relationship Id="rId7" Type="http://schemas.openxmlformats.org/officeDocument/2006/relationships/image" Target="../media/image1.png"/><Relationship Id="rId17" Type="http://schemas.openxmlformats.org/officeDocument/2006/relationships/image" Target="../media/image128.png"/><Relationship Id="rId25" Type="http://schemas.openxmlformats.org/officeDocument/2006/relationships/image" Target="../media/image1111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37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20.png"/><Relationship Id="rId24" Type="http://schemas.openxmlformats.org/officeDocument/2006/relationships/image" Target="../media/image135.png"/><Relationship Id="rId32" Type="http://schemas.microsoft.com/office/2007/relationships/hdphoto" Target="../media/hdphoto3.wdp"/><Relationship Id="rId5" Type="http://schemas.openxmlformats.org/officeDocument/2006/relationships/image" Target="../media/image109.png"/><Relationship Id="rId23" Type="http://schemas.openxmlformats.org/officeDocument/2006/relationships/image" Target="../media/image133.png"/><Relationship Id="rId31" Type="http://schemas.openxmlformats.org/officeDocument/2006/relationships/image" Target="../media/image127.png"/><Relationship Id="rId4" Type="http://schemas.openxmlformats.org/officeDocument/2006/relationships/image" Target="../media/image114.png"/><Relationship Id="rId9" Type="http://schemas.openxmlformats.org/officeDocument/2006/relationships/image" Target="../media/image2.png"/><Relationship Id="rId14" Type="http://schemas.openxmlformats.org/officeDocument/2006/relationships/image" Target="../media/image126.png"/><Relationship Id="rId22" Type="http://schemas.openxmlformats.org/officeDocument/2006/relationships/image" Target="../media/image124.png"/><Relationship Id="rId30" Type="http://schemas.openxmlformats.org/officeDocument/2006/relationships/image" Target="../media/image116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4.png"/><Relationship Id="rId18" Type="http://schemas.openxmlformats.org/officeDocument/2006/relationships/image" Target="../media/image143.png"/><Relationship Id="rId3" Type="http://schemas.openxmlformats.org/officeDocument/2006/relationships/image" Target="../media/image131.png"/><Relationship Id="rId21" Type="http://schemas.openxmlformats.org/officeDocument/2006/relationships/image" Target="../media/image116.png"/><Relationship Id="rId7" Type="http://schemas.openxmlformats.org/officeDocument/2006/relationships/image" Target="../media/image2.png"/><Relationship Id="rId17" Type="http://schemas.openxmlformats.org/officeDocument/2006/relationships/image" Target="../media/image128.png"/><Relationship Id="rId25" Type="http://schemas.openxmlformats.org/officeDocument/2006/relationships/image" Target="../media/image117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37.png"/><Relationship Id="rId20" Type="http://schemas.openxmlformats.org/officeDocument/2006/relationships/image" Target="../media/image145.png"/><Relationship Id="rId1" Type="http://schemas.openxmlformats.org/officeDocument/2006/relationships/slideLayout" Target="../slideLayouts/slideLayout33.xml"/><Relationship Id="rId6" Type="http://schemas.microsoft.com/office/2007/relationships/hdphoto" Target="../media/hdphoto1.wdp"/><Relationship Id="rId24" Type="http://schemas.openxmlformats.org/officeDocument/2006/relationships/image" Target="../media/image113.png"/><Relationship Id="rId5" Type="http://schemas.openxmlformats.org/officeDocument/2006/relationships/image" Target="../media/image1.png"/><Relationship Id="rId23" Type="http://schemas.openxmlformats.org/officeDocument/2006/relationships/image" Target="../media/image146.png"/><Relationship Id="rId19" Type="http://schemas.openxmlformats.org/officeDocument/2006/relationships/image" Target="../media/image144.png"/><Relationship Id="rId4" Type="http://schemas.openxmlformats.org/officeDocument/2006/relationships/image" Target="../media/image124.png"/><Relationship Id="rId14" Type="http://schemas.openxmlformats.org/officeDocument/2006/relationships/image" Target="../media/image126.png"/><Relationship Id="rId22" Type="http://schemas.openxmlformats.org/officeDocument/2006/relationships/image" Target="../media/image127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4.png"/><Relationship Id="rId3" Type="http://schemas.openxmlformats.org/officeDocument/2006/relationships/image" Target="../media/image131.png"/><Relationship Id="rId21" Type="http://schemas.openxmlformats.org/officeDocument/2006/relationships/image" Target="../media/image116.png"/><Relationship Id="rId7" Type="http://schemas.openxmlformats.org/officeDocument/2006/relationships/image" Target="../media/image2.png"/><Relationship Id="rId17" Type="http://schemas.openxmlformats.org/officeDocument/2006/relationships/image" Target="../media/image128.png"/><Relationship Id="rId25" Type="http://schemas.openxmlformats.org/officeDocument/2006/relationships/image" Target="../media/image136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37.png"/><Relationship Id="rId1" Type="http://schemas.openxmlformats.org/officeDocument/2006/relationships/slideLayout" Target="../slideLayouts/slideLayout33.xml"/><Relationship Id="rId6" Type="http://schemas.microsoft.com/office/2007/relationships/hdphoto" Target="../media/hdphoto1.wdp"/><Relationship Id="rId24" Type="http://schemas.openxmlformats.org/officeDocument/2006/relationships/image" Target="../media/image1120.png"/><Relationship Id="rId5" Type="http://schemas.openxmlformats.org/officeDocument/2006/relationships/image" Target="../media/image1.png"/><Relationship Id="rId23" Type="http://schemas.openxmlformats.org/officeDocument/2006/relationships/image" Target="../media/image1110.png"/><Relationship Id="rId4" Type="http://schemas.openxmlformats.org/officeDocument/2006/relationships/image" Target="../media/image124.png"/><Relationship Id="rId14" Type="http://schemas.openxmlformats.org/officeDocument/2006/relationships/image" Target="../media/image126.png"/><Relationship Id="rId22" Type="http://schemas.openxmlformats.org/officeDocument/2006/relationships/image" Target="../media/image1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7" Type="http://schemas.openxmlformats.org/officeDocument/2006/relationships/image" Target="../media/image143.jpe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42.jpeg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0.png"/><Relationship Id="rId13" Type="http://schemas.openxmlformats.org/officeDocument/2006/relationships/image" Target="../media/image144.jpeg"/><Relationship Id="rId18" Type="http://schemas.openxmlformats.org/officeDocument/2006/relationships/image" Target="../media/image1280.png"/><Relationship Id="rId3" Type="http://schemas.openxmlformats.org/officeDocument/2006/relationships/image" Target="../media/image1510.png"/><Relationship Id="rId21" Type="http://schemas.openxmlformats.org/officeDocument/2006/relationships/image" Target="../media/image153.png"/><Relationship Id="rId7" Type="http://schemas.openxmlformats.org/officeDocument/2006/relationships/image" Target="../media/image1850.png"/><Relationship Id="rId12" Type="http://schemas.openxmlformats.org/officeDocument/2006/relationships/image" Target="../media/image1910.png"/><Relationship Id="rId17" Type="http://schemas.openxmlformats.org/officeDocument/2006/relationships/image" Target="../media/image2080.png"/><Relationship Id="rId25" Type="http://schemas.openxmlformats.org/officeDocument/2006/relationships/image" Target="../media/image2170.png"/><Relationship Id="rId2" Type="http://schemas.openxmlformats.org/officeDocument/2006/relationships/image" Target="../media/image1820.png"/><Relationship Id="rId16" Type="http://schemas.openxmlformats.org/officeDocument/2006/relationships/image" Target="../media/image2070.png"/><Relationship Id="rId20" Type="http://schemas.openxmlformats.org/officeDocument/2006/relationships/image" Target="../media/image2120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2.png"/><Relationship Id="rId11" Type="http://schemas.openxmlformats.org/officeDocument/2006/relationships/image" Target="../media/image1890.png"/><Relationship Id="rId24" Type="http://schemas.openxmlformats.org/officeDocument/2006/relationships/image" Target="../media/image1290.png"/><Relationship Id="rId5" Type="http://schemas.microsoft.com/office/2007/relationships/hdphoto" Target="../media/hdphoto2.wdp"/><Relationship Id="rId15" Type="http://schemas.openxmlformats.org/officeDocument/2006/relationships/image" Target="../media/image2060.png"/><Relationship Id="rId23" Type="http://schemas.openxmlformats.org/officeDocument/2006/relationships/image" Target="../media/image2150.png"/><Relationship Id="rId19" Type="http://schemas.openxmlformats.org/officeDocument/2006/relationships/image" Target="../media/image2110.png"/><Relationship Id="rId4" Type="http://schemas.openxmlformats.org/officeDocument/2006/relationships/image" Target="../media/image47.png"/><Relationship Id="rId14" Type="http://schemas.openxmlformats.org/officeDocument/2006/relationships/image" Target="../media/image2050.png"/><Relationship Id="rId22" Type="http://schemas.openxmlformats.org/officeDocument/2006/relationships/image" Target="../media/image2140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10 – </a:t>
            </a:r>
            <a:r>
              <a:rPr lang="en-US" dirty="0" err="1"/>
              <a:t>Diffie</a:t>
            </a:r>
            <a:r>
              <a:rPr lang="en-US" dirty="0"/>
              <a:t>-Hellman key exchange III,</a:t>
            </a:r>
            <a:br>
              <a:rPr lang="en-US" dirty="0"/>
            </a:br>
            <a:r>
              <a:rPr lang="en-US" dirty="0"/>
              <a:t>computational aspects, Noise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 smtClean="0"/>
              <a:t>01.11.2023 </a:t>
            </a:r>
            <a:endParaRPr lang="nb-NO" dirty="0"/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317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4" name="Group 3"/>
          <p:cNvGrpSpPr/>
          <p:nvPr/>
        </p:nvGrpSpPr>
        <p:grpSpPr>
          <a:xfrm>
            <a:off x="3496497" y="4096361"/>
            <a:ext cx="5356321" cy="423857"/>
            <a:chOff x="3286023" y="4776264"/>
            <a:chExt cx="5546917" cy="592931"/>
          </a:xfrm>
        </p:grpSpPr>
        <p:cxnSp>
          <p:nvCxnSpPr>
            <p:cNvPr id="37" name="Straight Arrow Connector 36"/>
            <p:cNvCxnSpPr/>
            <p:nvPr/>
          </p:nvCxnSpPr>
          <p:spPr bwMode="auto">
            <a:xfrm>
              <a:off x="3286023" y="5076061"/>
              <a:ext cx="55469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33" name="Group 32"/>
            <p:cNvGrpSpPr/>
            <p:nvPr/>
          </p:nvGrpSpPr>
          <p:grpSpPr>
            <a:xfrm>
              <a:off x="3704931" y="4776264"/>
              <a:ext cx="4635502" cy="592931"/>
              <a:chOff x="3874259" y="2935079"/>
              <a:chExt cx="4635502" cy="592931"/>
            </a:xfrm>
          </p:grpSpPr>
          <p:sp>
            <p:nvSpPr>
              <p:cNvPr id="34" name="Can 33"/>
              <p:cNvSpPr>
                <a:spLocks noChangeAspect="1"/>
              </p:cNvSpPr>
              <p:nvPr/>
            </p:nvSpPr>
            <p:spPr bwMode="auto">
              <a:xfrm rot="16200000">
                <a:off x="5895544" y="913794"/>
                <a:ext cx="592931" cy="4635502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AES-GCM++</a:t>
                </a:r>
              </a:p>
            </p:txBody>
          </p:sp>
          <p:cxnSp>
            <p:nvCxnSpPr>
              <p:cNvPr id="36" name="Straight Arrow Connector 35"/>
              <p:cNvCxnSpPr/>
              <p:nvPr/>
            </p:nvCxnSpPr>
            <p:spPr bwMode="auto">
              <a:xfrm>
                <a:off x="3875845" y="3235202"/>
                <a:ext cx="188417" cy="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5" name="Cloud 4"/>
          <p:cNvSpPr/>
          <p:nvPr/>
        </p:nvSpPr>
        <p:spPr bwMode="auto">
          <a:xfrm>
            <a:off x="4863255" y="1659636"/>
            <a:ext cx="2250345" cy="1814376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/>
              <a:t>Key exchange</a:t>
            </a:r>
          </a:p>
        </p:txBody>
      </p:sp>
    </p:spTree>
    <p:extLst>
      <p:ext uri="{BB962C8B-B14F-4D97-AF65-F5344CB8AC3E}">
        <p14:creationId xmlns:p14="http://schemas.microsoft.com/office/powerpoint/2010/main" val="416459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security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ontent Placeholder 46"/>
              <p:cNvSpPr>
                <a:spLocks noGrp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</p:spPr>
            <p:txBody>
              <a:bodyPr/>
              <a:lstStyle/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0" indent="0"/>
                <a:endParaRPr lang="en-US" b="1" dirty="0"/>
              </a:p>
              <a:p>
                <a:pPr marL="417513" lvl="1" indent="0"/>
                <a:r>
                  <a:rPr lang="nb-NO" sz="1400" b="1" dirty="0"/>
                  <a:t>Examples</a:t>
                </a:r>
                <a:endParaRPr lang="en-US" sz="1400" b="1" dirty="0"/>
              </a:p>
              <a:p>
                <a:pPr lvl="1"/>
                <a:endParaRPr lang="en-US" sz="5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nb-NO" b="1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dirty="0"/>
                  <a:t> 		</a:t>
                </a:r>
                <a:r>
                  <a:rPr lang="en-US" dirty="0">
                    <a:solidFill>
                      <a:srgbClr val="FF0000"/>
                    </a:solidFill>
                  </a:rPr>
                  <a:t>not secure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dirty="0"/>
                  <a:t>			</a:t>
                </a:r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secure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</m:e>
                    </m:d>
                  </m:oMath>
                </a14:m>
                <a:r>
                  <a:rPr lang="en-US" b="1" dirty="0">
                    <a:solidFill>
                      <a:schemeClr val="accent1">
                        <a:lumMod val="50000"/>
                      </a:schemeClr>
                    </a:solidFill>
                  </a:rPr>
                  <a:t> large enough	</a:t>
                </a:r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𝐺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i="1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r>
                  <a:rPr lang="en-US" dirty="0"/>
                  <a:t> 		</a:t>
                </a:r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secure for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solidFill>
                                  <a:schemeClr val="accent1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solidFill>
                                      <a:schemeClr val="accent1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 </a:t>
                </a:r>
                <a:r>
                  <a:rPr lang="en-US" b="1" dirty="0">
                    <a:solidFill>
                      <a:schemeClr val="accent1">
                        <a:lumMod val="50000"/>
                      </a:schemeClr>
                    </a:solidFill>
                  </a:rPr>
                  <a:t>large enough 	</a:t>
                </a:r>
                <a:r>
                  <a:rPr lang="en-US" dirty="0">
                    <a:solidFill>
                      <a:schemeClr val="accent1">
                        <a:lumMod val="50000"/>
                      </a:schemeClr>
                    </a:solidFill>
                  </a:rPr>
                  <a:t>(conjectured)</a:t>
                </a:r>
              </a:p>
              <a:p>
                <a:endParaRPr lang="en-US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ontent Placeholder 4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1" y="1065002"/>
                <a:ext cx="11137237" cy="5538584"/>
              </a:xfr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5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9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181" y="1163207"/>
                <a:ext cx="110665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9341" r="-4396" b="-3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 bwMode="auto">
          <a:xfrm flipH="1">
            <a:off x="6495832" y="1163207"/>
            <a:ext cx="576460" cy="1316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7072292" y="943271"/>
            <a:ext cx="961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public</a:t>
            </a:r>
          </a:p>
        </p:txBody>
      </p:sp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42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itle 22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 err="1"/>
                  <a:t>Diffie</a:t>
                </a:r>
                <a:r>
                  <a:rPr lang="en-US" dirty="0"/>
                  <a:t>-Hellman in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3" name="Title 2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 l="-1095" t="-24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378" y="2222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74852" y="2098338"/>
            <a:ext cx="524436" cy="976486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 bwMode="auto">
          <a:xfrm>
            <a:off x="3928133" y="2956824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0" name="Group 9"/>
          <p:cNvGrpSpPr/>
          <p:nvPr/>
        </p:nvGrpSpPr>
        <p:grpSpPr>
          <a:xfrm>
            <a:off x="4276803" y="1544226"/>
            <a:ext cx="3301224" cy="1327605"/>
            <a:chOff x="4696003" y="1761629"/>
            <a:chExt cx="3301224" cy="13276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4696003" y="2755104"/>
                  <a:ext cx="3301224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2 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6003" y="2755104"/>
                  <a:ext cx="3301224" cy="334130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294" r="-1109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Rectangle 24"/>
            <p:cNvSpPr/>
            <p:nvPr/>
          </p:nvSpPr>
          <p:spPr>
            <a:xfrm>
              <a:off x="5327945" y="1761629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cxnSp>
        <p:nvCxnSpPr>
          <p:cNvPr id="33" name="Straight Arrow Connector 32"/>
          <p:cNvCxnSpPr/>
          <p:nvPr/>
        </p:nvCxnSpPr>
        <p:spPr bwMode="auto">
          <a:xfrm>
            <a:off x="3928132" y="4528708"/>
            <a:ext cx="3907767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4" name="Group 13"/>
          <p:cNvGrpSpPr/>
          <p:nvPr/>
        </p:nvGrpSpPr>
        <p:grpSpPr>
          <a:xfrm>
            <a:off x="4276803" y="3174059"/>
            <a:ext cx="3255891" cy="1329249"/>
            <a:chOff x="4219498" y="3438826"/>
            <a:chExt cx="3255891" cy="132924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4219498" y="4433945"/>
                  <a:ext cx="3255891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/>
                        </m:s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               </m:t>
                        </m:r>
                        <m:func>
                          <m:funcPr>
                            <m:ctrlP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20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9498" y="4433945"/>
                  <a:ext cx="3255891" cy="334130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l="-1311" r="-1124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9" name="Rectangle 38"/>
            <p:cNvSpPr/>
            <p:nvPr/>
          </p:nvSpPr>
          <p:spPr>
            <a:xfrm>
              <a:off x="4846281" y="3438826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41" name="Rectangle 40"/>
          <p:cNvSpPr/>
          <p:nvPr/>
        </p:nvSpPr>
        <p:spPr>
          <a:xfrm>
            <a:off x="393393" y="3228456"/>
            <a:ext cx="252073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8304764" y="3246705"/>
            <a:ext cx="25258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334130" y="4977362"/>
            <a:ext cx="6220677" cy="1382279"/>
            <a:chOff x="3334130" y="5165252"/>
            <a:chExt cx="6220677" cy="13822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/>
                      </m:sSup>
                    </m:oMath>
                  </a14:m>
                  <a:r>
                    <a:rPr lang="en-US" sz="2000" b="0" dirty="0"/>
                    <a:t>						</a:t>
                  </a:r>
                  <a14:m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4130" y="6213401"/>
                  <a:ext cx="6220677" cy="334130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l="-1471" r="-490"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Rectangle 42"/>
            <p:cNvSpPr/>
            <p:nvPr/>
          </p:nvSpPr>
          <p:spPr>
            <a:xfrm>
              <a:off x="3915606" y="5205626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×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85539" y="5598352"/>
                  <a:ext cx="253274" cy="307777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l="-14286" r="-14286" b="-6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Rectangle 43"/>
            <p:cNvSpPr/>
            <p:nvPr/>
          </p:nvSpPr>
          <p:spPr>
            <a:xfrm>
              <a:off x="6595554" y="5165252"/>
              <a:ext cx="2525892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chemeClr val="accent2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  </a:r>
            </a:p>
          </p:txBody>
        </p:sp>
      </p:grpSp>
      <p:sp>
        <p:nvSpPr>
          <p:cNvPr id="32" name="Rectangle 1"/>
          <p:cNvSpPr>
            <a:spLocks noChangeArrowheads="1"/>
          </p:cNvSpPr>
          <p:nvPr/>
        </p:nvSpPr>
        <p:spPr bwMode="auto">
          <a:xfrm>
            <a:off x="1066600" y="1035410"/>
            <a:ext cx="928628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17125458317614137930196041979257577826408832324037508573393292981642667139747621778802438775238728592968344613589379932348475613503476932163166973813218698343816463289144185362912602522540494983090531497232965829536524507269848825658311420299335922295709743267508322525966773950394919257576842038771632742044142471053509850123605883815857162666917775193496157372656195558305727009891276006514000409365877218171388319923896309377791762590614311849642961380224851940460421710449368927252974870395873936387909672274883295377481008150475878590270591798350563488168080923804611822387520198054002990623911454389104774092183</a:t>
            </a:r>
            <a: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83321" y="3415491"/>
                <a:ext cx="1093248" cy="434734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1…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897" y="3372177"/>
                <a:ext cx="1093248" cy="434734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352880" y="1104231"/>
                <a:ext cx="8598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2880" y="1104231"/>
                <a:ext cx="859828" cy="307777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436" y="1043686"/>
                <a:ext cx="432426" cy="276999"/>
              </a:xfrm>
              <a:prstGeom prst="rect">
                <a:avLst/>
              </a:prstGeom>
              <a:blipFill rotWithShape="0">
                <a:blip r:embed="rId15"/>
                <a:stretch>
                  <a:fillRect l="-19718"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4025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Big-number arithmetic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811339" y="3518808"/>
                <a:ext cx="1539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1339" y="3518808"/>
                <a:ext cx="1539836" cy="40011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1976294" y="1435382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425445" y="2048914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2048914"/>
                <a:ext cx="626076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1976293" y="2041420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 bwMode="auto">
              <a:xfrm>
                <a:off x="6120634" y="361815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20634" y="3618151"/>
                <a:ext cx="1091704" cy="222611"/>
              </a:xfrm>
              <a:prstGeom prst="rect">
                <a:avLst/>
              </a:prstGeom>
              <a:blipFill rotWithShape="0">
                <a:blip r:embed="rId6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0" name="Group 179"/>
          <p:cNvGrpSpPr/>
          <p:nvPr/>
        </p:nvGrpSpPr>
        <p:grpSpPr>
          <a:xfrm>
            <a:off x="2049540" y="3318515"/>
            <a:ext cx="1095047" cy="522247"/>
            <a:chOff x="2049540" y="3318515"/>
            <a:chExt cx="1095047" cy="52224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Rectangle 2"/>
                <p:cNvSpPr/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3" name="Rectangle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6" name="Group 55"/>
            <p:cNvGrpSpPr/>
            <p:nvPr/>
          </p:nvGrpSpPr>
          <p:grpSpPr>
            <a:xfrm>
              <a:off x="2049540" y="3318515"/>
              <a:ext cx="1093685" cy="261610"/>
              <a:chOff x="829293" y="1583364"/>
              <a:chExt cx="1589313" cy="261610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829293" y="1637969"/>
                <a:ext cx="1589313" cy="152400"/>
                <a:chOff x="829293" y="1637969"/>
                <a:chExt cx="1589313" cy="152400"/>
              </a:xfrm>
            </p:grpSpPr>
            <p:cxnSp>
              <p:nvCxnSpPr>
                <p:cNvPr id="59" name="Straight Connector 58"/>
                <p:cNvCxnSpPr/>
                <p:nvPr/>
              </p:nvCxnSpPr>
              <p:spPr bwMode="auto">
                <a:xfrm flipV="1">
                  <a:off x="831272" y="1714169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0" name="Straight Connector 59"/>
                <p:cNvCxnSpPr/>
                <p:nvPr/>
              </p:nvCxnSpPr>
              <p:spPr bwMode="auto">
                <a:xfrm flipV="1">
                  <a:off x="2416627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1" name="Straight Connector 60"/>
                <p:cNvCxnSpPr/>
                <p:nvPr/>
              </p:nvCxnSpPr>
              <p:spPr bwMode="auto">
                <a:xfrm flipV="1">
                  <a:off x="829293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58" name="TextBox 57"/>
              <p:cNvSpPr txBox="1"/>
              <p:nvPr/>
            </p:nvSpPr>
            <p:spPr>
              <a:xfrm>
                <a:off x="1283393" y="1583364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 bwMode="auto">
              <a:xfrm>
                <a:off x="7415058" y="361815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5058" y="3618151"/>
                <a:ext cx="1091704" cy="222611"/>
              </a:xfrm>
              <a:prstGeom prst="rect">
                <a:avLst/>
              </a:prstGeom>
              <a:blipFill rotWithShape="0">
                <a:blip r:embed="rId8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Rectangle 68"/>
              <p:cNvSpPr/>
              <p:nvPr/>
            </p:nvSpPr>
            <p:spPr bwMode="auto">
              <a:xfrm>
                <a:off x="8709481" y="361815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9" name="Rectangle 6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9481" y="3618151"/>
                <a:ext cx="1091704" cy="222611"/>
              </a:xfrm>
              <a:prstGeom prst="rect">
                <a:avLst/>
              </a:prstGeom>
              <a:blipFill rotWithShape="0">
                <a:blip r:embed="rId9"/>
                <a:stretch>
                  <a:fillRect b="-2632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3809977" y="4577114"/>
                <a:ext cx="1539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977" y="4577114"/>
                <a:ext cx="1539836" cy="40011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Rectangle 85"/>
              <p:cNvSpPr/>
              <p:nvPr/>
            </p:nvSpPr>
            <p:spPr bwMode="auto">
              <a:xfrm>
                <a:off x="6119272" y="4676457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6" name="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9272" y="4676457"/>
                <a:ext cx="1091704" cy="222611"/>
              </a:xfrm>
              <a:prstGeom prst="rect">
                <a:avLst/>
              </a:prstGeom>
              <a:blipFill rotWithShape="0">
                <a:blip r:embed="rId11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9" name="Group 178"/>
          <p:cNvGrpSpPr/>
          <p:nvPr/>
        </p:nvGrpSpPr>
        <p:grpSpPr>
          <a:xfrm>
            <a:off x="2051521" y="4406296"/>
            <a:ext cx="1096081" cy="492772"/>
            <a:chOff x="2051521" y="4406296"/>
            <a:chExt cx="1096081" cy="4927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/>
                <p:cNvSpPr/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78" name="Rectangle 7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87" name="Group 86"/>
            <p:cNvGrpSpPr/>
            <p:nvPr/>
          </p:nvGrpSpPr>
          <p:grpSpPr>
            <a:xfrm>
              <a:off x="2053917" y="4406296"/>
              <a:ext cx="1093685" cy="261610"/>
              <a:chOff x="829293" y="1573840"/>
              <a:chExt cx="1589313" cy="261610"/>
            </a:xfrm>
          </p:grpSpPr>
          <p:grpSp>
            <p:nvGrpSpPr>
              <p:cNvPr id="88" name="Group 87"/>
              <p:cNvGrpSpPr/>
              <p:nvPr/>
            </p:nvGrpSpPr>
            <p:grpSpPr>
              <a:xfrm>
                <a:off x="829293" y="1628445"/>
                <a:ext cx="1589313" cy="152400"/>
                <a:chOff x="829293" y="1628445"/>
                <a:chExt cx="1589313" cy="152400"/>
              </a:xfrm>
            </p:grpSpPr>
            <p:cxnSp>
              <p:nvCxnSpPr>
                <p:cNvPr id="90" name="Straight Connector 89"/>
                <p:cNvCxnSpPr/>
                <p:nvPr/>
              </p:nvCxnSpPr>
              <p:spPr bwMode="auto">
                <a:xfrm flipV="1">
                  <a:off x="831272" y="1704645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1" name="Straight Connector 90"/>
                <p:cNvCxnSpPr/>
                <p:nvPr/>
              </p:nvCxnSpPr>
              <p:spPr bwMode="auto">
                <a:xfrm flipV="1">
                  <a:off x="2416627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92" name="Straight Connector 91"/>
                <p:cNvCxnSpPr/>
                <p:nvPr/>
              </p:nvCxnSpPr>
              <p:spPr bwMode="auto">
                <a:xfrm flipV="1">
                  <a:off x="829293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89" name="TextBox 88"/>
              <p:cNvSpPr txBox="1"/>
              <p:nvPr/>
            </p:nvSpPr>
            <p:spPr>
              <a:xfrm>
                <a:off x="1283393" y="1573840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/>
              <p:cNvSpPr/>
              <p:nvPr/>
            </p:nvSpPr>
            <p:spPr bwMode="auto">
              <a:xfrm>
                <a:off x="7413696" y="4676457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4" name="Rectangle 9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3696" y="4676457"/>
                <a:ext cx="1091704" cy="222611"/>
              </a:xfrm>
              <a:prstGeom prst="rect">
                <a:avLst/>
              </a:prstGeom>
              <a:blipFill rotWithShape="0">
                <a:blip r:embed="rId13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/>
              <p:cNvSpPr/>
              <p:nvPr/>
            </p:nvSpPr>
            <p:spPr bwMode="auto">
              <a:xfrm>
                <a:off x="8708119" y="4676457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2" name="Rectangle 10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8119" y="4676457"/>
                <a:ext cx="1091704" cy="222611"/>
              </a:xfrm>
              <a:prstGeom prst="rect">
                <a:avLst/>
              </a:prstGeom>
              <a:blipFill rotWithShape="0">
                <a:blip r:embed="rId14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978601" y="4070419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8601" y="4070419"/>
                <a:ext cx="550739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7692294" y="4074418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2294" y="4074418"/>
                <a:ext cx="550739" cy="369332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TextBox 142"/>
              <p:cNvSpPr txBox="1"/>
              <p:nvPr/>
            </p:nvSpPr>
            <p:spPr>
              <a:xfrm>
                <a:off x="6367042" y="4074418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" name="TextBox 1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042" y="4074418"/>
                <a:ext cx="550739" cy="369332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TextBox 143"/>
              <p:cNvSpPr txBox="1"/>
              <p:nvPr/>
            </p:nvSpPr>
            <p:spPr>
              <a:xfrm>
                <a:off x="2322003" y="4074418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4" name="TextBox 1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003" y="4074418"/>
                <a:ext cx="550739" cy="369332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TextBox 148"/>
              <p:cNvSpPr txBox="1"/>
              <p:nvPr/>
            </p:nvSpPr>
            <p:spPr>
              <a:xfrm>
                <a:off x="3809977" y="5635420"/>
                <a:ext cx="153983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9" name="TextBox 1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977" y="5635420"/>
                <a:ext cx="1539836" cy="400110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0" name="Rectangle 149"/>
              <p:cNvSpPr/>
              <p:nvPr/>
            </p:nvSpPr>
            <p:spPr bwMode="auto">
              <a:xfrm>
                <a:off x="2051521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0" name="Rectangle 1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1521" y="5734763"/>
                <a:ext cx="1091704" cy="222611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1" name="Rectangle 150"/>
              <p:cNvSpPr/>
              <p:nvPr/>
            </p:nvSpPr>
            <p:spPr bwMode="auto">
              <a:xfrm>
                <a:off x="7413696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1" name="Rectangle 1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13696" y="5734763"/>
                <a:ext cx="1091704" cy="222611"/>
              </a:xfrm>
              <a:prstGeom prst="rect">
                <a:avLst/>
              </a:prstGeom>
              <a:blipFill rotWithShape="0">
                <a:blip r:embed="rId21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2" name="Rectangle 151"/>
              <p:cNvSpPr/>
              <p:nvPr/>
            </p:nvSpPr>
            <p:spPr bwMode="auto">
              <a:xfrm>
                <a:off x="8708119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2" name="Rectangle 1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08119" y="5734763"/>
                <a:ext cx="1091704" cy="222611"/>
              </a:xfrm>
              <a:prstGeom prst="rect">
                <a:avLst/>
              </a:prstGeom>
              <a:blipFill rotWithShape="0">
                <a:blip r:embed="rId22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3" name="TextBox 152"/>
              <p:cNvSpPr txBox="1"/>
              <p:nvPr/>
            </p:nvSpPr>
            <p:spPr>
              <a:xfrm>
                <a:off x="8978600" y="5150622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3" name="TextBox 1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8600" y="5150622"/>
                <a:ext cx="550739" cy="369332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4" name="TextBox 153"/>
              <p:cNvSpPr txBox="1"/>
              <p:nvPr/>
            </p:nvSpPr>
            <p:spPr>
              <a:xfrm>
                <a:off x="7684178" y="5162407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4" name="TextBox 1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4178" y="5162407"/>
                <a:ext cx="550739" cy="369332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5" name="TextBox 154"/>
              <p:cNvSpPr txBox="1"/>
              <p:nvPr/>
            </p:nvSpPr>
            <p:spPr>
              <a:xfrm>
                <a:off x="6367041" y="5150622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5" name="TextBox 1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7041" y="5150622"/>
                <a:ext cx="550739" cy="369332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6" name="Rectangle 155"/>
              <p:cNvSpPr/>
              <p:nvPr/>
            </p:nvSpPr>
            <p:spPr bwMode="auto">
              <a:xfrm>
                <a:off x="6117291" y="5734763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6" name="Rectangle 1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7291" y="5734763"/>
                <a:ext cx="1091704" cy="222611"/>
              </a:xfrm>
              <a:prstGeom prst="rect">
                <a:avLst/>
              </a:prstGeom>
              <a:blipFill rotWithShape="0">
                <a:blip r:embed="rId26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9" name="Group 168"/>
          <p:cNvGrpSpPr/>
          <p:nvPr/>
        </p:nvGrpSpPr>
        <p:grpSpPr>
          <a:xfrm>
            <a:off x="8243034" y="3986084"/>
            <a:ext cx="743684" cy="1349204"/>
            <a:chOff x="8243034" y="3986084"/>
            <a:chExt cx="743684" cy="1349204"/>
          </a:xfrm>
        </p:grpSpPr>
        <p:cxnSp>
          <p:nvCxnSpPr>
            <p:cNvPr id="23" name="Elbow Connector 22"/>
            <p:cNvCxnSpPr>
              <a:stCxn id="153" idx="1"/>
              <a:endCxn id="142" idx="3"/>
            </p:cNvCxnSpPr>
            <p:nvPr/>
          </p:nvCxnSpPr>
          <p:spPr bwMode="auto">
            <a:xfrm rot="10800000">
              <a:off x="8243034" y="4259084"/>
              <a:ext cx="735567" cy="1076204"/>
            </a:xfrm>
            <a:prstGeom prst="bentConnector3">
              <a:avLst/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58" name="TextBox 157"/>
            <p:cNvSpPr txBox="1"/>
            <p:nvPr/>
          </p:nvSpPr>
          <p:spPr>
            <a:xfrm>
              <a:off x="8251151" y="3986084"/>
              <a:ext cx="7355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carry</a:t>
              </a:r>
            </a:p>
          </p:txBody>
        </p:sp>
      </p:grpSp>
      <p:cxnSp>
        <p:nvCxnSpPr>
          <p:cNvPr id="162" name="Elbow Connector 161"/>
          <p:cNvCxnSpPr>
            <a:stCxn id="155" idx="1"/>
            <a:endCxn id="165" idx="3"/>
          </p:cNvCxnSpPr>
          <p:nvPr/>
        </p:nvCxnSpPr>
        <p:spPr bwMode="auto">
          <a:xfrm rot="10800000">
            <a:off x="5579199" y="4255086"/>
            <a:ext cx="787843" cy="1080203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TextBox 164"/>
              <p:cNvSpPr txBox="1"/>
              <p:nvPr/>
            </p:nvSpPr>
            <p:spPr>
              <a:xfrm>
                <a:off x="5028459" y="4070419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65" name="TextBox 1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459" y="4070419"/>
                <a:ext cx="550739" cy="369332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0" name="Group 169"/>
          <p:cNvGrpSpPr/>
          <p:nvPr/>
        </p:nvGrpSpPr>
        <p:grpSpPr>
          <a:xfrm>
            <a:off x="6917782" y="3986084"/>
            <a:ext cx="770504" cy="1360990"/>
            <a:chOff x="6917782" y="3986084"/>
            <a:chExt cx="770504" cy="1360990"/>
          </a:xfrm>
        </p:grpSpPr>
        <p:cxnSp>
          <p:nvCxnSpPr>
            <p:cNvPr id="159" name="Elbow Connector 158"/>
            <p:cNvCxnSpPr>
              <a:stCxn id="154" idx="1"/>
              <a:endCxn id="143" idx="3"/>
            </p:cNvCxnSpPr>
            <p:nvPr/>
          </p:nvCxnSpPr>
          <p:spPr bwMode="auto">
            <a:xfrm rot="10800000">
              <a:off x="6917782" y="4259085"/>
              <a:ext cx="766397" cy="1087989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12700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68" name="TextBox 167"/>
            <p:cNvSpPr txBox="1"/>
            <p:nvPr/>
          </p:nvSpPr>
          <p:spPr>
            <a:xfrm>
              <a:off x="6952719" y="3986084"/>
              <a:ext cx="7355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carry</a:t>
              </a:r>
            </a:p>
          </p:txBody>
        </p:sp>
      </p:grpSp>
      <p:cxnSp>
        <p:nvCxnSpPr>
          <p:cNvPr id="172" name="Straight Arrow Connector 171"/>
          <p:cNvCxnSpPr/>
          <p:nvPr/>
        </p:nvCxnSpPr>
        <p:spPr bwMode="auto">
          <a:xfrm flipH="1">
            <a:off x="9405081" y="3918918"/>
            <a:ext cx="851709" cy="3179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TextBox 172"/>
          <p:cNvSpPr txBox="1"/>
          <p:nvPr/>
        </p:nvSpPr>
        <p:spPr>
          <a:xfrm>
            <a:off x="9799823" y="3651746"/>
            <a:ext cx="13440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C00000"/>
                </a:solidFill>
              </a:rPr>
              <a:t>64 bit addition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8" name="TextBox 177"/>
              <p:cNvSpPr txBox="1"/>
              <p:nvPr/>
            </p:nvSpPr>
            <p:spPr>
              <a:xfrm>
                <a:off x="2322002" y="5147396"/>
                <a:ext cx="5507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8" name="TextBox 1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002" y="5147396"/>
                <a:ext cx="550739" cy="369332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>
                <a:off x="6514156" y="2599055"/>
                <a:ext cx="3084290" cy="502486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 dirty="0"/>
                  <a:t>Time complexity: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14156" y="2599055"/>
                <a:ext cx="3084290" cy="502486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5998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5" grpId="0" animBg="1"/>
      <p:bldP spid="62" grpId="0" animBg="1"/>
      <p:bldP spid="69" grpId="0" animBg="1"/>
      <p:bldP spid="76" grpId="0"/>
      <p:bldP spid="86" grpId="0" animBg="1"/>
      <p:bldP spid="94" grpId="0" animBg="1"/>
      <p:bldP spid="102" grpId="0" animBg="1"/>
      <p:bldP spid="20" grpId="0"/>
      <p:bldP spid="142" grpId="0"/>
      <p:bldP spid="143" grpId="0"/>
      <p:bldP spid="144" grpId="0"/>
      <p:bldP spid="149" grpId="0"/>
      <p:bldP spid="150" grpId="0" animBg="1"/>
      <p:bldP spid="151" grpId="0" animBg="1"/>
      <p:bldP spid="152" grpId="0" animBg="1"/>
      <p:bldP spid="153" grpId="0"/>
      <p:bldP spid="154" grpId="0"/>
      <p:bldP spid="155" grpId="0"/>
      <p:bldP spid="156" grpId="0" animBg="1"/>
      <p:bldP spid="173" grpId="0"/>
      <p:bldP spid="178" grpId="0"/>
      <p:bldP spid="18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Big-number arithmetic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1403388"/>
                <a:ext cx="626076" cy="36933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Rectangle 50"/>
          <p:cNvSpPr/>
          <p:nvPr/>
        </p:nvSpPr>
        <p:spPr>
          <a:xfrm>
            <a:off x="1976294" y="1435382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  </a:t>
            </a:r>
            <a:endParaRPr lang="en-US" sz="800" dirty="0">
              <a:solidFill>
                <a:srgbClr val="FF000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1425445" y="2048914"/>
                <a:ext cx="6260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5445" y="2048914"/>
                <a:ext cx="626076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1976293" y="2041420"/>
            <a:ext cx="90757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656800778101007340704764168984174080206703524413789679972241019001939572118548275696769332739359829978356380673807628090243118427154966601139766131314780517844873224468096081960318036912634861709126936255232497423832644764339784094340047703951670116142172795521980299361080233986439997465392018349331682208647898808374845365630679977612708266422235394375417910584167316831769953658998677202835904209324173779271068847731990805174776156086754909822550989805452920329083580939135314337020494290474130715255563072995414455143897212222563808337436279913337627773071183170408853057899100942935484815501309561942770687524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="" xmlns:a16="http://schemas.microsoft.com/office/drawing/2014/main" id="{0C8DCA83-3423-43FE-89B5-F5B21BC7EAE6}"/>
              </a:ext>
            </a:extLst>
          </p:cNvPr>
          <p:cNvGrpSpPr/>
          <p:nvPr/>
        </p:nvGrpSpPr>
        <p:grpSpPr>
          <a:xfrm>
            <a:off x="10150299" y="4231757"/>
            <a:ext cx="1610330" cy="831557"/>
            <a:chOff x="9963303" y="4371367"/>
            <a:chExt cx="1610330" cy="831557"/>
          </a:xfrm>
        </p:grpSpPr>
        <p:cxnSp>
          <p:nvCxnSpPr>
            <p:cNvPr id="172" name="Straight Arrow Connector 171"/>
            <p:cNvCxnSpPr>
              <a:cxnSpLocks/>
            </p:cNvCxnSpPr>
            <p:nvPr/>
          </p:nvCxnSpPr>
          <p:spPr bwMode="auto">
            <a:xfrm flipH="1" flipV="1">
              <a:off x="10214131" y="4371367"/>
              <a:ext cx="371253" cy="4833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73" name="TextBox 172"/>
            <p:cNvSpPr txBox="1"/>
            <p:nvPr/>
          </p:nvSpPr>
          <p:spPr>
            <a:xfrm>
              <a:off x="9963303" y="4925925"/>
              <a:ext cx="16103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C00000"/>
                  </a:solidFill>
                </a:rPr>
                <a:t>64 bit multiplication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Rectangle 181"/>
              <p:cNvSpPr/>
              <p:nvPr/>
            </p:nvSpPr>
            <p:spPr bwMode="auto">
              <a:xfrm>
                <a:off x="1322530" y="2896033"/>
                <a:ext cx="3084290" cy="502486"/>
              </a:xfrm>
              <a:prstGeom prst="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 dirty="0"/>
                  <a:t>Time complexity: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182" name="Rectangle 1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22530" y="2896033"/>
                <a:ext cx="3084290" cy="5024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 cap="flat" cmpd="sng" algn="ctr">
                <a:solidFill>
                  <a:schemeClr val="accent6">
                    <a:lumMod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FA5DB01E-9185-435C-8AB2-C590FC08E76A}"/>
                  </a:ext>
                </a:extLst>
              </p:cNvPr>
              <p:cNvSpPr txBox="1"/>
              <p:nvPr/>
            </p:nvSpPr>
            <p:spPr>
              <a:xfrm>
                <a:off x="6459462" y="2992019"/>
                <a:ext cx="46954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rgbClr val="FF0000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A5DB01E-9185-435C-8AB2-C590FC08E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462" y="2992019"/>
                <a:ext cx="4695423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="" xmlns:a16="http://schemas.microsoft.com/office/drawing/2014/main" id="{647A9E49-59CA-4DB5-81A9-08B5D7D0FC81}"/>
                  </a:ext>
                </a:extLst>
              </p:cNvPr>
              <p:cNvSpPr txBox="1"/>
              <p:nvPr/>
            </p:nvSpPr>
            <p:spPr>
              <a:xfrm>
                <a:off x="6459462" y="3338703"/>
                <a:ext cx="46954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47A9E49-59CA-4DB5-81A9-08B5D7D0F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9462" y="3338703"/>
                <a:ext cx="4695423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ED190A48-502C-451B-80C0-ADDD19915F7F}"/>
              </a:ext>
            </a:extLst>
          </p:cNvPr>
          <p:cNvCxnSpPr>
            <a:cxnSpLocks/>
          </p:cNvCxnSpPr>
          <p:nvPr/>
        </p:nvCxnSpPr>
        <p:spPr bwMode="auto">
          <a:xfrm>
            <a:off x="6246831" y="3792630"/>
            <a:ext cx="4383157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="" xmlns:a16="http://schemas.microsoft.com/office/drawing/2014/main" id="{FA8324E1-2D68-4D90-97DD-EC11465F10FC}"/>
                  </a:ext>
                </a:extLst>
              </p:cNvPr>
              <p:cNvSpPr txBox="1"/>
              <p:nvPr/>
            </p:nvSpPr>
            <p:spPr>
              <a:xfrm>
                <a:off x="6389223" y="3842917"/>
                <a:ext cx="43831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FA8324E1-2D68-4D90-97DD-EC11465F10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9223" y="3842917"/>
                <a:ext cx="4383157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="" xmlns:a16="http://schemas.microsoft.com/office/drawing/2014/main" id="{C1905EFC-614F-41DF-AC96-090C245A80A6}"/>
                  </a:ext>
                </a:extLst>
              </p:cNvPr>
              <p:cNvSpPr txBox="1"/>
              <p:nvPr/>
            </p:nvSpPr>
            <p:spPr>
              <a:xfrm>
                <a:off x="5681663" y="4202129"/>
                <a:ext cx="456622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C1905EFC-614F-41DF-AC96-090C245A80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663" y="4202129"/>
                <a:ext cx="4566227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="" xmlns:a16="http://schemas.microsoft.com/office/drawing/2014/main" id="{6F002E44-81D2-4580-8AEE-B322CF7E6B47}"/>
                  </a:ext>
                </a:extLst>
              </p:cNvPr>
              <p:cNvSpPr txBox="1"/>
              <p:nvPr/>
            </p:nvSpPr>
            <p:spPr>
              <a:xfrm>
                <a:off x="2500405" y="5614427"/>
                <a:ext cx="4969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F002E44-81D2-4580-8AEE-B322CF7E6B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0405" y="5614427"/>
                <a:ext cx="4969000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0AD8672E-B754-4DB2-9731-CD556DDB3347}"/>
                  </a:ext>
                </a:extLst>
              </p:cNvPr>
              <p:cNvSpPr txBox="1"/>
              <p:nvPr/>
            </p:nvSpPr>
            <p:spPr>
              <a:xfrm rot="19534979">
                <a:off x="5339966" y="5145317"/>
                <a:ext cx="6833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D8672E-B754-4DB2-9731-CD556DDB3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534979">
                <a:off x="5339966" y="5145317"/>
                <a:ext cx="683396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="" xmlns:a16="http://schemas.microsoft.com/office/drawing/2014/main" id="{F1E8C825-6C31-4911-AF18-234BA9548FF1}"/>
                  </a:ext>
                </a:extLst>
              </p:cNvPr>
              <p:cNvSpPr txBox="1"/>
              <p:nvPr/>
            </p:nvSpPr>
            <p:spPr>
              <a:xfrm>
                <a:off x="2512278" y="6159634"/>
                <a:ext cx="84033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 			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</a:rPr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1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nb-NO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F1E8C825-6C31-4911-AF18-234BA9548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78" y="6159634"/>
                <a:ext cx="8403372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2" name="Straight Connector 71">
            <a:extLst>
              <a:ext uri="{FF2B5EF4-FFF2-40B4-BE49-F238E27FC236}">
                <a16:creationId xmlns="" xmlns:a16="http://schemas.microsoft.com/office/drawing/2014/main" id="{6F180E68-2E23-4276-8949-A0CD995F7307}"/>
              </a:ext>
            </a:extLst>
          </p:cNvPr>
          <p:cNvCxnSpPr>
            <a:cxnSpLocks/>
          </p:cNvCxnSpPr>
          <p:nvPr/>
        </p:nvCxnSpPr>
        <p:spPr bwMode="auto">
          <a:xfrm>
            <a:off x="2051521" y="6075127"/>
            <a:ext cx="865825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="" xmlns:a16="http://schemas.microsoft.com/office/drawing/2014/main" id="{FE910F8E-9A48-4E41-AC66-A124C22B4E62}"/>
                  </a:ext>
                </a:extLst>
              </p:cNvPr>
              <p:cNvSpPr txBox="1"/>
              <p:nvPr/>
            </p:nvSpPr>
            <p:spPr>
              <a:xfrm>
                <a:off x="2165278" y="5614427"/>
                <a:ext cx="328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FE910F8E-9A48-4E41-AC66-A124C22B4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278" y="5614427"/>
                <a:ext cx="328440" cy="369332"/>
              </a:xfrm>
              <a:prstGeom prst="rect">
                <a:avLst/>
              </a:prstGeom>
              <a:blipFill>
                <a:blip r:embed="rId14"/>
                <a:stretch>
                  <a:fillRect r="-370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C50DD8E0-4C01-4DC5-951E-DA09D5E1238B}"/>
              </a:ext>
            </a:extLst>
          </p:cNvPr>
          <p:cNvGrpSpPr/>
          <p:nvPr/>
        </p:nvGrpSpPr>
        <p:grpSpPr>
          <a:xfrm>
            <a:off x="901948" y="5051245"/>
            <a:ext cx="1610330" cy="632484"/>
            <a:chOff x="3672512" y="3911793"/>
            <a:chExt cx="1610330" cy="632484"/>
          </a:xfrm>
        </p:grpSpPr>
        <p:sp>
          <p:nvSpPr>
            <p:cNvPr id="79" name="TextBox 78">
              <a:extLst>
                <a:ext uri="{FF2B5EF4-FFF2-40B4-BE49-F238E27FC236}">
                  <a16:creationId xmlns="" xmlns:a16="http://schemas.microsoft.com/office/drawing/2014/main" id="{FC722012-4DC7-4FAC-A333-A11CF75F4095}"/>
                </a:ext>
              </a:extLst>
            </p:cNvPr>
            <p:cNvSpPr txBox="1"/>
            <p:nvPr/>
          </p:nvSpPr>
          <p:spPr>
            <a:xfrm>
              <a:off x="3672512" y="3911793"/>
              <a:ext cx="161033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C00000"/>
                  </a:solidFill>
                </a:rPr>
                <a:t>64 bit addition</a:t>
              </a:r>
            </a:p>
          </p:txBody>
        </p:sp>
        <p:cxnSp>
          <p:nvCxnSpPr>
            <p:cNvPr id="80" name="Straight Arrow Connector 79">
              <a:extLst>
                <a:ext uri="{FF2B5EF4-FFF2-40B4-BE49-F238E27FC236}">
                  <a16:creationId xmlns="" xmlns:a16="http://schemas.microsoft.com/office/drawing/2014/main" id="{56055462-CD84-46EE-8860-456AABD9ED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605514" y="4225100"/>
              <a:ext cx="368790" cy="31917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5E12E24F-157B-45C0-AE84-74BBA6D40328}"/>
              </a:ext>
            </a:extLst>
          </p:cNvPr>
          <p:cNvSpPr txBox="1"/>
          <p:nvPr/>
        </p:nvSpPr>
        <p:spPr>
          <a:xfrm>
            <a:off x="9494417" y="2785674"/>
            <a:ext cx="4842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err="1"/>
              <a:t>carry</a:t>
            </a:r>
            <a:endParaRPr lang="nb-NO" sz="900" dirty="0"/>
          </a:p>
        </p:txBody>
      </p:sp>
      <p:sp>
        <p:nvSpPr>
          <p:cNvPr id="93" name="TextBox 92">
            <a:extLst>
              <a:ext uri="{FF2B5EF4-FFF2-40B4-BE49-F238E27FC236}">
                <a16:creationId xmlns="" xmlns:a16="http://schemas.microsoft.com/office/drawing/2014/main" id="{D4105366-A2DF-4FEB-A572-9F0075A43175}"/>
              </a:ext>
            </a:extLst>
          </p:cNvPr>
          <p:cNvSpPr txBox="1"/>
          <p:nvPr/>
        </p:nvSpPr>
        <p:spPr>
          <a:xfrm>
            <a:off x="8929039" y="2778199"/>
            <a:ext cx="4842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dirty="0" err="1"/>
              <a:t>carry</a:t>
            </a:r>
            <a:endParaRPr lang="nb-NO" sz="9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="" xmlns:a16="http://schemas.microsoft.com/office/drawing/2014/main" id="{44467851-213D-4C76-B6CF-6A3B8151759C}"/>
                  </a:ext>
                </a:extLst>
              </p:cNvPr>
              <p:cNvSpPr txBox="1"/>
              <p:nvPr/>
            </p:nvSpPr>
            <p:spPr>
              <a:xfrm>
                <a:off x="8289654" y="2774962"/>
                <a:ext cx="484280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900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nb-NO" sz="2000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4467851-213D-4C76-B6CF-6A3B815175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89654" y="2774962"/>
                <a:ext cx="484280" cy="2308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TextBox 95">
                <a:extLst>
                  <a:ext uri="{FF2B5EF4-FFF2-40B4-BE49-F238E27FC236}">
                    <a16:creationId xmlns="" xmlns:a16="http://schemas.microsoft.com/office/drawing/2014/main" id="{C77805F8-C983-4900-AF4A-C813C91212C6}"/>
                  </a:ext>
                </a:extLst>
              </p:cNvPr>
              <p:cNvSpPr txBox="1"/>
              <p:nvPr/>
            </p:nvSpPr>
            <p:spPr>
              <a:xfrm>
                <a:off x="5025696" y="4619146"/>
                <a:ext cx="512460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              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nb-NO" sz="1600" dirty="0"/>
                  <a:t>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nb-NO" sz="1600" dirty="0">
                    <a:solidFill>
                      <a:schemeClr val="accent2"/>
                    </a:solidFill>
                  </a:rPr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600" b="0" i="1" dirty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nb-NO" sz="1600" dirty="0"/>
              </a:p>
            </p:txBody>
          </p:sp>
        </mc:Choice>
        <mc:Fallback xmlns=""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77805F8-C983-4900-AF4A-C813C91212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5696" y="4619146"/>
                <a:ext cx="5124603" cy="3385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="" xmlns:a16="http://schemas.microsoft.com/office/drawing/2014/main" id="{021B18C0-29D4-44A6-862D-E5E08E317BEB}"/>
                  </a:ext>
                </a:extLst>
              </p:cNvPr>
              <p:cNvSpPr txBox="1"/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21B18C0-29D4-44A6-862D-E5E08E317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1932" y="2686587"/>
                <a:ext cx="1265109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 bwMode="auto">
          <a:xfrm>
            <a:off x="10127439" y="3345315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9586924" y="3345315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8992338" y="3345315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6459462" y="3337074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="" xmlns:a16="http://schemas.microsoft.com/office/drawing/2014/main" id="{FE910F8E-9A48-4E41-AC66-A124C22B4E62}"/>
                  </a:ext>
                </a:extLst>
              </p:cNvPr>
              <p:cNvSpPr txBox="1"/>
              <p:nvPr/>
            </p:nvSpPr>
            <p:spPr>
              <a:xfrm>
                <a:off x="2165278" y="6144245"/>
                <a:ext cx="3284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E910F8E-9A48-4E41-AC66-A124C22B4E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5278" y="6144245"/>
                <a:ext cx="328440" cy="369332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/>
          <p:cNvSpPr/>
          <p:nvPr/>
        </p:nvSpPr>
        <p:spPr bwMode="auto">
          <a:xfrm>
            <a:off x="8409606" y="3331917"/>
            <a:ext cx="357681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38" name="Rectangle 37"/>
          <p:cNvSpPr/>
          <p:nvPr/>
        </p:nvSpPr>
        <p:spPr bwMode="auto">
          <a:xfrm>
            <a:off x="7049454" y="3332447"/>
            <a:ext cx="540515" cy="348313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044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 animBg="1"/>
      <p:bldP spid="5" grpId="0"/>
      <p:bldP spid="63" grpId="0"/>
      <p:bldP spid="65" grpId="0"/>
      <p:bldP spid="66" grpId="0"/>
      <p:bldP spid="67" grpId="0"/>
      <p:bldP spid="10" grpId="0"/>
      <p:bldP spid="71" grpId="0"/>
      <p:bldP spid="75" grpId="0"/>
      <p:bldP spid="26" grpId="0"/>
      <p:bldP spid="93" grpId="0"/>
      <p:bldP spid="95" grpId="0"/>
      <p:bldP spid="96" grpId="0"/>
      <p:bldP spid="3" grpId="0" animBg="1"/>
      <p:bldP spid="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40" grpId="0"/>
      <p:bldP spid="37" grpId="0" animBg="1"/>
      <p:bldP spid="37" grpId="1" animBg="1"/>
      <p:bldP spid="38" grpId="0" animBg="1"/>
      <p:bldP spid="3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Big-number arithmetic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21392416"/>
                  </p:ext>
                </p:extLst>
              </p:nvPr>
            </p:nvGraphicFramePr>
            <p:xfrm>
              <a:off x="1974272" y="3578206"/>
              <a:ext cx="7893656" cy="1768750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1653702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157591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424763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</a:tblGrid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Algorithm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Input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Output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Time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ADD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MULT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MOD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,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  <m: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/>
                            <a:t>MOD-INV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p>
                                    <m:r>
                                      <a:rPr lang="nb-NO" sz="1600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mod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1600" b="0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600" smtClean="0">
                                    <a:latin typeface="Cambria Math" panose="02040503050406030204" pitchFamily="18" charset="0"/>
                                  </a:rPr>
                                  <m:t>𝒪</m:t>
                                </m:r>
                                <m:d>
                                  <m:dPr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nb-NO" sz="160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  <m:sup>
                                        <m:r>
                                          <a:rPr lang="nb-NO" sz="1600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=""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21392416"/>
                  </p:ext>
                </p:extLst>
              </p:nvPr>
            </p:nvGraphicFramePr>
            <p:xfrm>
              <a:off x="1974272" y="3578206"/>
              <a:ext cx="7893656" cy="1807639"/>
            </p:xfrm>
            <a:graphic>
              <a:graphicData uri="http://schemas.openxmlformats.org/drawingml/2006/table">
                <a:tbl>
                  <a:tblPr firstRow="1" bandRow="1">
                    <a:tableStyleId>{72833802-FEF1-4C79-8D5D-14CF1EAF98D9}</a:tableStyleId>
                  </a:tblPr>
                  <a:tblGrid>
                    <a:gridCol w="1653702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  <a:gridCol w="1157591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  <a:gridCol w="365760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2"/>
                        </a:ext>
                      </a:extLst>
                    </a:gridCol>
                    <a:gridCol w="1424763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3"/>
                        </a:ext>
                      </a:extLst>
                    </a:gridCol>
                  </a:tblGrid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Algorithm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Input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/>
                            <a:t>Output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Time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353750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ADD</a:t>
                          </a:r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43158" t="-100000" r="-440000" b="-3237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77000" t="-100000" r="-39333" b="-3237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53846" t="-100000" r="-855" b="-32372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  <a:tr h="366713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MULT</a:t>
                          </a:r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43158" t="-196667" r="-440000" b="-21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77000" t="-196667" r="-39333" b="-21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53846" t="-196667" r="-855" b="-21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2"/>
                      </a:ext>
                    </a:extLst>
                  </a:tr>
                  <a:tr h="366713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MOD</a:t>
                          </a:r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43158" t="-291803" r="-440000" b="-114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77000" t="-291803" r="-39333" b="-1147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53846" t="-291803" r="-855" b="-1147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4"/>
                      </a:ext>
                    </a:extLst>
                  </a:tr>
                  <a:tr h="366713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sz="1600" dirty="0" smtClean="0"/>
                            <a:t>MOD-INV</a:t>
                          </a:r>
                          <a:endParaRPr lang="en-US" sz="16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143158" t="-398333" r="-440000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77000" t="-398333" r="-39333" b="-1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2"/>
                          <a:stretch>
                            <a:fillRect l="-453846" t="-398333" r="-855" b="-1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9" name="Group 8"/>
          <p:cNvGrpSpPr/>
          <p:nvPr/>
        </p:nvGrpSpPr>
        <p:grpSpPr>
          <a:xfrm>
            <a:off x="7958449" y="6128951"/>
            <a:ext cx="3272069" cy="339943"/>
            <a:chOff x="7069390" y="5906044"/>
            <a:chExt cx="3272069" cy="33994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Rectangle 1"/>
                <p:cNvSpPr>
                  <a:spLocks noChangeArrowheads="1"/>
                </p:cNvSpPr>
                <p:nvPr/>
              </p:nvSpPr>
              <p:spPr bwMode="auto">
                <a:xfrm>
                  <a:off x="7069390" y="5938210"/>
                  <a:ext cx="947956" cy="30777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lv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kumimoji="0" lang="nb-NO" altLang="en-US" sz="1400" b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ea typeface="Cambria" panose="02040503050406030204" pitchFamily="18" charset="0"/>
                    </a:rPr>
                    <a:t>* </a:t>
                  </a:r>
                  <a14:m>
                    <m:oMath xmlns:m="http://schemas.openxmlformats.org/officeDocument/2006/math">
                      <m:r>
                        <a:rPr kumimoji="0" lang="nb-NO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𝑛</m:t>
                      </m:r>
                      <m:r>
                        <a:rPr kumimoji="0" lang="nb-NO" altLang="en-US" sz="1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 Math" panose="02040503050406030204" pitchFamily="18" charset="0"/>
                          <a:ea typeface="Cambria" panose="02040503050406030204" pitchFamily="18" charset="0"/>
                        </a:rPr>
                        <m:t>&gt;2</m:t>
                      </m:r>
                    </m:oMath>
                  </a14:m>
                  <a:endParaRPr kumimoji="0" lang="en-US" altLang="en-US" sz="1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7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069390" y="5938210"/>
                  <a:ext cx="947956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1935" t="-4000" b="-20000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/>
                <p:cNvSpPr/>
                <p:nvPr/>
              </p:nvSpPr>
              <p:spPr>
                <a:xfrm>
                  <a:off x="7624048" y="5906044"/>
                  <a:ext cx="2717411" cy="2308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lang="en-US" altLang="en-US" sz="900" dirty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713739807325663489766475852620783120641</m:t>
                        </m:r>
                      </m:oMath>
                    </m:oMathPara>
                  </a14:m>
                  <a:endParaRPr lang="en-US" sz="900" dirty="0"/>
                </a:p>
              </p:txBody>
            </p:sp>
          </mc:Choice>
          <mc:Fallback xmlns="">
            <p:sp>
              <p:nvSpPr>
                <p:cNvPr id="8" name="Rectangle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624048" y="5906044"/>
                  <a:ext cx="2717411" cy="23083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867928" y="4308984"/>
                <a:ext cx="12060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𝑛</m:t>
                        </m:r>
                        <m:func>
                          <m:func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</m:oMath>
                </a14:m>
                <a:r>
                  <a:rPr lang="en-US" sz="1600" dirty="0"/>
                  <a:t>*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7928" y="4308984"/>
                <a:ext cx="1206005" cy="338554"/>
              </a:xfrm>
              <a:prstGeom prst="rect">
                <a:avLst/>
              </a:prstGeom>
              <a:blipFill rotWithShape="0">
                <a:blip r:embed="rId6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 bwMode="auto">
              <a:xfrm>
                <a:off x="5947914" y="149271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7914" y="1492711"/>
                <a:ext cx="1091704" cy="222611"/>
              </a:xfrm>
              <a:prstGeom prst="rect">
                <a:avLst/>
              </a:prstGeom>
              <a:blipFill rotWithShape="0">
                <a:blip r:embed="rId7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2" name="Group 51"/>
          <p:cNvGrpSpPr/>
          <p:nvPr/>
        </p:nvGrpSpPr>
        <p:grpSpPr>
          <a:xfrm>
            <a:off x="1876820" y="1193075"/>
            <a:ext cx="1095047" cy="522247"/>
            <a:chOff x="2049540" y="3318515"/>
            <a:chExt cx="1095047" cy="52224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Rectangle 52"/>
                <p:cNvSpPr/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53" name="Rectangle 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2883" y="3618151"/>
                  <a:ext cx="1091704" cy="222611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54" name="Group 53"/>
            <p:cNvGrpSpPr/>
            <p:nvPr/>
          </p:nvGrpSpPr>
          <p:grpSpPr>
            <a:xfrm>
              <a:off x="2049540" y="3318515"/>
              <a:ext cx="1093685" cy="261610"/>
              <a:chOff x="829293" y="1583364"/>
              <a:chExt cx="1589313" cy="261610"/>
            </a:xfrm>
          </p:grpSpPr>
          <p:grpSp>
            <p:nvGrpSpPr>
              <p:cNvPr id="55" name="Group 54"/>
              <p:cNvGrpSpPr/>
              <p:nvPr/>
            </p:nvGrpSpPr>
            <p:grpSpPr>
              <a:xfrm>
                <a:off x="829293" y="1637969"/>
                <a:ext cx="1589313" cy="152400"/>
                <a:chOff x="829293" y="1637969"/>
                <a:chExt cx="1589313" cy="152400"/>
              </a:xfrm>
            </p:grpSpPr>
            <p:cxnSp>
              <p:nvCxnSpPr>
                <p:cNvPr id="57" name="Straight Connector 56"/>
                <p:cNvCxnSpPr/>
                <p:nvPr/>
              </p:nvCxnSpPr>
              <p:spPr bwMode="auto">
                <a:xfrm flipV="1">
                  <a:off x="831272" y="1714169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8" name="Straight Connector 57"/>
                <p:cNvCxnSpPr/>
                <p:nvPr/>
              </p:nvCxnSpPr>
              <p:spPr bwMode="auto">
                <a:xfrm flipV="1">
                  <a:off x="2416627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9" name="Straight Connector 58"/>
                <p:cNvCxnSpPr/>
                <p:nvPr/>
              </p:nvCxnSpPr>
              <p:spPr bwMode="auto">
                <a:xfrm flipV="1">
                  <a:off x="829293" y="1637969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56" name="TextBox 55"/>
              <p:cNvSpPr txBox="1"/>
              <p:nvPr/>
            </p:nvSpPr>
            <p:spPr>
              <a:xfrm>
                <a:off x="1283393" y="1583364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/>
              <p:cNvSpPr/>
              <p:nvPr/>
            </p:nvSpPr>
            <p:spPr bwMode="auto">
              <a:xfrm>
                <a:off x="7242338" y="149271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0" name="Rectangle 5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42338" y="1492711"/>
                <a:ext cx="1091704" cy="222611"/>
              </a:xfrm>
              <a:prstGeom prst="rect">
                <a:avLst/>
              </a:prstGeom>
              <a:blipFill rotWithShape="0">
                <a:blip r:embed="rId9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/>
              <p:cNvSpPr/>
              <p:nvPr/>
            </p:nvSpPr>
            <p:spPr bwMode="auto">
              <a:xfrm>
                <a:off x="8536761" y="1492711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1" name="Rectangle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36761" y="1492711"/>
                <a:ext cx="1091704" cy="222611"/>
              </a:xfrm>
              <a:prstGeom prst="rect">
                <a:avLst/>
              </a:prstGeom>
              <a:blipFill rotWithShape="0">
                <a:blip r:embed="rId10"/>
                <a:stretch>
                  <a:fillRect b="-5263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/>
              <p:cNvSpPr/>
              <p:nvPr/>
            </p:nvSpPr>
            <p:spPr bwMode="auto">
              <a:xfrm>
                <a:off x="5944571" y="2195566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2" name="Rectangle 6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4571" y="2195566"/>
                <a:ext cx="1091704" cy="222611"/>
              </a:xfrm>
              <a:prstGeom prst="rect">
                <a:avLst/>
              </a:prstGeom>
              <a:blipFill rotWithShape="0">
                <a:blip r:embed="rId11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3" name="Group 62"/>
          <p:cNvGrpSpPr/>
          <p:nvPr/>
        </p:nvGrpSpPr>
        <p:grpSpPr>
          <a:xfrm>
            <a:off x="1876820" y="1925405"/>
            <a:ext cx="1096081" cy="492772"/>
            <a:chOff x="2051521" y="4406296"/>
            <a:chExt cx="1096081" cy="4927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/>
                <p:cNvSpPr/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solidFill>
                  <a:srgbClr val="FFF3CD"/>
                </a:solid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none" lIns="91440" tIns="0" rIns="91440" bIns="3600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nb-NO" sz="1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4" name="Rectangle 6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051521" y="4676457"/>
                  <a:ext cx="1091704" cy="222611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  <a:ln w="127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5" name="Group 64"/>
            <p:cNvGrpSpPr/>
            <p:nvPr/>
          </p:nvGrpSpPr>
          <p:grpSpPr>
            <a:xfrm>
              <a:off x="2053917" y="4406296"/>
              <a:ext cx="1093685" cy="261610"/>
              <a:chOff x="829293" y="1573840"/>
              <a:chExt cx="1589313" cy="261610"/>
            </a:xfrm>
          </p:grpSpPr>
          <p:grpSp>
            <p:nvGrpSpPr>
              <p:cNvPr id="66" name="Group 65"/>
              <p:cNvGrpSpPr/>
              <p:nvPr/>
            </p:nvGrpSpPr>
            <p:grpSpPr>
              <a:xfrm>
                <a:off x="829293" y="1628445"/>
                <a:ext cx="1589313" cy="152400"/>
                <a:chOff x="829293" y="1628445"/>
                <a:chExt cx="1589313" cy="152400"/>
              </a:xfrm>
            </p:grpSpPr>
            <p:cxnSp>
              <p:nvCxnSpPr>
                <p:cNvPr id="68" name="Straight Connector 67"/>
                <p:cNvCxnSpPr/>
                <p:nvPr/>
              </p:nvCxnSpPr>
              <p:spPr bwMode="auto">
                <a:xfrm flipV="1">
                  <a:off x="831272" y="1704645"/>
                  <a:ext cx="1585355" cy="1376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9" name="Straight Connector 68"/>
                <p:cNvCxnSpPr/>
                <p:nvPr/>
              </p:nvCxnSpPr>
              <p:spPr bwMode="auto">
                <a:xfrm flipV="1">
                  <a:off x="2416627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70" name="Straight Connector 69"/>
                <p:cNvCxnSpPr/>
                <p:nvPr/>
              </p:nvCxnSpPr>
              <p:spPr bwMode="auto">
                <a:xfrm flipV="1">
                  <a:off x="829293" y="1628445"/>
                  <a:ext cx="1979" cy="152400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67" name="TextBox 66"/>
              <p:cNvSpPr txBox="1"/>
              <p:nvPr/>
            </p:nvSpPr>
            <p:spPr>
              <a:xfrm>
                <a:off x="1283393" y="1573840"/>
                <a:ext cx="76574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dirty="0"/>
                  <a:t>64 bit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/>
              <p:cNvSpPr/>
              <p:nvPr/>
            </p:nvSpPr>
            <p:spPr bwMode="auto">
              <a:xfrm>
                <a:off x="7238995" y="2195566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1" name="Rectangle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38995" y="2195566"/>
                <a:ext cx="1091704" cy="222611"/>
              </a:xfrm>
              <a:prstGeom prst="rect">
                <a:avLst/>
              </a:prstGeom>
              <a:blipFill rotWithShape="0">
                <a:blip r:embed="rId13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/>
              <p:cNvSpPr/>
              <p:nvPr/>
            </p:nvSpPr>
            <p:spPr bwMode="auto">
              <a:xfrm>
                <a:off x="8533418" y="2195566"/>
                <a:ext cx="1091704" cy="222611"/>
              </a:xfrm>
              <a:prstGeom prst="rect">
                <a:avLst/>
              </a:prstGeom>
              <a:solidFill>
                <a:srgbClr val="FFF3CD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none" lIns="91440" tIns="0" rIns="91440" bIns="3600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2" name="Rectangle 7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533418" y="2195566"/>
                <a:ext cx="1091704" cy="222611"/>
              </a:xfrm>
              <a:prstGeom prst="rect">
                <a:avLst/>
              </a:prstGeom>
              <a:blipFill rotWithShape="0">
                <a:blip r:embed="rId14"/>
                <a:stretch>
                  <a:fillRect b="-2564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6742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computations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func>
                      <m:func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/>
                  <a:t>		</a:t>
                </a:r>
                <a:r>
                  <a:rPr lang="en-US" sz="1600" dirty="0" smtClean="0"/>
                  <a:t>(</a:t>
                </a:r>
                <a:r>
                  <a:rPr lang="en-US" sz="1600" dirty="0"/>
                  <a:t>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Multiply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645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3750" b="-63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3750" b="-63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367166" y="3429108"/>
                <a:ext cx="32766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Group exponentiation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7166" y="3429108"/>
                <a:ext cx="3276600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1487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 bwMode="auto">
          <a:xfrm flipH="1" flipV="1">
            <a:off x="2607733" y="2345267"/>
            <a:ext cx="2859618" cy="105838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H="1">
            <a:off x="2607733" y="3857625"/>
            <a:ext cx="2859619" cy="142568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" name="Group 11"/>
          <p:cNvGrpSpPr/>
          <p:nvPr/>
        </p:nvGrpSpPr>
        <p:grpSpPr>
          <a:xfrm>
            <a:off x="3403899" y="5550904"/>
            <a:ext cx="1572086" cy="998428"/>
            <a:chOff x="3416010" y="5388565"/>
            <a:chExt cx="1572086" cy="998428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16010" y="5388565"/>
              <a:ext cx="1572086" cy="998428"/>
              <a:chOff x="550888" y="2134624"/>
              <a:chExt cx="6702287" cy="4256607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0888" y="2198173"/>
                <a:ext cx="6702287" cy="4143113"/>
              </a:xfrm>
              <a:prstGeom prst="rect">
                <a:avLst/>
              </a:prstGeom>
            </p:spPr>
          </p:pic>
          <p:sp>
            <p:nvSpPr>
              <p:cNvPr id="39" name="Rectangle 38"/>
              <p:cNvSpPr/>
              <p:nvPr/>
            </p:nvSpPr>
            <p:spPr>
              <a:xfrm>
                <a:off x="861841" y="2298911"/>
                <a:ext cx="1587242" cy="677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500" dirty="0"/>
              </a:p>
            </p:txBody>
          </p:sp>
          <p:cxnSp>
            <p:nvCxnSpPr>
              <p:cNvPr id="40" name="Straight Connector 39"/>
              <p:cNvCxnSpPr/>
              <p:nvPr/>
            </p:nvCxnSpPr>
            <p:spPr bwMode="auto">
              <a:xfrm flipV="1">
                <a:off x="2342564" y="2319261"/>
                <a:ext cx="976997" cy="175262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Flowchart: Connector 40"/>
              <p:cNvSpPr>
                <a:spLocks noChangeAspect="1"/>
              </p:cNvSpPr>
              <p:nvPr/>
            </p:nvSpPr>
            <p:spPr bwMode="auto">
              <a:xfrm>
                <a:off x="2287636" y="4009567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2" name="Flowchart: Connector 41"/>
              <p:cNvSpPr>
                <a:spLocks noChangeAspect="1"/>
              </p:cNvSpPr>
              <p:nvPr/>
            </p:nvSpPr>
            <p:spPr bwMode="auto">
              <a:xfrm>
                <a:off x="2644474" y="337230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3320489" y="2319261"/>
                <a:ext cx="2094706" cy="3757682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4457304" y="2134624"/>
                <a:ext cx="14127" cy="4256607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5" name="Flowchart: Connector 44"/>
              <p:cNvSpPr>
                <a:spLocks noChangeAspect="1"/>
              </p:cNvSpPr>
              <p:nvPr/>
            </p:nvSpPr>
            <p:spPr bwMode="auto">
              <a:xfrm>
                <a:off x="4414138" y="3973805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6" name="Flowchart: Connector 45"/>
              <p:cNvSpPr>
                <a:spLocks noChangeAspect="1"/>
              </p:cNvSpPr>
              <p:nvPr/>
            </p:nvSpPr>
            <p:spPr bwMode="auto">
              <a:xfrm>
                <a:off x="4414138" y="4292232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r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r="-16667" b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b="-5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5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  <m:t>89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,+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3452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2" dur="1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1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1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0" dur="1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2" dur="1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in groups – exponentiation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b="1" dirty="0"/>
                  <a:t>Goal: </a:t>
                </a:r>
                <a:r>
                  <a:rPr lang="en-US" sz="18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i="1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sz="1800" b="1" dirty="0"/>
              </a:p>
              <a:p>
                <a:endParaRPr lang="en-US" sz="1800" b="1" dirty="0"/>
              </a:p>
              <a:p>
                <a:endParaRPr lang="en-US" sz="1800" b="1" dirty="0"/>
              </a:p>
              <a:p>
                <a:r>
                  <a:rPr lang="en-US" sz="1800" b="1" dirty="0"/>
                  <a:t>Naïve approach: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∘…∘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US" sz="1800" dirty="0"/>
              </a:p>
              <a:p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Running time: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/>
                  <a:t> group operations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⋅</m:t>
                        </m:r>
                      </m:e>
                    </m:d>
                  </m:oMath>
                </a14:m>
                <a:r>
                  <a:rPr lang="en-US" sz="1600" dirty="0"/>
                  <a:t>:		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 +</m:t>
                        </m:r>
                      </m:e>
                    </m:d>
                  </m:oMath>
                </a14:m>
                <a:r>
                  <a:rPr lang="en-US" dirty="0"/>
                  <a:t>:	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256</m:t>
                        </m:r>
                      </m:sup>
                    </m:sSup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Not feasible </a:t>
                </a:r>
                <a:r>
                  <a:rPr lang="en-US" sz="1800" dirty="0"/>
                  <a:t>	</a:t>
                </a:r>
              </a:p>
              <a:p>
                <a:r>
                  <a:rPr lang="en-US" sz="1800" dirty="0"/>
                  <a:t>	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3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Left Brace 5"/>
          <p:cNvSpPr/>
          <p:nvPr/>
        </p:nvSpPr>
        <p:spPr>
          <a:xfrm rot="5400000">
            <a:off x="4030514" y="1277675"/>
            <a:ext cx="135509" cy="1614212"/>
          </a:xfrm>
          <a:prstGeom prst="leftBrace">
            <a:avLst>
              <a:gd name="adj1" fmla="val 105220"/>
              <a:gd name="adj2" fmla="val 50000"/>
            </a:avLst>
          </a:prstGeom>
          <a:ln w="19050" cmpd="sng"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61401" y="1697522"/>
                <a:ext cx="37793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400" dirty="0">
                    <a:solidFill>
                      <a:srgbClr val="C0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401" y="1697522"/>
                <a:ext cx="377939" cy="30777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 7"/>
          <p:cNvGrpSpPr/>
          <p:nvPr/>
        </p:nvGrpSpPr>
        <p:grpSpPr>
          <a:xfrm>
            <a:off x="8253544" y="1353223"/>
            <a:ext cx="3295710" cy="1327605"/>
            <a:chOff x="4696003" y="1761629"/>
            <a:chExt cx="3295710" cy="132760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4696003" y="2755104"/>
                  <a:ext cx="3295710" cy="33413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r>
                    <a:rPr lang="nb-NO" sz="2000" b="0" dirty="0"/>
                    <a:t>      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2 </m:t>
                          </m:r>
                        </m:e>
                        <m:sup/>
                      </m:sSup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                          </m:t>
                      </m:r>
                      <m:func>
                        <m:func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func>
                    </m:oMath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6003" y="2755104"/>
                  <a:ext cx="3295710" cy="334130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2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Rectangle 9"/>
            <p:cNvSpPr/>
            <p:nvPr/>
          </p:nvSpPr>
          <p:spPr>
            <a:xfrm>
              <a:off x="5264445" y="1761629"/>
              <a:ext cx="2520733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32317006071311007300338913926423828248817941241140239112842009751400741706634354222619689417363569347117901737909704191754605873209195028853758986185622153212175412514901774520270235796078236248884246189477587641105928646099411723245426622522193230540919037680524235519125679715870117001058055877651038861847280257976054903569732561526167081339361799541336476559160368317896729073178384589680639671900977202194168647225871031411336429319536193471636533209717077448227988588565369208645296636077250268955505928362751121174096972998068410554359584866583291642136218231078990999448652468262416972035911852507045361090559</a:t>
              </a:r>
              <a:endParaRPr lang="en-US" sz="8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783512" y="3630310"/>
            <a:ext cx="2220160" cy="400110"/>
            <a:chOff x="4815471" y="2515302"/>
            <a:chExt cx="2220160" cy="400110"/>
          </a:xfrm>
        </p:grpSpPr>
        <p:sp>
          <p:nvSpPr>
            <p:cNvPr id="12" name="Rectangle 11"/>
            <p:cNvSpPr/>
            <p:nvPr/>
          </p:nvSpPr>
          <p:spPr>
            <a:xfrm>
              <a:off x="4815471" y="2587288"/>
              <a:ext cx="189622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en-US" sz="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89080287395774076886404465276262680764297347818898641719959470631357066012729</a:t>
              </a:r>
              <a:endParaRPr lang="en-US" sz="14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6524702" y="2515302"/>
                  <a:ext cx="51092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24702" y="2515302"/>
                  <a:ext cx="510929" cy="400110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123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2" name="Group 21"/>
          <p:cNvGrpSpPr/>
          <p:nvPr/>
        </p:nvGrpSpPr>
        <p:grpSpPr>
          <a:xfrm>
            <a:off x="7962600" y="2070772"/>
            <a:ext cx="820912" cy="1559538"/>
            <a:chOff x="7962600" y="2070772"/>
            <a:chExt cx="820912" cy="155953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7962600" y="2582724"/>
                  <a:ext cx="377939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</a14:m>
                  <a:r>
                    <a:rPr lang="en-US" sz="2000" dirty="0">
                      <a:solidFill>
                        <a:srgbClr val="C00000"/>
                      </a:solidFill>
                    </a:rPr>
                    <a:t> </a:t>
                  </a:r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62600" y="2582724"/>
                  <a:ext cx="377939" cy="400110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5" name="Straight Arrow Connector 14"/>
            <p:cNvCxnSpPr/>
            <p:nvPr/>
          </p:nvCxnSpPr>
          <p:spPr bwMode="auto">
            <a:xfrm flipV="1">
              <a:off x="8253544" y="2070772"/>
              <a:ext cx="529968" cy="61005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Straight Arrow Connector 17"/>
            <p:cNvCxnSpPr/>
            <p:nvPr/>
          </p:nvCxnSpPr>
          <p:spPr bwMode="auto">
            <a:xfrm>
              <a:off x="8253544" y="2939630"/>
              <a:ext cx="529968" cy="69068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362564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in groups – exponentiation; square-and-multiply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b="1" dirty="0"/>
                  <a:t>Goal: </a:t>
                </a:r>
                <a:r>
                  <a:rPr lang="en-US" sz="18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3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124700" y="1734805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43=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101011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700" y="1734805"/>
                <a:ext cx="3333750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blipFill rotWithShape="0">
                <a:blip r:embed="rId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blipFill rotWithShape="0">
                <a:blip r:embed="rId8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blipFill rotWithShape="0">
                <a:blip r:embed="rId9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blipFill rotWithShape="0">
                <a:blip r:embed="rId10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blipFill rotWithShape="0">
                <a:blip r:embed="rId11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blipFill rotWithShape="0"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blipFill rotWithShape="0">
                <a:blip r:embed="rId13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blipFill rotWithShape="0">
                <a:blip r:embed="rId1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blipFill rotWithShape="0">
                <a:blip r:embed="rId1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blipFill rotWithShape="0">
                <a:blip r:embed="rId1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blipFill rotWithShape="0">
                <a:blip r:embed="rId1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blipFill rotWithShape="0">
                <a:blip r:embed="rId18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500937" y="2756069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2756069"/>
                <a:ext cx="3333750" cy="338554"/>
              </a:xfrm>
              <a:prstGeom prst="rect">
                <a:avLst/>
              </a:prstGeom>
              <a:blipFill rotWithShape="0">
                <a:blip r:embed="rId19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500937" y="3251695"/>
                <a:ext cx="1847850" cy="3434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3251695"/>
                <a:ext cx="1847850" cy="343427"/>
              </a:xfrm>
              <a:prstGeom prst="rect">
                <a:avLst/>
              </a:prstGeom>
              <a:blipFill rotWithShape="0">
                <a:blip r:embed="rId20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244012" y="3246416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3246416"/>
                <a:ext cx="1847850" cy="338554"/>
              </a:xfrm>
              <a:prstGeom prst="rect">
                <a:avLst/>
              </a:prstGeom>
              <a:blipFill rotWithShape="0">
                <a:blip r:embed="rId21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500937" y="3755378"/>
                <a:ext cx="1847850" cy="346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3755378"/>
                <a:ext cx="1847850" cy="346954"/>
              </a:xfrm>
              <a:prstGeom prst="rect">
                <a:avLst/>
              </a:prstGeom>
              <a:blipFill rotWithShape="0">
                <a:blip r:embed="rId22"/>
                <a:stretch>
                  <a:fillRect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9244012" y="3761576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3761576"/>
                <a:ext cx="1847850" cy="338554"/>
              </a:xfrm>
              <a:prstGeom prst="rect">
                <a:avLst/>
              </a:prstGeom>
              <a:blipFill rotWithShape="0">
                <a:blip r:embed="rId23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7500937" y="4268422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4268422"/>
                <a:ext cx="1847850" cy="338554"/>
              </a:xfrm>
              <a:prstGeom prst="rect">
                <a:avLst/>
              </a:prstGeom>
              <a:blipFill rotWithShape="0">
                <a:blip r:embed="rId24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9244012" y="4285985"/>
                <a:ext cx="1847850" cy="341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4285985"/>
                <a:ext cx="1847850" cy="341376"/>
              </a:xfrm>
              <a:prstGeom prst="rect">
                <a:avLst/>
              </a:prstGeom>
              <a:blipFill rotWithShape="0">
                <a:blip r:embed="rId25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500937" y="4774284"/>
                <a:ext cx="1847850" cy="343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4774284"/>
                <a:ext cx="1847850" cy="343171"/>
              </a:xfrm>
              <a:prstGeom prst="rect">
                <a:avLst/>
              </a:prstGeom>
              <a:blipFill rotWithShape="0">
                <a:blip r:embed="rId26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244012" y="4771039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4771039"/>
                <a:ext cx="1847850" cy="338554"/>
              </a:xfrm>
              <a:prstGeom prst="rect">
                <a:avLst/>
              </a:prstGeom>
              <a:blipFill rotWithShape="0">
                <a:blip r:embed="rId27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500937" y="5283909"/>
                <a:ext cx="1847850" cy="3418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5283909"/>
                <a:ext cx="1847850" cy="341888"/>
              </a:xfrm>
              <a:prstGeom prst="rect">
                <a:avLst/>
              </a:prstGeom>
              <a:blipFill rotWithShape="0">
                <a:blip r:embed="rId28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9244012" y="5294565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5294565"/>
                <a:ext cx="1847850" cy="338554"/>
              </a:xfrm>
              <a:prstGeom prst="rect">
                <a:avLst/>
              </a:prstGeom>
              <a:blipFill rotWithShape="0">
                <a:blip r:embed="rId29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7500937" y="5754392"/>
                <a:ext cx="1847850" cy="341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937" y="5754392"/>
                <a:ext cx="1847850" cy="341440"/>
              </a:xfrm>
              <a:prstGeom prst="rect">
                <a:avLst/>
              </a:prstGeom>
              <a:blipFill rotWithShape="0">
                <a:blip r:embed="rId30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9244012" y="5813142"/>
                <a:ext cx="18478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42</m:t>
                          </m:r>
                          <m:r>
                            <a:rPr lang="nb-NO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43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44012" y="5813142"/>
                <a:ext cx="1847850" cy="338554"/>
              </a:xfrm>
              <a:prstGeom prst="rect">
                <a:avLst/>
              </a:prstGeom>
              <a:blipFill rotWithShape="0">
                <a:blip r:embed="rId31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472362" y="1046100"/>
                <a:ext cx="5872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2362" y="1046100"/>
                <a:ext cx="587229" cy="369332"/>
              </a:xfrm>
              <a:prstGeom prst="rect">
                <a:avLst/>
              </a:prstGeom>
              <a:blipFill rotWithShape="0">
                <a:blip r:embed="rId32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 bwMode="auto">
          <a:xfrm>
            <a:off x="10269193" y="6180776"/>
            <a:ext cx="378514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Rectangle: Rounded Corners 36">
            <a:extLst>
              <a:ext uri="{FF2B5EF4-FFF2-40B4-BE49-F238E27FC236}">
                <a16:creationId xmlns="" xmlns:a16="http://schemas.microsoft.com/office/drawing/2014/main" id="{14A8B60B-CA06-4EAF-8462-7FED06EB745A}"/>
              </a:ext>
            </a:extLst>
          </p:cNvPr>
          <p:cNvSpPr/>
          <p:nvPr/>
        </p:nvSpPr>
        <p:spPr bwMode="auto">
          <a:xfrm>
            <a:off x="3743328" y="5824567"/>
            <a:ext cx="2309810" cy="271434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="" xmlns:a16="http://schemas.microsoft.com/office/drawing/2014/main" id="{B5EED97F-284B-42CE-9CF6-0FD327319944}"/>
              </a:ext>
            </a:extLst>
          </p:cNvPr>
          <p:cNvSpPr/>
          <p:nvPr/>
        </p:nvSpPr>
        <p:spPr bwMode="auto">
          <a:xfrm>
            <a:off x="1781176" y="2124593"/>
            <a:ext cx="4133850" cy="363062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565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3" grpId="0"/>
      <p:bldP spid="34" grpId="0"/>
      <p:bldP spid="35" grpId="0"/>
      <p:bldP spid="36" grpId="0"/>
      <p:bldP spid="38" grpId="0"/>
      <p:bldP spid="37" grpId="0" animBg="1"/>
      <p:bldP spid="3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in groups – exponentiation; square-and-multiply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1800" b="1" dirty="0"/>
                  <a:t>Goal: </a:t>
                </a:r>
                <a:r>
                  <a:rPr lang="en-US" sz="18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3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025" y="1734805"/>
                <a:ext cx="3333750" cy="33855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0" y="2134915"/>
                <a:ext cx="5019675" cy="3413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124700" y="1734805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43=</m:t>
                      </m:r>
                      <m:sSub>
                        <m:sSub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b-NO" sz="16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101011</m:t>
                          </m:r>
                        </m:e>
                        <m: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4700" y="1734805"/>
                <a:ext cx="3333750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2759596"/>
                <a:ext cx="3333750" cy="338554"/>
              </a:xfrm>
              <a:prstGeom prst="rect">
                <a:avLst/>
              </a:prstGeom>
              <a:blipFill rotWithShape="0">
                <a:blip r:embed="rId6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246416"/>
                <a:ext cx="1847850" cy="342979"/>
              </a:xfrm>
              <a:prstGeom prst="rect">
                <a:avLst/>
              </a:prstGeom>
              <a:blipFill rotWithShape="0">
                <a:blip r:embed="rId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254730"/>
                <a:ext cx="1847850" cy="342979"/>
              </a:xfrm>
              <a:prstGeom prst="rect">
                <a:avLst/>
              </a:prstGeom>
              <a:blipFill rotWithShape="0">
                <a:blip r:embed="rId8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3755378"/>
                <a:ext cx="1847850" cy="342979"/>
              </a:xfrm>
              <a:prstGeom prst="rect">
                <a:avLst/>
              </a:prstGeom>
              <a:blipFill rotWithShape="0">
                <a:blip r:embed="rId9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3761576"/>
                <a:ext cx="1847850" cy="342979"/>
              </a:xfrm>
              <a:prstGeom prst="rect">
                <a:avLst/>
              </a:prstGeom>
              <a:blipFill rotWithShape="0">
                <a:blip r:embed="rId10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268422"/>
                <a:ext cx="1847850" cy="342979"/>
              </a:xfrm>
              <a:prstGeom prst="rect">
                <a:avLst/>
              </a:prstGeom>
              <a:blipFill rotWithShape="0">
                <a:blip r:embed="rId11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50" y="4268422"/>
                <a:ext cx="1847850" cy="372281"/>
              </a:xfrm>
              <a:prstGeom prst="rect">
                <a:avLst/>
              </a:prstGeom>
              <a:blipFill rotWithShape="0">
                <a:blip r:embed="rId12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4775268"/>
                <a:ext cx="1847850" cy="344453"/>
              </a:xfrm>
              <a:prstGeom prst="rect">
                <a:avLst/>
              </a:prstGeom>
              <a:blipFill rotWithShape="0">
                <a:blip r:embed="rId13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4776812"/>
                <a:ext cx="3952875" cy="372281"/>
              </a:xfrm>
              <a:prstGeom prst="rect">
                <a:avLst/>
              </a:prstGeom>
              <a:blipFill rotWithShape="0">
                <a:blip r:embed="rId1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283909"/>
                <a:ext cx="1847850" cy="343171"/>
              </a:xfrm>
              <a:prstGeom prst="rect">
                <a:avLst/>
              </a:prstGeom>
              <a:blipFill rotWithShape="0">
                <a:blip r:embed="rId15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8" y="5291307"/>
                <a:ext cx="3952875" cy="372281"/>
              </a:xfrm>
              <a:prstGeom prst="rect">
                <a:avLst/>
              </a:prstGeom>
              <a:blipFill rotWithShape="0">
                <a:blip r:embed="rId16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∘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675" y="5754394"/>
                <a:ext cx="1847850" cy="342979"/>
              </a:xfrm>
              <a:prstGeom prst="rect">
                <a:avLst/>
              </a:prstGeom>
              <a:blipFill rotWithShape="0">
                <a:blip r:embed="rId17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3747" y="5805802"/>
                <a:ext cx="3952875" cy="374974"/>
              </a:xfrm>
              <a:prstGeom prst="rect">
                <a:avLst/>
              </a:prstGeom>
              <a:blipFill rotWithShape="0">
                <a:blip r:embed="rId18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7472362" y="1046100"/>
                <a:ext cx="58722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43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2362" y="1046100"/>
                <a:ext cx="587229" cy="369332"/>
              </a:xfrm>
              <a:prstGeom prst="rect">
                <a:avLst/>
              </a:prstGeom>
              <a:blipFill rotWithShape="0">
                <a:blip r:embed="rId19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7793277"/>
                  </p:ext>
                </p:extLst>
              </p:nvPr>
            </p:nvGraphicFramePr>
            <p:xfrm>
              <a:off x="7572978" y="3198035"/>
              <a:ext cx="3149456" cy="23785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49456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8147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Squar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e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&amp;</m:t>
                                </m:r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Multiply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𝑔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 , 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997097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…</m:t>
                                      </m:r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nb-NO" sz="1400" b="0" i="1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downto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3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47793277"/>
                  </p:ext>
                </p:extLst>
              </p:nvPr>
            </p:nvGraphicFramePr>
            <p:xfrm>
              <a:off x="7572978" y="3198035"/>
              <a:ext cx="3149456" cy="23785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4945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814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193" t="-1587" r="-580" b="-5238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9970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0"/>
                          <a:stretch>
                            <a:fillRect l="-193" t="-19512" r="-580" b="-6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5" name="Rectangle: Rounded Corners 24">
            <a:extLst>
              <a:ext uri="{FF2B5EF4-FFF2-40B4-BE49-F238E27FC236}">
                <a16:creationId xmlns="" xmlns:a16="http://schemas.microsoft.com/office/drawing/2014/main" id="{75F1B112-0FE5-4AF0-8E34-DDC29AF127C1}"/>
              </a:ext>
            </a:extLst>
          </p:cNvPr>
          <p:cNvSpPr/>
          <p:nvPr/>
        </p:nvSpPr>
        <p:spPr bwMode="auto">
          <a:xfrm>
            <a:off x="3743328" y="5824567"/>
            <a:ext cx="2309810" cy="271434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="" xmlns:a16="http://schemas.microsoft.com/office/drawing/2014/main" id="{36DCC2CD-34A9-4ED7-BE37-4CC7556165EB}"/>
              </a:ext>
            </a:extLst>
          </p:cNvPr>
          <p:cNvSpPr/>
          <p:nvPr/>
        </p:nvSpPr>
        <p:spPr bwMode="auto">
          <a:xfrm>
            <a:off x="1781176" y="2124593"/>
            <a:ext cx="4133850" cy="363062"/>
          </a:xfrm>
          <a:prstGeom prst="roundRect">
            <a:avLst/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70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Square-and-multiply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1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1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Naïve exponentiation:		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Square-and-multiply:		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sz="1600" b="0" dirty="0"/>
              </a:p>
              <a:p>
                <a:pPr marL="474663" lvl="1" indent="0"/>
                <a:endParaRPr lang="en-US" sz="1600" dirty="0"/>
              </a:p>
              <a:p>
                <a:pPr marL="474663" lvl="1" indent="0"/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8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8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Naïve "exponentiation" (i.e., point multiplication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𝑛𝑄</m:t>
                    </m:r>
                  </m:oMath>
                </a14:m>
                <a:r>
                  <a:rPr lang="en-US" sz="1600" dirty="0"/>
                  <a:t>):	    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"Square-and-multiply" (i.e., double-and-add):	</a:t>
                </a:r>
                <a:r>
                  <a:rPr lang="en-US" dirty="0"/>
                  <a:t>    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sSub>
                              <m:sSubPr>
                                <m:ctrlPr>
                                  <a:rPr lang="nb-NO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nb-NO" sz="160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e>
                    </m:d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func>
                      <m:func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nb-NO" sz="16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nb-NO" sz="160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1" i="1" smtClean="0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</m:func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442009" y="1414014"/>
                <a:ext cx="6164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2009" y="1414014"/>
                <a:ext cx="616417" cy="307777"/>
              </a:xfrm>
              <a:prstGeom prst="rect">
                <a:avLst/>
              </a:prstGeom>
              <a:blipFill rotWithShape="0">
                <a:blip r:embed="rId3"/>
                <a:stretch>
                  <a:fillRect r="-148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0442009" y="1740559"/>
                <a:ext cx="16610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≈2048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2009" y="1740559"/>
                <a:ext cx="1661091" cy="307777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442009" y="3271263"/>
                <a:ext cx="61641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256</m:t>
                          </m:r>
                        </m:sup>
                      </m:sSup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2009" y="3271263"/>
                <a:ext cx="616417" cy="307777"/>
              </a:xfrm>
              <a:prstGeom prst="rect">
                <a:avLst/>
              </a:prstGeom>
              <a:blipFill rotWithShape="0">
                <a:blip r:embed="rId5"/>
                <a:stretch>
                  <a:fillRect r="-19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442009" y="3597808"/>
                <a:ext cx="16610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≈256</m:t>
                      </m:r>
                    </m:oMath>
                  </m:oMathPara>
                </a14:m>
                <a:endParaRPr lang="en-US" sz="14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2009" y="3597808"/>
                <a:ext cx="1661091" cy="307777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9803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779669" y="1498601"/>
            <a:ext cx="6797822" cy="4668048"/>
            <a:chOff x="252117" y="1253018"/>
            <a:chExt cx="7993959" cy="548943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3" b="2298"/>
            <a:stretch/>
          </p:blipFill>
          <p:spPr>
            <a:xfrm>
              <a:off x="963828" y="1253018"/>
              <a:ext cx="7282248" cy="5015978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766120" y="3896497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0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66120" y="2805418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66120" y="1689625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06049" y="5015110"/>
              <a:ext cx="537227" cy="307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-1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72747" y="6239381"/>
              <a:ext cx="260927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0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58313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10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134498" y="6236045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20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10683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30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86868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40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063053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50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039239" y="6236044"/>
              <a:ext cx="420129" cy="279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solidFill>
                    <a:schemeClr val="accent3">
                      <a:lumMod val="50000"/>
                    </a:schemeClr>
                  </a:solidFill>
                </a:rPr>
                <a:t>60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402024" y="6434673"/>
              <a:ext cx="8136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</a:rPr>
                <a:t>[</a:t>
              </a:r>
              <a:r>
                <a:rPr lang="en-US" sz="1200" dirty="0" err="1">
                  <a:solidFill>
                    <a:schemeClr val="accent3">
                      <a:lumMod val="50000"/>
                    </a:schemeClr>
                  </a:solidFill>
                </a:rPr>
                <a:t>ms</a:t>
              </a:r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</a:rPr>
                <a:t>]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52117" y="3442342"/>
              <a:ext cx="813631" cy="30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accent3">
                      <a:lumMod val="50000"/>
                    </a:schemeClr>
                  </a:solidFill>
                </a:rPr>
                <a:t>[V]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6829519" y="4099859"/>
                <a:ext cx="12027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8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9519" y="4099859"/>
                <a:ext cx="1202724" cy="52322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Side-channel attacks – power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4318493"/>
                  </p:ext>
                </p:extLst>
              </p:nvPr>
            </p:nvGraphicFramePr>
            <p:xfrm>
              <a:off x="7966774" y="3172181"/>
              <a:ext cx="3496218" cy="24199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96218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6689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Square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&amp;</m:t>
                                </m:r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Multiply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𝑔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 , 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920752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…</m:t>
                                      </m:r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nb-NO" sz="1400" b="0" i="1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downto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𝑔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0" name="Table 1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34318493"/>
                  </p:ext>
                </p:extLst>
              </p:nvPr>
            </p:nvGraphicFramePr>
            <p:xfrm>
              <a:off x="7966774" y="3172181"/>
              <a:ext cx="3496218" cy="241997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496218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6689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74" t="-1667" r="-348" b="-56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05308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174" t="-18047" r="-348" b="-5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Rectangle 6"/>
          <p:cNvSpPr/>
          <p:nvPr/>
        </p:nvSpPr>
        <p:spPr bwMode="auto">
          <a:xfrm>
            <a:off x="3784601" y="1498601"/>
            <a:ext cx="361950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3" name="Rectangle 22"/>
          <p:cNvSpPr/>
          <p:nvPr/>
        </p:nvSpPr>
        <p:spPr bwMode="auto">
          <a:xfrm>
            <a:off x="4144131" y="1498601"/>
            <a:ext cx="361950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4" name="Rectangle 23"/>
          <p:cNvSpPr/>
          <p:nvPr/>
        </p:nvSpPr>
        <p:spPr bwMode="auto">
          <a:xfrm>
            <a:off x="4506081" y="1498601"/>
            <a:ext cx="361950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8" name="Rectangle 27"/>
          <p:cNvSpPr/>
          <p:nvPr/>
        </p:nvSpPr>
        <p:spPr bwMode="auto">
          <a:xfrm>
            <a:off x="5751703" y="1498601"/>
            <a:ext cx="361950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3420683" y="1498601"/>
            <a:ext cx="361950" cy="4166428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0" name="Rectangle 29"/>
          <p:cNvSpPr/>
          <p:nvPr/>
        </p:nvSpPr>
        <p:spPr bwMode="auto">
          <a:xfrm>
            <a:off x="2529810" y="1575881"/>
            <a:ext cx="872744" cy="3978613"/>
          </a:xfrm>
          <a:prstGeom prst="rect">
            <a:avLst/>
          </a:prstGeom>
          <a:noFill/>
          <a:ln w="19050">
            <a:solidFill>
              <a:srgbClr val="CC00FF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6" name="Rectangle 25"/>
          <p:cNvSpPr/>
          <p:nvPr/>
        </p:nvSpPr>
        <p:spPr bwMode="auto">
          <a:xfrm>
            <a:off x="4885684" y="1575881"/>
            <a:ext cx="848366" cy="3978613"/>
          </a:xfrm>
          <a:prstGeom prst="rect">
            <a:avLst/>
          </a:prstGeom>
          <a:noFill/>
          <a:ln w="19050">
            <a:solidFill>
              <a:srgbClr val="CC00FF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9" name="Rectangle 28"/>
          <p:cNvSpPr/>
          <p:nvPr/>
        </p:nvSpPr>
        <p:spPr bwMode="auto">
          <a:xfrm>
            <a:off x="6135751" y="1575881"/>
            <a:ext cx="850837" cy="3978613"/>
          </a:xfrm>
          <a:prstGeom prst="rect">
            <a:avLst/>
          </a:prstGeom>
          <a:noFill/>
          <a:ln w="19050">
            <a:solidFill>
              <a:srgbClr val="CC00FF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32" name="TextBox 31"/>
          <p:cNvSpPr txBox="1"/>
          <p:nvPr/>
        </p:nvSpPr>
        <p:spPr>
          <a:xfrm rot="18131929">
            <a:off x="3357456" y="1042480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3" name="TextBox 32"/>
          <p:cNvSpPr txBox="1"/>
          <p:nvPr/>
        </p:nvSpPr>
        <p:spPr>
          <a:xfrm rot="18131929">
            <a:off x="3722462" y="1037436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4" name="TextBox 33"/>
          <p:cNvSpPr txBox="1"/>
          <p:nvPr/>
        </p:nvSpPr>
        <p:spPr>
          <a:xfrm rot="18131929">
            <a:off x="4087919" y="1021898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5" name="TextBox 34"/>
          <p:cNvSpPr txBox="1"/>
          <p:nvPr/>
        </p:nvSpPr>
        <p:spPr>
          <a:xfrm rot="18131929">
            <a:off x="4432462" y="1016854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sp>
        <p:nvSpPr>
          <p:cNvPr id="36" name="TextBox 35"/>
          <p:cNvSpPr txBox="1"/>
          <p:nvPr/>
        </p:nvSpPr>
        <p:spPr>
          <a:xfrm rot="18131929">
            <a:off x="5655281" y="1037433"/>
            <a:ext cx="7295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Square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5041295" y="793948"/>
            <a:ext cx="715273" cy="734619"/>
            <a:chOff x="5050624" y="823188"/>
            <a:chExt cx="715273" cy="734619"/>
          </a:xfrm>
        </p:grpSpPr>
        <p:sp>
          <p:nvSpPr>
            <p:cNvPr id="38" name="TextBox 37"/>
            <p:cNvSpPr txBox="1"/>
            <p:nvPr/>
          </p:nvSpPr>
          <p:spPr>
            <a:xfrm rot="18131929">
              <a:off x="4816641" y="1057171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Square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 rot="18131929">
              <a:off x="5232066" y="1055374"/>
              <a:ext cx="3240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+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 rot="18131929">
              <a:off x="5270304" y="1062215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Multiply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294687" y="800928"/>
            <a:ext cx="715273" cy="734619"/>
            <a:chOff x="5050624" y="823188"/>
            <a:chExt cx="715273" cy="734619"/>
          </a:xfrm>
        </p:grpSpPr>
        <p:sp>
          <p:nvSpPr>
            <p:cNvPr id="43" name="TextBox 42"/>
            <p:cNvSpPr txBox="1"/>
            <p:nvPr/>
          </p:nvSpPr>
          <p:spPr>
            <a:xfrm rot="18131929">
              <a:off x="4816641" y="1057171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Square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 rot="18131929">
              <a:off x="5232066" y="1055374"/>
              <a:ext cx="3240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+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 rot="18131929">
              <a:off x="5270304" y="1062215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Multiply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636054" y="791426"/>
            <a:ext cx="715273" cy="734619"/>
            <a:chOff x="5050624" y="823188"/>
            <a:chExt cx="715273" cy="734619"/>
          </a:xfrm>
        </p:grpSpPr>
        <p:sp>
          <p:nvSpPr>
            <p:cNvPr id="47" name="TextBox 46"/>
            <p:cNvSpPr txBox="1"/>
            <p:nvPr/>
          </p:nvSpPr>
          <p:spPr>
            <a:xfrm rot="18131929">
              <a:off x="4816641" y="1057171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Square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 rot="18131929">
              <a:off x="5232066" y="1055374"/>
              <a:ext cx="32401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+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 rot="18131929">
              <a:off x="5270304" y="1062215"/>
              <a:ext cx="729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Multiply</a:t>
              </a: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2817430" y="1611610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435885" y="1609679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802103" y="1617310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178580" y="1611705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537212" y="1599458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152293" y="1599458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377866" y="1608662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765576" y="1614724"/>
            <a:ext cx="33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0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870" y="1039706"/>
            <a:ext cx="2476530" cy="19554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3" name="Table 6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31608663"/>
                  </p:ext>
                </p:extLst>
              </p:nvPr>
            </p:nvGraphicFramePr>
            <p:xfrm>
              <a:off x="3759042" y="3172181"/>
              <a:ext cx="3149456" cy="23785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49456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8147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Square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&amp;</m:t>
                                </m:r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Multiply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𝑔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 , 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997097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…</m:t>
                                      </m:r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nb-NO" sz="1400" b="0" i="1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downto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∘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p>
                              </m:sSup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3" name="Table 6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31608663"/>
                  </p:ext>
                </p:extLst>
              </p:nvPr>
            </p:nvGraphicFramePr>
            <p:xfrm>
              <a:off x="3759042" y="3172181"/>
              <a:ext cx="3149456" cy="23785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4945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814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193" t="-1587" r="-386" b="-5238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99709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6"/>
                          <a:stretch>
                            <a:fillRect l="-193" t="-19512" r="-386" b="-6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36587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5" grpId="1"/>
      <p:bldP spid="7" grpId="0" animBg="1"/>
      <p:bldP spid="23" grpId="0" animBg="1"/>
      <p:bldP spid="24" grpId="0" animBg="1"/>
      <p:bldP spid="28" grpId="0" animBg="1"/>
      <p:bldP spid="27" grpId="0" animBg="1"/>
      <p:bldP spid="30" grpId="0" animBg="1"/>
      <p:bldP spid="26" grpId="0" animBg="1"/>
      <p:bldP spid="29" grpId="0" animBg="1"/>
      <p:bldP spid="32" grpId="0"/>
      <p:bldP spid="33" grpId="0"/>
      <p:bldP spid="34" grpId="0"/>
      <p:bldP spid="35" grpId="0"/>
      <p:bldP spid="36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Mitigations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Power (and time) difference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8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nb-NO" sz="1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Solution: Square-and-</a:t>
                </a:r>
                <a:r>
                  <a:rPr lang="en-US" sz="1800" i="1" dirty="0"/>
                  <a:t>Always</a:t>
                </a:r>
                <a:r>
                  <a:rPr lang="en-US" sz="1800" dirty="0"/>
                  <a:t>-Multiply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Wastes computations: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m:rPr>
                        <m:lit/>
                      </m:rPr>
                      <a:rPr lang="nb-NO" sz="18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1800" dirty="0"/>
                  <a:t> of multiplications thrown away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Better solutions exist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328" t="-722" b="-6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680" y="1080847"/>
            <a:ext cx="3650193" cy="2760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8" name="Table 5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0922614"/>
                  </p:ext>
                </p:extLst>
              </p:nvPr>
            </p:nvGraphicFramePr>
            <p:xfrm>
              <a:off x="8390981" y="4218368"/>
              <a:ext cx="2600869" cy="187763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00869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2955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1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Square</m:t>
                                </m:r>
                                <m:r>
                                  <m:rPr>
                                    <m:nor/>
                                  </m:rPr>
                                  <a:rPr lang="nb-NO" sz="11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&amp;</m:t>
                                </m:r>
                                <m:r>
                                  <m:rPr>
                                    <m:nor/>
                                  </m:rPr>
                                  <a:rPr lang="en-US" sz="11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Multiply</m:t>
                                </m:r>
                                <m:d>
                                  <m:dPr>
                                    <m:ctrlPr>
                                      <a:rPr lang="nb-NO" sz="11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1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𝑔</m:t>
                                    </m:r>
                                    <m:r>
                                      <a:rPr lang="nb-NO" sz="11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1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1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 , </m:t>
                                    </m:r>
                                    <m:r>
                                      <a:rPr lang="nb-NO" sz="11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nb-NO" sz="11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1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10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618553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nb-NO" sz="11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nb-NO" sz="11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…</m:t>
                                      </m:r>
                                      <m:sSub>
                                        <m:sSubPr>
                                          <m:ctrlP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1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nb-NO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nb-NO" sz="1100" b="0" i="1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←1</m:t>
                              </m:r>
                            </m:oMath>
                          </a14:m>
                          <a:endParaRPr lang="nb-NO" sz="11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1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1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1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1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1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1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downto</a:t>
                          </a:r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1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1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nb-NO" sz="11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1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nb-NO" sz="11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nb-NO" sz="11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nb-NO" sz="11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:r>
                            <a:rPr lang="nb-NO" sz="11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1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1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1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1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∘</m:t>
                              </m:r>
                              <m:r>
                                <a:rPr lang="nb-NO" sz="11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𝑔</m:t>
                              </m:r>
                            </m:oMath>
                          </a14:m>
                          <a:endParaRPr lang="nb-NO" sz="11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1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1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1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1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nb-NO" sz="11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8" name="Table 5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0922614"/>
                  </p:ext>
                </p:extLst>
              </p:nvPr>
            </p:nvGraphicFramePr>
            <p:xfrm>
              <a:off x="8390981" y="4218368"/>
              <a:ext cx="2600869" cy="187763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00869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259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34" t="-2326" r="-467" b="-6255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161855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34" t="-16479" r="-467" b="-74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9" name="Table 5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2164081"/>
                  </p:ext>
                </p:extLst>
              </p:nvPr>
            </p:nvGraphicFramePr>
            <p:xfrm>
              <a:off x="1558823" y="2314207"/>
              <a:ext cx="4682426" cy="26333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82426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66896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Square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and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always</m:t>
                                </m:r>
                                <m:r>
                                  <m:rPr>
                                    <m:nor/>
                                  </m:rP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−</m:t>
                                </m:r>
                                <m:r>
                                  <m:rPr>
                                    <m:nor/>
                                  </m:rPr>
                                  <a:rPr lang="en-US" sz="1400" dirty="0" smtClean="0">
                                    <a:solidFill>
                                      <a:schemeClr val="tx1"/>
                                    </a:solidFill>
                                    <a:latin typeface="Cambria" panose="02040503050406030204" pitchFamily="18" charset="0"/>
                                    <a:ea typeface="Cambria" panose="02040503050406030204" pitchFamily="18" charset="0"/>
                                  </a:rPr>
                                  <m:t>Multiply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𝑔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𝐺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 , 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∈</m:t>
                                    </m:r>
                                    <m: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𝒁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920752">
                    <a:tc>
                      <a:txBody>
                        <a:bodyPr/>
                        <a:lstStyle/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nb-NO" sz="1400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…</m:t>
                                      </m:r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𝑏</m:t>
                                          </m:r>
                                        </m:e>
                                        <m:sub>
                                          <m:r>
                                            <a:rPr lang="nb-NO" sz="1400" b="0" i="1" smtClean="0">
                                              <a:solidFill>
                                                <a:srgbClr val="C00000"/>
                                              </a:solidFill>
                                              <a:latin typeface="Cambria Math" panose="02040503050406030204" pitchFamily="18" charset="0"/>
                                              <a:ea typeface="Cambria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oMath>
                          </a14:m>
                          <a:endParaRPr lang="nb-NO" sz="1400" b="0" i="1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𝑒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𝑖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</m:oMath>
                          </a14:m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downto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0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sSup>
                                    <m:sSupPr>
                                      <m:ctrlP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p>
                                      <m:r>
                                        <a:rPr lang="nb-NO" sz="14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ea typeface="Cambria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accent6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𝑧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∘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𝑔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</a:t>
                          </a:r>
                          <a:r>
                            <a:rPr lang="nb-NO" sz="1400" b="0" i="0" dirty="0">
                              <a:solidFill>
                                <a:schemeClr val="accent6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</a:t>
                          </a:r>
                          <a:r>
                            <a:rPr lang="nb-NO" sz="1400" b="0" i="0" baseline="0" dirty="0">
                              <a:solidFill>
                                <a:schemeClr val="accent6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always perform multiplication</a:t>
                          </a:r>
                          <a:endParaRPr lang="nb-NO" sz="1400" b="0" i="0" dirty="0">
                            <a:solidFill>
                              <a:schemeClr val="accent6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nb-NO" sz="1400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=1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𝑧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9" name="Table 5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12164081"/>
                  </p:ext>
                </p:extLst>
              </p:nvPr>
            </p:nvGraphicFramePr>
            <p:xfrm>
              <a:off x="1558823" y="2314207"/>
              <a:ext cx="4682426" cy="263333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6824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6689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30" t="-1667" r="-260" b="-6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26644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30" t="-16354" r="-260" b="-5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121056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computations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Multiply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74663" lvl="1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80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3391199" y="5372015"/>
            <a:ext cx="1572086" cy="998428"/>
            <a:chOff x="3416010" y="5388565"/>
            <a:chExt cx="1572086" cy="998428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16010" y="5388565"/>
              <a:ext cx="1572086" cy="998428"/>
              <a:chOff x="550888" y="2134624"/>
              <a:chExt cx="6702287" cy="4256607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0888" y="2198173"/>
                <a:ext cx="6702287" cy="4143113"/>
              </a:xfrm>
              <a:prstGeom prst="rect">
                <a:avLst/>
              </a:prstGeom>
            </p:spPr>
          </p:pic>
          <p:sp>
            <p:nvSpPr>
              <p:cNvPr id="39" name="Rectangle 38"/>
              <p:cNvSpPr/>
              <p:nvPr/>
            </p:nvSpPr>
            <p:spPr>
              <a:xfrm>
                <a:off x="861841" y="2298911"/>
                <a:ext cx="1587242" cy="677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500" dirty="0"/>
              </a:p>
            </p:txBody>
          </p:sp>
          <p:cxnSp>
            <p:nvCxnSpPr>
              <p:cNvPr id="40" name="Straight Connector 39"/>
              <p:cNvCxnSpPr/>
              <p:nvPr/>
            </p:nvCxnSpPr>
            <p:spPr bwMode="auto">
              <a:xfrm flipV="1">
                <a:off x="2342564" y="2319261"/>
                <a:ext cx="976997" cy="175262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Flowchart: Connector 40"/>
              <p:cNvSpPr>
                <a:spLocks noChangeAspect="1"/>
              </p:cNvSpPr>
              <p:nvPr/>
            </p:nvSpPr>
            <p:spPr bwMode="auto">
              <a:xfrm>
                <a:off x="2287636" y="4009567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2" name="Flowchart: Connector 41"/>
              <p:cNvSpPr>
                <a:spLocks noChangeAspect="1"/>
              </p:cNvSpPr>
              <p:nvPr/>
            </p:nvSpPr>
            <p:spPr bwMode="auto">
              <a:xfrm>
                <a:off x="2644474" y="337230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3320489" y="2319261"/>
                <a:ext cx="2094706" cy="3757682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4457304" y="2134624"/>
                <a:ext cx="14127" cy="4256607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5" name="Flowchart: Connector 44"/>
              <p:cNvSpPr>
                <a:spLocks noChangeAspect="1"/>
              </p:cNvSpPr>
              <p:nvPr/>
            </p:nvSpPr>
            <p:spPr bwMode="auto">
              <a:xfrm>
                <a:off x="4414138" y="3973805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6" name="Flowchart: Connector 45"/>
              <p:cNvSpPr>
                <a:spLocks noChangeAspect="1"/>
              </p:cNvSpPr>
              <p:nvPr/>
            </p:nvSpPr>
            <p:spPr bwMode="auto">
              <a:xfrm>
                <a:off x="4414138" y="4292232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r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r="-16667" b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b="-5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5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  <m:t>89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,+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21850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" fill="hold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1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</a:t>
            </a:r>
            <a:r>
              <a:rPr lang="en-US" dirty="0" smtClean="0"/>
              <a:t>large prime </a:t>
            </a:r>
            <a:r>
              <a:rPr lang="en-US" dirty="0"/>
              <a:t>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We need </a:t>
                </a:r>
                <a:r>
                  <a:rPr lang="en-US" sz="1800" i="1" dirty="0"/>
                  <a:t>large</a:t>
                </a:r>
                <a:r>
                  <a:rPr lang="en-US" sz="1800" dirty="0"/>
                  <a:t> prime numbers for b</a:t>
                </a:r>
                <a:r>
                  <a:rPr lang="en-US" sz="1600" dirty="0"/>
                  <a:t>oth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b="1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, +</m:t>
                        </m:r>
                      </m:e>
                    </m:d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No efficient "prime-generating" formula is known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Simple idea: pick random number and check if it's prime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Efficient?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800" dirty="0"/>
                  <a:t> What is the success probability?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Depends on the ratio primes / non-primes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limUpp>
                      <m:limUp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  <m:lim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def</m:t>
                        </m:r>
                      </m:lim>
                    </m:limUp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"#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prime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sz="1600" b="0" i="0" smtClean="0">
                        <a:latin typeface="Cambria Math" panose="02040503050406030204" pitchFamily="18" charset="0"/>
                      </a:rPr>
                      <m:t>numbers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"</m:t>
                    </m:r>
                  </m:oMath>
                </a14:m>
                <a:endParaRPr lang="en-US" sz="1600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b="1" dirty="0"/>
                  <a:t>Prime Number Theorem: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num>
                      <m:den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unc>
                          <m:func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func>
                      </m:den>
                    </m:f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2048 bit number: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≈700 </m:t>
                    </m:r>
                  </m:oMath>
                </a14:m>
                <a:r>
                  <a:rPr lang="en-US" sz="1600" dirty="0"/>
                  <a:t>trials needed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29500809"/>
                  </p:ext>
                </p:extLst>
              </p:nvPr>
            </p:nvGraphicFramePr>
            <p:xfrm>
              <a:off x="7989531" y="1751184"/>
              <a:ext cx="3155989" cy="1967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55989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1553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𝐆𝐞𝐧𝐏𝐫𝐢𝐦𝐞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65184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while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true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odd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</m:oMath>
                          </a14:m>
                          <a:r>
                            <a:rPr lang="nb-NO" sz="1400" b="0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bit integer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IsPrime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29500809"/>
                  </p:ext>
                </p:extLst>
              </p:nvPr>
            </p:nvGraphicFramePr>
            <p:xfrm>
              <a:off x="7989531" y="1751184"/>
              <a:ext cx="3155989" cy="1967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5598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155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3" t="-1923" r="-385" b="-526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6518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3" t="-19557" r="-385" b="-11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45212978"/>
                  </p:ext>
                </p:extLst>
              </p:nvPr>
            </p:nvGraphicFramePr>
            <p:xfrm>
              <a:off x="1174413" y="5549902"/>
              <a:ext cx="9309482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29926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="" xmlns:a16="http://schemas.microsoft.com/office/drawing/2014/main" val="20005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="" xmlns:a16="http://schemas.microsoft.com/office/drawing/2014/main" val="200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1000</m:t>
                                </m:r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15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𝜋</m:t>
                                </m:r>
                                <m:d>
                                  <m:d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25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168</a:t>
                          </a: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≈</m:t>
                                </m:r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≈</m:t>
                                </m:r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6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≈</m:t>
                                </m:r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9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≈</m:t>
                                </m:r>
                                <m:sSup>
                                  <m:sSupPr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12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45212978"/>
                  </p:ext>
                </p:extLst>
              </p:nvPr>
            </p:nvGraphicFramePr>
            <p:xfrm>
              <a:off x="1174413" y="5549902"/>
              <a:ext cx="9309482" cy="74168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3299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1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2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3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4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5"/>
                        </a:ext>
                      </a:extLst>
                    </a:gridCol>
                    <a:gridCol w="132992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r="-601376" b="-1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l="-99543" r="-498630" b="-1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l="-200459" r="-400917" b="-1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l="-300459" r="-300917" b="-1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l="-400459" r="-200917" b="-1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l="-498174" r="-100000" b="-10645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 rotWithShape="0">
                          <a:blip r:embed="rId4"/>
                          <a:stretch>
                            <a:fillRect l="-600917" r="-459" b="-1064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t="-101639" r="-601376" b="-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25</a:t>
                          </a:r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 smtClean="0"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168</a:t>
                          </a:r>
                          <a:endParaRPr lang="en-US" sz="1600" dirty="0"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300459" t="-101639" r="-300917" b="-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00459" t="-101639" r="-200917" b="-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498174" t="-101639" r="-100000" b="-81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600917" t="-101639" r="-459" b="-81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098877" y="4518244"/>
                <a:ext cx="4698570" cy="570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2048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 ⟹ 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func>
                            <m:func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sSup>
                                <m:sSupPr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2048</m:t>
                                  </m:r>
                                </m:sup>
                              </m:sSup>
                            </m:e>
                          </m:func>
                        </m:den>
                      </m:f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1400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8877" y="4518244"/>
                <a:ext cx="4698570" cy="57022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570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</a:t>
            </a:r>
            <a:r>
              <a:rPr lang="en-US" dirty="0" smtClean="0"/>
              <a:t>large prime </a:t>
            </a:r>
            <a:r>
              <a:rPr lang="en-US" dirty="0"/>
              <a:t>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nb-NO" sz="1800" dirty="0"/>
                  <a:t>GenPrime efficient?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nb-NO" sz="1600" dirty="0"/>
                  <a:t>prime-to-non-prime ratio 	</a:t>
                </a:r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  <a:sym typeface="Wingdings" panose="05000000000000000000" pitchFamily="2" charset="2"/>
                  </a:rPr>
                  <a:t>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IsPrime</m:t>
                    </m:r>
                    <m:d>
                      <m:dPr>
                        <m:ctrlP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chemeClr val="tx1"/>
                    </a:solidFill>
                  </a:rPr>
                  <a:t>			</a:t>
                </a:r>
                <a:r>
                  <a:rPr lang="en-US" sz="1600" dirty="0">
                    <a:solidFill>
                      <a:srgbClr val="FF0000"/>
                    </a:solidFill>
                  </a:rPr>
                  <a:t>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Naïve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b-NO" sz="1800" b="0" i="0" smtClean="0">
                        <a:latin typeface="Cambria Math" panose="02040503050406030204" pitchFamily="18" charset="0"/>
                      </a:rPr>
                      <m:t>IsPrime</m:t>
                    </m:r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1800" dirty="0"/>
                  <a:t>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0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marL="474663" lvl="1" indent="0"/>
                <a:r>
                  <a:rPr lang="nb-NO" sz="1600" dirty="0"/>
                  <a:t>              </a:t>
                </a:r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⋮ </m:t>
                    </m:r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e>
                    </m:d>
                  </m:oMath>
                </a14:m>
                <a:r>
                  <a:rPr lang="en-US" sz="1600" dirty="0"/>
                  <a:t> divides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?</m:t>
                    </m:r>
                  </m:oMath>
                </a14:m>
                <a:r>
                  <a:rPr lang="en-US" sz="1600" dirty="0"/>
                  <a:t> 	</a:t>
                </a:r>
                <a:r>
                  <a:rPr lang="en-US" sz="1200" dirty="0">
                    <a:solidFill>
                      <a:srgbClr val="C00000"/>
                    </a:solidFill>
                  </a:rPr>
                  <a:t>Not prime</a:t>
                </a:r>
                <a:endParaRPr lang="en-US" sz="1600" dirty="0">
                  <a:solidFill>
                    <a:srgbClr val="C00000"/>
                  </a:solidFill>
                </a:endParaRP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1600" dirty="0">
                    <a:solidFill>
                      <a:schemeClr val="accent2"/>
                    </a:solidFill>
                  </a:rPr>
                  <a:t> is prime!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Very</a:t>
                </a:r>
                <a:r>
                  <a:rPr lang="en-US" sz="1600" dirty="0"/>
                  <a:t> inefficient:    </a:t>
                </a:r>
                <a14:m>
                  <m:oMath xmlns:m="http://schemas.openxmlformats.org/officeDocument/2006/math">
                    <m:r>
                      <a:rPr lang="nb-NO" sz="16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2048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 ⟹  </m:t>
                    </m:r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𝜋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rad>
                      <m:radPr>
                        <m:degHide m:val="on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sup>
                                <m:r>
                                  <a:rPr lang="nb-NO" sz="1600" b="0" i="1" smtClean="0">
                                    <a:latin typeface="Cambria Math" panose="02040503050406030204" pitchFamily="18" charset="0"/>
                                  </a:rPr>
                                  <m:t>2048</m:t>
                                </m:r>
                              </m:sup>
                            </m:sSup>
                          </m:num>
                          <m:den>
                            <m:func>
                              <m:func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nb-NO" sz="1600">
                                    <a:latin typeface="Cambria Math" panose="02040503050406030204" pitchFamily="18" charset="0"/>
                                  </a:rPr>
                                  <m:t>ln</m:t>
                                </m:r>
                              </m:fName>
                              <m:e>
                                <m:sSup>
                                  <m:sSupPr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sup>
                                    <m: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  <m:t>2048</m:t>
                                    </m:r>
                                  </m:sup>
                                </m:sSup>
                              </m:e>
                            </m:func>
                          </m:den>
                        </m:f>
                      </m:e>
                    </m:rad>
                    <m:r>
                      <a:rPr lang="nb-NO" sz="1600" i="1">
                        <a:latin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1000</m:t>
                        </m:r>
                      </m:sup>
                    </m:sSup>
                  </m:oMath>
                </a14:m>
                <a:r>
                  <a:rPr lang="en-US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Want: a simple property which </a:t>
                </a:r>
                <a:r>
                  <a:rPr lang="en-US" sz="1800" i="1" dirty="0"/>
                  <a:t>only</a:t>
                </a:r>
                <a:r>
                  <a:rPr lang="en-US" sz="1800" dirty="0"/>
                  <a:t> holds for prime numbers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9413206"/>
                  </p:ext>
                </p:extLst>
              </p:nvPr>
            </p:nvGraphicFramePr>
            <p:xfrm>
              <a:off x="7989531" y="1751184"/>
              <a:ext cx="3155989" cy="1967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55989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1553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𝐆𝐞𝐧𝐏𝐫𝐢𝐦𝐞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651846">
                    <a:tc>
                      <a:txBody>
                        <a:bodyPr/>
                        <a:lstStyle/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while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true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</m:oMath>
                          </a14:m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odd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𝑘</m:t>
                              </m:r>
                            </m:oMath>
                          </a14:m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bit integer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nb-NO" sz="1400" b="0" i="0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IsPrime</m:t>
                              </m:r>
                              <m:d>
                                <m:dPr>
                                  <m:ctrlPr>
                                    <a:rPr lang="nb-NO" sz="1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355600" marR="0" indent="-3556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</m:oMath>
                          </a14:m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9413206"/>
                  </p:ext>
                </p:extLst>
              </p:nvPr>
            </p:nvGraphicFramePr>
            <p:xfrm>
              <a:off x="7989531" y="1751184"/>
              <a:ext cx="3155989" cy="196737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5598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155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3" t="-1923" r="-385" b="-52692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65184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3" t="-19557" r="-385" b="-110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8340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Fermat’s theorem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 smtClean="0"/>
                  <a:t>Theorem:</a:t>
                </a:r>
                <a:r>
                  <a:rPr lang="en-US" dirty="0" smtClean="0"/>
                  <a:t>  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,∘</m:t>
                        </m:r>
                      </m:e>
                    </m:d>
                  </m:oMath>
                </a14:m>
                <a:r>
                  <a:rPr lang="en-US" dirty="0"/>
                  <a:t> is a finite group, then for all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∈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: </a:t>
                </a:r>
                <a:br>
                  <a:rPr lang="en-US" dirty="0"/>
                </a:br>
                <a:endParaRPr lang="en-US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US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17934"/>
                <a:ext cx="8823012" cy="1128174"/>
              </a:xfrm>
              <a:prstGeom prst="roundRect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56956" y="2545798"/>
                <a:ext cx="2537682" cy="4104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  <m:r>
                            <a:rPr lang="nb-NO" b="1" i="1" smtClean="0">
                              <a:latin typeface="Cambria Math" panose="02040503050406030204" pitchFamily="18" charset="0"/>
                            </a:rPr>
                            <m:t>, ⋅</m:t>
                          </m:r>
                        </m:e>
                      </m:d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nb-NO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1,2,…,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956" y="2545798"/>
                <a:ext cx="2537682" cy="410497"/>
              </a:xfrm>
              <a:prstGeom prst="rect">
                <a:avLst/>
              </a:prstGeom>
              <a:blipFill rotWithShape="0">
                <a:blip r:embed="rId5"/>
                <a:stretch>
                  <a:fillRect b="-29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661472" y="2581191"/>
                <a:ext cx="1309846" cy="3181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𝒁</m:t>
                              </m:r>
                            </m:e>
                            <m:sub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  <m:sup>
                              <m:r>
                                <a:rPr lang="nb-NO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bSup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1472" y="2581191"/>
                <a:ext cx="1309846" cy="318164"/>
              </a:xfrm>
              <a:prstGeom prst="rect">
                <a:avLst/>
              </a:prstGeom>
              <a:blipFill rotWithShape="0">
                <a:blip r:embed="rId6"/>
                <a:stretch>
                  <a:fillRect r="-3256" b="-16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/>
              <p:cNvSpPr/>
              <p:nvPr/>
            </p:nvSpPr>
            <p:spPr bwMode="auto">
              <a:xfrm>
                <a:off x="623392" y="3291378"/>
                <a:ext cx="8823012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Fermat’s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is prime, </a:t>
                </a:r>
                <a:r>
                  <a:rPr lang="nb-NO" dirty="0" err="1"/>
                  <a:t>then</a:t>
                </a:r>
                <a:r>
                  <a:rPr lang="nb-NO" dirty="0"/>
                  <a:t> for 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≠0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r>
                  <a:rPr lang="nb-NO" dirty="0"/>
                  <a:t>:	</a:t>
                </a:r>
              </a:p>
              <a:p>
                <a:r>
                  <a:rPr lang="nb-NO" dirty="0"/>
                  <a:t> 	</a:t>
                </a:r>
                <a:br>
                  <a:rPr lang="nb-NO" dirty="0"/>
                </a:br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0" name="Rounded 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3291378"/>
                <a:ext cx="8823012" cy="1128174"/>
              </a:xfrm>
              <a:prstGeom prst="roundRect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299063" y="5029389"/>
                <a:ext cx="7830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is prime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dirty="0"/>
                  <a:t>  </a:t>
                </a:r>
                <a:r>
                  <a:rPr lang="en-US" i="1" dirty="0"/>
                  <a:t>all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≠0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dirty="0"/>
                  <a:t> satisfy Fermat's theorem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9063" y="5029389"/>
                <a:ext cx="7830766" cy="369332"/>
              </a:xfrm>
              <a:prstGeom prst="rect">
                <a:avLst/>
              </a:prstGeom>
              <a:blipFill rotWithShape="0">
                <a:blip r:embed="rId8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737791" y="4655028"/>
                <a:ext cx="4670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791" y="4655028"/>
                <a:ext cx="467054" cy="369332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2585056" y="4655028"/>
                <a:ext cx="46705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056" y="4655028"/>
                <a:ext cx="467054" cy="369332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807335" y="5504850"/>
                <a:ext cx="87693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is </a:t>
                </a:r>
                <a:r>
                  <a:rPr lang="en-US" b="1" dirty="0"/>
                  <a:t>not </a:t>
                </a:r>
                <a:r>
                  <a:rPr lang="en-US" dirty="0"/>
                  <a:t>prime 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⟸</m:t>
                    </m:r>
                  </m:oMath>
                </a14:m>
                <a:r>
                  <a:rPr lang="en-US" dirty="0"/>
                  <a:t>  </a:t>
                </a:r>
                <a:r>
                  <a:rPr lang="en-US" i="1" dirty="0"/>
                  <a:t>some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≠0</m:t>
                    </m:r>
                    <m:func>
                      <m:func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dirty="0"/>
                  <a:t> does </a:t>
                </a:r>
                <a:r>
                  <a:rPr lang="en-US" b="1" dirty="0"/>
                  <a:t>not </a:t>
                </a:r>
                <a:r>
                  <a:rPr lang="en-US" dirty="0"/>
                  <a:t>satisfy Fermat's theorem </a:t>
                </a: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7335" y="5504850"/>
                <a:ext cx="8769349" cy="369332"/>
              </a:xfrm>
              <a:prstGeom prst="rect">
                <a:avLst/>
              </a:prstGeom>
              <a:blipFill rotWithShape="0">
                <a:blip r:embed="rId11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737791" y="5904960"/>
                <a:ext cx="4766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791" y="5904960"/>
                <a:ext cx="476655" cy="369332"/>
              </a:xfrm>
              <a:prstGeom prst="rect">
                <a:avLst/>
              </a:prstGeom>
              <a:blipFill rotWithShape="0">
                <a:blip r:embed="rId12"/>
                <a:stretch>
                  <a:fillRect r="-8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2566508" y="5904608"/>
                <a:ext cx="467054" cy="369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b-NO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6508" y="5904608"/>
                <a:ext cx="467054" cy="369909"/>
              </a:xfrm>
              <a:prstGeom prst="rect">
                <a:avLst/>
              </a:prstGeom>
              <a:blipFill rotWithShape="0">
                <a:blip r:embed="rId13"/>
                <a:stretch>
                  <a:fillRect r="-32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804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 animBg="1"/>
      <p:bldP spid="6" grpId="0"/>
      <p:bldP spid="17" grpId="0"/>
      <p:bldP spid="18" grpId="0"/>
      <p:bldP spid="12" grpId="0"/>
      <p:bldP spid="15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 bwMode="auto">
          <a:xfrm>
            <a:off x="6192010" y="2466074"/>
            <a:ext cx="3925493" cy="3144005"/>
          </a:xfrm>
          <a:prstGeom prst="ellipse">
            <a:avLst/>
          </a:prstGeom>
          <a:solidFill>
            <a:srgbClr val="FFF3CD"/>
          </a:solidFill>
          <a:ln w="28575" cap="flat" cmpd="sng" algn="ctr">
            <a:solidFill>
              <a:srgbClr val="F2B8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Integers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Fermat primality test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23392" y="1112254"/>
                <a:ext cx="8823012" cy="1128174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b="1" dirty="0"/>
                  <a:t>Fermat’s </a:t>
                </a:r>
                <a:r>
                  <a:rPr lang="nb-NO" b="1" dirty="0" err="1"/>
                  <a:t>theorem</a:t>
                </a:r>
                <a:r>
                  <a:rPr lang="nb-NO" b="1" dirty="0"/>
                  <a:t>: </a:t>
                </a:r>
                <a:r>
                  <a:rPr lang="nb-NO" dirty="0" err="1"/>
                  <a:t>if</a:t>
                </a:r>
                <a:r>
                  <a:rPr lang="nb-NO" dirty="0"/>
                  <a:t>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nb-NO" dirty="0"/>
                  <a:t> is prime, </a:t>
                </a:r>
                <a:r>
                  <a:rPr lang="nb-NO" dirty="0" err="1"/>
                  <a:t>then</a:t>
                </a:r>
                <a:r>
                  <a:rPr lang="nb-NO" dirty="0"/>
                  <a:t> for all 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i="1">
                        <a:latin typeface="Cambria Math" panose="02040503050406030204" pitchFamily="18" charset="0"/>
                      </a:rPr>
                      <m:t>≠0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r>
                  <a:rPr lang="nb-NO" dirty="0"/>
                  <a:t>:	</a:t>
                </a:r>
              </a:p>
              <a:p>
                <a:r>
                  <a:rPr lang="nb-NO" dirty="0"/>
                  <a:t> 	</a:t>
                </a:r>
                <a:br>
                  <a:rPr lang="nb-NO" dirty="0"/>
                </a:br>
                <a:r>
                  <a:rPr lang="nb-NO" dirty="0"/>
                  <a:t>				</a:t>
                </a:r>
                <a14:m>
                  <m:oMath xmlns:m="http://schemas.openxmlformats.org/officeDocument/2006/math">
                    <m:r>
                      <a:rPr lang="nb-NO" i="1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nb-NO" i="1">
                        <a:latin typeface="Cambria Math" panose="02040503050406030204" pitchFamily="18" charset="0"/>
                      </a:rPr>
                      <m:t>≡1 </m:t>
                    </m:r>
                    <m:d>
                      <m:dPr>
                        <m:ctrlPr>
                          <a:rPr lang="nb-NO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func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23392" y="1112254"/>
                <a:ext cx="8823012" cy="1128174"/>
              </a:xfrm>
              <a:prstGeom prst="round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8001294"/>
                  </p:ext>
                </p:extLst>
              </p:nvPr>
            </p:nvGraphicFramePr>
            <p:xfrm>
              <a:off x="1383136" y="2639877"/>
              <a:ext cx="3180397" cy="18596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80397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29701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nb-NO" sz="1400" b="1" i="0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" panose="02040503050406030204" pitchFamily="18" charset="0"/>
                                  </a:rPr>
                                  <m:t>𝐈𝐬𝐏𝐫𝐢𝐦𝐞</m:t>
                                </m:r>
                                <m:d>
                                  <m:dPr>
                                    <m:ctrlPr>
                                      <a:rPr lang="nb-NO" sz="1400" b="1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nb-NO" sz="14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140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554894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∈{2, 3, …, 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}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≠1  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mod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⁡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𝑛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false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true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48001294"/>
                  </p:ext>
                </p:extLst>
              </p:nvPr>
            </p:nvGraphicFramePr>
            <p:xfrm>
              <a:off x="1383136" y="2639877"/>
              <a:ext cx="3180397" cy="185969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180397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1" t="-2000" r="-382" b="-516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55489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191" t="-19922" r="-382" b="-7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Oval 8"/>
          <p:cNvSpPr/>
          <p:nvPr/>
        </p:nvSpPr>
        <p:spPr bwMode="auto">
          <a:xfrm>
            <a:off x="6922420" y="3945111"/>
            <a:ext cx="1506978" cy="135917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Primes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8942590" y="4284611"/>
            <a:ext cx="503814" cy="485167"/>
          </a:xfrm>
          <a:prstGeom prst="ellipse">
            <a:avLst/>
          </a:prstGeom>
          <a:solidFill>
            <a:srgbClr val="FFD5D5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6548152" y="5904129"/>
                <a:ext cx="264070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IsPrime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true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8152" y="5904129"/>
                <a:ext cx="2640705" cy="33855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/>
          <p:nvPr/>
        </p:nvCxnSpPr>
        <p:spPr bwMode="auto">
          <a:xfrm flipH="1">
            <a:off x="7474898" y="4963200"/>
            <a:ext cx="375765" cy="99014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Oval 18"/>
          <p:cNvSpPr>
            <a:spLocks noChangeAspect="1"/>
          </p:cNvSpPr>
          <p:nvPr/>
        </p:nvSpPr>
        <p:spPr bwMode="auto">
          <a:xfrm>
            <a:off x="7850662" y="4851970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000" b="1" dirty="0"/>
          </a:p>
        </p:txBody>
      </p:sp>
      <p:sp>
        <p:nvSpPr>
          <p:cNvPr id="21" name="Oval 20"/>
          <p:cNvSpPr>
            <a:spLocks noChangeAspect="1"/>
          </p:cNvSpPr>
          <p:nvPr/>
        </p:nvSpPr>
        <p:spPr bwMode="auto">
          <a:xfrm>
            <a:off x="6715099" y="3864720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142112" y="4828165"/>
                <a:ext cx="25185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IsPrime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false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112" y="4828165"/>
                <a:ext cx="2518547" cy="461665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 bwMode="auto">
          <a:xfrm flipH="1">
            <a:off x="5628274" y="3996590"/>
            <a:ext cx="1008051" cy="85538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9287817" y="5289830"/>
                <a:ext cx="21080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IsPrime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nb-NO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true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7817" y="5289830"/>
                <a:ext cx="2108070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 bwMode="auto">
          <a:xfrm>
            <a:off x="9287816" y="4646063"/>
            <a:ext cx="879345" cy="69053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820597" y="5522455"/>
            <a:ext cx="631567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Better tests exist:</a:t>
            </a:r>
          </a:p>
          <a:p>
            <a:r>
              <a:rPr lang="en-US" sz="1600" dirty="0"/>
              <a:t>    - Euler-test		  </a:t>
            </a:r>
            <a:r>
              <a:rPr lang="en-US" sz="1200" dirty="0"/>
              <a:t>(</a:t>
            </a:r>
            <a:r>
              <a:rPr lang="en-US" sz="1200" dirty="0" err="1"/>
              <a:t>Solovay</a:t>
            </a:r>
            <a:r>
              <a:rPr lang="en-US" sz="1200" dirty="0"/>
              <a:t>-Strassen algorithm)</a:t>
            </a:r>
          </a:p>
          <a:p>
            <a:r>
              <a:rPr lang="en-US" sz="1600" dirty="0"/>
              <a:t>    - Strong </a:t>
            </a:r>
            <a:r>
              <a:rPr lang="en-US" sz="1600" dirty="0" err="1"/>
              <a:t>pseudoprime</a:t>
            </a:r>
            <a:r>
              <a:rPr lang="en-US" sz="1600" dirty="0"/>
              <a:t>-test     </a:t>
            </a:r>
            <a:r>
              <a:rPr lang="en-US" sz="1200" dirty="0"/>
              <a:t>(Miller-Rabin algorithm)</a:t>
            </a:r>
          </a:p>
        </p:txBody>
      </p:sp>
      <p:sp>
        <p:nvSpPr>
          <p:cNvPr id="4" name="Rectangle 3"/>
          <p:cNvSpPr/>
          <p:nvPr/>
        </p:nvSpPr>
        <p:spPr>
          <a:xfrm>
            <a:off x="8292368" y="3730640"/>
            <a:ext cx="19908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C00000"/>
                </a:solidFill>
              </a:rPr>
              <a:t>Carmichael</a:t>
            </a:r>
            <a:br>
              <a:rPr lang="en-US" sz="1400" b="1" dirty="0">
                <a:solidFill>
                  <a:srgbClr val="C00000"/>
                </a:solidFill>
              </a:rPr>
            </a:br>
            <a:r>
              <a:rPr lang="en-US" sz="1400" b="1" dirty="0">
                <a:solidFill>
                  <a:srgbClr val="C00000"/>
                </a:solidFill>
              </a:rPr>
              <a:t> numbers</a:t>
            </a:r>
            <a:endParaRPr lang="en-US" sz="1400" b="1" dirty="0"/>
          </a:p>
        </p:txBody>
      </p:sp>
      <p:sp>
        <p:nvSpPr>
          <p:cNvPr id="24" name="Rectangle 23"/>
          <p:cNvSpPr/>
          <p:nvPr/>
        </p:nvSpPr>
        <p:spPr>
          <a:xfrm>
            <a:off x="8942589" y="4361791"/>
            <a:ext cx="49281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C00000"/>
                </a:solidFill>
              </a:rPr>
              <a:t>561</a:t>
            </a:r>
            <a:endParaRPr lang="en-US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135056" y="1481304"/>
                <a:ext cx="1625573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561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5056" y="1481304"/>
                <a:ext cx="1625573" cy="249043"/>
              </a:xfrm>
              <a:prstGeom prst="rect">
                <a:avLst/>
              </a:prstGeom>
              <a:blipFill rotWithShape="0">
                <a:blip r:embed="rId7"/>
                <a:stretch>
                  <a:fillRect l="-2256" r="-2256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0135055" y="1855665"/>
                <a:ext cx="1625573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561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5055" y="1855665"/>
                <a:ext cx="1625573" cy="249043"/>
              </a:xfrm>
              <a:prstGeom prst="rect">
                <a:avLst/>
              </a:prstGeom>
              <a:blipFill rotWithShape="0">
                <a:blip r:embed="rId8"/>
                <a:stretch>
                  <a:fillRect l="-2256" r="-2256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0135055" y="2230026"/>
                <a:ext cx="1625573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561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5055" y="2230026"/>
                <a:ext cx="1625573" cy="249043"/>
              </a:xfrm>
              <a:prstGeom prst="rect">
                <a:avLst/>
              </a:prstGeom>
              <a:blipFill rotWithShape="0">
                <a:blip r:embed="rId9"/>
                <a:stretch>
                  <a:fillRect l="-2256" r="-2256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0643464" y="2624343"/>
                <a:ext cx="12182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3464" y="2624343"/>
                <a:ext cx="121828" cy="246221"/>
              </a:xfrm>
              <a:prstGeom prst="rect">
                <a:avLst/>
              </a:prstGeom>
              <a:blipFill rotWithShape="0">
                <a:blip r:embed="rId10"/>
                <a:stretch>
                  <a:fillRect l="-30000" r="-25000"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907428" y="2960855"/>
                <a:ext cx="1853200" cy="249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560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561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7428" y="2960855"/>
                <a:ext cx="1853200" cy="249043"/>
              </a:xfrm>
              <a:prstGeom prst="rect">
                <a:avLst/>
              </a:prstGeom>
              <a:blipFill rotWithShape="0">
                <a:blip r:embed="rId11"/>
                <a:stretch>
                  <a:fillRect l="-1974" r="-1645" b="-97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31"/>
          <p:cNvSpPr/>
          <p:nvPr/>
        </p:nvSpPr>
        <p:spPr>
          <a:xfrm>
            <a:off x="10403598" y="3782831"/>
            <a:ext cx="12748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C00000"/>
                </a:solidFill>
              </a:rPr>
              <a:t>561 = 3 ∙ 187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15942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/>
      <p:bldP spid="19" grpId="0" animBg="1"/>
      <p:bldP spid="21" grpId="0" animBg="1"/>
      <p:bldP spid="22" grpId="0"/>
      <p:bldP spid="31" grpId="0"/>
      <p:bldP spid="37" grpId="0"/>
      <p:bldP spid="4" grpId="0"/>
      <p:bldP spid="24" grpId="0"/>
      <p:bldP spid="26" grpId="0"/>
      <p:bldP spid="27" grpId="0"/>
      <p:bldP spid="28" grpId="0"/>
      <p:bldP spid="29" grpId="0"/>
      <p:bldP spid="30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ed Rectangle 31"/>
          <p:cNvSpPr/>
          <p:nvPr/>
        </p:nvSpPr>
        <p:spPr bwMode="auto">
          <a:xfrm>
            <a:off x="3483299" y="2990850"/>
            <a:ext cx="5655786" cy="3603908"/>
          </a:xfrm>
          <a:prstGeom prst="roundRect">
            <a:avLst/>
          </a:prstGeom>
          <a:solidFill>
            <a:srgbClr val="FFF3CD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Integers</a:t>
            </a:r>
          </a:p>
        </p:txBody>
      </p:sp>
      <p:grpSp>
        <p:nvGrpSpPr>
          <p:cNvPr id="111" name="Group 110"/>
          <p:cNvGrpSpPr/>
          <p:nvPr/>
        </p:nvGrpSpPr>
        <p:grpSpPr>
          <a:xfrm>
            <a:off x="3802328" y="4122301"/>
            <a:ext cx="4437670" cy="2346487"/>
            <a:chOff x="3802328" y="4046101"/>
            <a:chExt cx="4437670" cy="2346487"/>
          </a:xfrm>
        </p:grpSpPr>
        <p:sp>
          <p:nvSpPr>
            <p:cNvPr id="64" name="Oval 63"/>
            <p:cNvSpPr/>
            <p:nvPr/>
          </p:nvSpPr>
          <p:spPr bwMode="auto">
            <a:xfrm>
              <a:off x="3802328" y="4046101"/>
              <a:ext cx="4437670" cy="2346487"/>
            </a:xfrm>
            <a:prstGeom prst="ellipse">
              <a:avLst/>
            </a:prstGeom>
            <a:solidFill>
              <a:srgbClr val="FFD5D5"/>
            </a:solidFill>
            <a:ln w="2857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lang="en-US" sz="1600" b="1" dirty="0"/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5046111" y="4347170"/>
              <a:ext cx="234548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Fermat </a:t>
              </a:r>
              <a:r>
                <a:rPr lang="en-US" sz="1400" b="1" dirty="0" err="1" smtClean="0"/>
                <a:t>pseudoprimes</a:t>
              </a:r>
              <a:endParaRPr lang="en-US" sz="1400" b="1" dirty="0"/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4426905" y="4907533"/>
            <a:ext cx="3274565" cy="1395266"/>
            <a:chOff x="4426905" y="4831333"/>
            <a:chExt cx="3274565" cy="1395266"/>
          </a:xfrm>
        </p:grpSpPr>
        <p:sp>
          <p:nvSpPr>
            <p:cNvPr id="65" name="Oval 64"/>
            <p:cNvSpPr/>
            <p:nvPr/>
          </p:nvSpPr>
          <p:spPr bwMode="auto">
            <a:xfrm>
              <a:off x="4426905" y="4831333"/>
              <a:ext cx="3274565" cy="1395266"/>
            </a:xfrm>
            <a:prstGeom prst="ellipse">
              <a:avLst/>
            </a:prstGeom>
            <a:solidFill>
              <a:srgbClr val="FFE285"/>
            </a:solidFill>
            <a:ln w="28575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/>
                <a:t> </a:t>
              </a: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5079223" y="4980326"/>
              <a:ext cx="22064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Euler </a:t>
              </a:r>
              <a:r>
                <a:rPr lang="en-US" sz="1400" b="1" dirty="0" err="1" smtClean="0"/>
                <a:t>pseudoprimes</a:t>
              </a:r>
              <a:endParaRPr lang="en-US" sz="1400" b="1" dirty="0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5019271" y="5428348"/>
            <a:ext cx="2099847" cy="818181"/>
            <a:chOff x="5019271" y="5352148"/>
            <a:chExt cx="2099847" cy="818181"/>
          </a:xfrm>
        </p:grpSpPr>
        <p:sp>
          <p:nvSpPr>
            <p:cNvPr id="66" name="Oval 65"/>
            <p:cNvSpPr/>
            <p:nvPr/>
          </p:nvSpPr>
          <p:spPr bwMode="auto">
            <a:xfrm>
              <a:off x="5019271" y="5352148"/>
              <a:ext cx="2099847" cy="818181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/>
                <a:t> 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207427" y="5478375"/>
              <a:ext cx="17150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/>
                <a:t> Strong </a:t>
              </a:r>
              <a:r>
                <a:rPr lang="en-US" sz="1400" b="1" dirty="0" err="1" smtClean="0"/>
                <a:t>pseudoprimes</a:t>
              </a:r>
              <a:endParaRPr lang="en-US" sz="1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primes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96153128"/>
                  </p:ext>
                </p:extLst>
              </p:nvPr>
            </p:nvGraphicFramePr>
            <p:xfrm>
              <a:off x="98915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nb-NO" sz="1400" b="1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𝐈𝐬𝐏𝐫𝐢𝐦𝐞</m:t>
                              </m:r>
                              <m:d>
                                <m:dPr>
                                  <m:ctrlPr>
                                    <a:rPr lang="nb-NO" sz="1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  <a:r>
                            <a:rPr lang="en-US" sz="1400" dirty="0">
                              <a:solidFill>
                                <a:srgbClr val="0070C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Fermat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∈{2, 3, …, 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}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¬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FermatTest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false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true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96153128"/>
                  </p:ext>
                </p:extLst>
              </p:nvPr>
            </p:nvGraphicFramePr>
            <p:xfrm>
              <a:off x="98915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7" t="-1887" r="-413" b="-4377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207" t="-23478" r="-413" b="-8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9935911"/>
                  </p:ext>
                </p:extLst>
              </p:nvPr>
            </p:nvGraphicFramePr>
            <p:xfrm>
              <a:off x="467269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nb-NO" sz="1400" b="1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𝐈𝐬𝐏𝐫𝐢𝐦𝐞</m:t>
                              </m:r>
                              <m:d>
                                <m:dPr>
                                  <m:ctrlPr>
                                    <a:rPr lang="nb-NO" sz="1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</a:t>
                          </a:r>
                          <a:r>
                            <a:rPr lang="en-US" sz="1400" dirty="0">
                              <a:solidFill>
                                <a:srgbClr val="0070C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</a:t>
                          </a:r>
                          <a:r>
                            <a:rPr lang="en-US" sz="1400" dirty="0" err="1">
                              <a:solidFill>
                                <a:srgbClr val="0070C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Solovay</a:t>
                          </a:r>
                          <a:r>
                            <a:rPr lang="en-US" sz="1400" dirty="0">
                              <a:solidFill>
                                <a:srgbClr val="0070C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-Strassen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∈{2, 3, …, 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}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¬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EulerTest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false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true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19935911"/>
                  </p:ext>
                </p:extLst>
              </p:nvPr>
            </p:nvGraphicFramePr>
            <p:xfrm>
              <a:off x="467269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07" t="-1887" r="-413" b="-4377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07" t="-23478" r="-413" b="-8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5130873"/>
                  </p:ext>
                </p:extLst>
              </p:nvPr>
            </p:nvGraphicFramePr>
            <p:xfrm>
              <a:off x="835623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nb-NO" sz="1400" b="1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𝐈𝐬𝐏𝐫𝐢𝐦𝐞</m:t>
                              </m:r>
                              <m:d>
                                <m:dPr>
                                  <m:ctrlPr>
                                    <a:rPr lang="nb-NO" sz="1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en-US" sz="1400" dirty="0">
                              <a:solidFill>
                                <a:srgbClr val="0070C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// Miller-Rabin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∈{2, 3, …, 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}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¬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StrongTest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false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true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5130873"/>
                  </p:ext>
                </p:extLst>
              </p:nvPr>
            </p:nvGraphicFramePr>
            <p:xfrm>
              <a:off x="835623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6" t="-1887" r="-412" b="-4377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4"/>
                          <a:stretch>
                            <a:fillRect l="-206" t="-23478" r="-412" b="-8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688015" y="5073219"/>
                <a:ext cx="245367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FermatTest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true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015" y="5073219"/>
                <a:ext cx="2453679" cy="33855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688016" y="5500187"/>
                <a:ext cx="2404588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EulerTest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true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016" y="5500187"/>
                <a:ext cx="2404588" cy="33855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Rectangle 47"/>
              <p:cNvSpPr/>
              <p:nvPr/>
            </p:nvSpPr>
            <p:spPr>
              <a:xfrm>
                <a:off x="688016" y="5927154"/>
                <a:ext cx="252388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nb-NO" sz="1600" b="0" i="0" smtClean="0">
                          <a:latin typeface="Cambria Math" panose="02040503050406030204" pitchFamily="18" charset="0"/>
                        </a:rPr>
                        <m:t>StrongTest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nb-NO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true</m:t>
                      </m:r>
                    </m:oMath>
                  </m:oMathPara>
                </a14:m>
                <a:endParaRPr lang="nb-NO" sz="1600" dirty="0"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48" name="Rectangle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016" y="5927154"/>
                <a:ext cx="2523880" cy="338554"/>
              </a:xfrm>
              <a:prstGeom prst="rect">
                <a:avLst/>
              </a:prstGeom>
              <a:blipFill rotWithShape="0">
                <a:blip r:embed="rId7"/>
                <a:stretch>
                  <a:fillRect b="-10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Oval 41"/>
          <p:cNvSpPr/>
          <p:nvPr/>
        </p:nvSpPr>
        <p:spPr bwMode="auto">
          <a:xfrm>
            <a:off x="7485374" y="3146499"/>
            <a:ext cx="1415932" cy="127960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b="1" dirty="0"/>
              <a:t>Primes</a:t>
            </a:r>
          </a:p>
        </p:txBody>
      </p:sp>
      <p:grpSp>
        <p:nvGrpSpPr>
          <p:cNvPr id="120" name="Group 119"/>
          <p:cNvGrpSpPr/>
          <p:nvPr/>
        </p:nvGrpSpPr>
        <p:grpSpPr>
          <a:xfrm>
            <a:off x="688015" y="3433626"/>
            <a:ext cx="3218659" cy="1151515"/>
            <a:chOff x="688015" y="3433626"/>
            <a:chExt cx="3218659" cy="1151515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" name="Rectangle 4"/>
                <p:cNvSpPr/>
                <p:nvPr/>
              </p:nvSpPr>
              <p:spPr>
                <a:xfrm>
                  <a:off x="688015" y="3433626"/>
                  <a:ext cx="2486791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FermatTest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false</m:t>
                        </m:r>
                      </m:oMath>
                    </m:oMathPara>
                  </a14:m>
                  <a:endParaRPr lang="nb-NO" sz="16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5" name="Rectangle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8015" y="3433626"/>
                  <a:ext cx="2486791" cy="33855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Rectangle 30"/>
                <p:cNvSpPr/>
                <p:nvPr/>
              </p:nvSpPr>
              <p:spPr>
                <a:xfrm>
                  <a:off x="688015" y="3840107"/>
                  <a:ext cx="2453679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600" smtClean="0">
                            <a:latin typeface="Cambria Math" panose="02040503050406030204" pitchFamily="18" charset="0"/>
                          </a:rPr>
                          <m:t>E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ulerTest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false</m:t>
                        </m:r>
                      </m:oMath>
                    </m:oMathPara>
                  </a14:m>
                  <a:endParaRPr lang="nb-NO" sz="16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31" name="Rectangle 3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8015" y="3840107"/>
                  <a:ext cx="2453679" cy="33855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8" name="Rectangle 37"/>
                <p:cNvSpPr/>
                <p:nvPr/>
              </p:nvSpPr>
              <p:spPr>
                <a:xfrm>
                  <a:off x="688016" y="4246587"/>
                  <a:ext cx="2497550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StrongTest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nor/>
                          </m:rPr>
                          <a:rPr lang="nb-NO" sz="1600" b="0" i="0" dirty="0" smtClean="0">
                            <a:latin typeface="Cambria" panose="02040503050406030204" pitchFamily="18" charset="0"/>
                            <a:ea typeface="Cambria" panose="02040503050406030204" pitchFamily="18" charset="0"/>
                          </a:rPr>
                          <m:t>false</m:t>
                        </m:r>
                      </m:oMath>
                    </m:oMathPara>
                  </a14:m>
                  <a:endParaRPr lang="nb-NO" sz="16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38" name="Rectangle 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8016" y="4246587"/>
                  <a:ext cx="2497550" cy="338554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 b="-1090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5" name="Straight Arrow Connector 74"/>
            <p:cNvCxnSpPr/>
            <p:nvPr/>
          </p:nvCxnSpPr>
          <p:spPr bwMode="auto">
            <a:xfrm flipH="1">
              <a:off x="2984952" y="4035641"/>
              <a:ext cx="921722" cy="3155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6" name="Straight Arrow Connector 75"/>
            <p:cNvCxnSpPr/>
            <p:nvPr/>
          </p:nvCxnSpPr>
          <p:spPr bwMode="auto">
            <a:xfrm flipH="1">
              <a:off x="2981072" y="3858294"/>
              <a:ext cx="925602" cy="124846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77" name="Straight Arrow Connector 76"/>
            <p:cNvCxnSpPr/>
            <p:nvPr/>
          </p:nvCxnSpPr>
          <p:spPr bwMode="auto">
            <a:xfrm flipH="1" flipV="1">
              <a:off x="2981072" y="3600778"/>
              <a:ext cx="925602" cy="11430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79" name="Straight Arrow Connector 78"/>
          <p:cNvCxnSpPr/>
          <p:nvPr/>
        </p:nvCxnSpPr>
        <p:spPr bwMode="auto">
          <a:xfrm flipH="1">
            <a:off x="2981072" y="5073219"/>
            <a:ext cx="1305861" cy="14612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0" name="Straight Arrow Connector 79"/>
          <p:cNvCxnSpPr/>
          <p:nvPr/>
        </p:nvCxnSpPr>
        <p:spPr bwMode="auto">
          <a:xfrm flipH="1">
            <a:off x="2819400" y="5523298"/>
            <a:ext cx="1888481" cy="16947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1" name="Straight Arrow Connector 80"/>
          <p:cNvCxnSpPr>
            <a:cxnSpLocks/>
            <a:stCxn id="69" idx="1"/>
          </p:cNvCxnSpPr>
          <p:nvPr/>
        </p:nvCxnSpPr>
        <p:spPr bwMode="auto">
          <a:xfrm flipH="1">
            <a:off x="2981072" y="5816185"/>
            <a:ext cx="2226355" cy="3015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19" name="Group 118"/>
          <p:cNvGrpSpPr/>
          <p:nvPr/>
        </p:nvGrpSpPr>
        <p:grpSpPr>
          <a:xfrm>
            <a:off x="8511402" y="4034975"/>
            <a:ext cx="3257228" cy="1274426"/>
            <a:chOff x="8559027" y="3949250"/>
            <a:chExt cx="3257228" cy="1274426"/>
          </a:xfrm>
        </p:grpSpPr>
        <p:cxnSp>
          <p:nvCxnSpPr>
            <p:cNvPr id="54" name="Straight Arrow Connector 53"/>
            <p:cNvCxnSpPr/>
            <p:nvPr/>
          </p:nvCxnSpPr>
          <p:spPr bwMode="auto">
            <a:xfrm>
              <a:off x="8678319" y="3999077"/>
              <a:ext cx="806125" cy="11945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6" name="Rectangle 85"/>
                <p:cNvSpPr/>
                <p:nvPr/>
              </p:nvSpPr>
              <p:spPr>
                <a:xfrm>
                  <a:off x="9495203" y="3949250"/>
                  <a:ext cx="2321052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FermatTest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true</m:t>
                        </m:r>
                      </m:oMath>
                    </m:oMathPara>
                  </a14:m>
                  <a:endParaRPr lang="nb-NO" sz="16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86" name="Rectangle 8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95203" y="3949250"/>
                  <a:ext cx="2321052" cy="338554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7" name="Rectangle 86"/>
                <p:cNvSpPr/>
                <p:nvPr/>
              </p:nvSpPr>
              <p:spPr>
                <a:xfrm>
                  <a:off x="9495203" y="4426104"/>
                  <a:ext cx="2321052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EulerTest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true</m:t>
                        </m:r>
                      </m:oMath>
                    </m:oMathPara>
                  </a14:m>
                  <a:endParaRPr lang="nb-NO" sz="16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87" name="Rectangle 8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95203" y="4426104"/>
                  <a:ext cx="2321052" cy="338554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8" name="Rectangle 87"/>
                <p:cNvSpPr/>
                <p:nvPr/>
              </p:nvSpPr>
              <p:spPr>
                <a:xfrm>
                  <a:off x="9495203" y="4885122"/>
                  <a:ext cx="2321052" cy="33855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StrongTest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true</m:t>
                        </m:r>
                      </m:oMath>
                    </m:oMathPara>
                  </a14:m>
                  <a:endParaRPr lang="nb-NO" sz="1600" dirty="0">
                    <a:latin typeface="Cambria" panose="02040503050406030204" pitchFamily="18" charset="0"/>
                    <a:ea typeface="Cambria" panose="02040503050406030204" pitchFamily="18" charset="0"/>
                  </a:endParaRPr>
                </a:p>
              </p:txBody>
            </p:sp>
          </mc:Choice>
          <mc:Fallback>
            <p:sp>
              <p:nvSpPr>
                <p:cNvPr id="88" name="Rectangle 8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95203" y="4885122"/>
                  <a:ext cx="2321052" cy="338554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b="-107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91" name="Straight Arrow Connector 90"/>
            <p:cNvCxnSpPr>
              <a:endCxn id="87" idx="1"/>
            </p:cNvCxnSpPr>
            <p:nvPr/>
          </p:nvCxnSpPr>
          <p:spPr bwMode="auto">
            <a:xfrm>
              <a:off x="8629228" y="4083446"/>
              <a:ext cx="865975" cy="51193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94" name="Straight Arrow Connector 93"/>
            <p:cNvCxnSpPr>
              <a:endCxn id="88" idx="1"/>
            </p:cNvCxnSpPr>
            <p:nvPr/>
          </p:nvCxnSpPr>
          <p:spPr bwMode="auto">
            <a:xfrm>
              <a:off x="8559027" y="4193424"/>
              <a:ext cx="936176" cy="860975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03" name="Oval 102"/>
          <p:cNvSpPr>
            <a:spLocks noChangeAspect="1"/>
          </p:cNvSpPr>
          <p:nvPr/>
        </p:nvSpPr>
        <p:spPr bwMode="auto">
          <a:xfrm>
            <a:off x="4109069" y="3817997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04" name="Oval 103"/>
          <p:cNvSpPr>
            <a:spLocks noChangeAspect="1"/>
          </p:cNvSpPr>
          <p:nvPr/>
        </p:nvSpPr>
        <p:spPr bwMode="auto">
          <a:xfrm>
            <a:off x="4384268" y="5037219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05" name="Oval 104"/>
          <p:cNvSpPr>
            <a:spLocks noChangeAspect="1"/>
          </p:cNvSpPr>
          <p:nvPr/>
        </p:nvSpPr>
        <p:spPr bwMode="auto">
          <a:xfrm>
            <a:off x="4787139" y="5487298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07" name="Oval 106"/>
          <p:cNvSpPr>
            <a:spLocks noChangeAspect="1"/>
          </p:cNvSpPr>
          <p:nvPr/>
        </p:nvSpPr>
        <p:spPr bwMode="auto">
          <a:xfrm>
            <a:off x="5296936" y="5761551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10" name="Oval 109"/>
          <p:cNvSpPr>
            <a:spLocks noChangeAspect="1"/>
          </p:cNvSpPr>
          <p:nvPr/>
        </p:nvSpPr>
        <p:spPr bwMode="auto">
          <a:xfrm>
            <a:off x="8404448" y="4067599"/>
            <a:ext cx="72000" cy="72000"/>
          </a:xfrm>
          <a:prstGeom prst="ellipse">
            <a:avLst/>
          </a:prstGeom>
          <a:solidFill>
            <a:schemeClr val="tx1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6594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6" grpId="0"/>
      <p:bldP spid="48" grpId="0"/>
      <p:bldP spid="42" grpId="0" animBg="1"/>
      <p:bldP spid="103" grpId="0" animBg="1"/>
      <p:bldP spid="104" grpId="0" animBg="1"/>
      <p:bldP spid="105" grpId="0" animBg="1"/>
      <p:bldP spid="107" grpId="0" animBg="1"/>
      <p:bldP spid="1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primes in practice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Miller-Rabin most used in practice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Failure probability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den>
                    </m:f>
                  </m:oMath>
                </a14:m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 smtClean="0"/>
                  <a:t>What about</a:t>
                </a:r>
                <a:r>
                  <a:rPr lang="en-US" sz="1800" i="1" dirty="0" smtClean="0"/>
                  <a:t> </a:t>
                </a:r>
                <a:r>
                  <a:rPr lang="en-US" sz="1800" i="1" dirty="0"/>
                  <a:t>d</a:t>
                </a:r>
                <a:r>
                  <a:rPr lang="en-US" sz="1800" i="1" dirty="0" smtClean="0"/>
                  <a:t>eterministic</a:t>
                </a:r>
                <a:r>
                  <a:rPr lang="en-US" sz="1800" dirty="0" smtClean="0"/>
                  <a:t> </a:t>
                </a:r>
                <a:r>
                  <a:rPr lang="en-US" sz="1800" dirty="0"/>
                  <a:t>primality </a:t>
                </a:r>
                <a:r>
                  <a:rPr lang="en-US" sz="1800" dirty="0" smtClean="0"/>
                  <a:t>tests?</a:t>
                </a:r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 smtClean="0"/>
                  <a:t>Open </a:t>
                </a:r>
                <a:r>
                  <a:rPr lang="en-US" sz="1600" dirty="0"/>
                  <a:t>problem for a long time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Agrawal, </a:t>
                </a:r>
                <a:r>
                  <a:rPr lang="en-US" sz="1600" i="1" dirty="0" err="1"/>
                  <a:t>Kayal</a:t>
                </a:r>
                <a:r>
                  <a:rPr lang="en-US" sz="1600" i="1" dirty="0"/>
                  <a:t> &amp; </a:t>
                </a:r>
                <a:r>
                  <a:rPr lang="en-US" sz="1600" i="1" dirty="0" err="1"/>
                  <a:t>Saxena</a:t>
                </a:r>
                <a:r>
                  <a:rPr lang="en-US" sz="1600" i="1" dirty="0"/>
                  <a:t> '02</a:t>
                </a:r>
                <a:r>
                  <a:rPr lang="en-US" sz="1600" dirty="0"/>
                  <a:t>: "PRIMES is in P"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Original running time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p>
                        </m:sSup>
                      </m:e>
                    </m:d>
                  </m:oMath>
                </a14:m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Quickly improved to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nb-NO" sz="16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42379839"/>
                  </p:ext>
                </p:extLst>
              </p:nvPr>
            </p:nvGraphicFramePr>
            <p:xfrm>
              <a:off x="835623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nb-NO" sz="1400" b="1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𝐈𝐬𝐏𝐫𝐢𝐦𝐞</m:t>
                              </m:r>
                              <m:d>
                                <m:dPr>
                                  <m:ctrlPr>
                                    <a:rPr lang="nb-NO" sz="1400" b="1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en-US" sz="140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r>
                            <a:rPr lang="en-US" sz="1400" dirty="0">
                              <a:solidFill>
                                <a:srgbClr val="0070C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// Miller-Rabin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for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∈{2, 3, …, 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𝑡</m:t>
                              </m:r>
                              <m:r>
                                <a:rPr lang="nb-NO" sz="1400" b="0" i="1" baseline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}</m:t>
                              </m:r>
                            </m:oMath>
                          </a14:m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do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if</a:t>
                          </a: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¬</m:t>
                              </m:r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StrongTest</m:t>
                              </m:r>
                              <m:d>
                                <m:dPr>
                                  <m:ctrlP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nb-NO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𝑛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then</a:t>
                          </a: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5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0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false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271463" marR="0" indent="-271463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400" b="0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1" i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return</a:t>
                          </a:r>
                          <a:r>
                            <a:rPr lang="nb-NO" sz="1400" b="1" i="0" baseline="0" dirty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:r>
                            <a:rPr lang="nb-NO" sz="1400" b="0" i="0" baseline="0" dirty="0" smtClean="0">
                              <a:solidFill>
                                <a:schemeClr val="tx1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true</a:t>
                          </a:r>
                          <a:endParaRPr lang="nb-NO" sz="1400" b="0" i="0" dirty="0">
                            <a:solidFill>
                              <a:schemeClr val="tx1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9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42379839"/>
                  </p:ext>
                </p:extLst>
              </p:nvPr>
            </p:nvGraphicFramePr>
            <p:xfrm>
              <a:off x="8356232" y="1154465"/>
              <a:ext cx="2946659" cy="171811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946659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223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06" t="-1887" r="-412" b="-4377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139575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3"/>
                          <a:stretch>
                            <a:fillRect l="-206" t="-23478" r="-412" b="-87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r="2292"/>
          <a:stretch/>
        </p:blipFill>
        <p:spPr>
          <a:xfrm>
            <a:off x="7963454" y="3163569"/>
            <a:ext cx="3732213" cy="28966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22502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generators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Easy in prime-order groups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All non-identity elements are generators!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800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800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Not prime-order!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Common in practice: pick element at random; check if generator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 bwMode="auto">
              <a:xfrm>
                <a:off x="6595526" y="1155962"/>
                <a:ext cx="4842093" cy="1091127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Lagrange's theorem: </a:t>
                </a:r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b="1" dirty="0"/>
              </a:p>
              <a:p>
                <a:pPr marL="0" marR="0" indent="0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b="1" dirty="0"/>
                  <a:t>	</a:t>
                </a:r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dirty="0"/>
                  <a:t> then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r>
                  <a:rPr lang="nb-NO" b="0" i="1" dirty="0">
                    <a:latin typeface="Cambria Math" panose="02040503050406030204" pitchFamily="18" charset="0"/>
                  </a:rPr>
                  <a:t> </a:t>
                </a:r>
                <a:r>
                  <a:rPr lang="nb-NO" b="0" dirty="0"/>
                  <a:t>divides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dirty="0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595526" y="1155962"/>
                <a:ext cx="4842093" cy="1091127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723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computations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b="1" i="1" smtClean="0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1600" b="1" i="1">
                                <a:latin typeface="Cambria Math" panose="02040503050406030204" pitchFamily="18" charset="0"/>
                              </a:rPr>
                              <m:t>𝒁</m:t>
                            </m:r>
                          </m:e>
                          <m:sub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  <m:sup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p>
                        </m:sSubSup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,⋅</m:t>
                        </m:r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⋯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Multiply </a:t>
                </a:r>
                <a14:m>
                  <m:oMath xmlns:m="http://schemas.openxmlformats.org/officeDocument/2006/math"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𝑦</m:t>
                    </m:r>
                    <m:func>
                      <m:funcPr>
                        <m:ctrlPr>
                          <a:rPr lang="nb-NO" sz="1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nb-NO" sz="14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</m:oMath>
                </a14:m>
                <a:endParaRPr lang="en-US" dirty="0"/>
              </a:p>
              <a:p>
                <a:pPr lvl="2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74663" lvl="1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,+</m:t>
                        </m:r>
                      </m:e>
                    </m:d>
                  </m:oMath>
                </a14:m>
                <a:endParaRPr lang="en-US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prime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Generate curve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  <m:func>
                      <m:func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600" b="0" i="0" smtClean="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func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/>
                  <a:t>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curve group order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6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600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600" dirty="0"/>
                  <a:t>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 generator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	(one-time)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Compute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+⋯+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sz="1600" dirty="0"/>
                  <a:t>			(every DH exchange)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Point addition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8995071" y="1413243"/>
            <a:ext cx="2412938" cy="1590239"/>
            <a:chOff x="8995071" y="1413243"/>
            <a:chExt cx="2412938" cy="159023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96" b="99493" l="1630" r="9837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20660" y="1652567"/>
              <a:ext cx="406514" cy="763319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995071" y="1595417"/>
              <a:ext cx="488080" cy="908792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 bwMode="auto">
            <a:xfrm>
              <a:off x="9746351" y="1823744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 bwMode="auto">
            <a:xfrm>
              <a:off x="9725569" y="2215136"/>
              <a:ext cx="930160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triangle" w="med" len="med"/>
              <a:tailEnd type="none" w="med" len="med"/>
            </a:ln>
            <a:extLst/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67244" y="1413243"/>
                  <a:ext cx="488373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0178" y="1846198"/>
                  <a:ext cx="488373" cy="37978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b="-80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3929" y="2623698"/>
                  <a:ext cx="488373" cy="379784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nb-NO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nb-NO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919636" y="2623698"/>
                  <a:ext cx="488373" cy="379784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r="-5000" b="-793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2" name="Group 11"/>
          <p:cNvGrpSpPr/>
          <p:nvPr/>
        </p:nvGrpSpPr>
        <p:grpSpPr>
          <a:xfrm>
            <a:off x="3391199" y="5372015"/>
            <a:ext cx="1572086" cy="998428"/>
            <a:chOff x="3416010" y="5388565"/>
            <a:chExt cx="1572086" cy="998428"/>
          </a:xfrm>
        </p:grpSpPr>
        <p:grpSp>
          <p:nvGrpSpPr>
            <p:cNvPr id="37" name="Group 36"/>
            <p:cNvGrpSpPr>
              <a:grpSpLocks noChangeAspect="1"/>
            </p:cNvGrpSpPr>
            <p:nvPr/>
          </p:nvGrpSpPr>
          <p:grpSpPr>
            <a:xfrm>
              <a:off x="3416010" y="5388565"/>
              <a:ext cx="1572086" cy="998428"/>
              <a:chOff x="550888" y="2134624"/>
              <a:chExt cx="6702287" cy="4256607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0888" y="2198173"/>
                <a:ext cx="6702287" cy="4143113"/>
              </a:xfrm>
              <a:prstGeom prst="rect">
                <a:avLst/>
              </a:prstGeom>
            </p:spPr>
          </p:pic>
          <p:sp>
            <p:nvSpPr>
              <p:cNvPr id="39" name="Rectangle 38"/>
              <p:cNvSpPr/>
              <p:nvPr/>
            </p:nvSpPr>
            <p:spPr>
              <a:xfrm>
                <a:off x="861841" y="2298911"/>
                <a:ext cx="1587242" cy="677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endParaRPr lang="en-US" sz="500" dirty="0"/>
              </a:p>
            </p:txBody>
          </p:sp>
          <p:cxnSp>
            <p:nvCxnSpPr>
              <p:cNvPr id="40" name="Straight Connector 39"/>
              <p:cNvCxnSpPr/>
              <p:nvPr/>
            </p:nvCxnSpPr>
            <p:spPr bwMode="auto">
              <a:xfrm flipV="1">
                <a:off x="2342564" y="2319261"/>
                <a:ext cx="976997" cy="1752629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1" name="Flowchart: Connector 40"/>
              <p:cNvSpPr>
                <a:spLocks noChangeAspect="1"/>
              </p:cNvSpPr>
              <p:nvPr/>
            </p:nvSpPr>
            <p:spPr bwMode="auto">
              <a:xfrm>
                <a:off x="2287636" y="4009567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2" name="Flowchart: Connector 41"/>
              <p:cNvSpPr>
                <a:spLocks noChangeAspect="1"/>
              </p:cNvSpPr>
              <p:nvPr/>
            </p:nvSpPr>
            <p:spPr bwMode="auto">
              <a:xfrm>
                <a:off x="2644474" y="3372300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cxnSp>
            <p:nvCxnSpPr>
              <p:cNvPr id="43" name="Straight Connector 42"/>
              <p:cNvCxnSpPr/>
              <p:nvPr/>
            </p:nvCxnSpPr>
            <p:spPr bwMode="auto">
              <a:xfrm flipV="1">
                <a:off x="3320489" y="2319261"/>
                <a:ext cx="2094706" cy="3757682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4" name="Straight Connector 43"/>
              <p:cNvCxnSpPr/>
              <p:nvPr/>
            </p:nvCxnSpPr>
            <p:spPr bwMode="auto">
              <a:xfrm flipV="1">
                <a:off x="4457304" y="2134624"/>
                <a:ext cx="14127" cy="4256607"/>
              </a:xfrm>
              <a:prstGeom prst="line">
                <a:avLst/>
              </a:prstGeom>
              <a:solidFill>
                <a:schemeClr val="accent1"/>
              </a:solidFill>
              <a:ln w="6350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5" name="Flowchart: Connector 44"/>
              <p:cNvSpPr>
                <a:spLocks noChangeAspect="1"/>
              </p:cNvSpPr>
              <p:nvPr/>
            </p:nvSpPr>
            <p:spPr bwMode="auto">
              <a:xfrm>
                <a:off x="4414138" y="3973805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p:sp>
            <p:nvSpPr>
              <p:cNvPr id="46" name="Flowchart: Connector 45"/>
              <p:cNvSpPr>
                <a:spLocks noChangeAspect="1"/>
              </p:cNvSpPr>
              <p:nvPr/>
            </p:nvSpPr>
            <p:spPr bwMode="auto">
              <a:xfrm>
                <a:off x="4414138" y="4292232"/>
                <a:ext cx="108000" cy="108000"/>
              </a:xfrm>
              <a:prstGeom prst="flowChartConnector">
                <a:avLst/>
              </a:prstGeom>
              <a:solidFill>
                <a:schemeClr val="tx1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lang="en-US" sz="700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7" name="TextBox 4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5313" y="3729693"/>
                    <a:ext cx="265806" cy="613134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 r="-50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637798" y="3133875"/>
                    <a:ext cx="474325" cy="613134"/>
                  </a:xfrm>
                  <a:prstGeom prst="rect">
                    <a:avLst/>
                  </a:prstGeom>
                  <a:blipFill rotWithShape="0">
                    <a:blip r:embed="rId13"/>
                    <a:stretch>
                      <a:fillRect r="-16667" b="-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5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oMath>
                      </m:oMathPara>
                    </a14:m>
                    <a:endParaRPr lang="en-US" sz="500" dirty="0"/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367843" y="4009567"/>
                    <a:ext cx="1276898" cy="613134"/>
                  </a:xfrm>
                  <a:prstGeom prst="rect">
                    <a:avLst/>
                  </a:prstGeom>
                  <a:blipFill rotWithShape="0">
                    <a:blip r:embed="rId14"/>
                    <a:stretch>
                      <a:fillRect b="-541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nb-NO" sz="5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nb-NO" sz="5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500" b="1" i="1">
                                        <a:latin typeface="Cambria Math" panose="02040503050406030204" pitchFamily="18" charset="0"/>
                                      </a:rPr>
                                      <m:t>𝑭</m:t>
                                    </m:r>
                                  </m:e>
                                  <m:sub>
                                    <m:r>
                                      <a:rPr lang="nb-NO" sz="500" i="1">
                                        <a:latin typeface="Cambria Math" panose="02040503050406030204" pitchFamily="18" charset="0"/>
                                      </a:rPr>
                                      <m:t>89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nb-NO" sz="500" i="1">
                                <a:latin typeface="Cambria Math" panose="02040503050406030204" pitchFamily="18" charset="0"/>
                              </a:rPr>
                              <m:t>,+</m:t>
                            </m:r>
                          </m:e>
                        </m:d>
                      </m:oMath>
                    </m:oMathPara>
                  </a14:m>
                  <a:endParaRPr lang="en-US" sz="1200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31914" y="5427100"/>
                  <a:ext cx="391467" cy="169277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3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TextBox 28"/>
          <p:cNvSpPr txBox="1"/>
          <p:nvPr/>
        </p:nvSpPr>
        <p:spPr>
          <a:xfrm>
            <a:off x="7354168" y="4276979"/>
            <a:ext cx="28715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Tricky! (</a:t>
            </a:r>
            <a:r>
              <a:rPr lang="en-US" sz="1400" dirty="0" err="1"/>
              <a:t>Schoof's</a:t>
            </a:r>
            <a:r>
              <a:rPr lang="en-US" sz="1400" dirty="0"/>
              <a:t> algorithm)</a:t>
            </a:r>
            <a:endParaRPr lang="en-US" sz="140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698148" y="4277460"/>
                <a:ext cx="2051000" cy="3068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200" b="1" i="1" smtClean="0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≠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200" dirty="0"/>
                  <a:t>  (typically)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8148" y="4277460"/>
                <a:ext cx="2051000" cy="306815"/>
              </a:xfrm>
              <a:prstGeom prst="rect">
                <a:avLst/>
              </a:prstGeom>
              <a:blipFill rotWithShape="0">
                <a:blip r:embed="rId1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380817" y="4582528"/>
                <a:ext cx="4379812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Easy!		      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nb-NO" sz="1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nb-NO" sz="1200" b="1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b-NO" sz="1200" b="1" i="1">
                                    <a:latin typeface="Cambria Math" panose="02040503050406030204" pitchFamily="18" charset="0"/>
                                  </a:rPr>
                                  <m:t>𝑭</m:t>
                                </m:r>
                              </m:e>
                              <m:sub>
                                <m:r>
                                  <a:rPr lang="nb-NO" sz="1200" b="1" i="1">
                                    <a:latin typeface="Cambria Math" panose="02040503050406030204" pitchFamily="18" charset="0"/>
                                  </a:rPr>
                                  <m:t>𝒑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1200" dirty="0"/>
                  <a:t> </a:t>
                </a:r>
                <a:r>
                  <a:rPr lang="en-US" sz="1200" dirty="0" smtClean="0"/>
                  <a:t> usually prime 			   (or close to prime)  </a:t>
                </a:r>
                <a:endParaRPr lang="en-US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817" y="4582528"/>
                <a:ext cx="4379812" cy="492443"/>
              </a:xfrm>
              <a:prstGeom prst="rect">
                <a:avLst/>
              </a:prstGeom>
              <a:blipFill rotWithShape="0">
                <a:blip r:embed="rId17"/>
                <a:stretch>
                  <a:fillRect l="-418" t="-3704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7354168" y="3939684"/>
            <a:ext cx="5295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Tricky!  Standardized choices (</a:t>
            </a:r>
            <a:r>
              <a:rPr lang="en-US" sz="1200" dirty="0"/>
              <a:t>NIST P-256, Curve25519)</a:t>
            </a:r>
            <a:r>
              <a:rPr lang="en-US" sz="1400" dirty="0"/>
              <a:t> </a:t>
            </a:r>
            <a:endParaRPr lang="en-US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29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" fill="hold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1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1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1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236372" y="5081588"/>
            <a:ext cx="7751762" cy="1776412"/>
          </a:xfrm>
        </p:spPr>
        <p:txBody>
          <a:bodyPr/>
          <a:lstStyle/>
          <a:p>
            <a:r>
              <a:rPr lang="en-US" dirty="0"/>
              <a:t>Attacking </a:t>
            </a:r>
            <a:r>
              <a:rPr lang="en-US" dirty="0" err="1"/>
              <a:t>Diffie</a:t>
            </a:r>
            <a:r>
              <a:rPr lang="en-US" dirty="0"/>
              <a:t>-Hellman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375" y="3067282"/>
            <a:ext cx="2016224" cy="11790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0" y="1991360"/>
            <a:ext cx="1896533" cy="284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31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man-in-the-middle attack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8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9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2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man-in-the-middle attack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6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7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p:sp>
        <p:nvSpPr>
          <p:cNvPr id="7" name="Multiply 6"/>
          <p:cNvSpPr/>
          <p:nvPr/>
        </p:nvSpPr>
        <p:spPr bwMode="auto">
          <a:xfrm>
            <a:off x="5458681" y="1772416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27778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rot="20860872">
                <a:off x="7263495" y="2040900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60872">
                <a:off x="7263495" y="2040900"/>
                <a:ext cx="870430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394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Freeform 33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 bwMode="auto">
          <a:xfrm flipV="1">
            <a:off x="8187725" y="3574910"/>
            <a:ext cx="1862418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Straight Arrow Connector 24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16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8328132" y="3967871"/>
                <a:ext cx="1769780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132" y="3967871"/>
                <a:ext cx="1769780" cy="313291"/>
              </a:xfrm>
              <a:prstGeom prst="rect">
                <a:avLst/>
              </a:prstGeom>
              <a:blipFill rotWithShape="0">
                <a:blip r:embed="rId17"/>
                <a:stretch>
                  <a:fillRect l="-5517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157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2" grpId="0"/>
      <p:bldP spid="34" grpId="0" animBg="1"/>
      <p:bldP spid="4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Diffie</a:t>
            </a:r>
            <a:r>
              <a:rPr lang="en-US" dirty="0"/>
              <a:t>-Hellman – man-in-the-middle attack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0847" y="2603984"/>
                <a:ext cx="1623265" cy="43473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17815" cy="43473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4756" y="3399579"/>
                <a:ext cx="1634935" cy="313291"/>
              </a:xfrm>
              <a:prstGeom prst="rect">
                <a:avLst/>
              </a:prstGeom>
              <a:blipFill rotWithShape="0">
                <a:blip r:embed="rId5"/>
                <a:stretch>
                  <a:fillRect l="-5204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i="1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75902" y="3399579"/>
                <a:ext cx="1674241" cy="313291"/>
              </a:xfrm>
              <a:prstGeom prst="rect">
                <a:avLst/>
              </a:prstGeom>
              <a:blipFill rotWithShape="0">
                <a:blip r:embed="rId6"/>
                <a:stretch>
                  <a:fillRect l="-5091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  <p:sp>
        <p:nvSpPr>
          <p:cNvPr id="7" name="Multiply 6"/>
          <p:cNvSpPr/>
          <p:nvPr/>
        </p:nvSpPr>
        <p:spPr bwMode="auto">
          <a:xfrm>
            <a:off x="5458681" y="1772416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179" y="3707355"/>
                <a:ext cx="214546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27778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 rot="20860872">
                <a:off x="7263495" y="2040900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860872">
                <a:off x="7263495" y="2040900"/>
                <a:ext cx="870430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3947" b="-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Freeform 10"/>
          <p:cNvSpPr/>
          <p:nvPr/>
        </p:nvSpPr>
        <p:spPr bwMode="auto">
          <a:xfrm>
            <a:off x="3435400" y="2210948"/>
            <a:ext cx="2114468" cy="1305360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161363" y="3707356"/>
                <a:ext cx="21916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nb-NO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1363" y="3707356"/>
                <a:ext cx="219163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41667" r="-8333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1274082">
                <a:off x="3621159" y="1951611"/>
                <a:ext cx="86677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74082">
                <a:off x="3621159" y="1951611"/>
                <a:ext cx="866776" cy="307777"/>
              </a:xfrm>
              <a:prstGeom prst="rect">
                <a:avLst/>
              </a:prstGeom>
              <a:blipFill rotWithShape="0">
                <a:blip r:embed="rId16"/>
                <a:stretch>
                  <a:fillRect l="-5921" b="-80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Freeform 33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8328132" y="3967871"/>
                <a:ext cx="1769780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132" y="3967871"/>
                <a:ext cx="1769780" cy="313291"/>
              </a:xfrm>
              <a:prstGeom prst="rect">
                <a:avLst/>
              </a:prstGeom>
              <a:blipFill rotWithShape="0">
                <a:blip r:embed="rId17"/>
                <a:stretch>
                  <a:fillRect l="-5517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2452190" y="3970629"/>
                <a:ext cx="1681038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𝑍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′←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nb-NO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2190" y="3970629"/>
                <a:ext cx="1681038" cy="307777"/>
              </a:xfrm>
              <a:prstGeom prst="rect">
                <a:avLst/>
              </a:prstGeom>
              <a:blipFill rotWithShape="0">
                <a:blip r:embed="rId18"/>
                <a:stretch>
                  <a:fillRect l="-5797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42"/>
          <p:cNvCxnSpPr/>
          <p:nvPr/>
        </p:nvCxnSpPr>
        <p:spPr bwMode="auto">
          <a:xfrm flipV="1">
            <a:off x="8187725" y="3574910"/>
            <a:ext cx="1862418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4" name="Straight Arrow Connector 43"/>
          <p:cNvCxnSpPr/>
          <p:nvPr/>
        </p:nvCxnSpPr>
        <p:spPr bwMode="auto">
          <a:xfrm flipV="1">
            <a:off x="2305283" y="3574910"/>
            <a:ext cx="1862418" cy="7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63441" cy="307777"/>
              </a:xfrm>
              <a:prstGeom prst="rect">
                <a:avLst/>
              </a:prstGeom>
              <a:blipFill rotWithShape="0">
                <a:blip r:embed="rId19"/>
                <a:stretch>
                  <a:fillRect l="-563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Multiply 39"/>
          <p:cNvSpPr/>
          <p:nvPr/>
        </p:nvSpPr>
        <p:spPr bwMode="auto">
          <a:xfrm>
            <a:off x="5458681" y="1772416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42" name="Straight Arrow Connector 41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20"/>
                <a:stretch>
                  <a:fillRect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45"/>
          <p:cNvCxnSpPr/>
          <p:nvPr/>
        </p:nvCxnSpPr>
        <p:spPr bwMode="auto">
          <a:xfrm flipH="1">
            <a:off x="5305425" y="2857500"/>
            <a:ext cx="21907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115714" y="4783511"/>
                <a:ext cx="172002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5714" y="4783511"/>
                <a:ext cx="1720023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4965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528081" y="4783510"/>
                <a:ext cx="1784143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081" y="4783510"/>
                <a:ext cx="1784143" cy="313291"/>
              </a:xfrm>
              <a:prstGeom prst="rect">
                <a:avLst/>
              </a:prstGeom>
              <a:blipFill rotWithShape="0">
                <a:blip r:embed="rId22"/>
                <a:stretch>
                  <a:fillRect l="-5119" t="-1961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9" name="Group 48"/>
          <p:cNvGrpSpPr/>
          <p:nvPr/>
        </p:nvGrpSpPr>
        <p:grpSpPr>
          <a:xfrm>
            <a:off x="2955466" y="5717350"/>
            <a:ext cx="2720883" cy="322044"/>
            <a:chOff x="3286023" y="4768650"/>
            <a:chExt cx="5546917" cy="592931"/>
          </a:xfrm>
        </p:grpSpPr>
        <p:cxnSp>
          <p:nvCxnSpPr>
            <p:cNvPr id="50" name="Straight Arrow Connector 49"/>
            <p:cNvCxnSpPr/>
            <p:nvPr/>
          </p:nvCxnSpPr>
          <p:spPr bwMode="auto">
            <a:xfrm>
              <a:off x="3286023" y="5072730"/>
              <a:ext cx="55469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1" name="Group 50"/>
            <p:cNvGrpSpPr/>
            <p:nvPr/>
          </p:nvGrpSpPr>
          <p:grpSpPr>
            <a:xfrm>
              <a:off x="3651279" y="4768650"/>
              <a:ext cx="4689156" cy="592931"/>
              <a:chOff x="3820607" y="2927465"/>
              <a:chExt cx="4689156" cy="592931"/>
            </a:xfrm>
          </p:grpSpPr>
          <p:sp>
            <p:nvSpPr>
              <p:cNvPr id="52" name="Can 51"/>
              <p:cNvSpPr/>
              <p:nvPr/>
            </p:nvSpPr>
            <p:spPr bwMode="auto">
              <a:xfrm rot="16200000">
                <a:off x="5895546" y="906179"/>
                <a:ext cx="592931" cy="4635503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</a:t>
                </a:r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++</a:t>
                </a:r>
              </a:p>
            </p:txBody>
          </p:sp>
          <p:cxnSp>
            <p:nvCxnSpPr>
              <p:cNvPr id="53" name="Straight Arrow Connector 52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2583721" y="5700578"/>
                <a:ext cx="3537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721" y="5700578"/>
                <a:ext cx="353751" cy="369332"/>
              </a:xfrm>
              <a:prstGeom prst="rect">
                <a:avLst/>
              </a:prstGeom>
              <a:blipFill rotWithShape="0">
                <a:blip r:embed="rId23"/>
                <a:stretch>
                  <a:fillRect l="-31034" r="-344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5823727" y="5700578"/>
                <a:ext cx="3537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3727" y="5700578"/>
                <a:ext cx="353751" cy="369332"/>
              </a:xfrm>
              <a:prstGeom prst="rect">
                <a:avLst/>
              </a:prstGeom>
              <a:blipFill rotWithShape="0">
                <a:blip r:embed="rId24"/>
                <a:stretch>
                  <a:fillRect l="-29310" r="-5172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9028029" y="5700578"/>
                <a:ext cx="35375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400" b="0" i="1" smtClean="0"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8029" y="5700578"/>
                <a:ext cx="353751" cy="369332"/>
              </a:xfrm>
              <a:prstGeom prst="rect">
                <a:avLst/>
              </a:prstGeom>
              <a:blipFill rotWithShape="0">
                <a:blip r:embed="rId25"/>
                <a:stretch>
                  <a:fillRect l="-31034" r="-344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 54"/>
          <p:cNvGrpSpPr/>
          <p:nvPr/>
        </p:nvGrpSpPr>
        <p:grpSpPr>
          <a:xfrm>
            <a:off x="6177478" y="5724221"/>
            <a:ext cx="2720883" cy="322044"/>
            <a:chOff x="3286023" y="4768649"/>
            <a:chExt cx="5546917" cy="592931"/>
          </a:xfrm>
        </p:grpSpPr>
        <p:cxnSp>
          <p:nvCxnSpPr>
            <p:cNvPr id="56" name="Straight Arrow Connector 55"/>
            <p:cNvCxnSpPr/>
            <p:nvPr/>
          </p:nvCxnSpPr>
          <p:spPr bwMode="auto">
            <a:xfrm>
              <a:off x="3286023" y="5072730"/>
              <a:ext cx="5546917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7" name="Group 56"/>
            <p:cNvGrpSpPr/>
            <p:nvPr/>
          </p:nvGrpSpPr>
          <p:grpSpPr>
            <a:xfrm>
              <a:off x="3651279" y="4768649"/>
              <a:ext cx="4689157" cy="592931"/>
              <a:chOff x="3820607" y="2927464"/>
              <a:chExt cx="4689157" cy="592931"/>
            </a:xfrm>
          </p:grpSpPr>
          <p:sp>
            <p:nvSpPr>
              <p:cNvPr id="58" name="Can 57"/>
              <p:cNvSpPr/>
              <p:nvPr/>
            </p:nvSpPr>
            <p:spPr bwMode="auto">
              <a:xfrm rot="16200000">
                <a:off x="5895546" y="906178"/>
                <a:ext cx="592931" cy="4635504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</a:t>
                </a:r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++</a:t>
                </a:r>
              </a:p>
            </p:txBody>
          </p:sp>
          <p:cxnSp>
            <p:nvCxnSpPr>
              <p:cNvPr id="59" name="Straight Arrow Connector 58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sp>
        <p:nvSpPr>
          <p:cNvPr id="60" name="Multiply 59"/>
          <p:cNvSpPr/>
          <p:nvPr/>
        </p:nvSpPr>
        <p:spPr bwMode="auto">
          <a:xfrm>
            <a:off x="5328598" y="2274467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61" name="Straight Arrow Connector 60"/>
          <p:cNvCxnSpPr/>
          <p:nvPr/>
        </p:nvCxnSpPr>
        <p:spPr bwMode="auto">
          <a:xfrm>
            <a:off x="4179691" y="5091288"/>
            <a:ext cx="0" cy="50871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/>
          <p:nvPr/>
        </p:nvCxnSpPr>
        <p:spPr bwMode="auto">
          <a:xfrm>
            <a:off x="6674551" y="5124020"/>
            <a:ext cx="463802" cy="47598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26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506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6" grpId="0"/>
      <p:bldP spid="39" grpId="0"/>
      <p:bldP spid="41" grpId="0"/>
      <p:bldP spid="47" grpId="0"/>
      <p:bldP spid="48" grpId="0"/>
      <p:bldP spid="67" grpId="0"/>
      <p:bldP spid="68" grpId="0"/>
      <p:bldP spid="6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Noise-protocol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59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2076077" y="3498174"/>
                <a:ext cx="224414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6077" y="3498174"/>
                <a:ext cx="2244140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4076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000" b="0" dirty="0"/>
                  <a:t>,</a:t>
                </a:r>
                <a:r>
                  <a:rPr lang="nb-NO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="0" dirty="0"/>
                  <a:t>,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blipFill rotWithShape="0">
                <a:blip r:embed="rId15"/>
                <a:stretch>
                  <a:fillRect l="-25490" t="-24000" r="-12745" b="-5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blipFill rotWithShape="0">
                <a:blip r:embed="rId17"/>
                <a:stretch>
                  <a:fillRect l="-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2313085" y="3967102"/>
                <a:ext cx="2194768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085" y="3967102"/>
                <a:ext cx="2194768" cy="347403"/>
              </a:xfrm>
              <a:prstGeom prst="rect">
                <a:avLst/>
              </a:prstGeom>
              <a:blipFill rotWithShape="0">
                <a:blip r:embed="rId18"/>
                <a:stretch>
                  <a:fillRect l="-2500" b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289817" y="3498174"/>
                <a:ext cx="2312171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9817" y="3498174"/>
                <a:ext cx="2312171" cy="347403"/>
              </a:xfrm>
              <a:prstGeom prst="rect">
                <a:avLst/>
              </a:prstGeom>
              <a:blipFill rotWithShape="0">
                <a:blip r:embed="rId19"/>
                <a:stretch>
                  <a:fillRect l="-3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7555366" y="3987726"/>
                <a:ext cx="2194768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366" y="3987726"/>
                <a:ext cx="2194768" cy="347403"/>
              </a:xfrm>
              <a:prstGeom prst="rect">
                <a:avLst/>
              </a:prstGeom>
              <a:blipFill rotWithShape="0">
                <a:blip r:embed="rId20"/>
                <a:stretch>
                  <a:fillRect l="-2500" b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/>
          <p:cNvGrpSpPr/>
          <p:nvPr/>
        </p:nvGrpSpPr>
        <p:grpSpPr>
          <a:xfrm>
            <a:off x="8328537" y="1009319"/>
            <a:ext cx="2867730" cy="462346"/>
            <a:chOff x="8328537" y="1009319"/>
            <a:chExt cx="2867730" cy="46234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8328537" y="1158374"/>
                  <a:ext cx="869854" cy="31329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sz="2000" b="0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28537" y="1158374"/>
                  <a:ext cx="869854" cy="313291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l="-5594" t="-1961" r="-2098" b="-27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8" name="Straight Arrow Connector 27"/>
            <p:cNvCxnSpPr/>
            <p:nvPr/>
          </p:nvCxnSpPr>
          <p:spPr bwMode="auto">
            <a:xfrm flipH="1">
              <a:off x="9214867" y="1217904"/>
              <a:ext cx="338036" cy="127032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9" name="TextBox 28"/>
            <p:cNvSpPr txBox="1"/>
            <p:nvPr/>
          </p:nvSpPr>
          <p:spPr>
            <a:xfrm>
              <a:off x="9536235" y="1009319"/>
              <a:ext cx="166003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</a:rPr>
                <a:t>Long-term key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20587" y="1003021"/>
            <a:ext cx="2650828" cy="467963"/>
            <a:chOff x="720587" y="1003021"/>
            <a:chExt cx="2650828" cy="46796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2507974" y="1163207"/>
                  <a:ext cx="863441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sz="2000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nb-NO" sz="2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p>
                      </m:oMath>
                    </m:oMathPara>
                  </a14:m>
                  <a:endParaRPr lang="en-US" sz="2000" b="0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07974" y="1163207"/>
                  <a:ext cx="863441" cy="30777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l="-5634" b="-3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Straight Arrow Connector 30"/>
            <p:cNvCxnSpPr/>
            <p:nvPr/>
          </p:nvCxnSpPr>
          <p:spPr bwMode="auto">
            <a:xfrm>
              <a:off x="2158108" y="1217284"/>
              <a:ext cx="288415" cy="92967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65000"/>
                </a:schemeClr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2" name="TextBox 31"/>
            <p:cNvSpPr txBox="1"/>
            <p:nvPr/>
          </p:nvSpPr>
          <p:spPr>
            <a:xfrm>
              <a:off x="720587" y="1003021"/>
              <a:ext cx="15283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</a:rPr>
                <a:t>Long-term key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410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9" grpId="0"/>
      <p:bldP spid="25" grpId="0"/>
      <p:bldP spid="26" grpId="0"/>
      <p:bldP spid="2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2012577" y="3498174"/>
                <a:ext cx="241662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577" y="3498174"/>
                <a:ext cx="2416624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4030" b="-1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2313085" y="3967102"/>
                <a:ext cx="2316981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3085" y="3967102"/>
                <a:ext cx="2316981" cy="347403"/>
              </a:xfrm>
              <a:prstGeom prst="rect">
                <a:avLst/>
              </a:prstGeom>
              <a:blipFill rotWithShape="0">
                <a:blip r:embed="rId4"/>
                <a:stretch>
                  <a:fillRect l="-2362" b="-17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230548" y="3498174"/>
                <a:ext cx="2513509" cy="3474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′←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p>
                                <m:sSupPr>
                                  <m:ctrlP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0548" y="3498174"/>
                <a:ext cx="2513509" cy="347403"/>
              </a:xfrm>
              <a:prstGeom prst="rect">
                <a:avLst/>
              </a:prstGeom>
              <a:blipFill rotWithShape="0">
                <a:blip r:embed="rId5"/>
                <a:stretch>
                  <a:fillRect l="-3883" b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7555366" y="3977566"/>
                <a:ext cx="2336345" cy="3744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′,</m:t>
                          </m:r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nb-NO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366" y="3977566"/>
                <a:ext cx="2336345" cy="374461"/>
              </a:xfrm>
              <a:prstGeom prst="rect">
                <a:avLst/>
              </a:prstGeom>
              <a:blipFill rotWithShape="0">
                <a:blip r:embed="rId6"/>
                <a:stretch>
                  <a:fillRect l="-2344"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Noise-protocol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5634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blipFill rotWithShape="0">
                <a:blip r:embed="rId14"/>
                <a:stretch>
                  <a:fillRect l="-5594" t="-1961" r="-2098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blipFill rotWithShape="0">
                <a:blip r:embed="rId17"/>
                <a:stretch>
                  <a:fillRect l="-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559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Multiply 27"/>
          <p:cNvSpPr/>
          <p:nvPr/>
        </p:nvSpPr>
        <p:spPr bwMode="auto">
          <a:xfrm>
            <a:off x="5458681" y="1772416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29" name="Straight Arrow Connector 28"/>
          <p:cNvCxnSpPr/>
          <p:nvPr/>
        </p:nvCxnSpPr>
        <p:spPr bwMode="auto">
          <a:xfrm flipV="1">
            <a:off x="4419600" y="2352675"/>
            <a:ext cx="1907258" cy="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22"/>
                <a:stretch>
                  <a:fillRect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/>
          <p:cNvCxnSpPr/>
          <p:nvPr/>
        </p:nvCxnSpPr>
        <p:spPr bwMode="auto">
          <a:xfrm flipH="1">
            <a:off x="5305425" y="2857500"/>
            <a:ext cx="219075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 rot="20329030">
                <a:off x="7195208" y="2019869"/>
                <a:ext cx="1007007" cy="3498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329030">
                <a:off x="7195208" y="2019869"/>
                <a:ext cx="1007007" cy="349839"/>
              </a:xfrm>
              <a:prstGeom prst="rect">
                <a:avLst/>
              </a:prstGeom>
              <a:blipFill rotWithShape="0">
                <a:blip r:embed="rId23"/>
                <a:stretch>
                  <a:fillRect l="-1705" b="-52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Freeform 39"/>
          <p:cNvSpPr/>
          <p:nvPr/>
        </p:nvSpPr>
        <p:spPr bwMode="auto">
          <a:xfrm>
            <a:off x="3435400" y="2210948"/>
            <a:ext cx="2114468" cy="1305360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 rot="1690390">
                <a:off x="3458093" y="1978270"/>
                <a:ext cx="1025345" cy="3498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sSup>
                            <m:sSupPr>
                              <m:ctrlP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nb-NO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90390">
                <a:off x="3458093" y="1978270"/>
                <a:ext cx="1025345" cy="349839"/>
              </a:xfrm>
              <a:prstGeom prst="rect">
                <a:avLst/>
              </a:prstGeom>
              <a:blipFill rotWithShape="0">
                <a:blip r:embed="rId24"/>
                <a:stretch>
                  <a:fillRect l="-50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Freeform 42"/>
          <p:cNvSpPr/>
          <p:nvPr/>
        </p:nvSpPr>
        <p:spPr bwMode="auto">
          <a:xfrm flipH="1">
            <a:off x="6392982" y="2330938"/>
            <a:ext cx="1794743" cy="1259757"/>
          </a:xfrm>
          <a:custGeom>
            <a:avLst/>
            <a:gdLst>
              <a:gd name="connsiteX0" fmla="*/ 2529840 w 2529840"/>
              <a:gd name="connsiteY0" fmla="*/ 1211580 h 1211580"/>
              <a:gd name="connsiteX1" fmla="*/ 1181100 w 2529840"/>
              <a:gd name="connsiteY1" fmla="*/ 868680 h 1211580"/>
              <a:gd name="connsiteX2" fmla="*/ 571500 w 2529840"/>
              <a:gd name="connsiteY2" fmla="*/ 182880 h 1211580"/>
              <a:gd name="connsiteX3" fmla="*/ 0 w 2529840"/>
              <a:gd name="connsiteY3" fmla="*/ 0 h 1211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9840" h="1211580">
                <a:moveTo>
                  <a:pt x="2529840" y="1211580"/>
                </a:moveTo>
                <a:cubicBezTo>
                  <a:pt x="2018665" y="1125855"/>
                  <a:pt x="1507490" y="1040130"/>
                  <a:pt x="1181100" y="868680"/>
                </a:cubicBezTo>
                <a:cubicBezTo>
                  <a:pt x="854710" y="697230"/>
                  <a:pt x="768350" y="327660"/>
                  <a:pt x="571500" y="182880"/>
                </a:cubicBezTo>
                <a:cubicBezTo>
                  <a:pt x="374650" y="38100"/>
                  <a:pt x="187325" y="19050"/>
                  <a:pt x="0" y="0"/>
                </a:cubicBezTo>
              </a:path>
            </a:pathLst>
          </a:custGeom>
          <a:noFill/>
          <a:ln w="19050" cap="flat" cmpd="sng" algn="ctr">
            <a:solidFill>
              <a:srgbClr val="EC1C24"/>
            </a:solidFill>
            <a:prstDash val="solid"/>
            <a:round/>
            <a:headEnd type="none" w="med" len="med"/>
            <a:tailEnd type="triangle" w="lg" len="lg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 bwMode="auto">
          <a:xfrm>
            <a:off x="3379789" y="3899632"/>
            <a:ext cx="500160" cy="481839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759038" y="5116294"/>
                <a:ext cx="28659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2000" b="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Can't compute</a:t>
                </a:r>
                <a:r>
                  <a:rPr lang="nb-NO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nb-NO" sz="2000" b="0" i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nb-NO" sz="2000" b="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or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𝐾</m:t>
                    </m:r>
                    <m:r>
                      <a:rPr lang="nb-NO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!</a:t>
                </a: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9038" y="5116294"/>
                <a:ext cx="2865943" cy="400110"/>
              </a:xfrm>
              <a:prstGeom prst="rect">
                <a:avLst/>
              </a:prstGeom>
              <a:blipFill rotWithShape="0">
                <a:blip r:embed="rId25"/>
                <a:stretch>
                  <a:fillRect l="-2340" t="-6061" b="-272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/>
          <p:cNvCxnSpPr/>
          <p:nvPr/>
        </p:nvCxnSpPr>
        <p:spPr bwMode="auto">
          <a:xfrm flipH="1">
            <a:off x="9214867" y="1217904"/>
            <a:ext cx="338036" cy="127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0" name="TextBox 49"/>
          <p:cNvSpPr txBox="1"/>
          <p:nvPr/>
        </p:nvSpPr>
        <p:spPr>
          <a:xfrm>
            <a:off x="9536235" y="1009319"/>
            <a:ext cx="1660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cxnSp>
        <p:nvCxnSpPr>
          <p:cNvPr id="51" name="Straight Arrow Connector 50"/>
          <p:cNvCxnSpPr/>
          <p:nvPr/>
        </p:nvCxnSpPr>
        <p:spPr bwMode="auto">
          <a:xfrm>
            <a:off x="2158108" y="1217284"/>
            <a:ext cx="288415" cy="92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2" name="TextBox 51"/>
          <p:cNvSpPr txBox="1"/>
          <p:nvPr/>
        </p:nvSpPr>
        <p:spPr>
          <a:xfrm>
            <a:off x="720587" y="100302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sp>
        <p:nvSpPr>
          <p:cNvPr id="46" name="Multiply 45"/>
          <p:cNvSpPr/>
          <p:nvPr/>
        </p:nvSpPr>
        <p:spPr bwMode="auto">
          <a:xfrm>
            <a:off x="5104665" y="2278037"/>
            <a:ext cx="967650" cy="844746"/>
          </a:xfrm>
          <a:prstGeom prst="mathMultiply">
            <a:avLst>
              <a:gd name="adj1" fmla="val 3558"/>
            </a:avLst>
          </a:prstGeom>
          <a:solidFill>
            <a:srgbClr val="FF0000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30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000" b="0" dirty="0"/>
                  <a:t>,</a:t>
                </a:r>
                <a:r>
                  <a:rPr lang="nb-NO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="0" dirty="0"/>
                  <a:t>,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blipFill rotWithShape="0">
                <a:blip r:embed="rId31"/>
                <a:stretch>
                  <a:fillRect l="-25490" t="-24000" r="-12745" b="-5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Oval 61"/>
          <p:cNvSpPr/>
          <p:nvPr/>
        </p:nvSpPr>
        <p:spPr bwMode="auto">
          <a:xfrm>
            <a:off x="8622865" y="3946313"/>
            <a:ext cx="500160" cy="481839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418" t="10315" r="26200" b="10998"/>
          <a:stretch/>
        </p:blipFill>
        <p:spPr>
          <a:xfrm>
            <a:off x="5631324" y="3468480"/>
            <a:ext cx="782716" cy="99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1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39" grpId="0"/>
      <p:bldP spid="40" grpId="0" animBg="1"/>
      <p:bldP spid="42" grpId="0"/>
      <p:bldP spid="43" grpId="0" animBg="1"/>
      <p:bldP spid="47" grpId="0" animBg="1"/>
      <p:bldP spid="49" grpId="0"/>
      <p:bldP spid="6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Noise-protocol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59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5634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blipFill rotWithShape="0">
                <a:blip r:embed="rId14"/>
                <a:stretch>
                  <a:fillRect l="-5594" t="-1961" r="-2098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blipFill rotWithShape="0">
                <a:blip r:embed="rId17"/>
                <a:stretch>
                  <a:fillRect l="-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 bwMode="auto">
          <a:xfrm flipH="1">
            <a:off x="9214867" y="1217904"/>
            <a:ext cx="338036" cy="127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9536235" y="1009319"/>
            <a:ext cx="1660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2158108" y="1217284"/>
            <a:ext cx="288415" cy="92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720587" y="100302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005225" y="5202747"/>
                <a:ext cx="2691186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5202747"/>
                <a:ext cx="2691186" cy="312650"/>
              </a:xfrm>
              <a:prstGeom prst="rect">
                <a:avLst/>
              </a:prstGeom>
              <a:blipFill rotWithShape="0">
                <a:blip r:embed="rId18"/>
                <a:stretch>
                  <a:fillRect l="-3175" b="-17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005225" y="4752673"/>
                <a:ext cx="2285113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4752673"/>
                <a:ext cx="2285113" cy="312650"/>
              </a:xfrm>
              <a:prstGeom prst="rect">
                <a:avLst/>
              </a:prstGeom>
              <a:blipFill rotWithShape="0">
                <a:blip r:embed="rId19"/>
                <a:stretch>
                  <a:fillRect l="-3733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1005225" y="5652822"/>
                <a:ext cx="3143617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5652822"/>
                <a:ext cx="3143617" cy="312650"/>
              </a:xfrm>
              <a:prstGeom prst="rect">
                <a:avLst/>
              </a:prstGeom>
              <a:blipFill rotWithShape="0">
                <a:blip r:embed="rId20"/>
                <a:stretch>
                  <a:fillRect l="-2713" b="-17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4991100" y="4741995"/>
            <a:ext cx="5767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991100" y="5197409"/>
            <a:ext cx="5767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91100" y="5652822"/>
            <a:ext cx="6758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 </a:t>
            </a:r>
            <a:r>
              <a:rPr lang="en-US" sz="1600" dirty="0" smtClean="0">
                <a:solidFill>
                  <a:srgbClr val="FF0000"/>
                </a:solidFill>
              </a:rPr>
              <a:t>static</a:t>
            </a:r>
            <a:r>
              <a:rPr lang="en-US" sz="1600" dirty="0" smtClean="0"/>
              <a:t>-</a:t>
            </a:r>
            <a:r>
              <a:rPr lang="en-US" sz="1600" dirty="0" smtClean="0">
                <a:solidFill>
                  <a:schemeClr val="accent2"/>
                </a:solidFill>
              </a:rPr>
              <a:t>ephemeral</a:t>
            </a:r>
            <a:r>
              <a:rPr lang="en-US" sz="1600" dirty="0" smtClean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</a:t>
            </a:r>
            <a:r>
              <a:rPr lang="en-US" sz="1600" dirty="0">
                <a:solidFill>
                  <a:schemeClr val="accent6"/>
                </a:solidFill>
              </a:rPr>
              <a:t>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>
                <a:solidFill>
                  <a:schemeClr val="accent2"/>
                </a:solidFill>
              </a:rPr>
              <a:t>-ephemeral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3392" y="3810651"/>
            <a:ext cx="3096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Many alternatives: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000" b="0" dirty="0"/>
                  <a:t>,</a:t>
                </a:r>
                <a:r>
                  <a:rPr lang="nb-NO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="0" dirty="0"/>
                  <a:t>,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blipFill rotWithShape="0">
                <a:blip r:embed="rId22"/>
                <a:stretch>
                  <a:fillRect l="-25490" t="-24000" r="-12745" b="-5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005225" y="4302599"/>
                <a:ext cx="2285113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25" y="4302599"/>
                <a:ext cx="2285113" cy="312650"/>
              </a:xfrm>
              <a:prstGeom prst="rect">
                <a:avLst/>
              </a:prstGeom>
              <a:blipFill rotWithShape="0">
                <a:blip r:embed="rId23"/>
                <a:stretch>
                  <a:fillRect l="-3733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/>
          <p:cNvSpPr txBox="1"/>
          <p:nvPr/>
        </p:nvSpPr>
        <p:spPr>
          <a:xfrm>
            <a:off x="4991100" y="4286581"/>
            <a:ext cx="57679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static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static</a:t>
            </a:r>
            <a:r>
              <a:rPr lang="en-US" sz="1600" dirty="0"/>
              <a:t>, </a:t>
            </a:r>
            <a:r>
              <a:rPr lang="en-US" sz="1600" dirty="0">
                <a:solidFill>
                  <a:srgbClr val="FF0000"/>
                </a:solidFill>
              </a:rPr>
              <a:t>ephemeral</a:t>
            </a:r>
            <a:r>
              <a:rPr lang="en-US" sz="1600" dirty="0"/>
              <a:t>-</a:t>
            </a:r>
            <a:r>
              <a:rPr lang="en-US" sz="1600" dirty="0">
                <a:solidFill>
                  <a:schemeClr val="accent2"/>
                </a:solidFill>
              </a:rPr>
              <a:t>ephemeral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8614396" y="3952689"/>
            <a:ext cx="3111799" cy="1193009"/>
            <a:chOff x="8614396" y="3952689"/>
            <a:chExt cx="3111799" cy="1193009"/>
          </a:xfrm>
        </p:grpSpPr>
        <p:sp>
          <p:nvSpPr>
            <p:cNvPr id="3" name="TextBox 2"/>
            <p:cNvSpPr txBox="1"/>
            <p:nvPr/>
          </p:nvSpPr>
          <p:spPr>
            <a:xfrm>
              <a:off x="8614396" y="4023708"/>
              <a:ext cx="1319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</a:rPr>
                <a:t>Used inside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3444" y="3952689"/>
              <a:ext cx="461176" cy="45458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25" t="25893" r="17708" b="26747"/>
            <a:stretch/>
          </p:blipFill>
          <p:spPr>
            <a:xfrm>
              <a:off x="10475900" y="3952689"/>
              <a:ext cx="1250295" cy="454588"/>
            </a:xfrm>
            <a:prstGeom prst="roundRect">
              <a:avLst/>
            </a:prstGeom>
          </p:spPr>
        </p:pic>
        <p:cxnSp>
          <p:nvCxnSpPr>
            <p:cNvPr id="38" name="Straight Arrow Connector 37"/>
            <p:cNvCxnSpPr/>
            <p:nvPr/>
          </p:nvCxnSpPr>
          <p:spPr bwMode="auto">
            <a:xfrm flipH="1">
              <a:off x="8614396" y="4407277"/>
              <a:ext cx="583995" cy="73842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589630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6" grpId="0"/>
      <p:bldP spid="37" grpId="0"/>
      <p:bldP spid="39" grpId="0"/>
      <p:bldP spid="40" grpId="0"/>
      <p:bldP spid="4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secrecy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982499"/>
                <a:ext cx="870430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5594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213" y="2508538"/>
                <a:ext cx="1230618" cy="313291"/>
              </a:xfrm>
              <a:prstGeom prst="rect">
                <a:avLst/>
              </a:prstGeom>
              <a:blipFill rotWithShape="0">
                <a:blip r:embed="rId4"/>
                <a:stretch>
                  <a:fillRect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3003" y="1714682"/>
            <a:ext cx="429815" cy="8070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77477" y="1590338"/>
            <a:ext cx="524436" cy="976486"/>
          </a:xfrm>
          <a:prstGeom prst="rect">
            <a:avLst/>
          </a:prstGeom>
        </p:spPr>
      </p:pic>
      <p:cxnSp>
        <p:nvCxnSpPr>
          <p:cNvPr id="35" name="Straight Arrow Connector 34"/>
          <p:cNvCxnSpPr/>
          <p:nvPr/>
        </p:nvCxnSpPr>
        <p:spPr bwMode="auto">
          <a:xfrm flipH="1" flipV="1">
            <a:off x="4381501" y="2854326"/>
            <a:ext cx="3114674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5" name="Straight Arrow Connector 44"/>
          <p:cNvCxnSpPr/>
          <p:nvPr/>
        </p:nvCxnSpPr>
        <p:spPr bwMode="auto">
          <a:xfrm flipV="1">
            <a:off x="4419600" y="2352675"/>
            <a:ext cx="3076575" cy="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974" y="1163207"/>
                <a:ext cx="863441" cy="307777"/>
              </a:xfrm>
              <a:prstGeom prst="rect">
                <a:avLst/>
              </a:prstGeom>
              <a:blipFill rotWithShape="0">
                <a:blip r:embed="rId13"/>
                <a:stretch>
                  <a:fillRect l="-5634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sup>
                      </m:sSup>
                    </m:oMath>
                  </m:oMathPara>
                </a14:m>
                <a:endParaRPr lang="en-US" sz="2000" b="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8537" y="1158374"/>
                <a:ext cx="869854" cy="313291"/>
              </a:xfrm>
              <a:prstGeom prst="rect">
                <a:avLst/>
              </a:prstGeom>
              <a:blipFill rotWithShape="0">
                <a:blip r:embed="rId14"/>
                <a:stretch>
                  <a:fillRect l="-5594" t="-1961" r="-2098" b="-274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3315" y="2603984"/>
                <a:ext cx="1618328" cy="434734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groupChr>
                        <m:groupChrPr>
                          <m:chr m:val="←"/>
                          <m:vertJc m:val="bot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$</m:t>
                          </m:r>
                        </m:e>
                      </m:groupChr>
                      <m:d>
                        <m:dPr>
                          <m:begChr m:val="{"/>
                          <m:endChr m:val="}"/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1, …, 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nb-NO" sz="2000" b="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533" y="2617162"/>
                <a:ext cx="1622945" cy="434734"/>
              </a:xfrm>
              <a:prstGeom prst="rect">
                <a:avLst/>
              </a:prstGeom>
              <a:blipFill rotWithShape="0">
                <a:blip r:embed="rId17"/>
                <a:stretch>
                  <a:fillRect l="-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/>
          <p:cNvCxnSpPr/>
          <p:nvPr/>
        </p:nvCxnSpPr>
        <p:spPr bwMode="auto">
          <a:xfrm flipH="1">
            <a:off x="9214867" y="1217904"/>
            <a:ext cx="338036" cy="1270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TextBox 28"/>
          <p:cNvSpPr txBox="1"/>
          <p:nvPr/>
        </p:nvSpPr>
        <p:spPr>
          <a:xfrm>
            <a:off x="9536235" y="1009319"/>
            <a:ext cx="16600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>
            <a:off x="2158108" y="1217284"/>
            <a:ext cx="288415" cy="9296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2" name="TextBox 31"/>
          <p:cNvSpPr txBox="1"/>
          <p:nvPr/>
        </p:nvSpPr>
        <p:spPr>
          <a:xfrm>
            <a:off x="720587" y="1003021"/>
            <a:ext cx="15283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>
                    <a:lumMod val="65000"/>
                  </a:schemeClr>
                </a:solidFill>
              </a:rPr>
              <a:t>Long-term key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=〈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nb-NO" sz="2000" b="0" i="1" smtClean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sz="2400" b="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3417" y="1166552"/>
                <a:ext cx="925959" cy="307777"/>
              </a:xfrm>
              <a:prstGeom prst="rect">
                <a:avLst/>
              </a:prstGeom>
              <a:blipFill rotWithShape="0">
                <a:blip r:embed="rId21"/>
                <a:stretch>
                  <a:fillRect l="-9211" r="-4605" b="-372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nb-NO" sz="2000" b="0" dirty="0"/>
                  <a:t>,</a:t>
                </a:r>
                <a:r>
                  <a:rPr lang="nb-NO" sz="2000" b="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000" b="0" dirty="0"/>
                  <a:t>, </a:t>
                </a:r>
                <a14:m>
                  <m:oMath xmlns:m="http://schemas.openxmlformats.org/officeDocument/2006/math">
                    <m:r>
                      <a:rPr lang="nb-NO" sz="20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000" b="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0571" y="1155587"/>
                <a:ext cx="621709" cy="307777"/>
              </a:xfrm>
              <a:prstGeom prst="rect">
                <a:avLst/>
              </a:prstGeom>
              <a:blipFill rotWithShape="0">
                <a:blip r:embed="rId22"/>
                <a:stretch>
                  <a:fillRect l="-25490" t="-24000" r="-12745" b="-5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839922" y="3387174"/>
                <a:ext cx="2285113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9922" y="3387174"/>
                <a:ext cx="2285113" cy="312650"/>
              </a:xfrm>
              <a:prstGeom prst="rect">
                <a:avLst/>
              </a:prstGeom>
              <a:blipFill rotWithShape="0">
                <a:blip r:embed="rId23"/>
                <a:stretch>
                  <a:fillRect l="-3733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864802" y="3387174"/>
                <a:ext cx="2285113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𝐻</m:t>
                      </m:r>
                      <m:d>
                        <m:d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p>
                          <m:r>
                            <a:rPr lang="nb-NO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4802" y="3387174"/>
                <a:ext cx="2285113" cy="312650"/>
              </a:xfrm>
              <a:prstGeom prst="rect">
                <a:avLst/>
              </a:prstGeom>
              <a:blipFill rotWithShape="0">
                <a:blip r:embed="rId24"/>
                <a:stretch>
                  <a:fillRect l="-3467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8" name="Group 47"/>
          <p:cNvGrpSpPr/>
          <p:nvPr/>
        </p:nvGrpSpPr>
        <p:grpSpPr>
          <a:xfrm>
            <a:off x="4356101" y="4095103"/>
            <a:ext cx="3323906" cy="322044"/>
            <a:chOff x="3063347" y="4768650"/>
            <a:chExt cx="5992844" cy="592931"/>
          </a:xfrm>
        </p:grpSpPr>
        <p:cxnSp>
          <p:nvCxnSpPr>
            <p:cNvPr id="49" name="Straight Arrow Connector 48"/>
            <p:cNvCxnSpPr/>
            <p:nvPr/>
          </p:nvCxnSpPr>
          <p:spPr bwMode="auto">
            <a:xfrm>
              <a:off x="3063347" y="5070676"/>
              <a:ext cx="5992844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2"/>
              </a:solidFill>
              <a:prstDash val="solid"/>
              <a:round/>
              <a:headEnd type="triangle" w="med" len="med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50" name="Group 49"/>
            <p:cNvGrpSpPr/>
            <p:nvPr/>
          </p:nvGrpSpPr>
          <p:grpSpPr>
            <a:xfrm>
              <a:off x="3651279" y="4768650"/>
              <a:ext cx="4689156" cy="592931"/>
              <a:chOff x="3820607" y="2927465"/>
              <a:chExt cx="4689156" cy="592931"/>
            </a:xfrm>
          </p:grpSpPr>
          <p:sp>
            <p:nvSpPr>
              <p:cNvPr id="51" name="Can 50"/>
              <p:cNvSpPr/>
              <p:nvPr/>
            </p:nvSpPr>
            <p:spPr bwMode="auto">
              <a:xfrm rot="16200000">
                <a:off x="5895546" y="906179"/>
                <a:ext cx="592931" cy="4635503"/>
              </a:xfrm>
              <a:prstGeom prst="can">
                <a:avLst>
                  <a:gd name="adj" fmla="val 49096"/>
                </a:avLst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vert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AES-GCM</a:t>
                </a:r>
                <a:r>
                  <a:rPr kumimoji="0" lang="en-US" sz="1600" i="0" u="none" strike="noStrike" cap="none" normalizeH="0" baseline="0" dirty="0">
                    <a:ln>
                      <a:noFill/>
                    </a:ln>
                    <a:solidFill>
                      <a:schemeClr val="bg1"/>
                    </a:solidFill>
                    <a:effectLst/>
                  </a:rPr>
                  <a:t>++</a:t>
                </a:r>
              </a:p>
            </p:txBody>
          </p:sp>
          <p:cxnSp>
            <p:nvCxnSpPr>
              <p:cNvPr id="52" name="Straight Arrow Connector 51"/>
              <p:cNvCxnSpPr/>
              <p:nvPr/>
            </p:nvCxnSpPr>
            <p:spPr bwMode="auto">
              <a:xfrm>
                <a:off x="3820607" y="3229491"/>
                <a:ext cx="276788" cy="2054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2"/>
                </a:solidFill>
                <a:prstDash val="solid"/>
                <a:round/>
                <a:headEnd type="none" w="med" len="med"/>
                <a:tailEnd type="none" w="lg" len="lg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pic>
        <p:nvPicPr>
          <p:cNvPr id="54" name="Picture 53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777" y="4793438"/>
            <a:ext cx="780913" cy="765661"/>
          </a:xfrm>
          <a:prstGeom prst="rect">
            <a:avLst/>
          </a:prstGeom>
        </p:spPr>
      </p:pic>
      <p:sp>
        <p:nvSpPr>
          <p:cNvPr id="55" name="Oval 54"/>
          <p:cNvSpPr/>
          <p:nvPr/>
        </p:nvSpPr>
        <p:spPr bwMode="auto">
          <a:xfrm>
            <a:off x="3120428" y="1134291"/>
            <a:ext cx="281958" cy="23886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57" name="Straight Arrow Connector 56"/>
          <p:cNvCxnSpPr>
            <a:stCxn id="55" idx="4"/>
          </p:cNvCxnSpPr>
          <p:nvPr/>
        </p:nvCxnSpPr>
        <p:spPr bwMode="auto">
          <a:xfrm>
            <a:off x="3261407" y="1373152"/>
            <a:ext cx="2396184" cy="344649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9" name="Oval 58"/>
          <p:cNvSpPr/>
          <p:nvPr/>
        </p:nvSpPr>
        <p:spPr bwMode="auto">
          <a:xfrm>
            <a:off x="5353914" y="1851025"/>
            <a:ext cx="399228" cy="1163765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60" name="Straight Arrow Connector 59"/>
          <p:cNvCxnSpPr/>
          <p:nvPr/>
        </p:nvCxnSpPr>
        <p:spPr bwMode="auto">
          <a:xfrm>
            <a:off x="5566297" y="3033840"/>
            <a:ext cx="353733" cy="169294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5" name="Straight Arrow Connector 64"/>
          <p:cNvCxnSpPr/>
          <p:nvPr/>
        </p:nvCxnSpPr>
        <p:spPr bwMode="auto">
          <a:xfrm>
            <a:off x="5165018" y="4507821"/>
            <a:ext cx="430814" cy="41343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8" name="Straight Arrow Connector 67"/>
          <p:cNvCxnSpPr/>
          <p:nvPr/>
        </p:nvCxnSpPr>
        <p:spPr bwMode="auto">
          <a:xfrm>
            <a:off x="5708391" y="4491758"/>
            <a:ext cx="115585" cy="26496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" name="Straight Arrow Connector 70"/>
          <p:cNvCxnSpPr/>
          <p:nvPr/>
        </p:nvCxnSpPr>
        <p:spPr bwMode="auto">
          <a:xfrm flipH="1">
            <a:off x="6139439" y="4475565"/>
            <a:ext cx="140192" cy="282804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5" name="Straight Arrow Connector 74"/>
          <p:cNvCxnSpPr/>
          <p:nvPr/>
        </p:nvCxnSpPr>
        <p:spPr bwMode="auto">
          <a:xfrm flipH="1">
            <a:off x="6298919" y="4517166"/>
            <a:ext cx="280033" cy="30861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Straight Arrow Connector 77"/>
          <p:cNvCxnSpPr/>
          <p:nvPr/>
        </p:nvCxnSpPr>
        <p:spPr bwMode="auto">
          <a:xfrm flipH="1">
            <a:off x="6445773" y="4511040"/>
            <a:ext cx="480383" cy="41021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7" name="Oval 86"/>
          <p:cNvSpPr/>
          <p:nvPr/>
        </p:nvSpPr>
        <p:spPr bwMode="auto">
          <a:xfrm>
            <a:off x="3618307" y="3368323"/>
            <a:ext cx="327622" cy="238861"/>
          </a:xfrm>
          <a:prstGeom prst="ellipse">
            <a:avLst/>
          </a:prstGeom>
          <a:noFill/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916312" y="4297274"/>
            <a:ext cx="3673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Can't compute!</a:t>
            </a:r>
          </a:p>
          <a:p>
            <a:pPr algn="ctr"/>
            <a:r>
              <a:rPr lang="en-US" sz="1600" dirty="0">
                <a:solidFill>
                  <a:srgbClr val="C00000"/>
                </a:solidFill>
              </a:rPr>
              <a:t>(Need to solve DH or DLOG problem)</a:t>
            </a:r>
          </a:p>
        </p:txBody>
      </p:sp>
      <p:cxnSp>
        <p:nvCxnSpPr>
          <p:cNvPr id="90" name="Straight Arrow Connector 89"/>
          <p:cNvCxnSpPr/>
          <p:nvPr/>
        </p:nvCxnSpPr>
        <p:spPr bwMode="auto">
          <a:xfrm flipV="1">
            <a:off x="3140952" y="3636168"/>
            <a:ext cx="535133" cy="67359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9" name="TextBox 98"/>
          <p:cNvSpPr txBox="1"/>
          <p:nvPr/>
        </p:nvSpPr>
        <p:spPr>
          <a:xfrm>
            <a:off x="946467" y="5799173"/>
            <a:ext cx="5581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Forward secrecy: </a:t>
            </a:r>
            <a:r>
              <a:rPr lang="en-US" dirty="0"/>
              <a:t>attacker can't obtain old traffic keys even if it </a:t>
            </a:r>
            <a:r>
              <a:rPr lang="en-US" dirty="0" smtClean="0"/>
              <a:t>obtains </a:t>
            </a:r>
            <a:r>
              <a:rPr lang="en-US" dirty="0"/>
              <a:t>the parties' long-term keys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90841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9" grpId="0" animBg="1"/>
      <p:bldP spid="87" grpId="0" animBg="1"/>
      <p:bldP spid="89" grpId="0"/>
      <p:bldP spid="9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</a:t>
            </a:r>
            <a:r>
              <a:rPr lang="en-US" dirty="0" err="1"/>
              <a:t>Lavabit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7" y="1444625"/>
            <a:ext cx="7324725" cy="15811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599" y="3530536"/>
            <a:ext cx="5453063" cy="20372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011" y="2856419"/>
            <a:ext cx="5508625" cy="19902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5576" y="1176332"/>
            <a:ext cx="4232868" cy="51435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369" y="1152561"/>
            <a:ext cx="1540360" cy="15403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95" t="10895" r="36746" b="27684"/>
          <a:stretch/>
        </p:blipFill>
        <p:spPr>
          <a:xfrm>
            <a:off x="623392" y="207656"/>
            <a:ext cx="533896" cy="65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290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0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13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9315822" y="4998071"/>
            <a:ext cx="12812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Round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itle 50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nb-NO" b="1" i="1" smtClean="0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dirty="0"/>
                  <a:t>-party </a:t>
                </a:r>
                <a:r>
                  <a:rPr lang="en-US" dirty="0" err="1"/>
                  <a:t>Diffie</a:t>
                </a:r>
                <a:r>
                  <a:rPr lang="en-US" dirty="0"/>
                  <a:t>-Hellman</a:t>
                </a:r>
              </a:p>
            </p:txBody>
          </p:sp>
        </mc:Choice>
        <mc:Fallback xmlns="">
          <p:sp>
            <p:nvSpPr>
              <p:cNvPr id="51" name="Title 50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t="-21333" b="-4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ontent Placeholder 53"/>
              <p:cNvSpPr>
                <a:spLocks noGrp="1"/>
              </p:cNvSpPr>
              <p:nvPr>
                <p:ph idx="1"/>
              </p:nvPr>
            </p:nvSpPr>
            <p:spPr>
              <a:xfrm>
                <a:off x="623392" y="1027586"/>
                <a:ext cx="8501419" cy="5068415"/>
              </a:xfrm>
            </p:spPr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sz="180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-party </a:t>
                </a:r>
                <a:r>
                  <a:rPr lang="en-US" sz="1800" dirty="0" err="1"/>
                  <a:t>Diffie</a:t>
                </a:r>
                <a:r>
                  <a:rPr lang="en-US" sz="1800" dirty="0"/>
                  <a:t>-Hellman possible in </a:t>
                </a:r>
                <a14:m>
                  <m:oMath xmlns:m="http://schemas.openxmlformats.org/officeDocument/2006/math">
                    <m:r>
                      <a:rPr lang="nb-NO" sz="1800" b="0" i="1" spc="-30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800" b="0" i="1" spc="-300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sz="1800" dirty="0"/>
                  <a:t> rounds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1-round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-party </a:t>
                </a:r>
                <a:r>
                  <a:rPr lang="en-US" sz="1800" dirty="0" err="1"/>
                  <a:t>Diffie</a:t>
                </a:r>
                <a:r>
                  <a:rPr lang="en-US" sz="1800" dirty="0"/>
                  <a:t>-Hellman: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sz="1600" dirty="0"/>
                  <a:t>:  normal </a:t>
                </a:r>
                <a:r>
                  <a:rPr lang="en-US" sz="1600" dirty="0" err="1"/>
                  <a:t>Diffie</a:t>
                </a:r>
                <a:r>
                  <a:rPr lang="en-US" sz="1600" dirty="0"/>
                  <a:t>-Hellman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US" sz="1600" dirty="0"/>
                  <a:t>:  </a:t>
                </a:r>
                <a:r>
                  <a:rPr lang="en-US" sz="1600" dirty="0" err="1"/>
                  <a:t>Diffie</a:t>
                </a:r>
                <a:r>
                  <a:rPr lang="en-US" sz="1600" dirty="0"/>
                  <a:t>-Hellman with </a:t>
                </a:r>
                <a:r>
                  <a:rPr lang="en-US" sz="1600" i="1" dirty="0"/>
                  <a:t>bilinear pairings </a:t>
                </a:r>
                <a:r>
                  <a:rPr lang="en-US" sz="1600" dirty="0"/>
                  <a:t>(</a:t>
                </a:r>
                <a:r>
                  <a:rPr lang="en-US" sz="1600" b="1" dirty="0" err="1"/>
                  <a:t>Joux</a:t>
                </a:r>
                <a:r>
                  <a:rPr lang="en-US" sz="1600" b="1" dirty="0"/>
                  <a:t> ’00</a:t>
                </a:r>
                <a:r>
                  <a:rPr lang="en-US" sz="1600" dirty="0"/>
                  <a:t>)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≥4</m:t>
                    </m:r>
                  </m:oMath>
                </a14:m>
                <a:r>
                  <a:rPr lang="en-US" sz="1600" dirty="0"/>
                  <a:t>:  open problem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Possible with </a:t>
                </a:r>
                <a:r>
                  <a:rPr lang="en-US" sz="1400" i="1" dirty="0"/>
                  <a:t>multilinear maps</a:t>
                </a:r>
                <a:r>
                  <a:rPr lang="en-US" sz="1400" dirty="0"/>
                  <a:t> (very advanced)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…but we don’t know any secure multilinear maps </a:t>
                </a:r>
                <a:r>
                  <a:rPr lang="en-US" sz="1400" dirty="0">
                    <a:sym typeface="Wingdings" panose="05000000000000000000" pitchFamily="2" charset="2"/>
                  </a:rPr>
                  <a:t></a:t>
                </a:r>
                <a:endParaRPr lang="en-US" sz="1400" dirty="0"/>
              </a:p>
            </p:txBody>
          </p:sp>
        </mc:Choice>
        <mc:Fallback xmlns="">
          <p:sp>
            <p:nvSpPr>
              <p:cNvPr id="54" name="Content Placeholder 5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3392" y="1027586"/>
                <a:ext cx="8501419" cy="5068415"/>
              </a:xfrm>
              <a:blipFill rotWithShape="0">
                <a:blip r:embed="rId3"/>
                <a:stretch>
                  <a:fillRect l="-4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11246605" y="6386992"/>
            <a:ext cx="679124" cy="324680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0660" y="1652567"/>
            <a:ext cx="406514" cy="7633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95071" y="1595417"/>
            <a:ext cx="488080" cy="908792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 bwMode="auto">
          <a:xfrm>
            <a:off x="9746351" y="1823744"/>
            <a:ext cx="930160" cy="0"/>
          </a:xfrm>
          <a:prstGeom prst="straightConnector1">
            <a:avLst/>
          </a:prstGeom>
          <a:ln w="12700">
            <a:solidFill>
              <a:schemeClr val="tx1"/>
            </a:solidFill>
            <a:headEnd type="none" w="med" len="med"/>
            <a:tailEnd type="triangl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 bwMode="auto">
          <a:xfrm>
            <a:off x="9725569" y="2215136"/>
            <a:ext cx="930160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none" w="med" len="med"/>
          </a:ln>
          <a:extLst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9967244" y="1413243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7244" y="1413243"/>
                <a:ext cx="488373" cy="369332"/>
              </a:xfrm>
              <a:prstGeom prst="rect">
                <a:avLst/>
              </a:prstGeom>
              <a:blipFill>
                <a:blip r:embed="rId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970178" y="18461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0178" y="1846198"/>
                <a:ext cx="488373" cy="379784"/>
              </a:xfrm>
              <a:prstGeom prst="rect">
                <a:avLst/>
              </a:prstGeom>
              <a:blipFill>
                <a:blip r:embed="rId8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9043929" y="26236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3929" y="2623698"/>
                <a:ext cx="488373" cy="379784"/>
              </a:xfrm>
              <a:prstGeom prst="rect">
                <a:avLst/>
              </a:prstGeom>
              <a:blipFill>
                <a:blip r:embed="rId11"/>
                <a:stretch>
                  <a:fillRect r="-3750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919636" y="262369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19636" y="2623698"/>
                <a:ext cx="488373" cy="379784"/>
              </a:xfrm>
              <a:prstGeom prst="rect">
                <a:avLst/>
              </a:prstGeom>
              <a:blipFill>
                <a:blip r:embed="rId12"/>
                <a:stretch>
                  <a:fillRect r="-5000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96" b="99493" l="1630" r="98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088" y="3730736"/>
            <a:ext cx="406514" cy="7633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36731" y="4901885"/>
            <a:ext cx="488080" cy="908792"/>
          </a:xfrm>
          <a:prstGeom prst="rect">
            <a:avLst/>
          </a:prstGeom>
        </p:spPr>
      </p:pic>
      <p:pic>
        <p:nvPicPr>
          <p:cNvPr id="1026" name="Picture 2" descr="Dreadlocks Clip Art - Royalty Free - GoGraph"/>
          <p:cNvPicPr>
            <a:picLocks noChangeAspect="1" noChangeArrowheads="1"/>
          </p:cNvPicPr>
          <p:nvPr/>
        </p:nvPicPr>
        <p:blipFill rotWithShape="1">
          <a:blip r:embed="rId13">
            <a:clrChange>
              <a:clrFrom>
                <a:srgbClr val="FFFFF3"/>
              </a:clrFrom>
              <a:clrTo>
                <a:srgbClr val="FFFF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6" r="25741" b="9817"/>
          <a:stretch/>
        </p:blipFill>
        <p:spPr bwMode="auto">
          <a:xfrm>
            <a:off x="10665073" y="5045677"/>
            <a:ext cx="505920" cy="102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8755765" y="3989809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765" y="3989809"/>
                <a:ext cx="488373" cy="369332"/>
              </a:xfrm>
              <a:prstGeom prst="rect">
                <a:avLst/>
              </a:prstGeom>
              <a:blipFill rotWithShape="0">
                <a:blip r:embed="rId14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0690240" y="4144049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0240" y="4144049"/>
                <a:ext cx="488373" cy="379784"/>
              </a:xfrm>
              <a:prstGeom prst="rect">
                <a:avLst/>
              </a:prstGeom>
              <a:blipFill rotWithShape="0">
                <a:blip r:embed="rId15"/>
                <a:stretch>
                  <a:fillRect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9723057" y="6254452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057" y="6254452"/>
                <a:ext cx="488373" cy="369332"/>
              </a:xfrm>
              <a:prstGeom prst="rect">
                <a:avLst/>
              </a:prstGeom>
              <a:blipFill rotWithShape="0">
                <a:blip r:embed="rId1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8033874" y="5417906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874" y="5417906"/>
                <a:ext cx="488373" cy="369332"/>
              </a:xfrm>
              <a:prstGeom prst="rect">
                <a:avLst/>
              </a:prstGeom>
              <a:blipFill rotWithShape="0">
                <a:blip r:embed="rId17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0113923" y="356798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3923" y="3567984"/>
                <a:ext cx="488373" cy="379784"/>
              </a:xfrm>
              <a:prstGeom prst="rect">
                <a:avLst/>
              </a:prstGeom>
              <a:blipFill rotWithShape="0">
                <a:blip r:embed="rId18"/>
                <a:stretch>
                  <a:fillRect r="-5000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11246638" y="552421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6638" y="5524214"/>
                <a:ext cx="488373" cy="379784"/>
              </a:xfrm>
              <a:prstGeom prst="rect">
                <a:avLst/>
              </a:prstGeom>
              <a:blipFill rotWithShape="0">
                <a:blip r:embed="rId19"/>
                <a:stretch>
                  <a:fillRect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8753904" y="3989808"/>
                <a:ext cx="4883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3904" y="3989808"/>
                <a:ext cx="488373" cy="369332"/>
              </a:xfrm>
              <a:prstGeom prst="rect">
                <a:avLst/>
              </a:prstGeom>
              <a:blipFill rotWithShape="0">
                <a:blip r:embed="rId20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10692043" y="4146288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2043" y="4146288"/>
                <a:ext cx="488373" cy="379784"/>
              </a:xfrm>
              <a:prstGeom prst="rect">
                <a:avLst/>
              </a:prstGeom>
              <a:blipFill rotWithShape="0">
                <a:blip r:embed="rId21"/>
                <a:stretch>
                  <a:fillRect r="-5000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9723057" y="6238863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3057" y="6238863"/>
                <a:ext cx="488373" cy="379784"/>
              </a:xfrm>
              <a:prstGeom prst="rect">
                <a:avLst/>
              </a:prstGeom>
              <a:blipFill rotWithShape="0">
                <a:blip r:embed="rId22"/>
                <a:stretch>
                  <a:fillRect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8033217" y="5401293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3217" y="5401293"/>
                <a:ext cx="488373" cy="379784"/>
              </a:xfrm>
              <a:prstGeom prst="rect">
                <a:avLst/>
              </a:prstGeom>
              <a:blipFill rotWithShape="0">
                <a:blip r:embed="rId23"/>
                <a:stretch>
                  <a:fillRect r="-17500"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10113923" y="3565240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3923" y="3565240"/>
                <a:ext cx="488373" cy="379784"/>
              </a:xfrm>
              <a:prstGeom prst="rect">
                <a:avLst/>
              </a:prstGeom>
              <a:blipFill rotWithShape="0">
                <a:blip r:embed="rId24"/>
                <a:stretch>
                  <a:fillRect r="-18750" b="-8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11246605" y="5524214"/>
                <a:ext cx="488373" cy="379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nb-NO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nb-NO" b="1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nb-NO" b="1" i="1" smtClean="0">
                              <a:solidFill>
                                <a:schemeClr val="accent5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46605" y="5524214"/>
                <a:ext cx="488373" cy="379784"/>
              </a:xfrm>
              <a:prstGeom prst="rect">
                <a:avLst/>
              </a:prstGeom>
              <a:blipFill rotWithShape="0">
                <a:blip r:embed="rId25"/>
                <a:stretch>
                  <a:fillRect r="-17500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 bwMode="auto">
          <a:xfrm>
            <a:off x="8789967" y="4195500"/>
            <a:ext cx="2049520" cy="1924938"/>
          </a:xfrm>
          <a:prstGeom prst="arc">
            <a:avLst>
              <a:gd name="adj1" fmla="val 12494522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Arc 51"/>
          <p:cNvSpPr/>
          <p:nvPr/>
        </p:nvSpPr>
        <p:spPr bwMode="auto">
          <a:xfrm rot="5400000">
            <a:off x="8855596" y="4252466"/>
            <a:ext cx="2161657" cy="2025569"/>
          </a:xfrm>
          <a:prstGeom prst="arc">
            <a:avLst>
              <a:gd name="adj1" fmla="val 11907038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Arc 52"/>
          <p:cNvSpPr/>
          <p:nvPr/>
        </p:nvSpPr>
        <p:spPr bwMode="auto">
          <a:xfrm rot="13549864">
            <a:off x="8552721" y="4016276"/>
            <a:ext cx="2409743" cy="2085792"/>
          </a:xfrm>
          <a:prstGeom prst="arc">
            <a:avLst>
              <a:gd name="adj1" fmla="val 11234282"/>
              <a:gd name="adj2" fmla="val 15202602"/>
            </a:avLst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9315822" y="4995588"/>
            <a:ext cx="115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Round 1</a:t>
            </a:r>
          </a:p>
        </p:txBody>
      </p:sp>
    </p:spTree>
    <p:extLst>
      <p:ext uri="{BB962C8B-B14F-4D97-AF65-F5344CB8AC3E}">
        <p14:creationId xmlns:p14="http://schemas.microsoft.com/office/powerpoint/2010/main" val="157921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3" grpId="0"/>
      <p:bldP spid="24" grpId="0"/>
      <p:bldP spid="34" grpId="0"/>
      <p:bldP spid="34" grpId="1"/>
      <p:bldP spid="34" grpId="2"/>
      <p:bldP spid="37" grpId="0"/>
      <p:bldP spid="37" grpId="1"/>
      <p:bldP spid="37" grpId="2"/>
      <p:bldP spid="38" grpId="0"/>
      <p:bldP spid="38" grpId="1"/>
      <p:bldP spid="38" grpId="2"/>
      <p:bldP spid="39" grpId="0"/>
      <p:bldP spid="39" grpId="1"/>
      <p:bldP spid="39" grpId="2"/>
      <p:bldP spid="40" grpId="0"/>
      <p:bldP spid="40" grpId="1"/>
      <p:bldP spid="40" grpId="2"/>
      <p:bldP spid="41" grpId="0"/>
      <p:bldP spid="41" grpId="1"/>
      <p:bldP spid="41" grpId="2"/>
      <p:bldP spid="42" grpId="0"/>
      <p:bldP spid="42" grpId="1"/>
      <p:bldP spid="43" grpId="0"/>
      <p:bldP spid="43" grpId="1"/>
      <p:bldP spid="44" grpId="0"/>
      <p:bldP spid="44" grpId="1"/>
      <p:bldP spid="45" grpId="0"/>
      <p:bldP spid="46" grpId="0"/>
      <p:bldP spid="47" grpId="0"/>
      <p:bldP spid="32" grpId="0" animBg="1"/>
      <p:bldP spid="52" grpId="0" animBg="1"/>
      <p:bldP spid="53" grpId="0" animBg="1"/>
      <p:bldP spid="2" grpId="0"/>
      <p:bldP spid="2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Special algorithms needed to deal with the large numbers in asymmetric cryptography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Square-and-multiply for group exponentiation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Straightforward implementation not secure against side-channel attacks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Prime finding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Common in practice: pick random number; check if prime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Primality tests: Fermat's, Miller-Rabin (small one-sided error)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Plain </a:t>
            </a:r>
            <a:r>
              <a:rPr lang="en-US" dirty="0" err="1"/>
              <a:t>Diffie</a:t>
            </a:r>
            <a:r>
              <a:rPr lang="en-US" dirty="0"/>
              <a:t>-Hellman is </a:t>
            </a:r>
            <a:r>
              <a:rPr lang="en-US" i="1" dirty="0"/>
              <a:t>not</a:t>
            </a:r>
            <a:r>
              <a:rPr lang="en-US" dirty="0"/>
              <a:t> secure against active adversaries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Man-in-the-middle attack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Problem: lack of authentication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Common solution: digital signatures (used in TLS, IPsec, SSH)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Modern solution: long-term </a:t>
            </a:r>
            <a:r>
              <a:rPr lang="en-US" dirty="0" err="1"/>
              <a:t>Diffie</a:t>
            </a:r>
            <a:r>
              <a:rPr lang="en-US" dirty="0"/>
              <a:t>-Hellman keys mixed with ephemeral </a:t>
            </a:r>
            <a:r>
              <a:rPr lang="en-US" dirty="0" err="1"/>
              <a:t>Diffie</a:t>
            </a:r>
            <a:r>
              <a:rPr lang="en-US" dirty="0"/>
              <a:t>-Hellman keys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Noise protocol, Signal, </a:t>
            </a:r>
            <a:r>
              <a:rPr lang="en-US" dirty="0" err="1"/>
              <a:t>What'sApp</a:t>
            </a:r>
            <a:r>
              <a:rPr lang="en-US" dirty="0"/>
              <a:t>, Facebook Messenger Secret Conversations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82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15532</TotalTime>
  <Words>1267</Words>
  <Application>Microsoft Office PowerPoint</Application>
  <PresentationFormat>Widescreen</PresentationFormat>
  <Paragraphs>765</Paragraphs>
  <Slides>34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 Unicode MS</vt:lpstr>
      <vt:lpstr>Arial</vt:lpstr>
      <vt:lpstr>Calibri</vt:lpstr>
      <vt:lpstr>Cambria</vt:lpstr>
      <vt:lpstr>Cambria Math</vt:lpstr>
      <vt:lpstr>Times New Roman</vt:lpstr>
      <vt:lpstr>Wingdings</vt:lpstr>
      <vt:lpstr>1_TEK4500-UIO</vt:lpstr>
      <vt:lpstr>TEK4500-UIO</vt:lpstr>
      <vt:lpstr>2_TEK4500-UIO</vt:lpstr>
      <vt:lpstr>Lecture 10 – Diffie-Hellman key exchange III, computational aspects, Noise</vt:lpstr>
      <vt:lpstr>Diffie-Hellman</vt:lpstr>
      <vt:lpstr>Diffie-Hellman – security </vt:lpstr>
      <vt:lpstr>Diffie-Hellman in (Z_p^∗,⋅)</vt:lpstr>
      <vt:lpstr>Big-number arithmetic</vt:lpstr>
      <vt:lpstr>Big-number arithmetic</vt:lpstr>
      <vt:lpstr>Big-number arithmetic</vt:lpstr>
      <vt:lpstr>Diffie-Hellman – computations </vt:lpstr>
      <vt:lpstr>Computing in groups – exponentiation </vt:lpstr>
      <vt:lpstr>Computing in groups – exponentiation; square-and-multiply </vt:lpstr>
      <vt:lpstr>Computing in groups – exponentiation; square-and-multiply </vt:lpstr>
      <vt:lpstr>Square-and-multiply</vt:lpstr>
      <vt:lpstr>Side-channel attacks – power analysis</vt:lpstr>
      <vt:lpstr>Mitigations </vt:lpstr>
      <vt:lpstr>Diffie-Hellman – computations </vt:lpstr>
      <vt:lpstr>Finding large prime numbers</vt:lpstr>
      <vt:lpstr>Finding large prime numbers</vt:lpstr>
      <vt:lpstr>Fermat’s theorem</vt:lpstr>
      <vt:lpstr>Fermat primality test</vt:lpstr>
      <vt:lpstr>Finding primes</vt:lpstr>
      <vt:lpstr>Finding primes in practice </vt:lpstr>
      <vt:lpstr>Finding generators</vt:lpstr>
      <vt:lpstr>Diffie-Hellman – computations </vt:lpstr>
      <vt:lpstr>PowerPoint Presentation</vt:lpstr>
      <vt:lpstr>Diffie-Hellman – man-in-the-middle attack</vt:lpstr>
      <vt:lpstr>Diffie-Hellman – man-in-the-middle attack</vt:lpstr>
      <vt:lpstr>Diffie-Hellman – man-in-the-middle attack</vt:lpstr>
      <vt:lpstr>Noise-protocol</vt:lpstr>
      <vt:lpstr>Noise-protocol</vt:lpstr>
      <vt:lpstr>Noise-protocol</vt:lpstr>
      <vt:lpstr>Forward secrecy</vt:lpstr>
      <vt:lpstr>      Lavabit</vt:lpstr>
      <vt:lpstr>N-party Diffie-Hellman</vt:lpstr>
      <vt:lpstr>Summary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766</cp:revision>
  <dcterms:created xsi:type="dcterms:W3CDTF">2020-06-02T10:31:43Z</dcterms:created>
  <dcterms:modified xsi:type="dcterms:W3CDTF">2023-11-01T17:59:12Z</dcterms:modified>
</cp:coreProperties>
</file>