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37"/>
  </p:notesMasterIdLst>
  <p:handoutMasterIdLst>
    <p:handoutMasterId r:id="rId38"/>
  </p:handoutMasterIdLst>
  <p:sldIdLst>
    <p:sldId id="327" r:id="rId4"/>
    <p:sldId id="404" r:id="rId5"/>
    <p:sldId id="424" r:id="rId6"/>
    <p:sldId id="339" r:id="rId7"/>
    <p:sldId id="363" r:id="rId8"/>
    <p:sldId id="359" r:id="rId9"/>
    <p:sldId id="375" r:id="rId10"/>
    <p:sldId id="360" r:id="rId11"/>
    <p:sldId id="355" r:id="rId12"/>
    <p:sldId id="361" r:id="rId13"/>
    <p:sldId id="328" r:id="rId14"/>
    <p:sldId id="426" r:id="rId15"/>
    <p:sldId id="329" r:id="rId16"/>
    <p:sldId id="330" r:id="rId17"/>
    <p:sldId id="432" r:id="rId18"/>
    <p:sldId id="345" r:id="rId19"/>
    <p:sldId id="331" r:id="rId20"/>
    <p:sldId id="358" r:id="rId21"/>
    <p:sldId id="433" r:id="rId22"/>
    <p:sldId id="350" r:id="rId23"/>
    <p:sldId id="425" r:id="rId24"/>
    <p:sldId id="401" r:id="rId25"/>
    <p:sldId id="341" r:id="rId26"/>
    <p:sldId id="397" r:id="rId27"/>
    <p:sldId id="398" r:id="rId28"/>
    <p:sldId id="369" r:id="rId29"/>
    <p:sldId id="407" r:id="rId30"/>
    <p:sldId id="396" r:id="rId31"/>
    <p:sldId id="354" r:id="rId32"/>
    <p:sldId id="405" r:id="rId33"/>
    <p:sldId id="352" r:id="rId34"/>
    <p:sldId id="353" r:id="rId35"/>
    <p:sldId id="42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E6AF00"/>
    <a:srgbClr val="6FA58E"/>
    <a:srgbClr val="0B0B92"/>
    <a:srgbClr val="EC1C24"/>
    <a:srgbClr val="FF7F27"/>
    <a:srgbClr val="F2B800"/>
    <a:srgbClr val="FFF3CD"/>
    <a:srgbClr val="EFEFFB"/>
    <a:srgbClr val="D4D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9988" autoAdjust="0"/>
  </p:normalViewPr>
  <p:slideViewPr>
    <p:cSldViewPr snapToGrid="0" showGuides="1">
      <p:cViewPr varScale="1">
        <p:scale>
          <a:sx n="63" d="100"/>
          <a:sy n="63" d="100"/>
        </p:scale>
        <p:origin x="90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ommentAuthors" Target="commentAuthor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9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14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8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14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2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3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6499" y="6386992"/>
            <a:ext cx="55922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58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887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525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21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10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753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98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52963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352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80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6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142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52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91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63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8405678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86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371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31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2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97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37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0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9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18" Type="http://schemas.openxmlformats.org/officeDocument/2006/relationships/image" Target="../media/image25.png"/><Relationship Id="rId26" Type="http://schemas.openxmlformats.org/officeDocument/2006/relationships/image" Target="../media/image31.png"/><Relationship Id="rId3" Type="http://schemas.openxmlformats.org/officeDocument/2006/relationships/image" Target="../media/image13.png"/><Relationship Id="rId21" Type="http://schemas.openxmlformats.org/officeDocument/2006/relationships/image" Target="../media/image27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microsoft.com/office/2007/relationships/hdphoto" Target="../media/hdphoto6.wdp"/><Relationship Id="rId25" Type="http://schemas.microsoft.com/office/2007/relationships/hdphoto" Target="../media/hdphoto9.wdp"/><Relationship Id="rId2" Type="http://schemas.openxmlformats.org/officeDocument/2006/relationships/image" Target="../media/image12.pn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24" Type="http://schemas.openxmlformats.org/officeDocument/2006/relationships/image" Target="../media/image29.png"/><Relationship Id="rId5" Type="http://schemas.openxmlformats.org/officeDocument/2006/relationships/image" Target="../media/image14.png"/><Relationship Id="rId15" Type="http://schemas.microsoft.com/office/2007/relationships/hdphoto" Target="../media/hdphoto5.wdp"/><Relationship Id="rId23" Type="http://schemas.openxmlformats.org/officeDocument/2006/relationships/image" Target="../media/image28.png"/><Relationship Id="rId10" Type="http://schemas.openxmlformats.org/officeDocument/2006/relationships/image" Target="../media/image20.jpeg"/><Relationship Id="rId19" Type="http://schemas.microsoft.com/office/2007/relationships/hdphoto" Target="../media/hdphoto7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3.png"/><Relationship Id="rId22" Type="http://schemas.microsoft.com/office/2007/relationships/hdphoto" Target="../media/hdphoto8.wdp"/><Relationship Id="rId27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6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10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1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68.png"/><Relationship Id="rId18" Type="http://schemas.openxmlformats.org/officeDocument/2006/relationships/image" Target="../media/image77.png"/><Relationship Id="rId3" Type="http://schemas.openxmlformats.org/officeDocument/2006/relationships/image" Target="../media/image62.png"/><Relationship Id="rId21" Type="http://schemas.openxmlformats.org/officeDocument/2006/relationships/image" Target="../media/image80.png"/><Relationship Id="rId7" Type="http://schemas.openxmlformats.org/officeDocument/2006/relationships/image" Target="../media/image66.png"/><Relationship Id="rId12" Type="http://schemas.openxmlformats.org/officeDocument/2006/relationships/image" Target="../media/image49.png"/><Relationship Id="rId17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image" Target="../media/image71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48.png"/><Relationship Id="rId19" Type="http://schemas.openxmlformats.org/officeDocument/2006/relationships/image" Target="../media/image72.png"/><Relationship Id="rId4" Type="http://schemas.openxmlformats.org/officeDocument/2006/relationships/image" Target="../media/image63.png"/><Relationship Id="rId9" Type="http://schemas.openxmlformats.org/officeDocument/2006/relationships/image" Target="../media/image47.png"/><Relationship Id="rId14" Type="http://schemas.openxmlformats.org/officeDocument/2006/relationships/image" Target="../media/image69.png"/><Relationship Id="rId22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0.png"/><Relationship Id="rId18" Type="http://schemas.openxmlformats.org/officeDocument/2006/relationships/image" Target="../media/image651.png"/><Relationship Id="rId26" Type="http://schemas.openxmlformats.org/officeDocument/2006/relationships/image" Target="../media/image680.png"/><Relationship Id="rId3" Type="http://schemas.openxmlformats.org/officeDocument/2006/relationships/image" Target="../media/image490.png"/><Relationship Id="rId21" Type="http://schemas.openxmlformats.org/officeDocument/2006/relationships/image" Target="../media/image85.png"/><Relationship Id="rId34" Type="http://schemas.openxmlformats.org/officeDocument/2006/relationships/image" Target="../media/image87.png"/><Relationship Id="rId7" Type="http://schemas.openxmlformats.org/officeDocument/2006/relationships/image" Target="../media/image530.png"/><Relationship Id="rId12" Type="http://schemas.openxmlformats.org/officeDocument/2006/relationships/image" Target="../media/image540.png"/><Relationship Id="rId17" Type="http://schemas.openxmlformats.org/officeDocument/2006/relationships/image" Target="../media/image590.png"/><Relationship Id="rId25" Type="http://schemas.openxmlformats.org/officeDocument/2006/relationships/image" Target="../media/image450.png"/><Relationship Id="rId33" Type="http://schemas.openxmlformats.org/officeDocument/2006/relationships/image" Target="../media/image750.png"/><Relationship Id="rId2" Type="http://schemas.openxmlformats.org/officeDocument/2006/relationships/image" Target="../media/image480.png"/><Relationship Id="rId16" Type="http://schemas.openxmlformats.org/officeDocument/2006/relationships/image" Target="../media/image580.png"/><Relationship Id="rId20" Type="http://schemas.openxmlformats.org/officeDocument/2006/relationships/image" Target="../media/image84.png"/><Relationship Id="rId29" Type="http://schemas.openxmlformats.org/officeDocument/2006/relationships/image" Target="../media/image7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30.png"/><Relationship Id="rId24" Type="http://schemas.openxmlformats.org/officeDocument/2006/relationships/image" Target="../media/image661.png"/><Relationship Id="rId32" Type="http://schemas.openxmlformats.org/officeDocument/2006/relationships/image" Target="../media/image740.png"/><Relationship Id="rId5" Type="http://schemas.openxmlformats.org/officeDocument/2006/relationships/image" Target="../media/image510.png"/><Relationship Id="rId15" Type="http://schemas.openxmlformats.org/officeDocument/2006/relationships/image" Target="../media/image570.png"/><Relationship Id="rId23" Type="http://schemas.openxmlformats.org/officeDocument/2006/relationships/image" Target="../media/image650.png"/><Relationship Id="rId28" Type="http://schemas.openxmlformats.org/officeDocument/2006/relationships/image" Target="../media/image700.png"/><Relationship Id="rId10" Type="http://schemas.openxmlformats.org/officeDocument/2006/relationships/image" Target="../media/image560.png"/><Relationship Id="rId19" Type="http://schemas.openxmlformats.org/officeDocument/2006/relationships/image" Target="../media/image83.png"/><Relationship Id="rId31" Type="http://schemas.openxmlformats.org/officeDocument/2006/relationships/image" Target="../media/image730.png"/><Relationship Id="rId4" Type="http://schemas.openxmlformats.org/officeDocument/2006/relationships/image" Target="../media/image500.png"/><Relationship Id="rId9" Type="http://schemas.openxmlformats.org/officeDocument/2006/relationships/image" Target="../media/image551.png"/><Relationship Id="rId14" Type="http://schemas.openxmlformats.org/officeDocument/2006/relationships/image" Target="../media/image641.png"/><Relationship Id="rId22" Type="http://schemas.openxmlformats.org/officeDocument/2006/relationships/image" Target="../media/image640.png"/><Relationship Id="rId27" Type="http://schemas.openxmlformats.org/officeDocument/2006/relationships/image" Target="../media/image86.png"/><Relationship Id="rId30" Type="http://schemas.openxmlformats.org/officeDocument/2006/relationships/image" Target="../media/image720.png"/><Relationship Id="rId35" Type="http://schemas.openxmlformats.org/officeDocument/2006/relationships/image" Target="../media/image88.png"/><Relationship Id="rId8" Type="http://schemas.openxmlformats.org/officeDocument/2006/relationships/image" Target="../media/image5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96.png"/><Relationship Id="rId3" Type="http://schemas.openxmlformats.org/officeDocument/2006/relationships/image" Target="../media/image481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491.png"/><Relationship Id="rId10" Type="http://schemas.openxmlformats.org/officeDocument/2006/relationships/image" Target="../media/image93.png"/><Relationship Id="rId4" Type="http://schemas.openxmlformats.org/officeDocument/2006/relationships/image" Target="../media/image91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80.png"/><Relationship Id="rId3" Type="http://schemas.openxmlformats.org/officeDocument/2006/relationships/image" Target="../media/image780.png"/><Relationship Id="rId7" Type="http://schemas.openxmlformats.org/officeDocument/2006/relationships/image" Target="../media/image951.png"/><Relationship Id="rId12" Type="http://schemas.openxmlformats.org/officeDocument/2006/relationships/image" Target="../media/image870.png"/><Relationship Id="rId17" Type="http://schemas.openxmlformats.org/officeDocument/2006/relationships/image" Target="../media/image920.png"/><Relationship Id="rId2" Type="http://schemas.openxmlformats.org/officeDocument/2006/relationships/image" Target="../media/image770.png"/><Relationship Id="rId16" Type="http://schemas.openxmlformats.org/officeDocument/2006/relationships/image" Target="../media/image9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11.png"/><Relationship Id="rId11" Type="http://schemas.openxmlformats.org/officeDocument/2006/relationships/image" Target="../media/image860.png"/><Relationship Id="rId5" Type="http://schemas.openxmlformats.org/officeDocument/2006/relationships/image" Target="../media/image801.png"/><Relationship Id="rId15" Type="http://schemas.openxmlformats.org/officeDocument/2006/relationships/image" Target="../media/image900.png"/><Relationship Id="rId10" Type="http://schemas.openxmlformats.org/officeDocument/2006/relationships/image" Target="../media/image850.png"/><Relationship Id="rId4" Type="http://schemas.openxmlformats.org/officeDocument/2006/relationships/image" Target="../media/image790.png"/><Relationship Id="rId9" Type="http://schemas.openxmlformats.org/officeDocument/2006/relationships/image" Target="../media/image840.png"/><Relationship Id="rId14" Type="http://schemas.openxmlformats.org/officeDocument/2006/relationships/image" Target="../media/image8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13" Type="http://schemas.openxmlformats.org/officeDocument/2006/relationships/image" Target="../media/image99.png"/><Relationship Id="rId7" Type="http://schemas.openxmlformats.org/officeDocument/2006/relationships/image" Target="../media/image940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image" Target="../media/image961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30.png"/><Relationship Id="rId11" Type="http://schemas.openxmlformats.org/officeDocument/2006/relationships/image" Target="../media/image970.png"/><Relationship Id="rId5" Type="http://schemas.openxmlformats.org/officeDocument/2006/relationships/image" Target="../media/image950.png"/><Relationship Id="rId15" Type="http://schemas.openxmlformats.org/officeDocument/2006/relationships/image" Target="../media/image101.png"/><Relationship Id="rId10" Type="http://schemas.openxmlformats.org/officeDocument/2006/relationships/image" Target="../media/image960.png"/><Relationship Id="rId4" Type="http://schemas.openxmlformats.org/officeDocument/2006/relationships/image" Target="../media/image941.png"/><Relationship Id="rId9" Type="http://schemas.openxmlformats.org/officeDocument/2006/relationships/image" Target="../media/image810.png"/><Relationship Id="rId14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10.png"/><Relationship Id="rId18" Type="http://schemas.openxmlformats.org/officeDocument/2006/relationships/image" Target="../media/image116.png"/><Relationship Id="rId3" Type="http://schemas.openxmlformats.org/officeDocument/2006/relationships/image" Target="../media/image1040.png"/><Relationship Id="rId21" Type="http://schemas.openxmlformats.org/officeDocument/2006/relationships/image" Target="../media/image119.png"/><Relationship Id="rId7" Type="http://schemas.openxmlformats.org/officeDocument/2006/relationships/image" Target="../media/image108.png"/><Relationship Id="rId12" Type="http://schemas.openxmlformats.org/officeDocument/2006/relationships/image" Target="../media/image1100.png"/><Relationship Id="rId17" Type="http://schemas.openxmlformats.org/officeDocument/2006/relationships/image" Target="../media/image115.png"/><Relationship Id="rId2" Type="http://schemas.openxmlformats.org/officeDocument/2006/relationships/image" Target="../media/image104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10" Type="http://schemas.openxmlformats.org/officeDocument/2006/relationships/image" Target="../media/image111.png"/><Relationship Id="rId19" Type="http://schemas.openxmlformats.org/officeDocument/2006/relationships/image" Target="../media/image117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8" Type="http://schemas.openxmlformats.org/officeDocument/2006/relationships/image" Target="../media/image134.png"/><Relationship Id="rId26" Type="http://schemas.openxmlformats.org/officeDocument/2006/relationships/image" Target="../media/image142.png"/><Relationship Id="rId3" Type="http://schemas.openxmlformats.org/officeDocument/2006/relationships/image" Target="../media/image123.png"/><Relationship Id="rId21" Type="http://schemas.openxmlformats.org/officeDocument/2006/relationships/image" Target="../media/image137.png"/><Relationship Id="rId7" Type="http://schemas.openxmlformats.org/officeDocument/2006/relationships/image" Target="../media/image127.png"/><Relationship Id="rId17" Type="http://schemas.openxmlformats.org/officeDocument/2006/relationships/image" Target="../media/image133.png"/><Relationship Id="rId25" Type="http://schemas.openxmlformats.org/officeDocument/2006/relationships/image" Target="../media/image141.png"/><Relationship Id="rId2" Type="http://schemas.openxmlformats.org/officeDocument/2006/relationships/image" Target="../media/image122.png"/><Relationship Id="rId16" Type="http://schemas.openxmlformats.org/officeDocument/2006/relationships/image" Target="../media/image132.png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24" Type="http://schemas.openxmlformats.org/officeDocument/2006/relationships/image" Target="../media/image140.png"/><Relationship Id="rId5" Type="http://schemas.openxmlformats.org/officeDocument/2006/relationships/image" Target="../media/image125.png"/><Relationship Id="rId15" Type="http://schemas.openxmlformats.org/officeDocument/2006/relationships/image" Target="../media/image1250.png"/><Relationship Id="rId23" Type="http://schemas.openxmlformats.org/officeDocument/2006/relationships/image" Target="../media/image139.png"/><Relationship Id="rId10" Type="http://schemas.openxmlformats.org/officeDocument/2006/relationships/image" Target="../media/image130.png"/><Relationship Id="rId19" Type="http://schemas.openxmlformats.org/officeDocument/2006/relationships/image" Target="../media/image135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22" Type="http://schemas.openxmlformats.org/officeDocument/2006/relationships/image" Target="../media/image1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0.png"/><Relationship Id="rId3" Type="http://schemas.openxmlformats.org/officeDocument/2006/relationships/image" Target="../media/image1300.png"/><Relationship Id="rId7" Type="http://schemas.openxmlformats.org/officeDocument/2006/relationships/image" Target="../media/image1340.png"/><Relationship Id="rId12" Type="http://schemas.openxmlformats.org/officeDocument/2006/relationships/image" Target="../media/image1391.png"/><Relationship Id="rId2" Type="http://schemas.openxmlformats.org/officeDocument/2006/relationships/image" Target="../media/image129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30.png"/><Relationship Id="rId11" Type="http://schemas.openxmlformats.org/officeDocument/2006/relationships/image" Target="../media/image1380.png"/><Relationship Id="rId5" Type="http://schemas.openxmlformats.org/officeDocument/2006/relationships/image" Target="../media/image1320.png"/><Relationship Id="rId10" Type="http://schemas.openxmlformats.org/officeDocument/2006/relationships/image" Target="../media/image1370.png"/><Relationship Id="rId4" Type="http://schemas.openxmlformats.org/officeDocument/2006/relationships/image" Target="../media/image1310.png"/><Relationship Id="rId9" Type="http://schemas.openxmlformats.org/officeDocument/2006/relationships/image" Target="../media/image13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13" Type="http://schemas.openxmlformats.org/officeDocument/2006/relationships/image" Target="../media/image148.png"/><Relationship Id="rId3" Type="http://schemas.openxmlformats.org/officeDocument/2006/relationships/image" Target="../media/image1401.png"/><Relationship Id="rId12" Type="http://schemas.openxmlformats.org/officeDocument/2006/relationships/image" Target="../media/image1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11" Type="http://schemas.openxmlformats.org/officeDocument/2006/relationships/image" Target="../media/image146.png"/><Relationship Id="rId5" Type="http://schemas.openxmlformats.org/officeDocument/2006/relationships/image" Target="../media/image1421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4" Type="http://schemas.openxmlformats.org/officeDocument/2006/relationships/image" Target="../media/image1411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39.png"/><Relationship Id="rId3" Type="http://schemas.openxmlformats.org/officeDocument/2006/relationships/image" Target="../media/image1352.png"/><Relationship Id="rId7" Type="http://schemas.openxmlformats.org/officeDocument/2006/relationships/image" Target="../media/image152.png"/><Relationship Id="rId12" Type="http://schemas.openxmlformats.org/officeDocument/2006/relationships/image" Target="../media/image143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15" Type="http://schemas.openxmlformats.org/officeDocument/2006/relationships/image" Target="../media/image42.png"/><Relationship Id="rId10" Type="http://schemas.openxmlformats.org/officeDocument/2006/relationships/image" Target="../media/image155.png"/><Relationship Id="rId4" Type="http://schemas.openxmlformats.org/officeDocument/2006/relationships/image" Target="../media/image151.png"/><Relationship Id="rId9" Type="http://schemas.openxmlformats.org/officeDocument/2006/relationships/image" Target="../media/image154.png"/><Relationship Id="rId1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42.png"/><Relationship Id="rId3" Type="http://schemas.openxmlformats.org/officeDocument/2006/relationships/image" Target="../media/image158.png"/><Relationship Id="rId7" Type="http://schemas.openxmlformats.org/officeDocument/2006/relationships/image" Target="../media/image160.png"/><Relationship Id="rId12" Type="http://schemas.microsoft.com/office/2007/relationships/hdphoto" Target="../media/hdphoto10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7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90.png"/><Relationship Id="rId11" Type="http://schemas.openxmlformats.org/officeDocument/2006/relationships/image" Target="../media/image39.png"/><Relationship Id="rId5" Type="http://schemas.openxmlformats.org/officeDocument/2006/relationships/image" Target="../media/image159.png"/><Relationship Id="rId15" Type="http://schemas.openxmlformats.org/officeDocument/2006/relationships/image" Target="../media/image164.png"/><Relationship Id="rId10" Type="http://schemas.openxmlformats.org/officeDocument/2006/relationships/image" Target="../media/image1540.png"/><Relationship Id="rId4" Type="http://schemas.openxmlformats.org/officeDocument/2006/relationships/image" Target="../media/image1580.png"/><Relationship Id="rId9" Type="http://schemas.openxmlformats.org/officeDocument/2006/relationships/image" Target="../media/image162.png"/><Relationship Id="rId14" Type="http://schemas.openxmlformats.org/officeDocument/2006/relationships/image" Target="../media/image16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microsoft.com/office/2007/relationships/hdphoto" Target="../media/hdphoto10.wdp"/><Relationship Id="rId18" Type="http://schemas.microsoft.com/office/2007/relationships/hdphoto" Target="../media/hdphoto11.wdp"/><Relationship Id="rId3" Type="http://schemas.openxmlformats.org/officeDocument/2006/relationships/image" Target="../media/image1610.png"/><Relationship Id="rId7" Type="http://schemas.openxmlformats.org/officeDocument/2006/relationships/image" Target="../media/image152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63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5" Type="http://schemas.openxmlformats.org/officeDocument/2006/relationships/image" Target="../media/image151.png"/><Relationship Id="rId15" Type="http://schemas.openxmlformats.org/officeDocument/2006/relationships/image" Target="../media/image1621.png"/><Relationship Id="rId10" Type="http://schemas.openxmlformats.org/officeDocument/2006/relationships/image" Target="../media/image155.png"/><Relationship Id="rId19" Type="http://schemas.openxmlformats.org/officeDocument/2006/relationships/image" Target="../media/image1430.png"/><Relationship Id="rId4" Type="http://schemas.openxmlformats.org/officeDocument/2006/relationships/image" Target="../media/image1352.png"/><Relationship Id="rId9" Type="http://schemas.openxmlformats.org/officeDocument/2006/relationships/image" Target="../media/image154.png"/><Relationship Id="rId1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44.png"/><Relationship Id="rId7" Type="http://schemas.openxmlformats.org/officeDocument/2006/relationships/image" Target="../media/image1650.png"/><Relationship Id="rId12" Type="http://schemas.openxmlformats.org/officeDocument/2006/relationships/image" Target="../media/image170.png"/><Relationship Id="rId2" Type="http://schemas.openxmlformats.org/officeDocument/2006/relationships/image" Target="../media/image16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40.png"/><Relationship Id="rId11" Type="http://schemas.openxmlformats.org/officeDocument/2006/relationships/image" Target="../media/image169.png"/><Relationship Id="rId5" Type="http://schemas.openxmlformats.org/officeDocument/2006/relationships/image" Target="../media/image1630.png"/><Relationship Id="rId10" Type="http://schemas.openxmlformats.org/officeDocument/2006/relationships/image" Target="../media/image168.png"/><Relationship Id="rId4" Type="http://schemas.microsoft.com/office/2007/relationships/hdphoto" Target="../media/hdphoto11.wdp"/><Relationship Id="rId9" Type="http://schemas.openxmlformats.org/officeDocument/2006/relationships/image" Target="../media/image16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microsoft.com/office/2007/relationships/hdphoto" Target="../media/hdphoto11.wdp"/><Relationship Id="rId7" Type="http://schemas.openxmlformats.org/officeDocument/2006/relationships/image" Target="../media/image173.png"/><Relationship Id="rId12" Type="http://schemas.openxmlformats.org/officeDocument/2006/relationships/image" Target="../media/image17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2.png"/><Relationship Id="rId11" Type="http://schemas.openxmlformats.org/officeDocument/2006/relationships/image" Target="../media/image176.png"/><Relationship Id="rId5" Type="http://schemas.openxmlformats.org/officeDocument/2006/relationships/image" Target="../media/image1640.png"/><Relationship Id="rId10" Type="http://schemas.openxmlformats.org/officeDocument/2006/relationships/image" Target="../media/image175.png"/><Relationship Id="rId4" Type="http://schemas.openxmlformats.org/officeDocument/2006/relationships/image" Target="../media/image171.png"/><Relationship Id="rId9" Type="http://schemas.openxmlformats.org/officeDocument/2006/relationships/image" Target="../media/image1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0.png"/><Relationship Id="rId63" Type="http://schemas.openxmlformats.org/officeDocument/2006/relationships/image" Target="../media/image431.png"/><Relationship Id="rId38" Type="http://schemas.openxmlformats.org/officeDocument/2006/relationships/image" Target="../media/image397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7.xml"/><Relationship Id="rId41" Type="http://schemas.openxmlformats.org/officeDocument/2006/relationships/image" Target="../media/image191.png"/><Relationship Id="rId54" Type="http://schemas.openxmlformats.org/officeDocument/2006/relationships/image" Target="../media/image192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89.png"/><Relationship Id="rId37" Type="http://schemas.openxmlformats.org/officeDocument/2006/relationships/image" Target="../media/image394.png"/><Relationship Id="rId40" Type="http://schemas.openxmlformats.org/officeDocument/2006/relationships/image" Target="../media/image190.png"/><Relationship Id="rId45" Type="http://schemas.openxmlformats.org/officeDocument/2006/relationships/image" Target="../media/image409.png"/><Relationship Id="rId53" Type="http://schemas.openxmlformats.org/officeDocument/2006/relationships/image" Target="../media/image419.png"/><Relationship Id="rId58" Type="http://schemas.openxmlformats.org/officeDocument/2006/relationships/image" Target="../media/image425.png"/><Relationship Id="rId5" Type="http://schemas.openxmlformats.org/officeDocument/2006/relationships/image" Target="../media/image188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.png"/><Relationship Id="rId60" Type="http://schemas.openxmlformats.org/officeDocument/2006/relationships/image" Target="../media/image427.png"/><Relationship Id="rId4" Type="http://schemas.openxmlformats.org/officeDocument/2006/relationships/image" Target="../media/image187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.png"/><Relationship Id="rId51" Type="http://schemas.openxmlformats.org/officeDocument/2006/relationships/image" Target="../media/image198.png"/><Relationship Id="rId3" Type="http://schemas.openxmlformats.org/officeDocument/2006/relationships/image" Target="../media/image18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8 – Group theory, </a:t>
            </a:r>
            <a:br>
              <a:rPr lang="nb-NO" dirty="0"/>
            </a:br>
            <a:r>
              <a:rPr lang="nb-NO" dirty="0"/>
              <a:t>Diffie-Hellman key exchange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18.10.2023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3843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0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38432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1326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key distribution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One user needs to store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symmetric keys </a:t>
                </a:r>
                <a:br>
                  <a:rPr lang="en-US" sz="1800" dirty="0"/>
                </a:br>
                <a:r>
                  <a:rPr lang="en-US" sz="1800" dirty="0"/>
                  <a:t>when communicating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other users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−1)=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dirty="0"/>
                  <a:t> keys stored in total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Difficult to store and manage so many</a:t>
                </a:r>
                <a:br>
                  <a:rPr lang="en-US" sz="1800" dirty="0"/>
                </a:br>
                <a:r>
                  <a:rPr lang="en-US" sz="1800" dirty="0"/>
                  <a:t>keys securely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Partial solution: </a:t>
                </a:r>
                <a:r>
                  <a:rPr lang="en-US" sz="1800" b="1" dirty="0"/>
                  <a:t>key distribution centers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central authority hands out temporary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(long-term) keys needed (to the KDC)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Might be a feasible solution in a single organization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Single point of failure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What about the internet?</a:t>
                </a:r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6" y="2783457"/>
            <a:ext cx="483274" cy="48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8" y="1878107"/>
            <a:ext cx="483274" cy="483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44" y="3773127"/>
            <a:ext cx="483274" cy="483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40" y="3605762"/>
            <a:ext cx="483274" cy="48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02" y="5275987"/>
            <a:ext cx="483274" cy="483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69" y="4792713"/>
            <a:ext cx="483274" cy="483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5681" t="42501" r="44555" b="43056"/>
          <a:stretch/>
        </p:blipFill>
        <p:spPr>
          <a:xfrm>
            <a:off x="8829209" y="1692908"/>
            <a:ext cx="6604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7940" y="2623471"/>
            <a:ext cx="483274" cy="48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579" y="4654954"/>
            <a:ext cx="646198" cy="4816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7070589" y="3246755"/>
            <a:ext cx="2508880" cy="1545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6800216" y="3288256"/>
            <a:ext cx="190499" cy="520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016115" y="3288256"/>
            <a:ext cx="89761" cy="1189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44240" y="3288256"/>
            <a:ext cx="1015923" cy="18482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endCxn id="7" idx="1"/>
          </p:cNvCxnSpPr>
          <p:nvPr/>
        </p:nvCxnSpPr>
        <p:spPr bwMode="auto">
          <a:xfrm>
            <a:off x="7070589" y="3195308"/>
            <a:ext cx="3117351" cy="652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7070589" y="2980001"/>
            <a:ext cx="3110178" cy="182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7070589" y="2298012"/>
            <a:ext cx="1806134" cy="8232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V="1">
            <a:off x="7070589" y="2484712"/>
            <a:ext cx="380144" cy="597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8" name="Group 37"/>
          <p:cNvGrpSpPr/>
          <p:nvPr/>
        </p:nvGrpSpPr>
        <p:grpSpPr>
          <a:xfrm>
            <a:off x="5771579" y="2480099"/>
            <a:ext cx="674601" cy="890782"/>
            <a:chOff x="5771579" y="2480099"/>
            <a:chExt cx="674601" cy="890782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>
            <a:stCxn id="13" idx="3"/>
          </p:cNvCxnSpPr>
          <p:nvPr/>
        </p:nvCxnSpPr>
        <p:spPr bwMode="auto">
          <a:xfrm>
            <a:off x="7330777" y="4895754"/>
            <a:ext cx="2248692" cy="363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9159409" y="2382906"/>
            <a:ext cx="499934" cy="2409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690438" y="2487594"/>
            <a:ext cx="1896204" cy="2334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6927383" y="4064960"/>
            <a:ext cx="2578474" cy="798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8508901" y="5081373"/>
            <a:ext cx="1016623" cy="3724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9869328" y="4150518"/>
            <a:ext cx="402432" cy="552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9776202" y="3087293"/>
            <a:ext cx="387830" cy="1615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7850736" y="2098150"/>
            <a:ext cx="948586" cy="4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6927383" y="2368436"/>
            <a:ext cx="2006251" cy="15779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260661" y="2421035"/>
            <a:ext cx="1727447" cy="22941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 flipH="1">
            <a:off x="8216620" y="2434824"/>
            <a:ext cx="860220" cy="2794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9247958" y="2382906"/>
            <a:ext cx="963890" cy="12720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9425129" y="2282553"/>
            <a:ext cx="734434" cy="4343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 flipH="1">
            <a:off x="10363200" y="3195308"/>
            <a:ext cx="19050" cy="3098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9829800" y="3195308"/>
            <a:ext cx="441960" cy="15073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>
            <a:off x="8353426" y="3162043"/>
            <a:ext cx="1834514" cy="2148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7260662" y="3106745"/>
            <a:ext cx="2898901" cy="168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6927384" y="3033713"/>
            <a:ext cx="3232179" cy="971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 flipH="1" flipV="1">
            <a:off x="7766802" y="2361381"/>
            <a:ext cx="2392761" cy="5352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8820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00238" y="4850247"/>
            <a:ext cx="7751762" cy="1025928"/>
          </a:xfrm>
        </p:spPr>
        <p:txBody>
          <a:bodyPr/>
          <a:lstStyle/>
          <a:p>
            <a:pPr algn="ctr"/>
            <a:r>
              <a:rPr lang="en-US" sz="3200" b="1" dirty="0"/>
              <a:t>The public-key revolution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 b="990"/>
          <a:stretch/>
        </p:blipFill>
        <p:spPr>
          <a:xfrm>
            <a:off x="3791541" y="1809148"/>
            <a:ext cx="4224699" cy="27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–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0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53" y="4669078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8" y="1364955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4225905" y="2248883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For Sale or Lease | Bayside, Queens, NY | Near Long Island ...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4245">
            <a:off x="4474194" y="3329721"/>
            <a:ext cx="4041082" cy="25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8284591" y="4664467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51" y="2154803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44" y="2237081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09" y="2237080"/>
            <a:ext cx="1130400" cy="11351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96" y="469573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04"/>
          <a:stretch/>
        </p:blipFill>
        <p:spPr>
          <a:xfrm>
            <a:off x="5861872" y="1395099"/>
            <a:ext cx="217459" cy="454300"/>
          </a:xfrm>
          <a:prstGeom prst="rect">
            <a:avLst/>
          </a:prstGeom>
        </p:spPr>
      </p:pic>
      <p:pic>
        <p:nvPicPr>
          <p:cNvPr id="20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31751" y="4440689"/>
            <a:ext cx="249308" cy="3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62042" cy="487056"/>
          </a:xfrm>
          <a:prstGeom prst="rect">
            <a:avLst/>
          </a:prstGeom>
        </p:spPr>
      </p:pic>
      <p:pic>
        <p:nvPicPr>
          <p:cNvPr id="23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6163434" y="1556617"/>
            <a:ext cx="237365" cy="29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blipFill rotWithShape="0">
                <a:blip r:embed="rId26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27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31" name="Group 30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1" cy="592931"/>
            </a:xfrm>
          </p:grpSpPr>
          <p:sp>
            <p:nvSpPr>
              <p:cNvPr id="33" name="Can 32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2" name="Straight Arrow Connector 31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078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Discovered in the 1970's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Allows two parties to establish a shared secret </a:t>
            </a:r>
            <a:br>
              <a:rPr lang="en-US" dirty="0"/>
            </a:br>
            <a:r>
              <a:rPr lang="en-US" dirty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Whitfield </a:t>
            </a:r>
            <a:r>
              <a:rPr lang="en-US" sz="1200" dirty="0" err="1"/>
              <a:t>Diffie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Hellman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Ralph </a:t>
            </a:r>
            <a:r>
              <a:rPr lang="en-US" sz="1200" dirty="0" err="1"/>
              <a:t>Merkle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71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Symmetric crypto boils down to a few </a:t>
            </a:r>
            <a:r>
              <a:rPr lang="en-US" i="1" dirty="0"/>
              <a:t>primitives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PRF/PRPs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n-US" dirty="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Why are these considered secure?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Lots and lots of cryptanalysis (</a:t>
            </a:r>
            <a:r>
              <a:rPr lang="en-US" i="1" dirty="0"/>
              <a:t>well-studied!</a:t>
            </a:r>
            <a:r>
              <a:rPr lang="en-US" dirty="0"/>
              <a:t>)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Artificial and man-made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Want asymmetric crypto to be based on a few well-studied primitives too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Candidates come from a different place: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Hard </a:t>
            </a:r>
            <a:r>
              <a:rPr lang="en-US" i="1" dirty="0"/>
              <a:t>mathematical</a:t>
            </a:r>
            <a:r>
              <a:rPr lang="en-US" dirty="0"/>
              <a:t>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Good candidates: discrete logarithm problem, factoring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Much more algebraic structure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kind of primitives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54" y="1443876"/>
            <a:ext cx="2268286" cy="1240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33" y="1399402"/>
            <a:ext cx="1732555" cy="1784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225906" y="4188211"/>
                <a:ext cx="3364543" cy="39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×⋯×</m:t>
                      </m:r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906" y="4188211"/>
                <a:ext cx="3364543" cy="394532"/>
              </a:xfrm>
              <a:prstGeom prst="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850035">
                <a:off x="7392423" y="5895218"/>
                <a:ext cx="17767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850035">
                <a:off x="7392423" y="5895218"/>
                <a:ext cx="1776768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678" b="-6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493577" y="3186609"/>
            <a:ext cx="512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2122" y="2830180"/>
            <a:ext cx="1072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SHA2-256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9446445" y="4767015"/>
            <a:ext cx="1708528" cy="1663745"/>
            <a:chOff x="9902447" y="4641137"/>
            <a:chExt cx="1297321" cy="13114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02447" y="4641137"/>
              <a:ext cx="1297321" cy="11937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0102504" y="5794849"/>
                  <a:ext cx="1046000" cy="1576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2504" y="5794849"/>
                  <a:ext cx="1046000" cy="157688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rot="20838538">
                <a:off x="7848269" y="4825968"/>
                <a:ext cx="24043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38538">
                <a:off x="7848269" y="4825968"/>
                <a:ext cx="2404358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5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327698" y="4561043"/>
            <a:ext cx="8074545" cy="1776412"/>
          </a:xfrm>
        </p:spPr>
        <p:txBody>
          <a:bodyPr/>
          <a:lstStyle/>
          <a:p>
            <a:pPr algn="ctr"/>
            <a:r>
              <a:rPr lang="en-US" sz="2800" b="1" dirty="0"/>
              <a:t>Group </a:t>
            </a:r>
            <a:r>
              <a:rPr lang="en-US" sz="2800" dirty="0"/>
              <a:t>t</a:t>
            </a:r>
            <a:r>
              <a:rPr lang="en-US" sz="2800" b="1" dirty="0"/>
              <a:t>heory + number theory</a:t>
            </a:r>
          </a:p>
          <a:p>
            <a:pPr algn="ctr"/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074" name="Picture 2" descr="https://upload.wikimedia.org/wikipedia/commons/thumb/a/a6/Rubik%27s_cube.svg/1024px-Rubik%27s_cub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33" y="2046252"/>
            <a:ext cx="1658869" cy="17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estongeometry [licensed for non-commercial use only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98" y="2427601"/>
            <a:ext cx="2323657" cy="12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8675017" y="2555578"/>
            <a:ext cx="142173" cy="19067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 flipV="1">
            <a:off x="9210895" y="2570571"/>
            <a:ext cx="180392" cy="238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 flipV="1">
            <a:off x="8697073" y="3129741"/>
            <a:ext cx="211888" cy="211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9233875" y="3184736"/>
            <a:ext cx="157412" cy="1684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12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 −2, −1, 0, 1, 2, 3, …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01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61268" y="156084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(integers)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the real numbers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3889" t="-28261" r="-611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44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467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b="1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6250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  <a:blipFill rotWithShape="0"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61268" y="2224276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(reals)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16" t="-8197" r="-87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32" t="-10000" r="-117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773671" y="42967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40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7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An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prime</a:t>
                </a:r>
                <a:r>
                  <a:rPr lang="en-US" sz="1600" dirty="0"/>
                  <a:t> if it's only divisible by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blipFill rotWithShape="0">
                <a:blip r:embed="rId12"/>
                <a:stretch>
                  <a:fillRect l="-69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prime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4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16" grpId="0"/>
      <p:bldP spid="21" grpId="0"/>
      <p:bldP spid="2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blipFill rotWithShape="0">
                <a:blip r:embed="rId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motivation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36842" r="-1052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(−6)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6585" r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55413" y="4743968"/>
                <a:ext cx="2105025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413" y="4743968"/>
                <a:ext cx="2105025" cy="42421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413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6855" y="4588581"/>
                <a:ext cx="2105025" cy="659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855" y="4588581"/>
                <a:ext cx="2105025" cy="65941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66933" y="2694056"/>
                <a:ext cx="3011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+3=1+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33" y="2694056"/>
                <a:ext cx="3011655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40236" y="266661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236" y="2666613"/>
                <a:ext cx="3436138" cy="42421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95340" y="3770190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340" y="3770190"/>
                <a:ext cx="312463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815775" y="4743968"/>
                <a:ext cx="909095" cy="4242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775" y="4743968"/>
                <a:ext cx="909095" cy="42421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633973" y="4585983"/>
                <a:ext cx="528606" cy="6646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3973" y="4585983"/>
                <a:ext cx="528606" cy="664606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706668" y="1088926"/>
            <a:ext cx="100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Groups</a:t>
            </a:r>
          </a:p>
        </p:txBody>
      </p:sp>
      <p:sp>
        <p:nvSpPr>
          <p:cNvPr id="27" name="TextBox 26"/>
          <p:cNvSpPr txBox="1"/>
          <p:nvPr/>
        </p:nvSpPr>
        <p:spPr>
          <a:xfrm rot="20463358">
            <a:off x="474466" y="2485313"/>
            <a:ext cx="214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Associativity </a:t>
            </a:r>
          </a:p>
        </p:txBody>
      </p:sp>
      <p:sp>
        <p:nvSpPr>
          <p:cNvPr id="28" name="TextBox 27"/>
          <p:cNvSpPr txBox="1"/>
          <p:nvPr/>
        </p:nvSpPr>
        <p:spPr>
          <a:xfrm rot="20463358">
            <a:off x="649994" y="4748676"/>
            <a:ext cx="104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Inverses</a:t>
            </a:r>
          </a:p>
        </p:txBody>
      </p:sp>
      <p:sp>
        <p:nvSpPr>
          <p:cNvPr id="29" name="TextBox 28"/>
          <p:cNvSpPr txBox="1"/>
          <p:nvPr/>
        </p:nvSpPr>
        <p:spPr>
          <a:xfrm rot="20463358">
            <a:off x="649822" y="3710962"/>
            <a:ext cx="1040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3495675" y="1390650"/>
            <a:ext cx="2028825" cy="434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26" idx="2"/>
          </p:cNvCxnSpPr>
          <p:nvPr/>
        </p:nvCxnSpPr>
        <p:spPr bwMode="auto">
          <a:xfrm flipH="1">
            <a:off x="6207924" y="1458258"/>
            <a:ext cx="1" cy="2696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6709181" y="1427414"/>
            <a:ext cx="2689747" cy="388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161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4" grpId="0"/>
      <p:bldP spid="23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definition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is a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/>
                  <a:t> satisfying the following axioms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G1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				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G2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			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G3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        (inverse)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group is </a:t>
                </a:r>
                <a:r>
                  <a:rPr lang="en-US" b="1" dirty="0"/>
                  <a:t>abelian/commutative</a:t>
                </a:r>
                <a:r>
                  <a:rPr lang="en-US" dirty="0"/>
                  <a:t> </a:t>
                </a:r>
                <a:r>
                  <a:rPr lang="en-US" dirty="0" smtClean="0"/>
                  <a:t>if  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for </a:t>
                </a:r>
                <a:r>
                  <a:rPr lang="en-US" dirty="0"/>
                  <a:t>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676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</a:t>
                </a:r>
                <a:r>
                  <a:rPr lang="nb-NO" b="1" dirty="0"/>
                  <a:t>order</a:t>
                </a:r>
                <a:r>
                  <a:rPr lang="nb-NO" dirty="0"/>
                  <a:t> of a group is the number of elements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dirty="0"/>
                  <a:t>, denoted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6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0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blipFill rotWithShape="0">
                <a:blip r:embed="rId6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58947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7792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8524630"/>
                  </p:ext>
                </p:extLst>
              </p:nvPr>
            </p:nvGraphicFramePr>
            <p:xfrm>
              <a:off x="9392626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2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660782"/>
                  </p:ext>
                </p:extLst>
              </p:nvPr>
            </p:nvGraphicFramePr>
            <p:xfrm>
              <a:off x="758947" y="5120910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3"/>
                          <a:stretch>
                            <a:fillRect t="-6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9084046"/>
                  </p:ext>
                </p:extLst>
              </p:nvPr>
            </p:nvGraphicFramePr>
            <p:xfrm>
              <a:off x="2672255" y="5119658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25813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9084046"/>
                  </p:ext>
                </p:extLst>
              </p:nvPr>
            </p:nvGraphicFramePr>
            <p:xfrm>
              <a:off x="2672255" y="5119658"/>
              <a:ext cx="1500328" cy="1219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4"/>
                          <a:stretch>
                            <a:fillRect t="-4000" r="-300000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89" y="4810523"/>
                <a:ext cx="912429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606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∘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606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371307"/>
                  </p:ext>
                </p:extLst>
              </p:nvPr>
            </p:nvGraphicFramePr>
            <p:xfrm>
              <a:off x="4812382" y="486631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6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27595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+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759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2667141"/>
                  </p:ext>
                </p:extLst>
              </p:nvPr>
            </p:nvGraphicFramePr>
            <p:xfrm>
              <a:off x="7100772" y="4869769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17"/>
                          <a:stretch>
                            <a:fillRect t="-4000" r="-40000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</a:t>
                          </a:r>
                          <a:endParaRPr lang="en-US" sz="140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blipFill rotWithShape="0">
                <a:blip r:embed="rId18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297220" y="4767764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20" y="4767764"/>
                <a:ext cx="754309" cy="246221"/>
              </a:xfrm>
              <a:prstGeom prst="rect">
                <a:avLst/>
              </a:prstGeom>
              <a:blipFill rotWithShape="0">
                <a:blip r:embed="rId1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564654" y="4522557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654" y="4522557"/>
                <a:ext cx="754309" cy="246221"/>
              </a:xfrm>
              <a:prstGeom prst="rect">
                <a:avLst/>
              </a:prstGeom>
              <a:blipFill rotWithShape="0">
                <a:blip r:embed="rId2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blipFill rotWithShape="0">
                <a:blip r:embed="rId2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−3≠1−(2−3)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blipFill rotWithShape="0">
                <a:blip r:embed="rId22"/>
                <a:stretch>
                  <a:fillRect r="-2448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blipFill rotWithShape="0">
                <a:blip r:embed="rId23"/>
                <a:stretch>
                  <a:fillRect l="-5618" r="-5618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0⋅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4464" r="-44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func>
                        </m:e>
                      </m:d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blipFill>
                <a:blip r:embed="rId25"/>
                <a:stretch>
                  <a:fillRect l="-2688" r="-2688"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blipFill rotWithShape="0">
                <a:blip r:embed="rId26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"=−2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blipFill rotWithShape="0">
                <a:blip r:embed="rId29"/>
                <a:stretch>
                  <a:fillRect l="-4545" r="-3788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09750" y="2765068"/>
                <a:ext cx="814004" cy="1915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−1"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750" y="2765068"/>
                <a:ext cx="814004" cy="191591"/>
              </a:xfrm>
              <a:prstGeom prst="rect">
                <a:avLst/>
              </a:prstGeom>
              <a:blipFill rotWithShape="0">
                <a:blip r:embed="rId30"/>
                <a:stretch>
                  <a:fillRect l="-4511" t="-3226" r="-1504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blipFill rotWithShape="0">
                <a:blip r:embed="rId31"/>
                <a:stretch>
                  <a:fillRect l="-4478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2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blipFill rotWithShape="0">
                <a:blip r:embed="rId32"/>
                <a:stretch>
                  <a:fillRect l="-1613" t="-3333" r="-161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4 :  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2+4=6≡0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⁡6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blipFill rotWithShape="0">
                <a:blip r:embed="rId33"/>
                <a:stretch>
                  <a:fillRect l="-1312" r="-10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blipFill rotWithShape="0">
                <a:blip r:embed="rId34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3⋅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≡1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blipFill rotWithShape="0">
                <a:blip r:embed="rId35"/>
                <a:stretch>
                  <a:fillRect l="-1661" r="-132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78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5" grpId="0"/>
      <p:bldP spid="17" grpId="0"/>
      <p:bldP spid="18" grpId="0"/>
      <p:bldP spid="19" grpId="0"/>
      <p:bldP spid="20" grpId="0"/>
      <p:bldP spid="22" grpId="0"/>
      <p:bldP spid="24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7" grpId="0"/>
      <p:bldP spid="50" grpId="0"/>
      <p:bldP spid="51" grpId="0"/>
      <p:bldP spid="54" grpId="0"/>
      <p:bldP spid="55" grpId="0"/>
      <p:bldP spid="40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2566593" y="3271592"/>
            <a:ext cx="966519" cy="868371"/>
            <a:chOff x="2866454" y="1480108"/>
            <a:chExt cx="966519" cy="868371"/>
          </a:xfrm>
        </p:grpSpPr>
        <p:sp>
          <p:nvSpPr>
            <p:cNvPr id="78" name="Isosceles Triangle 77"/>
            <p:cNvSpPr>
              <a:spLocks noChangeAspect="1"/>
            </p:cNvSpPr>
            <p:nvPr/>
          </p:nvSpPr>
          <p:spPr bwMode="auto">
            <a:xfrm>
              <a:off x="2929710" y="1560749"/>
              <a:ext cx="839511" cy="726177"/>
            </a:xfrm>
            <a:prstGeom prst="triangle">
              <a:avLst/>
            </a:prstGeom>
            <a:solidFill>
              <a:srgbClr val="FFDFDA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 bwMode="auto">
            <a:xfrm>
              <a:off x="2866454" y="2232967"/>
              <a:ext cx="115512" cy="115512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 bwMode="auto">
            <a:xfrm>
              <a:off x="3286946" y="1480108"/>
              <a:ext cx="115512" cy="115512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 bwMode="auto">
            <a:xfrm>
              <a:off x="3717461" y="2229170"/>
              <a:ext cx="115512" cy="115512"/>
            </a:xfrm>
            <a:prstGeom prst="ellips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5195334" y="3281312"/>
            <a:ext cx="966519" cy="868371"/>
            <a:chOff x="5195334" y="3281312"/>
            <a:chExt cx="966519" cy="868371"/>
          </a:xfrm>
        </p:grpSpPr>
        <p:grpSp>
          <p:nvGrpSpPr>
            <p:cNvPr id="82" name="Group 81"/>
            <p:cNvGrpSpPr/>
            <p:nvPr/>
          </p:nvGrpSpPr>
          <p:grpSpPr>
            <a:xfrm>
              <a:off x="5195334" y="3281312"/>
              <a:ext cx="966519" cy="868371"/>
              <a:chOff x="2866454" y="1480108"/>
              <a:chExt cx="966519" cy="868371"/>
            </a:xfrm>
          </p:grpSpPr>
          <p:sp>
            <p:nvSpPr>
              <p:cNvPr id="83" name="Isosceles Triangle 8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4" name="Oval 8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5" name="Oval 84"/>
              <p:cNvSpPr>
                <a:spLocks noChangeAspect="1"/>
              </p:cNvSpPr>
              <p:nvPr/>
            </p:nvSpPr>
            <p:spPr bwMode="auto">
              <a:xfrm>
                <a:off x="3286946" y="1480108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6" name="Oval 85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sp>
          <p:nvSpPr>
            <p:cNvPr id="45" name="Arc 44"/>
            <p:cNvSpPr>
              <a:spLocks noChangeAspect="1"/>
            </p:cNvSpPr>
            <p:nvPr/>
          </p:nvSpPr>
          <p:spPr bwMode="auto">
            <a:xfrm>
              <a:off x="5556086" y="3715321"/>
              <a:ext cx="234491" cy="234491"/>
            </a:xfrm>
            <a:prstGeom prst="arc">
              <a:avLst>
                <a:gd name="adj1" fmla="val 14712936"/>
                <a:gd name="adj2" fmla="val 368644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7793632" y="3267795"/>
            <a:ext cx="966519" cy="868371"/>
            <a:chOff x="7793632" y="3267795"/>
            <a:chExt cx="966519" cy="868371"/>
          </a:xfrm>
        </p:grpSpPr>
        <p:grpSp>
          <p:nvGrpSpPr>
            <p:cNvPr id="87" name="Group 86"/>
            <p:cNvGrpSpPr/>
            <p:nvPr/>
          </p:nvGrpSpPr>
          <p:grpSpPr>
            <a:xfrm>
              <a:off x="7793632" y="3267795"/>
              <a:ext cx="966519" cy="868371"/>
              <a:chOff x="2866454" y="1480108"/>
              <a:chExt cx="966519" cy="868371"/>
            </a:xfrm>
          </p:grpSpPr>
          <p:sp>
            <p:nvSpPr>
              <p:cNvPr id="88" name="Isosceles Triangle 87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9" name="Oval 88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0" name="Oval 89"/>
              <p:cNvSpPr>
                <a:spLocks noChangeAspect="1"/>
              </p:cNvSpPr>
              <p:nvPr/>
            </p:nvSpPr>
            <p:spPr bwMode="auto">
              <a:xfrm>
                <a:off x="3286946" y="1480108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1" name="Oval 90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sp>
          <p:nvSpPr>
            <p:cNvPr id="46" name="Arc 45"/>
            <p:cNvSpPr>
              <a:spLocks noChangeAspect="1"/>
            </p:cNvSpPr>
            <p:nvPr/>
          </p:nvSpPr>
          <p:spPr bwMode="auto">
            <a:xfrm rot="3153898">
              <a:off x="8159397" y="3715321"/>
              <a:ext cx="234491" cy="234491"/>
            </a:xfrm>
            <a:prstGeom prst="arc">
              <a:avLst>
                <a:gd name="adj1" fmla="val 11700478"/>
                <a:gd name="adj2" fmla="val 594697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586666" y="4953746"/>
            <a:ext cx="966519" cy="1297830"/>
            <a:chOff x="2563911" y="4953746"/>
            <a:chExt cx="966519" cy="1297830"/>
          </a:xfrm>
        </p:grpSpPr>
        <p:grpSp>
          <p:nvGrpSpPr>
            <p:cNvPr id="102" name="Group 101"/>
            <p:cNvGrpSpPr/>
            <p:nvPr/>
          </p:nvGrpSpPr>
          <p:grpSpPr>
            <a:xfrm>
              <a:off x="2563911" y="4953746"/>
              <a:ext cx="966519" cy="868371"/>
              <a:chOff x="2866454" y="1480108"/>
              <a:chExt cx="966519" cy="868371"/>
            </a:xfrm>
          </p:grpSpPr>
          <p:sp>
            <p:nvSpPr>
              <p:cNvPr id="103" name="Isosceles Triangle 10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4" name="Oval 10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5" name="Oval 104"/>
              <p:cNvSpPr>
                <a:spLocks noChangeAspect="1"/>
              </p:cNvSpPr>
              <p:nvPr/>
            </p:nvSpPr>
            <p:spPr bwMode="auto">
              <a:xfrm rot="21358730">
                <a:off x="3286946" y="1480108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6" name="Oval 105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48" name="Straight Connector 47"/>
            <p:cNvCxnSpPr>
              <a:endCxn id="105" idx="4"/>
            </p:cNvCxnSpPr>
            <p:nvPr/>
          </p:nvCxnSpPr>
          <p:spPr bwMode="auto">
            <a:xfrm flipV="1">
              <a:off x="3046209" y="5069116"/>
              <a:ext cx="0" cy="11824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3" name="Group 112"/>
          <p:cNvGrpSpPr/>
          <p:nvPr/>
        </p:nvGrpSpPr>
        <p:grpSpPr>
          <a:xfrm>
            <a:off x="5195084" y="4967794"/>
            <a:ext cx="1115229" cy="868371"/>
            <a:chOff x="5195084" y="4967794"/>
            <a:chExt cx="1115229" cy="868371"/>
          </a:xfrm>
        </p:grpSpPr>
        <p:grpSp>
          <p:nvGrpSpPr>
            <p:cNvPr id="97" name="Group 96"/>
            <p:cNvGrpSpPr/>
            <p:nvPr/>
          </p:nvGrpSpPr>
          <p:grpSpPr>
            <a:xfrm>
              <a:off x="5195084" y="4967794"/>
              <a:ext cx="966519" cy="868371"/>
              <a:chOff x="2866454" y="1480108"/>
              <a:chExt cx="966519" cy="868371"/>
            </a:xfrm>
          </p:grpSpPr>
          <p:sp>
            <p:nvSpPr>
              <p:cNvPr id="98" name="Isosceles Triangle 97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0" name="Oval 99"/>
              <p:cNvSpPr>
                <a:spLocks noChangeAspect="1"/>
              </p:cNvSpPr>
              <p:nvPr/>
            </p:nvSpPr>
            <p:spPr bwMode="auto">
              <a:xfrm>
                <a:off x="3286946" y="1480108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1" name="Oval 100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9" name="Oval 98"/>
              <p:cNvSpPr>
                <a:spLocks noChangeAspect="1"/>
              </p:cNvSpPr>
              <p:nvPr/>
            </p:nvSpPr>
            <p:spPr bwMode="auto">
              <a:xfrm rot="1246096"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54" name="Straight Connector 53"/>
            <p:cNvCxnSpPr>
              <a:stCxn id="99" idx="7"/>
            </p:cNvCxnSpPr>
            <p:nvPr/>
          </p:nvCxnSpPr>
          <p:spPr bwMode="auto">
            <a:xfrm flipV="1">
              <a:off x="5305508" y="5192915"/>
              <a:ext cx="1004805" cy="5617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4" name="Group 113"/>
          <p:cNvGrpSpPr/>
          <p:nvPr/>
        </p:nvGrpSpPr>
        <p:grpSpPr>
          <a:xfrm>
            <a:off x="7713409" y="4953746"/>
            <a:ext cx="1041729" cy="868371"/>
            <a:chOff x="7713409" y="4953746"/>
            <a:chExt cx="1041729" cy="868371"/>
          </a:xfrm>
        </p:grpSpPr>
        <p:grpSp>
          <p:nvGrpSpPr>
            <p:cNvPr id="92" name="Group 91"/>
            <p:cNvGrpSpPr/>
            <p:nvPr/>
          </p:nvGrpSpPr>
          <p:grpSpPr>
            <a:xfrm>
              <a:off x="7788619" y="4953746"/>
              <a:ext cx="966519" cy="868371"/>
              <a:chOff x="2866454" y="1480108"/>
              <a:chExt cx="966519" cy="868371"/>
            </a:xfrm>
          </p:grpSpPr>
          <p:sp>
            <p:nvSpPr>
              <p:cNvPr id="93" name="Isosceles Triangle 9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4" name="Oval 9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5" name="Oval 94"/>
              <p:cNvSpPr>
                <a:spLocks noChangeAspect="1"/>
              </p:cNvSpPr>
              <p:nvPr/>
            </p:nvSpPr>
            <p:spPr bwMode="auto">
              <a:xfrm>
                <a:off x="3286946" y="1480108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6" name="Oval 95"/>
              <p:cNvSpPr>
                <a:spLocks noChangeAspect="1"/>
              </p:cNvSpPr>
              <p:nvPr/>
            </p:nvSpPr>
            <p:spPr bwMode="auto">
              <a:xfrm rot="20824351"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59" name="Straight Connector 58"/>
            <p:cNvCxnSpPr>
              <a:endCxn id="96" idx="1"/>
            </p:cNvCxnSpPr>
            <p:nvPr/>
          </p:nvCxnSpPr>
          <p:spPr bwMode="auto">
            <a:xfrm>
              <a:off x="7713409" y="5149899"/>
              <a:ext cx="935032" cy="57999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055384" y="3402748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384" y="3402748"/>
                <a:ext cx="352188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3448" r="-172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055384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384" y="5155686"/>
                <a:ext cx="35218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48" r="-17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509" r="-175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326082" y="3383307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082" y="3383307"/>
                <a:ext cx="35218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517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826237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237" y="5155686"/>
                <a:ext cx="35218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263" r="-175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320055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055" y="5155686"/>
                <a:ext cx="352188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517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blipFill rotWithShape="0"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blipFill rotWithShape="0">
                <a:blip r:embed="rId9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>
            <a:spLocks noChangeAspect="1"/>
          </p:cNvSpPr>
          <p:nvPr/>
        </p:nvSpPr>
        <p:spPr bwMode="auto">
          <a:xfrm>
            <a:off x="5263602" y="1732278"/>
            <a:ext cx="839511" cy="726177"/>
          </a:xfrm>
          <a:prstGeom prst="triangle">
            <a:avLst/>
          </a:prstGeom>
          <a:solidFill>
            <a:srgbClr val="FFDFD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>
              <a:ea typeface="Cambria Math" panose="02040503050406030204" pitchFamily="18" charset="0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>
            <a:off x="5200346" y="2404496"/>
            <a:ext cx="115512" cy="115512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 bwMode="auto">
          <a:xfrm>
            <a:off x="5620838" y="1651637"/>
            <a:ext cx="115512" cy="115512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8" name="Oval 67"/>
          <p:cNvSpPr>
            <a:spLocks noChangeAspect="1"/>
          </p:cNvSpPr>
          <p:nvPr/>
        </p:nvSpPr>
        <p:spPr bwMode="auto">
          <a:xfrm>
            <a:off x="6051353" y="2400699"/>
            <a:ext cx="115512" cy="115512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7" name="Arc 116"/>
          <p:cNvSpPr>
            <a:spLocks noChangeAspect="1"/>
          </p:cNvSpPr>
          <p:nvPr/>
        </p:nvSpPr>
        <p:spPr bwMode="auto">
          <a:xfrm rot="5400000">
            <a:off x="3011734" y="5961350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Arc 117"/>
          <p:cNvSpPr>
            <a:spLocks noChangeAspect="1"/>
          </p:cNvSpPr>
          <p:nvPr/>
        </p:nvSpPr>
        <p:spPr bwMode="auto">
          <a:xfrm rot="9026248">
            <a:off x="6085255" y="5126345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Arc 122"/>
          <p:cNvSpPr>
            <a:spLocks noChangeAspect="1"/>
          </p:cNvSpPr>
          <p:nvPr/>
        </p:nvSpPr>
        <p:spPr bwMode="auto">
          <a:xfrm rot="12573315">
            <a:off x="7909264" y="5120415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="" xmlns:a16="http://schemas.microsoft.com/office/drawing/2014/main" id="{11317E68-19BD-41B5-BC00-6820FC1BE94A}"/>
                  </a:ext>
                </a:extLst>
              </p:cNvPr>
              <p:cNvSpPr txBox="1"/>
              <p:nvPr/>
            </p:nvSpPr>
            <p:spPr>
              <a:xfrm>
                <a:off x="9606904" y="2837497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1317E68-19BD-41B5-BC00-6820FC1BE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4" y="2837497"/>
                <a:ext cx="16112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="" xmlns:a16="http://schemas.microsoft.com/office/drawing/2014/main" id="{11317E68-19BD-41B5-BC00-6820FC1BE94A}"/>
                  </a:ext>
                </a:extLst>
              </p:cNvPr>
              <p:cNvSpPr txBox="1"/>
              <p:nvPr/>
            </p:nvSpPr>
            <p:spPr>
              <a:xfrm>
                <a:off x="9606903" y="350208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1317E68-19BD-41B5-BC00-6820FC1BE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3" y="3502082"/>
                <a:ext cx="1611213" cy="307777"/>
              </a:xfrm>
              <a:prstGeom prst="rect">
                <a:avLst/>
              </a:prstGeom>
              <a:blipFill rotWithShape="0">
                <a:blip r:embed="rId11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929288" y="1811219"/>
                <a:ext cx="3045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nb-NO" sz="20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288" y="1811219"/>
                <a:ext cx="304526" cy="400110"/>
              </a:xfrm>
              <a:prstGeom prst="rect">
                <a:avLst/>
              </a:prstGeom>
              <a:blipFill rotWithShape="0">
                <a:blip r:embed="rId12"/>
                <a:stretch>
                  <a:fillRect r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72478" y="5409651"/>
                <a:ext cx="2460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 smtClean="0"/>
                  <a:t> is a group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78" y="5409651"/>
                <a:ext cx="2460403" cy="369332"/>
              </a:xfrm>
              <a:prstGeom prst="rect">
                <a:avLst/>
              </a:prstGeom>
              <a:blipFill rotWithShape="0"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093241" y="4875968"/>
                <a:ext cx="2460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241" y="4875968"/>
                <a:ext cx="246040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19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61" grpId="0" animBg="1"/>
      <p:bldP spid="67" grpId="0" animBg="1"/>
      <p:bldP spid="68" grpId="0" animBg="1"/>
      <p:bldP spid="117" grpId="0" animBg="1"/>
      <p:bldP spid="118" grpId="0" animBg="1"/>
      <p:bldP spid="123" grpId="0" animBg="1"/>
      <p:bldP spid="126" grpId="0"/>
      <p:bldP spid="127" grpId="0"/>
      <p:bldP spid="62" grpId="0"/>
      <p:bldP spid="5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</a:t>
            </a:r>
            <a:r>
              <a:rPr lang="en-US" dirty="0" err="1"/>
              <a:t>exponentation</a:t>
            </a:r>
            <a:r>
              <a:rPr lang="en-US" dirty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blipFill rotWithShape="0">
                <a:blip r:embed="rId3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blipFill rotWithShape="0">
                <a:blip r:embed="rId4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2242057" y="1741028"/>
            <a:ext cx="135509" cy="122872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blipFill rotWithShape="0"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3322285" y="3627672"/>
            <a:ext cx="135509" cy="863733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45952" y="3661220"/>
                <a:ext cx="2483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52" y="3661220"/>
                <a:ext cx="248349" cy="338554"/>
              </a:xfrm>
              <a:prstGeom prst="rect">
                <a:avLst/>
              </a:prstGeom>
              <a:blipFill rotWithShape="0">
                <a:blip r:embed="rId8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>
            <a:off x="4402130" y="3630768"/>
            <a:ext cx="135509" cy="848282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97645" y="3661220"/>
                <a:ext cx="397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45" y="3661220"/>
                <a:ext cx="397588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3820648" y="3509927"/>
            <a:ext cx="174766" cy="1993107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4752" y="4046194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"=3+3+3+⋯+3=15⋅3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>
            <a:off x="9114345" y="638235"/>
            <a:ext cx="135509" cy="1790700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14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57750" y="5279372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67713" y="3159993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Multiplicative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585532" y="4853891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Additive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8120061" y="3661220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Oval 30"/>
          <p:cNvSpPr/>
          <p:nvPr/>
        </p:nvSpPr>
        <p:spPr bwMode="auto">
          <a:xfrm>
            <a:off x="8607564" y="3889959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Oval 31"/>
          <p:cNvSpPr/>
          <p:nvPr/>
        </p:nvSpPr>
        <p:spPr bwMode="auto">
          <a:xfrm>
            <a:off x="8120061" y="5305833"/>
            <a:ext cx="623889" cy="34287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8659752" y="5552053"/>
            <a:ext cx="522346" cy="38348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640490" y="4477377"/>
            <a:ext cx="168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just notation!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9032420" y="4175404"/>
            <a:ext cx="608070" cy="360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8993129" y="4782103"/>
            <a:ext cx="608070" cy="6819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984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6" grpId="0" animBg="1"/>
      <p:bldP spid="7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nb-NO" dirty="0" smtClean="0"/>
                  <a:t>group</a:t>
                </a:r>
                <a:r>
                  <a:rPr lang="en-US" dirty="0" smtClean="0"/>
                  <a:t> </a:t>
                </a:r>
                <a:r>
                  <a:rPr lang="nb-NO" dirty="0"/>
                  <a:t>is </a:t>
                </a:r>
                <a:r>
                  <a:rPr lang="nb-NO" b="1" dirty="0"/>
                  <a:t>cyclic</a:t>
                </a:r>
                <a:r>
                  <a:rPr lang="nb-NO" dirty="0"/>
                  <a:t> if </a:t>
                </a:r>
                <a:r>
                  <a:rPr lang="nb-NO" dirty="0" smtClean="0"/>
                  <a:t>there</a:t>
                </a:r>
                <a:r>
                  <a:rPr lang="nb-NO" dirty="0"/>
                  <a:t> </a:t>
                </a:r>
                <a:r>
                  <a:rPr lang="nb-NO" dirty="0" smtClean="0"/>
                  <a:t>is 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…,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… </m:t>
                        </m:r>
                      </m:e>
                    </m:d>
                  </m:oMath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generator</a:t>
                </a:r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we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98321" y="3459477"/>
            <a:ext cx="237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11012" y="3459477"/>
            <a:ext cx="304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850828" y="3940570"/>
                <a:ext cx="8603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828" y="3940570"/>
                <a:ext cx="860364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716313" y="3940570"/>
                <a:ext cx="805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3940570"/>
                <a:ext cx="805797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⋆</m:t>
                                </m:r>
                              </m:oMath>
                            </m:oMathPara>
                          </a14:m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6220226"/>
                  </p:ext>
                </p:extLst>
              </p:nvPr>
            </p:nvGraphicFramePr>
            <p:xfrm>
              <a:off x="8028880" y="4910122"/>
              <a:ext cx="1875410" cy="15240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37508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8"/>
                          <a:stretch>
                            <a:fillRect t="-4000" r="-398387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E4E4F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solidFill>
                          <a:srgbClr val="FFF1E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F9DB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4E4F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9DB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</a:t>
                          </a:r>
                          <a:endParaRPr lang="en-US" sz="140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1E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13" y="4570049"/>
                <a:ext cx="692882" cy="246221"/>
              </a:xfrm>
              <a:prstGeom prst="rect">
                <a:avLst/>
              </a:prstGeom>
              <a:blipFill rotWithShape="0"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65032" y="6062889"/>
                <a:ext cx="3532323" cy="410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US" dirty="0"/>
                  <a:t> cyclic for all primes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2" y="6062889"/>
                <a:ext cx="3532323" cy="410497"/>
              </a:xfrm>
              <a:prstGeom prst="rect">
                <a:avLst/>
              </a:prstGeom>
              <a:blipFill>
                <a:blip r:embed="rId10"/>
                <a:stretch>
                  <a:fillRect t="-4478" b="-179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1, 5, 4, 6, 2, 3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1, 2, 4, 1, 2, 4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A2538F9B-1A82-4B3C-A57C-D822322271B8}"/>
                  </a:ext>
                </a:extLst>
              </p:cNvPr>
              <p:cNvSpPr/>
              <p:nvPr/>
            </p:nvSpPr>
            <p:spPr>
              <a:xfrm>
                <a:off x="2207735" y="3940570"/>
                <a:ext cx="9533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2538F9B-1A82-4B3C-A57C-D82232227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3940570"/>
                <a:ext cx="953338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/>
      <p:bldP spid="17" grpId="0"/>
      <p:bldP spid="18" grpId="0"/>
      <p:bldP spid="19" grpId="0"/>
      <p:bldP spid="3" grpId="0"/>
      <p:bldP spid="21" grpId="0"/>
      <p:bldP spid="2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34834" y="1348995"/>
                <a:ext cx="7547141" cy="105554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A </a:t>
                </a:r>
                <a:r>
                  <a:rPr lang="nb-NO" dirty="0" smtClean="0"/>
                  <a:t>subset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subgroup, </a:t>
                </a:r>
                <a:r>
                  <a:rPr lang="en-US" dirty="0"/>
                  <a:t>written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a group under the binary operation </a:t>
                </a:r>
                <a:r>
                  <a:rPr lang="en-US" dirty="0" smtClean="0"/>
                  <a:t>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4" y="1348995"/>
                <a:ext cx="7547141" cy="105554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9932" y="3306773"/>
            <a:ext cx="173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Examples</a:t>
            </a:r>
            <a:r>
              <a:rPr lang="nb-NO" b="1" dirty="0"/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…,−2, 0, 2, 4, 6,…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…,−3, 0, 3, 6, 9,…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1,−1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5, 10,…,35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H="1">
            <a:off x="5928578" y="3471176"/>
            <a:ext cx="407323" cy="4488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5642371" y="3188170"/>
            <a:ext cx="2352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positive real numbers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928656" y="1164586"/>
            <a:ext cx="2454564" cy="2482406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Oval 21"/>
          <p:cNvSpPr/>
          <p:nvPr/>
        </p:nvSpPr>
        <p:spPr bwMode="auto">
          <a:xfrm>
            <a:off x="9360512" y="2123916"/>
            <a:ext cx="1476415" cy="1469337"/>
          </a:xfrm>
          <a:prstGeom prst="ellipse">
            <a:avLst/>
          </a:prstGeom>
          <a:solidFill>
            <a:srgbClr val="FFF3C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blipFill rotWithShape="0">
                <a:blip r:embed="rId13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4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0, 10, 20, 30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0, 20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93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9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14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7819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819" y="3285422"/>
                <a:ext cx="44087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56947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947" y="3285422"/>
                <a:ext cx="44087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58433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433" y="3285422"/>
                <a:ext cx="44087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9047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047" y="3285422"/>
                <a:ext cx="44087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73091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091" y="3285422"/>
                <a:ext cx="44087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14684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684" y="3285422"/>
                <a:ext cx="44087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262751" y="3283055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751" y="3283055"/>
                <a:ext cx="44087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17789" y="2460100"/>
            <a:ext cx="36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(finite cyclic </a:t>
            </a:r>
            <a:r>
              <a:rPr lang="en-US" b="1" dirty="0" smtClean="0"/>
              <a:t>groups):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232" y="3025560"/>
                <a:ext cx="18808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32" y="3025560"/>
                <a:ext cx="1880884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45459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59" y="3285422"/>
                <a:ext cx="44087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4166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Left Brace 21"/>
          <p:cNvSpPr/>
          <p:nvPr/>
        </p:nvSpPr>
        <p:spPr>
          <a:xfrm rot="5400000">
            <a:off x="5128464" y="1530411"/>
            <a:ext cx="160141" cy="3312367"/>
          </a:xfrm>
          <a:prstGeom prst="leftBrace">
            <a:avLst>
              <a:gd name="adj1" fmla="val 148802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41671" y="2681994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671" y="2681994"/>
                <a:ext cx="44087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58840" y="3283055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840" y="3283055"/>
                <a:ext cx="732539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460794" y="3283055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794" y="3283055"/>
                <a:ext cx="732539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909484" y="3901773"/>
                <a:ext cx="8770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484" y="3901773"/>
                <a:ext cx="87706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960091" y="3901773"/>
                <a:ext cx="8770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91" y="3901773"/>
                <a:ext cx="877063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28012" y="3901773"/>
                <a:ext cx="1406485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012" y="3901773"/>
                <a:ext cx="1406485" cy="372410"/>
              </a:xfrm>
              <a:prstGeom prst="rect">
                <a:avLst/>
              </a:prstGeom>
              <a:blipFill rotWithShape="0">
                <a:blip r:embed="rId2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54282" y="3901773"/>
                <a:ext cx="28091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 …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82" y="3901773"/>
                <a:ext cx="2809115" cy="369332"/>
              </a:xfrm>
              <a:prstGeom prst="rect">
                <a:avLst/>
              </a:prstGeom>
              <a:blipFill rotWithShape="0">
                <a:blip r:embed="rId2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083477" y="3905313"/>
                <a:ext cx="12710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477" y="3905313"/>
                <a:ext cx="1271043" cy="369332"/>
              </a:xfrm>
              <a:prstGeom prst="rect">
                <a:avLst/>
              </a:prstGeom>
              <a:blipFill rotWithShape="0">
                <a:blip r:embed="rId2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54520" y="3926482"/>
                <a:ext cx="2500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520" y="3926482"/>
                <a:ext cx="2500604" cy="369332"/>
              </a:xfrm>
              <a:prstGeom prst="rect">
                <a:avLst/>
              </a:prstGeom>
              <a:blipFill rotWithShape="0">
                <a:blip r:embed="rId2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155556" y="3926482"/>
                <a:ext cx="2500604" cy="37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⟹  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556" y="3926482"/>
                <a:ext cx="2500604" cy="378245"/>
              </a:xfrm>
              <a:prstGeom prst="rect">
                <a:avLst/>
              </a:prstGeom>
              <a:blipFill rotWithShape="0">
                <a:blip r:embed="rId24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8803506" y="3930938"/>
            <a:ext cx="25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contradiction!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642609" y="4591435"/>
                <a:ext cx="8645351" cy="739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</a:t>
                </a:r>
                <a:r>
                  <a:rPr lang="en-US" dirty="0"/>
                  <a:t> 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609" y="4591435"/>
                <a:ext cx="8645351" cy="739864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600696" y="5526827"/>
                <a:ext cx="8687264" cy="7456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 (Lagrange’s theorem</a:t>
                </a:r>
                <a:r>
                  <a:rPr lang="en-US" b="1" dirty="0" smtClean="0"/>
                  <a:t>): 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696" y="5526827"/>
                <a:ext cx="8687264" cy="745694"/>
              </a:xfrm>
              <a:prstGeom prst="roundRect">
                <a:avLst/>
              </a:prstGeom>
              <a:blipFill rotWithShape="0">
                <a:blip r:embed="rId26"/>
                <a:stretch>
                  <a:fillRect l="-70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0" grpId="1"/>
      <p:bldP spid="10" grpId="2"/>
      <p:bldP spid="10" grpId="3"/>
      <p:bldP spid="11" grpId="0"/>
      <p:bldP spid="11" grpId="1"/>
      <p:bldP spid="12" grpId="0"/>
      <p:bldP spid="13" grpId="0"/>
      <p:bldP spid="17" grpId="0"/>
      <p:bldP spid="18" grpId="0"/>
      <p:bldP spid="20" grpId="0"/>
      <p:bldP spid="22" grpId="0" animBg="1"/>
      <p:bldP spid="23" grpId="0"/>
      <p:bldP spid="24" grpId="0"/>
      <p:bldP spid="26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4" grpId="0"/>
      <p:bldP spid="35" grpId="0"/>
      <p:bldP spid="36" grpId="0"/>
      <p:bldP spid="37" grpId="0" animBg="1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of prime order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endParaRPr lang="en-US" sz="1600" dirty="0"/>
              </a:p>
              <a:p>
                <a:endParaRPr lang="en-US" sz="1600" dirty="0"/>
              </a:p>
              <a:p>
                <a:endParaRPr lang="en-US" sz="1600" b="1" dirty="0" smtClean="0"/>
              </a:p>
              <a:p>
                <a:r>
                  <a:rPr lang="en-US" sz="1600" b="1" dirty="0" smtClean="0"/>
                  <a:t>Fact</a:t>
                </a:r>
                <a:r>
                  <a:rPr lang="en-US" sz="1600" b="1" dirty="0"/>
                  <a:t>: </a:t>
                </a:r>
                <a:r>
                  <a:rPr lang="en-US" sz="1600" dirty="0"/>
                  <a:t>any prime-order group is </a:t>
                </a:r>
                <a:r>
                  <a:rPr lang="en-US" sz="1600" dirty="0" smtClean="0"/>
                  <a:t>cyclic</a:t>
                </a:r>
              </a:p>
              <a:p>
                <a:endParaRPr lang="en-US" sz="1600" dirty="0"/>
              </a:p>
              <a:p>
                <a:r>
                  <a:rPr lang="en-US" sz="1600" b="1" dirty="0"/>
                  <a:t>Fact: </a:t>
                </a:r>
                <a:r>
                  <a:rPr lang="en-US" sz="1600" dirty="0"/>
                  <a:t>any non-trivial element (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/>
                  <a:t>) in a prime-order group is a </a:t>
                </a:r>
                <a:r>
                  <a:rPr lang="en-US" sz="1600" dirty="0" smtClean="0"/>
                  <a:t>generator</a:t>
                </a:r>
              </a:p>
              <a:p>
                <a:endParaRPr lang="en-US" sz="1600" dirty="0"/>
              </a:p>
              <a:p>
                <a:r>
                  <a:rPr lang="en-US" sz="1600" b="1" dirty="0"/>
                  <a:t>Warning: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prime-order group!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, with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being prime; what are the possible sub-groups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 (Lagrange's theorem):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blipFill rotWithShape="0">
                <a:blip r:embed="rId3"/>
                <a:stretch>
                  <a:fillRect l="-71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1,−1}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mr>
                              </m:m>
                            </m:e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11=2⋅5+1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={1,10}&lt;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 3, 4, 5, 9}&lt;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  <a:blipFill>
                <a:blip r:embed="rId1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51450" y="4404184"/>
            <a:ext cx="10967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0519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a group?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1, 2,  …,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Associativity 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func>
                      <m:funcPr>
                        <m:ctrlP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Identity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⋅1=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Inverses	</a:t>
                </a:r>
                <a:r>
                  <a:rPr lang="en-US" sz="18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?</a:t>
                </a:r>
                <a:r>
                  <a:rPr lang="en-US" sz="1800" dirty="0">
                    <a:sym typeface="Wingdings" panose="05000000000000000000" pitchFamily="2" charset="2"/>
                  </a:rPr>
                  <a:t>  </a:t>
                </a:r>
              </a:p>
              <a:p>
                <a:pPr marL="0" indent="0"/>
                <a:endParaRPr lang="en-US" sz="1050" dirty="0">
                  <a:sym typeface="Wingdings" panose="05000000000000000000" pitchFamily="2" charset="2"/>
                </a:endParaRPr>
              </a:p>
              <a:p>
                <a:pPr marL="0" indent="0"/>
                <a:r>
                  <a:rPr lang="en-US" sz="1800" dirty="0">
                    <a:sym typeface="Wingdings" panose="05000000000000000000" pitchFamily="2" charset="2"/>
                  </a:rPr>
                  <a:t>       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 can we always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? </a:t>
                </a:r>
                <a:endParaRPr lang="en-US" sz="1800" dirty="0"/>
              </a:p>
              <a:p>
                <a:pPr marL="0" indent="0"/>
                <a:r>
                  <a:rPr lang="en-US" sz="1800" dirty="0"/>
                  <a:t>        Need to solve:	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  <a:blipFill rotWithShape="0">
                <a:blip r:embed="rId3"/>
                <a:stretch>
                  <a:fillRect l="-328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/>
                  <a:t>  such that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0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Proof: 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sz="10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positive </a:t>
                </a:r>
                <a:r>
                  <a:rPr lang="nb-NO" sz="1600" dirty="0"/>
                  <a:t>integer 			     	       </a:t>
                </a:r>
                <a:r>
                  <a:rPr lang="nb-NO" sz="1200" dirty="0"/>
                  <a:t>(e.g.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  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smallest </a:t>
                </a:r>
                <a:r>
                  <a:rPr lang="nb-NO" sz="1600" dirty="0"/>
                  <a:t>positive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nb-NO" sz="1600" dirty="0"/>
                  <a:t>	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600" dirty="0"/>
                  <a:t> 					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200" dirty="0"/>
                  <a:t> is the smallest positive integer in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600" dirty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600" dirty="0"/>
                  <a:t> 				     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 is prime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466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nb-NO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do we actually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/>
                  <a:t>?</a:t>
                </a:r>
                <a:br>
                  <a:rPr lang="en-US" sz="1600" dirty="0"/>
                </a:br>
                <a:r>
                  <a:rPr lang="en-US" sz="1600" dirty="0"/>
                  <a:t>Extended Euclidian Algorithm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423" y="2728848"/>
                <a:ext cx="3025134" cy="584775"/>
              </a:xfrm>
              <a:prstGeom prst="rect">
                <a:avLst/>
              </a:prstGeom>
              <a:blipFill>
                <a:blip r:embed="rId8"/>
                <a:stretch>
                  <a:fillRect l="-803"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82622" y="3741610"/>
                <a:ext cx="1447832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622" y="3741610"/>
                <a:ext cx="1447832" cy="390748"/>
              </a:xfrm>
              <a:prstGeom prst="rect">
                <a:avLst/>
              </a:prstGeom>
              <a:blipFill rotWithShape="0"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sz="1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6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𝑞𝑚</m:t>
                      </m:r>
                      <m:r>
                        <a:rPr lang="nb-NO" sz="1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𝑞𝑛</m:t>
                          </m:r>
                        </m:e>
                      </m:d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0337021" y="619731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Q.E.D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838180" y="3736194"/>
                <a:ext cx="15503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⟹ 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180" y="3736194"/>
                <a:ext cx="1550361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1981200" y="3608962"/>
            <a:ext cx="3895725" cy="553463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20383225">
            <a:off x="7438172" y="4739035"/>
            <a:ext cx="2905291" cy="9505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>
                <a:solidFill>
                  <a:schemeClr val="accent1">
                    <a:lumMod val="75000"/>
                  </a:schemeClr>
                </a:solidFill>
                <a:latin typeface="Stencil" panose="040409050D0802020404" pitchFamily="82" charset="0"/>
              </a:rPr>
              <a:t>Non-constructive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39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5" grpId="0"/>
      <p:bldP spid="6" grpId="0"/>
      <p:bldP spid="8" grpId="0"/>
      <p:bldP spid="13" grpId="0"/>
      <p:bldP spid="15" grpId="0"/>
      <p:bldP spid="16" grpId="0"/>
      <p:bldP spid="17" grpId="0"/>
      <p:bldP spid="7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break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Groups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Subgroups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Cyclic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Prime 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Not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! 		(order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(prime-order subgroup)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4883150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0574588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51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example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1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7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299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6422" r="-3211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987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4997450" y="4453049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11054324" y="4453049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92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Doesn't work: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15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blipFill rotWithShape="0">
                <a:blip r:embed="rId1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3732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logarithm (DLOG)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18470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3635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</m:t>
                                    </m:r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𝐠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718470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442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9" t="-1587" r="-477" b="-4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39" t="-23616" r="-477" b="-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222" r="-2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DLOG-advantage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891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407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(DH)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nb-NO" sz="2000" b="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068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1639" r="-471" b="-5098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20065" r="-471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DH-advantage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0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4" grpId="0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vs. DH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1190439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1190439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2" t="-1538" r="-725" b="-4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2" t="-21782" r="-725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8285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695" r="-477" b="-5271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9417" r="-477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blipFill rotWithShape="0">
                <a:blip r:embed="rId5"/>
                <a:stretch>
                  <a:fillRect l="-1301" b="-20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</a:t>
                </a:r>
                <a:r>
                  <a:rPr lang="en-US" i="1" dirty="0"/>
                  <a:t>insecurity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DH </a:t>
                </a:r>
                <a:r>
                  <a:rPr lang="en-US" i="1" dirty="0"/>
                  <a:t>insecurity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3333" r="-36111"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6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6" grpId="0"/>
      <p:bldP spid="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Generic algorithms:</a:t>
                </a:r>
                <a:r>
                  <a:rPr lang="en-US" sz="1800" dirty="0"/>
                  <a:t> works 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(cyclic)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Given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sz="1400" dirty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Are there better algorithms?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Group-specific algorithms:</a:t>
                </a:r>
                <a:r>
                  <a:rPr lang="en-US" sz="1800" dirty="0"/>
                  <a:t> exploits algebraic features of given group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2"/>
                    </a:solidFill>
                  </a:rPr>
                  <a:t>run 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time: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 </a:t>
                </a:r>
                <a:r>
                  <a:rPr lang="en-US" sz="1600" dirty="0" smtClean="0">
                    <a:solidFill>
                      <a:schemeClr val="accent2"/>
                    </a:solidFill>
                  </a:rPr>
                  <a:t>      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68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010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 rotWithShape="0"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Group 119"/>
          <p:cNvGrpSpPr/>
          <p:nvPr/>
        </p:nvGrpSpPr>
        <p:grpSpPr>
          <a:xfrm>
            <a:off x="5563642" y="1985724"/>
            <a:ext cx="1162303" cy="637835"/>
            <a:chOff x="5570987" y="1977435"/>
            <a:chExt cx="1162303" cy="637835"/>
          </a:xfrm>
        </p:grpSpPr>
        <p:grpSp>
          <p:nvGrpSpPr>
            <p:cNvPr id="113" name="Group 112"/>
            <p:cNvGrpSpPr/>
            <p:nvPr/>
          </p:nvGrpSpPr>
          <p:grpSpPr>
            <a:xfrm>
              <a:off x="5570987" y="1977435"/>
              <a:ext cx="1162303" cy="637835"/>
              <a:chOff x="5570987" y="1977435"/>
              <a:chExt cx="1162303" cy="63783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5736377" y="1989605"/>
                <a:ext cx="996913" cy="625665"/>
                <a:chOff x="5736377" y="1989605"/>
                <a:chExt cx="996913" cy="625665"/>
              </a:xfrm>
            </p:grpSpPr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5782090" y="2240633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5929777" y="224984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6077465" y="2283871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6230993" y="232651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6370228" y="2383155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6515929" y="2451902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6643290" y="2525270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5" name="TextBox 10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6" name="TextBox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7" name="TextBox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8" name="TextBox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TextBox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blipFill>
                    <a:blip r:embed="rId6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Oval 116"/>
            <p:cNvSpPr>
              <a:spLocks noChangeAspect="1"/>
            </p:cNvSpPr>
            <p:nvPr/>
          </p:nvSpPr>
          <p:spPr bwMode="auto">
            <a:xfrm>
              <a:off x="6492122" y="2275067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 bwMode="auto">
            <a:xfrm>
              <a:off x="6551739" y="2296055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 bwMode="auto">
            <a:xfrm>
              <a:off x="6606384" y="2327598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905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/>
      <p:bldP spid="89" grpId="0"/>
      <p:bldP spid="90" grpId="0" animBg="1"/>
      <p:bldP spid="91" grpId="0"/>
      <p:bldP spid="92" grpId="0" animBg="1"/>
      <p:bldP spid="93" grpId="0"/>
      <p:bldP spid="96" grpId="0" animBg="1"/>
      <p:bldP spid="114" grpId="0"/>
      <p:bldP spid="115" grpId="0"/>
      <p:bldP spid="116" grpId="0"/>
      <p:bldP spid="75" grpId="0"/>
      <p:bldP spid="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Pohlig</a:t>
                </a:r>
                <a:r>
                  <a:rPr lang="en-US" sz="1800" dirty="0"/>
                  <a:t>-Hellman:	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lim>
                        </m:limLow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rad>
                          </m:e>
                        </m:d>
                      </m:e>
                    </m:func>
                  </m:oMath>
                </a14:m>
                <a:r>
                  <a:rPr lang="en-US" sz="1800" dirty="0"/>
                  <a:t>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⋯</m:t>
                        </m:r>
                        <m:sSubSup>
                          <m:sSubSup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sSub>
                              <m:sSub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Nechaev'94 &amp; Shoup'97: </a:t>
                </a:r>
                <a:r>
                  <a:rPr lang="en-US" sz="1800" dirty="0"/>
                  <a:t>Solving DLOG requires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time in </a:t>
                </a:r>
                <a:r>
                  <a:rPr lang="en-US" sz="1800" i="1" dirty="0"/>
                  <a:t>generic</a:t>
                </a:r>
                <a:r>
                  <a:rPr lang="en-US" sz="1800" dirty="0"/>
                  <a:t> groups</a:t>
                </a:r>
                <a:r>
                  <a:rPr lang="en-US" sz="1800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exceptionally</a:t>
            </a:r>
            <a:r>
              <a:rPr lang="en-US" sz="1600" dirty="0"/>
              <a:t> complicated algorithms, requiring very advanced mathematics!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427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Next week: 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0" y="1604169"/>
            <a:ext cx="278765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12344</TotalTime>
  <Words>1181</Words>
  <Application>Microsoft Office PowerPoint</Application>
  <PresentationFormat>Widescreen</PresentationFormat>
  <Paragraphs>726</Paragraphs>
  <Slides>33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Cambria</vt:lpstr>
      <vt:lpstr>Cambria Math</vt:lpstr>
      <vt:lpstr>Script MT Bold</vt:lpstr>
      <vt:lpstr>Stencil</vt:lpstr>
      <vt:lpstr>Times New Roman</vt:lpstr>
      <vt:lpstr>Wingdings</vt:lpstr>
      <vt:lpstr>1_TEK4500-UIO</vt:lpstr>
      <vt:lpstr>TEK4500-UIO</vt:lpstr>
      <vt:lpstr>2_TEK4500-UIO</vt:lpstr>
      <vt:lpstr>Lecture 8 – Group theory,  Diffie-Hellman key exchange</vt:lpstr>
      <vt:lpstr>Creating secure channels: encryption schemes</vt:lpstr>
      <vt:lpstr>Creating secure channels: encryption schemes</vt:lpstr>
      <vt:lpstr>Basic goals of cryptography</vt:lpstr>
      <vt:lpstr>Symmetric key distribution problem</vt:lpstr>
      <vt:lpstr>PowerPoint Presentation</vt:lpstr>
      <vt:lpstr>Diffie-Hellman key exchange – idea</vt:lpstr>
      <vt:lpstr>Diffie-Hellman key exchange </vt:lpstr>
      <vt:lpstr>A different kind of primitives</vt:lpstr>
      <vt:lpstr>PowerPoint Presentation</vt:lpstr>
      <vt:lpstr>Preliminaries </vt:lpstr>
      <vt:lpstr>Groups – motivation </vt:lpstr>
      <vt:lpstr>Groups – definition </vt:lpstr>
      <vt:lpstr>Examples</vt:lpstr>
      <vt:lpstr>More groups</vt:lpstr>
      <vt:lpstr>Group exponentation </vt:lpstr>
      <vt:lpstr>Cyclic groups</vt:lpstr>
      <vt:lpstr>Subgroups</vt:lpstr>
      <vt:lpstr>Cyclic groups</vt:lpstr>
      <vt:lpstr>Groups of prime order</vt:lpstr>
      <vt:lpstr>Why is (Z_p^∗,⋅) a group? </vt:lpstr>
      <vt:lpstr>Before the break</vt:lpstr>
      <vt:lpstr>Diffie-Hellman</vt:lpstr>
      <vt:lpstr>Diffie-Hellman – example </vt:lpstr>
      <vt:lpstr>Diffie-Hellman</vt:lpstr>
      <vt:lpstr>Discrete logarithm (DLOG) problem</vt:lpstr>
      <vt:lpstr>Diffie-Hellman (DH) problem</vt:lpstr>
      <vt:lpstr>DLOG vs. DH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681</cp:revision>
  <dcterms:created xsi:type="dcterms:W3CDTF">2020-06-02T10:31:43Z</dcterms:created>
  <dcterms:modified xsi:type="dcterms:W3CDTF">2023-10-18T16:27:49Z</dcterms:modified>
</cp:coreProperties>
</file>