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0" r:id="rId1"/>
  </p:sldMasterIdLst>
  <p:notesMasterIdLst>
    <p:notesMasterId r:id="rId65"/>
  </p:notesMasterIdLst>
  <p:sldIdLst>
    <p:sldId id="256" r:id="rId2"/>
    <p:sldId id="396" r:id="rId3"/>
    <p:sldId id="257" r:id="rId4"/>
    <p:sldId id="263" r:id="rId5"/>
    <p:sldId id="265" r:id="rId6"/>
    <p:sldId id="267" r:id="rId7"/>
    <p:sldId id="268" r:id="rId8"/>
    <p:sldId id="272" r:id="rId9"/>
    <p:sldId id="273" r:id="rId10"/>
    <p:sldId id="269" r:id="rId11"/>
    <p:sldId id="341" r:id="rId12"/>
    <p:sldId id="316" r:id="rId13"/>
    <p:sldId id="320" r:id="rId14"/>
    <p:sldId id="275" r:id="rId15"/>
    <p:sldId id="286" r:id="rId16"/>
    <p:sldId id="314" r:id="rId17"/>
    <p:sldId id="290" r:id="rId18"/>
    <p:sldId id="360" r:id="rId19"/>
    <p:sldId id="362" r:id="rId20"/>
    <p:sldId id="384" r:id="rId21"/>
    <p:sldId id="385" r:id="rId22"/>
    <p:sldId id="391" r:id="rId23"/>
    <p:sldId id="322" r:id="rId24"/>
    <p:sldId id="340" r:id="rId25"/>
    <p:sldId id="291" r:id="rId26"/>
    <p:sldId id="278" r:id="rId27"/>
    <p:sldId id="376" r:id="rId28"/>
    <p:sldId id="373" r:id="rId29"/>
    <p:sldId id="281" r:id="rId30"/>
    <p:sldId id="299" r:id="rId31"/>
    <p:sldId id="292" r:id="rId32"/>
    <p:sldId id="303" r:id="rId33"/>
    <p:sldId id="304" r:id="rId34"/>
    <p:sldId id="296" r:id="rId35"/>
    <p:sldId id="300" r:id="rId36"/>
    <p:sldId id="301" r:id="rId37"/>
    <p:sldId id="346" r:id="rId38"/>
    <p:sldId id="383" r:id="rId39"/>
    <p:sldId id="282" r:id="rId40"/>
    <p:sldId id="262" r:id="rId41"/>
    <p:sldId id="274" r:id="rId42"/>
    <p:sldId id="307" r:id="rId43"/>
    <p:sldId id="386" r:id="rId44"/>
    <p:sldId id="312" r:id="rId45"/>
    <p:sldId id="354" r:id="rId46"/>
    <p:sldId id="359" r:id="rId47"/>
    <p:sldId id="313" r:id="rId48"/>
    <p:sldId id="345" r:id="rId49"/>
    <p:sldId id="321" r:id="rId50"/>
    <p:sldId id="310" r:id="rId51"/>
    <p:sldId id="334" r:id="rId52"/>
    <p:sldId id="357" r:id="rId53"/>
    <p:sldId id="336" r:id="rId54"/>
    <p:sldId id="358" r:id="rId55"/>
    <p:sldId id="392" r:id="rId56"/>
    <p:sldId id="394" r:id="rId57"/>
    <p:sldId id="395" r:id="rId58"/>
    <p:sldId id="367" r:id="rId59"/>
    <p:sldId id="369" r:id="rId60"/>
    <p:sldId id="388" r:id="rId61"/>
    <p:sldId id="337" r:id="rId62"/>
    <p:sldId id="390" r:id="rId63"/>
    <p:sldId id="366" r:id="rId64"/>
  </p:sldIdLst>
  <p:sldSz cx="12192000" cy="6858000"/>
  <p:notesSz cx="6858000" cy="9144000"/>
  <p:embeddedFontLst>
    <p:embeddedFont>
      <p:font typeface="Consolas" panose="020B0609020204030204" pitchFamily="49" charset="0"/>
      <p:regular r:id="rId66"/>
      <p:bold r:id="rId67"/>
      <p:italic r:id="rId68"/>
      <p:boldItalic r:id="rId69"/>
    </p:embeddedFont>
    <p:embeddedFont>
      <p:font typeface="Stencil" panose="040409050D0802020404" pitchFamily="82" charset="0"/>
      <p:regular r:id="rId70"/>
    </p:embeddedFont>
    <p:embeddedFont>
      <p:font typeface="Century Gothic" panose="020B0502020202020204" pitchFamily="34" charset="0"/>
      <p:regular r:id="rId71"/>
      <p:bold r:id="rId72"/>
      <p:italic r:id="rId73"/>
      <p:boldItalic r:id="rId74"/>
    </p:embeddedFont>
    <p:embeddedFont>
      <p:font typeface="Calibri" panose="020F0502020204030204" pitchFamily="34" charset="0"/>
      <p:regular r:id="rId75"/>
      <p:bold r:id="rId76"/>
      <p:italic r:id="rId77"/>
      <p:boldItalic r:id="rId78"/>
    </p:embeddedFont>
    <p:embeddedFont>
      <p:font typeface="Comic Sans MS" panose="030F0702030302020204" pitchFamily="66" charset="0"/>
      <p:regular r:id="rId79"/>
      <p:bold r:id="rId80"/>
      <p:italic r:id="rId81"/>
      <p:boldItalic r:id="rId82"/>
    </p:embeddedFont>
    <p:embeddedFont>
      <p:font typeface="Cambria Math" panose="02040503050406030204" pitchFamily="18" charset="0"/>
      <p:regular r:id="rId8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åkon Jacobsen" initials="HJ" lastIdx="1" clrIdx="0">
    <p:extLst>
      <p:ext uri="{19B8F6BF-5375-455C-9EA6-DF929625EA0E}">
        <p15:presenceInfo xmlns:p15="http://schemas.microsoft.com/office/powerpoint/2012/main" userId="Håkon Jacobsen" providerId="None"/>
      </p:ext>
    </p:extLst>
  </p:cmAuthor>
  <p:cmAuthor id="2" name="hakoja" initials="h" lastIdx="3" clrIdx="1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2F2F2"/>
    <a:srgbClr val="FF7C80"/>
    <a:srgbClr val="EDFDF1"/>
    <a:srgbClr val="FCB4AA"/>
    <a:srgbClr val="CFF9DA"/>
    <a:srgbClr val="AAF4BD"/>
    <a:srgbClr val="F2FFF8"/>
    <a:srgbClr val="FFFFFF"/>
    <a:srgbClr val="3D82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79" autoAdjust="0"/>
    <p:restoredTop sz="94434" autoAdjust="0"/>
  </p:normalViewPr>
  <p:slideViewPr>
    <p:cSldViewPr snapToGrid="0" showGuides="1">
      <p:cViewPr varScale="1">
        <p:scale>
          <a:sx n="106" d="100"/>
          <a:sy n="106" d="100"/>
        </p:scale>
        <p:origin x="294" y="10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3.fntdata"/><Relationship Id="rId84" Type="http://schemas.openxmlformats.org/officeDocument/2006/relationships/commentAuthors" Target="commentAuthors.xml"/><Relationship Id="rId89" Type="http://schemas.microsoft.com/office/2016/11/relationships/changesInfo" Target="changesInfos/changesInfo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9.fntdata"/><Relationship Id="rId79" Type="http://schemas.openxmlformats.org/officeDocument/2006/relationships/font" Target="fonts/font14.fntdata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4.fntdata"/><Relationship Id="rId77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7.fntdata"/><Relationship Id="rId80" Type="http://schemas.openxmlformats.org/officeDocument/2006/relationships/font" Target="fonts/font15.fntdata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5.fntdata"/><Relationship Id="rId75" Type="http://schemas.openxmlformats.org/officeDocument/2006/relationships/font" Target="fonts/font10.fntdata"/><Relationship Id="rId83" Type="http://schemas.openxmlformats.org/officeDocument/2006/relationships/font" Target="fonts/font18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8.fntdata"/><Relationship Id="rId78" Type="http://schemas.openxmlformats.org/officeDocument/2006/relationships/font" Target="fonts/font13.fntdata"/><Relationship Id="rId81" Type="http://schemas.openxmlformats.org/officeDocument/2006/relationships/font" Target="fonts/font16.fntdata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1.fntdata"/><Relationship Id="rId7" Type="http://schemas.openxmlformats.org/officeDocument/2006/relationships/slide" Target="slides/slide6.xml"/><Relationship Id="rId71" Type="http://schemas.openxmlformats.org/officeDocument/2006/relationships/font" Target="fonts/font6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1.fntdata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font" Target="fonts/font17.fntdata"/><Relationship Id="rId1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87EFFD36-FAAF-4B06-874F-FDC5CDE3BF82}"/>
    <pc:docChg chg="addSld modSld">
      <pc:chgData name="Håkon Jacobsen" userId="1593ab28-bd3f-46f2-a611-8d984e03f573" providerId="ADAL" clId="{87EFFD36-FAAF-4B06-874F-FDC5CDE3BF82}" dt="2024-06-26T09:05:22.277" v="40" actId="554"/>
      <pc:docMkLst>
        <pc:docMk/>
      </pc:docMkLst>
      <pc:sldChg chg="modAnim">
        <pc:chgData name="Håkon Jacobsen" userId="1593ab28-bd3f-46f2-a611-8d984e03f573" providerId="ADAL" clId="{87EFFD36-FAAF-4B06-874F-FDC5CDE3BF82}" dt="2024-06-26T09:02:15.378" v="36"/>
        <pc:sldMkLst>
          <pc:docMk/>
          <pc:sldMk cId="3589212960" sldId="281"/>
        </pc:sldMkLst>
      </pc:sldChg>
      <pc:sldChg chg="modSp">
        <pc:chgData name="Håkon Jacobsen" userId="1593ab28-bd3f-46f2-a611-8d984e03f573" providerId="ADAL" clId="{87EFFD36-FAAF-4B06-874F-FDC5CDE3BF82}" dt="2024-06-26T08:52:31.893" v="5" actId="207"/>
        <pc:sldMkLst>
          <pc:docMk/>
          <pc:sldMk cId="2433009060" sldId="300"/>
        </pc:sldMkLst>
        <pc:spChg chg="mod">
          <ac:chgData name="Håkon Jacobsen" userId="1593ab28-bd3f-46f2-a611-8d984e03f573" providerId="ADAL" clId="{87EFFD36-FAAF-4B06-874F-FDC5CDE3BF82}" dt="2024-06-26T08:52:31.893" v="5" actId="207"/>
          <ac:spMkLst>
            <pc:docMk/>
            <pc:sldMk cId="2433009060" sldId="300"/>
            <ac:spMk id="30" creationId="{00000000-0000-0000-0000-000000000000}"/>
          </ac:spMkLst>
        </pc:spChg>
      </pc:sldChg>
      <pc:sldChg chg="modSp">
        <pc:chgData name="Håkon Jacobsen" userId="1593ab28-bd3f-46f2-a611-8d984e03f573" providerId="ADAL" clId="{87EFFD36-FAAF-4B06-874F-FDC5CDE3BF82}" dt="2024-06-26T08:52:26.394" v="4" actId="207"/>
        <pc:sldMkLst>
          <pc:docMk/>
          <pc:sldMk cId="3415223460" sldId="301"/>
        </pc:sldMkLst>
        <pc:spChg chg="mod">
          <ac:chgData name="Håkon Jacobsen" userId="1593ab28-bd3f-46f2-a611-8d984e03f573" providerId="ADAL" clId="{87EFFD36-FAAF-4B06-874F-FDC5CDE3BF82}" dt="2024-06-26T08:52:26.394" v="4" actId="207"/>
          <ac:spMkLst>
            <pc:docMk/>
            <pc:sldMk cId="3415223460" sldId="301"/>
            <ac:spMk id="33" creationId="{00000000-0000-0000-0000-000000000000}"/>
          </ac:spMkLst>
        </pc:spChg>
      </pc:sldChg>
      <pc:sldChg chg="modSp">
        <pc:chgData name="Håkon Jacobsen" userId="1593ab28-bd3f-46f2-a611-8d984e03f573" providerId="ADAL" clId="{87EFFD36-FAAF-4B06-874F-FDC5CDE3BF82}" dt="2024-06-26T09:00:57.321" v="35" actId="207"/>
        <pc:sldMkLst>
          <pc:docMk/>
          <pc:sldMk cId="3074964566" sldId="346"/>
        </pc:sldMkLst>
        <pc:spChg chg="mod">
          <ac:chgData name="Håkon Jacobsen" userId="1593ab28-bd3f-46f2-a611-8d984e03f573" providerId="ADAL" clId="{87EFFD36-FAAF-4B06-874F-FDC5CDE3BF82}" dt="2024-06-26T09:00:57.321" v="35" actId="207"/>
          <ac:spMkLst>
            <pc:docMk/>
            <pc:sldMk cId="3074964566" sldId="346"/>
            <ac:spMk id="37" creationId="{00000000-0000-0000-0000-000000000000}"/>
          </ac:spMkLst>
        </pc:spChg>
      </pc:sldChg>
      <pc:sldChg chg="addSp modSp add">
        <pc:chgData name="Håkon Jacobsen" userId="1593ab28-bd3f-46f2-a611-8d984e03f573" providerId="ADAL" clId="{87EFFD36-FAAF-4B06-874F-FDC5CDE3BF82}" dt="2024-06-26T09:05:22.277" v="40" actId="554"/>
        <pc:sldMkLst>
          <pc:docMk/>
          <pc:sldMk cId="2593091343" sldId="383"/>
        </pc:sldMkLst>
        <pc:spChg chg="add">
          <ac:chgData name="Håkon Jacobsen" userId="1593ab28-bd3f-46f2-a611-8d984e03f573" providerId="ADAL" clId="{87EFFD36-FAAF-4B06-874F-FDC5CDE3BF82}" dt="2024-06-26T08:53:00.857" v="7"/>
          <ac:spMkLst>
            <pc:docMk/>
            <pc:sldMk cId="2593091343" sldId="383"/>
            <ac:spMk id="31" creationId="{A8D7109A-EA83-44D7-9F2A-371275E7DFC9}"/>
          </ac:spMkLst>
        </pc:spChg>
        <pc:spChg chg="add">
          <ac:chgData name="Håkon Jacobsen" userId="1593ab28-bd3f-46f2-a611-8d984e03f573" providerId="ADAL" clId="{87EFFD36-FAAF-4B06-874F-FDC5CDE3BF82}" dt="2024-06-26T08:56:32.906" v="19"/>
          <ac:spMkLst>
            <pc:docMk/>
            <pc:sldMk cId="2593091343" sldId="383"/>
            <ac:spMk id="32" creationId="{F04F8D43-6B73-4DF7-8AE8-AE1D83F50FC3}"/>
          </ac:spMkLst>
        </pc:spChg>
        <pc:spChg chg="add">
          <ac:chgData name="Håkon Jacobsen" userId="1593ab28-bd3f-46f2-a611-8d984e03f573" providerId="ADAL" clId="{87EFFD36-FAAF-4B06-874F-FDC5CDE3BF82}" dt="2024-06-26T08:59:12.059" v="28"/>
          <ac:spMkLst>
            <pc:docMk/>
            <pc:sldMk cId="2593091343" sldId="383"/>
            <ac:spMk id="33" creationId="{517EFBD6-1DE9-4FD5-8E2B-F45EFF71B544}"/>
          </ac:spMkLst>
        </pc:spChg>
        <pc:spChg chg="mod">
          <ac:chgData name="Håkon Jacobsen" userId="1593ab28-bd3f-46f2-a611-8d984e03f573" providerId="ADAL" clId="{87EFFD36-FAAF-4B06-874F-FDC5CDE3BF82}" dt="2024-06-26T09:00:35.215" v="34" actId="207"/>
          <ac:spMkLst>
            <pc:docMk/>
            <pc:sldMk cId="2593091343" sldId="383"/>
            <ac:spMk id="37" creationId="{00000000-0000-0000-0000-000000000000}"/>
          </ac:spMkLst>
        </pc:spChg>
        <pc:spChg chg="add">
          <ac:chgData name="Håkon Jacobsen" userId="1593ab28-bd3f-46f2-a611-8d984e03f573" providerId="ADAL" clId="{87EFFD36-FAAF-4B06-874F-FDC5CDE3BF82}" dt="2024-06-26T09:04:22.020" v="37"/>
          <ac:spMkLst>
            <pc:docMk/>
            <pc:sldMk cId="2593091343" sldId="383"/>
            <ac:spMk id="39" creationId="{161C7313-0FC7-4203-A39D-5E6645D51FF1}"/>
          </ac:spMkLst>
        </pc:spChg>
        <pc:spChg chg="add mod">
          <ac:chgData name="Håkon Jacobsen" userId="1593ab28-bd3f-46f2-a611-8d984e03f573" providerId="ADAL" clId="{87EFFD36-FAAF-4B06-874F-FDC5CDE3BF82}" dt="2024-06-26T09:05:22.277" v="40" actId="554"/>
          <ac:spMkLst>
            <pc:docMk/>
            <pc:sldMk cId="2593091343" sldId="383"/>
            <ac:spMk id="43" creationId="{ABC67C4A-C935-4F7C-A144-9D26E505B704}"/>
          </ac:spMkLst>
        </pc:spChg>
        <pc:spChg chg="add mod">
          <ac:chgData name="Håkon Jacobsen" userId="1593ab28-bd3f-46f2-a611-8d984e03f573" providerId="ADAL" clId="{87EFFD36-FAAF-4B06-874F-FDC5CDE3BF82}" dt="2024-06-26T09:05:22.277" v="40" actId="554"/>
          <ac:spMkLst>
            <pc:docMk/>
            <pc:sldMk cId="2593091343" sldId="383"/>
            <ac:spMk id="44" creationId="{539500ED-0A41-4C00-99FC-BE380E543043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918-4885-8F10-F38FD0F30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135367136"/>
        <c:axId val="-1135366048"/>
      </c:barChart>
      <c:catAx>
        <c:axId val="-113536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35366048"/>
        <c:crossesAt val="0"/>
        <c:auto val="1"/>
        <c:lblAlgn val="ctr"/>
        <c:lblOffset val="100"/>
        <c:noMultiLvlLbl val="0"/>
      </c:catAx>
      <c:valAx>
        <c:axId val="-113536604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35367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F60-4A68-A81F-7FB6B8A83D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135368768"/>
        <c:axId val="-1135361696"/>
      </c:barChart>
      <c:catAx>
        <c:axId val="-113536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35361696"/>
        <c:crossesAt val="0"/>
        <c:auto val="1"/>
        <c:lblAlgn val="ctr"/>
        <c:lblOffset val="100"/>
        <c:noMultiLvlLbl val="0"/>
      </c:catAx>
      <c:valAx>
        <c:axId val="-113536169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35368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94748682730448"/>
          <c:y val="5.7148335175944462E-2"/>
          <c:w val="0.71327084114485684"/>
          <c:h val="0.796794250496063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00</c:v>
                </c:pt>
                <c:pt idx="1">
                  <c:v>01</c:v>
                </c:pt>
                <c:pt idx="2">
                  <c:v>10</c:v>
                </c:pt>
                <c:pt idx="3">
                  <c:v>11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0.25</c:v>
                </c:pt>
                <c:pt idx="1">
                  <c:v>0.125</c:v>
                </c:pt>
                <c:pt idx="2">
                  <c:v>0.5</c:v>
                </c:pt>
                <c:pt idx="3">
                  <c:v>0.125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F04-46E6-8D58-33F6FB701F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135359520"/>
        <c:axId val="-1135356800"/>
      </c:barChart>
      <c:catAx>
        <c:axId val="-113535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35356800"/>
        <c:crossesAt val="0"/>
        <c:auto val="1"/>
        <c:lblAlgn val="ctr"/>
        <c:lblOffset val="100"/>
        <c:noMultiLvlLbl val="0"/>
      </c:catAx>
      <c:valAx>
        <c:axId val="-113535680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35359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8/28/2024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258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989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284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55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115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705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433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799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6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070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9513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94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831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7696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3381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3038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</a:t>
            </a:r>
            <a:r>
              <a:rPr lang="en-US" baseline="0" dirty="0"/>
              <a:t> or s?  notice single 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2238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 = o vs. </a:t>
            </a:r>
            <a:r>
              <a:rPr lang="en-US" dirty="0" err="1"/>
              <a:t>i</a:t>
            </a:r>
            <a:r>
              <a:rPr lang="en-US" dirty="0"/>
              <a:t>? </a:t>
            </a:r>
            <a:r>
              <a:rPr lang="en-US" baseline="0" dirty="0"/>
              <a:t> notice "</a:t>
            </a:r>
            <a:r>
              <a:rPr lang="en-US" baseline="0" dirty="0" err="1"/>
              <a:t>jt</a:t>
            </a:r>
            <a:r>
              <a:rPr lang="en-US" baseline="0" dirty="0"/>
              <a:t>" -&gt; "it"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999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1086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562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8839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5140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https://planetcalc.com/8047/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0403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https://planetcalc.com/8047/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265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4846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6968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675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4575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Cryptography is harder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Cryptography is easier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829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075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19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508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830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20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135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12848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012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64" r:id="rId4"/>
    <p:sldLayoutId id="2147483667" r:id="rId5"/>
    <p:sldLayoutId id="2147483663" r:id="rId6"/>
    <p:sldLayoutId id="2147483675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9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11.png"/><Relationship Id="rId10" Type="http://schemas.openxmlformats.org/officeDocument/2006/relationships/image" Target="../media/image9.jpe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310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5.png"/><Relationship Id="rId10" Type="http://schemas.openxmlformats.org/officeDocument/2006/relationships/image" Target="../media/image23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26" Type="http://schemas.openxmlformats.org/officeDocument/2006/relationships/image" Target="../media/image64.png"/><Relationship Id="rId3" Type="http://schemas.openxmlformats.org/officeDocument/2006/relationships/image" Target="../media/image46.png"/><Relationship Id="rId21" Type="http://schemas.openxmlformats.org/officeDocument/2006/relationships/image" Target="../media/image29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5" Type="http://schemas.openxmlformats.org/officeDocument/2006/relationships/image" Target="../media/image41.pn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24" Type="http://schemas.openxmlformats.org/officeDocument/2006/relationships/image" Target="../media/image40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23" Type="http://schemas.openxmlformats.org/officeDocument/2006/relationships/image" Target="../media/image39.png"/><Relationship Id="rId10" Type="http://schemas.openxmlformats.org/officeDocument/2006/relationships/image" Target="../media/image53.png"/><Relationship Id="rId19" Type="http://schemas.openxmlformats.org/officeDocument/2006/relationships/image" Target="../media/image62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4.png"/><Relationship Id="rId26" Type="http://schemas.openxmlformats.org/officeDocument/2006/relationships/image" Target="../media/image68.png"/><Relationship Id="rId3" Type="http://schemas.openxmlformats.org/officeDocument/2006/relationships/image" Target="../media/image46.png"/><Relationship Id="rId21" Type="http://schemas.openxmlformats.org/officeDocument/2006/relationships/image" Target="../media/image63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5" Type="http://schemas.openxmlformats.org/officeDocument/2006/relationships/image" Target="../media/image67.pn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24" Type="http://schemas.openxmlformats.org/officeDocument/2006/relationships/image" Target="../media/image66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23" Type="http://schemas.openxmlformats.org/officeDocument/2006/relationships/image" Target="../media/image65.png"/><Relationship Id="rId10" Type="http://schemas.openxmlformats.org/officeDocument/2006/relationships/image" Target="../media/image53.png"/><Relationship Id="rId19" Type="http://schemas.openxmlformats.org/officeDocument/2006/relationships/image" Target="../media/image61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.png"/><Relationship Id="rId18" Type="http://schemas.openxmlformats.org/officeDocument/2006/relationships/image" Target="../media/image64.png"/><Relationship Id="rId26" Type="http://schemas.openxmlformats.org/officeDocument/2006/relationships/image" Target="../media/image68.png"/><Relationship Id="rId21" Type="http://schemas.openxmlformats.org/officeDocument/2006/relationships/image" Target="../media/image63.png"/><Relationship Id="rId34" Type="http://schemas.openxmlformats.org/officeDocument/2006/relationships/image" Target="../media/image7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5" Type="http://schemas.openxmlformats.org/officeDocument/2006/relationships/image" Target="../media/image67.png"/><Relationship Id="rId33" Type="http://schemas.openxmlformats.org/officeDocument/2006/relationships/image" Target="../media/image75.png"/><Relationship Id="rId38" Type="http://schemas.openxmlformats.org/officeDocument/2006/relationships/image" Target="../media/image80.pn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20" Type="http://schemas.openxmlformats.org/officeDocument/2006/relationships/image" Target="../media/image62.png"/><Relationship Id="rId29" Type="http://schemas.openxmlformats.org/officeDocument/2006/relationships/image" Target="../media/image7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24" Type="http://schemas.openxmlformats.org/officeDocument/2006/relationships/image" Target="../media/image66.png"/><Relationship Id="rId32" Type="http://schemas.openxmlformats.org/officeDocument/2006/relationships/image" Target="../media/image74.png"/><Relationship Id="rId37" Type="http://schemas.openxmlformats.org/officeDocument/2006/relationships/image" Target="../media/image79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23" Type="http://schemas.openxmlformats.org/officeDocument/2006/relationships/image" Target="../media/image65.png"/><Relationship Id="rId28" Type="http://schemas.openxmlformats.org/officeDocument/2006/relationships/image" Target="../media/image70.png"/><Relationship Id="rId36" Type="http://schemas.openxmlformats.org/officeDocument/2006/relationships/image" Target="../media/image78.png"/><Relationship Id="rId10" Type="http://schemas.openxmlformats.org/officeDocument/2006/relationships/image" Target="../media/image53.png"/><Relationship Id="rId19" Type="http://schemas.openxmlformats.org/officeDocument/2006/relationships/image" Target="../media/image61.png"/><Relationship Id="rId31" Type="http://schemas.openxmlformats.org/officeDocument/2006/relationships/image" Target="../media/image7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29.png"/><Relationship Id="rId27" Type="http://schemas.openxmlformats.org/officeDocument/2006/relationships/image" Target="../media/image69.png"/><Relationship Id="rId30" Type="http://schemas.openxmlformats.org/officeDocument/2006/relationships/image" Target="../media/image72.png"/><Relationship Id="rId35" Type="http://schemas.openxmlformats.org/officeDocument/2006/relationships/image" Target="../media/image77.png"/><Relationship Id="rId8" Type="http://schemas.openxmlformats.org/officeDocument/2006/relationships/image" Target="../media/image51.png"/><Relationship Id="rId3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281.png"/><Relationship Id="rId7" Type="http://schemas.openxmlformats.org/officeDocument/2006/relationships/image" Target="../media/image27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20.png"/><Relationship Id="rId10" Type="http://schemas.openxmlformats.org/officeDocument/2006/relationships/image" Target="../media/image310.png"/><Relationship Id="rId4" Type="http://schemas.openxmlformats.org/officeDocument/2006/relationships/image" Target="../media/image290.png"/><Relationship Id="rId9" Type="http://schemas.openxmlformats.org/officeDocument/2006/relationships/image" Target="../media/image38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330.png"/><Relationship Id="rId7" Type="http://schemas.openxmlformats.org/officeDocument/2006/relationships/image" Target="../media/image39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0.png"/><Relationship Id="rId5" Type="http://schemas.openxmlformats.org/officeDocument/2006/relationships/image" Target="../media/image370.png"/><Relationship Id="rId4" Type="http://schemas.openxmlformats.org/officeDocument/2006/relationships/image" Target="../media/image340.png"/><Relationship Id="rId9" Type="http://schemas.openxmlformats.org/officeDocument/2006/relationships/image" Target="../media/image28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0.png"/><Relationship Id="rId4" Type="http://schemas.openxmlformats.org/officeDocument/2006/relationships/image" Target="../media/image41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8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8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8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8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8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8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8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8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0.png"/><Relationship Id="rId4" Type="http://schemas.openxmlformats.org/officeDocument/2006/relationships/image" Target="../media/image8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jpe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gi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90.png"/><Relationship Id="rId13" Type="http://schemas.openxmlformats.org/officeDocument/2006/relationships/image" Target="../media/image630.png"/><Relationship Id="rId3" Type="http://schemas.openxmlformats.org/officeDocument/2006/relationships/image" Target="../media/image550.png"/><Relationship Id="rId17" Type="http://schemas.openxmlformats.org/officeDocument/2006/relationships/image" Target="../media/image670.png"/><Relationship Id="rId7" Type="http://schemas.openxmlformats.org/officeDocument/2006/relationships/image" Target="../media/image590.png"/><Relationship Id="rId12" Type="http://schemas.openxmlformats.org/officeDocument/2006/relationships/image" Target="../media/image620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660.png"/><Relationship Id="rId1" Type="http://schemas.openxmlformats.org/officeDocument/2006/relationships/slideLayout" Target="../slideLayouts/slideLayout3.xml"/><Relationship Id="rId15" Type="http://schemas.openxmlformats.org/officeDocument/2006/relationships/image" Target="../media/image650.png"/><Relationship Id="rId10" Type="http://schemas.openxmlformats.org/officeDocument/2006/relationships/image" Target="../media/image610.png"/><Relationship Id="rId19" Type="http://schemas.openxmlformats.org/officeDocument/2006/relationships/image" Target="../media/image91.png"/><Relationship Id="rId4" Type="http://schemas.openxmlformats.org/officeDocument/2006/relationships/image" Target="../media/image560.png"/><Relationship Id="rId9" Type="http://schemas.openxmlformats.org/officeDocument/2006/relationships/image" Target="../media/image600.png"/><Relationship Id="rId14" Type="http://schemas.openxmlformats.org/officeDocument/2006/relationships/image" Target="../media/image64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0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2" Type="http://schemas.openxmlformats.org/officeDocument/2006/relationships/image" Target="../media/image90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0" Type="http://schemas.openxmlformats.org/officeDocument/2006/relationships/image" Target="../media/image98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0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books.org/wiki/High_School_Mathematics_Extensions/Discrete_Probability" TargetMode="External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1.png"/><Relationship Id="rId3" Type="http://schemas.openxmlformats.org/officeDocument/2006/relationships/image" Target="../media/image138.png"/><Relationship Id="rId7" Type="http://schemas.openxmlformats.org/officeDocument/2006/relationships/image" Target="../media/image1121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11" Type="http://schemas.openxmlformats.org/officeDocument/2006/relationships/image" Target="../media/image1161.png"/><Relationship Id="rId5" Type="http://schemas.openxmlformats.org/officeDocument/2006/relationships/chart" Target="../charts/chart2.xml"/><Relationship Id="rId10" Type="http://schemas.openxmlformats.org/officeDocument/2006/relationships/image" Target="../media/image1111.png"/><Relationship Id="rId4" Type="http://schemas.openxmlformats.org/officeDocument/2006/relationships/chart" Target="../charts/chart1.xml"/><Relationship Id="rId9" Type="http://schemas.openxmlformats.org/officeDocument/2006/relationships/image" Target="../media/image114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1.png"/><Relationship Id="rId4" Type="http://schemas.openxmlformats.org/officeDocument/2006/relationships/image" Target="../media/image1260.png"/></Relationships>
</file>

<file path=ppt/slides/_rels/slide54.xml.rels><?xml version="1.0" encoding="UTF-8" standalone="yes"?>
<Relationships xmlns="http://schemas.openxmlformats.org/package/2006/relationships"><Relationship Id="rId7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1.png"/><Relationship Id="rId5" Type="http://schemas.openxmlformats.org/officeDocument/2006/relationships/image" Target="../media/image1270.png"/><Relationship Id="rId4" Type="http://schemas.openxmlformats.org/officeDocument/2006/relationships/image" Target="../media/image1260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8" Type="http://schemas.openxmlformats.org/officeDocument/2006/relationships/image" Target="../media/image112.png"/><Relationship Id="rId3" Type="http://schemas.openxmlformats.org/officeDocument/2006/relationships/image" Target="../media/image137.png"/><Relationship Id="rId21" Type="http://schemas.openxmlformats.org/officeDocument/2006/relationships/image" Target="../media/image115.png"/><Relationship Id="rId7" Type="http://schemas.openxmlformats.org/officeDocument/2006/relationships/image" Target="../media/image142.png"/><Relationship Id="rId12" Type="http://schemas.openxmlformats.org/officeDocument/2006/relationships/image" Target="../media/image1070.png"/><Relationship Id="rId17" Type="http://schemas.openxmlformats.org/officeDocument/2006/relationships/image" Target="../media/image111.png"/><Relationship Id="rId2" Type="http://schemas.openxmlformats.org/officeDocument/2006/relationships/image" Target="../media/image136.png"/><Relationship Id="rId16" Type="http://schemas.openxmlformats.org/officeDocument/2006/relationships/image" Target="../media/image151.png"/><Relationship Id="rId20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11" Type="http://schemas.openxmlformats.org/officeDocument/2006/relationships/image" Target="../media/image146.png"/><Relationship Id="rId5" Type="http://schemas.openxmlformats.org/officeDocument/2006/relationships/image" Target="../media/image140.png"/><Relationship Id="rId15" Type="http://schemas.openxmlformats.org/officeDocument/2006/relationships/image" Target="../media/image1080.png"/><Relationship Id="rId10" Type="http://schemas.openxmlformats.org/officeDocument/2006/relationships/image" Target="../media/image145.png"/><Relationship Id="rId19" Type="http://schemas.openxmlformats.org/officeDocument/2006/relationships/image" Target="../media/image113.png"/><Relationship Id="rId4" Type="http://schemas.openxmlformats.org/officeDocument/2006/relationships/image" Target="../media/image139.png"/><Relationship Id="rId9" Type="http://schemas.openxmlformats.org/officeDocument/2006/relationships/image" Target="../media/image144.png"/><Relationship Id="rId14" Type="http://schemas.openxmlformats.org/officeDocument/2006/relationships/image" Target="../media/image14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8" Type="http://schemas.openxmlformats.org/officeDocument/2006/relationships/image" Target="../media/image117.png"/><Relationship Id="rId21" Type="http://schemas.openxmlformats.org/officeDocument/2006/relationships/image" Target="../media/image120.png"/><Relationship Id="rId17" Type="http://schemas.openxmlformats.org/officeDocument/2006/relationships/image" Target="../media/image111.png"/><Relationship Id="rId2" Type="http://schemas.openxmlformats.org/officeDocument/2006/relationships/image" Target="../media/image116.png"/><Relationship Id="rId20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6.png"/><Relationship Id="rId10" Type="http://schemas.openxmlformats.org/officeDocument/2006/relationships/image" Target="../media/image145.png"/><Relationship Id="rId19" Type="http://schemas.openxmlformats.org/officeDocument/2006/relationships/image" Target="../media/image118.png"/><Relationship Id="rId9" Type="http://schemas.openxmlformats.org/officeDocument/2006/relationships/image" Target="../media/image144.png"/><Relationship Id="rId22" Type="http://schemas.openxmlformats.org/officeDocument/2006/relationships/hyperlink" Target="https://nitter.poast.org/littmath/status/1827447490683003234" TargetMode="External"/></Relationships>
</file>

<file path=ppt/slides/_rels/slide5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30.png"/><Relationship Id="rId8" Type="http://schemas.openxmlformats.org/officeDocument/2006/relationships/image" Target="../media/image1460.png"/><Relationship Id="rId3" Type="http://schemas.openxmlformats.org/officeDocument/2006/relationships/image" Target="../media/image1361.png"/><Relationship Id="rId7" Type="http://schemas.openxmlformats.org/officeDocument/2006/relationships/image" Target="../media/image152.png"/><Relationship Id="rId12" Type="http://schemas.openxmlformats.org/officeDocument/2006/relationships/image" Target="../media/image1500.png"/><Relationship Id="rId2" Type="http://schemas.openxmlformats.org/officeDocument/2006/relationships/image" Target="../media/image1362.png"/><Relationship Id="rId16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0.png"/><Relationship Id="rId11" Type="http://schemas.openxmlformats.org/officeDocument/2006/relationships/image" Target="../media/image1490.png"/><Relationship Id="rId5" Type="http://schemas.openxmlformats.org/officeDocument/2006/relationships/image" Target="../media/image1120.png"/><Relationship Id="rId15" Type="http://schemas.openxmlformats.org/officeDocument/2006/relationships/image" Target="../media/image1450.png"/><Relationship Id="rId4" Type="http://schemas.openxmlformats.org/officeDocument/2006/relationships/image" Target="../media/image1420.png"/><Relationship Id="rId14" Type="http://schemas.openxmlformats.org/officeDocument/2006/relationships/image" Target="../media/image1520.png"/><Relationship Id="rId9" Type="http://schemas.openxmlformats.org/officeDocument/2006/relationships/image" Target="../media/image147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0.png"/><Relationship Id="rId13" Type="http://schemas.openxmlformats.org/officeDocument/2006/relationships/image" Target="../media/image1170.png"/><Relationship Id="rId18" Type="http://schemas.openxmlformats.org/officeDocument/2006/relationships/image" Target="../media/image122.png"/><Relationship Id="rId26" Type="http://schemas.openxmlformats.org/officeDocument/2006/relationships/image" Target="../media/image127.png"/><Relationship Id="rId3" Type="http://schemas.openxmlformats.org/officeDocument/2006/relationships/image" Target="../media/image1361.png"/><Relationship Id="rId21" Type="http://schemas.openxmlformats.org/officeDocument/2006/relationships/image" Target="../media/image167.png"/><Relationship Id="rId7" Type="http://schemas.openxmlformats.org/officeDocument/2006/relationships/image" Target="../media/image154.png"/><Relationship Id="rId12" Type="http://schemas.openxmlformats.org/officeDocument/2006/relationships/image" Target="../media/image1160.png"/><Relationship Id="rId17" Type="http://schemas.openxmlformats.org/officeDocument/2006/relationships/image" Target="../media/image1210.png"/><Relationship Id="rId25" Type="http://schemas.openxmlformats.org/officeDocument/2006/relationships/image" Target="../media/image126.png"/><Relationship Id="rId2" Type="http://schemas.openxmlformats.org/officeDocument/2006/relationships/image" Target="../media/image1362.png"/><Relationship Id="rId16" Type="http://schemas.openxmlformats.org/officeDocument/2006/relationships/image" Target="../media/image1200.png"/><Relationship Id="rId29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0.png"/><Relationship Id="rId11" Type="http://schemas.openxmlformats.org/officeDocument/2006/relationships/image" Target="../media/image1150.png"/><Relationship Id="rId24" Type="http://schemas.openxmlformats.org/officeDocument/2006/relationships/image" Target="../media/image125.png"/><Relationship Id="rId5" Type="http://schemas.openxmlformats.org/officeDocument/2006/relationships/image" Target="../media/image1450.png"/><Relationship Id="rId15" Type="http://schemas.openxmlformats.org/officeDocument/2006/relationships/image" Target="../media/image1190.png"/><Relationship Id="rId23" Type="http://schemas.openxmlformats.org/officeDocument/2006/relationships/image" Target="../media/image124.png"/><Relationship Id="rId28" Type="http://schemas.openxmlformats.org/officeDocument/2006/relationships/image" Target="../media/image129.png"/><Relationship Id="rId10" Type="http://schemas.openxmlformats.org/officeDocument/2006/relationships/image" Target="../media/image1460.png"/><Relationship Id="rId19" Type="http://schemas.openxmlformats.org/officeDocument/2006/relationships/image" Target="../media/image123.png"/><Relationship Id="rId4" Type="http://schemas.openxmlformats.org/officeDocument/2006/relationships/image" Target="../media/image1420.png"/><Relationship Id="rId9" Type="http://schemas.openxmlformats.org/officeDocument/2006/relationships/image" Target="../media/image156.png"/><Relationship Id="rId14" Type="http://schemas.openxmlformats.org/officeDocument/2006/relationships/image" Target="../media/image1180.png"/><Relationship Id="rId22" Type="http://schemas.openxmlformats.org/officeDocument/2006/relationships/image" Target="../media/image168.png"/><Relationship Id="rId27" Type="http://schemas.openxmlformats.org/officeDocument/2006/relationships/image" Target="../media/image12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0.png"/><Relationship Id="rId13" Type="http://schemas.openxmlformats.org/officeDocument/2006/relationships/image" Target="../media/image1170.png"/><Relationship Id="rId18" Type="http://schemas.openxmlformats.org/officeDocument/2006/relationships/image" Target="../media/image122.png"/><Relationship Id="rId26" Type="http://schemas.openxmlformats.org/officeDocument/2006/relationships/image" Target="../media/image127.png"/><Relationship Id="rId3" Type="http://schemas.openxmlformats.org/officeDocument/2006/relationships/image" Target="../media/image1361.png"/><Relationship Id="rId21" Type="http://schemas.openxmlformats.org/officeDocument/2006/relationships/image" Target="../media/image167.png"/><Relationship Id="rId34" Type="http://schemas.openxmlformats.org/officeDocument/2006/relationships/image" Target="../media/image147.png"/><Relationship Id="rId7" Type="http://schemas.openxmlformats.org/officeDocument/2006/relationships/image" Target="../media/image154.png"/><Relationship Id="rId12" Type="http://schemas.openxmlformats.org/officeDocument/2006/relationships/image" Target="../media/image1160.png"/><Relationship Id="rId17" Type="http://schemas.openxmlformats.org/officeDocument/2006/relationships/image" Target="../media/image1210.png"/><Relationship Id="rId25" Type="http://schemas.openxmlformats.org/officeDocument/2006/relationships/image" Target="../media/image126.png"/><Relationship Id="rId33" Type="http://schemas.openxmlformats.org/officeDocument/2006/relationships/image" Target="../media/image134.png"/><Relationship Id="rId2" Type="http://schemas.openxmlformats.org/officeDocument/2006/relationships/image" Target="../media/image1362.png"/><Relationship Id="rId16" Type="http://schemas.openxmlformats.org/officeDocument/2006/relationships/image" Target="../media/image1200.png"/><Relationship Id="rId29" Type="http://schemas.openxmlformats.org/officeDocument/2006/relationships/image" Target="../media/image13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0.png"/><Relationship Id="rId11" Type="http://schemas.openxmlformats.org/officeDocument/2006/relationships/image" Target="../media/image1150.png"/><Relationship Id="rId24" Type="http://schemas.openxmlformats.org/officeDocument/2006/relationships/image" Target="../media/image125.png"/><Relationship Id="rId32" Type="http://schemas.openxmlformats.org/officeDocument/2006/relationships/image" Target="../media/image133.png"/><Relationship Id="rId15" Type="http://schemas.openxmlformats.org/officeDocument/2006/relationships/image" Target="../media/image1190.png"/><Relationship Id="rId23" Type="http://schemas.openxmlformats.org/officeDocument/2006/relationships/image" Target="../media/image124.png"/><Relationship Id="rId28" Type="http://schemas.openxmlformats.org/officeDocument/2006/relationships/image" Target="../media/image129.png"/><Relationship Id="rId10" Type="http://schemas.openxmlformats.org/officeDocument/2006/relationships/image" Target="../media/image1460.png"/><Relationship Id="rId19" Type="http://schemas.openxmlformats.org/officeDocument/2006/relationships/image" Target="../media/image123.png"/><Relationship Id="rId31" Type="http://schemas.openxmlformats.org/officeDocument/2006/relationships/image" Target="../media/image132.png"/><Relationship Id="rId4" Type="http://schemas.openxmlformats.org/officeDocument/2006/relationships/image" Target="../media/image1420.png"/><Relationship Id="rId9" Type="http://schemas.openxmlformats.org/officeDocument/2006/relationships/image" Target="../media/image156.png"/><Relationship Id="rId14" Type="http://schemas.openxmlformats.org/officeDocument/2006/relationships/image" Target="../media/image1180.png"/><Relationship Id="rId22" Type="http://schemas.openxmlformats.org/officeDocument/2006/relationships/image" Target="../media/image168.png"/><Relationship Id="rId27" Type="http://schemas.openxmlformats.org/officeDocument/2006/relationships/image" Target="../media/image128.png"/><Relationship Id="rId30" Type="http://schemas.openxmlformats.org/officeDocument/2006/relationships/image" Target="../media/image13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0.png"/><Relationship Id="rId3" Type="http://schemas.openxmlformats.org/officeDocument/2006/relationships/image" Target="../media/image1350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780.png"/><Relationship Id="rId5" Type="http://schemas.openxmlformats.org/officeDocument/2006/relationships/image" Target="../media/image1370.png"/><Relationship Id="rId10" Type="http://schemas.openxmlformats.org/officeDocument/2006/relationships/image" Target="../media/image1770.png"/><Relationship Id="rId4" Type="http://schemas.openxmlformats.org/officeDocument/2006/relationships/image" Target="../media/image1360.png"/><Relationship Id="rId9" Type="http://schemas.openxmlformats.org/officeDocument/2006/relationships/image" Target="../media/image14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5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/>
              <a:t>Lecture 1 – Introduction to cryptography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smtClean="0"/>
              <a:t>28.08.2024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37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What is cryptography?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Some historical ciphers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Recap: modular arithmetic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Secure encryption: searching for a definition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Recap: probability theory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Today's agenda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88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413" y="2326159"/>
            <a:ext cx="718483" cy="134910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42836" y="2241533"/>
            <a:ext cx="920160" cy="1713313"/>
          </a:xfrm>
          <a:prstGeom prst="rect">
            <a:avLst/>
          </a:prstGeom>
        </p:spPr>
      </p:pic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408" y="2351654"/>
            <a:ext cx="1207578" cy="146519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45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loud 21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370" y="1883079"/>
            <a:ext cx="1295116" cy="12698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760" y="2104584"/>
            <a:ext cx="1724640" cy="11095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692" y="3100660"/>
            <a:ext cx="674155" cy="11675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150" y="3092888"/>
            <a:ext cx="620108" cy="6201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9" r="24086"/>
          <a:stretch/>
        </p:blipFill>
        <p:spPr>
          <a:xfrm>
            <a:off x="4796069" y="3298086"/>
            <a:ext cx="809678" cy="829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65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16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2" name="Down Arrow 1"/>
          <p:cNvSpPr/>
          <p:nvPr/>
        </p:nvSpPr>
        <p:spPr bwMode="auto">
          <a:xfrm>
            <a:off x="5857051" y="3231546"/>
            <a:ext cx="444708" cy="1086421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2412" y="4616970"/>
            <a:ext cx="97455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9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192980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97455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modify</a:t>
            </a:r>
            <a:r>
              <a:rPr lang="nb-NO" sz="2000" dirty="0">
                <a:solidFill>
                  <a:schemeClr val="tx2"/>
                </a:solidFill>
              </a:rPr>
              <a:t> message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</a:t>
            </a:r>
            <a:r>
              <a:rPr lang="nb-NO" sz="2000" dirty="0">
                <a:solidFill>
                  <a:schemeClr val="tx2"/>
                </a:solidFill>
              </a:rPr>
              <a:t>  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7420131" y="3231546"/>
            <a:ext cx="180049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FF0000"/>
                </a:solidFill>
              </a:rPr>
              <a:t>M'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19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modify</a:t>
            </a:r>
            <a:r>
              <a:rPr lang="nb-NO" sz="2000" dirty="0">
                <a:solidFill>
                  <a:schemeClr val="tx2"/>
                </a:solidFill>
              </a:rPr>
              <a:t>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5079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568131" y="1292387"/>
            <a:ext cx="3635195" cy="1494044"/>
            <a:chOff x="7568131" y="1292387"/>
            <a:chExt cx="3635195" cy="1494044"/>
          </a:xfrm>
        </p:grpSpPr>
        <p:sp>
          <p:nvSpPr>
            <p:cNvPr id="2" name="TextBox 1"/>
            <p:cNvSpPr txBox="1"/>
            <p:nvPr/>
          </p:nvSpPr>
          <p:spPr>
            <a:xfrm>
              <a:off x="7568131" y="1292387"/>
              <a:ext cx="3635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b="1" dirty="0">
                  <a:solidFill>
                    <a:srgbClr val="3333CC"/>
                  </a:solidFill>
                </a:rPr>
                <a:t>But how to build?</a:t>
              </a:r>
              <a:endParaRPr lang="en-US" sz="2400" b="1" dirty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4" name="Rounded Rectangle 13"/>
          <p:cNvSpPr/>
          <p:nvPr/>
        </p:nvSpPr>
        <p:spPr bwMode="auto">
          <a:xfrm rot="20383225">
            <a:off x="9092894" y="4067380"/>
            <a:ext cx="1797802" cy="950533"/>
          </a:xfrm>
          <a:prstGeom prst="roundRect">
            <a:avLst/>
          </a:prstGeom>
          <a:solidFill>
            <a:schemeClr val="bg1"/>
          </a:solidFill>
          <a:ln w="762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Stencil" panose="040409050D0802020404" pitchFamily="82" charset="0"/>
              </a:rPr>
              <a:t>Course done!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Stencil" panose="040409050D0802020404" pitchFamily="82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20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</a:t>
                </a: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stCxn id="46" idx="3"/>
          </p:cNvCxnSpPr>
          <p:nvPr/>
        </p:nvCxnSpPr>
        <p:spPr bwMode="auto">
          <a:xfrm>
            <a:off x="3163392" y="3231546"/>
            <a:ext cx="37555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183888" y="5223192"/>
            <a:ext cx="4652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K : </a:t>
            </a:r>
            <a:r>
              <a:rPr lang="nb-NO" sz="2000" dirty="0">
                <a:solidFill>
                  <a:schemeClr val="tx2"/>
                </a:solidFill>
              </a:rPr>
              <a:t>encryption / 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48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e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d</a:t>
            </a:r>
            <a:endParaRPr lang="en-US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		</a:t>
                </a:r>
              </a:p>
              <a:p>
                <a:endParaRPr lang="nb-NO" sz="20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			</a:t>
                </a:r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6183888" y="5224105"/>
            <a:ext cx="3256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e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encryption key (public)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183888" y="5868592"/>
            <a:ext cx="3291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d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3163392" y="3231546"/>
            <a:ext cx="37555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5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522468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6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23311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F9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20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623392" y="1046920"/>
                <a:ext cx="5567858" cy="5340072"/>
              </a:xfrm>
            </p:spPr>
            <p:txBody>
              <a:bodyPr/>
              <a:lstStyle/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∈−</m:t>
                    </m:r>
                  </m:oMath>
                </a14:m>
                <a:r>
                  <a:rPr lang="nb-NO" sz="1800" b="0" i="1" dirty="0">
                    <a:latin typeface="Cambria Math" panose="02040503050406030204" pitchFamily="18" charset="0"/>
                  </a:rPr>
                  <a:t> </a:t>
                </a:r>
                <a:r>
                  <a:rPr lang="nb-NO" sz="1800" b="0" dirty="0">
                    <a:latin typeface="Cambria Math" panose="02040503050406030204" pitchFamily="18" charset="0"/>
                  </a:rPr>
                  <a:t>"</a:t>
                </a:r>
                <a:r>
                  <a:rPr lang="nb-NO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element in"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3∈{1,2,3,4,5}</m:t>
                    </m:r>
                  </m:oMath>
                </a14:m>
                <a:endParaRPr lang="nb-NO" sz="1600" b="0" i="1" dirty="0">
                  <a:solidFill>
                    <a:schemeClr val="accent2"/>
                  </a:solidFill>
                  <a:latin typeface="Cambria Math" panose="02040503050406030204" pitchFamily="18" charset="0"/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7∉{1,2,3,4,5}</m:t>
                    </m:r>
                  </m:oMath>
                </a14:m>
                <a:endParaRPr lang="nb-NO" sz="1600" b="0" i="1" dirty="0" smtClean="0">
                  <a:solidFill>
                    <a:schemeClr val="accent2"/>
                  </a:solidFill>
                  <a:latin typeface="Cambria Math" panose="02040503050406030204" pitchFamily="18" charset="0"/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nb-NO" sz="1600" i="1" dirty="0">
                  <a:solidFill>
                    <a:schemeClr val="accent2"/>
                  </a:solidFill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∀−</m:t>
                    </m:r>
                  </m:oMath>
                </a14:m>
                <a:r>
                  <a:rPr lang="en-US" sz="1800" dirty="0"/>
                  <a:t> "for all"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accent2"/>
                    </a:solidFill>
                  </a:rPr>
                  <a:t>"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1,2,3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&gt;0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"</m:t>
                    </m:r>
                    <m:r>
                      <a:rPr lang="nb-NO" sz="16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>
                  <a:solidFill>
                    <a:schemeClr val="accent2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∃−</m:t>
                    </m:r>
                  </m:oMath>
                </a14:m>
                <a:r>
                  <a:rPr lang="en-US" sz="1800" dirty="0"/>
                  <a:t> "there exists"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"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∈{0,1,2, …} </m:t>
                    </m:r>
                    <m:r>
                      <m:rPr>
                        <m:sty m:val="p"/>
                      </m:rPr>
                      <a:rPr lang="nb-NO" sz="16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such</m:t>
                    </m:r>
                    <m:r>
                      <a:rPr lang="nb-NO" sz="16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6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that</m:t>
                    </m:r>
                    <m:r>
                      <a:rPr lang="nb-NO" sz="16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&gt; 13"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  <a:endParaRPr lang="nb-NO" sz="1600" b="0" i="1" dirty="0">
                  <a:solidFill>
                    <a:schemeClr val="accent2"/>
                  </a:solidFill>
                  <a:latin typeface="Cambria Math" panose="02040503050406030204" pitchFamily="18" charset="0"/>
                </a:endParaRPr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 −</m:t>
                    </m:r>
                  </m:oMath>
                </a14:m>
                <a:r>
                  <a:rPr lang="en-US" sz="1800" dirty="0"/>
                  <a:t> set of all </a:t>
                </a:r>
                <a:r>
                  <a:rPr lang="en-US" sz="1800" dirty="0" err="1"/>
                  <a:t>bitstrings</a:t>
                </a:r>
                <a:r>
                  <a:rPr lang="en-US" sz="1800" dirty="0"/>
                  <a:t> of length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nb-NO" sz="1800" b="0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011∈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nb-NO" sz="1600" b="0" dirty="0">
                  <a:solidFill>
                    <a:schemeClr val="accent2"/>
                  </a:solidFill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011∉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rgbClr val="3333CC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US" sz="1600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set of all </a:t>
                </a:r>
                <a:r>
                  <a:rPr lang="en-US" sz="1800" dirty="0" err="1"/>
                  <a:t>bitstrings</a:t>
                </a:r>
                <a:r>
                  <a:rPr lang="en-US" sz="1800" dirty="0"/>
                  <a:t> of </a:t>
                </a:r>
                <a:r>
                  <a:rPr lang="en-US" sz="1800" i="1" dirty="0"/>
                  <a:t>finite </a:t>
                </a:r>
                <a:r>
                  <a:rPr lang="en-US" sz="1800" dirty="0"/>
                  <a:t>length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1, 1001, 10, 10001101000001∈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/>
                <a:endParaRPr lang="en-US" sz="1600" b="0" i="1" dirty="0">
                  <a:latin typeface="Cambria Math" panose="02040503050406030204" pitchFamily="18" charset="0"/>
                </a:endParaRPr>
              </a:p>
              <a:p>
                <a:pPr lvl="1"/>
                <a:endParaRPr lang="en-US" sz="1600" b="0" i="1" dirty="0">
                  <a:latin typeface="Cambria Math" panose="02040503050406030204" pitchFamily="18" charset="0"/>
                </a:endParaRPr>
              </a:p>
              <a:p>
                <a:pPr lvl="1"/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23392" y="1046920"/>
                <a:ext cx="5567858" cy="5340072"/>
              </a:xfrm>
              <a:blipFill rotWithShape="0">
                <a:blip r:embed="rId2"/>
                <a:stretch>
                  <a:fillRect l="-656" t="-7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6191250" y="1046920"/>
                <a:ext cx="5569379" cy="5340072"/>
              </a:xfrm>
            </p:spPr>
            <p:txBody>
              <a:bodyPr/>
              <a:lstStyle/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1800" dirty="0">
                    <a:latin typeface="Cambria Math" panose="02040503050406030204" pitchFamily="18" charset="0"/>
                  </a:rPr>
                  <a:t> </a:t>
                </a:r>
                <a:r>
                  <a:rPr lang="nb-NO" sz="1800" dirty="0"/>
                  <a:t>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i="1" dirty="0"/>
                  <a:t> </a:t>
                </a:r>
                <a:r>
                  <a:rPr lang="en-US" sz="1800" dirty="0"/>
                  <a:t>– string of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i="1" dirty="0"/>
                  <a:t> </a:t>
                </a:r>
                <a:r>
                  <a:rPr lang="en-US" sz="1800" dirty="0"/>
                  <a:t>"ones" (or "zeros")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=11111</m:t>
                    </m:r>
                  </m:oMath>
                </a14:m>
                <a:endParaRPr lang="nb-NO" sz="1600" i="1" dirty="0">
                  <a:solidFill>
                    <a:schemeClr val="accent2"/>
                  </a:solidFill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=000</m:t>
                    </m:r>
                  </m:oMath>
                </a14:m>
                <a:r>
                  <a:rPr lang="en-US" sz="1600" i="1" dirty="0"/>
                  <a:t>  </a:t>
                </a:r>
                <a:endParaRPr lang="nb-NO" sz="1800" i="1" dirty="0" smtClean="0">
                  <a:latin typeface="Cambria Math" panose="02040503050406030204" pitchFamily="18" charset="0"/>
                </a:endParaRPr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4000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𝒴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function from set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800" dirty="0"/>
                  <a:t> to set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endParaRPr lang="en-US" sz="1800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1600" dirty="0">
                  <a:solidFill>
                    <a:schemeClr val="accent2"/>
                  </a:solidFill>
                </a:endParaRP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:</m:t>
                    </m:r>
                    <m:d>
                      <m:dPr>
                        <m:begChr m:val="{"/>
                        <m:endChr m:val="}"/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0,1,2,…</m:t>
                        </m:r>
                      </m:e>
                    </m:d>
                  </m:oMath>
                </a14:m>
                <a:endParaRPr lang="en-US" sz="1600" dirty="0" smtClean="0"/>
              </a:p>
              <a:p>
                <a:pPr marL="474663" lvl="1" indent="0"/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set of pairs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with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𝒴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𝒵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function taking two inputs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and producing single output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𝒵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</a:p>
              <a:p>
                <a:pPr marL="474663" lvl="1" indent="0"/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←5−</m:t>
                    </m:r>
                  </m:oMath>
                </a14:m>
                <a:r>
                  <a:rPr lang="en-US" sz="1800" dirty="0"/>
                  <a:t> "assign value 5 to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/>
                  <a:t>"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  <m:groupChr>
                      <m:groupChrPr>
                        <m:chr m:val="←"/>
                        <m:vertJc m:val="bot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"assign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/>
                  <a:t> a </a:t>
                </a:r>
                <a:r>
                  <a:rPr lang="en-US" sz="1800" i="1" dirty="0"/>
                  <a:t>random</a:t>
                </a:r>
                <a:r>
                  <a:rPr lang="en-US" sz="1800" dirty="0"/>
                  <a:t> value from set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800" dirty="0"/>
                  <a:t>"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191250" y="1046920"/>
                <a:ext cx="5569379" cy="5340072"/>
              </a:xfrm>
              <a:blipFill rotWithShape="0">
                <a:blip r:embed="rId3"/>
                <a:stretch>
                  <a:fillRect l="-767" t="-6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Callout 6"/>
          <p:cNvSpPr/>
          <p:nvPr/>
        </p:nvSpPr>
        <p:spPr bwMode="auto">
          <a:xfrm>
            <a:off x="8417097" y="4019568"/>
            <a:ext cx="3342011" cy="791497"/>
          </a:xfrm>
          <a:prstGeom prst="wedgeEllipseCallout">
            <a:avLst>
              <a:gd name="adj1" fmla="val -24063"/>
              <a:gd name="adj2" fmla="val 136102"/>
            </a:avLst>
          </a:prstGeom>
          <a:solidFill>
            <a:schemeClr val="accent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/>
              <a:t>…</a:t>
            </a:r>
            <a:r>
              <a:rPr lang="en-US" sz="1600" b="1" dirty="0"/>
              <a:t>independent</a:t>
            </a:r>
            <a:r>
              <a:rPr lang="en-US" sz="1600" dirty="0"/>
              <a:t>, and </a:t>
            </a:r>
            <a:r>
              <a:rPr lang="en-US" sz="1600" b="1" dirty="0"/>
              <a:t>uniformly</a:t>
            </a:r>
            <a:r>
              <a:rPr lang="en-US" sz="1600" dirty="0"/>
              <a:t> distributed…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97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Symmetric encryption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sz="half" idx="4294967295"/>
              </p:nvPr>
            </p:nvSpPr>
            <p:spPr>
              <a:xfrm>
                <a:off x="623392" y="4146111"/>
                <a:ext cx="5484813" cy="2376216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Correctness requirement:</a:t>
                </a:r>
              </a:p>
              <a:p>
                <a:endParaRPr lang="en-US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∀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𝒟</m:t>
                      </m:r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ℰ</m:t>
                          </m:r>
                          <m:d>
                            <m:d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>
              <a:xfrm>
                <a:off x="623392" y="4146111"/>
                <a:ext cx="5484813" cy="2376216"/>
              </a:xfrm>
              <a:blipFill rotWithShape="0">
                <a:blip r:embed="rId3"/>
                <a:stretch>
                  <a:fillRect l="-1111" t="-1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939" y="2185221"/>
                <a:ext cx="252511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185221"/>
                <a:ext cx="2525115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373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31939" y="1815889"/>
                <a:ext cx="17900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ℰ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1815889"/>
                <a:ext cx="1790042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4762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31939" y="2790808"/>
                <a:ext cx="17176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𝒟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2790808"/>
                <a:ext cx="1717650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496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15717" y="1780614"/>
                <a:ext cx="497322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7" y="1780614"/>
                <a:ext cx="4973221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1716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31939" y="3155147"/>
                <a:ext cx="252883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𝒟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9" y="3155147"/>
                <a:ext cx="2528834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3373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15717" y="2269229"/>
                <a:ext cx="6691512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,…, 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,…, 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7" y="2269229"/>
                <a:ext cx="6691512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1275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915716" y="2749792"/>
                <a:ext cx="669151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128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YES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NO</m:t>
                          </m:r>
                        </m:e>
                      </m:d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6" y="2749792"/>
                <a:ext cx="6691513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1275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915716" y="3252654"/>
                <a:ext cx="6621089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1,…,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ℳ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,…,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𝒞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16" y="3252654"/>
                <a:ext cx="6621089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288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42154" y="1097419"/>
                <a:ext cx="123732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ℰ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54" y="1097419"/>
                <a:ext cx="1237326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689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ontent Placeholder 3"/>
          <p:cNvSpPr txBox="1">
            <a:spLocks/>
          </p:cNvSpPr>
          <p:nvPr/>
        </p:nvSpPr>
        <p:spPr bwMode="auto">
          <a:xfrm>
            <a:off x="5855364" y="1143086"/>
            <a:ext cx="2901113" cy="571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0413" indent="-285750" algn="l" rtl="0" eaLnBrk="1" fontAlgn="base" hangingPunct="1">
              <a:spcBef>
                <a:spcPct val="2000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+mn-lt"/>
              </a:defRPr>
            </a:lvl2pPr>
            <a:lvl3pPr marL="1179513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b="1" kern="0" dirty="0"/>
              <a:t>Examples: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3"/>
              <p:cNvSpPr txBox="1">
                <a:spLocks/>
              </p:cNvSpPr>
              <p:nvPr/>
            </p:nvSpPr>
            <p:spPr>
              <a:xfrm>
                <a:off x="5855364" y="4146111"/>
                <a:ext cx="5512228" cy="2473331"/>
              </a:xfrm>
              <a:prstGeom prst="rect">
                <a:avLst/>
              </a:prstGeom>
              <a:ln/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b="1" dirty="0">
                    <a:solidFill>
                      <a:schemeClr val="tx1"/>
                    </a:solidFill>
                  </a:rPr>
                  <a:t>Possible privacy security goals:</a:t>
                </a:r>
              </a:p>
              <a:p>
                <a:endParaRPr lang="en-US" sz="2000" b="1" dirty="0">
                  <a:solidFill>
                    <a:schemeClr val="tx1"/>
                  </a:solidFill>
                </a:endParaRPr>
              </a:p>
              <a:p>
                <a:pPr lvl="1">
                  <a:buFontTx/>
                  <a:buChar char="-"/>
                </a:pPr>
                <a:r>
                  <a:rPr lang="en-US" dirty="0"/>
                  <a:t> Hard to recover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nb-NO" dirty="0"/>
              </a:p>
              <a:p>
                <a:pPr lvl="1">
                  <a:buFontTx/>
                  <a:buChar char="-"/>
                </a:pPr>
                <a:r>
                  <a:rPr lang="en-US" dirty="0"/>
                  <a:t> Hard to recover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nb-NO" dirty="0"/>
              </a:p>
              <a:p>
                <a:pPr lvl="1">
                  <a:buFontTx/>
                  <a:buChar char="-"/>
                </a:pPr>
                <a:r>
                  <a:rPr lang="en-US" dirty="0"/>
                  <a:t> Hard to learn one bit of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/>
              </a:p>
              <a:p>
                <a:pPr lvl="1">
                  <a:buFontTx/>
                  <a:buChar char="-"/>
                </a:pPr>
                <a:r>
                  <a:rPr lang="en-US" dirty="0"/>
                  <a:t> Hard to learn parity of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>
                  <a:buFontTx/>
                  <a:buChar char="-"/>
                </a:pPr>
                <a:r>
                  <a:rPr lang="en-US" dirty="0"/>
                  <a:t> …</a:t>
                </a:r>
              </a:p>
            </p:txBody>
          </p:sp>
        </mc:Choice>
        <mc:Fallback xmlns="">
          <p:sp>
            <p:nvSpPr>
              <p:cNvPr id="18" name="Content Placeholder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5364" y="4146111"/>
                <a:ext cx="5512228" cy="2473331"/>
              </a:xfrm>
              <a:prstGeom prst="rect">
                <a:avLst/>
              </a:prstGeom>
              <a:blipFill rotWithShape="0">
                <a:blip r:embed="rId13"/>
                <a:stretch>
                  <a:fillRect l="-1217" t="-985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64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/>
        <p:txBody>
          <a:bodyPr anchor="ctr"/>
          <a:lstStyle/>
          <a:p>
            <a:pPr algn="ctr"/>
            <a:r>
              <a:rPr lang="nb-NO" sz="2800" dirty="0" err="1"/>
              <a:t>Historical</a:t>
            </a:r>
            <a:r>
              <a:rPr lang="nb-NO" sz="2800" dirty="0"/>
              <a:t> </a:t>
            </a:r>
            <a:r>
              <a:rPr lang="nb-NO" sz="2800" dirty="0" err="1"/>
              <a:t>encryption</a:t>
            </a:r>
            <a:r>
              <a:rPr lang="nb-NO" sz="2800" dirty="0"/>
              <a:t> </a:t>
            </a:r>
            <a:r>
              <a:rPr lang="nb-NO" sz="2800" dirty="0" err="1"/>
              <a:t>algorithms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733" y="2357242"/>
            <a:ext cx="1896611" cy="18966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498" y="2463114"/>
            <a:ext cx="1771662" cy="17716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946" y="2274712"/>
            <a:ext cx="1979141" cy="197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8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50863" y="333375"/>
            <a:ext cx="11136312" cy="457200"/>
          </a:xfrm>
        </p:spPr>
        <p:txBody>
          <a:bodyPr/>
          <a:lstStyle/>
          <a:p>
            <a:r>
              <a:rPr lang="nb-NO" dirty="0"/>
              <a:t>Ceasar 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22287" y="1054340"/>
            <a:ext cx="11346292" cy="2050809"/>
          </a:xfrm>
        </p:spPr>
        <p:txBody>
          <a:bodyPr>
            <a:noAutofit/>
          </a:bodyPr>
          <a:lstStyle/>
          <a:p>
            <a:r>
              <a:rPr lang="pt-BR" sz="2700" b="1" spc="600" dirty="0">
                <a:solidFill>
                  <a:srgbClr val="3333CC"/>
                </a:solidFill>
              </a:rPr>
              <a:t>a b c d e f g h i j k l m n o p q r s t u v w x y z</a:t>
            </a: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pt-BR" sz="2700" b="1" spc="600" dirty="0">
                <a:solidFill>
                  <a:schemeClr val="accent1">
                    <a:lumMod val="50000"/>
                  </a:schemeClr>
                </a:solidFill>
              </a:rPr>
              <a:t>a b c d e f g h i j k l m n o p q r s t u v w x y z</a:t>
            </a: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nb-NO" sz="2700" spc="600" dirty="0"/>
          </a:p>
        </p:txBody>
      </p:sp>
      <p:sp>
        <p:nvSpPr>
          <p:cNvPr id="8" name="TextBox 7"/>
          <p:cNvSpPr txBox="1"/>
          <p:nvPr/>
        </p:nvSpPr>
        <p:spPr>
          <a:xfrm>
            <a:off x="2607394" y="4922956"/>
            <a:ext cx="693927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wkh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idu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glvwdqfh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d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kholfrswhu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vnlpphg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grzq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ehwzhhq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wkh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urriv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kryhuhg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iru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lqvwdqw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olnh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d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eoxherwwoh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dqg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gduwhg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dzdb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djdlq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zlwk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d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fxuylqj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ioljkw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Lw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zdv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wkh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srolfh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sdwuro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vqrrslqj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lqwr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shrsoh'v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zlqgrzv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755650" y="1520944"/>
            <a:ext cx="1187450" cy="106985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1787443" y="2535983"/>
            <a:ext cx="4619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700" b="1" spc="600" dirty="0">
                <a:solidFill>
                  <a:schemeClr val="accent6">
                    <a:lumMod val="90000"/>
                  </a:schemeClr>
                </a:solidFill>
              </a:rPr>
              <a:t>a</a:t>
            </a:r>
            <a:endParaRPr lang="en-US" sz="2700" spc="600" dirty="0">
              <a:solidFill>
                <a:schemeClr val="accent6">
                  <a:lumMod val="90000"/>
                </a:schemeClr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1193800" y="1520944"/>
            <a:ext cx="1187450" cy="106985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 bwMode="auto">
          <a:xfrm>
            <a:off x="1631950" y="1520944"/>
            <a:ext cx="1187450" cy="106985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 bwMode="auto">
          <a:xfrm>
            <a:off x="10709704" y="1520944"/>
            <a:ext cx="1187450" cy="106985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6276975" y="1520944"/>
            <a:ext cx="5154827" cy="1069856"/>
            <a:chOff x="6276975" y="1520944"/>
            <a:chExt cx="5154827" cy="1069856"/>
          </a:xfrm>
        </p:grpSpPr>
        <p:cxnSp>
          <p:nvCxnSpPr>
            <p:cNvPr id="34" name="Straight Arrow Connector 33"/>
            <p:cNvCxnSpPr/>
            <p:nvPr/>
          </p:nvCxnSpPr>
          <p:spPr bwMode="auto">
            <a:xfrm>
              <a:off x="10244352" y="1520944"/>
              <a:ext cx="1187450" cy="1069856"/>
            </a:xfrm>
            <a:prstGeom prst="straightConnector1">
              <a:avLst/>
            </a:prstGeom>
            <a:ln>
              <a:headEnd type="none" w="med" len="med"/>
              <a:tailEnd type="triangle"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6276975" y="1851412"/>
              <a:ext cx="8191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…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607394" y="3518200"/>
            <a:ext cx="702316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dirty="0">
                <a:solidFill>
                  <a:srgbClr val="3333CC"/>
                </a:solidFill>
                <a:latin typeface="Consolas" panose="020B0609020204030204" pitchFamily="49" charset="0"/>
              </a:rPr>
              <a:t>in the far distance a helicopter skimmed down between the roofs, hovered for an instant like a bluebottle, and darted away again with a curving flight. It was the police patrol, snooping into people's windows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4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50863" y="333375"/>
            <a:ext cx="11136312" cy="457200"/>
          </a:xfrm>
        </p:spPr>
        <p:txBody>
          <a:bodyPr/>
          <a:lstStyle/>
          <a:p>
            <a:r>
              <a:rPr lang="nb-NO" dirty="0" err="1"/>
              <a:t>Ceasar</a:t>
            </a:r>
            <a:r>
              <a:rPr lang="nb-NO" dirty="0"/>
              <a:t> </a:t>
            </a:r>
            <a:r>
              <a:rPr lang="nb-NO" dirty="0" err="1"/>
              <a:t>cipher</a:t>
            </a:r>
            <a:r>
              <a:rPr lang="nb-NO" dirty="0"/>
              <a:t> (ROT-13)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22287" y="1054340"/>
            <a:ext cx="11346292" cy="2050809"/>
          </a:xfrm>
        </p:spPr>
        <p:txBody>
          <a:bodyPr>
            <a:noAutofit/>
          </a:bodyPr>
          <a:lstStyle/>
          <a:p>
            <a:r>
              <a:rPr lang="pt-BR" sz="2700" b="1" spc="600" dirty="0">
                <a:solidFill>
                  <a:srgbClr val="3333CC"/>
                </a:solidFill>
              </a:rPr>
              <a:t>a b c d e f g h i j k l m n o p q r s t u v w x y z</a:t>
            </a: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pt-BR" sz="2700" b="1" spc="600" dirty="0">
                <a:solidFill>
                  <a:schemeClr val="accent1">
                    <a:lumMod val="50000"/>
                  </a:schemeClr>
                </a:solidFill>
              </a:rPr>
              <a:t>a b c d e f g h i j k l m n o p q r s t u v w x y z</a:t>
            </a:r>
          </a:p>
          <a:p>
            <a:endParaRPr lang="pt-BR" sz="2700" b="1" spc="6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nb-NO" sz="2700" spc="600" dirty="0"/>
          </a:p>
        </p:txBody>
      </p:sp>
      <p:sp>
        <p:nvSpPr>
          <p:cNvPr id="8" name="TextBox 7"/>
          <p:cNvSpPr txBox="1"/>
          <p:nvPr/>
        </p:nvSpPr>
        <p:spPr>
          <a:xfrm>
            <a:off x="2607394" y="4917517"/>
            <a:ext cx="7224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gur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sne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qvfgnapr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n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uryvpbcgre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fxvzzrq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qbja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orgjrra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gur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ebbsf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ubirerq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sbe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vafgnag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yvxr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n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oyhrobggyr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</a:p>
          <a:p>
            <a:pPr algn="just"/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naq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qnegrq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njnl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ntnva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jvgu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n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pheivat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syvtug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Vg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jnf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</a:p>
          <a:p>
            <a:pPr algn="just"/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gur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cbyvpr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cngeby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fabbcvat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vagb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crbcyr'f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jvaqbjf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822325" y="1513752"/>
            <a:ext cx="5277644" cy="1191348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>
            <a:off x="1270000" y="1475652"/>
            <a:ext cx="5277644" cy="1191348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>
            <a:off x="1784350" y="1475652"/>
            <a:ext cx="5277644" cy="1191348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07394" y="3518200"/>
            <a:ext cx="702316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dirty="0">
                <a:solidFill>
                  <a:srgbClr val="3333CC"/>
                </a:solidFill>
                <a:latin typeface="Consolas" panose="020B0609020204030204" pitchFamily="49" charset="0"/>
              </a:rPr>
              <a:t>in the far distance a helicopter skimmed down between the roofs, hovered for an instant like a bluebottle, and darted away again with a curving flight. It was the police patrol, snooping into people's windows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57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Ceasar cipher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 marL="0" indent="0"/>
            <a:r>
              <a:rPr lang="nb-NO" dirty="0" smtClean="0"/>
              <a:t>a ↔ 0</a:t>
            </a:r>
          </a:p>
          <a:p>
            <a:pPr marL="0" indent="0"/>
            <a:r>
              <a:rPr lang="nb-NO" dirty="0" smtClean="0"/>
              <a:t>b ↔ 1</a:t>
            </a:r>
          </a:p>
          <a:p>
            <a:pPr marL="0" indent="0"/>
            <a:r>
              <a:rPr lang="nb-NO" dirty="0" smtClean="0"/>
              <a:t>c ↔ 2</a:t>
            </a:r>
          </a:p>
          <a:p>
            <a:pPr marL="0" indent="0"/>
            <a:r>
              <a:rPr lang="nb-NO" dirty="0" smtClean="0"/>
              <a:t>d ↔ 3</a:t>
            </a:r>
          </a:p>
          <a:p>
            <a:pPr marL="0" indent="0"/>
            <a:r>
              <a:rPr lang="nb-NO" dirty="0" smtClean="0"/>
              <a:t>e ↔ 4</a:t>
            </a:r>
          </a:p>
          <a:p>
            <a:pPr marL="0" indent="0"/>
            <a:endParaRPr lang="nb-NO" dirty="0" smtClean="0"/>
          </a:p>
          <a:p>
            <a:pPr marL="0" indent="0"/>
            <a:endParaRPr lang="nb-NO" dirty="0" smtClean="0"/>
          </a:p>
          <a:p>
            <a:pPr marL="0" indent="0"/>
            <a:r>
              <a:rPr lang="nb-NO" dirty="0" smtClean="0"/>
              <a:t>    ⁞</a:t>
            </a:r>
          </a:p>
          <a:p>
            <a:pPr marL="0" indent="0"/>
            <a:endParaRPr lang="nb-NO" dirty="0" smtClean="0"/>
          </a:p>
          <a:p>
            <a:pPr marL="0" indent="0"/>
            <a:r>
              <a:rPr lang="nb-NO" dirty="0" smtClean="0"/>
              <a:t>z ↔ 25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32192" y="2712362"/>
                <a:ext cx="28230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823081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944" r="-3240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637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 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858982" y="4784819"/>
            <a:ext cx="10132291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/>
          <p:cNvCxnSpPr/>
          <p:nvPr/>
        </p:nvCxnSpPr>
        <p:spPr bwMode="auto">
          <a:xfrm>
            <a:off x="5356003" y="4689735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>
            <a:off x="5868622" y="4689734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6380153" y="4680489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>
            <a:off x="6889508" y="4689734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7403215" y="4689734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>
            <a:off x="7916922" y="4680488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>
            <a:off x="2285729" y="469898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2798348" y="4698979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3309879" y="4689734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>
            <a:off x="3819234" y="4698979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>
            <a:off x="4332941" y="4698979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4846648" y="4689733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8426277" y="4689733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Connector 25"/>
          <p:cNvCxnSpPr/>
          <p:nvPr/>
        </p:nvCxnSpPr>
        <p:spPr bwMode="auto">
          <a:xfrm>
            <a:off x="8939984" y="4689733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/>
          <p:cNvCxnSpPr/>
          <p:nvPr/>
        </p:nvCxnSpPr>
        <p:spPr bwMode="auto">
          <a:xfrm>
            <a:off x="9453691" y="4680487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>
            <a:off x="1770934" y="469991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>
            <a:off x="4335117" y="4784819"/>
            <a:ext cx="4619237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Connector 47"/>
          <p:cNvCxnSpPr/>
          <p:nvPr/>
        </p:nvCxnSpPr>
        <p:spPr bwMode="auto">
          <a:xfrm>
            <a:off x="9961958" y="4680486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719209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9209" y="4999298"/>
                <a:ext cx="25487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232916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2916" y="4999298"/>
                <a:ext cx="25487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741183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183" y="4999298"/>
                <a:ext cx="254878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249450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450" y="4999298"/>
                <a:ext cx="254878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762069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069" y="4999298"/>
                <a:ext cx="254878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275776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5776" y="4999298"/>
                <a:ext cx="254878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6829" r="-26829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7770761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0761" y="4999298"/>
                <a:ext cx="254878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8298838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8838" y="4999298"/>
                <a:ext cx="254878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972826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826" y="4999298"/>
                <a:ext cx="484107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2532" r="-1265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2483487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487" y="4999298"/>
                <a:ext cx="484107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2976536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536" y="4999298"/>
                <a:ext cx="484107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487197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7197" y="4999298"/>
                <a:ext cx="484107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1266" r="-13924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826915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6915" y="4999298"/>
                <a:ext cx="254878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9277917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7917" y="4999298"/>
                <a:ext cx="254878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9770547" y="4999298"/>
                <a:ext cx="38282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0547" y="4999298"/>
                <a:ext cx="382821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22222" r="-22222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83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 </a:t>
            </a: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2285729" y="469898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2798348" y="4698979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3309879" y="4689734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>
            <a:off x="3819234" y="4698979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57801" y="4412577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801" y="4412577"/>
                <a:ext cx="254878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917745" y="338838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745" y="3388388"/>
                <a:ext cx="25487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31826" y="222153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826" y="2221535"/>
                <a:ext cx="25487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796525" y="145214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525" y="1452145"/>
                <a:ext cx="254878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592758" y="144608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2758" y="1446086"/>
                <a:ext cx="254878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689499" y="223736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499" y="2237366"/>
                <a:ext cx="254878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490048" y="338659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048" y="3386596"/>
                <a:ext cx="254878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3810" r="-2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001486" y="435958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1486" y="4359586"/>
                <a:ext cx="254878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/>
          <p:cNvCxnSpPr/>
          <p:nvPr/>
        </p:nvCxnSpPr>
        <p:spPr bwMode="auto">
          <a:xfrm>
            <a:off x="1770934" y="4699910"/>
            <a:ext cx="1088" cy="1716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205549" y="5318991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49" y="5318991"/>
                <a:ext cx="254878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597380" y="465694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380" y="4656948"/>
                <a:ext cx="254878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40476" r="-7619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210987" y="349414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987" y="3494143"/>
                <a:ext cx="254878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007523" y="206546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523" y="2065468"/>
                <a:ext cx="254878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890632" y="116043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632" y="1160439"/>
                <a:ext cx="254878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377441" y="116043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441" y="1160439"/>
                <a:ext cx="254878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2356048" y="2096774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048" y="2096774"/>
                <a:ext cx="254878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42857" r="-78571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2116950" y="344878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6950" y="3448782"/>
                <a:ext cx="254878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137086" y="563868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086" y="5638685"/>
                <a:ext cx="254878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43902" r="-78049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917745" y="494154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745" y="4941549"/>
                <a:ext cx="254878" cy="369332"/>
              </a:xfrm>
              <a:prstGeom prst="rect">
                <a:avLst/>
              </a:prstGeom>
              <a:blipFill rotWithShape="0">
                <a:blip r:embed="rId19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6611348" y="3595541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348" y="3595541"/>
                <a:ext cx="254878" cy="369332"/>
              </a:xfrm>
              <a:prstGeom prst="rect">
                <a:avLst/>
              </a:prstGeom>
              <a:blipFill rotWithShape="0">
                <a:blip r:embed="rId20"/>
                <a:stretch>
                  <a:fillRect l="-43902" r="-7804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blipFill rotWithShape="0">
                <a:blip r:embed="rId21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972826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826" y="4999298"/>
                <a:ext cx="484107" cy="369332"/>
              </a:xfrm>
              <a:prstGeom prst="rect">
                <a:avLst/>
              </a:prstGeom>
              <a:blipFill rotWithShape="0">
                <a:blip r:embed="rId22"/>
                <a:stretch>
                  <a:fillRect l="-2532" r="-1265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483487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487" y="4999298"/>
                <a:ext cx="484107" cy="369332"/>
              </a:xfrm>
              <a:prstGeom prst="rect">
                <a:avLst/>
              </a:prstGeom>
              <a:blipFill rotWithShape="0">
                <a:blip r:embed="rId23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976536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536" y="4999298"/>
                <a:ext cx="484107" cy="369332"/>
              </a:xfrm>
              <a:prstGeom prst="rect">
                <a:avLst/>
              </a:prstGeom>
              <a:blipFill rotWithShape="0">
                <a:blip r:embed="rId24"/>
                <a:stretch>
                  <a:fillRect l="-1250" r="-1250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487197" y="4999298"/>
                <a:ext cx="4841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7197" y="4999298"/>
                <a:ext cx="484107" cy="369332"/>
              </a:xfrm>
              <a:prstGeom prst="rect">
                <a:avLst/>
              </a:prstGeom>
              <a:blipFill rotWithShape="0">
                <a:blip r:embed="rId25"/>
                <a:stretch>
                  <a:fillRect l="-1266" r="-13924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/>
          <p:nvPr/>
        </p:nvCxnSpPr>
        <p:spPr bwMode="auto">
          <a:xfrm flipV="1">
            <a:off x="858982" y="4784819"/>
            <a:ext cx="3473959" cy="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" name="Group 4"/>
          <p:cNvGrpSpPr/>
          <p:nvPr/>
        </p:nvGrpSpPr>
        <p:grpSpPr>
          <a:xfrm>
            <a:off x="2773905" y="1792090"/>
            <a:ext cx="3112298" cy="3078570"/>
            <a:chOff x="2773905" y="1792090"/>
            <a:chExt cx="3112298" cy="3078570"/>
          </a:xfrm>
        </p:grpSpPr>
        <p:sp>
          <p:nvSpPr>
            <p:cNvPr id="40" name="Oval 39"/>
            <p:cNvSpPr>
              <a:spLocks noChangeAspect="1"/>
            </p:cNvSpPr>
            <p:nvPr/>
          </p:nvSpPr>
          <p:spPr bwMode="auto">
            <a:xfrm>
              <a:off x="2838134" y="1794758"/>
              <a:ext cx="2988000" cy="2988000"/>
            </a:xfrm>
            <a:prstGeom prst="ellips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23" name="Straight Connector 22"/>
            <p:cNvCxnSpPr/>
            <p:nvPr/>
          </p:nvCxnSpPr>
          <p:spPr bwMode="auto">
            <a:xfrm>
              <a:off x="4332941" y="4698979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/>
            <p:cNvCxnSpPr/>
            <p:nvPr/>
          </p:nvCxnSpPr>
          <p:spPr bwMode="auto">
            <a:xfrm rot="19260000">
              <a:off x="5300067" y="434031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/>
            <p:cNvCxnSpPr/>
            <p:nvPr/>
          </p:nvCxnSpPr>
          <p:spPr bwMode="auto">
            <a:xfrm rot="16920000">
              <a:off x="5799819" y="3448037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/>
            <p:cNvCxnSpPr/>
            <p:nvPr/>
          </p:nvCxnSpPr>
          <p:spPr bwMode="auto">
            <a:xfrm rot="14400000">
              <a:off x="5618622" y="2444450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Connector 50"/>
            <p:cNvCxnSpPr/>
            <p:nvPr/>
          </p:nvCxnSpPr>
          <p:spPr bwMode="auto">
            <a:xfrm rot="12060000">
              <a:off x="4841758" y="1802423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/>
            <p:cNvCxnSpPr/>
            <p:nvPr/>
          </p:nvCxnSpPr>
          <p:spPr bwMode="auto">
            <a:xfrm rot="9720000">
              <a:off x="3829326" y="1792090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Connector 58"/>
            <p:cNvCxnSpPr/>
            <p:nvPr/>
          </p:nvCxnSpPr>
          <p:spPr bwMode="auto">
            <a:xfrm rot="7320000">
              <a:off x="3044226" y="243730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/>
            <p:cNvCxnSpPr/>
            <p:nvPr/>
          </p:nvCxnSpPr>
          <p:spPr bwMode="auto">
            <a:xfrm rot="4800000">
              <a:off x="2859202" y="3448037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/>
            <p:nvPr/>
          </p:nvCxnSpPr>
          <p:spPr bwMode="auto">
            <a:xfrm rot="2700000">
              <a:off x="3355110" y="434478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2656745" y="4572217"/>
                <a:ext cx="31460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745" y="4572217"/>
                <a:ext cx="314605" cy="369332"/>
              </a:xfrm>
              <a:prstGeom prst="rect">
                <a:avLst/>
              </a:prstGeom>
              <a:blipFill rotWithShape="0">
                <a:blip r:embed="rId26"/>
                <a:stretch>
                  <a:fillRect l="-35294" r="-43137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Arc 70"/>
          <p:cNvSpPr>
            <a:spLocks noChangeAspect="1"/>
          </p:cNvSpPr>
          <p:nvPr/>
        </p:nvSpPr>
        <p:spPr bwMode="auto">
          <a:xfrm rot="16200000" flipV="1">
            <a:off x="1979964" y="908261"/>
            <a:ext cx="4824000" cy="4824000"/>
          </a:xfrm>
          <a:prstGeom prst="arc">
            <a:avLst>
              <a:gd name="adj1" fmla="val 15936472"/>
              <a:gd name="adj2" fmla="val 18116798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60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7" grpId="0"/>
      <p:bldP spid="61" grpId="0"/>
      <p:bldP spid="62" grpId="0"/>
      <p:bldP spid="64" grpId="0"/>
      <p:bldP spid="65" grpId="0"/>
      <p:bldP spid="66" grpId="0"/>
      <p:bldP spid="70" grpId="0"/>
      <p:bldP spid="7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57801" y="4412577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801" y="4412577"/>
                <a:ext cx="254878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917745" y="338838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745" y="3388388"/>
                <a:ext cx="25487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31826" y="222153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826" y="2221535"/>
                <a:ext cx="25487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796525" y="145214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525" y="1452145"/>
                <a:ext cx="254878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592758" y="144608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2758" y="1446086"/>
                <a:ext cx="254878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689499" y="223736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499" y="2237366"/>
                <a:ext cx="254878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490048" y="338659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048" y="3386596"/>
                <a:ext cx="254878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3810" r="-2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001486" y="435958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1486" y="4359586"/>
                <a:ext cx="254878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205549" y="5318991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49" y="5318991"/>
                <a:ext cx="254878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597380" y="465694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380" y="4656948"/>
                <a:ext cx="254878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40476" r="-7619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210987" y="349414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987" y="3494143"/>
                <a:ext cx="254878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007523" y="206546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523" y="2065468"/>
                <a:ext cx="254878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890632" y="116043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632" y="1160439"/>
                <a:ext cx="254878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377441" y="116043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441" y="1160439"/>
                <a:ext cx="254878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2356048" y="2096774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048" y="2096774"/>
                <a:ext cx="254878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42857" r="-78571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2116950" y="344878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6950" y="3448782"/>
                <a:ext cx="254878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2656745" y="4572217"/>
                <a:ext cx="31460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745" y="4572217"/>
                <a:ext cx="314605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35294" r="-43137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137086" y="563868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086" y="5638685"/>
                <a:ext cx="254878" cy="369332"/>
              </a:xfrm>
              <a:prstGeom prst="rect">
                <a:avLst/>
              </a:prstGeom>
              <a:blipFill rotWithShape="0">
                <a:blip r:embed="rId19"/>
                <a:stretch>
                  <a:fillRect l="-43902" r="-78049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917745" y="494154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745" y="4941549"/>
                <a:ext cx="254878" cy="369332"/>
              </a:xfrm>
              <a:prstGeom prst="rect">
                <a:avLst/>
              </a:prstGeom>
              <a:blipFill rotWithShape="0">
                <a:blip r:embed="rId20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6611348" y="3595541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348" y="3595541"/>
                <a:ext cx="254878" cy="369332"/>
              </a:xfrm>
              <a:prstGeom prst="rect">
                <a:avLst/>
              </a:prstGeom>
              <a:blipFill rotWithShape="0">
                <a:blip r:embed="rId21"/>
                <a:stretch>
                  <a:fillRect l="-43902" r="-7804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67"/>
          <p:cNvSpPr>
            <a:spLocks noChangeAspect="1"/>
          </p:cNvSpPr>
          <p:nvPr/>
        </p:nvSpPr>
        <p:spPr bwMode="auto">
          <a:xfrm rot="16200000" flipV="1">
            <a:off x="1979964" y="908261"/>
            <a:ext cx="4824000" cy="4824000"/>
          </a:xfrm>
          <a:prstGeom prst="arc">
            <a:avLst>
              <a:gd name="adj1" fmla="val 15936472"/>
              <a:gd name="adj2" fmla="val 18116798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blipFill rotWithShape="0">
                <a:blip r:embed="rId22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2773905" y="1792090"/>
            <a:ext cx="3112298" cy="3078570"/>
            <a:chOff x="2773905" y="1792090"/>
            <a:chExt cx="3112298" cy="3078570"/>
          </a:xfrm>
        </p:grpSpPr>
        <p:sp>
          <p:nvSpPr>
            <p:cNvPr id="40" name="Oval 39"/>
            <p:cNvSpPr>
              <a:spLocks noChangeAspect="1"/>
            </p:cNvSpPr>
            <p:nvPr/>
          </p:nvSpPr>
          <p:spPr bwMode="auto">
            <a:xfrm>
              <a:off x="2838134" y="1794758"/>
              <a:ext cx="2988000" cy="2988000"/>
            </a:xfrm>
            <a:prstGeom prst="ellips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23" name="Straight Connector 22"/>
            <p:cNvCxnSpPr/>
            <p:nvPr/>
          </p:nvCxnSpPr>
          <p:spPr bwMode="auto">
            <a:xfrm>
              <a:off x="4332941" y="4698979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/>
            <p:cNvCxnSpPr/>
            <p:nvPr/>
          </p:nvCxnSpPr>
          <p:spPr bwMode="auto">
            <a:xfrm rot="19260000">
              <a:off x="5300067" y="434031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/>
            <p:cNvCxnSpPr/>
            <p:nvPr/>
          </p:nvCxnSpPr>
          <p:spPr bwMode="auto">
            <a:xfrm rot="16920000">
              <a:off x="5799819" y="3448037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/>
            <p:cNvCxnSpPr/>
            <p:nvPr/>
          </p:nvCxnSpPr>
          <p:spPr bwMode="auto">
            <a:xfrm rot="14400000">
              <a:off x="5618622" y="2444450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Connector 50"/>
            <p:cNvCxnSpPr/>
            <p:nvPr/>
          </p:nvCxnSpPr>
          <p:spPr bwMode="auto">
            <a:xfrm rot="12060000">
              <a:off x="4841758" y="1802423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/>
            <p:cNvCxnSpPr/>
            <p:nvPr/>
          </p:nvCxnSpPr>
          <p:spPr bwMode="auto">
            <a:xfrm rot="9720000">
              <a:off x="3829326" y="1792090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Connector 58"/>
            <p:cNvCxnSpPr/>
            <p:nvPr/>
          </p:nvCxnSpPr>
          <p:spPr bwMode="auto">
            <a:xfrm rot="7320000">
              <a:off x="3044226" y="243730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/>
            <p:cNvCxnSpPr/>
            <p:nvPr/>
          </p:nvCxnSpPr>
          <p:spPr bwMode="auto">
            <a:xfrm rot="4800000">
              <a:off x="2859202" y="3448037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/>
            <p:nvPr/>
          </p:nvCxnSpPr>
          <p:spPr bwMode="auto">
            <a:xfrm rot="2700000">
              <a:off x="3355110" y="434478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697874" y="1974148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0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874" y="1974148"/>
                <a:ext cx="405559" cy="307777"/>
              </a:xfrm>
              <a:prstGeom prst="rect">
                <a:avLst/>
              </a:prstGeom>
              <a:blipFill rotWithShape="0">
                <a:blip r:embed="rId23"/>
                <a:stretch>
                  <a:fillRect l="-3030" r="-121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094454" y="2510033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4454" y="2510033"/>
                <a:ext cx="405559" cy="307777"/>
              </a:xfrm>
              <a:prstGeom prst="rect">
                <a:avLst/>
              </a:prstGeom>
              <a:blipFill rotWithShape="0">
                <a:blip r:embed="rId24"/>
                <a:stretch>
                  <a:fillRect l="-3030" r="-121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2976590" y="3320261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590" y="3320261"/>
                <a:ext cx="405559" cy="307777"/>
              </a:xfrm>
              <a:prstGeom prst="rect">
                <a:avLst/>
              </a:prstGeom>
              <a:blipFill rotWithShape="0">
                <a:blip r:embed="rId25"/>
                <a:stretch>
                  <a:fillRect l="-1493" r="-1194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3389978" y="4061765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978" y="4061765"/>
                <a:ext cx="405559" cy="307777"/>
              </a:xfrm>
              <a:prstGeom prst="rect">
                <a:avLst/>
              </a:prstGeom>
              <a:blipFill rotWithShape="0">
                <a:blip r:embed="rId26"/>
                <a:stretch>
                  <a:fillRect l="-1493" r="-1194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c 72"/>
          <p:cNvSpPr/>
          <p:nvPr/>
        </p:nvSpPr>
        <p:spPr bwMode="auto">
          <a:xfrm>
            <a:off x="3146873" y="2086992"/>
            <a:ext cx="2276543" cy="2319753"/>
          </a:xfrm>
          <a:prstGeom prst="arc">
            <a:avLst>
              <a:gd name="adj1" fmla="val 16481056"/>
              <a:gd name="adj2" fmla="val 19395463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44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57801" y="4412577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801" y="4412577"/>
                <a:ext cx="254878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917745" y="338838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745" y="3388388"/>
                <a:ext cx="25487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31826" y="222153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826" y="2221535"/>
                <a:ext cx="25487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796525" y="1452145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525" y="1452145"/>
                <a:ext cx="254878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592758" y="144608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2758" y="1446086"/>
                <a:ext cx="254878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6190" r="-28571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689499" y="223736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499" y="2237366"/>
                <a:ext cx="254878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490048" y="338659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0048" y="3386596"/>
                <a:ext cx="254878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3810" r="-2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001486" y="4359586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1486" y="4359586"/>
                <a:ext cx="254878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3810" r="-2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205549" y="5318991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49" y="5318991"/>
                <a:ext cx="254878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6190" r="-2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597380" y="465694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380" y="4656948"/>
                <a:ext cx="254878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40476" r="-7619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210987" y="3494143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987" y="3494143"/>
                <a:ext cx="254878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42857" r="-7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007523" y="2065468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523" y="2065468"/>
                <a:ext cx="254878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890632" y="116043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632" y="1160439"/>
                <a:ext cx="254878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377441" y="116043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441" y="1160439"/>
                <a:ext cx="254878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40476" r="-7619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2356048" y="2096774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048" y="2096774"/>
                <a:ext cx="254878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42857" r="-78571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2116950" y="3448782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6950" y="3448782"/>
                <a:ext cx="254878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40476" r="-761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2656745" y="4572217"/>
                <a:ext cx="31460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745" y="4572217"/>
                <a:ext cx="314605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35294" r="-43137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137086" y="5638685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086" y="5638685"/>
                <a:ext cx="254878" cy="369332"/>
              </a:xfrm>
              <a:prstGeom prst="rect">
                <a:avLst/>
              </a:prstGeom>
              <a:blipFill rotWithShape="0">
                <a:blip r:embed="rId19"/>
                <a:stretch>
                  <a:fillRect l="-43902" r="-78049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917745" y="4941549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745" y="4941549"/>
                <a:ext cx="254878" cy="369332"/>
              </a:xfrm>
              <a:prstGeom prst="rect">
                <a:avLst/>
              </a:prstGeom>
              <a:blipFill rotWithShape="0">
                <a:blip r:embed="rId20"/>
                <a:stretch>
                  <a:fillRect l="-42857" r="-7381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6611348" y="3595541"/>
                <a:ext cx="25487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bg2">
                              <a:lumMod val="20000"/>
                              <a:lumOff val="80000"/>
                            </a:schemeClr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348" y="3595541"/>
                <a:ext cx="254878" cy="369332"/>
              </a:xfrm>
              <a:prstGeom prst="rect">
                <a:avLst/>
              </a:prstGeom>
              <a:blipFill rotWithShape="0">
                <a:blip r:embed="rId21"/>
                <a:stretch>
                  <a:fillRect l="-43902" r="-7804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67"/>
          <p:cNvSpPr>
            <a:spLocks noChangeAspect="1"/>
          </p:cNvSpPr>
          <p:nvPr/>
        </p:nvSpPr>
        <p:spPr bwMode="auto">
          <a:xfrm rot="16200000" flipV="1">
            <a:off x="1979964" y="908261"/>
            <a:ext cx="4824000" cy="4824000"/>
          </a:xfrm>
          <a:prstGeom prst="arc">
            <a:avLst>
              <a:gd name="adj1" fmla="val 15936472"/>
              <a:gd name="adj2" fmla="val 18116798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02" y="4999298"/>
                <a:ext cx="254878" cy="369332"/>
              </a:xfrm>
              <a:prstGeom prst="rect">
                <a:avLst/>
              </a:prstGeom>
              <a:blipFill rotWithShape="0">
                <a:blip r:embed="rId22"/>
                <a:stretch>
                  <a:fillRect l="-26190" r="-23810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2773905" y="1792090"/>
            <a:ext cx="3112298" cy="3078570"/>
            <a:chOff x="2773905" y="1792090"/>
            <a:chExt cx="3112298" cy="3078570"/>
          </a:xfrm>
        </p:grpSpPr>
        <p:sp>
          <p:nvSpPr>
            <p:cNvPr id="40" name="Oval 39"/>
            <p:cNvSpPr>
              <a:spLocks noChangeAspect="1"/>
            </p:cNvSpPr>
            <p:nvPr/>
          </p:nvSpPr>
          <p:spPr bwMode="auto">
            <a:xfrm>
              <a:off x="2838134" y="1794758"/>
              <a:ext cx="2988000" cy="2988000"/>
            </a:xfrm>
            <a:prstGeom prst="ellipse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cxnSp>
          <p:nvCxnSpPr>
            <p:cNvPr id="23" name="Straight Connector 22"/>
            <p:cNvCxnSpPr/>
            <p:nvPr/>
          </p:nvCxnSpPr>
          <p:spPr bwMode="auto">
            <a:xfrm>
              <a:off x="4332941" y="4698979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Straight Connector 41"/>
            <p:cNvCxnSpPr/>
            <p:nvPr/>
          </p:nvCxnSpPr>
          <p:spPr bwMode="auto">
            <a:xfrm rot="19260000">
              <a:off x="5300067" y="434031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Straight Connector 42"/>
            <p:cNvCxnSpPr/>
            <p:nvPr/>
          </p:nvCxnSpPr>
          <p:spPr bwMode="auto">
            <a:xfrm rot="16920000">
              <a:off x="5799819" y="3448037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Connector 43"/>
            <p:cNvCxnSpPr/>
            <p:nvPr/>
          </p:nvCxnSpPr>
          <p:spPr bwMode="auto">
            <a:xfrm rot="14400000">
              <a:off x="5618622" y="2444450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Connector 50"/>
            <p:cNvCxnSpPr/>
            <p:nvPr/>
          </p:nvCxnSpPr>
          <p:spPr bwMode="auto">
            <a:xfrm rot="12060000">
              <a:off x="4841758" y="1802423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/>
            <p:cNvCxnSpPr/>
            <p:nvPr/>
          </p:nvCxnSpPr>
          <p:spPr bwMode="auto">
            <a:xfrm rot="9720000">
              <a:off x="3829326" y="1792090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Connector 58"/>
            <p:cNvCxnSpPr/>
            <p:nvPr/>
          </p:nvCxnSpPr>
          <p:spPr bwMode="auto">
            <a:xfrm rot="7320000">
              <a:off x="3044226" y="243730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/>
            <p:cNvCxnSpPr/>
            <p:nvPr/>
          </p:nvCxnSpPr>
          <p:spPr bwMode="auto">
            <a:xfrm rot="4800000">
              <a:off x="2859202" y="3448037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Straight Connector 66"/>
            <p:cNvCxnSpPr/>
            <p:nvPr/>
          </p:nvCxnSpPr>
          <p:spPr bwMode="auto">
            <a:xfrm rot="2700000">
              <a:off x="3355110" y="4344785"/>
              <a:ext cx="1088" cy="17168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697874" y="1974148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000" dirty="0">
                  <a:solidFill>
                    <a:schemeClr val="bg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874" y="1974148"/>
                <a:ext cx="405559" cy="307777"/>
              </a:xfrm>
              <a:prstGeom prst="rect">
                <a:avLst/>
              </a:prstGeom>
              <a:blipFill rotWithShape="0">
                <a:blip r:embed="rId23"/>
                <a:stretch>
                  <a:fillRect l="-3030" r="-121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094454" y="2510033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4454" y="2510033"/>
                <a:ext cx="405559" cy="307777"/>
              </a:xfrm>
              <a:prstGeom prst="rect">
                <a:avLst/>
              </a:prstGeom>
              <a:blipFill rotWithShape="0">
                <a:blip r:embed="rId24"/>
                <a:stretch>
                  <a:fillRect l="-3030" r="-121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2976590" y="3320261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590" y="3320261"/>
                <a:ext cx="405559" cy="307777"/>
              </a:xfrm>
              <a:prstGeom prst="rect">
                <a:avLst/>
              </a:prstGeom>
              <a:blipFill rotWithShape="0">
                <a:blip r:embed="rId25"/>
                <a:stretch>
                  <a:fillRect l="-1493" r="-1194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3389978" y="4061765"/>
                <a:ext cx="4055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978" y="4061765"/>
                <a:ext cx="405559" cy="307777"/>
              </a:xfrm>
              <a:prstGeom prst="rect">
                <a:avLst/>
              </a:prstGeom>
              <a:blipFill rotWithShape="0">
                <a:blip r:embed="rId26"/>
                <a:stretch>
                  <a:fillRect l="-1493" r="-1194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c 72"/>
          <p:cNvSpPr/>
          <p:nvPr/>
        </p:nvSpPr>
        <p:spPr bwMode="auto">
          <a:xfrm>
            <a:off x="3146873" y="2086992"/>
            <a:ext cx="2276543" cy="2319753"/>
          </a:xfrm>
          <a:prstGeom prst="arc">
            <a:avLst>
              <a:gd name="adj1" fmla="val 16481056"/>
              <a:gd name="adj2" fmla="val 19395463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885400" y="3102990"/>
                <a:ext cx="10456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8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5400" y="3102990"/>
                <a:ext cx="1045671" cy="430887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485171" y="1453642"/>
                <a:ext cx="113973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1+3=4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1453642"/>
                <a:ext cx="1139735" cy="307777"/>
              </a:xfrm>
              <a:prstGeom prst="rect">
                <a:avLst/>
              </a:prstGeom>
              <a:blipFill rotWithShape="0">
                <a:blip r:embed="rId28"/>
                <a:stretch>
                  <a:fillRect l="-4278" r="-3743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485171" y="1973836"/>
                <a:ext cx="12824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+8=13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1973836"/>
                <a:ext cx="1282402" cy="307777"/>
              </a:xfrm>
              <a:prstGeom prst="rect">
                <a:avLst/>
              </a:prstGeom>
              <a:blipFill rotWithShape="0">
                <a:blip r:embed="rId29"/>
                <a:stretch>
                  <a:fillRect l="-3810" r="-3333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9782959" y="1973836"/>
                <a:ext cx="12104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≡4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⁡9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959" y="1973836"/>
                <a:ext cx="1210460" cy="307777"/>
              </a:xfrm>
              <a:prstGeom prst="rect">
                <a:avLst/>
              </a:prstGeom>
              <a:blipFill rotWithShape="0">
                <a:blip r:embed="rId30"/>
                <a:stretch>
                  <a:fillRect l="-2525" r="-4040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85171" y="2554511"/>
                <a:ext cx="23733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⋅4=20≡2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⁡9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2554511"/>
                <a:ext cx="2373342" cy="307777"/>
              </a:xfrm>
              <a:prstGeom prst="rect">
                <a:avLst/>
              </a:prstGeom>
              <a:blipFill rotWithShape="0">
                <a:blip r:embed="rId31"/>
                <a:stretch>
                  <a:fillRect l="-1799" r="-179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8485171" y="3135186"/>
                <a:ext cx="25432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−5=−3≡6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⁡9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3135186"/>
                <a:ext cx="2543260" cy="307777"/>
              </a:xfrm>
              <a:prstGeom prst="rect">
                <a:avLst/>
              </a:prstGeom>
              <a:blipFill rotWithShape="0">
                <a:blip r:embed="rId32"/>
                <a:stretch>
                  <a:fillRect l="-1679" r="-143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8485171" y="3715860"/>
                <a:ext cx="25530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=1024≡7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⁡9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171" y="3715860"/>
                <a:ext cx="2553007" cy="307777"/>
              </a:xfrm>
              <a:prstGeom prst="rect">
                <a:avLst/>
              </a:prstGeom>
              <a:blipFill rotWithShape="0">
                <a:blip r:embed="rId33"/>
                <a:stretch>
                  <a:fillRect l="-1671" r="-1432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7434186" y="4608812"/>
                <a:ext cx="123219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158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⁡9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4186" y="4608812"/>
                <a:ext cx="1232197" cy="307777"/>
              </a:xfrm>
              <a:prstGeom prst="rect">
                <a:avLst/>
              </a:prstGeom>
              <a:blipFill rotWithShape="0">
                <a:blip r:embed="rId34"/>
                <a:stretch>
                  <a:fillRect l="-3960" r="-3465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6554983" y="5949147"/>
                <a:ext cx="432214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9→18→27→36→…→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𝟏𝟓𝟑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→162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4983" y="5949147"/>
                <a:ext cx="4322145" cy="307777"/>
              </a:xfrm>
              <a:prstGeom prst="rect">
                <a:avLst/>
              </a:prstGeom>
              <a:blipFill rotWithShape="0">
                <a:blip r:embed="rId35"/>
                <a:stretch>
                  <a:fillRect l="-705" r="-70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8671836" y="4611195"/>
                <a:ext cx="119596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=153+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1836" y="4611195"/>
                <a:ext cx="1195968" cy="307777"/>
              </a:xfrm>
              <a:prstGeom prst="rect">
                <a:avLst/>
              </a:prstGeom>
              <a:blipFill rotWithShape="0">
                <a:blip r:embed="rId36"/>
                <a:stretch>
                  <a:fillRect l="-1531" r="-1531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9846505" y="4608812"/>
                <a:ext cx="118192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6505" y="4608812"/>
                <a:ext cx="1181926" cy="307777"/>
              </a:xfrm>
              <a:prstGeom prst="rect">
                <a:avLst/>
              </a:prstGeom>
              <a:blipFill rotWithShape="0">
                <a:blip r:embed="rId37"/>
                <a:stretch>
                  <a:fillRect l="-2062" r="-412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8311200" y="5159772"/>
                <a:ext cx="6755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&lt;9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1200" y="5159772"/>
                <a:ext cx="675505" cy="307777"/>
              </a:xfrm>
              <a:prstGeom prst="rect">
                <a:avLst/>
              </a:prstGeom>
              <a:blipFill rotWithShape="0">
                <a:blip r:embed="rId38"/>
                <a:stretch>
                  <a:fillRect l="-3604" r="-720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39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nb-NO" dirty="0"/>
              <a:t>a ↔ 0</a:t>
            </a:r>
          </a:p>
          <a:p>
            <a:pPr marL="0" indent="0"/>
            <a:r>
              <a:rPr lang="nb-NO" dirty="0"/>
              <a:t>b ↔ 1</a:t>
            </a:r>
          </a:p>
          <a:p>
            <a:pPr marL="0" indent="0"/>
            <a:r>
              <a:rPr lang="nb-NO" dirty="0"/>
              <a:t>c ↔ 2</a:t>
            </a:r>
          </a:p>
          <a:p>
            <a:pPr marL="0" indent="0"/>
            <a:r>
              <a:rPr lang="nb-NO" dirty="0"/>
              <a:t>d ↔ 3</a:t>
            </a:r>
          </a:p>
          <a:p>
            <a:pPr marL="0" indent="0"/>
            <a:r>
              <a:rPr lang="nb-NO" dirty="0"/>
              <a:t>e ↔ 4</a:t>
            </a:r>
          </a:p>
          <a:p>
            <a:pPr marL="0" indent="0"/>
            <a:endParaRPr lang="nb-NO" dirty="0"/>
          </a:p>
          <a:p>
            <a:pPr marL="0" indent="0"/>
            <a:endParaRPr lang="nb-NO" dirty="0"/>
          </a:p>
          <a:p>
            <a:pPr marL="0" indent="0"/>
            <a:r>
              <a:rPr lang="nb-NO" dirty="0"/>
              <a:t>    </a:t>
            </a:r>
            <a:r>
              <a:rPr lang="nb-NO" dirty="0" smtClean="0"/>
              <a:t>⁞</a:t>
            </a:r>
            <a:endParaRPr lang="nb-NO" dirty="0"/>
          </a:p>
          <a:p>
            <a:pPr marL="0" indent="0"/>
            <a:endParaRPr lang="nb-NO" dirty="0"/>
          </a:p>
          <a:p>
            <a:pPr marL="0" indent="0"/>
            <a:r>
              <a:rPr lang="nb-NO" dirty="0"/>
              <a:t>z ↔ 25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Ceasar cipher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832192" y="2712362"/>
                <a:ext cx="28230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823081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944" r="-3240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328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nb-NO" dirty="0" smtClean="0"/>
              <a:t>a ↔ 0</a:t>
            </a:r>
          </a:p>
          <a:p>
            <a:pPr marL="0" indent="0"/>
            <a:r>
              <a:rPr lang="nb-NO" dirty="0" smtClean="0"/>
              <a:t>b ↔ 1</a:t>
            </a:r>
          </a:p>
          <a:p>
            <a:pPr marL="0" indent="0"/>
            <a:r>
              <a:rPr lang="nb-NO" dirty="0" smtClean="0"/>
              <a:t>c ↔ 2</a:t>
            </a:r>
          </a:p>
          <a:p>
            <a:pPr marL="0" indent="0"/>
            <a:r>
              <a:rPr lang="nb-NO" dirty="0" smtClean="0"/>
              <a:t>d ↔ 3</a:t>
            </a:r>
          </a:p>
          <a:p>
            <a:pPr marL="0" indent="0"/>
            <a:r>
              <a:rPr lang="nb-NO" dirty="0" smtClean="0"/>
              <a:t>e ↔ 4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0" indent="0"/>
            <a:r>
              <a:rPr lang="nb-NO" dirty="0" smtClean="0"/>
              <a:t>    ⁞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0" indent="0"/>
            <a:r>
              <a:rPr lang="nb-NO" dirty="0" smtClean="0"/>
              <a:t>z ↔ 25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ROT-13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32192" y="2712362"/>
                <a:ext cx="29929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992999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833" r="-3055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832192" y="3165535"/>
                <a:ext cx="29929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3165535"/>
                <a:ext cx="2992999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833" r="-3055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4941915" y="4488122"/>
            <a:ext cx="2195601" cy="928042"/>
            <a:chOff x="5138024" y="4303610"/>
            <a:chExt cx="2195601" cy="928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ℰ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</m:oMath>
                    </m:oMathPara>
                  </a14:m>
                  <a:endParaRPr lang="en-US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4816"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i="1" smtClean="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5000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850857" y="3934600"/>
                <a:ext cx="13419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={13}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0857" y="3934600"/>
                <a:ext cx="1341969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4545" r="-7273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765129" y="4488122"/>
                <a:ext cx="25586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5129" y="4488122"/>
                <a:ext cx="2558649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2143" r="-3333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922297" y="5041644"/>
                <a:ext cx="24024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2297" y="5041644"/>
                <a:ext cx="2402453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2284" r="-3807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45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19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ROT-K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nb-NO" dirty="0"/>
              <a:t>a ↔ 0</a:t>
            </a:r>
          </a:p>
          <a:p>
            <a:pPr marL="0" indent="0"/>
            <a:r>
              <a:rPr lang="nb-NO" dirty="0"/>
              <a:t>b ↔ 1</a:t>
            </a:r>
          </a:p>
          <a:p>
            <a:pPr marL="0" indent="0"/>
            <a:r>
              <a:rPr lang="nb-NO" dirty="0"/>
              <a:t>c ↔ 2</a:t>
            </a:r>
          </a:p>
          <a:p>
            <a:pPr marL="0" indent="0"/>
            <a:r>
              <a:rPr lang="nb-NO" dirty="0"/>
              <a:t>d ↔ 3</a:t>
            </a:r>
          </a:p>
          <a:p>
            <a:pPr marL="0" indent="0"/>
            <a:r>
              <a:rPr lang="nb-NO" dirty="0"/>
              <a:t>e ↔ 4</a:t>
            </a:r>
          </a:p>
          <a:p>
            <a:pPr marL="0" indent="0"/>
            <a:endParaRPr lang="nb-NO" dirty="0"/>
          </a:p>
          <a:p>
            <a:pPr marL="0" indent="0"/>
            <a:endParaRPr lang="nb-NO" dirty="0"/>
          </a:p>
          <a:p>
            <a:pPr marL="0" indent="0"/>
            <a:r>
              <a:rPr lang="nb-NO" dirty="0"/>
              <a:t>    </a:t>
            </a:r>
            <a:r>
              <a:rPr lang="nb-NO" dirty="0" smtClean="0"/>
              <a:t>⁞</a:t>
            </a:r>
            <a:endParaRPr lang="nb-NO" dirty="0"/>
          </a:p>
          <a:p>
            <a:pPr marL="0" indent="0"/>
            <a:endParaRPr lang="nb-NO" dirty="0"/>
          </a:p>
          <a:p>
            <a:pPr marL="0" indent="0"/>
            <a:r>
              <a:rPr lang="nb-NO" dirty="0"/>
              <a:t>z ↔ 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32192" y="2712362"/>
                <a:ext cx="28772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2712362"/>
                <a:ext cx="2877263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907" r="-3178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832192" y="3165535"/>
                <a:ext cx="28772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func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192" y="3165535"/>
                <a:ext cx="2877263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907" r="-3178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850857" y="3934600"/>
                <a:ext cx="248651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 …,25}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0857" y="3934600"/>
                <a:ext cx="2486515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206" r="-3676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765129" y="4488122"/>
                <a:ext cx="255864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5129" y="4488122"/>
                <a:ext cx="2558649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2143" r="-3333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922297" y="5041644"/>
                <a:ext cx="24024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={0,1,2,…, 25}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2297" y="5041644"/>
                <a:ext cx="2402453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284" r="-3807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4941915" y="4488122"/>
            <a:ext cx="2195601" cy="928042"/>
            <a:chOff x="5138024" y="4303610"/>
            <a:chExt cx="2195601" cy="9280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ℰ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</m:oMath>
                    </m:oMathPara>
                  </a14:m>
                  <a:endParaRPr lang="en-US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3549" y="4303610"/>
                  <a:ext cx="2150076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4816"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400" i="1" smtClean="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nb-NO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𝒞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nb-NO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ℳ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8024" y="4862320"/>
                  <a:ext cx="2195601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5000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18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8336072"/>
                  </p:ext>
                </p:extLst>
              </p:nvPr>
            </p:nvGraphicFramePr>
            <p:xfrm>
              <a:off x="6870174" y="1165968"/>
              <a:ext cx="4683126" cy="51917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3937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4143753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𝑲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mtClean="0">
                                    <a:solidFill>
                                      <a:srgbClr val="3333CC"/>
                                    </a:solidFill>
                                    <a:latin typeface="Cambria Math" panose="02040503050406030204" pitchFamily="18" charset="0"/>
                                  </a:rPr>
                                  <m:t>𝑴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3333CC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va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gur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sne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qvfgnapr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n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uryvpbcgre</a:t>
                          </a:r>
                          <a:r>
                            <a:rPr lang="en-US" sz="1600" baseline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…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uz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ftq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rmd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puefmzoq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m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tqxuoabfqd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ty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esp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qlc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otdelynp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l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spwtnzaepc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sx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dro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pkb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nscdkxmo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k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rovsmyzdob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>
                              <a:solidFill>
                                <a:srgbClr val="FF0000"/>
                              </a:solidFill>
                            </a:rPr>
                            <a:t>12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jo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uif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gbs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ejtubodf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b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ifmjdpqufs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1" dirty="0">
                              <a:solidFill>
                                <a:srgbClr val="FF0000"/>
                              </a:solidFill>
                            </a:rPr>
                            <a:t>13</a:t>
                          </a:r>
                          <a:endParaRPr lang="en-US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1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in the far distance a helicopter …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>
                              <a:solidFill>
                                <a:srgbClr val="FF0000"/>
                              </a:solidFill>
                            </a:rPr>
                            <a:t>14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hm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sgd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ezq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chrszmbd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z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gdkhbnosdq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 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>
                              <a:solidFill>
                                <a:srgbClr val="FF0000"/>
                              </a:solidFill>
                            </a:rPr>
                            <a:t>25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wb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hvs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tof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rwghobqs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o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vszwqcdhsf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 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8336072"/>
                  </p:ext>
                </p:extLst>
              </p:nvPr>
            </p:nvGraphicFramePr>
            <p:xfrm>
              <a:off x="6870174" y="1165968"/>
              <a:ext cx="4683126" cy="519176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3937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  <a:gridCol w="414375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r="-766292" b="-13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13069" r="-147" b="-13213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va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gur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sne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qvfgnapr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n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uryvpbcgre</a:t>
                          </a:r>
                          <a:r>
                            <a:rPr lang="en-US" sz="1600" baseline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…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uz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ftq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rmd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puefmzoq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m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tqxuoabfqd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ty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esp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qlc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otdelynp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l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spwtnzaepc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sx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dro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pkb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nscdkxmo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k </a:t>
                          </a:r>
                          <a:r>
                            <a:rPr lang="en-US" sz="160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rovsmyzdob</a:t>
                          </a:r>
                          <a:r>
                            <a:rPr lang="en-US" sz="160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t="-598361" r="-766292" b="-7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>
                              <a:solidFill>
                                <a:srgbClr val="FF0000"/>
                              </a:solidFill>
                            </a:rPr>
                            <a:t>12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jo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uif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gbs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ejtubodf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b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ifmjdpqufs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1" dirty="0">
                              <a:solidFill>
                                <a:srgbClr val="FF0000"/>
                              </a:solidFill>
                            </a:rPr>
                            <a:t>13</a:t>
                          </a:r>
                          <a:endParaRPr lang="en-US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1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in the far distance a helicopter …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>
                              <a:solidFill>
                                <a:srgbClr val="FF0000"/>
                              </a:solidFill>
                            </a:rPr>
                            <a:t>14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hm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sgd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ezq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chrszmbd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z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gdkhbnosdq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 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1600" b="0" dirty="0">
                            <a:solidFill>
                              <a:srgbClr val="3333CC"/>
                            </a:solidFill>
                            <a:latin typeface="Consolas" panose="020B0609020204030204" pitchFamily="49" charset="0"/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nb-NO" b="0" dirty="0">
                              <a:solidFill>
                                <a:srgbClr val="FF0000"/>
                              </a:solidFill>
                            </a:rPr>
                            <a:t>25</a:t>
                          </a:r>
                          <a:endParaRPr lang="en-US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wb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hvs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tof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rwghobqs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o </a:t>
                          </a:r>
                          <a:r>
                            <a:rPr lang="en-US" sz="1600" b="0" dirty="0" err="1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vszwqcdhsf</a:t>
                          </a:r>
                          <a:r>
                            <a:rPr lang="en-US" sz="1600" b="0" dirty="0">
                              <a:solidFill>
                                <a:srgbClr val="3333CC"/>
                              </a:solidFill>
                              <a:latin typeface="Consolas" panose="020B0609020204030204" pitchFamily="49" charset="0"/>
                            </a:rPr>
                            <a:t> …  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1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Attacking ROT-K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912546" y="3239356"/>
                <a:ext cx="550509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n-US" sz="2000" dirty="0"/>
                  <a:t>=</a:t>
                </a:r>
                <a:r>
                  <a:rPr lang="en-US" sz="20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va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gur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sne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qvfgnapr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n </a:t>
                </a:r>
                <a:r>
                  <a:rPr lang="en-US" sz="2000" dirty="0" err="1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uryvpbcgre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  <a:latin typeface="Consolas" panose="020B0609020204030204" pitchFamily="49" charset="0"/>
                  </a:rPr>
                  <a:t> …</a:t>
                </a:r>
                <a:r>
                  <a:rPr lang="en-US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46" y="3239356"/>
                <a:ext cx="5505097" cy="400110"/>
              </a:xfrm>
              <a:prstGeom prst="rect">
                <a:avLst/>
              </a:prstGeom>
              <a:blipFill rotWithShape="0">
                <a:blip r:embed="rId4"/>
                <a:stretch>
                  <a:fillRect t="-7576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912546" y="1569358"/>
                <a:ext cx="148418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𝒦</m:t>
                          </m:r>
                        </m:e>
                      </m:d>
                      <m:r>
                        <a:rPr lang="nb-NO" sz="2400" i="1">
                          <a:latin typeface="Cambria Math" panose="02040503050406030204" pitchFamily="18" charset="0"/>
                        </a:rPr>
                        <m:t>=26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46" y="1569358"/>
                <a:ext cx="1484189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912546" y="5153025"/>
            <a:ext cx="5596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Conclusion: </a:t>
            </a:r>
            <a:r>
              <a:rPr lang="en-US" dirty="0"/>
              <a:t>key space must be large enough!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6754287" y="1952625"/>
            <a:ext cx="4914900" cy="24765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6754287" y="2366244"/>
            <a:ext cx="4914900" cy="24765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6754287" y="2696390"/>
            <a:ext cx="4914900" cy="24765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 bwMode="auto">
          <a:xfrm>
            <a:off x="6638400" y="3464599"/>
            <a:ext cx="4914900" cy="24765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 bwMode="auto">
          <a:xfrm>
            <a:off x="6638400" y="4162425"/>
            <a:ext cx="4914900" cy="2277799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 bwMode="auto">
          <a:xfrm>
            <a:off x="6638399" y="1237935"/>
            <a:ext cx="5030787" cy="67813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95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5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Substitution cipher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b="1" spc="6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pt-BR" b="1" spc="600" dirty="0">
                <a:solidFill>
                  <a:schemeClr val="accent2"/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2"/>
              </a:solidFill>
            </a:endParaRPr>
          </a:p>
          <a:p>
            <a:pPr algn="ctr"/>
            <a:r>
              <a:rPr lang="nb-NO" dirty="0"/>
              <a:t>  </a:t>
            </a:r>
          </a:p>
          <a:p>
            <a:r>
              <a:rPr lang="nb-NO" dirty="0"/>
              <a:t>		                        			     …                                                                 </a:t>
            </a:r>
          </a:p>
          <a:p>
            <a:pPr algn="ctr"/>
            <a:endParaRPr lang="nb-NO" dirty="0"/>
          </a:p>
          <a:p>
            <a:pPr algn="ctr"/>
            <a:r>
              <a:rPr lang="pt-BR" b="1" spc="600" dirty="0">
                <a:solidFill>
                  <a:schemeClr val="accent1">
                    <a:lumMod val="50000"/>
                  </a:schemeClr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nb-NO" dirty="0"/>
          </a:p>
          <a:p>
            <a:r>
              <a:rPr lang="nb-NO" dirty="0"/>
              <a:t> </a:t>
            </a:r>
          </a:p>
          <a:p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1784350" y="1818124"/>
            <a:ext cx="829310" cy="10012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 bwMode="auto">
          <a:xfrm>
            <a:off x="2191385" y="1818124"/>
            <a:ext cx="829310" cy="10012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 bwMode="auto">
          <a:xfrm>
            <a:off x="2598420" y="1818124"/>
            <a:ext cx="829310" cy="10012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9698150" y="1818124"/>
            <a:ext cx="829310" cy="10012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85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Substitution cipher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b="1" spc="6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pt-BR" b="1" spc="600" dirty="0">
                <a:solidFill>
                  <a:schemeClr val="accent2"/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2"/>
              </a:solidFill>
            </a:endParaRPr>
          </a:p>
          <a:p>
            <a:pPr algn="ctr"/>
            <a:r>
              <a:rPr lang="nb-NO" dirty="0"/>
              <a:t>  </a:t>
            </a:r>
          </a:p>
          <a:p>
            <a:r>
              <a:rPr lang="nb-NO" dirty="0"/>
              <a:t>		                        			     …                                                                 </a:t>
            </a:r>
          </a:p>
          <a:p>
            <a:pPr algn="ctr"/>
            <a:endParaRPr lang="nb-NO" dirty="0"/>
          </a:p>
          <a:p>
            <a:pPr algn="ctr"/>
            <a:r>
              <a:rPr lang="pt-BR" b="1" spc="600" dirty="0">
                <a:solidFill>
                  <a:schemeClr val="accent1">
                    <a:lumMod val="50000"/>
                  </a:schemeClr>
                </a:solidFill>
              </a:rPr>
              <a:t>a b c d e f g h i j k l m n o p q r s t u v w x y z</a:t>
            </a:r>
          </a:p>
          <a:p>
            <a:pPr algn="ctr"/>
            <a:endParaRPr lang="pt-BR" b="1" spc="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pt-BR" b="1" spc="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BR" b="1" spc="600" dirty="0">
                <a:solidFill>
                  <a:schemeClr val="accent1">
                    <a:lumMod val="50000"/>
                  </a:schemeClr>
                </a:solidFill>
              </a:rPr>
              <a:t>		</a:t>
            </a:r>
            <a:endParaRPr lang="nb-NO" dirty="0"/>
          </a:p>
          <a:p>
            <a:r>
              <a:rPr lang="nb-NO" dirty="0"/>
              <a:t> </a:t>
            </a:r>
          </a:p>
          <a:p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1784350" y="1818124"/>
            <a:ext cx="6198507" cy="11282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2133600" y="1818124"/>
            <a:ext cx="7736114" cy="11282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>
            <a:off x="2467428" y="1789096"/>
            <a:ext cx="275772" cy="1068404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>
            <a:off x="2819400" y="1818124"/>
            <a:ext cx="7362825" cy="11282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 bwMode="auto">
          <a:xfrm>
            <a:off x="3209925" y="1818124"/>
            <a:ext cx="6257925" cy="11282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 bwMode="auto">
          <a:xfrm>
            <a:off x="3486150" y="1818124"/>
            <a:ext cx="3838575" cy="11282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 bwMode="auto">
          <a:xfrm flipH="1">
            <a:off x="3486150" y="1818124"/>
            <a:ext cx="342901" cy="10393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 bwMode="auto">
          <a:xfrm>
            <a:off x="4229100" y="1789096"/>
            <a:ext cx="1590676" cy="1157304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 bwMode="auto">
          <a:xfrm>
            <a:off x="4550569" y="1818124"/>
            <a:ext cx="245268" cy="10393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 bwMode="auto">
          <a:xfrm>
            <a:off x="4848227" y="1818124"/>
            <a:ext cx="245268" cy="10393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 bwMode="auto">
          <a:xfrm>
            <a:off x="5169695" y="1844968"/>
            <a:ext cx="1409700" cy="1101432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 bwMode="auto">
          <a:xfrm flipH="1">
            <a:off x="4587236" y="1844968"/>
            <a:ext cx="907500" cy="945857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 bwMode="auto">
          <a:xfrm flipH="1">
            <a:off x="5472587" y="1818124"/>
            <a:ext cx="342425" cy="1039376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 bwMode="auto">
          <a:xfrm flipH="1">
            <a:off x="3904158" y="1813940"/>
            <a:ext cx="2349573" cy="104356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 bwMode="auto">
          <a:xfrm>
            <a:off x="6655595" y="1813940"/>
            <a:ext cx="3868886" cy="113246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 bwMode="auto">
          <a:xfrm flipH="1">
            <a:off x="2125173" y="1813940"/>
            <a:ext cx="4815742" cy="1068404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 bwMode="auto">
          <a:xfrm flipH="1">
            <a:off x="3209925" y="1813940"/>
            <a:ext cx="4114800" cy="113246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 bwMode="auto">
          <a:xfrm flipH="1">
            <a:off x="6253731" y="1789096"/>
            <a:ext cx="1461520" cy="1157304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 bwMode="auto">
          <a:xfrm>
            <a:off x="8083849" y="1813940"/>
            <a:ext cx="299057" cy="1068404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 bwMode="auto">
          <a:xfrm>
            <a:off x="8459106" y="1813940"/>
            <a:ext cx="273050" cy="1068404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 bwMode="auto">
          <a:xfrm flipH="1">
            <a:off x="2474231" y="1689100"/>
            <a:ext cx="6191704" cy="125730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 bwMode="auto">
          <a:xfrm flipH="1">
            <a:off x="7017115" y="1788096"/>
            <a:ext cx="2022612" cy="1158304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 bwMode="auto">
          <a:xfrm flipH="1">
            <a:off x="1784350" y="1689100"/>
            <a:ext cx="7601379" cy="125730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 bwMode="auto">
          <a:xfrm flipH="1">
            <a:off x="7810501" y="1788096"/>
            <a:ext cx="2059213" cy="1094248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 bwMode="auto">
          <a:xfrm flipH="1">
            <a:off x="9156700" y="1813940"/>
            <a:ext cx="1025526" cy="113246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 bwMode="auto">
          <a:xfrm flipH="1">
            <a:off x="4318000" y="1788096"/>
            <a:ext cx="6299200" cy="1094248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30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Substitution cipher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b="1" spc="6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pt-BR" b="1" spc="600" dirty="0">
                <a:solidFill>
                  <a:schemeClr val="accent2"/>
                </a:solidFill>
              </a:rPr>
              <a:t>a b c d e f g h i j k l m n o p q r s t u v w x y z</a:t>
            </a:r>
            <a:endParaRPr lang="nb-NO" spc="600" dirty="0">
              <a:solidFill>
                <a:schemeClr val="accent2"/>
              </a:solidFill>
            </a:endParaRPr>
          </a:p>
          <a:p>
            <a:pPr algn="ctr"/>
            <a:r>
              <a:rPr lang="nb-NO" dirty="0"/>
              <a:t>  </a:t>
            </a:r>
          </a:p>
          <a:p>
            <a:r>
              <a:rPr lang="nb-NO" dirty="0"/>
              <a:t>		↕   ↕   ↕   ↕                                           …                                                                 ↕</a:t>
            </a:r>
          </a:p>
          <a:p>
            <a:pPr algn="ctr"/>
            <a:endParaRPr lang="nb-NO" dirty="0"/>
          </a:p>
          <a:p>
            <a:pPr algn="ctr"/>
            <a:r>
              <a:rPr lang="nb-NO" b="1" spc="600" dirty="0">
                <a:solidFill>
                  <a:schemeClr val="accent1">
                    <a:lumMod val="50000"/>
                  </a:schemeClr>
                </a:solidFill>
              </a:rPr>
              <a:t>s x d y w q f m j k o i l g z b e n t u c p a r v h</a:t>
            </a:r>
            <a:endParaRPr lang="nb-NO" spc="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nb-NO" dirty="0"/>
          </a:p>
          <a:p>
            <a:r>
              <a:rPr lang="nb-NO" dirty="0"/>
              <a:t> 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597579" y="5086551"/>
            <a:ext cx="7832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yjtusgdw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mwijdzbuwn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xwuawwg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mzpwnwy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jgtusgu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xicwxzuuiw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ysnuwy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/>
            </a:r>
            <a:b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</a:b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ajum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bsunzi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jguz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bwzbiw't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7579" y="3715167"/>
            <a:ext cx="74893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</a:rPr>
              <a:t>in the far distance a helicopter skimmed down between the roofs, hovered for an instant like a bluebottle, and darted away again with a curving flight. It was the police patrol, snooping into people's windows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 txBox="1">
                <a:spLocks/>
              </p:cNvSpPr>
              <p:nvPr/>
            </p:nvSpPr>
            <p:spPr bwMode="auto">
              <a:xfrm>
                <a:off x="8096509" y="332656"/>
                <a:ext cx="1002087" cy="4548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 kern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𝒦</m:t>
                          </m:r>
                        </m:e>
                      </m:d>
                      <m:r>
                        <a:rPr lang="nb-NO" i="1" kern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nb-NO" kern="0" dirty="0"/>
              </a:p>
              <a:p>
                <a:pPr marL="0" indent="0"/>
                <a:endParaRPr lang="nb-NO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kern="0" dirty="0"/>
              </a:p>
            </p:txBody>
          </p:sp>
        </mc:Choice>
        <mc:Fallback xmlns="">
          <p:sp>
            <p:nvSpPr>
              <p:cNvPr id="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96509" y="332656"/>
                <a:ext cx="1002087" cy="45484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959431" y="325838"/>
                <a:ext cx="6916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26!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9431" y="325838"/>
                <a:ext cx="691691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2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450201" y="325838"/>
                <a:ext cx="21907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88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0201" y="325838"/>
                <a:ext cx="2190750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45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8" grpId="0" build="p"/>
      <p:bldP spid="12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960973" y="3286898"/>
            <a:ext cx="906162" cy="18947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5" name="Rectangle 4"/>
          <p:cNvSpPr/>
          <p:nvPr/>
        </p:nvSpPr>
        <p:spPr bwMode="auto">
          <a:xfrm>
            <a:off x="7613112" y="3196282"/>
            <a:ext cx="212833" cy="3048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yjtusgdw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mwijdzbuwn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xwuawwg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mzpwnwy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jgtusgu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xicwxzuuiw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ysnuwy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ajum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bzijdw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bsunzi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jguz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bwzbiw't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1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21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yjtusgd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ijdzbu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jgtusgu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xzuui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ysnu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ajum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ju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um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bsunzi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jguz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1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99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qsn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ijdzb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ysn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sasv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sfsjg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s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ast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bs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92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7654301" y="1134036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yjt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ijdzb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tojll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jgt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ijo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qijfm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bzijd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tgzzbjgf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jg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ajgyzat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03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dzb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yzag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nzzqt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mzp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qzn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xz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bzi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nzi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tgzzb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zbi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gyzat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07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gf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to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't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gy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92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55688" y="1027113"/>
            <a:ext cx="11136312" cy="50688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b="0" i="1" dirty="0">
              <a:latin typeface="Cambria Math" panose="020405030504060302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een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tant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into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'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at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35878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879655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2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00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7654303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istan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een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instant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dcnp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m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into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'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y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a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endParaRPr lang="en-US" sz="1600" dirty="0">
              <a:solidFill>
                <a:srgbClr val="3333CC"/>
              </a:solidFill>
              <a:latin typeface="Consolas" panose="020B0609020204030204" pitchFamily="49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35878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60877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79655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44346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31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22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5878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5220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0877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6636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2826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99657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distan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down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etween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roo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ered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instant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xic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da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awa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with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r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qi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was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atro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noo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into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bi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rgbClr val="3333CC"/>
                </a:solidFill>
                <a:latin typeface="Consolas" panose="020B0609020204030204" pitchFamily="49" charset="0"/>
              </a:rPr>
              <a:t>'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windows</a:t>
            </a:r>
            <a:endParaRPr lang="en-US" sz="1600" dirty="0">
              <a:solidFill>
                <a:srgbClr val="3333CC"/>
              </a:solidFill>
              <a:latin typeface="Consolas" panose="020B0609020204030204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79655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7447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44346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282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27290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55852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4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96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6887"/>
          <a:stretch/>
        </p:blipFill>
        <p:spPr>
          <a:xfrm>
            <a:off x="627486" y="2660822"/>
            <a:ext cx="7405097" cy="3868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Attacking the substitution cipher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4641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797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17223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34955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7974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5878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5220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08778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6636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28264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99657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43476" y="1357952"/>
            <a:ext cx="6840000" cy="3287230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7654302" y="1136160"/>
            <a:ext cx="3888000" cy="183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far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distan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heli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opter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s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ll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down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etween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roofs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ho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ered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instant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li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o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l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x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ottle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and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da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n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ted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awa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v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ain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with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a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dc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r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p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f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i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ht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.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it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was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the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poli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d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e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patrol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t</a:t>
            </a:r>
            <a:r>
              <a:rPr lang="en-US" sz="1600" b="1" dirty="0" err="1">
                <a:solidFill>
                  <a:srgbClr val="3333CC"/>
                </a:solidFill>
                <a:latin typeface="Consolas" panose="020B0609020204030204" pitchFamily="49" charset="0"/>
              </a:rPr>
              <a:t>noopin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Consolas" panose="020B0609020204030204" pitchFamily="49" charset="0"/>
              </a:rPr>
              <a:t>f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into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people's</a:t>
            </a:r>
            <a:r>
              <a:rPr lang="en-US" sz="1600" dirty="0">
                <a:solidFill>
                  <a:srgbClr val="3333CC"/>
                </a:solidFill>
                <a:latin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3333CC"/>
                </a:solidFill>
                <a:latin typeface="Consolas" panose="020B0609020204030204" pitchFamily="49" charset="0"/>
              </a:rPr>
              <a:t>windows</a:t>
            </a:r>
            <a:endParaRPr lang="en-US" sz="1600" dirty="0">
              <a:solidFill>
                <a:srgbClr val="3333CC"/>
              </a:solidFill>
              <a:latin typeface="Consolas" panose="020B0609020204030204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013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0681" y="2522321"/>
            <a:ext cx="2466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English letter frequency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694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57053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3967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27552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79655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7447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44346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728241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272904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558520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ontent Placeholder 2"/>
              <p:cNvSpPr txBox="1">
                <a:spLocks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60413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79513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endParaRPr lang="nb-NO" sz="2000" i="1" kern="0" dirty="0">
                  <a:latin typeface="Cambria Math" panose="02040503050406030204" pitchFamily="18" charset="0"/>
                </a:endParaRPr>
              </a:p>
              <a:p>
                <a:pPr marL="0" indent="0"/>
                <a:r>
                  <a:rPr lang="nb-NO" sz="2000" kern="0" dirty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20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sz="200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26!≈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nb-NO" sz="2000" b="0" i="1" kern="0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2000" b="0" i="1" kern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2000" b="0" i="1" kern="0" smtClean="0">
                            <a:latin typeface="Cambria Math" panose="02040503050406030204" pitchFamily="18" charset="0"/>
                          </a:rPr>
                          <m:t>88</m:t>
                        </m:r>
                      </m:sup>
                    </m:sSup>
                  </m:oMath>
                </a14:m>
                <a:endParaRPr lang="nb-NO" sz="2000" kern="0" dirty="0"/>
              </a:p>
              <a:p>
                <a:pPr marL="0" indent="0"/>
                <a:endParaRPr lang="nb-NO" sz="2000" kern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2000" kern="0" dirty="0"/>
              </a:p>
            </p:txBody>
          </p:sp>
        </mc:Choice>
        <mc:Fallback xmlns="">
          <p:sp>
            <p:nvSpPr>
              <p:cNvPr id="4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340" y="1127423"/>
                <a:ext cx="3464632" cy="90969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8D7109A-EA83-44D7-9F2A-371275E7DFC9}"/>
              </a:ext>
            </a:extLst>
          </p:cNvPr>
          <p:cNvSpPr txBox="1"/>
          <p:nvPr/>
        </p:nvSpPr>
        <p:spPr>
          <a:xfrm>
            <a:off x="8013018" y="4498616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F04F8D43-6B73-4DF7-8AE8-AE1D83F50FC3}"/>
              </a:ext>
            </a:extLst>
          </p:cNvPr>
          <p:cNvSpPr txBox="1"/>
          <p:nvPr/>
        </p:nvSpPr>
        <p:spPr>
          <a:xfrm>
            <a:off x="8844136" y="4497642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17EFBD6-1DE9-4FD5-8E2B-F45EFF71B544}"/>
              </a:ext>
            </a:extLst>
          </p:cNvPr>
          <p:cNvSpPr txBox="1"/>
          <p:nvPr/>
        </p:nvSpPr>
        <p:spPr>
          <a:xfrm>
            <a:off x="9129752" y="4497642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161C7313-0FC7-4203-A39D-5E6645D51FF1}"/>
              </a:ext>
            </a:extLst>
          </p:cNvPr>
          <p:cNvSpPr txBox="1"/>
          <p:nvPr/>
        </p:nvSpPr>
        <p:spPr>
          <a:xfrm>
            <a:off x="3587571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ABC67C4A-C935-4F7C-A144-9D26E505B704}"/>
              </a:ext>
            </a:extLst>
          </p:cNvPr>
          <p:cNvSpPr txBox="1"/>
          <p:nvPr/>
        </p:nvSpPr>
        <p:spPr>
          <a:xfrm>
            <a:off x="4829332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539500ED-0A41-4C00-99FC-BE380E543043}"/>
              </a:ext>
            </a:extLst>
          </p:cNvPr>
          <p:cNvSpPr txBox="1"/>
          <p:nvPr/>
        </p:nvSpPr>
        <p:spPr>
          <a:xfrm>
            <a:off x="5585400" y="5990954"/>
            <a:ext cx="25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09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Key space must be large enough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Ciphertext should not reveal letter frequency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message</a:t>
            </a: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Is this enough?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04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Historical approach to crypto development</a:t>
            </a:r>
          </a:p>
        </p:txBody>
      </p:sp>
      <p:pic>
        <p:nvPicPr>
          <p:cNvPr id="1026" name="Picture 2" descr="Bilderesultat for bob the builde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069" y="2011648"/>
            <a:ext cx="1080000" cy="162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lderesultat for professor frink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" b="563"/>
          <a:stretch/>
        </p:blipFill>
        <p:spPr bwMode="auto">
          <a:xfrm>
            <a:off x="6717011" y="2131664"/>
            <a:ext cx="1719645" cy="136267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lderesultat for feal block ciph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441" y="2826309"/>
            <a:ext cx="1598097" cy="235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rt bild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726" y="2944230"/>
            <a:ext cx="1060994" cy="211138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34" name="Picture 10" descr="Bilderesultat for tea block ciph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785" y="3037851"/>
            <a:ext cx="1289407" cy="193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58" y="2148683"/>
            <a:ext cx="1188000" cy="13456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2135" y="5534408"/>
            <a:ext cx="7979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build → break → fix → break → fix → break → fix ... 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784260" y="5534408"/>
            <a:ext cx="1560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secure?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97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Modern approach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Trying to make cryptography more a </a:t>
            </a:r>
            <a:r>
              <a:rPr lang="nb-NO" b="1" dirty="0"/>
              <a:t>science</a:t>
            </a:r>
            <a:r>
              <a:rPr lang="nb-NO" dirty="0"/>
              <a:t> than an </a:t>
            </a:r>
            <a:r>
              <a:rPr lang="nb-NO" b="1" dirty="0"/>
              <a:t>art</a:t>
            </a:r>
          </a:p>
          <a:p>
            <a:pPr>
              <a:buFont typeface="Arial" panose="020B0604020202020204" pitchFamily="34" charset="0"/>
              <a:buChar char="•"/>
            </a:pPr>
            <a:endParaRPr lang="nb-NO" b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Focus on </a:t>
            </a:r>
            <a:r>
              <a:rPr lang="nb-NO" b="1" dirty="0"/>
              <a:t>formal definitions</a:t>
            </a:r>
            <a:r>
              <a:rPr lang="nb-NO" dirty="0"/>
              <a:t> of security (and insecurity) 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Clearly stated </a:t>
            </a:r>
            <a:r>
              <a:rPr lang="nb-NO" b="1" dirty="0"/>
              <a:t>assumptions</a:t>
            </a: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Analysis supported by mathematical </a:t>
            </a:r>
            <a:r>
              <a:rPr lang="nb-NO" b="1" dirty="0"/>
              <a:t>proofs</a:t>
            </a:r>
          </a:p>
          <a:p>
            <a:pPr>
              <a:buFont typeface="Arial" panose="020B0604020202020204" pitchFamily="34" charset="0"/>
              <a:buChar char="•"/>
            </a:pPr>
            <a:endParaRPr lang="nb-NO" b="1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... but old </a:t>
            </a:r>
            <a:r>
              <a:rPr lang="en-US" dirty="0"/>
              <a:t>fashioned</a:t>
            </a:r>
            <a:r>
              <a:rPr lang="nb-NO" dirty="0"/>
              <a:t> </a:t>
            </a:r>
            <a:r>
              <a:rPr lang="nb-NO" b="1" dirty="0"/>
              <a:t>cryptanalysis </a:t>
            </a:r>
            <a:r>
              <a:rPr lang="nb-NO" dirty="0"/>
              <a:t>continues to be very important!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7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The one-time-pad (OTP)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18394" y="1947302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286722" y="2468373"/>
                <a:ext cx="20618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ℰ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6722" y="2468373"/>
                <a:ext cx="2061846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4142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144802" y="2439366"/>
                <a:ext cx="197894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𝒟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802" y="2439366"/>
                <a:ext cx="1978940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4308" b="-29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23392" y="1148888"/>
                <a:ext cx="15931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148888"/>
                <a:ext cx="1593193" cy="400110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23392" y="1527004"/>
                <a:ext cx="159800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527004"/>
                <a:ext cx="1598002" cy="400110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623392" y="1905120"/>
                <a:ext cx="157850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  <m:r>
                      <a:rPr lang="nb-NO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=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nb-NO" sz="2000" i="1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905120"/>
                <a:ext cx="1578509" cy="400110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4647845" y="5337263"/>
            <a:ext cx="382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Is the one-time pad secure?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3066450" y="3329277"/>
            <a:ext cx="2569673" cy="1252798"/>
            <a:chOff x="3066450" y="3329277"/>
            <a:chExt cx="2569673" cy="1252798"/>
          </a:xfrm>
        </p:grpSpPr>
        <p:grpSp>
          <p:nvGrpSpPr>
            <p:cNvPr id="20" name="Group 19"/>
            <p:cNvGrpSpPr/>
            <p:nvPr/>
          </p:nvGrpSpPr>
          <p:grpSpPr>
            <a:xfrm>
              <a:off x="3066450" y="3329277"/>
              <a:ext cx="2569673" cy="1252798"/>
              <a:chOff x="3955773" y="3742884"/>
              <a:chExt cx="2569673" cy="125279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6230622" y="3742884"/>
                    <a:ext cx="294824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3" name="TextBox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30622" y="3742884"/>
                    <a:ext cx="294824" cy="307777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 l="-16327" r="-16327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9" name="Group 18"/>
              <p:cNvGrpSpPr/>
              <p:nvPr/>
            </p:nvGrpSpPr>
            <p:grpSpPr>
              <a:xfrm>
                <a:off x="3955773" y="3764576"/>
                <a:ext cx="2539945" cy="1231106"/>
                <a:chOff x="3955773" y="3764576"/>
                <a:chExt cx="2539945" cy="123110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" name="TextBox 10"/>
                    <p:cNvSpPr txBox="1"/>
                    <p:nvPr/>
                  </p:nvSpPr>
                  <p:spPr>
                    <a:xfrm>
                      <a:off x="3955773" y="3764576"/>
                      <a:ext cx="1947969" cy="123110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    </m:t>
                            </m:r>
                            <m:r>
                              <a:rPr lang="nb-NO" sz="2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0101100100</m:t>
                            </m:r>
                          </m:oMath>
                        </m:oMathPara>
                      </a14:m>
                      <a:endParaRPr lang="nb-NO" sz="2000" b="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endParaRPr>
                    </a:p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⊕</m:t>
                            </m:r>
                            <m:r>
                              <a:rPr lang="nb-NO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1110001101</m:t>
                            </m:r>
                          </m:oMath>
                        </m:oMathPara>
                      </a14:m>
                      <a:r>
                        <a:rPr lang="nb-NO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/>
                      </a:r>
                      <a:br>
                        <a:rPr lang="nb-NO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</a:br>
                      <a:endParaRPr lang="nb-NO" sz="2000" b="0" i="1" dirty="0" smtClean="0">
                        <a:latin typeface="Cambria Math" panose="02040503050406030204" pitchFamily="18" charset="0"/>
                      </a:endParaRPr>
                    </a:p>
                    <a:p>
                      <a:endParaRPr lang="nb-NO" sz="2000" b="0" i="1" dirty="0" smtClean="0">
                        <a:latin typeface="Cambria Math" panose="02040503050406030204" pitchFamily="18" charset="0"/>
                      </a:endParaRPr>
                    </a:p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= </m:t>
                            </m:r>
                            <m:r>
                              <a:rPr lang="nb-NO" sz="20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1011101001</m:t>
                            </m:r>
                          </m:oMath>
                        </m:oMathPara>
                      </a14:m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1" name="TextBox 1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955773" y="3764576"/>
                      <a:ext cx="1947969" cy="1231106"/>
                    </a:xfrm>
                    <a:prstGeom prst="rect">
                      <a:avLst/>
                    </a:prstGeom>
                    <a:blipFill rotWithShape="0">
                      <a:blip r:embed="rId18"/>
                      <a:stretch>
                        <a:fillRect l="-313" b="-148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TextBox 13"/>
                    <p:cNvSpPr txBox="1"/>
                    <p:nvPr/>
                  </p:nvSpPr>
                  <p:spPr>
                    <a:xfrm>
                      <a:off x="6237891" y="4093731"/>
                      <a:ext cx="257827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oMath>
                        </m:oMathPara>
                      </a14:m>
                      <a:endParaRPr lang="en-US" sz="2000" dirty="0"/>
                    </a:p>
                  </p:txBody>
                </p:sp>
              </mc:Choice>
              <mc:Fallback xmlns="">
                <p:sp>
                  <p:nvSpPr>
                    <p:cNvPr id="14" name="TextBox 1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237891" y="4093731"/>
                      <a:ext cx="257827" cy="307777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 l="-18605" r="-16279" b="-98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TextBox 14"/>
                    <p:cNvSpPr txBox="1"/>
                    <p:nvPr/>
                  </p:nvSpPr>
                  <p:spPr>
                    <a:xfrm>
                      <a:off x="6230622" y="4661985"/>
                      <a:ext cx="23410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20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oMath>
                        </m:oMathPara>
                      </a14:m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5" name="TextBox 1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230622" y="4661985"/>
                      <a:ext cx="234102" cy="307777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 l="-20513" r="-17949" b="-98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cxnSp>
          <p:nvCxnSpPr>
            <p:cNvPr id="6" name="Straight Connector 5"/>
            <p:cNvCxnSpPr/>
            <p:nvPr/>
          </p:nvCxnSpPr>
          <p:spPr bwMode="auto">
            <a:xfrm>
              <a:off x="3111137" y="4139921"/>
              <a:ext cx="2489148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7" name="Group 26"/>
          <p:cNvGrpSpPr/>
          <p:nvPr/>
        </p:nvGrpSpPr>
        <p:grpSpPr>
          <a:xfrm>
            <a:off x="6911953" y="3350969"/>
            <a:ext cx="2506613" cy="1231484"/>
            <a:chOff x="6911953" y="3350969"/>
            <a:chExt cx="2506613" cy="1231484"/>
          </a:xfrm>
        </p:grpSpPr>
        <p:grpSp>
          <p:nvGrpSpPr>
            <p:cNvPr id="21" name="Group 20"/>
            <p:cNvGrpSpPr/>
            <p:nvPr/>
          </p:nvGrpSpPr>
          <p:grpSpPr>
            <a:xfrm>
              <a:off x="6911953" y="3350969"/>
              <a:ext cx="2506613" cy="1231484"/>
              <a:chOff x="7931816" y="3764954"/>
              <a:chExt cx="2506613" cy="123148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/>
                  <p:cNvSpPr txBox="1"/>
                  <p:nvPr/>
                </p:nvSpPr>
                <p:spPr>
                  <a:xfrm>
                    <a:off x="7931816" y="3765332"/>
                    <a:ext cx="1906484" cy="123110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nb-NO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1011101001</m:t>
                          </m:r>
                        </m:oMath>
                      </m:oMathPara>
                    </a14:m>
                    <a:endParaRPr lang="nb-NO" sz="2000" b="0" i="1" dirty="0">
                      <a:solidFill>
                        <a:schemeClr val="accent2"/>
                      </a:solidFill>
                      <a:latin typeface="Cambria Math" panose="02040503050406030204" pitchFamily="18" charset="0"/>
                    </a:endParaRPr>
                  </a:p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1110001101</m:t>
                          </m:r>
                        </m:oMath>
                      </m:oMathPara>
                    </a14:m>
                    <a:r>
                      <a:rPr lang="nb-NO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a:t/>
                    </a:r>
                    <a:br>
                      <a:rPr lang="nb-NO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</a:br>
                    <a:endParaRPr lang="nb-NO" sz="2000" b="0" i="1" dirty="0" smtClean="0">
                      <a:solidFill>
                        <a:srgbClr val="FF0000"/>
                      </a:solidFill>
                      <a:latin typeface="Cambria Math" panose="02040503050406030204" pitchFamily="18" charset="0"/>
                    </a:endParaRPr>
                  </a:p>
                  <a:p>
                    <a:pPr/>
                    <a:r>
                      <a:rPr lang="nb-NO" sz="2000" b="0" i="1" dirty="0" smtClean="0">
                        <a:latin typeface="Cambria Math" panose="02040503050406030204" pitchFamily="18" charset="0"/>
                      </a:rPr>
                      <a:t/>
                    </a:r>
                    <a:br>
                      <a:rPr lang="nb-NO" sz="2000" b="0" i="1" dirty="0" smtClean="0">
                        <a:latin typeface="Cambria Math" panose="02040503050406030204" pitchFamily="18" charset="0"/>
                      </a:rPr>
                    </a:b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0101100100</m:t>
                          </m:r>
                        </m:oMath>
                      </m:oMathPara>
                    </a14:m>
                    <a:endParaRPr lang="en-US" sz="20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" name="TextBox 1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31816" y="3765332"/>
                    <a:ext cx="1906484" cy="1231106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 l="-1278" b="-148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10157204" y="3764954"/>
                    <a:ext cx="234102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57204" y="3764954"/>
                    <a:ext cx="234102" cy="307777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l="-23684" r="-18421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10157204" y="4094109"/>
                    <a:ext cx="257827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7" name="TextBox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57204" y="4094109"/>
                    <a:ext cx="257827" cy="307777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l="-21429" r="-16667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10143605" y="4663998"/>
                    <a:ext cx="294824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oMath>
                      </m:oMathPara>
                    </a14:m>
                    <a:endParaRPr lang="en-US" sz="20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" name="TextBox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43605" y="4663998"/>
                    <a:ext cx="294824" cy="307777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l="-18750" r="-16667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6" name="Straight Connector 25"/>
            <p:cNvCxnSpPr/>
            <p:nvPr/>
          </p:nvCxnSpPr>
          <p:spPr bwMode="auto">
            <a:xfrm>
              <a:off x="6929418" y="4139921"/>
              <a:ext cx="2489148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64348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One-time perfect privacy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4"/>
              <p:cNvSpPr txBox="1">
                <a:spLocks/>
              </p:cNvSpPr>
              <p:nvPr/>
            </p:nvSpPr>
            <p:spPr bwMode="auto">
              <a:xfrm>
                <a:off x="635831" y="1098999"/>
                <a:ext cx="10644972" cy="157706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Definition: </a:t>
                </a:r>
                <a:r>
                  <a:rPr lang="en-US" dirty="0" smtClean="0"/>
                  <a:t>An encryption scheme has </a:t>
                </a:r>
                <a:r>
                  <a:rPr lang="nb-NO" b="1" dirty="0" smtClean="0"/>
                  <a:t>one-time perfect privacy</a:t>
                </a:r>
                <a:r>
                  <a:rPr lang="nb-NO" dirty="0"/>
                  <a:t> </a:t>
                </a:r>
                <a:r>
                  <a:rPr lang="nb-NO" dirty="0" smtClean="0"/>
                  <a:t>if for </a:t>
                </a:r>
                <a:r>
                  <a:rPr lang="nb-NO" dirty="0" err="1" smtClean="0"/>
                  <a:t>any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 smtClean="0"/>
                  <a:t> and any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nb-NO" dirty="0" smtClean="0"/>
              </a:p>
              <a:p>
                <a:pPr indent="0">
                  <a:spcBef>
                    <a:spcPct val="0"/>
                  </a:spcBef>
                </a:pPr>
                <a:endParaRPr lang="en-US" dirty="0" smtClean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indent="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dirty="0" smtClean="0"/>
                  <a:t>where the probability is over </a:t>
                </a:r>
                <a:r>
                  <a:rPr lang="en-US" dirty="0"/>
                  <a:t>the random choice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  <m:groupChr>
                      <m:groupChrPr>
                        <m:chr m:val="←"/>
                        <m:vertJc m:val="bot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i="1"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dirty="0"/>
                  <a:t> and the random coins used by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ℰ</m:t>
                    </m:r>
                  </m:oMath>
                </a14:m>
                <a:r>
                  <a:rPr lang="en-US" dirty="0"/>
                  <a:t> (if any</a:t>
                </a:r>
                <a:r>
                  <a:rPr lang="en-US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7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831" y="1098999"/>
                <a:ext cx="10644972" cy="1577069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32743" y="4262015"/>
                <a:ext cx="52621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b="1" dirty="0" err="1" smtClean="0"/>
                  <a:t>Need</a:t>
                </a:r>
                <a:r>
                  <a:rPr lang="nb-NO" b="1" dirty="0" smtClean="0"/>
                  <a:t> to show:</a:t>
                </a:r>
                <a:r>
                  <a:rPr lang="nb-NO" b="0" dirty="0" smtClean="0"/>
                  <a:t>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⊕</m:t>
                            </m:r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⊕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43" y="4262015"/>
                <a:ext cx="5262146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2781" t="-282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43608" y="3713566"/>
                <a:ext cx="20699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dirty="0" smtClean="0"/>
                  <a:t>fix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608" y="3713566"/>
                <a:ext cx="2069990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7080" t="-28261" r="-885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512416" y="5014601"/>
                <a:ext cx="16890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2416" y="5014601"/>
                <a:ext cx="1689052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252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086086" y="4968434"/>
                <a:ext cx="21109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086" y="4968434"/>
                <a:ext cx="2110962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993530" y="4968434"/>
                <a:ext cx="15770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3530" y="4968434"/>
                <a:ext cx="1577034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411113" y="4847632"/>
                <a:ext cx="735714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1113" y="4847632"/>
                <a:ext cx="735714" cy="61093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ounded Rectangle 20"/>
          <p:cNvSpPr/>
          <p:nvPr/>
        </p:nvSpPr>
        <p:spPr bwMode="auto">
          <a:xfrm>
            <a:off x="635831" y="2841668"/>
            <a:ext cx="10644972" cy="599355"/>
          </a:xfrm>
          <a:prstGeom prst="roundRect">
            <a:avLst/>
          </a:prstGeom>
          <a:solidFill>
            <a:schemeClr val="accent6"/>
          </a:solidFill>
          <a:ln w="28575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/>
              <a:t> Theorem: </a:t>
            </a:r>
            <a:r>
              <a:rPr lang="nb-NO" dirty="0" smtClean="0"/>
              <a:t>The OTP encryption scheme has </a:t>
            </a:r>
            <a:r>
              <a:rPr lang="nb-NO" b="1" dirty="0" smtClean="0"/>
              <a:t>one-time </a:t>
            </a:r>
            <a:r>
              <a:rPr lang="nb-NO" b="1" dirty="0" err="1" smtClean="0"/>
              <a:t>perfect</a:t>
            </a:r>
            <a:r>
              <a:rPr lang="nb-NO" b="1" dirty="0" smtClean="0"/>
              <a:t> </a:t>
            </a:r>
            <a:r>
              <a:rPr lang="nb-NO" b="1" dirty="0" err="1" smtClean="0"/>
              <a:t>privacy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0578892" y="6143229"/>
            <a:ext cx="1080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QED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2743" y="3709579"/>
            <a:ext cx="67967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nb-NO" b="1" dirty="0" smtClean="0"/>
              <a:t>Proof:</a:t>
            </a:r>
            <a:endParaRPr lang="en-U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512416" y="5795656"/>
                <a:ext cx="16943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2416" y="5795656"/>
                <a:ext cx="1694374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2158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042018" y="5749489"/>
                <a:ext cx="21875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⊕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2018" y="5749489"/>
                <a:ext cx="2187522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993530" y="5749489"/>
                <a:ext cx="158235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3530" y="5749489"/>
                <a:ext cx="1582356" cy="3693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6411113" y="5628687"/>
                <a:ext cx="735714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1113" y="5628687"/>
                <a:ext cx="735714" cy="61093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2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/>
      <p:bldP spid="14" grpId="0"/>
      <p:bldP spid="15" grpId="0"/>
      <p:bldP spid="21" grpId="0" animBg="1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One-time pad – perfect?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One-time pad has perfect privacy…for </a:t>
                </a:r>
                <a:r>
                  <a:rPr lang="en-US" i="1" dirty="0"/>
                  <a:t>one</a:t>
                </a:r>
                <a:r>
                  <a:rPr lang="en-US" dirty="0"/>
                  <a:t> message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What </a:t>
                </a:r>
                <a:r>
                  <a:rPr lang="nb-NO" dirty="0"/>
                  <a:t>happens if you use the same key for two messages?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⊕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nb-NO" dirty="0"/>
              </a:p>
              <a:p>
                <a:pPr marL="0" indent="0"/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/>
                  <a:t>Key is as long as the message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Key management becomes very difficult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Sort of defeats the purpose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What happens if it is shorter</a:t>
                </a:r>
                <a:r>
                  <a:rPr lang="nb-NO" dirty="0" smtClean="0"/>
                  <a:t>?</a:t>
                </a:r>
                <a:endParaRPr lang="nb-NO" dirty="0"/>
              </a:p>
              <a:p>
                <a:pPr marL="474663" lvl="1" indent="0"/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/>
                  <a:t>Nothing special about XOR: ROT-</a:t>
                </a:r>
                <a:r>
                  <a:rPr lang="nb-NO" i="1" dirty="0"/>
                  <a:t>K</a:t>
                </a:r>
                <a:r>
                  <a:rPr lang="nb-NO" dirty="0"/>
                  <a:t> also has one-time perfect privacy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/>
                  <a:t>Why doesn't this contradict what we saw earlier about ROT-</a:t>
                </a:r>
                <a:r>
                  <a:rPr lang="nb-NO" i="1" dirty="0"/>
                  <a:t>K</a:t>
                </a:r>
                <a:r>
                  <a:rPr lang="nb-NO" dirty="0"/>
                  <a:t>?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ular Callout 4"/>
              <p:cNvSpPr/>
              <p:nvPr/>
            </p:nvSpPr>
            <p:spPr bwMode="auto">
              <a:xfrm>
                <a:off x="6192010" y="3561793"/>
                <a:ext cx="4780541" cy="913268"/>
              </a:xfrm>
              <a:prstGeom prst="wedgeRoundRectCallout">
                <a:avLst>
                  <a:gd name="adj1" fmla="val -84321"/>
                  <a:gd name="adj2" fmla="val 44135"/>
                  <a:gd name="adj3" fmla="val 16667"/>
                </a:avLst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Theorem: </a:t>
                </a:r>
                <a:r>
                  <a:rPr lang="en-US" dirty="0"/>
                  <a:t>No encryption scheme can have perfect secrecy 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𝒦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ℳ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ular Callou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2010" y="3561793"/>
                <a:ext cx="4780541" cy="913268"/>
              </a:xfrm>
              <a:prstGeom prst="wedgeRoundRectCallout">
                <a:avLst>
                  <a:gd name="adj1" fmla="val -84321"/>
                  <a:gd name="adj2" fmla="val 44135"/>
                  <a:gd name="adj3" fmla="val 16667"/>
                </a:avLst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753076" y="2484305"/>
                <a:ext cx="139448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3076" y="2484305"/>
                <a:ext cx="1394484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25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Wanted: security definition for symmetric encryption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b="1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b="1" dirty="0"/>
                  <a:t>One-time perfect privacy</a:t>
                </a:r>
                <a:r>
                  <a:rPr lang="nb-NO" b="1" dirty="0" smtClean="0"/>
                  <a:t>:</a:t>
                </a:r>
                <a:r>
                  <a:rPr lang="nb-NO" dirty="0"/>
                  <a:t/>
                </a:r>
                <a:br>
                  <a:rPr lang="nb-NO" dirty="0"/>
                </a:br>
                <a:r>
                  <a:rPr lang="nb-NO" dirty="0" smtClean="0">
                    <a:latin typeface="Cambria Math" panose="02040503050406030204" pitchFamily="18" charset="0"/>
                  </a:rPr>
                  <a:t/>
                </a:r>
                <a:br>
                  <a:rPr lang="nb-NO" dirty="0" smtClean="0">
                    <a:latin typeface="Cambria Math" panose="02040503050406030204" pitchFamily="18" charset="0"/>
                  </a:rPr>
                </a:br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/>
                <a:r>
                  <a:rPr lang="en-US" dirty="0" smtClean="0"/>
                  <a:t/>
                </a:r>
                <a:br>
                  <a:rPr lang="en-US" dirty="0" smtClean="0"/>
                </a:b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Security holds for </a:t>
                </a:r>
                <a:r>
                  <a:rPr lang="en-US" i="1" dirty="0"/>
                  <a:t>any </a:t>
                </a:r>
                <a:r>
                  <a:rPr lang="en-US" dirty="0"/>
                  <a:t>adversary (no limit on resource usage)</a:t>
                </a:r>
              </a:p>
              <a:p>
                <a:pPr marL="0" indent="0"/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Very strict requirements: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Key needs </a:t>
                </a:r>
                <a:r>
                  <a:rPr lang="en-US" dirty="0"/>
                  <a:t>to be as long </a:t>
                </a:r>
                <a:r>
                  <a:rPr lang="en-US" dirty="0" smtClean="0"/>
                  <a:t>as the </a:t>
                </a:r>
                <a:r>
                  <a:rPr lang="en-US" dirty="0"/>
                  <a:t>message…want keys to be short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Key can only be used for one message…want to encrypt many messages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 bwMode="auto">
          <a:xfrm>
            <a:off x="5622729" y="4891764"/>
            <a:ext cx="3092824" cy="255494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 bwMode="auto">
          <a:xfrm>
            <a:off x="5422900" y="5201884"/>
            <a:ext cx="3727449" cy="255494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2185988" y="1612359"/>
            <a:ext cx="92263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1963905" y="1186747"/>
            <a:ext cx="1964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computational </a:t>
            </a: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744213" y="3568361"/>
            <a:ext cx="31680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2683188" y="2952598"/>
            <a:ext cx="3020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resource bounded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536319" y="3297933"/>
            <a:ext cx="1996440" cy="411480"/>
            <a:chOff x="2537460" y="2806887"/>
            <a:chExt cx="1996440" cy="411480"/>
          </a:xfrm>
        </p:grpSpPr>
        <p:sp>
          <p:nvSpPr>
            <p:cNvPr id="13" name="Arc 12"/>
            <p:cNvSpPr/>
            <p:nvPr/>
          </p:nvSpPr>
          <p:spPr bwMode="auto">
            <a:xfrm>
              <a:off x="2537460" y="2806887"/>
              <a:ext cx="998220" cy="411480"/>
            </a:xfrm>
            <a:prstGeom prst="arc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rc 13"/>
            <p:cNvSpPr/>
            <p:nvPr/>
          </p:nvSpPr>
          <p:spPr bwMode="auto">
            <a:xfrm flipH="1">
              <a:off x="3535680" y="2806887"/>
              <a:ext cx="998220" cy="411480"/>
            </a:xfrm>
            <a:prstGeom prst="arc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" name="Straight Connector 14"/>
          <p:cNvCxnSpPr/>
          <p:nvPr/>
        </p:nvCxnSpPr>
        <p:spPr bwMode="auto">
          <a:xfrm>
            <a:off x="1439213" y="5002640"/>
            <a:ext cx="418351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>
            <a:off x="1448738" y="5336015"/>
            <a:ext cx="39741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9201150" y="4783865"/>
            <a:ext cx="704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2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000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201149" y="5129416"/>
            <a:ext cx="704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25000"/>
                  </a:schemeClr>
                </a:solidFill>
                <a:sym typeface="Wingdings" panose="05000000000000000000" pitchFamily="2" charset="2"/>
              </a:rPr>
              <a:t></a:t>
            </a:r>
            <a:endParaRPr lang="en-US" sz="2000" dirty="0">
              <a:solidFill>
                <a:schemeClr val="accent6">
                  <a:lumMod val="25000"/>
                </a:schemeClr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1042759" y="1599118"/>
            <a:ext cx="1110025" cy="1324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029396" y="2309740"/>
                <a:ext cx="332390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36000" rIns="3600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2000" b="1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9396" y="2309740"/>
                <a:ext cx="332390" cy="40011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84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 animBg="1"/>
      <p:bldP spid="8" grpId="0"/>
      <p:bldP spid="10" grpId="0"/>
      <p:bldP spid="17" grpId="0"/>
      <p:bldP spid="18" grpId="0"/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Outline of course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140923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10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Outline of course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828647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04389" y="3086840"/>
            <a:ext cx="135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Part 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24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Outline of course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430924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FD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04389" y="4034191"/>
            <a:ext cx="135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Part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9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Much more to cryptography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Zero-knowledge proofs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Fully-homomorphic encryption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Multi-party computation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Blockchains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40404" y="2848493"/>
                <a:ext cx="612456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0404" y="2848493"/>
                <a:ext cx="6124562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8" r="31792"/>
          <a:stretch/>
        </p:blipFill>
        <p:spPr>
          <a:xfrm>
            <a:off x="5417820" y="1207520"/>
            <a:ext cx="1295400" cy="1331976"/>
          </a:xfrm>
          <a:prstGeom prst="rect">
            <a:avLst/>
          </a:prstGeom>
        </p:spPr>
      </p:pic>
      <p:sp>
        <p:nvSpPr>
          <p:cNvPr id="8" name="Oval Callout 7"/>
          <p:cNvSpPr/>
          <p:nvPr/>
        </p:nvSpPr>
        <p:spPr bwMode="auto">
          <a:xfrm>
            <a:off x="6065520" y="1143000"/>
            <a:ext cx="1043940" cy="297180"/>
          </a:xfrm>
          <a:prstGeom prst="wedgeEllipseCallout">
            <a:avLst>
              <a:gd name="adj1" fmla="val -45154"/>
              <a:gd name="adj2" fmla="val 165065"/>
            </a:avLst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>
                <a:latin typeface="Comic Sans MS" panose="030F0702030302020204" pitchFamily="66" charset="0"/>
              </a:rPr>
              <a:t>Password?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8" r="31792"/>
          <a:stretch/>
        </p:blipFill>
        <p:spPr>
          <a:xfrm>
            <a:off x="7695573" y="1206913"/>
            <a:ext cx="1295400" cy="1331976"/>
          </a:xfrm>
          <a:prstGeom prst="rect">
            <a:avLst/>
          </a:prstGeom>
        </p:spPr>
      </p:pic>
      <p:sp>
        <p:nvSpPr>
          <p:cNvPr id="10" name="Oval Callout 9"/>
          <p:cNvSpPr/>
          <p:nvPr/>
        </p:nvSpPr>
        <p:spPr bwMode="auto">
          <a:xfrm>
            <a:off x="7757160" y="1080240"/>
            <a:ext cx="1043940" cy="297180"/>
          </a:xfrm>
          <a:prstGeom prst="wedgeEllipseCallout">
            <a:avLst>
              <a:gd name="adj1" fmla="val 47546"/>
              <a:gd name="adj2" fmla="val 172758"/>
            </a:avLst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>
                <a:latin typeface="Comic Sans MS" panose="030F0702030302020204" pitchFamily="66" charset="0"/>
              </a:rPr>
              <a:t>I know it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38" r="31792"/>
          <a:stretch/>
        </p:blipFill>
        <p:spPr>
          <a:xfrm>
            <a:off x="9973326" y="1206913"/>
            <a:ext cx="1295400" cy="1331976"/>
          </a:xfrm>
          <a:prstGeom prst="rect">
            <a:avLst/>
          </a:prstGeom>
        </p:spPr>
      </p:pic>
      <p:sp>
        <p:nvSpPr>
          <p:cNvPr id="12" name="Oval Callout 11"/>
          <p:cNvSpPr/>
          <p:nvPr/>
        </p:nvSpPr>
        <p:spPr bwMode="auto">
          <a:xfrm>
            <a:off x="10621026" y="1142393"/>
            <a:ext cx="1043940" cy="297180"/>
          </a:xfrm>
          <a:prstGeom prst="wedgeEllipseCallout">
            <a:avLst>
              <a:gd name="adj1" fmla="val -45154"/>
              <a:gd name="adj2" fmla="val 165065"/>
            </a:avLst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>
                <a:latin typeface="Comic Sans MS" panose="030F0702030302020204" pitchFamily="66" charset="0"/>
              </a:rPr>
              <a:t>Welcome!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0" t="4573" r="10208" b="4314"/>
          <a:stretch/>
        </p:blipFill>
        <p:spPr>
          <a:xfrm>
            <a:off x="7017360" y="3749770"/>
            <a:ext cx="2743200" cy="18142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950" y="4804229"/>
            <a:ext cx="2710512" cy="180700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3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 dirty="0"/>
              <a:t>The security pyramid</a:t>
            </a:r>
            <a:endParaRPr lang="en-US" dirty="0"/>
          </a:p>
        </p:txBody>
      </p:sp>
      <p:sp>
        <p:nvSpPr>
          <p:cNvPr id="5" name="Trapezoid 4"/>
          <p:cNvSpPr/>
          <p:nvPr/>
        </p:nvSpPr>
        <p:spPr>
          <a:xfrm>
            <a:off x="2296464" y="2582378"/>
            <a:ext cx="3029447" cy="1057524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5DBFD4">
                  <a:shade val="30000"/>
                  <a:satMod val="115000"/>
                </a:srgbClr>
              </a:gs>
              <a:gs pos="50000">
                <a:srgbClr val="5DBFD4">
                  <a:shade val="67500"/>
                  <a:satMod val="115000"/>
                </a:srgbClr>
              </a:gs>
              <a:gs pos="100000">
                <a:srgbClr val="5DBFD4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" name="Trapezoid 5"/>
          <p:cNvSpPr/>
          <p:nvPr/>
        </p:nvSpPr>
        <p:spPr>
          <a:xfrm>
            <a:off x="3079668" y="1516900"/>
            <a:ext cx="1463039" cy="1065478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CCFF99">
                  <a:shade val="30000"/>
                  <a:satMod val="115000"/>
                </a:srgbClr>
              </a:gs>
              <a:gs pos="50000">
                <a:srgbClr val="CCFF99">
                  <a:shade val="67500"/>
                  <a:satMod val="115000"/>
                </a:srgbClr>
              </a:gs>
              <a:gs pos="100000">
                <a:srgbClr val="CCFF99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" name="Trapezoid 6"/>
          <p:cNvSpPr/>
          <p:nvPr/>
        </p:nvSpPr>
        <p:spPr>
          <a:xfrm>
            <a:off x="1510900" y="3639902"/>
            <a:ext cx="4600575" cy="1057524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DC006B">
                  <a:lumMod val="20000"/>
                  <a:lumOff val="80000"/>
                  <a:shade val="30000"/>
                  <a:satMod val="115000"/>
                </a:srgbClr>
              </a:gs>
              <a:gs pos="50000">
                <a:srgbClr val="DC006B">
                  <a:lumMod val="20000"/>
                  <a:lumOff val="80000"/>
                  <a:shade val="67500"/>
                  <a:satMod val="115000"/>
                </a:srgbClr>
              </a:gs>
              <a:gs pos="100000">
                <a:srgbClr val="DC006B">
                  <a:lumMod val="20000"/>
                  <a:lumOff val="80000"/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" name="Trapezoid 7"/>
          <p:cNvSpPr/>
          <p:nvPr/>
        </p:nvSpPr>
        <p:spPr>
          <a:xfrm>
            <a:off x="806050" y="4696433"/>
            <a:ext cx="6010275" cy="963515"/>
          </a:xfrm>
          <a:prstGeom prst="trapezoid">
            <a:avLst>
              <a:gd name="adj" fmla="val 74624"/>
            </a:avLst>
          </a:prstGeom>
          <a:gradFill flip="none" rotWithShape="1">
            <a:gsLst>
              <a:gs pos="0">
                <a:srgbClr val="F3FD91">
                  <a:shade val="30000"/>
                  <a:satMod val="115000"/>
                </a:srgbClr>
              </a:gs>
              <a:gs pos="50000">
                <a:srgbClr val="F3FD91">
                  <a:shade val="67500"/>
                  <a:satMod val="115000"/>
                </a:srgbClr>
              </a:gs>
              <a:gs pos="100000">
                <a:srgbClr val="F3FD91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kern="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25280" y="4978134"/>
            <a:ext cx="36391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Cryptographic mechanisms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85205" y="2097627"/>
            <a:ext cx="705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User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91654" y="2757197"/>
            <a:ext cx="11512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Secure</a:t>
            </a:r>
          </a:p>
          <a:p>
            <a:pPr algn="l"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systems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17781" y="3814721"/>
            <a:ext cx="21868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Communication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solidFill>
                  <a:srgbClr val="333366"/>
                </a:solidFill>
                <a:latin typeface="Century Gothic"/>
              </a:rPr>
              <a:t>protocols</a:t>
            </a:r>
            <a:endParaRPr lang="en-US" sz="2000" dirty="0">
              <a:solidFill>
                <a:srgbClr val="333366"/>
              </a:solidFill>
              <a:latin typeface="Century Gothi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38121" y="3332962"/>
            <a:ext cx="6250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TEK 5510 – Security in operating systems and software</a:t>
            </a:r>
          </a:p>
          <a:p>
            <a:r>
              <a:rPr lang="nb-NO" b="1" dirty="0"/>
              <a:t>   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52770" y="3937832"/>
            <a:ext cx="5455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TEK 5520 – Cyber security of industrial systems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5599" y="4759451"/>
            <a:ext cx="4985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TEK 4500 – Introduction to cryptography</a:t>
            </a:r>
          </a:p>
          <a:p>
            <a:r>
              <a:rPr lang="nb-NO" b="1" dirty="0"/>
              <a:t>TEK 5550 – Advanced topics in cryptograpy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37903" y="1681736"/>
            <a:ext cx="364715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IN 5280 – Security by design</a:t>
            </a:r>
          </a:p>
          <a:p>
            <a:endParaRPr lang="nb-NO" b="1" dirty="0"/>
          </a:p>
          <a:p>
            <a:r>
              <a:rPr lang="nb-NO" b="1" dirty="0"/>
              <a:t>      IN 5540 – Privacy by design</a:t>
            </a:r>
          </a:p>
          <a:p>
            <a:endParaRPr lang="nb-NO" b="1" dirty="0"/>
          </a:p>
          <a:p>
            <a:r>
              <a:rPr lang="nb-NO" b="1" dirty="0"/>
              <a:t>           IN 5290 – Ethical hacking</a:t>
            </a:r>
          </a:p>
          <a:p>
            <a:endParaRPr lang="nb-NO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59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187733" y="3795011"/>
            <a:ext cx="7751762" cy="1776412"/>
          </a:xfrm>
        </p:spPr>
        <p:txBody>
          <a:bodyPr anchor="ctr"/>
          <a:lstStyle/>
          <a:p>
            <a:pPr algn="ctr"/>
            <a:r>
              <a:rPr lang="nb-NO" sz="2800" dirty="0"/>
              <a:t>Discrete probability</a:t>
            </a:r>
            <a:endParaRPr lang="en-US" sz="2800" dirty="0"/>
          </a:p>
          <a:p>
            <a:pPr algn="ctr"/>
            <a:r>
              <a:rPr lang="en-US" sz="1800" dirty="0"/>
              <a:t>the bare minimum</a:t>
            </a:r>
            <a:endParaRPr lang="nb-NO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954" y="2759978"/>
            <a:ext cx="1869653" cy="11981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0800" y="6162675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More details: </a:t>
            </a:r>
            <a:r>
              <a:rPr lang="en-US" sz="1200" dirty="0">
                <a:hlinkClick r:id="rId3"/>
              </a:rPr>
              <a:t>https://en.wikibooks.org/wiki/High_School_Mathematics_Extensions/Discrete_Probability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829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Discrete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4064178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a finite set 	(e.g.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/>
                  <a:t>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0" indent="0"/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4064178"/>
              </a:xfrm>
              <a:blipFill rotWithShape="0">
                <a:blip r:embed="rId2"/>
                <a:stretch>
                  <a:fillRect l="-328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623391" y="1478834"/>
                <a:ext cx="8977810" cy="131332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probability distribution</a:t>
                </a:r>
                <a:r>
                  <a:rPr lang="en-US" dirty="0"/>
                  <a:t> 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is a function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𝒰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→[0,1]</m:t>
                        </m:r>
                      </m:e>
                    </m:func>
                  </m:oMath>
                </a14:m>
                <a:r>
                  <a:rPr lang="en-US" dirty="0"/>
                  <a:t> such that </a:t>
                </a:r>
              </a:p>
              <a:p>
                <a:pPr marL="0" marR="0" indent="0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𝒰</m:t>
                          </m:r>
                        </m:sub>
                        <m:sup/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1" y="1478834"/>
                <a:ext cx="8977810" cy="131332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822629259"/>
              </p:ext>
            </p:extLst>
          </p:nvPr>
        </p:nvGraphicFramePr>
        <p:xfrm>
          <a:off x="623392" y="3472672"/>
          <a:ext cx="3800475" cy="2008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2066529405"/>
              </p:ext>
            </p:extLst>
          </p:nvPr>
        </p:nvGraphicFramePr>
        <p:xfrm>
          <a:off x="7724776" y="3472672"/>
          <a:ext cx="3800475" cy="2008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174816205"/>
              </p:ext>
            </p:extLst>
          </p:nvPr>
        </p:nvGraphicFramePr>
        <p:xfrm>
          <a:off x="4174084" y="3472672"/>
          <a:ext cx="3800475" cy="2008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689944" y="5578876"/>
                <a:ext cx="198690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944" y="5578876"/>
                <a:ext cx="1986905" cy="830997"/>
              </a:xfrm>
              <a:prstGeom prst="rect">
                <a:avLst/>
              </a:prstGeom>
              <a:blipFill rotWithShape="0">
                <a:blip r:embed="rId7"/>
                <a:stretch>
                  <a:fillRect b="-2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350982" y="5578876"/>
                <a:ext cx="198690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0982" y="5578876"/>
                <a:ext cx="1986905" cy="830997"/>
              </a:xfrm>
              <a:prstGeom prst="rect">
                <a:avLst/>
              </a:prstGeom>
              <a:blipFill rotWithShape="0">
                <a:blip r:embed="rId8"/>
                <a:stretch>
                  <a:fillRect b="-2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742937" y="5574639"/>
                <a:ext cx="198690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2937" y="5574639"/>
                <a:ext cx="1986905" cy="83099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050435" y="2915031"/>
                <a:ext cx="36743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𝒰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00, 01, 10, 11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0435" y="2915031"/>
                <a:ext cx="3674341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689944" y="6465095"/>
            <a:ext cx="197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Uniform distribution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48393" y="6467312"/>
            <a:ext cx="197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Point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 rot="16200000">
                <a:off x="533798" y="4228860"/>
                <a:ext cx="584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>
                                      <a:lumMod val="50000"/>
                                      <a:lumOff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33798" y="4228860"/>
                <a:ext cx="584200" cy="3077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01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  <p:bldGraphic spid="10" grpId="0">
        <p:bldAsOne/>
      </p:bldGraphic>
      <p:bldP spid="6" grpId="0"/>
      <p:bldP spid="11" grpId="0"/>
      <p:bldP spid="12" grpId="0"/>
      <p:bldP spid="13" grpId="0"/>
      <p:bldP spid="14" grpId="0"/>
      <p:bldP spid="15" grpId="0"/>
      <p:bldP spid="1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Discrete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A subset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sz="1800" dirty="0"/>
                  <a:t> is called an </a:t>
                </a:r>
                <a:r>
                  <a:rPr lang="en-US" sz="1800" b="1" dirty="0"/>
                  <a:t>event</a:t>
                </a:r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m:rPr>
                                <m:sty m:val="p"/>
                              </m:r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  <m:sup/>
                          <m:e>
                            <m:func>
                              <m:func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sz="1800" b="0" i="0" smtClean="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func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</m:e>
                        </m:nary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endParaRPr lang="nb-NO" sz="1800" b="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The </a:t>
                </a:r>
                <a:r>
                  <a:rPr lang="en-US" sz="1800" b="1" dirty="0"/>
                  <a:t>complement </a:t>
                </a:r>
                <a:r>
                  <a:rPr lang="en-US" sz="1800" dirty="0"/>
                  <a:t>of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/>
                  <a:t> is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∖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/>
                  <a:t> and denoted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1800" dirty="0"/>
                  <a:t> 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Fact: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̅"/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acc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=1−</m:t>
                        </m:r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1600" dirty="0"/>
              </a:p>
              <a:p>
                <a:pPr marL="0" indent="0">
                  <a:lnSpc>
                    <a:spcPct val="150000"/>
                  </a:lnSpc>
                </a:pPr>
                <a:endParaRPr lang="en-US" sz="1800" b="1" dirty="0"/>
              </a:p>
              <a:p>
                <a:pPr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</a:t>
                </a:r>
                <a:r>
                  <a:rPr lang="en-US" sz="1800" dirty="0"/>
                  <a:t>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 marL="474663" lvl="1" indent="0">
                  <a:lnSpc>
                    <a:spcPct val="150000"/>
                  </a:lnSpc>
                </a:pPr>
                <a:r>
                  <a:rPr lang="nb-NO" sz="2000" b="0" dirty="0"/>
                  <a:t>	             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𝒰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∣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2000" b="0" i="0" spc="-3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  <m:r>
                          <m:rPr>
                            <m:sty m:val="p"/>
                          </m:rPr>
                          <a:rPr lang="nb-NO" sz="2000" b="0" i="0" spc="-150" smtClean="0">
                            <a:latin typeface="Cambria Math" panose="02040503050406030204" pitchFamily="18" charset="0"/>
                          </a:rPr>
                          <m:t>xx</m:t>
                        </m:r>
                        <m:r>
                          <a:rPr lang="nb-NO" sz="2000" b="0" i="0" spc="-15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nb-NO" sz="2000" b="0" i="0" spc="-150" smtClean="0">
                            <a:latin typeface="Cambria Math" panose="02040503050406030204" pitchFamily="18" charset="0"/>
                          </a:rPr>
                          <m:t>xxxx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⊂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sz="2000" dirty="0"/>
                  <a:t>		</a:t>
                </a:r>
                <a:endParaRPr lang="en-US" sz="2000" dirty="0" smtClean="0"/>
              </a:p>
              <a:p>
                <a:pPr marL="361950" lvl="1" indent="0">
                  <a:lnSpc>
                    <a:spcPct val="150000"/>
                  </a:lnSpc>
                </a:pPr>
                <a:r>
                  <a:rPr lang="en-US" dirty="0"/>
                  <a:t>With the uniform distribution 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dirty="0"/>
                  <a:t>, 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e>
                    </m:func>
                  </m:oMath>
                </a14:m>
                <a:endParaRPr lang="en-US" sz="2000" dirty="0" smtClean="0"/>
              </a:p>
              <a:p>
                <a:pPr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nb-NO" sz="1800" b="1" dirty="0"/>
                  <a:t>Answer:</a:t>
                </a:r>
                <a:r>
                  <a:rPr lang="nb-NO" sz="18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8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00 0000</m:t>
                                </m:r>
                              </m:e>
                            </m:d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nb-NO" sz="1800">
                                <a:latin typeface="Cambria Math" panose="02040503050406030204" pitchFamily="18" charset="0"/>
                              </a:rPr>
                              <m:t>Pr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⁡[</m:t>
                            </m:r>
                            <m:r>
                              <a:rPr lang="nb-NO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00 0001]</m:t>
                            </m:r>
                          </m:e>
                        </m:func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+…+</m:t>
                        </m:r>
                        <m:func>
                          <m:func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8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11 1111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1800" dirty="0"/>
              </a:p>
              <a:p>
                <a:pPr>
                  <a:lnSpc>
                    <a:spcPct val="150000"/>
                  </a:lnSpc>
                </a:pPr>
                <a:r>
                  <a:rPr lang="en-US" sz="1800" dirty="0"/>
                  <a:t>	        </a:t>
                </a:r>
                <a:r>
                  <a:rPr lang="en-US" sz="1800" dirty="0" smtClean="0"/>
                  <a:t>		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⋅1</m:t>
                    </m:r>
                    <m:r>
                      <m:rPr>
                        <m:lit/>
                      </m:rPr>
                      <a:rPr lang="nb-NO" sz="18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>
                  <a:lnSpc>
                    <a:spcPct val="150000"/>
                  </a:lnSpc>
                </a:pPr>
                <a:r>
                  <a:rPr lang="en-US" sz="1800" dirty="0"/>
                  <a:t>	        </a:t>
                </a:r>
                <a:r>
                  <a:rPr lang="en-US" sz="1800" dirty="0" smtClean="0"/>
                  <a:t>		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nb-NO" sz="1800" i="1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nb-NO" sz="180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nb-NO" sz="1800" dirty="0"/>
                  <a:t>	        </a:t>
                </a:r>
                <a:r>
                  <a:rPr lang="nb-NO" sz="1800" dirty="0" smtClean="0"/>
                  <a:t>		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=1/4</m:t>
                    </m:r>
                  </m:oMath>
                </a14:m>
                <a:endParaRPr lang="en-US" sz="1800" dirty="0"/>
              </a:p>
              <a:p>
                <a:pPr marL="4000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sz="2200" dirty="0"/>
              </a:p>
              <a:p>
                <a:pPr marL="474663" lvl="1" indent="0"/>
                <a:endParaRPr lang="en-US" sz="20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  <a:blipFill rotWithShape="0">
                <a:blip r:embed="rId2"/>
                <a:stretch>
                  <a:fillRect l="-328" t="-1931" b="-15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8179947" y="1631261"/>
            <a:ext cx="3073829" cy="1645920"/>
            <a:chOff x="8686800" y="4450080"/>
            <a:chExt cx="3073829" cy="1645920"/>
          </a:xfrm>
        </p:grpSpPr>
        <p:sp>
          <p:nvSpPr>
            <p:cNvPr id="18" name="Rectangle 17"/>
            <p:cNvSpPr/>
            <p:nvPr/>
          </p:nvSpPr>
          <p:spPr bwMode="auto">
            <a:xfrm>
              <a:off x="8686800" y="4450080"/>
              <a:ext cx="3073829" cy="164592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Oval 18"/>
                <p:cNvSpPr/>
                <p:nvPr/>
              </p:nvSpPr>
              <p:spPr bwMode="auto">
                <a:xfrm>
                  <a:off x="9046988" y="4640659"/>
                  <a:ext cx="1480606" cy="1005840"/>
                </a:xfrm>
                <a:prstGeom prst="ellipse">
                  <a:avLst/>
                </a:prstGeom>
                <a:solidFill>
                  <a:srgbClr val="FFFF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8" name="Oval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046988" y="4640659"/>
                  <a:ext cx="1480606" cy="1005840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0952110" y="4450080"/>
                  <a:ext cx="807209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𝒰</m:t>
                        </m:r>
                      </m:oMath>
                    </m:oMathPara>
                  </a14:m>
                  <a:endParaRPr lang="nb-NO" sz="2400" b="0" dirty="0"/>
                </a:p>
                <a:p>
                  <a:endParaRPr lang="en-US" sz="240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52110" y="4450080"/>
                  <a:ext cx="807209" cy="73866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78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/>
              <a:t>Union </a:t>
            </a:r>
            <a:r>
              <a:rPr lang="en-US" smtClean="0"/>
              <a:t>bound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</p:spPr>
            <p:txBody>
              <a:bodyPr/>
              <a:lstStyle/>
              <a:p>
                <a:pPr marL="400050">
                  <a:buFont typeface="Arial" panose="020B0604020202020204" pitchFamily="34" charset="0"/>
                  <a:buChar char="•"/>
                </a:pPr>
                <a:endParaRPr lang="en-US" b="1" dirty="0" smtClean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b="1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Union bound: </a:t>
                </a:r>
                <a:r>
                  <a:rPr lang="en-US" sz="1800" dirty="0"/>
                  <a:t>For events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/>
                  <a:t> in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r>
                  <a:rPr lang="en-US" sz="1800" dirty="0"/>
                  <a:t>:</a:t>
                </a:r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57150" indent="0"/>
                <a:r>
                  <a:rPr lang="en-US" sz="1800" dirty="0"/>
                  <a:t>			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∪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≤</m:t>
                        </m:r>
                        <m:func>
                          <m:func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80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sz="180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800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sz="1800" dirty="0"/>
              </a:p>
              <a:p>
                <a:pPr marL="514350" indent="-457200">
                  <a:buFont typeface="Arial" panose="020B0604020202020204" pitchFamily="34" charset="0"/>
                  <a:buChar char="•"/>
                </a:pPr>
                <a:endParaRPr lang="en-US" sz="2400" dirty="0" smtClean="0"/>
              </a:p>
              <a:p>
                <a:pPr marL="931863" lvl="1" indent="-457200">
                  <a:buFont typeface="Arial" panose="020B0604020202020204" pitchFamily="34" charset="0"/>
                  <a:buChar char="•"/>
                </a:pPr>
                <a:endParaRPr lang="en-US" sz="1600" b="1" dirty="0" smtClean="0"/>
              </a:p>
              <a:p>
                <a:pPr marL="931863" lvl="1" indent="-457200">
                  <a:buFont typeface="Arial" panose="020B0604020202020204" pitchFamily="34" charset="0"/>
                  <a:buChar char="•"/>
                </a:pPr>
                <a:endParaRPr lang="en-US" sz="1600" b="1" dirty="0"/>
              </a:p>
              <a:p>
                <a:pPr marL="514350" indent="-457200"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Example</a:t>
                </a:r>
                <a:r>
                  <a:rPr lang="en-US" sz="1800" dirty="0"/>
                  <a:t>: suppose </a:t>
                </a:r>
                <a:r>
                  <a:rPr lang="en-US" sz="1800" dirty="0" smtClean="0"/>
                  <a:t>we have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=200</m:t>
                    </m:r>
                  </m:oMath>
                </a14:m>
                <a:r>
                  <a:rPr lang="en-US" sz="1800" dirty="0" smtClean="0"/>
                  <a:t> computers, where each one fails with probability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0.001</m:t>
                    </m:r>
                  </m:oMath>
                </a14:m>
                <a:r>
                  <a:rPr lang="en-US" sz="1800" dirty="0" smtClean="0"/>
                  <a:t>.</a:t>
                </a:r>
                <a:br>
                  <a:rPr lang="en-US" sz="1800" dirty="0" smtClean="0"/>
                </a:br>
                <a:r>
                  <a:rPr lang="en-US" sz="1800" dirty="0" smtClean="0"/>
                  <a:t>What is the probability that </a:t>
                </a:r>
                <a:r>
                  <a:rPr lang="en-US" sz="1800" i="1" dirty="0" smtClean="0"/>
                  <a:t>at least one </a:t>
                </a:r>
                <a:r>
                  <a:rPr lang="en-US" sz="1800" dirty="0" smtClean="0"/>
                  <a:t>server fails?</a:t>
                </a:r>
              </a:p>
              <a:p>
                <a:pPr marL="514350" indent="-457200">
                  <a:buFont typeface="Arial" panose="020B0604020202020204" pitchFamily="34" charset="0"/>
                  <a:buChar char="•"/>
                </a:pPr>
                <a:endParaRPr lang="en-US" sz="1800" dirty="0" smtClean="0"/>
              </a:p>
              <a:p>
                <a:pPr marL="514350" indent="-457200"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Answer: </a:t>
                </a:r>
                <a:r>
                  <a:rPr lang="en-US" sz="1800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b="1" dirty="0" smtClean="0"/>
                  <a:t> </a:t>
                </a:r>
                <a:r>
                  <a:rPr lang="en-US" sz="1800" dirty="0" smtClean="0"/>
                  <a:t>be the event that server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800" b="1" dirty="0" smtClean="0"/>
                  <a:t> </a:t>
                </a:r>
                <a:r>
                  <a:rPr lang="en-US" sz="1800" dirty="0" smtClean="0"/>
                  <a:t>fails. Then </a:t>
                </a:r>
                <a:r>
                  <a:rPr lang="en-US" sz="1800" i="1" dirty="0" smtClean="0"/>
                  <a:t>at least one server fails</a:t>
                </a:r>
                <a:r>
                  <a:rPr lang="en-US" sz="1800" dirty="0" smtClean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∪…∪</m:t>
                    </m:r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sub>
                    </m:sSub>
                  </m:oMath>
                </a14:m>
                <a:r>
                  <a:rPr lang="en-US" sz="1800" b="1" dirty="0" smtClean="0"/>
                  <a:t>,</a:t>
                </a:r>
                <a:br>
                  <a:rPr lang="en-US" sz="1800" b="1" dirty="0" smtClean="0"/>
                </a:br>
                <a:r>
                  <a:rPr lang="en-US" sz="1800" b="1" dirty="0" smtClean="0"/>
                  <a:t/>
                </a:r>
                <a:br>
                  <a:rPr lang="en-US" sz="1800" b="1" dirty="0" smtClean="0"/>
                </a:br>
                <a:endParaRPr lang="en-US" sz="2600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57150" indent="0"/>
                <a:endParaRPr lang="en-US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endParaRPr lang="en-US" sz="2800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8179947" y="1631261"/>
            <a:ext cx="3073829" cy="1645920"/>
            <a:chOff x="8686800" y="4450080"/>
            <a:chExt cx="3073829" cy="1645920"/>
          </a:xfrm>
        </p:grpSpPr>
        <p:sp>
          <p:nvSpPr>
            <p:cNvPr id="6" name="Rectangle 5"/>
            <p:cNvSpPr/>
            <p:nvPr/>
          </p:nvSpPr>
          <p:spPr bwMode="auto">
            <a:xfrm>
              <a:off x="8686800" y="4450080"/>
              <a:ext cx="3073829" cy="164592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6"/>
                <p:cNvSpPr/>
                <p:nvPr/>
              </p:nvSpPr>
              <p:spPr bwMode="auto">
                <a:xfrm>
                  <a:off x="9046988" y="4640659"/>
                  <a:ext cx="1480606" cy="1005840"/>
                </a:xfrm>
                <a:prstGeom prst="ellipse">
                  <a:avLst/>
                </a:prstGeom>
                <a:solidFill>
                  <a:srgbClr val="FFFF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8" name="Oval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046988" y="4640659"/>
                  <a:ext cx="1480606" cy="1005840"/>
                </a:xfrm>
                <a:prstGeom prst="ellipse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7"/>
                <p:cNvSpPr/>
                <p:nvPr/>
              </p:nvSpPr>
              <p:spPr bwMode="auto">
                <a:xfrm>
                  <a:off x="9942937" y="4931650"/>
                  <a:ext cx="1480606" cy="1005840"/>
                </a:xfrm>
                <a:prstGeom prst="ellipse">
                  <a:avLst/>
                </a:prstGeom>
                <a:solidFill>
                  <a:srgbClr val="FF7C80">
                    <a:alpha val="56863"/>
                  </a:srgb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" name="Oval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937" y="4931650"/>
                  <a:ext cx="1480606" cy="1005840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10952110" y="4450080"/>
                  <a:ext cx="807209" cy="73866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𝒰</m:t>
                        </m:r>
                      </m:oMath>
                    </m:oMathPara>
                  </a14:m>
                  <a:endParaRPr lang="nb-NO" sz="2400" b="0" dirty="0"/>
                </a:p>
                <a:p>
                  <a:endParaRPr lang="en-US" sz="240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52110" y="4450080"/>
                  <a:ext cx="807209" cy="73866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435050" y="5400033"/>
                <a:ext cx="791977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715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∪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∪…∪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200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+…+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200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=0.001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=0.2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5050" y="5400033"/>
                <a:ext cx="7919771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545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Events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are </a:t>
                </a:r>
                <a:r>
                  <a:rPr lang="en-US" b="1" dirty="0"/>
                  <a:t>independent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∩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 smtClean="0"/>
                  <a:t>Example: </a:t>
                </a:r>
                <a:r>
                  <a:rPr lang="en-US" dirty="0" smtClean="0"/>
                  <a:t>Suppose we flip two fair coins. Let </a:t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	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b="1" dirty="0" smtClean="0"/>
                  <a:t> </a:t>
                </a:r>
                <a:r>
                  <a:rPr lang="en-US" dirty="0" smtClean="0"/>
                  <a:t>: first coin is heads</a:t>
                </a:r>
                <a:br>
                  <a:rPr lang="en-US" dirty="0" smtClean="0"/>
                </a:br>
                <a:r>
                  <a:rPr lang="en-US" dirty="0" smtClean="0"/>
                  <a:t>	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: </a:t>
                </a:r>
                <a:r>
                  <a:rPr lang="en-US" dirty="0" smtClean="0"/>
                  <a:t>second </a:t>
                </a:r>
                <a:r>
                  <a:rPr lang="en-US" dirty="0"/>
                  <a:t>coin is </a:t>
                </a:r>
                <a:r>
                  <a:rPr lang="en-US" dirty="0" smtClean="0"/>
                  <a:t>heads</a:t>
                </a:r>
                <a:br>
                  <a:rPr lang="en-US" dirty="0" smtClean="0"/>
                </a:br>
                <a:r>
                  <a:rPr lang="en-US" dirty="0" smtClean="0"/>
                  <a:t>	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 smtClean="0"/>
                  <a:t> : the coins are different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 smtClean="0">
                  <a:latin typeface="Cambria Math" panose="02040503050406030204" pitchFamily="18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  <m:r>
                              <m:rPr>
                                <m:lit/>
                              </m:rPr>
                              <a:rPr lang="nb-NO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func>
                      </m:e>
                    </m:func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∩</m:t>
                            </m:r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func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∩</m:t>
                            </m:r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m:rPr>
                            <m:lit/>
                          </m:rPr>
                          <a:rPr lang="nb-NO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func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∩</m:t>
                            </m:r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m:rPr>
                            <m:lit/>
                          </m:rPr>
                          <a:rPr lang="nb-NO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func>
                  </m:oMath>
                </a14:m>
                <a:endParaRPr lang="en-US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∩</m:t>
                            </m:r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∩</m:t>
                            </m:r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func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b="1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27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7340134" y="3888740"/>
            <a:ext cx="4229100" cy="265017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Law of total 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524258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Conditional probability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endParaRPr lang="en-US" b="1" dirty="0"/>
          </a:p>
          <a:p>
            <a:pPr marL="0" indent="0"/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Law of total probability </a:t>
            </a:r>
          </a:p>
          <a:p>
            <a:pPr marL="474663" lvl="1" indent="0"/>
            <a:endParaRPr lang="en-US" b="1" dirty="0"/>
          </a:p>
          <a:p>
            <a:pPr marL="57150" indent="0"/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7340134" y="1130300"/>
            <a:ext cx="4229100" cy="265017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/>
              <p:cNvSpPr/>
              <p:nvPr/>
            </p:nvSpPr>
            <p:spPr bwMode="auto">
              <a:xfrm>
                <a:off x="7574666" y="1304800"/>
                <a:ext cx="2463161" cy="2328878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Oval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4666" y="1304800"/>
                <a:ext cx="2463161" cy="2328878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/>
              <p:cNvSpPr/>
              <p:nvPr/>
            </p:nvSpPr>
            <p:spPr bwMode="auto">
              <a:xfrm>
                <a:off x="8677768" y="2605568"/>
                <a:ext cx="922006" cy="844941"/>
              </a:xfrm>
              <a:prstGeom prst="ellipse">
                <a:avLst/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Ova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77768" y="2605568"/>
                <a:ext cx="922006" cy="844941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494779" y="2085924"/>
                <a:ext cx="1549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4779" y="2085924"/>
                <a:ext cx="154940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695053" y="2085924"/>
                <a:ext cx="1160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053" y="2085924"/>
                <a:ext cx="1160000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val 11"/>
              <p:cNvSpPr/>
              <p:nvPr/>
            </p:nvSpPr>
            <p:spPr bwMode="auto">
              <a:xfrm>
                <a:off x="10408399" y="2023486"/>
                <a:ext cx="919908" cy="951298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Oval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08399" y="2023486"/>
                <a:ext cx="919908" cy="951298"/>
              </a:xfrm>
              <a:prstGeom prst="ellipse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/>
          <p:cNvSpPr/>
          <p:nvPr/>
        </p:nvSpPr>
        <p:spPr bwMode="auto">
          <a:xfrm rot="19653450">
            <a:off x="8796526" y="4688788"/>
            <a:ext cx="1954600" cy="1565538"/>
          </a:xfrm>
          <a:prstGeom prst="ellipse">
            <a:avLst/>
          </a:prstGeom>
          <a:solidFill>
            <a:srgbClr val="FFFF00">
              <a:alpha val="59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695053" y="2630349"/>
                <a:ext cx="1549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053" y="2630349"/>
                <a:ext cx="1549400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7347585" y="3876675"/>
            <a:ext cx="4221649" cy="2662238"/>
            <a:chOff x="7058025" y="3876675"/>
            <a:chExt cx="4221649" cy="2662238"/>
          </a:xfrm>
        </p:grpSpPr>
        <p:sp>
          <p:nvSpPr>
            <p:cNvPr id="16" name="Freeform 15"/>
            <p:cNvSpPr/>
            <p:nvPr/>
          </p:nvSpPr>
          <p:spPr bwMode="auto">
            <a:xfrm>
              <a:off x="7058025" y="3881438"/>
              <a:ext cx="1443931" cy="935761"/>
            </a:xfrm>
            <a:custGeom>
              <a:avLst/>
              <a:gdLst>
                <a:gd name="connsiteX0" fmla="*/ 0 w 1443931"/>
                <a:gd name="connsiteY0" fmla="*/ 895350 h 935761"/>
                <a:gd name="connsiteX1" fmla="*/ 414338 w 1443931"/>
                <a:gd name="connsiteY1" fmla="*/ 923925 h 935761"/>
                <a:gd name="connsiteX2" fmla="*/ 1071563 w 1443931"/>
                <a:gd name="connsiteY2" fmla="*/ 723900 h 935761"/>
                <a:gd name="connsiteX3" fmla="*/ 1404938 w 1443931"/>
                <a:gd name="connsiteY3" fmla="*/ 123825 h 935761"/>
                <a:gd name="connsiteX4" fmla="*/ 1423988 w 1443931"/>
                <a:gd name="connsiteY4" fmla="*/ 0 h 93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3931" h="935761">
                  <a:moveTo>
                    <a:pt x="0" y="895350"/>
                  </a:moveTo>
                  <a:cubicBezTo>
                    <a:pt x="117872" y="923925"/>
                    <a:pt x="235744" y="952500"/>
                    <a:pt x="414338" y="923925"/>
                  </a:cubicBezTo>
                  <a:cubicBezTo>
                    <a:pt x="592932" y="895350"/>
                    <a:pt x="906463" y="857250"/>
                    <a:pt x="1071563" y="723900"/>
                  </a:cubicBezTo>
                  <a:cubicBezTo>
                    <a:pt x="1236663" y="590550"/>
                    <a:pt x="1346201" y="244475"/>
                    <a:pt x="1404938" y="123825"/>
                  </a:cubicBezTo>
                  <a:cubicBezTo>
                    <a:pt x="1463675" y="3175"/>
                    <a:pt x="1443831" y="1587"/>
                    <a:pt x="1423988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7758113" y="4748213"/>
              <a:ext cx="376237" cy="1790700"/>
            </a:xfrm>
            <a:custGeom>
              <a:avLst/>
              <a:gdLst>
                <a:gd name="connsiteX0" fmla="*/ 0 w 376237"/>
                <a:gd name="connsiteY0" fmla="*/ 0 h 1790700"/>
                <a:gd name="connsiteX1" fmla="*/ 314325 w 376237"/>
                <a:gd name="connsiteY1" fmla="*/ 528637 h 1790700"/>
                <a:gd name="connsiteX2" fmla="*/ 95250 w 376237"/>
                <a:gd name="connsiteY2" fmla="*/ 1071562 h 1790700"/>
                <a:gd name="connsiteX3" fmla="*/ 328612 w 376237"/>
                <a:gd name="connsiteY3" fmla="*/ 1457325 h 1790700"/>
                <a:gd name="connsiteX4" fmla="*/ 376237 w 376237"/>
                <a:gd name="connsiteY4" fmla="*/ 1790700 h 17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237" h="1790700">
                  <a:moveTo>
                    <a:pt x="0" y="0"/>
                  </a:moveTo>
                  <a:cubicBezTo>
                    <a:pt x="149225" y="175021"/>
                    <a:pt x="298450" y="350043"/>
                    <a:pt x="314325" y="528637"/>
                  </a:cubicBezTo>
                  <a:cubicBezTo>
                    <a:pt x="330200" y="707231"/>
                    <a:pt x="92869" y="916781"/>
                    <a:pt x="95250" y="1071562"/>
                  </a:cubicBezTo>
                  <a:cubicBezTo>
                    <a:pt x="97631" y="1226343"/>
                    <a:pt x="281781" y="1337469"/>
                    <a:pt x="328612" y="1457325"/>
                  </a:cubicBezTo>
                  <a:cubicBezTo>
                    <a:pt x="375443" y="1577181"/>
                    <a:pt x="375840" y="1683940"/>
                    <a:pt x="376237" y="179070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8091488" y="5225466"/>
              <a:ext cx="1141300" cy="1280109"/>
            </a:xfrm>
            <a:custGeom>
              <a:avLst/>
              <a:gdLst>
                <a:gd name="connsiteX0" fmla="*/ 0 w 1141300"/>
                <a:gd name="connsiteY0" fmla="*/ 3759 h 1280109"/>
                <a:gd name="connsiteX1" fmla="*/ 776287 w 1141300"/>
                <a:gd name="connsiteY1" fmla="*/ 70434 h 1280109"/>
                <a:gd name="connsiteX2" fmla="*/ 1128712 w 1141300"/>
                <a:gd name="connsiteY2" fmla="*/ 484772 h 1280109"/>
                <a:gd name="connsiteX3" fmla="*/ 1028700 w 1141300"/>
                <a:gd name="connsiteY3" fmla="*/ 1280109 h 12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1300" h="1280109">
                  <a:moveTo>
                    <a:pt x="0" y="3759"/>
                  </a:moveTo>
                  <a:cubicBezTo>
                    <a:pt x="294084" y="-2988"/>
                    <a:pt x="588168" y="-9735"/>
                    <a:pt x="776287" y="70434"/>
                  </a:cubicBezTo>
                  <a:cubicBezTo>
                    <a:pt x="964406" y="150603"/>
                    <a:pt x="1086643" y="283160"/>
                    <a:pt x="1128712" y="484772"/>
                  </a:cubicBezTo>
                  <a:cubicBezTo>
                    <a:pt x="1170781" y="686384"/>
                    <a:pt x="1099740" y="983246"/>
                    <a:pt x="1028700" y="1280109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8786813" y="3876675"/>
              <a:ext cx="1370446" cy="1376363"/>
            </a:xfrm>
            <a:custGeom>
              <a:avLst/>
              <a:gdLst>
                <a:gd name="connsiteX0" fmla="*/ 0 w 1370446"/>
                <a:gd name="connsiteY0" fmla="*/ 1376363 h 1376363"/>
                <a:gd name="connsiteX1" fmla="*/ 557212 w 1370446"/>
                <a:gd name="connsiteY1" fmla="*/ 828675 h 1376363"/>
                <a:gd name="connsiteX2" fmla="*/ 438150 w 1370446"/>
                <a:gd name="connsiteY2" fmla="*/ 371475 h 1376363"/>
                <a:gd name="connsiteX3" fmla="*/ 1257300 w 1370446"/>
                <a:gd name="connsiteY3" fmla="*/ 323850 h 1376363"/>
                <a:gd name="connsiteX4" fmla="*/ 1343025 w 1370446"/>
                <a:gd name="connsiteY4" fmla="*/ 0 h 137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0446" h="1376363">
                  <a:moveTo>
                    <a:pt x="0" y="1376363"/>
                  </a:moveTo>
                  <a:cubicBezTo>
                    <a:pt x="242093" y="1186259"/>
                    <a:pt x="484187" y="996156"/>
                    <a:pt x="557212" y="828675"/>
                  </a:cubicBezTo>
                  <a:cubicBezTo>
                    <a:pt x="630237" y="661194"/>
                    <a:pt x="321469" y="455612"/>
                    <a:pt x="438150" y="371475"/>
                  </a:cubicBezTo>
                  <a:cubicBezTo>
                    <a:pt x="554831" y="287338"/>
                    <a:pt x="1106488" y="385762"/>
                    <a:pt x="1257300" y="323850"/>
                  </a:cubicBezTo>
                  <a:cubicBezTo>
                    <a:pt x="1408113" y="261937"/>
                    <a:pt x="1375569" y="130968"/>
                    <a:pt x="1343025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9163050" y="4229100"/>
              <a:ext cx="1417884" cy="1526180"/>
            </a:xfrm>
            <a:custGeom>
              <a:avLst/>
              <a:gdLst>
                <a:gd name="connsiteX0" fmla="*/ 847725 w 1417884"/>
                <a:gd name="connsiteY0" fmla="*/ 0 h 1526180"/>
                <a:gd name="connsiteX1" fmla="*/ 1414463 w 1417884"/>
                <a:gd name="connsiteY1" fmla="*/ 762000 h 1526180"/>
                <a:gd name="connsiteX2" fmla="*/ 1071563 w 1417884"/>
                <a:gd name="connsiteY2" fmla="*/ 1162050 h 1526180"/>
                <a:gd name="connsiteX3" fmla="*/ 800100 w 1417884"/>
                <a:gd name="connsiteY3" fmla="*/ 1524000 h 1526180"/>
                <a:gd name="connsiteX4" fmla="*/ 0 w 1417884"/>
                <a:gd name="connsiteY4" fmla="*/ 1285875 h 152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7884" h="1526180">
                  <a:moveTo>
                    <a:pt x="847725" y="0"/>
                  </a:moveTo>
                  <a:cubicBezTo>
                    <a:pt x="1112441" y="284162"/>
                    <a:pt x="1377157" y="568325"/>
                    <a:pt x="1414463" y="762000"/>
                  </a:cubicBezTo>
                  <a:cubicBezTo>
                    <a:pt x="1451769" y="955675"/>
                    <a:pt x="1173957" y="1035050"/>
                    <a:pt x="1071563" y="1162050"/>
                  </a:cubicBezTo>
                  <a:cubicBezTo>
                    <a:pt x="969169" y="1289050"/>
                    <a:pt x="978694" y="1503363"/>
                    <a:pt x="800100" y="1524000"/>
                  </a:cubicBezTo>
                  <a:cubicBezTo>
                    <a:pt x="621506" y="1544637"/>
                    <a:pt x="310753" y="1415256"/>
                    <a:pt x="0" y="1285875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10153650" y="5543550"/>
              <a:ext cx="544415" cy="966788"/>
            </a:xfrm>
            <a:custGeom>
              <a:avLst/>
              <a:gdLst>
                <a:gd name="connsiteX0" fmla="*/ 0 w 544415"/>
                <a:gd name="connsiteY0" fmla="*/ 0 h 966788"/>
                <a:gd name="connsiteX1" fmla="*/ 490538 w 544415"/>
                <a:gd name="connsiteY1" fmla="*/ 447675 h 966788"/>
                <a:gd name="connsiteX2" fmla="*/ 509588 w 544415"/>
                <a:gd name="connsiteY2" fmla="*/ 966788 h 96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4415" h="966788">
                  <a:moveTo>
                    <a:pt x="0" y="0"/>
                  </a:moveTo>
                  <a:cubicBezTo>
                    <a:pt x="202803" y="143272"/>
                    <a:pt x="405607" y="286544"/>
                    <a:pt x="490538" y="447675"/>
                  </a:cubicBezTo>
                  <a:cubicBezTo>
                    <a:pt x="575469" y="608806"/>
                    <a:pt x="542528" y="787797"/>
                    <a:pt x="509588" y="966788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10601325" y="4957763"/>
              <a:ext cx="678349" cy="243787"/>
            </a:xfrm>
            <a:custGeom>
              <a:avLst/>
              <a:gdLst>
                <a:gd name="connsiteX0" fmla="*/ 0 w 638175"/>
                <a:gd name="connsiteY0" fmla="*/ 66675 h 243787"/>
                <a:gd name="connsiteX1" fmla="*/ 423863 w 638175"/>
                <a:gd name="connsiteY1" fmla="*/ 242887 h 243787"/>
                <a:gd name="connsiteX2" fmla="*/ 638175 w 638175"/>
                <a:gd name="connsiteY2" fmla="*/ 0 h 24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175" h="243787">
                  <a:moveTo>
                    <a:pt x="0" y="66675"/>
                  </a:moveTo>
                  <a:cubicBezTo>
                    <a:pt x="158750" y="160337"/>
                    <a:pt x="317501" y="253999"/>
                    <a:pt x="423863" y="242887"/>
                  </a:cubicBezTo>
                  <a:cubicBezTo>
                    <a:pt x="530225" y="231775"/>
                    <a:pt x="584200" y="115887"/>
                    <a:pt x="638175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7331999" y="4131121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1999" y="4131121"/>
                  <a:ext cx="593766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7176504" y="5543550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6504" y="5543550"/>
                  <a:ext cx="593766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8457356" y="4308198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57356" y="4308198"/>
                  <a:ext cx="593766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10626064" y="5543550"/>
                  <a:ext cx="59376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26064" y="5543550"/>
                  <a:ext cx="593766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093959" y="2303043"/>
                <a:ext cx="2642286" cy="670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sepChr m:val="∣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</m:e>
                      </m:func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∩ 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959" y="2303043"/>
                <a:ext cx="2642286" cy="67018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645547" y="2085924"/>
                <a:ext cx="4219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5547" y="2085924"/>
                <a:ext cx="421910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1238110" y="4439411"/>
            <a:ext cx="4407437" cy="1754326"/>
            <a:chOff x="1238110" y="4439411"/>
            <a:chExt cx="4407437" cy="1754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261467" y="4439411"/>
                  <a:ext cx="3384080" cy="175432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∣</m:t>
                                </m:r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</m:e>
                        </m:func>
                      </m:oMath>
                    </m:oMathPara>
                  </a14:m>
                  <a:endParaRPr lang="nb-NO" i="1" dirty="0">
                    <a:latin typeface="Cambria Math" panose="020405030504060302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nb-NO" dirty="0"/>
                    <a:t>  </a:t>
                  </a:r>
                  <a14:m>
                    <m:oMath xmlns:m="http://schemas.openxmlformats.org/officeDocument/2006/math">
                      <m:r>
                        <a:rPr lang="nb-NO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a14:m>
                  <a:endParaRPr lang="nb-NO" i="1" dirty="0">
                    <a:latin typeface="Cambria Math" panose="02040503050406030204" pitchFamily="18" charset="0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nb-NO" b="0" dirty="0"/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a14:m>
                  <a:endParaRPr lang="nb-NO" i="1" dirty="0">
                    <a:latin typeface="Cambria Math" panose="020405030504060302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nb-NO" dirty="0"/>
                    <a:t>      </a:t>
                  </a:r>
                  <a:r>
                    <a:rPr lang="nb-NO" dirty="0" smtClean="0"/>
                    <a:t>    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func>
                            <m:func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61467" y="4439411"/>
                  <a:ext cx="3384080" cy="1754326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1238110" y="5131908"/>
                  <a:ext cx="102335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e>
                        </m:func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8110" y="5131908"/>
                  <a:ext cx="1023357" cy="369332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9506060" y="5197154"/>
                <a:ext cx="5355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6060" y="5197154"/>
                <a:ext cx="535531" cy="46166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3985665" y="4532308"/>
                <a:ext cx="138486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/>
                        <m:e>
                          <m:r>
                            <a:rPr lang="nb-NO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func>
                            <m:funcPr>
                              <m:ctrlPr>
                                <a:rPr lang="nb-NO" i="1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solidFill>
                                        <a:srgbClr val="3333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5665" y="4532308"/>
                <a:ext cx="1384866" cy="369332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4302315" y="4955923"/>
                <a:ext cx="17338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/>
                        <m:e>
                          <m:r>
                            <a:rPr lang="nb-NO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func>
                            <m:funcPr>
                              <m:ctrlPr>
                                <a:rPr lang="nb-NO" i="1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solidFill>
                                        <a:srgbClr val="3333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solidFill>
                                        <a:srgbClr val="3333CC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nb-NO" b="0" i="1" smtClean="0">
                                      <a:solidFill>
                                        <a:srgbClr val="3333CC"/>
                                      </a:solidFill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lang="nb-NO" i="1" smtClean="0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315" y="4955923"/>
                <a:ext cx="1733872" cy="369332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4808722" y="5775376"/>
                <a:ext cx="14042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/>
                        <m:e>
                          <m:r>
                            <a:rPr lang="nb-NO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func>
                            <m:funcPr>
                              <m:ctrlPr>
                                <a:rPr lang="nb-NO" i="1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solidFill>
                                        <a:srgbClr val="3333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i="1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solidFill>
                                            <a:srgbClr val="3333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8722" y="5775376"/>
                <a:ext cx="1404294" cy="369332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415102" y="3028038"/>
                <a:ext cx="159930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 smtClean="0">
                    <a:solidFill>
                      <a:srgbClr val="C00000"/>
                    </a:solidFill>
                  </a:rPr>
                  <a:t>assuming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05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050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sz="105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05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  <m:r>
                          <a:rPr lang="nb-NO" sz="105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&gt;0</m:t>
                        </m:r>
                      </m:e>
                    </m:func>
                  </m:oMath>
                </a14:m>
                <a:endParaRPr lang="en-US" sz="105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102" y="3028038"/>
                <a:ext cx="1599308" cy="261610"/>
              </a:xfrm>
              <a:prstGeom prst="rect">
                <a:avLst/>
              </a:prstGeom>
              <a:blipFill rotWithShape="0">
                <a:blip r:embed="rId21"/>
                <a:stretch>
                  <a:fillRect b="-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163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  <p:bldP spid="10" grpId="0"/>
      <p:bldP spid="11" grpId="0"/>
      <p:bldP spid="12" grpId="0" animBg="1"/>
      <p:bldP spid="27" grpId="0" animBg="1"/>
      <p:bldP spid="13" grpId="0"/>
      <p:bldP spid="29" grpId="0"/>
      <p:bldP spid="5" grpId="0"/>
      <p:bldP spid="28" grpId="0"/>
      <p:bldP spid="32" grpId="0"/>
      <p:bldP spid="33" grpId="0"/>
      <p:bldP spid="35" grpId="0"/>
      <p:bldP spid="3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Law of total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027587"/>
                <a:ext cx="10962357" cy="4816174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Example</a:t>
                </a:r>
                <a:br>
                  <a:rPr lang="en-US" sz="1800" b="1" dirty="0" smtClean="0"/>
                </a:br>
                <a:r>
                  <a:rPr lang="en-US" sz="1800" b="1" dirty="0" smtClean="0"/>
                  <a:t/>
                </a:r>
                <a:br>
                  <a:rPr lang="en-US" sz="1800" b="1" dirty="0" smtClean="0"/>
                </a:br>
                <a:r>
                  <a:rPr lang="en-US" sz="1800" dirty="0" smtClean="0"/>
                  <a:t>You have 10,000 coins. 9999 of them are fair; one is rigged so</a:t>
                </a:r>
                <a:br>
                  <a:rPr lang="en-US" sz="1800" dirty="0" smtClean="0"/>
                </a:br>
                <a:r>
                  <a:rPr lang="en-US" sz="1800" dirty="0" smtClean="0"/>
                  <a:t>that it always lands on heads. You choose a coin at random</a:t>
                </a:r>
                <a:br>
                  <a:rPr lang="en-US" sz="1800" dirty="0" smtClean="0"/>
                </a:br>
                <a:r>
                  <a:rPr lang="en-US" sz="1800" dirty="0" smtClean="0"/>
                  <a:t>and flip it 10 times. What is the probability that it comes up </a:t>
                </a:r>
                <a:br>
                  <a:rPr lang="en-US" sz="1800" dirty="0" smtClean="0"/>
                </a:br>
                <a:r>
                  <a:rPr lang="en-US" sz="1800" dirty="0" smtClean="0"/>
                  <a:t>heads every time?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 smtClean="0"/>
                  <a:t>Answer </a:t>
                </a:r>
                <a:br>
                  <a:rPr lang="en-US" sz="1800" b="1" dirty="0" smtClean="0"/>
                </a:br>
                <a:r>
                  <a:rPr lang="en-US" sz="1800" b="1" dirty="0" smtClean="0"/>
                  <a:t/>
                </a:r>
                <a:br>
                  <a:rPr lang="en-US" sz="1800" b="1" dirty="0" smtClean="0"/>
                </a:br>
                <a:r>
                  <a:rPr lang="en-US" sz="1800" dirty="0" smtClean="0"/>
                  <a:t>Let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800" b="1" dirty="0" smtClean="0"/>
                  <a:t> </a:t>
                </a:r>
                <a:r>
                  <a:rPr lang="en-US" sz="1800" dirty="0" smtClean="0"/>
                  <a:t>be the event that the coin is rigged. Let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 smtClean="0"/>
                  <a:t> be</a:t>
                </a:r>
                <a:r>
                  <a:rPr lang="en-US" sz="1800" b="1" dirty="0" smtClean="0"/>
                  <a:t> </a:t>
                </a:r>
                <a:r>
                  <a:rPr lang="en-US" sz="1800" dirty="0" smtClean="0"/>
                  <a:t>event that </a:t>
                </a:r>
                <a:br>
                  <a:rPr lang="en-US" sz="1800" dirty="0" smtClean="0"/>
                </a:br>
                <a:r>
                  <a:rPr lang="en-US" sz="1800" dirty="0" smtClean="0"/>
                  <a:t>it is fair.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en-US" sz="1800" b="1" dirty="0" smtClean="0"/>
                  <a:t> </a:t>
                </a:r>
                <a:r>
                  <a:rPr lang="en-US" sz="1800" dirty="0" smtClean="0"/>
                  <a:t>be the event that it comes up heads 10 times.</a:t>
                </a: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b="0" i="1" dirty="0" smtClean="0">
                  <a:latin typeface="Cambria Math" panose="02040503050406030204" pitchFamily="18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</m:func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10,000</m:t>
                    </m:r>
                  </m:oMath>
                </a14:m>
                <a:endParaRPr lang="en-US" sz="1600" b="1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=1−</m:t>
                        </m:r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</m:d>
                          </m:e>
                        </m:func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=1−1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10,000=9999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10,000</m:t>
                        </m:r>
                      </m:e>
                    </m:func>
                  </m:oMath>
                </a14:m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∣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</m:d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func>
                              <m:func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Pr</m:t>
                            </m:r>
                          </m:fName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∣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d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Pr</m:t>
                                </m:r>
                              </m:fName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d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sz="16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b="1" dirty="0"/>
              </a:p>
              <a:p>
                <a:pPr marL="474663" lvl="1" indent="0"/>
                <a:endParaRPr lang="en-US" b="1" dirty="0"/>
              </a:p>
              <a:p>
                <a:pPr marL="57150" indent="0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027587"/>
                <a:ext cx="10962357" cy="4816174"/>
              </a:xfrm>
              <a:blipFill rotWithShape="0">
                <a:blip r:embed="rId2"/>
                <a:stretch>
                  <a:fillRect l="-334" t="-759" b="-1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7531529" y="1324394"/>
            <a:ext cx="4229100" cy="2662238"/>
            <a:chOff x="7340134" y="3876675"/>
            <a:chExt cx="4229100" cy="2662238"/>
          </a:xfrm>
        </p:grpSpPr>
        <p:sp>
          <p:nvSpPr>
            <p:cNvPr id="15" name="Rectangle 14"/>
            <p:cNvSpPr/>
            <p:nvPr/>
          </p:nvSpPr>
          <p:spPr bwMode="auto">
            <a:xfrm>
              <a:off x="7340134" y="3888740"/>
              <a:ext cx="4229100" cy="265017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  <p:sp>
          <p:nvSpPr>
            <p:cNvPr id="27" name="Oval 26"/>
            <p:cNvSpPr/>
            <p:nvPr/>
          </p:nvSpPr>
          <p:spPr bwMode="auto">
            <a:xfrm rot="19653450">
              <a:off x="8796526" y="4688788"/>
              <a:ext cx="1954600" cy="1565538"/>
            </a:xfrm>
            <a:prstGeom prst="ellipse">
              <a:avLst/>
            </a:prstGeom>
            <a:solidFill>
              <a:srgbClr val="FFFF00">
                <a:alpha val="59000"/>
              </a:srgb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dirty="0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7347585" y="3876675"/>
              <a:ext cx="4221649" cy="2662238"/>
              <a:chOff x="7058025" y="3876675"/>
              <a:chExt cx="4221649" cy="2662238"/>
            </a:xfrm>
          </p:grpSpPr>
          <p:sp>
            <p:nvSpPr>
              <p:cNvPr id="16" name="Freeform 15"/>
              <p:cNvSpPr/>
              <p:nvPr/>
            </p:nvSpPr>
            <p:spPr bwMode="auto">
              <a:xfrm>
                <a:off x="7058025" y="3881438"/>
                <a:ext cx="1443931" cy="935761"/>
              </a:xfrm>
              <a:custGeom>
                <a:avLst/>
                <a:gdLst>
                  <a:gd name="connsiteX0" fmla="*/ 0 w 1443931"/>
                  <a:gd name="connsiteY0" fmla="*/ 895350 h 935761"/>
                  <a:gd name="connsiteX1" fmla="*/ 414338 w 1443931"/>
                  <a:gd name="connsiteY1" fmla="*/ 923925 h 935761"/>
                  <a:gd name="connsiteX2" fmla="*/ 1071563 w 1443931"/>
                  <a:gd name="connsiteY2" fmla="*/ 723900 h 935761"/>
                  <a:gd name="connsiteX3" fmla="*/ 1404938 w 1443931"/>
                  <a:gd name="connsiteY3" fmla="*/ 123825 h 935761"/>
                  <a:gd name="connsiteX4" fmla="*/ 1423988 w 1443931"/>
                  <a:gd name="connsiteY4" fmla="*/ 0 h 935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43931" h="935761">
                    <a:moveTo>
                      <a:pt x="0" y="895350"/>
                    </a:moveTo>
                    <a:cubicBezTo>
                      <a:pt x="117872" y="923925"/>
                      <a:pt x="235744" y="952500"/>
                      <a:pt x="414338" y="923925"/>
                    </a:cubicBezTo>
                    <a:cubicBezTo>
                      <a:pt x="592932" y="895350"/>
                      <a:pt x="906463" y="857250"/>
                      <a:pt x="1071563" y="723900"/>
                    </a:cubicBezTo>
                    <a:cubicBezTo>
                      <a:pt x="1236663" y="590550"/>
                      <a:pt x="1346201" y="244475"/>
                      <a:pt x="1404938" y="123825"/>
                    </a:cubicBezTo>
                    <a:cubicBezTo>
                      <a:pt x="1463675" y="3175"/>
                      <a:pt x="1443831" y="1587"/>
                      <a:pt x="1423988" y="0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 16"/>
              <p:cNvSpPr/>
              <p:nvPr/>
            </p:nvSpPr>
            <p:spPr bwMode="auto">
              <a:xfrm>
                <a:off x="7758113" y="4748213"/>
                <a:ext cx="376237" cy="1790700"/>
              </a:xfrm>
              <a:custGeom>
                <a:avLst/>
                <a:gdLst>
                  <a:gd name="connsiteX0" fmla="*/ 0 w 376237"/>
                  <a:gd name="connsiteY0" fmla="*/ 0 h 1790700"/>
                  <a:gd name="connsiteX1" fmla="*/ 314325 w 376237"/>
                  <a:gd name="connsiteY1" fmla="*/ 528637 h 1790700"/>
                  <a:gd name="connsiteX2" fmla="*/ 95250 w 376237"/>
                  <a:gd name="connsiteY2" fmla="*/ 1071562 h 1790700"/>
                  <a:gd name="connsiteX3" fmla="*/ 328612 w 376237"/>
                  <a:gd name="connsiteY3" fmla="*/ 1457325 h 1790700"/>
                  <a:gd name="connsiteX4" fmla="*/ 376237 w 376237"/>
                  <a:gd name="connsiteY4" fmla="*/ 1790700 h 1790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237" h="1790700">
                    <a:moveTo>
                      <a:pt x="0" y="0"/>
                    </a:moveTo>
                    <a:cubicBezTo>
                      <a:pt x="149225" y="175021"/>
                      <a:pt x="298450" y="350043"/>
                      <a:pt x="314325" y="528637"/>
                    </a:cubicBezTo>
                    <a:cubicBezTo>
                      <a:pt x="330200" y="707231"/>
                      <a:pt x="92869" y="916781"/>
                      <a:pt x="95250" y="1071562"/>
                    </a:cubicBezTo>
                    <a:cubicBezTo>
                      <a:pt x="97631" y="1226343"/>
                      <a:pt x="281781" y="1337469"/>
                      <a:pt x="328612" y="1457325"/>
                    </a:cubicBezTo>
                    <a:cubicBezTo>
                      <a:pt x="375443" y="1577181"/>
                      <a:pt x="375840" y="1683940"/>
                      <a:pt x="376237" y="1790700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 17"/>
              <p:cNvSpPr/>
              <p:nvPr/>
            </p:nvSpPr>
            <p:spPr bwMode="auto">
              <a:xfrm>
                <a:off x="8091488" y="5225466"/>
                <a:ext cx="1141300" cy="1280109"/>
              </a:xfrm>
              <a:custGeom>
                <a:avLst/>
                <a:gdLst>
                  <a:gd name="connsiteX0" fmla="*/ 0 w 1141300"/>
                  <a:gd name="connsiteY0" fmla="*/ 3759 h 1280109"/>
                  <a:gd name="connsiteX1" fmla="*/ 776287 w 1141300"/>
                  <a:gd name="connsiteY1" fmla="*/ 70434 h 1280109"/>
                  <a:gd name="connsiteX2" fmla="*/ 1128712 w 1141300"/>
                  <a:gd name="connsiteY2" fmla="*/ 484772 h 1280109"/>
                  <a:gd name="connsiteX3" fmla="*/ 1028700 w 1141300"/>
                  <a:gd name="connsiteY3" fmla="*/ 1280109 h 1280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1300" h="1280109">
                    <a:moveTo>
                      <a:pt x="0" y="3759"/>
                    </a:moveTo>
                    <a:cubicBezTo>
                      <a:pt x="294084" y="-2988"/>
                      <a:pt x="588168" y="-9735"/>
                      <a:pt x="776287" y="70434"/>
                    </a:cubicBezTo>
                    <a:cubicBezTo>
                      <a:pt x="964406" y="150603"/>
                      <a:pt x="1086643" y="283160"/>
                      <a:pt x="1128712" y="484772"/>
                    </a:cubicBezTo>
                    <a:cubicBezTo>
                      <a:pt x="1170781" y="686384"/>
                      <a:pt x="1099740" y="983246"/>
                      <a:pt x="1028700" y="1280109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 18"/>
              <p:cNvSpPr/>
              <p:nvPr/>
            </p:nvSpPr>
            <p:spPr bwMode="auto">
              <a:xfrm>
                <a:off x="8786813" y="3876675"/>
                <a:ext cx="1370446" cy="1376363"/>
              </a:xfrm>
              <a:custGeom>
                <a:avLst/>
                <a:gdLst>
                  <a:gd name="connsiteX0" fmla="*/ 0 w 1370446"/>
                  <a:gd name="connsiteY0" fmla="*/ 1376363 h 1376363"/>
                  <a:gd name="connsiteX1" fmla="*/ 557212 w 1370446"/>
                  <a:gd name="connsiteY1" fmla="*/ 828675 h 1376363"/>
                  <a:gd name="connsiteX2" fmla="*/ 438150 w 1370446"/>
                  <a:gd name="connsiteY2" fmla="*/ 371475 h 1376363"/>
                  <a:gd name="connsiteX3" fmla="*/ 1257300 w 1370446"/>
                  <a:gd name="connsiteY3" fmla="*/ 323850 h 1376363"/>
                  <a:gd name="connsiteX4" fmla="*/ 1343025 w 1370446"/>
                  <a:gd name="connsiteY4" fmla="*/ 0 h 1376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0446" h="1376363">
                    <a:moveTo>
                      <a:pt x="0" y="1376363"/>
                    </a:moveTo>
                    <a:cubicBezTo>
                      <a:pt x="242093" y="1186259"/>
                      <a:pt x="484187" y="996156"/>
                      <a:pt x="557212" y="828675"/>
                    </a:cubicBezTo>
                    <a:cubicBezTo>
                      <a:pt x="630237" y="661194"/>
                      <a:pt x="321469" y="455612"/>
                      <a:pt x="438150" y="371475"/>
                    </a:cubicBezTo>
                    <a:cubicBezTo>
                      <a:pt x="554831" y="287338"/>
                      <a:pt x="1106488" y="385762"/>
                      <a:pt x="1257300" y="323850"/>
                    </a:cubicBezTo>
                    <a:cubicBezTo>
                      <a:pt x="1408113" y="261937"/>
                      <a:pt x="1375569" y="130968"/>
                      <a:pt x="1343025" y="0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 19"/>
              <p:cNvSpPr/>
              <p:nvPr/>
            </p:nvSpPr>
            <p:spPr bwMode="auto">
              <a:xfrm>
                <a:off x="9163050" y="4229100"/>
                <a:ext cx="1417884" cy="1526180"/>
              </a:xfrm>
              <a:custGeom>
                <a:avLst/>
                <a:gdLst>
                  <a:gd name="connsiteX0" fmla="*/ 847725 w 1417884"/>
                  <a:gd name="connsiteY0" fmla="*/ 0 h 1526180"/>
                  <a:gd name="connsiteX1" fmla="*/ 1414463 w 1417884"/>
                  <a:gd name="connsiteY1" fmla="*/ 762000 h 1526180"/>
                  <a:gd name="connsiteX2" fmla="*/ 1071563 w 1417884"/>
                  <a:gd name="connsiteY2" fmla="*/ 1162050 h 1526180"/>
                  <a:gd name="connsiteX3" fmla="*/ 800100 w 1417884"/>
                  <a:gd name="connsiteY3" fmla="*/ 1524000 h 1526180"/>
                  <a:gd name="connsiteX4" fmla="*/ 0 w 1417884"/>
                  <a:gd name="connsiteY4" fmla="*/ 1285875 h 1526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7884" h="1526180">
                    <a:moveTo>
                      <a:pt x="847725" y="0"/>
                    </a:moveTo>
                    <a:cubicBezTo>
                      <a:pt x="1112441" y="284162"/>
                      <a:pt x="1377157" y="568325"/>
                      <a:pt x="1414463" y="762000"/>
                    </a:cubicBezTo>
                    <a:cubicBezTo>
                      <a:pt x="1451769" y="955675"/>
                      <a:pt x="1173957" y="1035050"/>
                      <a:pt x="1071563" y="1162050"/>
                    </a:cubicBezTo>
                    <a:cubicBezTo>
                      <a:pt x="969169" y="1289050"/>
                      <a:pt x="978694" y="1503363"/>
                      <a:pt x="800100" y="1524000"/>
                    </a:cubicBezTo>
                    <a:cubicBezTo>
                      <a:pt x="621506" y="1544637"/>
                      <a:pt x="310753" y="1415256"/>
                      <a:pt x="0" y="1285875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 20"/>
              <p:cNvSpPr/>
              <p:nvPr/>
            </p:nvSpPr>
            <p:spPr bwMode="auto">
              <a:xfrm>
                <a:off x="10153650" y="5543550"/>
                <a:ext cx="544415" cy="966788"/>
              </a:xfrm>
              <a:custGeom>
                <a:avLst/>
                <a:gdLst>
                  <a:gd name="connsiteX0" fmla="*/ 0 w 544415"/>
                  <a:gd name="connsiteY0" fmla="*/ 0 h 966788"/>
                  <a:gd name="connsiteX1" fmla="*/ 490538 w 544415"/>
                  <a:gd name="connsiteY1" fmla="*/ 447675 h 966788"/>
                  <a:gd name="connsiteX2" fmla="*/ 509588 w 544415"/>
                  <a:gd name="connsiteY2" fmla="*/ 966788 h 966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4415" h="966788">
                    <a:moveTo>
                      <a:pt x="0" y="0"/>
                    </a:moveTo>
                    <a:cubicBezTo>
                      <a:pt x="202803" y="143272"/>
                      <a:pt x="405607" y="286544"/>
                      <a:pt x="490538" y="447675"/>
                    </a:cubicBezTo>
                    <a:cubicBezTo>
                      <a:pt x="575469" y="608806"/>
                      <a:pt x="542528" y="787797"/>
                      <a:pt x="509588" y="966788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10601325" y="4957763"/>
                <a:ext cx="678349" cy="243787"/>
              </a:xfrm>
              <a:custGeom>
                <a:avLst/>
                <a:gdLst>
                  <a:gd name="connsiteX0" fmla="*/ 0 w 638175"/>
                  <a:gd name="connsiteY0" fmla="*/ 66675 h 243787"/>
                  <a:gd name="connsiteX1" fmla="*/ 423863 w 638175"/>
                  <a:gd name="connsiteY1" fmla="*/ 242887 h 243787"/>
                  <a:gd name="connsiteX2" fmla="*/ 638175 w 638175"/>
                  <a:gd name="connsiteY2" fmla="*/ 0 h 243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8175" h="243787">
                    <a:moveTo>
                      <a:pt x="0" y="66675"/>
                    </a:moveTo>
                    <a:cubicBezTo>
                      <a:pt x="158750" y="160337"/>
                      <a:pt x="317501" y="253999"/>
                      <a:pt x="423863" y="242887"/>
                    </a:cubicBezTo>
                    <a:cubicBezTo>
                      <a:pt x="530225" y="231775"/>
                      <a:pt x="584200" y="115887"/>
                      <a:pt x="638175" y="0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7331999" y="4131121"/>
                    <a:ext cx="59376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3" name="TextBox 2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31999" y="4131121"/>
                    <a:ext cx="593766" cy="369332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7176504" y="5543550"/>
                    <a:ext cx="59376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4" name="TextBox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76504" y="5543550"/>
                    <a:ext cx="593766" cy="369332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8457356" y="4308198"/>
                    <a:ext cx="59376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5" name="TextBox 2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457356" y="4308198"/>
                    <a:ext cx="593766" cy="369332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10626064" y="5543550"/>
                    <a:ext cx="59376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6" name="TextBox 2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626064" y="5543550"/>
                    <a:ext cx="593766" cy="369332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>
                <a:xfrm>
                  <a:off x="9506060" y="5197154"/>
                  <a:ext cx="5355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06060" y="5197154"/>
                  <a:ext cx="535531" cy="461665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188201" y="6085365"/>
                <a:ext cx="21242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       1⋅1</m:t>
                      </m:r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10,000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201" y="6085365"/>
                <a:ext cx="2124299" cy="369332"/>
              </a:xfrm>
              <a:prstGeom prst="rect">
                <a:avLst/>
              </a:prstGeom>
              <a:blipFill rotWithShape="0">
                <a:blip r:embed="rId1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4242164" y="5944467"/>
                <a:ext cx="2529667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  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⋅9999</m:t>
                      </m:r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10,000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2164" y="5944467"/>
                <a:ext cx="2529667" cy="610936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6660706" y="6085365"/>
                <a:ext cx="14029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0.00108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706" y="6085365"/>
                <a:ext cx="1402948" cy="369332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8909929" y="5878653"/>
                <a:ext cx="1953189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≈0.00098</m:t>
                      </m:r>
                    </m:oMath>
                  </m:oMathPara>
                </a14:m>
                <a:endParaRPr lang="en-US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9929" y="5878653"/>
                <a:ext cx="1953189" cy="610936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5758260" y="450334"/>
            <a:ext cx="60023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See full problem here: </a:t>
            </a:r>
            <a:r>
              <a:rPr lang="en-US" sz="1100" dirty="0">
                <a:hlinkClick r:id="rId22"/>
              </a:rPr>
              <a:t>https://nitter.poast.org/littmath/status/1827447490683003234</a:t>
            </a:r>
            <a:endParaRPr lang="en-US" sz="1100" dirty="0"/>
          </a:p>
          <a:p>
            <a:r>
              <a:rPr lang="en-US" sz="1100" dirty="0" smtClean="0"/>
              <a:t>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42855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Random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</a:t>
                </a:r>
                <a:r>
                  <a:rPr lang="en-US" b="1" dirty="0"/>
                  <a:t>random variable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is a function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𝒱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b="1" dirty="0"/>
                  <a:t>Example: </a:t>
                </a:r>
              </a:p>
              <a:p>
                <a:endParaRPr lang="en-US" dirty="0"/>
              </a:p>
              <a:p>
                <a:r>
                  <a:rPr lang="en-US" dirty="0"/>
                  <a:t>		</a:t>
                </a:r>
                <a:r>
                  <a:rPr lang="nb-NO" sz="1800" b="0" i="1" dirty="0">
                    <a:latin typeface="Cambria Math" panose="02040503050406030204" pitchFamily="18" charset="0"/>
                  </a:rPr>
                  <a:t>	</a:t>
                </a:r>
                <a:endParaRPr lang="nb-NO" sz="180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r>
                  <a:rPr lang="nb-NO" b="0" i="1" dirty="0">
                    <a:latin typeface="Cambria Math" panose="02040503050406030204" pitchFamily="18" charset="0"/>
                  </a:rPr>
                  <a:t>		</a:t>
                </a:r>
              </a:p>
              <a:p>
                <a:r>
                  <a:rPr lang="nb-NO" i="1" dirty="0">
                    <a:latin typeface="Cambria Math" panose="02040503050406030204" pitchFamily="18" charset="0"/>
                  </a:rPr>
                  <a:t>		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47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15361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361" y="2296889"/>
                <a:ext cx="506329" cy="37949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850500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0500" y="2296889"/>
                <a:ext cx="506329" cy="37949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679278" y="3960486"/>
                <a:ext cx="2062039" cy="5412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limLow>
                        <m:limLow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e>
                        <m:li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𝒰</m:t>
                          </m:r>
                        </m:lim>
                      </m:limLow>
                      <m:d>
                        <m:dPr>
                          <m:begChr m:val="["/>
                          <m:endChr m:val="]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=11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xxx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9278" y="3960486"/>
                <a:ext cx="2062039" cy="541238"/>
              </a:xfrm>
              <a:prstGeom prst="rect">
                <a:avLst/>
              </a:prstGeom>
              <a:blipFill rotWithShape="0">
                <a:blip r:embed="rId5"/>
                <a:stretch>
                  <a:fillRect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2286319" y="4527017"/>
            <a:ext cx="2847956" cy="855134"/>
            <a:chOff x="2286319" y="4527017"/>
            <a:chExt cx="2847956" cy="85513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2286319" y="4797376"/>
                  <a:ext cx="2847956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dirty="0">
                      <a:solidFill>
                        <a:srgbClr val="FF0000"/>
                      </a:solidFill>
                    </a:rPr>
                    <a:t>Depends on the probability </a:t>
                  </a:r>
                  <a:br>
                    <a:rPr lang="en-US" sz="1600" dirty="0">
                      <a:solidFill>
                        <a:srgbClr val="FF0000"/>
                      </a:solidFill>
                    </a:rPr>
                  </a:br>
                  <a:r>
                    <a:rPr lang="en-US" sz="1600" dirty="0">
                      <a:solidFill>
                        <a:srgbClr val="FF0000"/>
                      </a:solidFill>
                    </a:rPr>
                    <a:t>distribution on </a:t>
                  </a:r>
                  <a14:m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</m:oMath>
                  </a14:m>
                  <a:endParaRPr lang="en-US" sz="16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6319" y="4797376"/>
                  <a:ext cx="2847956" cy="58477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t="-3125"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0" name="Straight Arrow Connector 49"/>
            <p:cNvCxnSpPr/>
            <p:nvPr/>
          </p:nvCxnSpPr>
          <p:spPr bwMode="auto">
            <a:xfrm flipV="1">
              <a:off x="3710297" y="4527017"/>
              <a:ext cx="1897" cy="245066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/>
              <p:cNvSpPr/>
              <p:nvPr/>
            </p:nvSpPr>
            <p:spPr>
              <a:xfrm>
                <a:off x="4570114" y="3926867"/>
                <a:ext cx="139326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33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3333CC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lit/>
                        </m:rP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70" name="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114" y="3926867"/>
                <a:ext cx="1393267" cy="64633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4981752" y="4860724"/>
                <a:ext cx="28479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3333CC"/>
                    </a:solidFill>
                  </a:rPr>
                  <a:t>Uniform distribution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endParaRPr lang="en-US" sz="16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1752" y="4860724"/>
                <a:ext cx="2847956" cy="338554"/>
              </a:xfrm>
              <a:prstGeom prst="rect">
                <a:avLst/>
              </a:prstGeom>
              <a:blipFill rotWithShape="0">
                <a:blip r:embed="rId11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Straight Arrow Connector 73"/>
          <p:cNvCxnSpPr/>
          <p:nvPr/>
        </p:nvCxnSpPr>
        <p:spPr bwMode="auto">
          <a:xfrm flipH="1" flipV="1">
            <a:off x="5434889" y="4500016"/>
            <a:ext cx="164348" cy="272067"/>
          </a:xfrm>
          <a:prstGeom prst="straightConnector1">
            <a:avLst/>
          </a:prstGeom>
          <a:ln w="19050">
            <a:solidFill>
              <a:srgbClr val="3333CC"/>
            </a:solidFill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1471690" y="2958765"/>
                <a:ext cx="1923027" cy="451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limUpp>
                        <m:limUp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msb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690" y="2958765"/>
                <a:ext cx="1923027" cy="451277"/>
              </a:xfrm>
              <a:prstGeom prst="rect">
                <a:avLst/>
              </a:prstGeom>
              <a:blipFill rotWithShape="0">
                <a:blip r:embed="rId12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>
              <a:xfrm>
                <a:off x="1441307" y="4048125"/>
                <a:ext cx="14005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=11]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4048125"/>
                <a:ext cx="1400576" cy="369332"/>
              </a:xfrm>
              <a:prstGeom prst="rect">
                <a:avLst/>
              </a:prstGeom>
              <a:blipFill rotWithShape="0">
                <a:blip r:embed="rId13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1466707" y="2583746"/>
                <a:ext cx="2105833" cy="3724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707" y="2583746"/>
                <a:ext cx="2105833" cy="37241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7131320" y="1696900"/>
            <a:ext cx="3649215" cy="2305605"/>
            <a:chOff x="7131320" y="1696900"/>
            <a:chExt cx="3649215" cy="2305605"/>
          </a:xfrm>
        </p:grpSpPr>
        <p:grpSp>
          <p:nvGrpSpPr>
            <p:cNvPr id="10" name="Group 9"/>
            <p:cNvGrpSpPr/>
            <p:nvPr/>
          </p:nvGrpSpPr>
          <p:grpSpPr>
            <a:xfrm>
              <a:off x="7131320" y="1696900"/>
              <a:ext cx="3649215" cy="2305605"/>
              <a:chOff x="7131320" y="1696900"/>
              <a:chExt cx="3649215" cy="230560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/>
                  <p:cNvSpPr txBox="1"/>
                  <p:nvPr/>
                </p:nvSpPr>
                <p:spPr>
                  <a:xfrm>
                    <a:off x="7404002" y="1696900"/>
                    <a:ext cx="683095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𝒰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5" name="TextBox 5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04002" y="1696900"/>
                    <a:ext cx="683095" cy="400110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TextBox 56"/>
                  <p:cNvSpPr txBox="1"/>
                  <p:nvPr/>
                </p:nvSpPr>
                <p:spPr>
                  <a:xfrm>
                    <a:off x="9812235" y="1696900"/>
                    <a:ext cx="683095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𝒱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7" name="TextBox 5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12235" y="1696900"/>
                    <a:ext cx="683095" cy="400110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8" name="Group 7"/>
              <p:cNvGrpSpPr/>
              <p:nvPr/>
            </p:nvGrpSpPr>
            <p:grpSpPr>
              <a:xfrm>
                <a:off x="7131320" y="2097505"/>
                <a:ext cx="1264920" cy="1905000"/>
                <a:chOff x="7131320" y="2097505"/>
                <a:chExt cx="1264920" cy="1905000"/>
              </a:xfrm>
            </p:grpSpPr>
            <p:sp>
              <p:nvSpPr>
                <p:cNvPr id="53" name="Rounded Rectangle 52"/>
                <p:cNvSpPr/>
                <p:nvPr/>
              </p:nvSpPr>
              <p:spPr bwMode="auto">
                <a:xfrm>
                  <a:off x="7131320" y="2097505"/>
                  <a:ext cx="1264920" cy="190500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400" b="1" dirty="0"/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7542266" y="2305907"/>
                  <a:ext cx="42479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00000</a:t>
                  </a: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7542266" y="2550386"/>
                  <a:ext cx="42479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00001</a:t>
                  </a: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7542266" y="2794865"/>
                  <a:ext cx="424796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00010</a:t>
                  </a: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7587919" y="3634980"/>
                  <a:ext cx="379143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11111</a:t>
                  </a: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1" name="TextBox 60"/>
                    <p:cNvSpPr txBox="1"/>
                    <p:nvPr/>
                  </p:nvSpPr>
                  <p:spPr>
                    <a:xfrm>
                      <a:off x="7699863" y="3223207"/>
                      <a:ext cx="91371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⋮</m:t>
                            </m:r>
                          </m:oMath>
                        </m:oMathPara>
                      </a14:m>
                      <a:endParaRPr lang="en-US" sz="1200" dirty="0"/>
                    </a:p>
                  </p:txBody>
                </p:sp>
              </mc:Choice>
              <mc:Fallback xmlns="">
                <p:sp>
                  <p:nvSpPr>
                    <p:cNvPr id="61" name="TextBox 6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699863" y="3223207"/>
                      <a:ext cx="91371" cy="184666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 l="-26667" r="-33333" b="-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9" name="Group 8"/>
              <p:cNvGrpSpPr/>
              <p:nvPr/>
            </p:nvGrpSpPr>
            <p:grpSpPr>
              <a:xfrm>
                <a:off x="9515615" y="2097505"/>
                <a:ext cx="1264920" cy="1905000"/>
                <a:chOff x="9515615" y="2097505"/>
                <a:chExt cx="1264920" cy="1905000"/>
              </a:xfrm>
            </p:grpSpPr>
            <p:sp>
              <p:nvSpPr>
                <p:cNvPr id="54" name="Rounded Rectangle 53"/>
                <p:cNvSpPr/>
                <p:nvPr/>
              </p:nvSpPr>
              <p:spPr bwMode="auto">
                <a:xfrm>
                  <a:off x="9515615" y="2097505"/>
                  <a:ext cx="1264920" cy="1905000"/>
                </a:xfrm>
                <a:prstGeom prst="round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400" b="1" dirty="0"/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10068823" y="2427073"/>
                  <a:ext cx="1699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00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10068823" y="2794080"/>
                  <a:ext cx="1699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01</a:t>
                  </a: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10068823" y="3161087"/>
                  <a:ext cx="169918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10</a:t>
                  </a: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10068823" y="3528095"/>
                  <a:ext cx="15850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sz="1200" dirty="0"/>
                    <a:t>11</a:t>
                  </a:r>
                </a:p>
              </p:txBody>
            </p:sp>
          </p:grpSp>
          <p:cxnSp>
            <p:nvCxnSpPr>
              <p:cNvPr id="66" name="Straight Arrow Connector 65"/>
              <p:cNvCxnSpPr/>
              <p:nvPr/>
            </p:nvCxnSpPr>
            <p:spPr bwMode="auto">
              <a:xfrm>
                <a:off x="8087097" y="2427073"/>
                <a:ext cx="1776268" cy="47170"/>
              </a:xfrm>
              <a:prstGeom prst="straightConnector1">
                <a:avLst/>
              </a:prstGeom>
              <a:ln w="19050">
                <a:headEnd type="none" w="med" len="med"/>
                <a:tailEnd type="triangle"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Straight Arrow Connector 66"/>
              <p:cNvCxnSpPr/>
              <p:nvPr/>
            </p:nvCxnSpPr>
            <p:spPr bwMode="auto">
              <a:xfrm flipV="1">
                <a:off x="8087097" y="2550386"/>
                <a:ext cx="1776268" cy="92335"/>
              </a:xfrm>
              <a:prstGeom prst="straightConnector1">
                <a:avLst/>
              </a:prstGeom>
              <a:ln w="19050">
                <a:headEnd type="none" w="med" len="med"/>
                <a:tailEnd type="triangle"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/>
              <p:cNvCxnSpPr/>
              <p:nvPr/>
            </p:nvCxnSpPr>
            <p:spPr bwMode="auto">
              <a:xfrm flipV="1">
                <a:off x="8091859" y="2628406"/>
                <a:ext cx="1776268" cy="275460"/>
              </a:xfrm>
              <a:prstGeom prst="straightConnector1">
                <a:avLst/>
              </a:prstGeom>
              <a:ln w="19050">
                <a:headEnd type="none" w="med" len="med"/>
                <a:tailEnd type="triangle"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/>
              <p:cNvCxnSpPr/>
              <p:nvPr/>
            </p:nvCxnSpPr>
            <p:spPr bwMode="auto">
              <a:xfrm flipV="1">
                <a:off x="8070648" y="3634980"/>
                <a:ext cx="1839455" cy="90118"/>
              </a:xfrm>
              <a:prstGeom prst="straightConnector1">
                <a:avLst/>
              </a:prstGeom>
              <a:ln w="19050">
                <a:headEnd type="none" w="med" len="med"/>
                <a:tailEnd type="triangle"/>
              </a:ln>
              <a:ex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Straight Arrow Connector 37"/>
            <p:cNvCxnSpPr/>
            <p:nvPr/>
          </p:nvCxnSpPr>
          <p:spPr bwMode="auto">
            <a:xfrm>
              <a:off x="8064647" y="3469065"/>
              <a:ext cx="1847142" cy="89417"/>
            </a:xfrm>
            <a:prstGeom prst="straightConnector1">
              <a:avLst/>
            </a:prstGeom>
            <a:ln w="19050">
              <a:prstDash val="dash"/>
              <a:headEnd type="none" w="med" len="med"/>
              <a:tailEnd type="triangle"/>
            </a:ln>
            <a:ex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646670" y="2857974"/>
                <a:ext cx="683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6670" y="2857974"/>
                <a:ext cx="683095" cy="400110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35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70" grpId="0"/>
      <p:bldP spid="73" grpId="0"/>
      <p:bldP spid="78" grpId="0"/>
      <p:bldP spid="79" grpId="0"/>
      <p:bldP spid="80" grpId="0"/>
      <p:bldP spid="4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/>
          <p:cNvSpPr/>
          <p:nvPr/>
        </p:nvSpPr>
        <p:spPr bwMode="auto">
          <a:xfrm>
            <a:off x="9515615" y="2097505"/>
            <a:ext cx="1264920" cy="1905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Random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</a:t>
                </a:r>
                <a:r>
                  <a:rPr lang="en-US" b="1" dirty="0"/>
                  <a:t>random variable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is a function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𝒱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b="1" dirty="0"/>
                  <a:t>Example: </a:t>
                </a:r>
              </a:p>
              <a:p>
                <a:endParaRPr lang="en-US" dirty="0"/>
              </a:p>
              <a:p>
                <a:r>
                  <a:rPr lang="en-US" dirty="0"/>
                  <a:t>		</a:t>
                </a:r>
                <a:r>
                  <a:rPr lang="nb-NO" sz="1800" b="0" i="1" dirty="0">
                    <a:latin typeface="Cambria Math" panose="02040503050406030204" pitchFamily="18" charset="0"/>
                  </a:rPr>
                  <a:t>	</a:t>
                </a:r>
                <a:endParaRPr lang="nb-NO" sz="180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r>
                  <a:rPr lang="nb-NO" b="0" i="1" dirty="0">
                    <a:latin typeface="Cambria Math" panose="02040503050406030204" pitchFamily="18" charset="0"/>
                  </a:rPr>
                  <a:t>		</a:t>
                </a:r>
              </a:p>
              <a:p>
                <a:r>
                  <a:rPr lang="nb-NO" i="1" dirty="0">
                    <a:latin typeface="Cambria Math" panose="02040503050406030204" pitchFamily="18" charset="0"/>
                  </a:rPr>
                  <a:t>		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47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15361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361" y="2296889"/>
                <a:ext cx="506329" cy="37949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850500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0500" y="2296889"/>
                <a:ext cx="506329" cy="37949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ounded Rectangle 52"/>
          <p:cNvSpPr/>
          <p:nvPr/>
        </p:nvSpPr>
        <p:spPr bwMode="auto">
          <a:xfrm>
            <a:off x="7131320" y="2097505"/>
            <a:ext cx="1264920" cy="1905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404002" y="1696900"/>
                <a:ext cx="683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𝒰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4002" y="1696900"/>
                <a:ext cx="683095" cy="4001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/>
          <p:cNvSpPr txBox="1"/>
          <p:nvPr/>
        </p:nvSpPr>
        <p:spPr>
          <a:xfrm>
            <a:off x="7542266" y="2305907"/>
            <a:ext cx="42479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00000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542266" y="2550386"/>
            <a:ext cx="42479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00001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542266" y="2794865"/>
            <a:ext cx="42479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00010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587919" y="3634980"/>
            <a:ext cx="37914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11111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7699863" y="3223207"/>
                <a:ext cx="9137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9863" y="3223207"/>
                <a:ext cx="91371" cy="184666"/>
              </a:xfrm>
              <a:prstGeom prst="rect">
                <a:avLst/>
              </a:prstGeom>
              <a:blipFill rotWithShape="0">
                <a:blip r:embed="rId6"/>
                <a:stretch>
                  <a:fillRect l="-26667" r="-3333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1471690" y="2958765"/>
                <a:ext cx="3329053" cy="451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limUpp>
                        <m:limUp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690" y="2958765"/>
                <a:ext cx="3329053" cy="451277"/>
              </a:xfrm>
              <a:prstGeom prst="rect">
                <a:avLst/>
              </a:prstGeom>
              <a:blipFill rotWithShape="0">
                <a:blip r:embed="rId7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>
              <a:xfrm>
                <a:off x="1441307" y="3838575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3838575"/>
                <a:ext cx="1214563" cy="3077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1466707" y="2583746"/>
                <a:ext cx="2836033" cy="3727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[0,1, 2, …, 10]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707" y="2583746"/>
                <a:ext cx="2836033" cy="372731"/>
              </a:xfrm>
              <a:prstGeom prst="rect">
                <a:avLst/>
              </a:prstGeom>
              <a:blipFill rotWithShape="0">
                <a:blip r:embed="rId9"/>
                <a:stretch>
                  <a:fillRect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812235" y="1696900"/>
                <a:ext cx="683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2235" y="1696900"/>
                <a:ext cx="683095" cy="40011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10073439" y="226197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73439" y="244869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73439" y="263541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23966" y="3634980"/>
            <a:ext cx="16991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73439" y="282213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73439" y="3008854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0073439" y="3304819"/>
                <a:ext cx="9137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3439" y="3304819"/>
                <a:ext cx="91371" cy="184666"/>
              </a:xfrm>
              <a:prstGeom prst="rect">
                <a:avLst/>
              </a:prstGeom>
              <a:blipFill rotWithShape="0">
                <a:blip r:embed="rId6"/>
                <a:stretch>
                  <a:fillRect l="-26667" r="-3333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441307" y="4264844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4264844"/>
                <a:ext cx="1214563" cy="3077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1441307" y="4691113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4691113"/>
                <a:ext cx="1214563" cy="30777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1434003" y="6278074"/>
                <a:ext cx="131394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=10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003" y="6278074"/>
                <a:ext cx="1313949" cy="307777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534702" y="3821518"/>
                <a:ext cx="62068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702" y="3821518"/>
                <a:ext cx="620683" cy="307777"/>
              </a:xfrm>
              <a:prstGeom prst="rect">
                <a:avLst/>
              </a:prstGeom>
              <a:blipFill rotWithShape="0">
                <a:blip r:embed="rId1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539486" y="4264844"/>
                <a:ext cx="62068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9486" y="4264844"/>
                <a:ext cx="620683" cy="307777"/>
              </a:xfrm>
              <a:prstGeom prst="rect">
                <a:avLst/>
              </a:prstGeom>
              <a:blipFill rotWithShape="0">
                <a:blip r:embed="rId1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2506077" y="4572621"/>
                <a:ext cx="579774" cy="576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6077" y="4572621"/>
                <a:ext cx="579774" cy="576376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2918635" y="4682828"/>
                <a:ext cx="56137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635" y="4682828"/>
                <a:ext cx="561372" cy="307777"/>
              </a:xfrm>
              <a:prstGeom prst="rect">
                <a:avLst/>
              </a:prstGeom>
              <a:blipFill rotWithShape="0">
                <a:blip r:embed="rId17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3388486" y="4682828"/>
                <a:ext cx="90460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8486" y="4682828"/>
                <a:ext cx="904607" cy="307777"/>
              </a:xfrm>
              <a:prstGeom prst="rect">
                <a:avLst/>
              </a:prstGeom>
              <a:blipFill rotWithShape="0">
                <a:blip r:embed="rId18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>
              <a:xfrm>
                <a:off x="2636066" y="6292728"/>
                <a:ext cx="30560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6066" y="6292728"/>
                <a:ext cx="305604" cy="307777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Straight Arrow Connector 74"/>
          <p:cNvCxnSpPr/>
          <p:nvPr/>
        </p:nvCxnSpPr>
        <p:spPr bwMode="auto">
          <a:xfrm>
            <a:off x="8627630" y="3135162"/>
            <a:ext cx="725488" cy="0"/>
          </a:xfrm>
          <a:prstGeom prst="straightConnector1">
            <a:avLst/>
          </a:prstGeom>
          <a:ln w="19050"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5015319" y="4870874"/>
                <a:ext cx="28479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3333CC"/>
                    </a:solidFill>
                  </a:rPr>
                  <a:t>Uniform distribution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endParaRPr lang="en-US" sz="16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319" y="4870874"/>
                <a:ext cx="2847956" cy="338554"/>
              </a:xfrm>
              <a:prstGeom prst="rect">
                <a:avLst/>
              </a:prstGeom>
              <a:blipFill rotWithShape="0">
                <a:blip r:embed="rId21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/>
          <p:cNvSpPr/>
          <p:nvPr/>
        </p:nvSpPr>
        <p:spPr bwMode="auto">
          <a:xfrm>
            <a:off x="4898364" y="3838575"/>
            <a:ext cx="242262" cy="2747276"/>
          </a:xfrm>
          <a:prstGeom prst="rightBrace">
            <a:avLst>
              <a:gd name="adj1" fmla="val 85372"/>
              <a:gd name="adj2" fmla="val 48156"/>
            </a:avLst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5015319" y="5214595"/>
                <a:ext cx="28479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</a:rPr>
                  <a:t>but not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𝒱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319" y="5214595"/>
                <a:ext cx="2847956" cy="338554"/>
              </a:xfrm>
              <a:prstGeom prst="rect">
                <a:avLst/>
              </a:prstGeom>
              <a:blipFill rotWithShape="0">
                <a:blip r:embed="rId22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430972" y="5341221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=5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72" y="5341221"/>
                <a:ext cx="1214563" cy="307777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2529151" y="5341221"/>
                <a:ext cx="62068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9151" y="5341221"/>
                <a:ext cx="620683" cy="307777"/>
              </a:xfrm>
              <a:prstGeom prst="rect">
                <a:avLst/>
              </a:prstGeom>
              <a:blipFill rotWithShape="0">
                <a:blip r:embed="rId24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1430972" y="5705584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=6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72" y="5705584"/>
                <a:ext cx="1214563" cy="307777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607925" y="5702110"/>
                <a:ext cx="33374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925" y="5702110"/>
                <a:ext cx="333745" cy="307777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>
              <a:xfrm>
                <a:off x="1903356" y="5082731"/>
                <a:ext cx="29046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356" y="5082731"/>
                <a:ext cx="290464" cy="307777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>
              <a:xfrm>
                <a:off x="1903356" y="5989198"/>
                <a:ext cx="29046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356" y="5989198"/>
                <a:ext cx="290464" cy="307777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8627630" y="2735052"/>
                <a:ext cx="683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630" y="2735052"/>
                <a:ext cx="683095" cy="400110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036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42" grpId="0"/>
      <p:bldP spid="43" grpId="0"/>
      <p:bldP spid="45" grpId="0"/>
      <p:bldP spid="46" grpId="0"/>
      <p:bldP spid="47" grpId="0"/>
      <p:bldP spid="48" grpId="0"/>
      <p:bldP spid="51" grpId="0"/>
      <p:bldP spid="52" grpId="0"/>
      <p:bldP spid="72" grpId="0"/>
      <p:bldP spid="77" grpId="0"/>
      <p:bldP spid="11" grpId="0" animBg="1"/>
      <p:bldP spid="81" grpId="0"/>
      <p:bldP spid="49" grpId="0"/>
      <p:bldP spid="50" grpId="0"/>
      <p:bldP spid="54" grpId="0"/>
      <p:bldP spid="57" grpId="0"/>
      <p:bldP spid="62" grpId="0"/>
      <p:bldP spid="6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/>
          <p:cNvSpPr/>
          <p:nvPr/>
        </p:nvSpPr>
        <p:spPr bwMode="auto">
          <a:xfrm>
            <a:off x="9515615" y="2097505"/>
            <a:ext cx="1264920" cy="1905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Random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</a:t>
                </a:r>
                <a:r>
                  <a:rPr lang="en-US" b="1" dirty="0"/>
                  <a:t>random variable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is a function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𝒰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𝒱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b="1" dirty="0"/>
                  <a:t>Example: </a:t>
                </a:r>
              </a:p>
              <a:p>
                <a:endParaRPr lang="en-US" dirty="0"/>
              </a:p>
              <a:p>
                <a:r>
                  <a:rPr lang="en-US" dirty="0"/>
                  <a:t>		</a:t>
                </a:r>
                <a:r>
                  <a:rPr lang="nb-NO" sz="1800" b="0" i="1" dirty="0">
                    <a:latin typeface="Cambria Math" panose="02040503050406030204" pitchFamily="18" charset="0"/>
                  </a:rPr>
                  <a:t>	</a:t>
                </a:r>
                <a:endParaRPr lang="nb-NO" sz="180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r>
                  <a:rPr lang="nb-NO" b="0" i="1" dirty="0">
                    <a:latin typeface="Cambria Math" panose="02040503050406030204" pitchFamily="18" charset="0"/>
                  </a:rPr>
                  <a:t>		</a:t>
                </a:r>
              </a:p>
              <a:p>
                <a:r>
                  <a:rPr lang="nb-NO" i="1" dirty="0">
                    <a:latin typeface="Cambria Math" panose="02040503050406030204" pitchFamily="18" charset="0"/>
                  </a:rPr>
                  <a:t>		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547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15361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3333CC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</m:oMath>
                  </m:oMathPara>
                </a14:m>
                <a:endParaRPr lang="en-US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361" y="2296889"/>
                <a:ext cx="506329" cy="37949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850500" y="2296889"/>
                <a:ext cx="506329" cy="37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0500" y="2296889"/>
                <a:ext cx="506329" cy="37949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1471690" y="2958765"/>
                <a:ext cx="3329053" cy="451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limUpp>
                        <m:limUp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1690" y="2958765"/>
                <a:ext cx="3329053" cy="451277"/>
              </a:xfrm>
              <a:prstGeom prst="rect">
                <a:avLst/>
              </a:prstGeom>
              <a:blipFill rotWithShape="0">
                <a:blip r:embed="rId7"/>
                <a:stretch>
                  <a:fillRect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>
              <a:xfrm>
                <a:off x="1441307" y="3838575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3838575"/>
                <a:ext cx="1214563" cy="3077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1466707" y="2583746"/>
                <a:ext cx="2836033" cy="3727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[0,1, 2, …, 10]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6707" y="2583746"/>
                <a:ext cx="2836033" cy="372731"/>
              </a:xfrm>
              <a:prstGeom prst="rect">
                <a:avLst/>
              </a:prstGeom>
              <a:blipFill rotWithShape="0">
                <a:blip r:embed="rId9"/>
                <a:stretch>
                  <a:fillRect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812235" y="1696900"/>
                <a:ext cx="683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2235" y="1696900"/>
                <a:ext cx="683095" cy="40011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10073439" y="226197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73439" y="244869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73439" y="263541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23966" y="3634980"/>
            <a:ext cx="16991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10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73439" y="2822133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73439" y="3008854"/>
            <a:ext cx="8496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0073439" y="3304819"/>
                <a:ext cx="9137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3439" y="3304819"/>
                <a:ext cx="91371" cy="184666"/>
              </a:xfrm>
              <a:prstGeom prst="rect">
                <a:avLst/>
              </a:prstGeom>
              <a:blipFill rotWithShape="0">
                <a:blip r:embed="rId6"/>
                <a:stretch>
                  <a:fillRect l="-26667" r="-33333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441307" y="4264844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4264844"/>
                <a:ext cx="1214563" cy="3077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1441307" y="4691113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307" y="4691113"/>
                <a:ext cx="1214563" cy="30777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1434003" y="6278074"/>
                <a:ext cx="131394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=10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003" y="6278074"/>
                <a:ext cx="1313949" cy="307777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2534702" y="3821518"/>
                <a:ext cx="62068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702" y="3821518"/>
                <a:ext cx="620683" cy="307777"/>
              </a:xfrm>
              <a:prstGeom prst="rect">
                <a:avLst/>
              </a:prstGeom>
              <a:blipFill rotWithShape="0">
                <a:blip r:embed="rId1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539486" y="4264844"/>
                <a:ext cx="62068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9486" y="4264844"/>
                <a:ext cx="620683" cy="307777"/>
              </a:xfrm>
              <a:prstGeom prst="rect">
                <a:avLst/>
              </a:prstGeom>
              <a:blipFill rotWithShape="0">
                <a:blip r:embed="rId1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2506077" y="4572621"/>
                <a:ext cx="579774" cy="576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6077" y="4572621"/>
                <a:ext cx="579774" cy="576376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2918635" y="4682828"/>
                <a:ext cx="56137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635" y="4682828"/>
                <a:ext cx="561372" cy="307777"/>
              </a:xfrm>
              <a:prstGeom prst="rect">
                <a:avLst/>
              </a:prstGeom>
              <a:blipFill rotWithShape="0">
                <a:blip r:embed="rId17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3388486" y="4682828"/>
                <a:ext cx="90460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8486" y="4682828"/>
                <a:ext cx="904607" cy="307777"/>
              </a:xfrm>
              <a:prstGeom prst="rect">
                <a:avLst/>
              </a:prstGeom>
              <a:blipFill rotWithShape="0">
                <a:blip r:embed="rId18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>
              <a:xfrm>
                <a:off x="2636066" y="6292728"/>
                <a:ext cx="30560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6066" y="6292728"/>
                <a:ext cx="305604" cy="307777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5015319" y="4870874"/>
                <a:ext cx="28479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3333CC"/>
                    </a:solidFill>
                  </a:rPr>
                  <a:t>Uniform distribution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𝒰</m:t>
                    </m:r>
                  </m:oMath>
                </a14:m>
                <a:endParaRPr lang="en-US" sz="1600" dirty="0">
                  <a:solidFill>
                    <a:srgbClr val="3333CC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319" y="4870874"/>
                <a:ext cx="2847956" cy="338554"/>
              </a:xfrm>
              <a:prstGeom prst="rect">
                <a:avLst/>
              </a:prstGeom>
              <a:blipFill rotWithShape="0">
                <a:blip r:embed="rId21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/>
          <p:cNvSpPr/>
          <p:nvPr/>
        </p:nvSpPr>
        <p:spPr bwMode="auto">
          <a:xfrm>
            <a:off x="4898364" y="3838575"/>
            <a:ext cx="242262" cy="2747276"/>
          </a:xfrm>
          <a:prstGeom prst="rightBrace">
            <a:avLst>
              <a:gd name="adj1" fmla="val 85372"/>
              <a:gd name="adj2" fmla="val 48156"/>
            </a:avLst>
          </a:prstGeom>
          <a:noFill/>
          <a:ln w="285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5015319" y="5214595"/>
                <a:ext cx="28479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</a:rPr>
                  <a:t>but not 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𝒱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319" y="5214595"/>
                <a:ext cx="2847956" cy="338554"/>
              </a:xfrm>
              <a:prstGeom prst="rect">
                <a:avLst/>
              </a:prstGeom>
              <a:blipFill rotWithShape="0">
                <a:blip r:embed="rId22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430972" y="5341221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=5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72" y="5341221"/>
                <a:ext cx="1214563" cy="307777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2529151" y="5341221"/>
                <a:ext cx="62068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9151" y="5341221"/>
                <a:ext cx="620683" cy="307777"/>
              </a:xfrm>
              <a:prstGeom prst="rect">
                <a:avLst/>
              </a:prstGeom>
              <a:blipFill rotWithShape="0">
                <a:blip r:embed="rId24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1430972" y="5705584"/>
                <a:ext cx="121456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=6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972" y="5705584"/>
                <a:ext cx="1214563" cy="307777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607925" y="5702110"/>
                <a:ext cx="33374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925" y="5702110"/>
                <a:ext cx="333745" cy="307777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>
              <a:xfrm>
                <a:off x="1903356" y="5082731"/>
                <a:ext cx="29046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356" y="5082731"/>
                <a:ext cx="290464" cy="307777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>
              <a:xfrm>
                <a:off x="1903356" y="5989198"/>
                <a:ext cx="29046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356" y="5989198"/>
                <a:ext cx="290464" cy="307777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9444825" y="2834873"/>
                <a:ext cx="6830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4825" y="2834873"/>
                <a:ext cx="683095" cy="400110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8" name="Group 67"/>
          <p:cNvGrpSpPr/>
          <p:nvPr/>
        </p:nvGrpSpPr>
        <p:grpSpPr>
          <a:xfrm>
            <a:off x="10201509" y="2251841"/>
            <a:ext cx="487634" cy="1596328"/>
            <a:chOff x="10767132" y="2239068"/>
            <a:chExt cx="487634" cy="15963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/>
                <p:cNvSpPr/>
                <p:nvPr/>
              </p:nvSpPr>
              <p:spPr>
                <a:xfrm>
                  <a:off x="10822887" y="2239068"/>
                  <a:ext cx="431528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69" name="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22887" y="2239068"/>
                  <a:ext cx="431528" cy="215444"/>
                </a:xfrm>
                <a:prstGeom prst="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/>
                <p:cNvSpPr/>
                <p:nvPr/>
              </p:nvSpPr>
              <p:spPr>
                <a:xfrm>
                  <a:off x="10822887" y="2428582"/>
                  <a:ext cx="431528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22887" y="2428582"/>
                  <a:ext cx="431528" cy="215444"/>
                </a:xfrm>
                <a:prstGeom prst="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ectangle 70"/>
                <p:cNvSpPr/>
                <p:nvPr/>
              </p:nvSpPr>
              <p:spPr>
                <a:xfrm>
                  <a:off x="10767132" y="2618096"/>
                  <a:ext cx="48763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71" name="Rectangle 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67132" y="2618096"/>
                  <a:ext cx="487634" cy="215444"/>
                </a:xfrm>
                <a:prstGeom prst="rect">
                  <a:avLst/>
                </a:prstGeom>
                <a:blipFill rotWithShape="0">
                  <a:blip r:embed="rId32"/>
                  <a:stretch>
                    <a:fillRect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Rectangle 72"/>
                <p:cNvSpPr/>
                <p:nvPr/>
              </p:nvSpPr>
              <p:spPr>
                <a:xfrm>
                  <a:off x="10767132" y="2807610"/>
                  <a:ext cx="487634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73" name="Rectangle 7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67132" y="2807610"/>
                  <a:ext cx="487634" cy="215444"/>
                </a:xfrm>
                <a:prstGeom prst="rect">
                  <a:avLst/>
                </a:prstGeom>
                <a:blipFill rotWithShape="0">
                  <a:blip r:embed="rId32"/>
                  <a:stretch>
                    <a:fillRect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ectangle 73"/>
                <p:cNvSpPr/>
                <p:nvPr/>
              </p:nvSpPr>
              <p:spPr>
                <a:xfrm>
                  <a:off x="10822887" y="2997126"/>
                  <a:ext cx="431528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m:rPr>
                            <m:lit/>
                          </m:rPr>
                          <a:rPr lang="nb-NO" sz="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74" name="Rectangle 7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22887" y="2997126"/>
                  <a:ext cx="431528" cy="215444"/>
                </a:xfrm>
                <a:prstGeom prst="rect">
                  <a:avLst/>
                </a:prstGeom>
                <a:blipFill rotWithShape="0">
                  <a:blip r:embed="rId33"/>
                  <a:stretch>
                    <a:fillRect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Rectangle 81"/>
                <p:cNvSpPr/>
                <p:nvPr/>
              </p:nvSpPr>
              <p:spPr>
                <a:xfrm>
                  <a:off x="10878642" y="3619952"/>
                  <a:ext cx="269626" cy="21544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82" name="Rectangle 8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78642" y="3619952"/>
                  <a:ext cx="269626" cy="215444"/>
                </a:xfrm>
                <a:prstGeom prst="rect">
                  <a:avLst/>
                </a:prstGeom>
                <a:blipFill rotWithShape="0">
                  <a:blip r:embed="rId3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34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Randomized algorithms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</p:spPr>
            <p:txBody>
              <a:bodyPr/>
              <a:lstStyle/>
              <a:p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Deterministic algorithm:        </a:t>
                </a:r>
              </a:p>
              <a:p>
                <a:pPr marL="0" indent="0"/>
                <a:r>
                  <a:rPr lang="en-US" dirty="0"/>
                  <a:t>	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Randomized algorithm:      </a:t>
                </a:r>
              </a:p>
              <a:p>
                <a:pPr marL="0" indent="0"/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←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	where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  <m:groupChr>
                      <m:groupChrPr>
                        <m:chr m:val="←"/>
                        <m:vertJc m:val="bot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/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groupChr>
                      <m:groupChrPr>
                        <m:chr m:val="←"/>
                        <m:vertJc m:val="bot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Example</a:t>
                </a:r>
                <a:r>
                  <a:rPr lang="en-US" b="1" dirty="0" smtClean="0"/>
                  <a:t>:</a:t>
                </a:r>
                <a:br>
                  <a:rPr lang="en-US" b="1" dirty="0" smtClean="0"/>
                </a:br>
                <a:r>
                  <a:rPr lang="en-US" b="1" dirty="0"/>
                  <a:t/>
                </a:r>
                <a:br>
                  <a:rPr lang="en-US" b="1" dirty="0"/>
                </a:br>
                <a:r>
                  <a:rPr lang="en-US" b="1" dirty="0"/>
                  <a:t>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Enc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dirty="0"/>
                  <a:t>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𝑌</m:t>
                    </m:r>
                    <m:groupChr>
                      <m:groupChrPr>
                        <m:chr m:val="←"/>
                        <m:vertJc m:val="bot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/>
                <a:r>
                  <a:rPr lang="en-US" dirty="0"/>
                  <a:t>	 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684086"/>
              </a:xfrm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/>
          <p:cNvSpPr/>
          <p:nvPr/>
        </p:nvSpPr>
        <p:spPr bwMode="auto">
          <a:xfrm>
            <a:off x="7559040" y="1493520"/>
            <a:ext cx="1264920" cy="1905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10023269" y="1493520"/>
            <a:ext cx="1264920" cy="1905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716775" y="1044266"/>
            <a:ext cx="2214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Inputs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23269" y="1044266"/>
            <a:ext cx="2214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Outputs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33764" y="2226317"/>
                <a:ext cx="2577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764" y="2226317"/>
                <a:ext cx="257763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4286" r="-9524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417630" y="2410983"/>
                <a:ext cx="7128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7630" y="2410983"/>
                <a:ext cx="712824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9402" r="-13675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stCxn id="20" idx="6"/>
            <a:endCxn id="21" idx="2"/>
          </p:cNvCxnSpPr>
          <p:nvPr/>
        </p:nvCxnSpPr>
        <p:spPr bwMode="auto">
          <a:xfrm>
            <a:off x="8236596" y="2142259"/>
            <a:ext cx="2363467" cy="109743"/>
          </a:xfrm>
          <a:prstGeom prst="straightConnector1">
            <a:avLst/>
          </a:prstGeom>
          <a:ln w="19050"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 bwMode="auto">
          <a:xfrm>
            <a:off x="7559040" y="3864454"/>
            <a:ext cx="1264920" cy="1905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6" name="Rounded Rectangle 15"/>
          <p:cNvSpPr/>
          <p:nvPr/>
        </p:nvSpPr>
        <p:spPr bwMode="auto">
          <a:xfrm>
            <a:off x="10023269" y="3864454"/>
            <a:ext cx="1264920" cy="1905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0" name="Oval 19"/>
          <p:cNvSpPr/>
          <p:nvPr/>
        </p:nvSpPr>
        <p:spPr bwMode="auto">
          <a:xfrm>
            <a:off x="8062617" y="2058201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1" name="Oval 20"/>
          <p:cNvSpPr/>
          <p:nvPr/>
        </p:nvSpPr>
        <p:spPr bwMode="auto">
          <a:xfrm>
            <a:off x="10600063" y="2167944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001163" y="4597251"/>
                <a:ext cx="2577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163" y="4597251"/>
                <a:ext cx="257763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4286" r="-9524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>
            <a:stCxn id="27" idx="6"/>
            <a:endCxn id="29" idx="2"/>
          </p:cNvCxnSpPr>
          <p:nvPr/>
        </p:nvCxnSpPr>
        <p:spPr bwMode="auto">
          <a:xfrm flipV="1">
            <a:off x="8203995" y="4461815"/>
            <a:ext cx="2022106" cy="51378"/>
          </a:xfrm>
          <a:prstGeom prst="straightConnector1">
            <a:avLst/>
          </a:prstGeom>
          <a:ln w="19050"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 bwMode="auto">
          <a:xfrm>
            <a:off x="8030016" y="4429135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001163" y="5299092"/>
                <a:ext cx="32861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163" y="5299092"/>
                <a:ext cx="328615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4528" r="-24528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Oval 28"/>
          <p:cNvSpPr/>
          <p:nvPr/>
        </p:nvSpPr>
        <p:spPr bwMode="auto">
          <a:xfrm>
            <a:off x="10226101" y="4094486"/>
            <a:ext cx="814411" cy="734658"/>
          </a:xfrm>
          <a:prstGeom prst="ellipse">
            <a:avLst/>
          </a:prstGeom>
          <a:solidFill>
            <a:srgbClr val="FCB4AA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7" name="Oval 36"/>
          <p:cNvSpPr/>
          <p:nvPr/>
        </p:nvSpPr>
        <p:spPr bwMode="auto">
          <a:xfrm>
            <a:off x="8075655" y="5170308"/>
            <a:ext cx="173979" cy="168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39" name="Straight Arrow Connector 38"/>
          <p:cNvCxnSpPr/>
          <p:nvPr/>
        </p:nvCxnSpPr>
        <p:spPr bwMode="auto">
          <a:xfrm flipV="1">
            <a:off x="8267437" y="5059176"/>
            <a:ext cx="2022106" cy="169012"/>
          </a:xfrm>
          <a:prstGeom prst="straightConnector1">
            <a:avLst/>
          </a:prstGeom>
          <a:ln w="19050">
            <a:headEnd type="none" w="med" len="med"/>
            <a:tailEnd type="triangle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854300" y="4298645"/>
                <a:ext cx="28479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solidFill>
                      <a:srgbClr val="C00000"/>
                    </a:solidFill>
                  </a:rPr>
                  <a:t> is a random variable!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4300" y="4298645"/>
                <a:ext cx="2847956" cy="338554"/>
              </a:xfrm>
              <a:prstGeom prst="rect">
                <a:avLst/>
              </a:prstGeom>
              <a:blipFill rotWithShape="0">
                <a:blip r:embed="rId9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0451766" y="4441913"/>
                <a:ext cx="535018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1766" y="4441913"/>
                <a:ext cx="53501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9195" t="-2222" r="-16092" b="-3777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5-Point Star 30"/>
          <p:cNvSpPr/>
          <p:nvPr/>
        </p:nvSpPr>
        <p:spPr bwMode="auto">
          <a:xfrm>
            <a:off x="10516767" y="4169420"/>
            <a:ext cx="168372" cy="164615"/>
          </a:xfrm>
          <a:prstGeom prst="star5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5-Point Star 31"/>
          <p:cNvSpPr/>
          <p:nvPr/>
        </p:nvSpPr>
        <p:spPr bwMode="auto">
          <a:xfrm>
            <a:off x="10774042" y="4298645"/>
            <a:ext cx="168372" cy="164615"/>
          </a:xfrm>
          <a:prstGeom prst="star5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3" name="5-Point Star 32"/>
          <p:cNvSpPr/>
          <p:nvPr/>
        </p:nvSpPr>
        <p:spPr bwMode="auto">
          <a:xfrm>
            <a:off x="10344747" y="4366743"/>
            <a:ext cx="168372" cy="164615"/>
          </a:xfrm>
          <a:prstGeom prst="star5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8" name="Oval 37"/>
          <p:cNvSpPr/>
          <p:nvPr/>
        </p:nvSpPr>
        <p:spPr bwMode="auto">
          <a:xfrm>
            <a:off x="10289543" y="4718912"/>
            <a:ext cx="814411" cy="734658"/>
          </a:xfrm>
          <a:prstGeom prst="ellipse">
            <a:avLst/>
          </a:prstGeom>
          <a:solidFill>
            <a:srgbClr val="FFFF00">
              <a:alpha val="94000"/>
            </a:srgb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425605" y="4991997"/>
                <a:ext cx="587340" cy="27699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5605" y="4991997"/>
                <a:ext cx="587340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7216" t="-2222" r="-13402" b="-3777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61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4" grpId="0"/>
      <p:bldP spid="27" grpId="0" animBg="1"/>
      <p:bldP spid="36" grpId="0"/>
      <p:bldP spid="29" grpId="0" animBg="1"/>
      <p:bldP spid="37" grpId="0" animBg="1"/>
      <p:bldP spid="30" grpId="0"/>
      <p:bldP spid="25" grpId="0"/>
      <p:bldP spid="31" grpId="0" animBg="1"/>
      <p:bldP spid="32" grpId="0" animBg="1"/>
      <p:bldP spid="33" grpId="0" animBg="1"/>
      <p:bldP spid="38" grpId="0" animBg="1"/>
      <p:bldP spid="3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Randomized algorithms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068415"/>
              </a:xfrm>
            </p:spPr>
            <p:txBody>
              <a:bodyPr/>
              <a:lstStyle/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What does </a:t>
                </a:r>
                <a:r>
                  <a:rPr lang="nb-NO" i="1" dirty="0" smtClean="0">
                    <a:solidFill>
                      <a:srgbClr val="C00000"/>
                    </a:solidFill>
                  </a:rPr>
                  <a:t>"</a:t>
                </a:r>
                <a:r>
                  <a:rPr lang="en-US" i="1" dirty="0" smtClean="0">
                    <a:solidFill>
                      <a:srgbClr val="C00000"/>
                    </a:solidFill>
                  </a:rPr>
                  <a:t>where </a:t>
                </a:r>
                <a:r>
                  <a:rPr lang="en-US" i="1" dirty="0">
                    <a:solidFill>
                      <a:srgbClr val="C00000"/>
                    </a:solidFill>
                  </a:rPr>
                  <a:t>the probability is over the random choice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groupChr>
                      <m:groupChrPr>
                        <m:chr m:val="←"/>
                        <m:vertJc m:val="bot"/>
                        <m:ctrlPr>
                          <a:rPr lang="nb-NO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nb-NO" i="1" dirty="0" smtClean="0">
                    <a:solidFill>
                      <a:srgbClr val="C00000"/>
                    </a:solidFill>
                  </a:rPr>
                  <a:t>"</a:t>
                </a:r>
                <a:r>
                  <a:rPr lang="nb-NO" dirty="0" smtClean="0"/>
                  <a:t> mean?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Notice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 smtClean="0"/>
                  <a:t> are </a:t>
                </a:r>
                <a:r>
                  <a:rPr lang="nb-NO" i="1" dirty="0" smtClean="0"/>
                  <a:t>fixed</a:t>
                </a:r>
                <a:r>
                  <a:rPr lang="nb-NO" dirty="0" smtClean="0"/>
                  <a:t> in the definition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What </a:t>
                </a:r>
                <a:r>
                  <a:rPr lang="nb-NO" i="1" dirty="0" smtClean="0"/>
                  <a:t>varies</a:t>
                </a:r>
                <a:r>
                  <a:rPr lang="nb-NO" dirty="0" smtClean="0"/>
                  <a:t> is the choice of the key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nb-NO" dirty="0" smtClean="0"/>
                  <a:t>			           (assuming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ℰ</m:t>
                    </m:r>
                  </m:oMath>
                </a14:m>
                <a:r>
                  <a:rPr lang="nb-NO" dirty="0" smtClean="0"/>
                  <a:t> is deterministic)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Thus, formally we have a </a:t>
                </a:r>
                <a:r>
                  <a:rPr lang="nb-NO" i="1" dirty="0" smtClean="0"/>
                  <a:t>random variable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ℰ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⋅,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nb-NO" dirty="0" smtClean="0"/>
                  <a:t> 		             (sample space: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nb-NO" dirty="0" smtClean="0"/>
                  <a:t>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dirty="0" smtClean="0"/>
                  <a:t>The probability that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ℰ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⋅,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nb-NO" dirty="0" smtClean="0"/>
                  <a:t> is thus </a:t>
                </a:r>
                <a:r>
                  <a:rPr lang="nb-NO" dirty="0" smtClean="0">
                    <a:solidFill>
                      <a:srgbClr val="3333CC"/>
                    </a:solidFill>
                  </a:rPr>
                  <a:t>"|all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nb-NO" dirty="0" smtClean="0">
                    <a:solidFill>
                      <a:srgbClr val="3333CC"/>
                    </a:solidFill>
                  </a:rPr>
                  <a:t> such that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ℰ</m:t>
                    </m:r>
                    <m:d>
                      <m:dPr>
                        <m:ctrlPr>
                          <a:rPr lang="nb-NO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solidFill>
                              <a:srgbClr val="3333CC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nb-NO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rgbClr val="3333CC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nb-NO" dirty="0" smtClean="0">
                    <a:solidFill>
                      <a:srgbClr val="3333CC"/>
                    </a:solidFill>
                  </a:rPr>
                  <a:t>|"</a:t>
                </a:r>
                <a:r>
                  <a:rPr lang="nb-NO" dirty="0" smtClean="0"/>
                  <a:t> / </a:t>
                </a:r>
                <a:r>
                  <a:rPr lang="nb-NO" dirty="0" smtClean="0">
                    <a:solidFill>
                      <a:srgbClr val="FF0000"/>
                    </a:solidFill>
                  </a:rPr>
                  <a:t>"|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nb-NO" dirty="0" smtClean="0">
                    <a:solidFill>
                      <a:srgbClr val="FF0000"/>
                    </a:solidFill>
                  </a:rPr>
                  <a:t>|"</a:t>
                </a:r>
                <a:r>
                  <a:rPr lang="nb-NO" dirty="0" smtClean="0"/>
                  <a:t> 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068415"/>
              </a:xfrm>
              <a:blipFill rotWithShape="0">
                <a:blip r:embed="rId2"/>
                <a:stretch>
                  <a:fillRect l="-493" r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 txBox="1">
                <a:spLocks/>
              </p:cNvSpPr>
              <p:nvPr/>
            </p:nvSpPr>
            <p:spPr bwMode="auto">
              <a:xfrm>
                <a:off x="635831" y="1098999"/>
                <a:ext cx="10644972" cy="157706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Definition: </a:t>
                </a:r>
                <a:r>
                  <a:rPr lang="en-US" dirty="0" smtClean="0"/>
                  <a:t>An encryption scheme has </a:t>
                </a:r>
                <a:r>
                  <a:rPr lang="nb-NO" b="1" dirty="0" smtClean="0"/>
                  <a:t>one-time perfect privacy</a:t>
                </a:r>
                <a:r>
                  <a:rPr lang="nb-NO" dirty="0"/>
                  <a:t> </a:t>
                </a:r>
                <a:r>
                  <a:rPr lang="nb-NO" dirty="0" smtClean="0"/>
                  <a:t>if for </a:t>
                </a:r>
                <a:r>
                  <a:rPr lang="nb-NO" dirty="0" err="1" smtClean="0"/>
                  <a:t>any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 smtClean="0"/>
                  <a:t> and any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 smtClean="0"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nb-NO" dirty="0" smtClean="0"/>
              </a:p>
              <a:p>
                <a:pPr indent="0">
                  <a:spcBef>
                    <a:spcPct val="0"/>
                  </a:spcBef>
                </a:pPr>
                <a:endParaRPr lang="en-US" dirty="0" smtClean="0"/>
              </a:p>
              <a:p>
                <a:pPr indent="0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ℰ</m:t>
                              </m:r>
                            </m:e>
                            <m:sub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indent="0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dirty="0" smtClean="0"/>
                  <a:t>where the probability is over </a:t>
                </a:r>
                <a:r>
                  <a:rPr lang="en-US" dirty="0"/>
                  <a:t>the random choice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  <m:groupChr>
                      <m:groupChrPr>
                        <m:chr m:val="←"/>
                        <m:vertJc m:val="bot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a:rPr lang="nb-NO" i="1"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dirty="0"/>
                  <a:t> and the random coins used by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ℰ</m:t>
                    </m:r>
                  </m:oMath>
                </a14:m>
                <a:r>
                  <a:rPr lang="en-US" dirty="0"/>
                  <a:t> (if any</a:t>
                </a:r>
                <a:r>
                  <a:rPr lang="en-US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6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831" y="1098999"/>
                <a:ext cx="10644972" cy="1577069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781350" y="5738966"/>
                <a:ext cx="237200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1400" dirty="0" smtClean="0"/>
                  <a:t> = size of set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1400" dirty="0" smtClean="0"/>
                  <a:t> 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350" y="5738966"/>
                <a:ext cx="2372009" cy="307777"/>
              </a:xfrm>
              <a:prstGeom prst="rect">
                <a:avLst/>
              </a:prstGeom>
              <a:blipFill rotWithShape="0">
                <a:blip r:embed="rId4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 bwMode="auto">
          <a:xfrm flipH="1" flipV="1">
            <a:off x="7541539" y="5187637"/>
            <a:ext cx="677670" cy="4634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8967355" y="5187637"/>
            <a:ext cx="311727" cy="4634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02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Block ciphers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Pseudorandom functions and </a:t>
            </a:r>
            <a:r>
              <a:rPr lang="en-US" dirty="0" err="1"/>
              <a:t>pseuorandom</a:t>
            </a:r>
            <a:r>
              <a:rPr lang="en-US" dirty="0"/>
              <a:t> permutations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39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K4500-UIO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CFF9DA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dash"/>
          <a:round/>
          <a:headEnd type="none" w="med" len="med"/>
          <a:tailEnd type="none" w="med" len="med"/>
        </a:ln>
        <a:effectLst/>
        <a:extLst/>
      </a:spPr>
      <a:bodyPr rtlCol="0" anchor="ctr"/>
      <a:lstStyle>
        <a:defPPr algn="ctr">
          <a:defRPr/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7956CE9B-5D63-4B87-A989-DA7CD1F170FB}" vid="{1AE45AA9-27B5-4B56-B075-B66CFC0D777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C000"/>
    </a:accent3>
    <a:accent4>
      <a:srgbClr val="7030A0"/>
    </a:accent4>
    <a:accent5>
      <a:srgbClr val="FF0000"/>
    </a:accent5>
    <a:accent6>
      <a:srgbClr val="CFF9DA"/>
    </a:accent6>
    <a:hlink>
      <a:srgbClr val="0000E5"/>
    </a:hlink>
    <a:folHlink>
      <a:srgbClr val="0000E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8207</TotalTime>
  <Words>2777</Words>
  <Application>Microsoft Office PowerPoint</Application>
  <PresentationFormat>Widescreen</PresentationFormat>
  <Paragraphs>1119</Paragraphs>
  <Slides>63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3" baseType="lpstr">
      <vt:lpstr>Consolas</vt:lpstr>
      <vt:lpstr>Stencil</vt:lpstr>
      <vt:lpstr>Century Gothic</vt:lpstr>
      <vt:lpstr>Calibri</vt:lpstr>
      <vt:lpstr>Times New Roman</vt:lpstr>
      <vt:lpstr>Wingdings</vt:lpstr>
      <vt:lpstr>Comic Sans MS</vt:lpstr>
      <vt:lpstr>Arial</vt:lpstr>
      <vt:lpstr>Cambria Math</vt:lpstr>
      <vt:lpstr>TEK4500-UIO</vt:lpstr>
      <vt:lpstr>Lecture 1 – Introduction to cryptography</vt:lpstr>
      <vt:lpstr>Today's agenda</vt:lpstr>
      <vt:lpstr>What is cryptography?</vt:lpstr>
      <vt:lpstr>What is cryptography?</vt:lpstr>
      <vt:lpstr>What is cryptography?</vt:lpstr>
      <vt:lpstr>What is cryptography?</vt:lpstr>
      <vt:lpstr>Ideal solution: secure channels</vt:lpstr>
      <vt:lpstr>Creating secure channels: encryption schemes</vt:lpstr>
      <vt:lpstr>Creating secure channels: encryption schemes</vt:lpstr>
      <vt:lpstr>Basic goals of cryptography</vt:lpstr>
      <vt:lpstr>Basic goals of cryptography</vt:lpstr>
      <vt:lpstr>Some notation</vt:lpstr>
      <vt:lpstr>Symmetric encryption – syntax </vt:lpstr>
      <vt:lpstr>PowerPoint Presentation</vt:lpstr>
      <vt:lpstr>Ceasar cipher</vt:lpstr>
      <vt:lpstr>Ceasar cipher (ROT-13)</vt:lpstr>
      <vt:lpstr>Ceasar cipher</vt:lpstr>
      <vt:lpstr>Modular arithmetic </vt:lpstr>
      <vt:lpstr>Modular arithmetic </vt:lpstr>
      <vt:lpstr>Modular arithmetic </vt:lpstr>
      <vt:lpstr>Modular arithmetic </vt:lpstr>
      <vt:lpstr>Ceasar cipher</vt:lpstr>
      <vt:lpstr>ROT-13</vt:lpstr>
      <vt:lpstr>ROT-K</vt:lpstr>
      <vt:lpstr>Attacking ROT-K</vt:lpstr>
      <vt:lpstr>Substitution cipher </vt:lpstr>
      <vt:lpstr>Substitution cipher </vt:lpstr>
      <vt:lpstr>Substitution cipher 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Attacking the substitution cipher</vt:lpstr>
      <vt:lpstr>Conclusions</vt:lpstr>
      <vt:lpstr>Historical approach to crypto development</vt:lpstr>
      <vt:lpstr>Modern approach</vt:lpstr>
      <vt:lpstr>The one-time-pad (OTP)</vt:lpstr>
      <vt:lpstr>One-time perfect privacy</vt:lpstr>
      <vt:lpstr>One-time pad – perfect?</vt:lpstr>
      <vt:lpstr>Wanted: security definition for symmetric encryption</vt:lpstr>
      <vt:lpstr>Outline of course</vt:lpstr>
      <vt:lpstr>Outline of course</vt:lpstr>
      <vt:lpstr>Outline of course</vt:lpstr>
      <vt:lpstr>Much more to cryptography</vt:lpstr>
      <vt:lpstr>The security pyramid</vt:lpstr>
      <vt:lpstr>PowerPoint Presentation</vt:lpstr>
      <vt:lpstr>Discrete probability</vt:lpstr>
      <vt:lpstr>Discrete probability</vt:lpstr>
      <vt:lpstr>Union bound</vt:lpstr>
      <vt:lpstr>Independence</vt:lpstr>
      <vt:lpstr>Law of total probability</vt:lpstr>
      <vt:lpstr>Law of total probability</vt:lpstr>
      <vt:lpstr>Random variables</vt:lpstr>
      <vt:lpstr>Random variables</vt:lpstr>
      <vt:lpstr>Random variables</vt:lpstr>
      <vt:lpstr>Randomized algorithms</vt:lpstr>
      <vt:lpstr>Randomized algorithms</vt:lpstr>
      <vt:lpstr>Next week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272</cp:revision>
  <dcterms:created xsi:type="dcterms:W3CDTF">2020-06-02T10:31:43Z</dcterms:created>
  <dcterms:modified xsi:type="dcterms:W3CDTF">2024-08-28T12:39:25Z</dcterms:modified>
</cp:coreProperties>
</file>