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37"/>
  </p:notesMasterIdLst>
  <p:handoutMasterIdLst>
    <p:handoutMasterId r:id="rId38"/>
  </p:handoutMasterIdLst>
  <p:sldIdLst>
    <p:sldId id="327" r:id="rId2"/>
    <p:sldId id="406" r:id="rId3"/>
    <p:sldId id="339" r:id="rId4"/>
    <p:sldId id="409" r:id="rId5"/>
    <p:sldId id="417" r:id="rId6"/>
    <p:sldId id="420" r:id="rId7"/>
    <p:sldId id="395" r:id="rId8"/>
    <p:sldId id="335" r:id="rId9"/>
    <p:sldId id="331" r:id="rId10"/>
    <p:sldId id="422" r:id="rId11"/>
    <p:sldId id="390" r:id="rId12"/>
    <p:sldId id="410" r:id="rId13"/>
    <p:sldId id="394" r:id="rId14"/>
    <p:sldId id="392" r:id="rId15"/>
    <p:sldId id="393" r:id="rId16"/>
    <p:sldId id="411" r:id="rId17"/>
    <p:sldId id="423" r:id="rId18"/>
    <p:sldId id="378" r:id="rId19"/>
    <p:sldId id="421" r:id="rId20"/>
    <p:sldId id="376" r:id="rId21"/>
    <p:sldId id="379" r:id="rId22"/>
    <p:sldId id="424" r:id="rId23"/>
    <p:sldId id="371" r:id="rId24"/>
    <p:sldId id="425" r:id="rId25"/>
    <p:sldId id="415" r:id="rId26"/>
    <p:sldId id="365" r:id="rId27"/>
    <p:sldId id="366" r:id="rId28"/>
    <p:sldId id="367" r:id="rId29"/>
    <p:sldId id="382" r:id="rId30"/>
    <p:sldId id="383" r:id="rId31"/>
    <p:sldId id="414" r:id="rId32"/>
    <p:sldId id="418" r:id="rId33"/>
    <p:sldId id="419" r:id="rId34"/>
    <p:sldId id="388" r:id="rId35"/>
    <p:sldId id="38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FFF3CD"/>
    <a:srgbClr val="FFE285"/>
    <a:srgbClr val="FFD5D5"/>
    <a:srgbClr val="EFEFFB"/>
    <a:srgbClr val="CC00FF"/>
    <a:srgbClr val="00D09E"/>
    <a:srgbClr val="EC1C24"/>
    <a:srgbClr val="6FA58E"/>
    <a:srgbClr val="0B0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4" autoAdjust="0"/>
    <p:restoredTop sz="91562" autoAdjust="0"/>
  </p:normalViewPr>
  <p:slideViewPr>
    <p:cSldViewPr snapToGrid="0" showGuides="1">
      <p:cViewPr varScale="1">
        <p:scale>
          <a:sx n="105" d="100"/>
          <a:sy n="105" d="100"/>
        </p:scale>
        <p:origin x="528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FD882CCD-75A7-4A8C-ADB2-CF2DC2D33590}"/>
    <pc:docChg chg="custSel modSld">
      <pc:chgData name="Håkon Jacobsen" userId="1593ab28-bd3f-46f2-a611-8d984e03f573" providerId="ADAL" clId="{FD882CCD-75A7-4A8C-ADB2-CF2DC2D33590}" dt="2024-06-26T11:11:26.371" v="22" actId="207"/>
      <pc:docMkLst>
        <pc:docMk/>
      </pc:docMkLst>
      <pc:sldChg chg="modSp">
        <pc:chgData name="Håkon Jacobsen" userId="1593ab28-bd3f-46f2-a611-8d984e03f573" providerId="ADAL" clId="{FD882CCD-75A7-4A8C-ADB2-CF2DC2D33590}" dt="2024-06-26T11:08:44.485" v="7" actId="20577"/>
        <pc:sldMkLst>
          <pc:docMk/>
          <pc:sldMk cId="3183405744" sldId="378"/>
        </pc:sldMkLst>
        <pc:graphicFrameChg chg="mod">
          <ac:chgData name="Håkon Jacobsen" userId="1593ab28-bd3f-46f2-a611-8d984e03f573" providerId="ADAL" clId="{FD882CCD-75A7-4A8C-ADB2-CF2DC2D33590}" dt="2024-06-26T11:08:44.485" v="7" actId="20577"/>
          <ac:graphicFrameMkLst>
            <pc:docMk/>
            <pc:sldMk cId="3183405744" sldId="378"/>
            <ac:graphicFrameMk id="6" creationId="{00000000-0000-0000-0000-000000000000}"/>
          </ac:graphicFrameMkLst>
        </pc:graphicFrameChg>
      </pc:sldChg>
      <pc:sldChg chg="addSp delSp modSp modAnim">
        <pc:chgData name="Håkon Jacobsen" userId="1593ab28-bd3f-46f2-a611-8d984e03f573" providerId="ADAL" clId="{FD882CCD-75A7-4A8C-ADB2-CF2DC2D33590}" dt="2024-06-26T11:11:26.371" v="22" actId="207"/>
        <pc:sldMkLst>
          <pc:docMk/>
          <pc:sldMk cId="2044710916" sldId="383"/>
        </pc:sldMkLst>
        <pc:spChg chg="add mod">
          <ac:chgData name="Håkon Jacobsen" userId="1593ab28-bd3f-46f2-a611-8d984e03f573" providerId="ADAL" clId="{FD882CCD-75A7-4A8C-ADB2-CF2DC2D33590}" dt="2024-06-26T11:10:50.957" v="16" actId="20577"/>
          <ac:spMkLst>
            <pc:docMk/>
            <pc:sldMk cId="2044710916" sldId="383"/>
            <ac:spMk id="36" creationId="{CCE18DD7-7D64-423A-A8CA-4129963871B1}"/>
          </ac:spMkLst>
        </pc:spChg>
        <pc:spChg chg="add mod">
          <ac:chgData name="Håkon Jacobsen" userId="1593ab28-bd3f-46f2-a611-8d984e03f573" providerId="ADAL" clId="{FD882CCD-75A7-4A8C-ADB2-CF2DC2D33590}" dt="2024-06-26T11:10:48.708" v="15" actId="20577"/>
          <ac:spMkLst>
            <pc:docMk/>
            <pc:sldMk cId="2044710916" sldId="383"/>
            <ac:spMk id="37" creationId="{EFE87CBF-020C-41F3-8527-B6CE5500FFC2}"/>
          </ac:spMkLst>
        </pc:spChg>
        <pc:spChg chg="mod">
          <ac:chgData name="Håkon Jacobsen" userId="1593ab28-bd3f-46f2-a611-8d984e03f573" providerId="ADAL" clId="{FD882CCD-75A7-4A8C-ADB2-CF2DC2D33590}" dt="2024-06-26T11:11:26.371" v="22" actId="207"/>
          <ac:spMkLst>
            <pc:docMk/>
            <pc:sldMk cId="2044710916" sldId="383"/>
            <ac:spMk id="39" creationId="{00000000-0000-0000-0000-000000000000}"/>
          </ac:spMkLst>
        </pc:spChg>
        <pc:picChg chg="add">
          <ac:chgData name="Håkon Jacobsen" userId="1593ab28-bd3f-46f2-a611-8d984e03f573" providerId="ADAL" clId="{FD882CCD-75A7-4A8C-ADB2-CF2DC2D33590}" dt="2024-06-26T11:09:57.654" v="9"/>
          <ac:picMkLst>
            <pc:docMk/>
            <pc:sldMk cId="2044710916" sldId="383"/>
            <ac:picMk id="35" creationId="{7A7A7FF4-A1F2-4762-8775-516C9D74F803}"/>
          </ac:picMkLst>
        </pc:picChg>
        <pc:picChg chg="del">
          <ac:chgData name="Håkon Jacobsen" userId="1593ab28-bd3f-46f2-a611-8d984e03f573" providerId="ADAL" clId="{FD882CCD-75A7-4A8C-ADB2-CF2DC2D33590}" dt="2024-06-26T11:09:56.779" v="8" actId="478"/>
          <ac:picMkLst>
            <pc:docMk/>
            <pc:sldMk cId="2044710916" sldId="383"/>
            <ac:picMk id="38" creationId="{00000000-0000-0000-0000-000000000000}"/>
          </ac:picMkLst>
        </pc:picChg>
      </pc:sldChg>
      <pc:sldChg chg="delSp delAnim modAnim">
        <pc:chgData name="Håkon Jacobsen" userId="1593ab28-bd3f-46f2-a611-8d984e03f573" providerId="ADAL" clId="{FD882CCD-75A7-4A8C-ADB2-CF2DC2D33590}" dt="2024-06-26T11:06:51.211" v="3"/>
        <pc:sldMkLst>
          <pc:docMk/>
          <pc:sldMk cId="1134044091" sldId="420"/>
        </pc:sldMkLst>
        <pc:spChg chg="del">
          <ac:chgData name="Håkon Jacobsen" userId="1593ab28-bd3f-46f2-a611-8d984e03f573" providerId="ADAL" clId="{FD882CCD-75A7-4A8C-ADB2-CF2DC2D33590}" dt="2024-06-26T11:06:32.445" v="2" actId="478"/>
          <ac:spMkLst>
            <pc:docMk/>
            <pc:sldMk cId="1134044091" sldId="420"/>
            <ac:spMk id="3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10/30/2024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79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41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6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74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91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87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86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85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26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62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695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3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3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57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1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6278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1893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5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image" Target="../media/image1.png"/><Relationship Id="rId5" Type="http://schemas.openxmlformats.org/officeDocument/2006/relationships/image" Target="../media/image4.png"/><Relationship Id="rId10" Type="http://schemas.openxmlformats.org/officeDocument/2006/relationships/image" Target="../media/image710.png"/><Relationship Id="rId4" Type="http://schemas.openxmlformats.org/officeDocument/2006/relationships/image" Target="../media/image110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20.png"/><Relationship Id="rId3" Type="http://schemas.openxmlformats.org/officeDocument/2006/relationships/image" Target="../media/image381.png"/><Relationship Id="rId7" Type="http://schemas.openxmlformats.org/officeDocument/2006/relationships/image" Target="../media/image160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5" Type="http://schemas.openxmlformats.org/officeDocument/2006/relationships/image" Target="../media/image401.png"/><Relationship Id="rId10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280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9.png"/><Relationship Id="rId21" Type="http://schemas.openxmlformats.org/officeDocument/2006/relationships/image" Target="../media/image30.png"/><Relationship Id="rId7" Type="http://schemas.openxmlformats.org/officeDocument/2006/relationships/image" Target="../media/image13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8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5" Type="http://schemas.openxmlformats.org/officeDocument/2006/relationships/image" Target="../media/image11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6.png"/><Relationship Id="rId19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1010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2.png"/><Relationship Id="rId13" Type="http://schemas.openxmlformats.org/officeDocument/2006/relationships/image" Target="../media/image431.png"/><Relationship Id="rId7" Type="http://schemas.openxmlformats.org/officeDocument/2006/relationships/image" Target="../media/image391.png"/><Relationship Id="rId12" Type="http://schemas.openxmlformats.org/officeDocument/2006/relationships/image" Target="../media/image2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1.png"/><Relationship Id="rId11" Type="http://schemas.openxmlformats.org/officeDocument/2006/relationships/image" Target="../media/image20.png"/><Relationship Id="rId5" Type="http://schemas.openxmlformats.org/officeDocument/2006/relationships/image" Target="../media/image2911.png"/><Relationship Id="rId10" Type="http://schemas.openxmlformats.org/officeDocument/2006/relationships/image" Target="../media/image421.png"/><Relationship Id="rId4" Type="http://schemas.openxmlformats.org/officeDocument/2006/relationships/image" Target="../media/image2810.png"/><Relationship Id="rId9" Type="http://schemas.openxmlformats.org/officeDocument/2006/relationships/image" Target="../media/image411.png"/><Relationship Id="rId14" Type="http://schemas.openxmlformats.org/officeDocument/2006/relationships/image" Target="../media/image4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550.png"/><Relationship Id="rId3" Type="http://schemas.openxmlformats.org/officeDocument/2006/relationships/image" Target="../media/image52.png"/><Relationship Id="rId7" Type="http://schemas.openxmlformats.org/officeDocument/2006/relationships/image" Target="../media/image58.png"/><Relationship Id="rId12" Type="http://schemas.openxmlformats.org/officeDocument/2006/relationships/image" Target="../media/image54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56.png"/><Relationship Id="rId5" Type="http://schemas.openxmlformats.org/officeDocument/2006/relationships/image" Target="../media/image55.png"/><Relationship Id="rId15" Type="http://schemas.openxmlformats.org/officeDocument/2006/relationships/image" Target="../media/image570.png"/><Relationship Id="rId10" Type="http://schemas.openxmlformats.org/officeDocument/2006/relationships/image" Target="../media/image480.png"/><Relationship Id="rId4" Type="http://schemas.microsoft.com/office/2007/relationships/hdphoto" Target="../media/hdphoto2.wdp"/><Relationship Id="rId9" Type="http://schemas.openxmlformats.org/officeDocument/2006/relationships/image" Target="../media/image60.png"/><Relationship Id="rId14" Type="http://schemas.openxmlformats.org/officeDocument/2006/relationships/image" Target="../media/image5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5" Type="http://schemas.openxmlformats.org/officeDocument/2006/relationships/image" Target="../media/image152.png"/><Relationship Id="rId4" Type="http://schemas.openxmlformats.org/officeDocument/2006/relationships/image" Target="../media/image14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5" Type="http://schemas.openxmlformats.org/officeDocument/2006/relationships/image" Target="../media/image152.png"/><Relationship Id="rId4" Type="http://schemas.openxmlformats.org/officeDocument/2006/relationships/image" Target="../media/image14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2.png"/><Relationship Id="rId18" Type="http://schemas.openxmlformats.org/officeDocument/2006/relationships/image" Target="../media/image360.png"/><Relationship Id="rId26" Type="http://schemas.openxmlformats.org/officeDocument/2006/relationships/image" Target="../media/image440.png"/><Relationship Id="rId3" Type="http://schemas.openxmlformats.org/officeDocument/2006/relationships/image" Target="../media/image211.png"/><Relationship Id="rId21" Type="http://schemas.openxmlformats.org/officeDocument/2006/relationships/image" Target="../media/image390.png"/><Relationship Id="rId7" Type="http://schemas.openxmlformats.org/officeDocument/2006/relationships/image" Target="../media/image250.png"/><Relationship Id="rId12" Type="http://schemas.openxmlformats.org/officeDocument/2006/relationships/image" Target="../media/image300.png"/><Relationship Id="rId17" Type="http://schemas.openxmlformats.org/officeDocument/2006/relationships/image" Target="../media/image350.png"/><Relationship Id="rId25" Type="http://schemas.openxmlformats.org/officeDocument/2006/relationships/image" Target="../media/image430.png"/><Relationship Id="rId2" Type="http://schemas.openxmlformats.org/officeDocument/2006/relationships/image" Target="../media/image201.png"/><Relationship Id="rId16" Type="http://schemas.openxmlformats.org/officeDocument/2006/relationships/image" Target="../media/image340.png"/><Relationship Id="rId20" Type="http://schemas.openxmlformats.org/officeDocument/2006/relationships/image" Target="../media/image380.png"/><Relationship Id="rId29" Type="http://schemas.openxmlformats.org/officeDocument/2006/relationships/image" Target="../media/image4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11" Type="http://schemas.openxmlformats.org/officeDocument/2006/relationships/image" Target="../media/image290.png"/><Relationship Id="rId24" Type="http://schemas.openxmlformats.org/officeDocument/2006/relationships/image" Target="../media/image420.png"/><Relationship Id="rId32" Type="http://schemas.openxmlformats.org/officeDocument/2006/relationships/image" Target="../media/image590.png"/><Relationship Id="rId5" Type="http://schemas.openxmlformats.org/officeDocument/2006/relationships/image" Target="../media/image230.png"/><Relationship Id="rId15" Type="http://schemas.openxmlformats.org/officeDocument/2006/relationships/image" Target="../media/image330.png"/><Relationship Id="rId23" Type="http://schemas.openxmlformats.org/officeDocument/2006/relationships/image" Target="../media/image410.png"/><Relationship Id="rId28" Type="http://schemas.openxmlformats.org/officeDocument/2006/relationships/image" Target="../media/image460.png"/><Relationship Id="rId10" Type="http://schemas.openxmlformats.org/officeDocument/2006/relationships/image" Target="../media/image281.png"/><Relationship Id="rId19" Type="http://schemas.openxmlformats.org/officeDocument/2006/relationships/image" Target="../media/image370.png"/><Relationship Id="rId31" Type="http://schemas.openxmlformats.org/officeDocument/2006/relationships/image" Target="../media/image580.png"/><Relationship Id="rId4" Type="http://schemas.openxmlformats.org/officeDocument/2006/relationships/image" Target="../media/image581.png"/><Relationship Id="rId9" Type="http://schemas.openxmlformats.org/officeDocument/2006/relationships/image" Target="../media/image270.png"/><Relationship Id="rId14" Type="http://schemas.openxmlformats.org/officeDocument/2006/relationships/image" Target="../media/image321.png"/><Relationship Id="rId22" Type="http://schemas.openxmlformats.org/officeDocument/2006/relationships/image" Target="../media/image400.png"/><Relationship Id="rId27" Type="http://schemas.openxmlformats.org/officeDocument/2006/relationships/image" Target="../media/image450.png"/><Relationship Id="rId30" Type="http://schemas.openxmlformats.org/officeDocument/2006/relationships/image" Target="../media/image49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2.png"/><Relationship Id="rId18" Type="http://schemas.openxmlformats.org/officeDocument/2006/relationships/image" Target="../media/image360.png"/><Relationship Id="rId3" Type="http://schemas.openxmlformats.org/officeDocument/2006/relationships/image" Target="../media/image211.png"/><Relationship Id="rId21" Type="http://schemas.openxmlformats.org/officeDocument/2006/relationships/image" Target="../media/image64.png"/><Relationship Id="rId7" Type="http://schemas.openxmlformats.org/officeDocument/2006/relationships/image" Target="../media/image250.png"/><Relationship Id="rId12" Type="http://schemas.openxmlformats.org/officeDocument/2006/relationships/image" Target="../media/image300.png"/><Relationship Id="rId17" Type="http://schemas.openxmlformats.org/officeDocument/2006/relationships/image" Target="../media/image350.png"/><Relationship Id="rId2" Type="http://schemas.openxmlformats.org/officeDocument/2006/relationships/image" Target="../media/image201.png"/><Relationship Id="rId16" Type="http://schemas.openxmlformats.org/officeDocument/2006/relationships/image" Target="../media/image340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11" Type="http://schemas.openxmlformats.org/officeDocument/2006/relationships/image" Target="../media/image290.png"/><Relationship Id="rId5" Type="http://schemas.openxmlformats.org/officeDocument/2006/relationships/image" Target="../media/image230.png"/><Relationship Id="rId15" Type="http://schemas.openxmlformats.org/officeDocument/2006/relationships/image" Target="../media/image330.png"/><Relationship Id="rId10" Type="http://schemas.openxmlformats.org/officeDocument/2006/relationships/image" Target="../media/image281.png"/><Relationship Id="rId19" Type="http://schemas.openxmlformats.org/officeDocument/2006/relationships/image" Target="../media/image590.png"/><Relationship Id="rId4" Type="http://schemas.openxmlformats.org/officeDocument/2006/relationships/image" Target="../media/image581.png"/><Relationship Id="rId9" Type="http://schemas.openxmlformats.org/officeDocument/2006/relationships/image" Target="../media/image270.png"/><Relationship Id="rId14" Type="http://schemas.openxmlformats.org/officeDocument/2006/relationships/image" Target="../media/image3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0.png"/><Relationship Id="rId4" Type="http://schemas.openxmlformats.org/officeDocument/2006/relationships/image" Target="../media/image6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6.png"/><Relationship Id="rId2" Type="http://schemas.openxmlformats.org/officeDocument/2006/relationships/image" Target="../media/image7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50.png"/><Relationship Id="rId3" Type="http://schemas.openxmlformats.org/officeDocument/2006/relationships/image" Target="../media/image52.png"/><Relationship Id="rId7" Type="http://schemas.openxmlformats.org/officeDocument/2006/relationships/image" Target="../media/image510.png"/><Relationship Id="rId12" Type="http://schemas.openxmlformats.org/officeDocument/2006/relationships/image" Target="../media/image540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5" Type="http://schemas.openxmlformats.org/officeDocument/2006/relationships/image" Target="../media/image55.png"/><Relationship Id="rId15" Type="http://schemas.openxmlformats.org/officeDocument/2006/relationships/image" Target="../media/image570.png"/><Relationship Id="rId10" Type="http://schemas.openxmlformats.org/officeDocument/2006/relationships/image" Target="../media/image56.png"/><Relationship Id="rId4" Type="http://schemas.microsoft.com/office/2007/relationships/hdphoto" Target="../media/hdphoto2.wdp"/><Relationship Id="rId9" Type="http://schemas.openxmlformats.org/officeDocument/2006/relationships/image" Target="../media/image530.png"/><Relationship Id="rId14" Type="http://schemas.openxmlformats.org/officeDocument/2006/relationships/image" Target="../media/image5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7" Type="http://schemas.openxmlformats.org/officeDocument/2006/relationships/image" Target="../media/image79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7" Type="http://schemas.openxmlformats.org/officeDocument/2006/relationships/image" Target="../media/image800.png"/><Relationship Id="rId1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0.png"/><Relationship Id="rId11" Type="http://schemas.openxmlformats.org/officeDocument/2006/relationships/image" Target="../media/image88.png"/><Relationship Id="rId5" Type="http://schemas.openxmlformats.org/officeDocument/2006/relationships/image" Target="../media/image780.png"/><Relationship Id="rId10" Type="http://schemas.openxmlformats.org/officeDocument/2006/relationships/image" Target="../media/image87.png"/><Relationship Id="rId4" Type="http://schemas.openxmlformats.org/officeDocument/2006/relationships/image" Target="../media/image801.png"/><Relationship Id="rId9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0.png"/><Relationship Id="rId13" Type="http://schemas.openxmlformats.org/officeDocument/2006/relationships/image" Target="../media/image94.png"/><Relationship Id="rId3" Type="http://schemas.openxmlformats.org/officeDocument/2006/relationships/image" Target="../media/image81.png"/><Relationship Id="rId7" Type="http://schemas.openxmlformats.org/officeDocument/2006/relationships/image" Target="../media/image840.png"/><Relationship Id="rId12" Type="http://schemas.openxmlformats.org/officeDocument/2006/relationships/image" Target="../media/image93.png"/><Relationship Id="rId2" Type="http://schemas.openxmlformats.org/officeDocument/2006/relationships/image" Target="../media/image84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2.png"/><Relationship Id="rId7" Type="http://schemas.openxmlformats.org/officeDocument/2006/relationships/image" Target="../media/image58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5.png"/><Relationship Id="rId4" Type="http://schemas.microsoft.com/office/2007/relationships/hdphoto" Target="../media/hdphoto2.wdp"/><Relationship Id="rId9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8" Type="http://schemas.openxmlformats.org/officeDocument/2006/relationships/image" Target="../media/image56.png"/><Relationship Id="rId13" Type="http://schemas.openxmlformats.org/officeDocument/2006/relationships/image" Target="../media/image550.png"/><Relationship Id="rId3" Type="http://schemas.openxmlformats.org/officeDocument/2006/relationships/image" Target="../media/image52.png"/><Relationship Id="rId7" Type="http://schemas.openxmlformats.org/officeDocument/2006/relationships/image" Target="../media/image510.png"/><Relationship Id="rId17" Type="http://schemas.openxmlformats.org/officeDocument/2006/relationships/image" Target="../media/image711.png"/><Relationship Id="rId12" Type="http://schemas.openxmlformats.org/officeDocument/2006/relationships/image" Target="../media/image540.png"/><Relationship Id="rId2" Type="http://schemas.openxmlformats.org/officeDocument/2006/relationships/image" Target="../media/image100.png"/><Relationship Id="rId16" Type="http://schemas.openxmlformats.org/officeDocument/2006/relationships/image" Target="../media/image10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5" Type="http://schemas.openxmlformats.org/officeDocument/2006/relationships/image" Target="../media/image55.png"/><Relationship Id="rId15" Type="http://schemas.openxmlformats.org/officeDocument/2006/relationships/image" Target="../media/image570.png"/><Relationship Id="rId4" Type="http://schemas.microsoft.com/office/2007/relationships/hdphoto" Target="../media/hdphoto2.wdp"/><Relationship Id="rId9" Type="http://schemas.openxmlformats.org/officeDocument/2006/relationships/image" Target="../media/image530.png"/><Relationship Id="rId14" Type="http://schemas.openxmlformats.org/officeDocument/2006/relationships/image" Target="../media/image5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microsoft.com/office/2007/relationships/hdphoto" Target="../media/hdphoto3.wdp"/><Relationship Id="rId3" Type="http://schemas.openxmlformats.org/officeDocument/2006/relationships/image" Target="../media/image110.png"/><Relationship Id="rId7" Type="http://schemas.openxmlformats.org/officeDocument/2006/relationships/image" Target="../media/image6.pn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311.png"/><Relationship Id="rId10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116.png"/><Relationship Id="rId1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8" Type="http://schemas.openxmlformats.org/officeDocument/2006/relationships/image" Target="../media/image116.png"/><Relationship Id="rId3" Type="http://schemas.openxmlformats.org/officeDocument/2006/relationships/image" Target="../media/image110.png"/><Relationship Id="rId7" Type="http://schemas.openxmlformats.org/officeDocument/2006/relationships/image" Target="../media/image115.png"/><Relationship Id="rId12" Type="http://schemas.microsoft.com/office/2007/relationships/hdphoto" Target="../media/hdphoto3.wdp"/><Relationship Id="rId17" Type="http://schemas.openxmlformats.org/officeDocument/2006/relationships/image" Target="../media/image10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1.png"/><Relationship Id="rId5" Type="http://schemas.openxmlformats.org/officeDocument/2006/relationships/image" Target="../media/image5.png"/><Relationship Id="rId15" Type="http://schemas.openxmlformats.org/officeDocument/2006/relationships/image" Target="../media/image1300.png"/><Relationship Id="rId10" Type="http://schemas.openxmlformats.org/officeDocument/2006/relationships/image" Target="../media/image2.png"/><Relationship Id="rId4" Type="http://schemas.openxmlformats.org/officeDocument/2006/relationships/image" Target="../media/image311.png"/><Relationship Id="rId9" Type="http://schemas.microsoft.com/office/2007/relationships/hdphoto" Target="../media/hdphoto1.wdp"/><Relationship Id="rId14" Type="http://schemas.openxmlformats.org/officeDocument/2006/relationships/image" Target="../media/image1200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200.png"/><Relationship Id="rId18" Type="http://schemas.openxmlformats.org/officeDocument/2006/relationships/image" Target="../media/image105.png"/><Relationship Id="rId26" Type="http://schemas.openxmlformats.org/officeDocument/2006/relationships/image" Target="../media/image116.png"/><Relationship Id="rId3" Type="http://schemas.openxmlformats.org/officeDocument/2006/relationships/image" Target="../media/image311.png"/><Relationship Id="rId21" Type="http://schemas.openxmlformats.org/officeDocument/2006/relationships/image" Target="../media/image107.png"/><Relationship Id="rId7" Type="http://schemas.openxmlformats.org/officeDocument/2006/relationships/image" Target="../media/image1.png"/><Relationship Id="rId17" Type="http://schemas.openxmlformats.org/officeDocument/2006/relationships/image" Target="../media/image104.png"/><Relationship Id="rId25" Type="http://schemas.openxmlformats.org/officeDocument/2006/relationships/image" Target="../media/image22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2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11" Type="http://schemas.microsoft.com/office/2007/relationships/hdphoto" Target="../media/hdphoto3.wdp"/><Relationship Id="rId24" Type="http://schemas.openxmlformats.org/officeDocument/2006/relationships/image" Target="../media/image210.png"/><Relationship Id="rId5" Type="http://schemas.openxmlformats.org/officeDocument/2006/relationships/image" Target="../media/image6.png"/><Relationship Id="rId15" Type="http://schemas.openxmlformats.org/officeDocument/2006/relationships/image" Target="../media/image119.png"/><Relationship Id="rId23" Type="http://schemas.openxmlformats.org/officeDocument/2006/relationships/image" Target="../media/image200.png"/><Relationship Id="rId10" Type="http://schemas.openxmlformats.org/officeDocument/2006/relationships/image" Target="../media/image101.png"/><Relationship Id="rId19" Type="http://schemas.openxmlformats.org/officeDocument/2006/relationships/image" Target="../media/image110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14" Type="http://schemas.openxmlformats.org/officeDocument/2006/relationships/image" Target="../media/image1300.png"/><Relationship Id="rId22" Type="http://schemas.openxmlformats.org/officeDocument/2006/relationships/image" Target="../media/image10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8" Type="http://schemas.openxmlformats.org/officeDocument/2006/relationships/image" Target="../media/image109.png"/><Relationship Id="rId13" Type="http://schemas.openxmlformats.org/officeDocument/2006/relationships/image" Target="../media/image134.png"/><Relationship Id="rId3" Type="http://schemas.openxmlformats.org/officeDocument/2006/relationships/image" Target="../media/image131.png"/><Relationship Id="rId21" Type="http://schemas.openxmlformats.org/officeDocument/2006/relationships/image" Target="../media/image116.png"/><Relationship Id="rId7" Type="http://schemas.microsoft.com/office/2007/relationships/hdphoto" Target="../media/hdphoto1.wdp"/><Relationship Id="rId17" Type="http://schemas.openxmlformats.org/officeDocument/2006/relationships/image" Target="../media/image12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37.png"/><Relationship Id="rId20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25.png"/><Relationship Id="rId15" Type="http://schemas.openxmlformats.org/officeDocument/2006/relationships/image" Target="../media/image127.png"/><Relationship Id="rId23" Type="http://schemas.openxmlformats.org/officeDocument/2006/relationships/image" Target="../media/image114.png"/><Relationship Id="rId19" Type="http://schemas.openxmlformats.org/officeDocument/2006/relationships/image" Target="../media/image130.png"/><Relationship Id="rId4" Type="http://schemas.openxmlformats.org/officeDocument/2006/relationships/image" Target="../media/image124.png"/><Relationship Id="rId14" Type="http://schemas.openxmlformats.org/officeDocument/2006/relationships/image" Target="../media/image126.png"/><Relationship Id="rId22" Type="http://schemas.openxmlformats.org/officeDocument/2006/relationships/image" Target="../media/image11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34.png"/><Relationship Id="rId3" Type="http://schemas.openxmlformats.org/officeDocument/2006/relationships/image" Target="../media/image117.png"/><Relationship Id="rId21" Type="http://schemas.openxmlformats.org/officeDocument/2006/relationships/image" Target="../media/image147.png"/><Relationship Id="rId34" Type="http://schemas.openxmlformats.org/officeDocument/2006/relationships/image" Target="../media/image1130.png"/><Relationship Id="rId7" Type="http://schemas.microsoft.com/office/2007/relationships/hdphoto" Target="../media/hdphoto1.wdp"/><Relationship Id="rId17" Type="http://schemas.openxmlformats.org/officeDocument/2006/relationships/image" Target="../media/image128.png"/><Relationship Id="rId25" Type="http://schemas.openxmlformats.org/officeDocument/2006/relationships/image" Target="../media/image121.png"/><Relationship Id="rId33" Type="http://schemas.microsoft.com/office/2007/relationships/hdphoto" Target="../media/hdphoto3.wdp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24" Type="http://schemas.openxmlformats.org/officeDocument/2006/relationships/image" Target="../media/image135.png"/><Relationship Id="rId32" Type="http://schemas.openxmlformats.org/officeDocument/2006/relationships/image" Target="../media/image101.png"/><Relationship Id="rId37" Type="http://schemas.openxmlformats.org/officeDocument/2006/relationships/image" Target="../media/image123.png"/><Relationship Id="rId5" Type="http://schemas.openxmlformats.org/officeDocument/2006/relationships/image" Target="../media/image120.png"/><Relationship Id="rId23" Type="http://schemas.openxmlformats.org/officeDocument/2006/relationships/image" Target="../media/image1111.png"/><Relationship Id="rId36" Type="http://schemas.openxmlformats.org/officeDocument/2006/relationships/image" Target="../media/image122.png"/><Relationship Id="rId31" Type="http://schemas.openxmlformats.org/officeDocument/2006/relationships/image" Target="../media/image127.png"/><Relationship Id="rId4" Type="http://schemas.openxmlformats.org/officeDocument/2006/relationships/image" Target="../media/image118.png"/><Relationship Id="rId14" Type="http://schemas.openxmlformats.org/officeDocument/2006/relationships/image" Target="../media/image126.png"/><Relationship Id="rId22" Type="http://schemas.openxmlformats.org/officeDocument/2006/relationships/image" Target="../media/image124.png"/><Relationship Id="rId30" Type="http://schemas.openxmlformats.org/officeDocument/2006/relationships/image" Target="../media/image116.png"/><Relationship Id="rId35" Type="http://schemas.openxmlformats.org/officeDocument/2006/relationships/image" Target="../media/image1170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18" Type="http://schemas.openxmlformats.org/officeDocument/2006/relationships/image" Target="../media/image143.png"/><Relationship Id="rId3" Type="http://schemas.openxmlformats.org/officeDocument/2006/relationships/image" Target="../media/image131.png"/><Relationship Id="rId21" Type="http://schemas.openxmlformats.org/officeDocument/2006/relationships/image" Target="../media/image116.png"/><Relationship Id="rId7" Type="http://schemas.openxmlformats.org/officeDocument/2006/relationships/image" Target="../media/image2.png"/><Relationship Id="rId17" Type="http://schemas.openxmlformats.org/officeDocument/2006/relationships/image" Target="../media/image128.png"/><Relationship Id="rId25" Type="http://schemas.openxmlformats.org/officeDocument/2006/relationships/image" Target="../media/image10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37.png"/><Relationship Id="rId20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24" Type="http://schemas.openxmlformats.org/officeDocument/2006/relationships/image" Target="../media/image102.png"/><Relationship Id="rId5" Type="http://schemas.openxmlformats.org/officeDocument/2006/relationships/image" Target="../media/image1.png"/><Relationship Id="rId23" Type="http://schemas.openxmlformats.org/officeDocument/2006/relationships/image" Target="../media/image146.png"/><Relationship Id="rId19" Type="http://schemas.openxmlformats.org/officeDocument/2006/relationships/image" Target="../media/image144.png"/><Relationship Id="rId4" Type="http://schemas.openxmlformats.org/officeDocument/2006/relationships/image" Target="../media/image124.png"/><Relationship Id="rId14" Type="http://schemas.openxmlformats.org/officeDocument/2006/relationships/image" Target="../media/image126.png"/><Relationship Id="rId22" Type="http://schemas.openxmlformats.org/officeDocument/2006/relationships/image" Target="../media/image127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3" Type="http://schemas.openxmlformats.org/officeDocument/2006/relationships/image" Target="../media/image131.png"/><Relationship Id="rId21" Type="http://schemas.openxmlformats.org/officeDocument/2006/relationships/image" Target="../media/image116.png"/><Relationship Id="rId7" Type="http://schemas.openxmlformats.org/officeDocument/2006/relationships/image" Target="../media/image2.png"/><Relationship Id="rId17" Type="http://schemas.openxmlformats.org/officeDocument/2006/relationships/image" Target="../media/image128.png"/><Relationship Id="rId25" Type="http://schemas.openxmlformats.org/officeDocument/2006/relationships/image" Target="../media/image12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24" Type="http://schemas.openxmlformats.org/officeDocument/2006/relationships/image" Target="../media/image1120.png"/><Relationship Id="rId5" Type="http://schemas.openxmlformats.org/officeDocument/2006/relationships/image" Target="../media/image1.png"/><Relationship Id="rId23" Type="http://schemas.openxmlformats.org/officeDocument/2006/relationships/image" Target="../media/image1110.png"/><Relationship Id="rId4" Type="http://schemas.openxmlformats.org/officeDocument/2006/relationships/image" Target="../media/image124.png"/><Relationship Id="rId14" Type="http://schemas.openxmlformats.org/officeDocument/2006/relationships/image" Target="../media/image126.png"/><Relationship Id="rId22" Type="http://schemas.openxmlformats.org/officeDocument/2006/relationships/image" Target="../media/image1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40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eg"/><Relationship Id="rId5" Type="http://schemas.openxmlformats.org/officeDocument/2006/relationships/image" Target="../media/image138.png"/><Relationship Id="rId4" Type="http://schemas.openxmlformats.org/officeDocument/2006/relationships/image" Target="../media/image1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18" Type="http://schemas.openxmlformats.org/officeDocument/2006/relationships/image" Target="../media/image159.png"/><Relationship Id="rId3" Type="http://schemas.openxmlformats.org/officeDocument/2006/relationships/image" Target="../media/image1510.png"/><Relationship Id="rId21" Type="http://schemas.openxmlformats.org/officeDocument/2006/relationships/image" Target="../media/image164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17" Type="http://schemas.openxmlformats.org/officeDocument/2006/relationships/image" Target="../media/image158.png"/><Relationship Id="rId2" Type="http://schemas.openxmlformats.org/officeDocument/2006/relationships/image" Target="../media/image1820.png"/><Relationship Id="rId16" Type="http://schemas.openxmlformats.org/officeDocument/2006/relationships/image" Target="../media/image157.png"/><Relationship Id="rId20" Type="http://schemas.openxmlformats.org/officeDocument/2006/relationships/image" Target="../media/image1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141.jpeg"/><Relationship Id="rId5" Type="http://schemas.microsoft.com/office/2007/relationships/hdphoto" Target="../media/hdphoto2.wdp"/><Relationship Id="rId15" Type="http://schemas.openxmlformats.org/officeDocument/2006/relationships/image" Target="../media/image156.png"/><Relationship Id="rId23" Type="http://schemas.openxmlformats.org/officeDocument/2006/relationships/image" Target="../media/image166.png"/><Relationship Id="rId10" Type="http://schemas.openxmlformats.org/officeDocument/2006/relationships/image" Target="../media/image151.png"/><Relationship Id="rId19" Type="http://schemas.openxmlformats.org/officeDocument/2006/relationships/image" Target="../media/image162.png"/><Relationship Id="rId4" Type="http://schemas.openxmlformats.org/officeDocument/2006/relationships/image" Target="../media/image52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Relationship Id="rId22" Type="http://schemas.openxmlformats.org/officeDocument/2006/relationships/image" Target="../media/image16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10 – </a:t>
            </a:r>
            <a:r>
              <a:rPr lang="en-US" dirty="0" err="1"/>
              <a:t>Diffie</a:t>
            </a:r>
            <a:r>
              <a:rPr lang="en-US" dirty="0"/>
              <a:t>-Hellman key exchange III,</a:t>
            </a:r>
            <a:br>
              <a:rPr lang="en-US" dirty="0"/>
            </a:br>
            <a:r>
              <a:rPr lang="en-US" dirty="0"/>
              <a:t>computational aspects, Noise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30.10.2024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3496497" y="4096361"/>
            <a:ext cx="5356321" cy="423857"/>
            <a:chOff x="3286023" y="4776264"/>
            <a:chExt cx="5546917" cy="592931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3286023" y="5076061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3" name="Group 32"/>
            <p:cNvGrpSpPr/>
            <p:nvPr/>
          </p:nvGrpSpPr>
          <p:grpSpPr>
            <a:xfrm>
              <a:off x="3704931" y="4776264"/>
              <a:ext cx="4635502" cy="592931"/>
              <a:chOff x="3874259" y="2935079"/>
              <a:chExt cx="4635502" cy="592931"/>
            </a:xfrm>
          </p:grpSpPr>
          <p:sp>
            <p:nvSpPr>
              <p:cNvPr id="34" name="Can 33"/>
              <p:cNvSpPr>
                <a:spLocks noChangeAspect="1"/>
              </p:cNvSpPr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3875845" y="3235202"/>
                <a:ext cx="1884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" name="Cloud 4"/>
          <p:cNvSpPr/>
          <p:nvPr/>
        </p:nvSpPr>
        <p:spPr bwMode="auto">
          <a:xfrm>
            <a:off x="4863255" y="1659636"/>
            <a:ext cx="2250345" cy="1814376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 exchange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59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417513" lvl="1" indent="0"/>
                <a:r>
                  <a:rPr lang="nb-NO" sz="1400" b="1" dirty="0"/>
                  <a:t>Examples</a:t>
                </a:r>
                <a:endParaRPr lang="en-US" sz="1400" b="1" dirty="0"/>
              </a:p>
              <a:p>
                <a:pPr lvl="1"/>
                <a:endParaRPr lang="en-US" sz="5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		</a:t>
                </a:r>
                <a:r>
                  <a:rPr lang="en-US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		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	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b="1" dirty="0">
                    <a:solidFill>
                      <a:schemeClr val="accent1">
                        <a:lumMod val="50000"/>
                      </a:schemeClr>
                    </a:solidFill>
                  </a:rPr>
                  <a:t>large enough 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</a:p>
              <a:p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4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276803" y="1544226"/>
            <a:ext cx="3301224" cy="1327605"/>
            <a:chOff x="4696003" y="1761629"/>
            <a:chExt cx="3301224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94" r="-1109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279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76803" y="3174059"/>
            <a:ext cx="3255891" cy="1329249"/>
            <a:chOff x="4219498" y="3438826"/>
            <a:chExt cx="3255891" cy="13292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311" r="-1124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46281" y="343882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02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2966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29664"/>
                <a:ext cx="62607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blipFill rotWithShape="0">
                <a:blip r:embed="rId6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0" name="Group 179"/>
          <p:cNvGrpSpPr/>
          <p:nvPr/>
        </p:nvGrpSpPr>
        <p:grpSpPr>
          <a:xfrm>
            <a:off x="2049540" y="331851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6" name="Group 55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0" name="Straight Connector 59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" name="Straight Connector 60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8" name="TextBox 57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blipFill rotWithShape="0">
                <a:blip r:embed="rId8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9" name="Group 178"/>
          <p:cNvGrpSpPr/>
          <p:nvPr/>
        </p:nvGrpSpPr>
        <p:grpSpPr>
          <a:xfrm>
            <a:off x="2051521" y="4406296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7" name="Group 86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88" name="Group 87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90" name="Straight Connector 89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1" name="Straight Connector 90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2" name="Straight Connector 91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89" name="TextBox 88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/>
              <p:cNvSpPr txBox="1"/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9" name="TextBox 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/>
              <p:cNvSpPr/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0" name="Rectangle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Rectangle 150"/>
              <p:cNvSpPr/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1" name="Rectangle 1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blipFill rotWithShape="0">
                <a:blip r:embed="rId21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/>
              <p:cNvSpPr/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2" name="Rectangle 1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blipFill rotWithShape="0">
                <a:blip r:embed="rId22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/>
              <p:cNvSpPr txBox="1"/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" name="TextBox 1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/>
              <p:cNvSpPr txBox="1"/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/>
              <p:cNvSpPr/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6" name="Rectangle 1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blipFill rotWithShape="0">
                <a:blip r:embed="rId26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9" name="Group 168"/>
          <p:cNvGrpSpPr/>
          <p:nvPr/>
        </p:nvGrpSpPr>
        <p:grpSpPr>
          <a:xfrm>
            <a:off x="8243034" y="3986084"/>
            <a:ext cx="743684" cy="1349204"/>
            <a:chOff x="8243034" y="3986084"/>
            <a:chExt cx="743684" cy="1349204"/>
          </a:xfrm>
        </p:grpSpPr>
        <p:cxnSp>
          <p:nvCxnSpPr>
            <p:cNvPr id="23" name="Elbow Connector 22"/>
            <p:cNvCxnSpPr>
              <a:stCxn id="153" idx="1"/>
              <a:endCxn id="142" idx="3"/>
            </p:cNvCxnSpPr>
            <p:nvPr/>
          </p:nvCxnSpPr>
          <p:spPr bwMode="auto">
            <a:xfrm rot="10800000">
              <a:off x="8243034" y="4259084"/>
              <a:ext cx="735567" cy="1076204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8" name="TextBox 157"/>
            <p:cNvSpPr txBox="1"/>
            <p:nvPr/>
          </p:nvSpPr>
          <p:spPr>
            <a:xfrm>
              <a:off x="8251151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62" name="Elbow Connector 161"/>
          <p:cNvCxnSpPr>
            <a:stCxn id="155" idx="1"/>
            <a:endCxn id="165" idx="3"/>
          </p:cNvCxnSpPr>
          <p:nvPr/>
        </p:nvCxnSpPr>
        <p:spPr bwMode="auto">
          <a:xfrm rot="10800000">
            <a:off x="5579199" y="4255086"/>
            <a:ext cx="787843" cy="108020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/>
              <p:cNvSpPr txBox="1"/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5" name="TextBox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0" name="Group 169"/>
          <p:cNvGrpSpPr/>
          <p:nvPr/>
        </p:nvGrpSpPr>
        <p:grpSpPr>
          <a:xfrm>
            <a:off x="6917782" y="3986084"/>
            <a:ext cx="770504" cy="1360990"/>
            <a:chOff x="6917782" y="3986084"/>
            <a:chExt cx="770504" cy="1360990"/>
          </a:xfrm>
        </p:grpSpPr>
        <p:cxnSp>
          <p:nvCxnSpPr>
            <p:cNvPr id="159" name="Elbow Connector 158"/>
            <p:cNvCxnSpPr>
              <a:stCxn id="154" idx="1"/>
              <a:endCxn id="143" idx="3"/>
            </p:cNvCxnSpPr>
            <p:nvPr/>
          </p:nvCxnSpPr>
          <p:spPr bwMode="auto">
            <a:xfrm rot="10800000">
              <a:off x="6917782" y="4259085"/>
              <a:ext cx="766397" cy="10879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TextBox 167"/>
            <p:cNvSpPr txBox="1"/>
            <p:nvPr/>
          </p:nvSpPr>
          <p:spPr>
            <a:xfrm>
              <a:off x="6952719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72" name="Straight Arrow Connector 171"/>
          <p:cNvCxnSpPr/>
          <p:nvPr/>
        </p:nvCxnSpPr>
        <p:spPr bwMode="auto">
          <a:xfrm flipH="1">
            <a:off x="9405081" y="3918918"/>
            <a:ext cx="851709" cy="3179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TextBox 172"/>
          <p:cNvSpPr txBox="1"/>
          <p:nvPr/>
        </p:nvSpPr>
        <p:spPr>
          <a:xfrm>
            <a:off x="9799823" y="3651746"/>
            <a:ext cx="1344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64 bit addition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99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5" grpId="0" animBg="1"/>
      <p:bldP spid="62" grpId="0" animBg="1"/>
      <p:bldP spid="69" grpId="0" animBg="1"/>
      <p:bldP spid="76" grpId="0"/>
      <p:bldP spid="86" grpId="0" animBg="1"/>
      <p:bldP spid="94" grpId="0" animBg="1"/>
      <p:bldP spid="102" grpId="0" animBg="1"/>
      <p:bldP spid="20" grpId="0"/>
      <p:bldP spid="142" grpId="0"/>
      <p:bldP spid="143" grpId="0"/>
      <p:bldP spid="144" grpId="0"/>
      <p:bldP spid="149" grpId="0"/>
      <p:bldP spid="150" grpId="0" animBg="1"/>
      <p:bldP spid="151" grpId="0" animBg="1"/>
      <p:bldP spid="152" grpId="0" animBg="1"/>
      <p:bldP spid="153" grpId="0"/>
      <p:bldP spid="154" grpId="0"/>
      <p:bldP spid="155" grpId="0"/>
      <p:bldP spid="156" grpId="0" animBg="1"/>
      <p:bldP spid="173" grpId="0"/>
      <p:bldP spid="178" grpId="0"/>
      <p:bldP spid="1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C8DCA83-3423-43FE-89B5-F5B21BC7EAE6}"/>
              </a:ext>
            </a:extLst>
          </p:cNvPr>
          <p:cNvGrpSpPr/>
          <p:nvPr/>
        </p:nvGrpSpPr>
        <p:grpSpPr>
          <a:xfrm>
            <a:off x="10150299" y="4231757"/>
            <a:ext cx="1610330" cy="831557"/>
            <a:chOff x="9963303" y="4371367"/>
            <a:chExt cx="1610330" cy="831557"/>
          </a:xfrm>
        </p:grpSpPr>
        <p:cxnSp>
          <p:nvCxnSpPr>
            <p:cNvPr id="172" name="Straight Arrow Connector 171"/>
            <p:cNvCxnSpPr>
              <a:cxnSpLocks/>
            </p:cNvCxnSpPr>
            <p:nvPr/>
          </p:nvCxnSpPr>
          <p:spPr bwMode="auto">
            <a:xfrm flipH="1" flipV="1">
              <a:off x="10214131" y="4371367"/>
              <a:ext cx="371253" cy="4833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TextBox 172"/>
            <p:cNvSpPr txBox="1"/>
            <p:nvPr/>
          </p:nvSpPr>
          <p:spPr>
            <a:xfrm>
              <a:off x="9963303" y="4925925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C00000"/>
                  </a:solidFill>
                </a:rPr>
                <a:t>32</a:t>
              </a:r>
              <a:r>
                <a:rPr lang="en-US" sz="1200" dirty="0" smtClean="0">
                  <a:solidFill>
                    <a:srgbClr val="C00000"/>
                  </a:solidFill>
                </a:rPr>
                <a:t> </a:t>
              </a:r>
              <a:r>
                <a:rPr lang="en-US" sz="1200" dirty="0">
                  <a:solidFill>
                    <a:srgbClr val="C00000"/>
                  </a:solidFill>
                </a:rPr>
                <a:t>bit multiplication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1322530" y="2896033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2530" y="2896033"/>
                <a:ext cx="3084290" cy="5024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5DB01E-9185-435C-8AB2-C590FC08E76A}"/>
                  </a:ext>
                </a:extLst>
              </p:cNvPr>
              <p:cNvSpPr txBox="1"/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5DB01E-9185-435C-8AB2-C590FC08E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47A9E49-59CA-4DB5-81A9-08B5D7D0FC81}"/>
                  </a:ext>
                </a:extLst>
              </p:cNvPr>
              <p:cNvSpPr txBox="1"/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47A9E49-59CA-4DB5-81A9-08B5D7D0F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190A48-502C-451B-80C0-ADDD19915F7F}"/>
              </a:ext>
            </a:extLst>
          </p:cNvPr>
          <p:cNvCxnSpPr>
            <a:cxnSpLocks/>
          </p:cNvCxnSpPr>
          <p:nvPr/>
        </p:nvCxnSpPr>
        <p:spPr bwMode="auto">
          <a:xfrm>
            <a:off x="6246831" y="3792630"/>
            <a:ext cx="438315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A8324E1-2D68-4D90-97DD-EC11465F10FC}"/>
                  </a:ext>
                </a:extLst>
              </p:cNvPr>
              <p:cNvSpPr txBox="1"/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A8324E1-2D68-4D90-97DD-EC11465F1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1905EFC-614F-41DF-AC96-090C245A80A6}"/>
                  </a:ext>
                </a:extLst>
              </p:cNvPr>
              <p:cNvSpPr txBox="1"/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1905EFC-614F-41DF-AC96-090C245A8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F002E44-81D2-4580-8AEE-B322CF7E6B47}"/>
                  </a:ext>
                </a:extLst>
              </p:cNvPr>
              <p:cNvSpPr txBox="1"/>
              <p:nvPr/>
            </p:nvSpPr>
            <p:spPr>
              <a:xfrm>
                <a:off x="2500405" y="5614427"/>
                <a:ext cx="4969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F002E44-81D2-4580-8AEE-B322CF7E6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405" y="5614427"/>
                <a:ext cx="496900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D8672E-B754-4DB2-9731-CD556DDB3347}"/>
                  </a:ext>
                </a:extLst>
              </p:cNvPr>
              <p:cNvSpPr txBox="1"/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D8672E-B754-4DB2-9731-CD556DDB3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1E8C825-6C31-4911-AF18-234BA9548FF1}"/>
                  </a:ext>
                </a:extLst>
              </p:cNvPr>
              <p:cNvSpPr txBox="1"/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			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1E8C825-6C31-4911-AF18-234BA9548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F180E68-2E23-4276-8949-A0CD995F7307}"/>
              </a:ext>
            </a:extLst>
          </p:cNvPr>
          <p:cNvCxnSpPr>
            <a:cxnSpLocks/>
          </p:cNvCxnSpPr>
          <p:nvPr/>
        </p:nvCxnSpPr>
        <p:spPr bwMode="auto">
          <a:xfrm>
            <a:off x="2051521" y="6075127"/>
            <a:ext cx="865825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/>
              <p:nvPr/>
            </p:nvSpPr>
            <p:spPr>
              <a:xfrm>
                <a:off x="2165278" y="5614427"/>
                <a:ext cx="328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278" y="5614427"/>
                <a:ext cx="328440" cy="369332"/>
              </a:xfrm>
              <a:prstGeom prst="rect">
                <a:avLst/>
              </a:prstGeom>
              <a:blipFill>
                <a:blip r:embed="rId14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C50DD8E0-4C01-4DC5-951E-DA09D5E1238B}"/>
              </a:ext>
            </a:extLst>
          </p:cNvPr>
          <p:cNvGrpSpPr/>
          <p:nvPr/>
        </p:nvGrpSpPr>
        <p:grpSpPr>
          <a:xfrm>
            <a:off x="901948" y="5051245"/>
            <a:ext cx="1610330" cy="632484"/>
            <a:chOff x="3672512" y="3911793"/>
            <a:chExt cx="1610330" cy="63248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C722012-4DC7-4FAC-A333-A11CF75F4095}"/>
                </a:ext>
              </a:extLst>
            </p:cNvPr>
            <p:cNvSpPr txBox="1"/>
            <p:nvPr/>
          </p:nvSpPr>
          <p:spPr>
            <a:xfrm>
              <a:off x="3672512" y="3911793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</a:rPr>
                <a:t>64 bit addition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56055462-CD84-46EE-8860-456AABD9ED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05514" y="4225100"/>
              <a:ext cx="368790" cy="3191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E12E24F-157B-45C0-AE84-74BBA6D40328}"/>
              </a:ext>
            </a:extLst>
          </p:cNvPr>
          <p:cNvSpPr txBox="1"/>
          <p:nvPr/>
        </p:nvSpPr>
        <p:spPr>
          <a:xfrm>
            <a:off x="9494417" y="2785674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4105366-A2DF-4FEB-A572-9F0075A43175}"/>
              </a:ext>
            </a:extLst>
          </p:cNvPr>
          <p:cNvSpPr txBox="1"/>
          <p:nvPr/>
        </p:nvSpPr>
        <p:spPr>
          <a:xfrm>
            <a:off x="8929039" y="2778199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4467851-213D-4C76-B6CF-6A3B8151759C}"/>
                  </a:ext>
                </a:extLst>
              </p:cNvPr>
              <p:cNvSpPr txBox="1"/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4467851-213D-4C76-B6CF-6A3B81517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77805F8-C983-4900-AF4A-C813C91212C6}"/>
                  </a:ext>
                </a:extLst>
              </p:cNvPr>
              <p:cNvSpPr txBox="1"/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77805F8-C983-4900-AF4A-C813C9121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21B18C0-29D4-44A6-862D-E5E08E317BEB}"/>
                  </a:ext>
                </a:extLst>
              </p:cNvPr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21B18C0-29D4-44A6-862D-E5E08E317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10127439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9586924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8992338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459462" y="3337074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/>
              <p:nvPr/>
            </p:nvSpPr>
            <p:spPr>
              <a:xfrm>
                <a:off x="2165278" y="6144245"/>
                <a:ext cx="328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E910F8E-9A48-4E41-AC66-A124C22B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278" y="6144245"/>
                <a:ext cx="328440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 bwMode="auto">
          <a:xfrm>
            <a:off x="8409606" y="3331917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04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5" grpId="0"/>
      <p:bldP spid="63" grpId="0"/>
      <p:bldP spid="65" grpId="0"/>
      <p:bldP spid="66" grpId="0"/>
      <p:bldP spid="67" grpId="0"/>
      <p:bldP spid="10" grpId="0"/>
      <p:bldP spid="71" grpId="0"/>
      <p:bldP spid="75" grpId="0"/>
      <p:bldP spid="26" grpId="0"/>
      <p:bldP spid="93" grpId="0"/>
      <p:bldP spid="95" grpId="0"/>
      <p:bldP spid="96" grpId="0"/>
      <p:bldP spid="3" grpId="0" animBg="1"/>
      <p:bldP spid="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0" grpId="0"/>
      <p:bldP spid="37" grpId="0" animBg="1"/>
      <p:bldP spid="3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6156131"/>
                  </p:ext>
                </p:extLst>
              </p:nvPr>
            </p:nvGraphicFramePr>
            <p:xfrm>
              <a:off x="1974272" y="3578206"/>
              <a:ext cx="7893656" cy="1768750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ADD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MULT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MOD-INV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6156131"/>
                  </p:ext>
                </p:extLst>
              </p:nvPr>
            </p:nvGraphicFramePr>
            <p:xfrm>
              <a:off x="1974272" y="3578206"/>
              <a:ext cx="7893656" cy="1768750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ADD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3158" t="-100000" r="-440000" b="-315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7000" t="-100000" r="-39333" b="-315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53846" t="-100000" r="-855" b="-3152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MULT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3158" t="-203448" r="-440000" b="-2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7000" t="-203448" r="-39333" b="-2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53846" t="-203448" r="-855" b="-2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3158" t="-298305" r="-440000" b="-1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7000" t="-298305" r="-39333" b="-1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53846" t="-298305" r="-855" b="-1169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MOD-INV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3158" t="-405172" r="-440000" b="-1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7000" t="-405172" r="-39333" b="-1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53846" t="-405172" r="-855" b="-189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/>
          <p:cNvGrpSpPr/>
          <p:nvPr/>
        </p:nvGrpSpPr>
        <p:grpSpPr>
          <a:xfrm>
            <a:off x="7958449" y="6128951"/>
            <a:ext cx="3272069" cy="339943"/>
            <a:chOff x="7069390" y="5906044"/>
            <a:chExt cx="3272069" cy="3399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1"/>
                <p:cNvSpPr>
                  <a:spLocks noChangeArrowheads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0" lang="nb-NO" altLang="en-US" sz="1400" b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ea typeface="Cambria" panose="02040503050406030204" pitchFamily="18" charset="0"/>
                    </a:rPr>
                    <a:t>* </a:t>
                  </a:r>
                  <a14:m>
                    <m:oMath xmlns:m="http://schemas.openxmlformats.org/officeDocument/2006/math"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&gt;2</m:t>
                      </m:r>
                    </m:oMath>
                  </a14:m>
                  <a:endParaRPr kumimoji="0" lang="en-US" alt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35" t="-4000" b="-2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en-US" sz="90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713739807325663489766475852620783120641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1600" dirty="0"/>
                  <a:t>*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blipFill rotWithShape="0">
                <a:blip r:embed="rId6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blipFill rotWithShape="0">
                <a:blip r:embed="rId7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1876820" y="119307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4" name="Group 53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7" name="Straight Connector 56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Connector 57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6" name="TextBox 55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blipFill rotWithShape="0">
                <a:blip r:embed="rId10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/>
          <p:cNvGrpSpPr/>
          <p:nvPr/>
        </p:nvGrpSpPr>
        <p:grpSpPr>
          <a:xfrm>
            <a:off x="1876820" y="1925405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5" name="Group 64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68" name="Straight Connector 67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" name="Straight Connector 68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" name="Straight Connector 69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67" name="TextBox 66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4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Group exponentiation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48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H="1" flipV="1">
            <a:off x="2607733" y="2345267"/>
            <a:ext cx="2859618" cy="10583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2607733" y="3857625"/>
            <a:ext cx="2859619" cy="14256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" name="Group 11"/>
          <p:cNvGrpSpPr/>
          <p:nvPr/>
        </p:nvGrpSpPr>
        <p:grpSpPr>
          <a:xfrm>
            <a:off x="3403899" y="5550904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52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 smtClean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1800" b="1" dirty="0"/>
              </a:p>
              <a:p>
                <a:endParaRPr lang="en-US" sz="1800" b="1" dirty="0"/>
              </a:p>
              <a:p>
                <a:endParaRPr lang="en-US" sz="1800" b="1" dirty="0"/>
              </a:p>
              <a:p>
                <a:r>
                  <a:rPr lang="en-US" sz="1800" b="1" dirty="0"/>
                  <a:t>Naïve approach: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∘…∘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1800" dirty="0"/>
              </a:p>
              <a:p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Running time: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group operations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dirty="0"/>
                  <a:t>:</a:t>
                </a:r>
                <a:r>
                  <a:rPr lang="en-US" sz="1600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r>
                  <a:rPr lang="en-US" dirty="0"/>
                  <a:t>: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Impossible to compute in practice</a:t>
                </a:r>
                <a:endParaRPr lang="en-US" sz="1800" dirty="0"/>
              </a:p>
              <a:p>
                <a:r>
                  <a:rPr lang="en-US" sz="1800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/>
          <p:cNvSpPr/>
          <p:nvPr/>
        </p:nvSpPr>
        <p:spPr>
          <a:xfrm rot="5400000">
            <a:off x="4030514" y="1277675"/>
            <a:ext cx="135509" cy="161421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61401" y="1697522"/>
                <a:ext cx="3779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401" y="1697522"/>
                <a:ext cx="377939" cy="3077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8253544" y="1353223"/>
            <a:ext cx="3295710" cy="1327605"/>
            <a:chOff x="4696003" y="1761629"/>
            <a:chExt cx="3295710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696003" y="2755104"/>
                  <a:ext cx="3295710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nb-NO" sz="2000" b="0" dirty="0"/>
                    <a:t>      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  <m:sup/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</m:t>
                      </m:r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295710" cy="33413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/>
            <p:cNvSpPr/>
            <p:nvPr/>
          </p:nvSpPr>
          <p:spPr>
            <a:xfrm>
              <a:off x="52644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783512" y="3630310"/>
            <a:ext cx="2220160" cy="400110"/>
            <a:chOff x="4815471" y="2515302"/>
            <a:chExt cx="2220160" cy="400110"/>
          </a:xfrm>
        </p:grpSpPr>
        <p:sp>
          <p:nvSpPr>
            <p:cNvPr id="12" name="Rectangle 11"/>
            <p:cNvSpPr/>
            <p:nvPr/>
          </p:nvSpPr>
          <p:spPr>
            <a:xfrm>
              <a:off x="4815471" y="2587288"/>
              <a:ext cx="18962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89080287395774076886404465276262680764297347818898641719959470631357066012729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524702" y="2515302"/>
                  <a:ext cx="51092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4702" y="2515302"/>
                  <a:ext cx="510929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3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7962600" y="2070772"/>
            <a:ext cx="820912" cy="1559538"/>
            <a:chOff x="7962600" y="2070772"/>
            <a:chExt cx="820912" cy="15595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962600" y="2582724"/>
                  <a:ext cx="37793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2000" dirty="0">
                      <a:solidFill>
                        <a:srgbClr val="C0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2600" y="2582724"/>
                  <a:ext cx="377939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 bwMode="auto">
            <a:xfrm flipV="1">
              <a:off x="8253544" y="2070772"/>
              <a:ext cx="529968" cy="610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8253544" y="2939630"/>
              <a:ext cx="529968" cy="6906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56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 smtClean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1800" b="1" dirty="0"/>
              </a:p>
              <a:p>
                <a:endParaRPr lang="en-US" sz="1800" b="1" dirty="0"/>
              </a:p>
              <a:p>
                <a:endParaRPr lang="en-US" sz="1800" b="1" dirty="0"/>
              </a:p>
              <a:p>
                <a:r>
                  <a:rPr lang="en-US" sz="1800" b="1" dirty="0"/>
                  <a:t>Naïve approach: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∘…∘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1800" dirty="0"/>
              </a:p>
              <a:p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Running time: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group operations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dirty="0"/>
                  <a:t>:</a:t>
                </a:r>
                <a:r>
                  <a:rPr lang="en-US" sz="1600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r>
                  <a:rPr lang="en-US" dirty="0"/>
                  <a:t>: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Naïve approach impossible in practice</a:t>
                </a:r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/>
          <p:cNvSpPr/>
          <p:nvPr/>
        </p:nvSpPr>
        <p:spPr>
          <a:xfrm rot="5400000">
            <a:off x="4030514" y="1277675"/>
            <a:ext cx="135509" cy="161421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61401" y="1697522"/>
                <a:ext cx="3779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401" y="1697522"/>
                <a:ext cx="377939" cy="3077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8253544" y="1353223"/>
            <a:ext cx="3295710" cy="1327605"/>
            <a:chOff x="4696003" y="1761629"/>
            <a:chExt cx="3295710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696003" y="2755104"/>
                  <a:ext cx="3295710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nb-NO" sz="2000" b="0" dirty="0"/>
                    <a:t>      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  <m:sup/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</m:t>
                      </m:r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295710" cy="33413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/>
            <p:cNvSpPr/>
            <p:nvPr/>
          </p:nvSpPr>
          <p:spPr>
            <a:xfrm>
              <a:off x="52644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783512" y="3630310"/>
            <a:ext cx="2220160" cy="400110"/>
            <a:chOff x="4815471" y="2515302"/>
            <a:chExt cx="2220160" cy="400110"/>
          </a:xfrm>
        </p:grpSpPr>
        <p:sp>
          <p:nvSpPr>
            <p:cNvPr id="12" name="Rectangle 11"/>
            <p:cNvSpPr/>
            <p:nvPr/>
          </p:nvSpPr>
          <p:spPr>
            <a:xfrm>
              <a:off x="4815471" y="2587288"/>
              <a:ext cx="18962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89080287395774076886404465276262680764297347818898641719959470631357066012729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524702" y="2515302"/>
                  <a:ext cx="51092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4702" y="2515302"/>
                  <a:ext cx="510929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3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7962600" y="2070772"/>
            <a:ext cx="820912" cy="1559538"/>
            <a:chOff x="7962600" y="2070772"/>
            <a:chExt cx="820912" cy="15595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962600" y="2582724"/>
                  <a:ext cx="37793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2000" dirty="0">
                      <a:solidFill>
                        <a:srgbClr val="C0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2600" y="2582724"/>
                  <a:ext cx="377939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 bwMode="auto">
            <a:xfrm flipV="1">
              <a:off x="8253544" y="2070772"/>
              <a:ext cx="529968" cy="610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8253544" y="2939630"/>
              <a:ext cx="529968" cy="6906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07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blipFill rotWithShape="0">
                <a:blip r:embed="rId20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blipFill rotWithShape="0">
                <a:blip r:embed="rId2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blipFill rotWithShape="0">
                <a:blip r:embed="rId22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blipFill rotWithShape="0">
                <a:blip r:embed="rId2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blipFill rotWithShape="0">
                <a:blip r:embed="rId2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blipFill rotWithShape="0">
                <a:blip r:embed="rId2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blipFill rotWithShape="0">
                <a:blip r:embed="rId27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blipFill rotWithShape="0">
                <a:blip r:embed="rId28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blipFill rotWithShape="0">
                <a:blip r:embed="rId2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blipFill rotWithShape="0">
                <a:blip r:embed="rId3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42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blipFill rotWithShape="0">
                <a:blip r:embed="rId3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blipFill rotWithShape="0">
                <a:blip r:embed="rId3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>
            <a:off x="10269193" y="6180776"/>
            <a:ext cx="37851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4A8B60B-CA06-4EAF-8462-7FED06EB745A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5EED97F-284B-42CE-9CF6-0FD327319944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56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8" grpId="0"/>
      <p:bldP spid="37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5F1B112-0FE5-4AF0-8E34-DDC29AF127C1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6DCC2CD-34A9-4ED7-BE37-4CC7556165EB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7636738" y="3199499"/>
            <a:ext cx="2939399" cy="2239218"/>
            <a:chOff x="838491" y="1437696"/>
            <a:chExt cx="2523834" cy="2239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 smtClean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41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2570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Square-and-multiply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exponentiation: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Square-and-multiply: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0" dirty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"exponentiation" (i.e., point multiplication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𝑛𝑄</m:t>
                    </m:r>
                  </m:oMath>
                </a14:m>
                <a:r>
                  <a:rPr lang="en-US" sz="1600" dirty="0"/>
                  <a:t>):	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"Square-and-multiply" (i.e., double-and-add):	</a:t>
                </a:r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42009" y="1414014"/>
                <a:ext cx="6164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1414014"/>
                <a:ext cx="616417" cy="307777"/>
              </a:xfrm>
              <a:prstGeom prst="rect">
                <a:avLst/>
              </a:prstGeom>
              <a:blipFill rotWithShape="0">
                <a:blip r:embed="rId3"/>
                <a:stretch>
                  <a:fillRect r="-14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442009" y="1740559"/>
                <a:ext cx="1661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≈2048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1740559"/>
                <a:ext cx="1661091" cy="3077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442009" y="3271263"/>
                <a:ext cx="6164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3271263"/>
                <a:ext cx="616417" cy="307777"/>
              </a:xfrm>
              <a:prstGeom prst="rect">
                <a:avLst/>
              </a:prstGeom>
              <a:blipFill rotWithShape="0">
                <a:blip r:embed="rId5"/>
                <a:stretch>
                  <a:fillRect r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442009" y="3597808"/>
                <a:ext cx="1661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≈256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3597808"/>
                <a:ext cx="1661091" cy="3077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80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779669" y="1498602"/>
            <a:ext cx="6797822" cy="4668049"/>
            <a:chOff x="252117" y="1253018"/>
            <a:chExt cx="7993959" cy="54894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3" b="2298"/>
            <a:stretch/>
          </p:blipFill>
          <p:spPr>
            <a:xfrm>
              <a:off x="963828" y="1253018"/>
              <a:ext cx="7282248" cy="501597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66120" y="3896497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6120" y="2805418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6120" y="1689625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6049" y="5015110"/>
              <a:ext cx="537227" cy="30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-1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72747" y="6239381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5831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34498" y="6236045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068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30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86868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40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6305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50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39239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60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02024" y="6434673"/>
              <a:ext cx="813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</a:t>
              </a:r>
              <a:r>
                <a:rPr lang="en-US" sz="1200" dirty="0" err="1">
                  <a:solidFill>
                    <a:schemeClr val="accent3">
                      <a:lumMod val="50000"/>
                    </a:schemeClr>
                  </a:solidFill>
                </a:rPr>
                <a:t>ms</a:t>
              </a:r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]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2117" y="3442342"/>
              <a:ext cx="813631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[V]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905744" y="4436161"/>
                <a:ext cx="12027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744" y="4436161"/>
                <a:ext cx="1202724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Side-channel attacks – power analysis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784601" y="1473201"/>
            <a:ext cx="33273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117332" y="1473201"/>
            <a:ext cx="309818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4428241" y="1473201"/>
            <a:ext cx="352033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5537326" y="1485903"/>
            <a:ext cx="357928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2655794" y="1580583"/>
            <a:ext cx="771952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96154" y="1580583"/>
            <a:ext cx="719905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5908136" y="1580583"/>
            <a:ext cx="769008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 rot="18131929">
            <a:off x="3368263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Square</a:t>
            </a:r>
            <a:endParaRPr lang="en-US" sz="1100" dirty="0"/>
          </a:p>
        </p:txBody>
      </p:sp>
      <p:sp>
        <p:nvSpPr>
          <p:cNvPr id="33" name="TextBox 32"/>
          <p:cNvSpPr txBox="1"/>
          <p:nvPr/>
        </p:nvSpPr>
        <p:spPr>
          <a:xfrm rot="18131929">
            <a:off x="3707119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4" name="TextBox 33"/>
          <p:cNvSpPr txBox="1"/>
          <p:nvPr/>
        </p:nvSpPr>
        <p:spPr>
          <a:xfrm rot="18131929">
            <a:off x="4045975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5" name="TextBox 34"/>
          <p:cNvSpPr txBox="1"/>
          <p:nvPr/>
        </p:nvSpPr>
        <p:spPr>
          <a:xfrm rot="18131929">
            <a:off x="4384832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6" name="TextBox 35"/>
          <p:cNvSpPr txBox="1"/>
          <p:nvPr/>
        </p:nvSpPr>
        <p:spPr>
          <a:xfrm rot="18131929">
            <a:off x="5468293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800901" y="840668"/>
            <a:ext cx="591830" cy="755015"/>
            <a:chOff x="5121876" y="804785"/>
            <a:chExt cx="591830" cy="755015"/>
          </a:xfrm>
        </p:grpSpPr>
        <p:sp>
          <p:nvSpPr>
            <p:cNvPr id="38" name="TextBox 37"/>
            <p:cNvSpPr txBox="1"/>
            <p:nvPr/>
          </p:nvSpPr>
          <p:spPr>
            <a:xfrm rot="18131929">
              <a:off x="4887893" y="103876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18131929">
              <a:off x="5226524" y="109004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 rot="18131929">
              <a:off x="5218113" y="106420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857924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61129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88422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20029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448362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06903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47797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208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870" y="1039706"/>
            <a:ext cx="2476530" cy="1955427"/>
          </a:xfrm>
          <a:prstGeom prst="rect">
            <a:avLst/>
          </a:prstGeom>
        </p:spPr>
      </p:pic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61" name="Group 60"/>
          <p:cNvGrpSpPr/>
          <p:nvPr/>
        </p:nvGrpSpPr>
        <p:grpSpPr>
          <a:xfrm>
            <a:off x="3993261" y="3353070"/>
            <a:ext cx="2939399" cy="2551854"/>
            <a:chOff x="838491" y="1437696"/>
            <a:chExt cx="2523834" cy="25518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 smtClean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838491" y="1876973"/>
                  <a:ext cx="2523833" cy="2112577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25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Group 66"/>
          <p:cNvGrpSpPr/>
          <p:nvPr/>
        </p:nvGrpSpPr>
        <p:grpSpPr>
          <a:xfrm>
            <a:off x="8081552" y="3348752"/>
            <a:ext cx="2939399" cy="2556172"/>
            <a:chOff x="838491" y="1437696"/>
            <a:chExt cx="2523834" cy="25561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 smtClean="0"/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1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1" name="Rectangle 70"/>
          <p:cNvSpPr/>
          <p:nvPr/>
        </p:nvSpPr>
        <p:spPr bwMode="auto">
          <a:xfrm>
            <a:off x="3446855" y="1473201"/>
            <a:ext cx="336325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grpSp>
        <p:nvGrpSpPr>
          <p:cNvPr id="72" name="Group 71"/>
          <p:cNvGrpSpPr/>
          <p:nvPr/>
        </p:nvGrpSpPr>
        <p:grpSpPr>
          <a:xfrm>
            <a:off x="6078558" y="840668"/>
            <a:ext cx="591830" cy="755015"/>
            <a:chOff x="5121876" y="804785"/>
            <a:chExt cx="591830" cy="755015"/>
          </a:xfrm>
        </p:grpSpPr>
        <p:sp>
          <p:nvSpPr>
            <p:cNvPr id="73" name="TextBox 72"/>
            <p:cNvSpPr txBox="1"/>
            <p:nvPr/>
          </p:nvSpPr>
          <p:spPr>
            <a:xfrm rot="18131929">
              <a:off x="4887893" y="103876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 rot="18131929">
              <a:off x="5226524" y="109004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 rot="18131929">
              <a:off x="5218113" y="106420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943652" y="840668"/>
            <a:ext cx="591830" cy="755015"/>
            <a:chOff x="5121876" y="804785"/>
            <a:chExt cx="591830" cy="755015"/>
          </a:xfrm>
        </p:grpSpPr>
        <p:sp>
          <p:nvSpPr>
            <p:cNvPr id="77" name="TextBox 76"/>
            <p:cNvSpPr txBox="1"/>
            <p:nvPr/>
          </p:nvSpPr>
          <p:spPr>
            <a:xfrm rot="18131929">
              <a:off x="4887893" y="103876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 rot="18131929">
              <a:off x="5226524" y="109004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 rot="18131929">
              <a:off x="5218113" y="106420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58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5" grpId="1"/>
      <p:bldP spid="7" grpId="0" animBg="1"/>
      <p:bldP spid="23" grpId="0" animBg="1"/>
      <p:bldP spid="24" grpId="0" animBg="1"/>
      <p:bldP spid="28" grpId="0" animBg="1"/>
      <p:bldP spid="30" grpId="0" animBg="1"/>
      <p:bldP spid="26" grpId="0" animBg="1"/>
      <p:bldP spid="29" grpId="0" animBg="1"/>
      <p:bldP spid="32" grpId="0"/>
      <p:bldP spid="33" grpId="0"/>
      <p:bldP spid="34" grpId="0"/>
      <p:bldP spid="35" grpId="0"/>
      <p:bldP spid="36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2" grpId="0"/>
      <p:bldP spid="7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698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Power (and time) difference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Solution: Square-and-</a:t>
                </a:r>
                <a:r>
                  <a:rPr lang="en-US" sz="1800" i="1" dirty="0"/>
                  <a:t>Always</a:t>
                </a:r>
                <a:r>
                  <a:rPr lang="en-US" sz="1800" dirty="0"/>
                  <a:t>-Multiply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b="0" dirty="0" err="1" smtClean="0"/>
                  <a:t>Approx</a:t>
                </a:r>
                <a:r>
                  <a:rPr lang="nb-NO" sz="1800" dirty="0" err="1" smtClean="0"/>
                  <a:t>imately</a:t>
                </a:r>
                <a:r>
                  <a:rPr lang="nb-NO" sz="1800" b="0" dirty="0" smtClean="0"/>
                  <a:t> half </a:t>
                </a:r>
                <a:r>
                  <a:rPr lang="en-US" sz="1800" dirty="0" smtClean="0"/>
                  <a:t>of the multiplications </a:t>
                </a:r>
                <a:r>
                  <a:rPr lang="en-US" sz="1800" dirty="0"/>
                  <a:t>thrown away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Many </a:t>
                </a:r>
                <a:r>
                  <a:rPr lang="en-US" sz="1800" dirty="0" err="1" smtClean="0"/>
                  <a:t>optimzations</a:t>
                </a:r>
                <a:r>
                  <a:rPr lang="en-US" sz="1800" dirty="0" smtClean="0"/>
                  <a:t> exist</a:t>
                </a:r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698"/>
              </a:xfrm>
              <a:blipFill>
                <a:blip r:embed="rId2"/>
                <a:stretch>
                  <a:fillRect l="-328" t="-6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7448693" y="1027586"/>
            <a:ext cx="3989400" cy="3190782"/>
            <a:chOff x="779669" y="782872"/>
            <a:chExt cx="6797822" cy="5436999"/>
          </a:xfrm>
        </p:grpSpPr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79669" y="1498602"/>
              <a:ext cx="6797822" cy="4721269"/>
              <a:chOff x="252117" y="1253018"/>
              <a:chExt cx="7993959" cy="5552018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3" b="2298"/>
              <a:stretch/>
            </p:blipFill>
            <p:spPr>
              <a:xfrm>
                <a:off x="963828" y="1253018"/>
                <a:ext cx="7282248" cy="5015978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766120" y="3896497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766120" y="2805418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66120" y="1689626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06049" y="5015111"/>
                <a:ext cx="537228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272747" y="6239383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158313" y="6236045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10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134499" y="6236045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20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110683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30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086869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40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063053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50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7039239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60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402025" y="6434674"/>
                <a:ext cx="813630" cy="370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solidFill>
                      <a:schemeClr val="accent3">
                        <a:lumMod val="50000"/>
                      </a:schemeClr>
                    </a:solidFill>
                  </a:rPr>
                  <a:t>[</a:t>
                </a:r>
                <a:r>
                  <a:rPr lang="en-US" sz="600" dirty="0" err="1">
                    <a:solidFill>
                      <a:schemeClr val="accent3">
                        <a:lumMod val="50000"/>
                      </a:schemeClr>
                    </a:solidFill>
                  </a:rPr>
                  <a:t>ms</a:t>
                </a:r>
                <a:r>
                  <a:rPr lang="en-US" sz="600" dirty="0">
                    <a:solidFill>
                      <a:schemeClr val="accent3">
                        <a:lumMod val="50000"/>
                      </a:schemeClr>
                    </a:solidFill>
                  </a:rPr>
                  <a:t>]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52117" y="3442343"/>
                <a:ext cx="813630" cy="370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>
                    <a:solidFill>
                      <a:schemeClr val="accent3">
                        <a:lumMod val="50000"/>
                      </a:schemeClr>
                    </a:solidFill>
                  </a:rPr>
                  <a:t>[V]</a:t>
                </a:r>
              </a:p>
            </p:txBody>
          </p:sp>
        </p:grpSp>
        <p:sp>
          <p:nvSpPr>
            <p:cNvPr id="10" name="Rectangle 9"/>
            <p:cNvSpPr/>
            <p:nvPr/>
          </p:nvSpPr>
          <p:spPr bwMode="auto">
            <a:xfrm>
              <a:off x="3784601" y="1473201"/>
              <a:ext cx="332730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4117332" y="1473201"/>
              <a:ext cx="309818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428241" y="1473201"/>
              <a:ext cx="352033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5537326" y="1485903"/>
              <a:ext cx="357928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655794" y="1580583"/>
              <a:ext cx="771952" cy="3978613"/>
            </a:xfrm>
            <a:prstGeom prst="rect">
              <a:avLst/>
            </a:prstGeom>
            <a:noFill/>
            <a:ln w="19050">
              <a:solidFill>
                <a:srgbClr val="CC00FF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4796154" y="1580583"/>
              <a:ext cx="719905" cy="3978613"/>
            </a:xfrm>
            <a:prstGeom prst="rect">
              <a:avLst/>
            </a:prstGeom>
            <a:noFill/>
            <a:ln w="19050">
              <a:solidFill>
                <a:srgbClr val="CC00FF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5908136" y="1580583"/>
              <a:ext cx="769008" cy="3978613"/>
            </a:xfrm>
            <a:prstGeom prst="rect">
              <a:avLst/>
            </a:prstGeom>
            <a:noFill/>
            <a:ln w="19050">
              <a:solidFill>
                <a:srgbClr val="CC00FF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8131929">
              <a:off x="3368262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 smtClean="0"/>
                <a:t>Square</a:t>
              </a:r>
              <a:endParaRPr lang="en-US" sz="500" dirty="0"/>
            </a:p>
          </p:txBody>
        </p:sp>
        <p:sp>
          <p:nvSpPr>
            <p:cNvPr id="18" name="TextBox 17"/>
            <p:cNvSpPr txBox="1"/>
            <p:nvPr/>
          </p:nvSpPr>
          <p:spPr>
            <a:xfrm rot="18131929">
              <a:off x="3707119" y="1003309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8131929">
              <a:off x="4045975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18131929">
              <a:off x="4384832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8131929">
              <a:off x="5468293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787358" y="840667"/>
              <a:ext cx="618917" cy="755013"/>
              <a:chOff x="5108333" y="804784"/>
              <a:chExt cx="618917" cy="755013"/>
            </a:xfrm>
          </p:grpSpPr>
          <p:sp>
            <p:nvSpPr>
              <p:cNvPr id="40" name="TextBox 39"/>
              <p:cNvSpPr txBox="1"/>
              <p:nvPr/>
            </p:nvSpPr>
            <p:spPr>
              <a:xfrm rot="18131929">
                <a:off x="4887897" y="1025220"/>
                <a:ext cx="729572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Square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8131929">
                <a:off x="5226521" y="1076496"/>
                <a:ext cx="324010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+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18131929">
                <a:off x="5218112" y="1050659"/>
                <a:ext cx="729577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Multiply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841678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96144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47805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79412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99623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58163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090934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509591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3446855" y="1473201"/>
              <a:ext cx="336325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6065015" y="840667"/>
              <a:ext cx="618917" cy="755013"/>
              <a:chOff x="5108333" y="804784"/>
              <a:chExt cx="618917" cy="755013"/>
            </a:xfrm>
          </p:grpSpPr>
          <p:sp>
            <p:nvSpPr>
              <p:cNvPr id="37" name="TextBox 36"/>
              <p:cNvSpPr txBox="1"/>
              <p:nvPr/>
            </p:nvSpPr>
            <p:spPr>
              <a:xfrm rot="18131929">
                <a:off x="4887897" y="1025220"/>
                <a:ext cx="729572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Square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 rot="18131929">
                <a:off x="5226521" y="1076496"/>
                <a:ext cx="324010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+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 rot="18131929">
                <a:off x="5218112" y="1050659"/>
                <a:ext cx="729577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Multiply</a:t>
                </a: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4930109" y="840667"/>
              <a:ext cx="618917" cy="755013"/>
              <a:chOff x="5108333" y="804784"/>
              <a:chExt cx="618917" cy="755013"/>
            </a:xfrm>
          </p:grpSpPr>
          <p:sp>
            <p:nvSpPr>
              <p:cNvPr id="34" name="TextBox 33"/>
              <p:cNvSpPr txBox="1"/>
              <p:nvPr/>
            </p:nvSpPr>
            <p:spPr>
              <a:xfrm rot="18131929">
                <a:off x="4887897" y="1025220"/>
                <a:ext cx="729572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Square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 rot="18131929">
                <a:off x="5226521" y="1076496"/>
                <a:ext cx="324010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+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 rot="18131929">
                <a:off x="5218112" y="1050659"/>
                <a:ext cx="729577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Multiply</a:t>
                </a:r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8270023" y="4424903"/>
            <a:ext cx="2773961" cy="2131733"/>
            <a:chOff x="838491" y="1437696"/>
            <a:chExt cx="2523834" cy="25561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2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2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2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200" b="1" dirty="0" smtClean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a:rPr lang="nb-NO" sz="12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</m:oMath>
                  </a14:m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2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/>
          <p:cNvGrpSpPr/>
          <p:nvPr/>
        </p:nvGrpSpPr>
        <p:grpSpPr>
          <a:xfrm>
            <a:off x="1461226" y="2275691"/>
            <a:ext cx="3898846" cy="2861432"/>
            <a:chOff x="838491" y="1512505"/>
            <a:chExt cx="2523834" cy="24813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838492" y="1512505"/>
                  <a:ext cx="2523833" cy="364469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Square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and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always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 smtClean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12505"/>
                  <a:ext cx="2523833" cy="36446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</a:t>
                  </a:r>
                  <a:r>
                    <a:rPr lang="nb-NO" sz="1400" dirty="0">
                      <a:solidFill>
                        <a:schemeClr val="accent6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always perform multiplication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1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2105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50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large prime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We need </a:t>
                </a:r>
                <a:r>
                  <a:rPr lang="en-US" sz="1800" i="1" dirty="0"/>
                  <a:t>large</a:t>
                </a:r>
                <a:r>
                  <a:rPr lang="en-US" sz="1800" dirty="0"/>
                  <a:t> prime numbers for b</a:t>
                </a:r>
                <a:r>
                  <a:rPr lang="en-US" sz="1600" dirty="0"/>
                  <a:t>oth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 efficient "prime-generating" formula is known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Simple idea: pick random number and check if it's prime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Efficient?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What is the success probability?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Depends on the ratio primes / non-primes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limUpp>
                      <m:limUp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"#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prime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numbers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b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 smtClean="0"/>
                  <a:t>Prime </a:t>
                </a:r>
                <a:r>
                  <a:rPr lang="en-US" sz="1600" b="1" dirty="0"/>
                  <a:t>Number Theorem: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num>
                      <m:den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2048 </a:t>
                </a:r>
                <a:r>
                  <a:rPr lang="en-US" sz="1600" dirty="0"/>
                  <a:t>bit number: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≈700 </m:t>
                    </m:r>
                  </m:oMath>
                </a14:m>
                <a:r>
                  <a:rPr lang="en-US" sz="1600" dirty="0"/>
                  <a:t>trials needed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84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31962" y="4188832"/>
                <a:ext cx="4698570" cy="570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⟹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2048</m:t>
                                  </m:r>
                                </m:sup>
                              </m:sSup>
                            </m:e>
                          </m:func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1400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962" y="4188832"/>
                <a:ext cx="4698570" cy="570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967189" y="5584957"/>
            <a:ext cx="7600336" cy="799758"/>
            <a:chOff x="1730477" y="5045659"/>
            <a:chExt cx="7600336" cy="799758"/>
          </a:xfrm>
        </p:grpSpPr>
        <p:grpSp>
          <p:nvGrpSpPr>
            <p:cNvPr id="10" name="Group 9"/>
            <p:cNvGrpSpPr/>
            <p:nvPr/>
          </p:nvGrpSpPr>
          <p:grpSpPr>
            <a:xfrm>
              <a:off x="2144996" y="5097034"/>
              <a:ext cx="7185817" cy="748383"/>
              <a:chOff x="2125331" y="5253679"/>
              <a:chExt cx="7185817" cy="74838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/>
                  <p:cNvSpPr txBox="1"/>
                  <p:nvPr/>
                </p:nvSpPr>
                <p:spPr>
                  <a:xfrm>
                    <a:off x="2125331" y="5253679"/>
                    <a:ext cx="653688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a14:m>
                    <a:r>
                      <a:rPr lang="nb-NO" sz="1600" dirty="0" smtClean="0"/>
                      <a:t>	</a:t>
                    </a:r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oMath>
                    </a14:m>
                    <a:r>
                      <a:rPr lang="nb-NO" sz="1600" dirty="0" smtClean="0"/>
                      <a:t>	</a:t>
                    </a:r>
                    <a:r>
                      <a:rPr lang="nb-NO" sz="1600" dirty="0"/>
                      <a:t> </a:t>
                    </a:r>
                    <a14:m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a14:m>
                    <a:r>
                      <a:rPr lang="nb-NO" sz="1600" dirty="0" smtClean="0"/>
                      <a:t>	</a:t>
                    </a:r>
                    <a:r>
                      <a:rPr lang="nb-NO" sz="1600" dirty="0"/>
                      <a:t> </a:t>
                    </a:r>
                    <a:r>
                      <a:rPr lang="nb-NO" sz="1600" dirty="0" smtClean="0"/>
                      <a:t>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oMath>
                    </a14:m>
                    <a:r>
                      <a:rPr lang="nb-NO" sz="1600" dirty="0" smtClean="0"/>
                      <a:t>	</a:t>
                    </a:r>
                    <a:r>
                      <a:rPr lang="nb-NO" sz="1600" dirty="0"/>
                      <a:t> </a:t>
                    </a:r>
                    <a:r>
                      <a:rPr lang="nb-NO" sz="1600" dirty="0" smtClean="0"/>
                      <a:t>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</m:oMath>
                    </a14:m>
                    <a:r>
                      <a:rPr lang="nb-NO" sz="1600" dirty="0" smtClean="0"/>
                      <a:t>	</a:t>
                    </a:r>
                    <a:r>
                      <a:rPr lang="nb-NO" sz="1600" dirty="0"/>
                      <a:t> </a:t>
                    </a:r>
                    <a:r>
                      <a:rPr lang="nb-NO" sz="1600" dirty="0" smtClean="0"/>
                      <a:t>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sup>
                        </m:sSup>
                      </m:oMath>
                    </a14:m>
                    <a:r>
                      <a:rPr lang="nb-NO" sz="1600" dirty="0" smtClean="0"/>
                      <a:t>	  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28</m:t>
                            </m:r>
                          </m:sup>
                        </m:sSup>
                      </m:oMath>
                    </a14:m>
                    <a:endParaRPr lang="nb-NO" sz="1600" dirty="0" smtClean="0"/>
                  </a:p>
                </p:txBody>
              </p:sp>
            </mc:Choice>
            <mc:Fallback xmlns="">
              <p:sp>
                <p:nvSpPr>
                  <p:cNvPr id="4" name="TextBox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25331" y="5253679"/>
                    <a:ext cx="6536888" cy="33855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2125331" y="5660686"/>
                    <a:ext cx="7185817" cy="341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a14:m>
                    <a:r>
                      <a:rPr lang="nb-NO" sz="1600" dirty="0" smtClean="0"/>
                      <a:t>	 </a:t>
                    </a:r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a14:m>
                    <a:r>
                      <a:rPr lang="nb-NO" sz="1600" dirty="0" smtClean="0"/>
                      <a:t>	</a:t>
                    </a:r>
                    <a:r>
                      <a:rPr lang="nb-NO" sz="1600" dirty="0"/>
                      <a:t> </a:t>
                    </a:r>
                    <a14:m>
                      <m:oMath xmlns:m="http://schemas.openxmlformats.org/officeDocument/2006/math"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168</m:t>
                        </m:r>
                      </m:oMath>
                    </a14:m>
                    <a:r>
                      <a:rPr lang="nb-NO" sz="1600" dirty="0" smtClean="0"/>
                      <a:t>	</a:t>
                    </a:r>
                    <a:r>
                      <a:rPr lang="nb-NO" sz="1600" dirty="0"/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oMath>
                    </a14:m>
                    <a:r>
                      <a:rPr lang="nb-NO" sz="1600" dirty="0" smtClean="0"/>
                      <a:t>	</a:t>
                    </a:r>
                    <a:r>
                      <a:rPr lang="nb-NO" sz="1600" dirty="0"/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</m:oMath>
                    </a14:m>
                    <a:r>
                      <a:rPr lang="nb-NO" sz="1600" dirty="0" smtClean="0"/>
                      <a:t>	</a:t>
                    </a:r>
                    <a:r>
                      <a:rPr lang="nb-NO" sz="1600" dirty="0"/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18</m:t>
                            </m:r>
                          </m:sup>
                        </m:sSup>
                      </m:oMath>
                    </a14:m>
                    <a:r>
                      <a:rPr lang="nb-NO" sz="1600" dirty="0" smtClean="0"/>
                      <a:t>	  </a:t>
                    </a:r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</m:oMath>
                    </a14:m>
                    <a:endParaRPr lang="nb-NO" sz="1600" dirty="0" smtClean="0"/>
                  </a:p>
                </p:txBody>
              </p:sp>
            </mc:Choice>
            <mc:Fallback xmlns="">
              <p:sp>
                <p:nvSpPr>
                  <p:cNvPr id="9" name="TextBox 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25331" y="5660686"/>
                    <a:ext cx="7185817" cy="34137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" name="Straight Connector 11"/>
            <p:cNvCxnSpPr/>
            <p:nvPr/>
          </p:nvCxnSpPr>
          <p:spPr bwMode="auto">
            <a:xfrm>
              <a:off x="1730477" y="5469815"/>
              <a:ext cx="7177549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 flipV="1">
              <a:off x="2861187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3831426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/>
            <p:nvPr/>
          </p:nvCxnSpPr>
          <p:spPr bwMode="auto">
            <a:xfrm flipV="1">
              <a:off x="4801665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 flipV="1">
              <a:off x="5771904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6742143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7712383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7949095" y="1762125"/>
            <a:ext cx="2966867" cy="1988067"/>
            <a:chOff x="838491" y="1415326"/>
            <a:chExt cx="2523834" cy="25785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𝐆𝐞𝐧𝐏𝐫𝐢𝐦𝐞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𝑘</m:t>
                            </m:r>
                          </m:e>
                        </m:d>
                      </m:oMath>
                    </m:oMathPara>
                  </a14:m>
                  <a:endParaRPr lang="nb-NO" sz="1400" b="1" dirty="0" smtClean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while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true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odd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bit integer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:r>
                    <a:rPr lang="nb-NO" sz="1400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 </a:t>
                  </a:r>
                  <a:r>
                    <a:rPr lang="nb-NO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0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7542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large prime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GenPrime efficient?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prime-to-non-prime ratio 	</a:t>
                </a:r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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800" dirty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marL="474663" lvl="1" indent="0"/>
                <a:r>
                  <a:rPr lang="nb-NO" sz="1600" dirty="0"/>
                  <a:t>              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is prime!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Very</a:t>
                </a:r>
                <a:r>
                  <a:rPr lang="en-US" sz="1600" dirty="0"/>
                  <a:t> inefficient: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 ⟹  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2048</m:t>
                                </m:r>
                              </m:sup>
                            </m:sSup>
                          </m:num>
                          <m:den>
                            <m:func>
                              <m:func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2048</m:t>
                                    </m:r>
                                  </m:sup>
                                </m:sSup>
                              </m:e>
                            </m:func>
                          </m:den>
                        </m:f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Want: a simple property which </a:t>
                </a:r>
                <a:r>
                  <a:rPr lang="en-US" sz="1800" i="1" dirty="0"/>
                  <a:t>only</a:t>
                </a:r>
                <a:r>
                  <a:rPr lang="en-US" sz="1800" dirty="0"/>
                  <a:t> holds for prime numbers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949095" y="1762125"/>
            <a:ext cx="2966867" cy="1988067"/>
            <a:chOff x="838491" y="1415326"/>
            <a:chExt cx="2523834" cy="25785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𝐆𝐞𝐧𝐏𝐫𝐢𝐦𝐞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𝑘</m:t>
                            </m:r>
                          </m:e>
                        </m:d>
                      </m:oMath>
                    </m:oMathPara>
                  </a14:m>
                  <a:endParaRPr lang="nb-NO" sz="1400" b="1" dirty="0" smtClean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while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true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odd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bit integer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:r>
                    <a:rPr lang="nb-NO" sz="1400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 </a:t>
                  </a:r>
                  <a:r>
                    <a:rPr lang="nb-NO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40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8340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Fermat’s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6956" y="2545798"/>
                <a:ext cx="2537682" cy="410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⋅</m:t>
                          </m:r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956" y="2545798"/>
                <a:ext cx="2537682" cy="410497"/>
              </a:xfrm>
              <a:prstGeom prst="rect">
                <a:avLst/>
              </a:prstGeom>
              <a:blipFill rotWithShape="0">
                <a:blip r:embed="rId5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61472" y="2581191"/>
                <a:ext cx="1309846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472" y="2581191"/>
                <a:ext cx="1309846" cy="318164"/>
              </a:xfrm>
              <a:prstGeom prst="rect">
                <a:avLst/>
              </a:prstGeom>
              <a:blipFill rotWithShape="0">
                <a:blip r:embed="rId6"/>
                <a:stretch>
                  <a:fillRect r="-3256"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all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satisfy Fermat's theorem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not </a:t>
                </a:r>
                <a:r>
                  <a:rPr lang="en-US" dirty="0"/>
                  <a:t>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some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does </a:t>
                </a:r>
                <a:r>
                  <a:rPr lang="en-US" b="1" dirty="0"/>
                  <a:t>not </a:t>
                </a:r>
                <a:r>
                  <a:rPr lang="en-US" dirty="0"/>
                  <a:t>satisfy Fermat's theorem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blipFill rotWithShape="0"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blipFill rotWithShape="0">
                <a:blip r:embed="rId13"/>
                <a:stretch>
                  <a:fillRect r="-32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04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 animBg="1"/>
      <p:bldP spid="6" grpId="0"/>
      <p:bldP spid="17" grpId="0"/>
      <p:bldP spid="18" grpId="0"/>
      <p:bldP spid="12" grpId="0"/>
      <p:bldP spid="15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 bwMode="auto">
          <a:xfrm>
            <a:off x="6192010" y="2466074"/>
            <a:ext cx="3925493" cy="3144005"/>
          </a:xfrm>
          <a:prstGeom prst="ellipse">
            <a:avLst/>
          </a:prstGeom>
          <a:solidFill>
            <a:srgbClr val="FFF3CD"/>
          </a:solidFill>
          <a:ln w="28575" cap="flat" cmpd="sng" algn="ctr">
            <a:solidFill>
              <a:srgbClr val="F2B8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Integers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 primality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 bwMode="auto">
          <a:xfrm>
            <a:off x="6922420" y="3945111"/>
            <a:ext cx="1506978" cy="135917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Primes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8934937" y="4302955"/>
            <a:ext cx="503814" cy="485167"/>
          </a:xfrm>
          <a:prstGeom prst="ellipse">
            <a:avLst/>
          </a:prstGeom>
          <a:solidFill>
            <a:srgbClr val="FFD5D5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192010" y="5942059"/>
                <a:ext cx="264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ermatIsPrime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010" y="5942059"/>
                <a:ext cx="2640705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H="1">
            <a:off x="7474898" y="4963200"/>
            <a:ext cx="375765" cy="990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7850662" y="485197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>
            <a:off x="6715099" y="386472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false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5628274" y="3996590"/>
            <a:ext cx="1008051" cy="8553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133551" y="5416799"/>
                <a:ext cx="25146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3551" y="5416799"/>
                <a:ext cx="2514645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>
            <a:off x="9287816" y="4646063"/>
            <a:ext cx="879345" cy="6905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1273618" y="5346816"/>
            <a:ext cx="3481240" cy="914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dirty="0"/>
              <a:t>Better tests exist</a:t>
            </a:r>
            <a:r>
              <a:rPr lang="en-US" sz="1600" dirty="0" smtClean="0"/>
              <a:t>:</a:t>
            </a:r>
          </a:p>
          <a:p>
            <a:pPr marL="447675" lvl="1" indent="-2667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Solovay</a:t>
            </a:r>
            <a:r>
              <a:rPr lang="en-US" sz="1600" dirty="0"/>
              <a:t>-Strassen </a:t>
            </a:r>
            <a:r>
              <a:rPr lang="en-US" sz="1600" dirty="0" smtClean="0"/>
              <a:t>algorithm</a:t>
            </a:r>
          </a:p>
          <a:p>
            <a:pPr marL="447675" lvl="1" indent="-2667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Miller-Rabin algorithm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8292368" y="3730640"/>
            <a:ext cx="19908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Carmichael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 numbers</a:t>
            </a:r>
            <a:endParaRPr lang="en-US" sz="1400" b="1" dirty="0"/>
          </a:p>
        </p:txBody>
      </p:sp>
      <p:sp>
        <p:nvSpPr>
          <p:cNvPr id="24" name="Rectangle 23"/>
          <p:cNvSpPr/>
          <p:nvPr/>
        </p:nvSpPr>
        <p:spPr>
          <a:xfrm>
            <a:off x="10341213" y="3829403"/>
            <a:ext cx="4928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561</a:t>
            </a:r>
            <a:endParaRPr 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35056" y="1481304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056" y="1481304"/>
                <a:ext cx="1625573" cy="249043"/>
              </a:xfrm>
              <a:prstGeom prst="rect">
                <a:avLst/>
              </a:prstGeom>
              <a:blipFill rotWithShape="0">
                <a:blip r:embed="rId7"/>
                <a:stretch>
                  <a:fillRect l="-2256" r="-2256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0135055" y="1855665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055" y="1855665"/>
                <a:ext cx="1625573" cy="249043"/>
              </a:xfrm>
              <a:prstGeom prst="rect">
                <a:avLst/>
              </a:prstGeom>
              <a:blipFill rotWithShape="0">
                <a:blip r:embed="rId8"/>
                <a:stretch>
                  <a:fillRect l="-2256" r="-2256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135055" y="2230026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055" y="2230026"/>
                <a:ext cx="1625573" cy="249043"/>
              </a:xfrm>
              <a:prstGeom prst="rect">
                <a:avLst/>
              </a:prstGeom>
              <a:blipFill rotWithShape="0">
                <a:blip r:embed="rId9"/>
                <a:stretch>
                  <a:fillRect l="-2256" r="-2256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643464" y="2624343"/>
                <a:ext cx="12182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3464" y="2624343"/>
                <a:ext cx="121828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0000" r="-25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907428" y="2960855"/>
                <a:ext cx="1853200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7428" y="2960855"/>
                <a:ext cx="1853200" cy="249043"/>
              </a:xfrm>
              <a:prstGeom prst="rect">
                <a:avLst/>
              </a:prstGeom>
              <a:blipFill rotWithShape="0">
                <a:blip r:embed="rId11"/>
                <a:stretch>
                  <a:fillRect l="-1974" r="-164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10704378" y="3838361"/>
            <a:ext cx="959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C00000"/>
                </a:solidFill>
              </a:rPr>
              <a:t>= </a:t>
            </a:r>
            <a:r>
              <a:rPr lang="en-US" sz="1400" b="1" dirty="0">
                <a:solidFill>
                  <a:srgbClr val="C00000"/>
                </a:solidFill>
              </a:rPr>
              <a:t>3 ∙ 187</a:t>
            </a:r>
            <a:endParaRPr lang="en-US" sz="1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1214620" y="2624344"/>
            <a:ext cx="2908385" cy="1871456"/>
            <a:chOff x="838491" y="1371679"/>
            <a:chExt cx="2523834" cy="24272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𝐅𝐞𝐫𝐦𝐚𝐭</m:t>
                        </m:r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𝐈𝐬𝐏𝐫𝐢𝐦𝐞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nb-NO" sz="1400" b="1" dirty="0" smtClean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838491" y="1876974"/>
                  <a:ext cx="2523833" cy="1922002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∈{2, 3, …, 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𝑡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}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≠1  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mod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⁡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false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true</a:t>
                  </a:r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4"/>
                  <a:ext cx="2523833" cy="192200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0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9150844" y="4529855"/>
            <a:ext cx="72000" cy="72000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5942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/>
      <p:bldP spid="19" grpId="0" animBg="1"/>
      <p:bldP spid="21" grpId="0" animBg="1"/>
      <p:bldP spid="22" grpId="0"/>
      <p:bldP spid="31" grpId="0"/>
      <p:bldP spid="37" grpId="0"/>
      <p:bldP spid="4" grpId="0"/>
      <p:bldP spid="24" grpId="0"/>
      <p:bldP spid="26" grpId="0"/>
      <p:bldP spid="27" grpId="0"/>
      <p:bldP spid="28" grpId="0"/>
      <p:bldP spid="29" grpId="0"/>
      <p:bldP spid="30" grpId="0"/>
      <p:bldP spid="32" grpId="0"/>
      <p:bldP spid="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primes in practice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Miller-Rabin most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Failure probability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about</a:t>
                </a:r>
                <a:r>
                  <a:rPr lang="en-US" sz="1800" i="1" dirty="0"/>
                  <a:t> deterministic</a:t>
                </a:r>
                <a:r>
                  <a:rPr lang="en-US" sz="1800" dirty="0"/>
                  <a:t> primality tests?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Open problem for a long time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Agrawal, </a:t>
                </a:r>
                <a:r>
                  <a:rPr lang="en-US" sz="1600" i="1" dirty="0" err="1"/>
                  <a:t>Kayal</a:t>
                </a:r>
                <a:r>
                  <a:rPr lang="en-US" sz="1600" i="1" dirty="0"/>
                  <a:t> &amp; </a:t>
                </a:r>
                <a:r>
                  <a:rPr lang="en-US" sz="1600" i="1" dirty="0" err="1"/>
                  <a:t>Saxena</a:t>
                </a:r>
                <a:r>
                  <a:rPr lang="en-US" sz="1600" i="1" dirty="0"/>
                  <a:t> '02</a:t>
                </a:r>
                <a:r>
                  <a:rPr lang="en-US" sz="1600" dirty="0"/>
                  <a:t>: "PRIMES is in P"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Original running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Quickly improved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2292"/>
          <a:stretch/>
        </p:blipFill>
        <p:spPr>
          <a:xfrm>
            <a:off x="7494176" y="3437038"/>
            <a:ext cx="3732213" cy="28966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767820" y="1202084"/>
            <a:ext cx="3184928" cy="2021719"/>
            <a:chOff x="838491" y="1371679"/>
            <a:chExt cx="2523834" cy="26221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𝐌𝐢𝐥𝐥𝐞𝐫𝐑𝐚𝐛𝐢𝐧</m:t>
                        </m:r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𝐈𝐬𝐏𝐫𝐢𝐦𝐞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nb-NO" sz="1400" b="1" dirty="0" smtClean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∈{2, 3, …, 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𝑡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}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MillerRabinTest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then</a:t>
                  </a:r>
                  <a:endPara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false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true</a:t>
                  </a: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9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2250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>
                    <a:solidFill>
                      <a:schemeClr val="bg1">
                        <a:lumMod val="85000"/>
                      </a:schemeClr>
                    </a:solidFill>
                  </a:rPr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func>
                      <m:funcPr>
                        <m:ctrlPr>
                          <a:rPr lang="nb-NO" sz="1600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85000"/>
                      </a:schemeClr>
                    </a:solidFill>
                  </a:rPr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>
                    <a:solidFill>
                      <a:schemeClr val="bg1">
                        <a:lumMod val="85000"/>
                      </a:schemeClr>
                    </a:solidFill>
                  </a:rPr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solidFill>
                                  <a:schemeClr val="bg1">
                                    <a:lumMod val="8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bg1">
                                        <a:lumMod val="8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𝑎𝑄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bg1">
                        <a:lumMod val="85000"/>
                      </a:schemeClr>
                    </a:solidFill>
                  </a:rPr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46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generators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Easy in prime-order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All non-identity elements are generators!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Not prime-order!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Common in practice: pick element at random; check if generator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7142483" y="1027585"/>
                <a:ext cx="4478018" cy="1134589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Lagrange's theorem: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	</a:t>
                </a:r>
                <a:r>
                  <a:rPr lang="en-US" sz="1600" dirty="0"/>
                  <a:t>if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nb-NO" sz="1600" b="0" i="1" dirty="0">
                    <a:latin typeface="Cambria Math" panose="02040503050406030204" pitchFamily="18" charset="0"/>
                  </a:rPr>
                  <a:t> </a:t>
                </a:r>
                <a:r>
                  <a:rPr lang="nb-NO" sz="1600" b="0" dirty="0"/>
                  <a:t>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2483" y="1027585"/>
                <a:ext cx="4478018" cy="1134589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23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>
                    <a:solidFill>
                      <a:schemeClr val="bg1">
                        <a:lumMod val="95000"/>
                      </a:schemeClr>
                    </a:solidFill>
                  </a:rPr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bg1">
                        <a:lumMod val="95000"/>
                      </a:schemeClr>
                    </a:solidFill>
                  </a:rPr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bg1">
                        <a:lumMod val="95000"/>
                      </a:schemeClr>
                    </a:solidFill>
                  </a:rPr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solidFill>
                                  <a:schemeClr val="bg1">
                                    <a:lumMod val="9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bg1">
                                        <a:lumMod val="9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bg1">
                        <a:lumMod val="95000"/>
                      </a:schemeClr>
                    </a:solidFill>
                  </a:rPr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bg1">
                        <a:lumMod val="95000"/>
                      </a:schemeClr>
                    </a:solidFill>
                  </a:rPr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>
                    <a:solidFill>
                      <a:schemeClr val="bg1">
                        <a:lumMod val="95000"/>
                      </a:schemeClr>
                    </a:solidFill>
                  </a:rPr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/>
          <p:cNvSpPr txBox="1"/>
          <p:nvPr/>
        </p:nvSpPr>
        <p:spPr>
          <a:xfrm>
            <a:off x="7354168" y="4276979"/>
            <a:ext cx="2871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(</a:t>
            </a:r>
            <a:r>
              <a:rPr lang="en-US" sz="1400" dirty="0" err="1"/>
              <a:t>Schoof's</a:t>
            </a:r>
            <a:r>
              <a:rPr lang="en-US" sz="1400" dirty="0"/>
              <a:t> algorithm)</a:t>
            </a:r>
            <a:endParaRPr lang="en-US" sz="1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/>
                  <a:t>  (typically)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blipFill rotWithShape="0">
                <a:blip r:embed="rId1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380817" y="4582528"/>
                <a:ext cx="437981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Easy!		      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200" dirty="0"/>
                  <a:t>  usually prime 			   (or close to prime)  </a:t>
                </a:r>
                <a:endParaRPr lang="en-US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817" y="4582528"/>
                <a:ext cx="4379812" cy="492443"/>
              </a:xfrm>
              <a:prstGeom prst="rect">
                <a:avLst/>
              </a:prstGeom>
              <a:blipFill rotWithShape="0">
                <a:blip r:embed="rId17"/>
                <a:stretch>
                  <a:fillRect l="-418" t="-3704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7354168" y="3939684"/>
            <a:ext cx="5295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 Standardized choices (</a:t>
            </a:r>
            <a:r>
              <a:rPr lang="en-US" sz="1200" dirty="0"/>
              <a:t>NIST P-256, Curve25519)</a:t>
            </a:r>
            <a:r>
              <a:rPr lang="en-US" sz="1400" dirty="0"/>
              <a:t> 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2653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1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</a:t>
            </a:r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1991360"/>
            <a:ext cx="1896533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1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2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394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328132" y="3967871"/>
                <a:ext cx="1714700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714700" cy="313291"/>
              </a:xfrm>
              <a:prstGeom prst="rect">
                <a:avLst/>
              </a:prstGeom>
              <a:blipFill rotWithShape="0">
                <a:blip r:embed="rId17"/>
                <a:stretch>
                  <a:fillRect l="-4982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7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4" grpId="0" animBg="1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5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394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41667" r="-8333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1274082">
                <a:off x="3621159" y="1951611"/>
                <a:ext cx="8667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4082">
                <a:off x="3621159" y="1951611"/>
                <a:ext cx="866776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5921" b="-8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328132" y="3967871"/>
                <a:ext cx="1714700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714700" cy="313291"/>
              </a:xfrm>
              <a:prstGeom prst="rect">
                <a:avLst/>
              </a:prstGeom>
              <a:blipFill rotWithShape="0">
                <a:blip r:embed="rId17"/>
                <a:stretch>
                  <a:fillRect l="-4982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32734" y="3970629"/>
                <a:ext cx="17554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734" y="3970629"/>
                <a:ext cx="1755417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5556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2305283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Multiply 39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20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15714" y="4783511"/>
                <a:ext cx="178734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714" y="4783511"/>
                <a:ext cx="178734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477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528081" y="4783510"/>
                <a:ext cx="1716817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81" y="4783510"/>
                <a:ext cx="1716817" cy="313291"/>
              </a:xfrm>
              <a:prstGeom prst="rect">
                <a:avLst/>
              </a:prstGeom>
              <a:blipFill rotWithShape="0">
                <a:blip r:embed="rId22"/>
                <a:stretch>
                  <a:fillRect l="-5319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2955466" y="5717350"/>
            <a:ext cx="2720883" cy="322044"/>
            <a:chOff x="3286023" y="4768650"/>
            <a:chExt cx="5546917" cy="592931"/>
          </a:xfrm>
        </p:grpSpPr>
        <p:cxnSp>
          <p:nvCxnSpPr>
            <p:cNvPr id="50" name="Straight Arrow Connector 49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" name="Group 50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2" name="Can 51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2583721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721" y="5700578"/>
                <a:ext cx="353751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31034" r="-344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823727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727" y="5700578"/>
                <a:ext cx="353751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29310" r="-5172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028029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029" y="5700578"/>
                <a:ext cx="353751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31034" r="-344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/>
          <p:cNvGrpSpPr/>
          <p:nvPr/>
        </p:nvGrpSpPr>
        <p:grpSpPr>
          <a:xfrm>
            <a:off x="6177478" y="5724221"/>
            <a:ext cx="2720883" cy="322044"/>
            <a:chOff x="3286023" y="4768649"/>
            <a:chExt cx="5546917" cy="592931"/>
          </a:xfrm>
        </p:grpSpPr>
        <p:cxnSp>
          <p:nvCxnSpPr>
            <p:cNvPr id="56" name="Straight Arrow Connector 55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7" name="Group 56"/>
            <p:cNvGrpSpPr/>
            <p:nvPr/>
          </p:nvGrpSpPr>
          <p:grpSpPr>
            <a:xfrm>
              <a:off x="3651279" y="4768649"/>
              <a:ext cx="4689157" cy="592931"/>
              <a:chOff x="3820607" y="2927464"/>
              <a:chExt cx="4689157" cy="592931"/>
            </a:xfrm>
          </p:grpSpPr>
          <p:sp>
            <p:nvSpPr>
              <p:cNvPr id="58" name="Can 57"/>
              <p:cNvSpPr/>
              <p:nvPr/>
            </p:nvSpPr>
            <p:spPr bwMode="auto">
              <a:xfrm rot="16200000">
                <a:off x="5895546" y="906178"/>
                <a:ext cx="592931" cy="4635504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60" name="Multiply 59"/>
          <p:cNvSpPr/>
          <p:nvPr/>
        </p:nvSpPr>
        <p:spPr bwMode="auto">
          <a:xfrm>
            <a:off x="5328598" y="2274467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61" name="Straight Arrow Connector 60"/>
          <p:cNvCxnSpPr/>
          <p:nvPr/>
        </p:nvCxnSpPr>
        <p:spPr bwMode="auto">
          <a:xfrm>
            <a:off x="4179691" y="5091288"/>
            <a:ext cx="0" cy="5087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6674551" y="5124020"/>
            <a:ext cx="463802" cy="4759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06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/>
      <p:bldP spid="39" grpId="0"/>
      <p:bldP spid="41" grpId="0"/>
      <p:bldP spid="47" grpId="0"/>
      <p:bldP spid="48" grpId="0"/>
      <p:bldP spid="67" grpId="0"/>
      <p:bldP spid="68" grpId="0"/>
      <p:bldP spid="6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076077" y="3498174"/>
                <a:ext cx="22441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498174"/>
                <a:ext cx="2244140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407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507857" y="4273445"/>
                <a:ext cx="4768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7857" y="4273445"/>
                <a:ext cx="476862" cy="313291"/>
              </a:xfrm>
              <a:prstGeom prst="rect">
                <a:avLst/>
              </a:prstGeom>
              <a:blipFill rotWithShape="0">
                <a:blip r:embed="rId18"/>
                <a:stretch>
                  <a:fillRect l="-1898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89817" y="3498174"/>
                <a:ext cx="2312171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817" y="3498174"/>
                <a:ext cx="2312171" cy="347403"/>
              </a:xfrm>
              <a:prstGeom prst="rect">
                <a:avLst/>
              </a:prstGeom>
              <a:blipFill rotWithShape="0">
                <a:blip r:embed="rId19"/>
                <a:stretch>
                  <a:fillRect l="-3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079029" y="4273445"/>
                <a:ext cx="482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029" y="4273445"/>
                <a:ext cx="482376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18987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328537" y="1009319"/>
            <a:ext cx="2867730" cy="462346"/>
            <a:chOff x="8328537" y="1009319"/>
            <a:chExt cx="2867730" cy="4623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8328537" y="1158374"/>
                  <a:ext cx="869854" cy="3132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8537" y="1158374"/>
                  <a:ext cx="869854" cy="31329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5594" t="-1961" r="-2098" b="-27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/>
            <p:nvPr/>
          </p:nvCxnSpPr>
          <p:spPr bwMode="auto">
            <a:xfrm flipH="1">
              <a:off x="9214867" y="1217904"/>
              <a:ext cx="338036" cy="1270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9536235" y="1009319"/>
              <a:ext cx="1660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20587" y="1003021"/>
            <a:ext cx="2650828" cy="467963"/>
            <a:chOff x="720587" y="1003021"/>
            <a:chExt cx="2650828" cy="4679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2507974" y="1163207"/>
                  <a:ext cx="86344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7974" y="1163207"/>
                  <a:ext cx="863441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5634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Arrow Connector 30"/>
            <p:cNvCxnSpPr/>
            <p:nvPr/>
          </p:nvCxnSpPr>
          <p:spPr bwMode="auto">
            <a:xfrm>
              <a:off x="2158108" y="1217284"/>
              <a:ext cx="288415" cy="929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TextBox 31"/>
            <p:cNvSpPr txBox="1"/>
            <p:nvPr/>
          </p:nvSpPr>
          <p:spPr>
            <a:xfrm>
              <a:off x="720587" y="1003021"/>
              <a:ext cx="15283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518158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3937224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789628" y="4273445"/>
                <a:ext cx="4768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9628" y="4273445"/>
                <a:ext cx="476862" cy="313291"/>
              </a:xfrm>
              <a:prstGeom prst="rect">
                <a:avLst/>
              </a:prstGeom>
              <a:blipFill rotWithShape="0">
                <a:blip r:embed="rId22"/>
                <a:stretch>
                  <a:fillRect l="-1923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360800" y="4273445"/>
                <a:ext cx="482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0800" y="4273445"/>
                <a:ext cx="482376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18987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/>
          <p:cNvCxnSpPr/>
          <p:nvPr/>
        </p:nvCxnSpPr>
        <p:spPr bwMode="auto">
          <a:xfrm>
            <a:off x="8799929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9218995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2410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9" grpId="0"/>
      <p:bldP spid="25" grpId="0"/>
      <p:bldP spid="26" grpId="0"/>
      <p:bldP spid="27" grpId="0"/>
      <p:bldP spid="37" grpId="0"/>
      <p:bldP spid="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1989835" y="4121103"/>
                <a:ext cx="25351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sz="20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835" y="4121103"/>
                <a:ext cx="253518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846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898942" y="5054784"/>
                <a:ext cx="505077" cy="3758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942" y="5054784"/>
                <a:ext cx="505077" cy="375872"/>
              </a:xfrm>
              <a:prstGeom prst="rect">
                <a:avLst/>
              </a:prstGeom>
              <a:blipFill rotWithShape="0">
                <a:blip r:embed="rId4"/>
                <a:stretch>
                  <a:fillRect l="-21687" r="-8434" b="-27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240276" y="4101291"/>
                <a:ext cx="2513509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0276" y="4101291"/>
                <a:ext cx="2513509" cy="347403"/>
              </a:xfrm>
              <a:prstGeom prst="rect">
                <a:avLst/>
              </a:prstGeom>
              <a:blipFill rotWithShape="0">
                <a:blip r:embed="rId5"/>
                <a:stretch>
                  <a:fillRect l="-4126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Multiply 27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22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0329030">
                <a:off x="7195208" y="2019869"/>
                <a:ext cx="1007007" cy="3498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329030">
                <a:off x="7195208" y="2019869"/>
                <a:ext cx="1007007" cy="349839"/>
              </a:xfrm>
              <a:prstGeom prst="rect">
                <a:avLst/>
              </a:prstGeom>
              <a:blipFill>
                <a:blip r:embed="rId23"/>
                <a:stretch>
                  <a:fillRect l="-3977" b="-78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reeform 39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690390">
                <a:off x="3458093" y="1978270"/>
                <a:ext cx="1025345" cy="3498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90390">
                <a:off x="3458093" y="1978270"/>
                <a:ext cx="1025345" cy="349839"/>
              </a:xfrm>
              <a:prstGeom prst="rect">
                <a:avLst/>
              </a:prstGeom>
              <a:blipFill rotWithShape="0">
                <a:blip r:embed="rId24"/>
                <a:stretch>
                  <a:fillRect l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 bwMode="auto">
          <a:xfrm>
            <a:off x="3345478" y="4046249"/>
            <a:ext cx="500160" cy="48183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509534" y="5676146"/>
                <a:ext cx="28659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Can't compute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sz="2000" b="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nb-NO" sz="2000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or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534" y="5676146"/>
                <a:ext cx="2865943" cy="400110"/>
              </a:xfrm>
              <a:prstGeom prst="rect">
                <a:avLst/>
              </a:prstGeom>
              <a:blipFill rotWithShape="0">
                <a:blip r:embed="rId25"/>
                <a:stretch>
                  <a:fillRect l="-2340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sp>
        <p:nvSpPr>
          <p:cNvPr id="46" name="Multiply 45"/>
          <p:cNvSpPr/>
          <p:nvPr/>
        </p:nvSpPr>
        <p:spPr bwMode="auto">
          <a:xfrm>
            <a:off x="5104665" y="2278037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30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31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Oval 61"/>
          <p:cNvSpPr/>
          <p:nvPr/>
        </p:nvSpPr>
        <p:spPr bwMode="auto">
          <a:xfrm rot="20257373">
            <a:off x="8594777" y="4038075"/>
            <a:ext cx="500160" cy="48183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A7A7FF4-A1F2-4762-8775-516C9D74F803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CE18DD7-7D64-423A-A8CA-4129963871B1}"/>
                  </a:ext>
                </a:extLst>
              </p:cNvPr>
              <p:cNvSpPr txBox="1"/>
              <p:nvPr/>
            </p:nvSpPr>
            <p:spPr>
              <a:xfrm>
                <a:off x="6562793" y="3707355"/>
                <a:ext cx="2988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CE18DD7-7D64-423A-A8CA-412996387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793" y="3707355"/>
                <a:ext cx="298800" cy="307777"/>
              </a:xfrm>
              <a:prstGeom prst="rect">
                <a:avLst/>
              </a:prstGeom>
              <a:blipFill>
                <a:blip r:embed="rId34"/>
                <a:stretch>
                  <a:fillRect l="-22449" b="-1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FE87CBF-020C-41F3-8527-B6CE5500FFC2}"/>
                  </a:ext>
                </a:extLst>
              </p:cNvPr>
              <p:cNvSpPr txBox="1"/>
              <p:nvPr/>
            </p:nvSpPr>
            <p:spPr>
              <a:xfrm>
                <a:off x="5335876" y="3707355"/>
                <a:ext cx="3052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nb-NO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FE87CBF-020C-41F3-8527-B6CE5500F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5876" y="3707355"/>
                <a:ext cx="305276" cy="307777"/>
              </a:xfrm>
              <a:prstGeom prst="rect">
                <a:avLst/>
              </a:prstGeom>
              <a:blipFill>
                <a:blip r:embed="rId35"/>
                <a:stretch>
                  <a:fillRect l="-30000" b="-274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076077" y="3498174"/>
                <a:ext cx="22441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498174"/>
                <a:ext cx="2244140" cy="307777"/>
              </a:xfrm>
              <a:prstGeom prst="rect">
                <a:avLst/>
              </a:prstGeom>
              <a:blipFill rotWithShape="0">
                <a:blip r:embed="rId36"/>
                <a:stretch>
                  <a:fillRect l="-407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289817" y="3498174"/>
                <a:ext cx="2312171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817" y="3498174"/>
                <a:ext cx="2312171" cy="347403"/>
              </a:xfrm>
              <a:prstGeom prst="rect">
                <a:avLst/>
              </a:prstGeom>
              <a:blipFill rotWithShape="0">
                <a:blip r:embed="rId37"/>
                <a:stretch>
                  <a:fillRect l="-3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/>
          <p:nvPr/>
        </p:nvCxnSpPr>
        <p:spPr bwMode="auto">
          <a:xfrm flipV="1">
            <a:off x="7124745" y="3687899"/>
            <a:ext cx="2478879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6759880" y="5190312"/>
            <a:ext cx="3603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How does the adversary compute this?</a:t>
            </a:r>
          </a:p>
        </p:txBody>
      </p:sp>
      <p:cxnSp>
        <p:nvCxnSpPr>
          <p:cNvPr id="5" name="Straight Arrow Connector 4"/>
          <p:cNvCxnSpPr>
            <a:stCxn id="62" idx="2"/>
          </p:cNvCxnSpPr>
          <p:nvPr/>
        </p:nvCxnSpPr>
        <p:spPr bwMode="auto">
          <a:xfrm flipH="1">
            <a:off x="6514309" y="4374201"/>
            <a:ext cx="2099300" cy="773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/>
          <p:nvPr/>
        </p:nvCxnSpPr>
        <p:spPr bwMode="auto">
          <a:xfrm>
            <a:off x="3845638" y="4370485"/>
            <a:ext cx="1795514" cy="7623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/>
          <p:nvPr/>
        </p:nvCxnSpPr>
        <p:spPr bwMode="auto">
          <a:xfrm flipV="1">
            <a:off x="1878845" y="3671119"/>
            <a:ext cx="2478879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4471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39" grpId="0"/>
      <p:bldP spid="40" grpId="0" animBg="1"/>
      <p:bldP spid="42" grpId="0"/>
      <p:bldP spid="43" grpId="0" animBg="1"/>
      <p:bldP spid="47" grpId="0" animBg="1"/>
      <p:bldP spid="49" grpId="0"/>
      <p:bldP spid="62" grpId="0" animBg="1"/>
      <p:bldP spid="36" grpId="0"/>
      <p:bldP spid="37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blipFill rotWithShape="0">
                <a:blip r:embed="rId18"/>
                <a:stretch>
                  <a:fillRect l="-3175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blipFill rotWithShape="0">
                <a:blip r:embed="rId19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blipFill rotWithShape="0">
                <a:blip r:embed="rId20"/>
                <a:stretch>
                  <a:fillRect l="-2713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4991100" y="4741995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91100" y="5197409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91100" y="5652822"/>
            <a:ext cx="6758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</a:t>
            </a:r>
            <a:r>
              <a:rPr lang="en-US" sz="1600" dirty="0">
                <a:solidFill>
                  <a:schemeClr val="accent6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>
                <a:solidFill>
                  <a:schemeClr val="accent2"/>
                </a:solidFill>
              </a:rPr>
              <a:t>-ephemeral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3392" y="3810651"/>
            <a:ext cx="309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Many alternatives: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blipFill rotWithShape="0">
                <a:blip r:embed="rId23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4991100" y="4286581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614396" y="3952689"/>
            <a:ext cx="3111799" cy="1193009"/>
            <a:chOff x="8614396" y="3952689"/>
            <a:chExt cx="3111799" cy="1193009"/>
          </a:xfrm>
        </p:grpSpPr>
        <p:sp>
          <p:nvSpPr>
            <p:cNvPr id="3" name="TextBox 2"/>
            <p:cNvSpPr txBox="1"/>
            <p:nvPr/>
          </p:nvSpPr>
          <p:spPr>
            <a:xfrm>
              <a:off x="8614396" y="4023708"/>
              <a:ext cx="1319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Used inside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3444" y="3952689"/>
              <a:ext cx="461176" cy="4545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5" t="25893" r="17708" b="26747"/>
            <a:stretch/>
          </p:blipFill>
          <p:spPr>
            <a:xfrm>
              <a:off x="10475900" y="3952689"/>
              <a:ext cx="1250295" cy="454588"/>
            </a:xfrm>
            <a:prstGeom prst="roundRect">
              <a:avLst/>
            </a:prstGeom>
          </p:spPr>
        </p:pic>
        <p:cxnSp>
          <p:nvCxnSpPr>
            <p:cNvPr id="38" name="Straight Arrow Connector 37"/>
            <p:cNvCxnSpPr/>
            <p:nvPr/>
          </p:nvCxnSpPr>
          <p:spPr bwMode="auto">
            <a:xfrm flipH="1">
              <a:off x="8614396" y="4407277"/>
              <a:ext cx="583995" cy="7384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2" name="Oval 41"/>
          <p:cNvSpPr/>
          <p:nvPr/>
        </p:nvSpPr>
        <p:spPr bwMode="auto">
          <a:xfrm>
            <a:off x="5265213" y="1723707"/>
            <a:ext cx="1258348" cy="1420809"/>
          </a:xfrm>
          <a:prstGeom prst="ellipse">
            <a:avLst/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 flipV="1">
            <a:off x="6389376" y="2991454"/>
            <a:ext cx="403309" cy="3551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TextBox 48"/>
          <p:cNvSpPr txBox="1"/>
          <p:nvPr/>
        </p:nvSpPr>
        <p:spPr>
          <a:xfrm>
            <a:off x="6320571" y="3348223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phemeral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53123" y="1326531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(static)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25725" y="1272209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(static)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63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9" grpId="0"/>
      <p:bldP spid="40" grpId="0"/>
      <p:bldP spid="47" grpId="0"/>
      <p:bldP spid="42" grpId="0" animBg="1"/>
      <p:bldP spid="49" grpId="0"/>
      <p:bldP spid="50" grpId="0"/>
      <p:bldP spid="5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secrecy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839922" y="3387174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922" y="3387174"/>
                <a:ext cx="2285113" cy="312650"/>
              </a:xfrm>
              <a:prstGeom prst="rect">
                <a:avLst/>
              </a:prstGeom>
              <a:blipFill rotWithShape="0">
                <a:blip r:embed="rId23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64802" y="3387174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802" y="3387174"/>
                <a:ext cx="2285113" cy="312650"/>
              </a:xfrm>
              <a:prstGeom prst="rect">
                <a:avLst/>
              </a:prstGeom>
              <a:blipFill rotWithShape="0">
                <a:blip r:embed="rId24"/>
                <a:stretch>
                  <a:fillRect l="-3467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4356101" y="4095103"/>
            <a:ext cx="3323906" cy="322044"/>
            <a:chOff x="3063347" y="4768650"/>
            <a:chExt cx="5992844" cy="592931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3063347" y="5070676"/>
              <a:ext cx="599284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0" name="Group 49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1" name="Can 50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54" name="Picture 5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777" y="4793438"/>
            <a:ext cx="780913" cy="765661"/>
          </a:xfrm>
          <a:prstGeom prst="rect">
            <a:avLst/>
          </a:prstGeom>
        </p:spPr>
      </p:pic>
      <p:sp>
        <p:nvSpPr>
          <p:cNvPr id="55" name="Oval 54"/>
          <p:cNvSpPr/>
          <p:nvPr/>
        </p:nvSpPr>
        <p:spPr bwMode="auto">
          <a:xfrm>
            <a:off x="3120428" y="1134291"/>
            <a:ext cx="281958" cy="23886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57" name="Straight Arrow Connector 56"/>
          <p:cNvCxnSpPr>
            <a:stCxn id="55" idx="4"/>
          </p:cNvCxnSpPr>
          <p:nvPr/>
        </p:nvCxnSpPr>
        <p:spPr bwMode="auto">
          <a:xfrm>
            <a:off x="3261407" y="1373152"/>
            <a:ext cx="2396184" cy="34464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Arrow Connector 64"/>
          <p:cNvCxnSpPr/>
          <p:nvPr/>
        </p:nvCxnSpPr>
        <p:spPr bwMode="auto">
          <a:xfrm>
            <a:off x="5165018" y="4507821"/>
            <a:ext cx="430814" cy="4134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5708391" y="4491758"/>
            <a:ext cx="115585" cy="2649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/>
          <p:nvPr/>
        </p:nvCxnSpPr>
        <p:spPr bwMode="auto">
          <a:xfrm flipH="1">
            <a:off x="6139439" y="4475565"/>
            <a:ext cx="140192" cy="2828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/>
          <p:nvPr/>
        </p:nvCxnSpPr>
        <p:spPr bwMode="auto">
          <a:xfrm flipH="1">
            <a:off x="6298919" y="4517166"/>
            <a:ext cx="280033" cy="3086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/>
          <p:nvPr/>
        </p:nvCxnSpPr>
        <p:spPr bwMode="auto">
          <a:xfrm flipH="1">
            <a:off x="6445773" y="4511040"/>
            <a:ext cx="480383" cy="4102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Oval 86"/>
          <p:cNvSpPr/>
          <p:nvPr/>
        </p:nvSpPr>
        <p:spPr bwMode="auto">
          <a:xfrm>
            <a:off x="3618307" y="3368323"/>
            <a:ext cx="327622" cy="23886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16312" y="4297274"/>
            <a:ext cx="3673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Can't compute!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(Need to solve DH or DLOG problem)</a:t>
            </a:r>
          </a:p>
        </p:txBody>
      </p:sp>
      <p:cxnSp>
        <p:nvCxnSpPr>
          <p:cNvPr id="90" name="Straight Arrow Connector 89"/>
          <p:cNvCxnSpPr/>
          <p:nvPr/>
        </p:nvCxnSpPr>
        <p:spPr bwMode="auto">
          <a:xfrm flipV="1">
            <a:off x="3140952" y="3636168"/>
            <a:ext cx="535133" cy="67359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9" name="TextBox 98"/>
          <p:cNvSpPr txBox="1"/>
          <p:nvPr/>
        </p:nvSpPr>
        <p:spPr>
          <a:xfrm>
            <a:off x="946467" y="5799173"/>
            <a:ext cx="6660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Forward secrecy: </a:t>
            </a:r>
            <a:r>
              <a:rPr lang="en-US" dirty="0"/>
              <a:t>attacker can't </a:t>
            </a:r>
            <a:r>
              <a:rPr lang="en-US" dirty="0" smtClean="0"/>
              <a:t>obtain previously established traffic keys </a:t>
            </a:r>
            <a:r>
              <a:rPr lang="en-US" dirty="0"/>
              <a:t>even if it obtains the parties' long-term keys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84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87" grpId="0" animBg="1"/>
      <p:bldP spid="89" grpId="0"/>
      <p:bldP spid="9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dirty="0" err="1"/>
              <a:t>Lavabit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" y="1444625"/>
            <a:ext cx="7324725" cy="1581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99" y="3530536"/>
            <a:ext cx="5453063" cy="2037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11" y="2856419"/>
            <a:ext cx="5508625" cy="19902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76" y="1176332"/>
            <a:ext cx="4232868" cy="514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69" y="1152561"/>
            <a:ext cx="1540360" cy="15403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5" t="10895" r="36746" b="27684"/>
          <a:stretch/>
        </p:blipFill>
        <p:spPr>
          <a:xfrm>
            <a:off x="623392" y="207656"/>
            <a:ext cx="533896" cy="658408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29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9315822" y="4998071"/>
            <a:ext cx="1281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Round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itle 50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dirty="0"/>
                  <a:t>-party </a:t>
                </a:r>
                <a:r>
                  <a:rPr lang="en-US" dirty="0" err="1"/>
                  <a:t>Diffie</a:t>
                </a:r>
                <a:r>
                  <a:rPr lang="en-US" dirty="0"/>
                  <a:t>-Hellman</a:t>
                </a:r>
              </a:p>
            </p:txBody>
          </p:sp>
        </mc:Choice>
        <mc:Fallback xmlns="">
          <p:sp>
            <p:nvSpPr>
              <p:cNvPr id="51" name="Title 5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5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 possible in </a:t>
                </a:r>
                <a14:m>
                  <m:oMath xmlns:m="http://schemas.openxmlformats.org/officeDocument/2006/math"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800" dirty="0"/>
                  <a:t> rounds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1-round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/>
                  <a:t>:  normal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600" dirty="0"/>
                  <a:t>: 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 with </a:t>
                </a:r>
                <a:r>
                  <a:rPr lang="en-US" sz="1600" i="1" dirty="0"/>
                  <a:t>bilinear pairings </a:t>
                </a:r>
                <a:r>
                  <a:rPr lang="en-US" sz="1600" dirty="0"/>
                  <a:t>(</a:t>
                </a:r>
                <a:r>
                  <a:rPr lang="en-US" sz="1600" b="1" dirty="0" err="1"/>
                  <a:t>Joux</a:t>
                </a:r>
                <a:r>
                  <a:rPr lang="en-US" sz="1600" b="1" dirty="0"/>
                  <a:t> ’00</a:t>
                </a:r>
                <a:r>
                  <a:rPr lang="en-US" sz="1600" dirty="0"/>
                  <a:t>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en-US" sz="1600" dirty="0"/>
                  <a:t>:  open problem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Possible with </a:t>
                </a:r>
                <a:r>
                  <a:rPr lang="en-US" sz="1400" i="1" dirty="0"/>
                  <a:t>multilinear maps</a:t>
                </a:r>
                <a:r>
                  <a:rPr lang="en-US" sz="1400" dirty="0"/>
                  <a:t> (very advanced)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…but we don’t know any secure multilinear maps </a:t>
                </a:r>
                <a:r>
                  <a:rPr lang="en-US" sz="1400" dirty="0">
                    <a:sym typeface="Wingdings" panose="05000000000000000000" pitchFamily="2" charset="2"/>
                  </a:rPr>
                  <a:t></a:t>
                </a:r>
                <a:endParaRPr lang="en-US" sz="1400" dirty="0"/>
              </a:p>
            </p:txBody>
          </p:sp>
        </mc:Choice>
        <mc:Fallback xmlns="">
          <p:sp>
            <p:nvSpPr>
              <p:cNvPr id="54" name="Content Placeholder 5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  <a:blipFill rotWithShape="0">
                <a:blip r:embed="rId3"/>
                <a:stretch>
                  <a:fillRect l="-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660" y="1652567"/>
            <a:ext cx="406514" cy="7633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5071" y="1595417"/>
            <a:ext cx="488080" cy="9087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9746351" y="1823744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9725569" y="2215136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blipFill rotWithShape="0">
                <a:blip r:embed="rId8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blipFill rotWithShape="0">
                <a:blip r:embed="rId9"/>
                <a:stretch>
                  <a:fillRect r="-375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blipFill rotWithShape="0">
                <a:blip r:embed="rId10"/>
                <a:stretch>
                  <a:fillRect r="-375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88" y="3730736"/>
            <a:ext cx="406514" cy="7633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6731" y="4901885"/>
            <a:ext cx="488080" cy="908792"/>
          </a:xfrm>
          <a:prstGeom prst="rect">
            <a:avLst/>
          </a:prstGeom>
        </p:spPr>
      </p:pic>
      <p:pic>
        <p:nvPicPr>
          <p:cNvPr id="1026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10665073" y="5045677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blipFill rotWithShape="0">
                <a:blip r:embed="rId13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113923" y="356798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7984"/>
                <a:ext cx="488373" cy="379784"/>
              </a:xfrm>
              <a:prstGeom prst="rect">
                <a:avLst/>
              </a:prstGeom>
              <a:blipFill rotWithShape="0">
                <a:blip r:embed="rId16"/>
                <a:stretch>
                  <a:fillRect r="-375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blipFill rotWithShape="0">
                <a:blip r:embed="rId17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blipFill rotWithShape="0">
                <a:blip r:embed="rId19"/>
                <a:stretch>
                  <a:fillRect r="-375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blipFill rotWithShape="0">
                <a:blip r:embed="rId20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blipFill rotWithShape="0">
                <a:blip r:embed="rId21"/>
                <a:stretch>
                  <a:fillRect r="-1750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113923" y="3565240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5240"/>
                <a:ext cx="488373" cy="379784"/>
              </a:xfrm>
              <a:prstGeom prst="rect">
                <a:avLst/>
              </a:prstGeom>
              <a:blipFill rotWithShape="0">
                <a:blip r:embed="rId22"/>
                <a:stretch>
                  <a:fillRect r="-18750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blipFill rotWithShape="0">
                <a:blip r:embed="rId23"/>
                <a:stretch>
                  <a:fillRect r="-1750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 bwMode="auto">
          <a:xfrm>
            <a:off x="8789967" y="4195500"/>
            <a:ext cx="2049520" cy="1924938"/>
          </a:xfrm>
          <a:prstGeom prst="arc">
            <a:avLst>
              <a:gd name="adj1" fmla="val 1249452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 bwMode="auto">
          <a:xfrm rot="5400000">
            <a:off x="8855596" y="4252466"/>
            <a:ext cx="2161657" cy="2025569"/>
          </a:xfrm>
          <a:prstGeom prst="arc">
            <a:avLst>
              <a:gd name="adj1" fmla="val 11907038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/>
          <p:cNvSpPr/>
          <p:nvPr/>
        </p:nvSpPr>
        <p:spPr bwMode="auto">
          <a:xfrm rot="13549864">
            <a:off x="8552721" y="4016276"/>
            <a:ext cx="2409743" cy="2085792"/>
          </a:xfrm>
          <a:prstGeom prst="arc">
            <a:avLst>
              <a:gd name="adj1" fmla="val 1123428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315822" y="4995588"/>
            <a:ext cx="115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1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3" grpId="0"/>
      <p:bldP spid="24" grpId="0"/>
      <p:bldP spid="34" grpId="0"/>
      <p:bldP spid="34" grpId="1"/>
      <p:bldP spid="34" grpId="2"/>
      <p:bldP spid="37" grpId="0"/>
      <p:bldP spid="37" grpId="1"/>
      <p:bldP spid="37" grpId="2"/>
      <p:bldP spid="38" grpId="0"/>
      <p:bldP spid="38" grpId="1"/>
      <p:bldP spid="38" grpId="2"/>
      <p:bldP spid="39" grpId="0"/>
      <p:bldP spid="39" grpId="1"/>
      <p:bldP spid="39" grpId="2"/>
      <p:bldP spid="40" grpId="0"/>
      <p:bldP spid="40" grpId="1"/>
      <p:bldP spid="40" grpId="2"/>
      <p:bldP spid="41" grpId="0"/>
      <p:bldP spid="41" grpId="1"/>
      <p:bldP spid="41" grpId="2"/>
      <p:bldP spid="42" grpId="0"/>
      <p:bldP spid="42" grpId="1"/>
      <p:bldP spid="43" grpId="0"/>
      <p:bldP spid="43" grpId="1"/>
      <p:bldP spid="44" grpId="0"/>
      <p:bldP spid="44" grpId="1"/>
      <p:bldP spid="45" grpId="0"/>
      <p:bldP spid="46" grpId="0"/>
      <p:bldP spid="47" grpId="0"/>
      <p:bldP spid="32" grpId="0" animBg="1"/>
      <p:bldP spid="52" grpId="0" animBg="1"/>
      <p:bldP spid="53" grpId="0" animBg="1"/>
      <p:bldP spid="2" grpId="0"/>
      <p:bldP spid="2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Special algorithms needed to deal with the large numbers in asymmetric cryptography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Square-and-multiply for group exponentiation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Straightforward implementation not secure against side-channel attacks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Prime finding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Common in practice: pick random number; check if prime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Primality tests: Fermat's, Miller-Rabin (</a:t>
            </a:r>
            <a:r>
              <a:rPr lang="en-US" dirty="0" smtClean="0"/>
              <a:t>small one-sided </a:t>
            </a:r>
            <a:r>
              <a:rPr lang="en-US" dirty="0"/>
              <a:t>error)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Plain </a:t>
            </a:r>
            <a:r>
              <a:rPr lang="en-US" dirty="0" err="1"/>
              <a:t>Diffie</a:t>
            </a:r>
            <a:r>
              <a:rPr lang="en-US" dirty="0"/>
              <a:t>-Hellman is </a:t>
            </a:r>
            <a:r>
              <a:rPr lang="en-US" i="1" dirty="0"/>
              <a:t>not</a:t>
            </a:r>
            <a:r>
              <a:rPr lang="en-US" dirty="0"/>
              <a:t> secure against active adversaries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Man-in-the-middle attack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Problem: lack of authentication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Common solution: digital signatures (used in TLS, IPsec, SSH)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Modern solution: long-term </a:t>
            </a:r>
            <a:r>
              <a:rPr lang="en-US" dirty="0" err="1"/>
              <a:t>Diffie</a:t>
            </a:r>
            <a:r>
              <a:rPr lang="en-US" dirty="0"/>
              <a:t>-Hellman keys mixed with ephemeral </a:t>
            </a:r>
            <a:r>
              <a:rPr lang="en-US" dirty="0" err="1"/>
              <a:t>Diffie</a:t>
            </a:r>
            <a:r>
              <a:rPr lang="en-US" dirty="0"/>
              <a:t>-Hellman keys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Noise protocol, Signal, </a:t>
            </a:r>
            <a:r>
              <a:rPr lang="en-US" dirty="0" err="1"/>
              <a:t>What'sApp</a:t>
            </a:r>
            <a:r>
              <a:rPr lang="en-US" dirty="0"/>
              <a:t>, Facebook Messenger Secret Conversations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2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15856</TotalTime>
  <Words>6176</Words>
  <Application>Microsoft Office PowerPoint</Application>
  <PresentationFormat>Widescreen</PresentationFormat>
  <Paragraphs>807</Paragraphs>
  <Slides>35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Arial Unicode MS</vt:lpstr>
      <vt:lpstr>Calibri</vt:lpstr>
      <vt:lpstr>Cambria</vt:lpstr>
      <vt:lpstr>Cambria Math</vt:lpstr>
      <vt:lpstr>Times New Roman</vt:lpstr>
      <vt:lpstr>Wingdings</vt:lpstr>
      <vt:lpstr>2_TEK4500-UIO</vt:lpstr>
      <vt:lpstr>Lecture 10 – Diffie-Hellman key exchange III, computational aspects, Noise</vt:lpstr>
      <vt:lpstr>Diffie-Hellman</vt:lpstr>
      <vt:lpstr>Diffie-Hellman – security </vt:lpstr>
      <vt:lpstr>Diffie-Hellman in (Z_p^∗,⋅)</vt:lpstr>
      <vt:lpstr>Big-number arithmetic</vt:lpstr>
      <vt:lpstr>Big-number arithmetic</vt:lpstr>
      <vt:lpstr>Big-number arithmetic</vt:lpstr>
      <vt:lpstr>Diffie-Hellman – computations </vt:lpstr>
      <vt:lpstr>Computing in groups – exponentiation </vt:lpstr>
      <vt:lpstr>Computing in groups – exponentiation </vt:lpstr>
      <vt:lpstr>Computing in groups – exponentiation; square-and-multiply </vt:lpstr>
      <vt:lpstr>Computing in groups – exponentiation; square-and-multiply </vt:lpstr>
      <vt:lpstr>Square-and-multiply</vt:lpstr>
      <vt:lpstr>Side-channel attacks – power analysis</vt:lpstr>
      <vt:lpstr>Mitigations </vt:lpstr>
      <vt:lpstr>Diffie-Hellman – computations </vt:lpstr>
      <vt:lpstr>Finding large prime numbers</vt:lpstr>
      <vt:lpstr>Finding large prime numbers</vt:lpstr>
      <vt:lpstr>Fermat’s theorem</vt:lpstr>
      <vt:lpstr>Fermat primality test</vt:lpstr>
      <vt:lpstr>Finding primes in practice </vt:lpstr>
      <vt:lpstr>Diffie-Hellman – computations </vt:lpstr>
      <vt:lpstr>Finding generators</vt:lpstr>
      <vt:lpstr>Diffie-Hellman – computations </vt:lpstr>
      <vt:lpstr>PowerPoint Presentation</vt:lpstr>
      <vt:lpstr>Diffie-Hellman – man-in-the-middle attack</vt:lpstr>
      <vt:lpstr>Diffie-Hellman – man-in-the-middle attack</vt:lpstr>
      <vt:lpstr>Diffie-Hellman – man-in-the-middle attack</vt:lpstr>
      <vt:lpstr>Noise-protocol</vt:lpstr>
      <vt:lpstr>Noise-protocol</vt:lpstr>
      <vt:lpstr>Noise-protocol</vt:lpstr>
      <vt:lpstr>Forward secrecy</vt:lpstr>
      <vt:lpstr>      Lavabit</vt:lpstr>
      <vt:lpstr>N-party Diffie-Hellman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778</cp:revision>
  <dcterms:created xsi:type="dcterms:W3CDTF">2020-06-02T10:31:43Z</dcterms:created>
  <dcterms:modified xsi:type="dcterms:W3CDTF">2024-10-30T13:03:59Z</dcterms:modified>
</cp:coreProperties>
</file>